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8"/>
  </p:notesMasterIdLst>
  <p:sldIdLst>
    <p:sldId id="256" r:id="rId2"/>
    <p:sldId id="307" r:id="rId3"/>
    <p:sldId id="325" r:id="rId4"/>
    <p:sldId id="326" r:id="rId5"/>
    <p:sldId id="331" r:id="rId6"/>
    <p:sldId id="332" r:id="rId7"/>
    <p:sldId id="333" r:id="rId8"/>
    <p:sldId id="334" r:id="rId9"/>
    <p:sldId id="327" r:id="rId10"/>
    <p:sldId id="329" r:id="rId11"/>
    <p:sldId id="313" r:id="rId12"/>
    <p:sldId id="328" r:id="rId13"/>
    <p:sldId id="330" r:id="rId14"/>
    <p:sldId id="336" r:id="rId15"/>
    <p:sldId id="335" r:id="rId16"/>
    <p:sldId id="33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ape_libra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Tape_driv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WORM for legal </a:t>
            </a:r>
            <a:r>
              <a:rPr lang="en-US" dirty="0" smtClean="0"/>
              <a:t>purposes (Write Once Read Many)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VTL presents a storage component (usually hard disk storage) as </a:t>
            </a:r>
            <a:r>
              <a:rPr lang="en-US" dirty="0" smtClean="0">
                <a:hlinkClick r:id="rId3" tooltip="Tape library"/>
              </a:rPr>
              <a:t>tape libraries</a:t>
            </a:r>
            <a:r>
              <a:rPr lang="en-US" dirty="0" smtClean="0"/>
              <a:t> or </a:t>
            </a:r>
            <a:r>
              <a:rPr lang="en-US" dirty="0" smtClean="0">
                <a:hlinkClick r:id="rId4" tooltip="Tape drive"/>
              </a:rPr>
              <a:t>tape drives</a:t>
            </a:r>
            <a:r>
              <a:rPr lang="en-US" dirty="0" smtClean="0"/>
              <a:t> for use with existing backup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often used across a network by piping its output through bzip2 then SSH.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_compression" TargetMode="External"/><Relationship Id="rId13" Type="http://schemas.openxmlformats.org/officeDocument/2006/relationships/hyperlink" Target="http://en.wikipedia.org/wiki/Linear_Tape-Open#cite_note-12" TargetMode="External"/><Relationship Id="rId18" Type="http://schemas.openxmlformats.org/officeDocument/2006/relationships/hyperlink" Target="http://en.wikipedia.org/wiki/Partial_Response_Maximum_Likelihood" TargetMode="External"/><Relationship Id="rId3" Type="http://schemas.openxmlformats.org/officeDocument/2006/relationships/hyperlink" Target="http://en.wikipedia.org/wiki/Linear_Tape-Open#cite_note-Bechtle-6" TargetMode="External"/><Relationship Id="rId7" Type="http://schemas.openxmlformats.org/officeDocument/2006/relationships/hyperlink" Target="http://en.wikipedia.org/wiki/Linear_Tape-Open#cite_note-ltogenerations-9" TargetMode="External"/><Relationship Id="rId12" Type="http://schemas.openxmlformats.org/officeDocument/2006/relationships/hyperlink" Target="http://en.wikipedia.org/wiki/Linear_Tape-Open#cite_note-11" TargetMode="External"/><Relationship Id="rId17" Type="http://schemas.openxmlformats.org/officeDocument/2006/relationships/hyperlink" Target="http://en.wikipedia.org/wiki/Run_Length_Limited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en.wikipedia.org/wiki/Linear_Tape-Open#cite_note-qlto6-ds-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near_Tape-Open#cite_note-lto6pressrelease-8" TargetMode="External"/><Relationship Id="rId11" Type="http://schemas.openxmlformats.org/officeDocument/2006/relationships/hyperlink" Target="http://en.wikipedia.org/wiki/Encryption" TargetMode="External"/><Relationship Id="rId5" Type="http://schemas.openxmlformats.org/officeDocument/2006/relationships/hyperlink" Target="http://en.wikipedia.org/wiki/Linear_Tape-Open#cite_note-ltfs-7" TargetMode="External"/><Relationship Id="rId15" Type="http://schemas.openxmlformats.org/officeDocument/2006/relationships/hyperlink" Target="http://en.wikipedia.org/wiki/Linear_Tape-Open#cite_note-quantum-ug-14" TargetMode="External"/><Relationship Id="rId10" Type="http://schemas.openxmlformats.org/officeDocument/2006/relationships/hyperlink" Target="http://en.wikipedia.org/wiki/Write_Once_Read_Many" TargetMode="External"/><Relationship Id="rId19" Type="http://schemas.openxmlformats.org/officeDocument/2006/relationships/hyperlink" Target="http://en.wikipedia.org/wiki/Noise-Predictive_Maximum-Likelihood_(NPML)_Detection" TargetMode="External"/><Relationship Id="rId4" Type="http://schemas.openxmlformats.org/officeDocument/2006/relationships/hyperlink" Target="http://en.wikipedia.org/wiki/Native_capacity" TargetMode="External"/><Relationship Id="rId9" Type="http://schemas.openxmlformats.org/officeDocument/2006/relationships/hyperlink" Target="http://en.wikipedia.org/wiki/Linear_Tape-Open#cite_note-lto78-10" TargetMode="External"/><Relationship Id="rId14" Type="http://schemas.openxmlformats.org/officeDocument/2006/relationships/hyperlink" Target="http://en.wikipedia.org/wiki/Linear_Tape-Open#cite_note-ibm_lto6_announce-1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11: </a:t>
            </a:r>
            <a:r>
              <a:rPr lang="en-US" dirty="0" smtClean="0"/>
              <a:t>Disaster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Strategies:</a:t>
            </a:r>
          </a:p>
          <a:p>
            <a:pPr lvl="1"/>
            <a:r>
              <a:rPr lang="en-US" sz="2600" dirty="0" smtClean="0"/>
              <a:t>NAS or SAN replication to an off-site system</a:t>
            </a:r>
          </a:p>
          <a:p>
            <a:pPr lvl="2"/>
            <a:r>
              <a:rPr lang="en-US" sz="2400" dirty="0" smtClean="0"/>
              <a:t>Sync</a:t>
            </a:r>
          </a:p>
          <a:p>
            <a:pPr lvl="2"/>
            <a:r>
              <a:rPr lang="en-US" sz="2400" dirty="0" err="1" smtClean="0"/>
              <a:t>Async</a:t>
            </a:r>
            <a:endParaRPr lang="en-US" sz="2400" dirty="0" smtClean="0"/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Cloud infrastructure failover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Crash consistent </a:t>
            </a:r>
            <a:r>
              <a:rPr lang="en-US" sz="2600" dirty="0" err="1" smtClean="0"/>
              <a:t>vs</a:t>
            </a:r>
            <a:r>
              <a:rPr lang="en-US" sz="2600" dirty="0" smtClean="0"/>
              <a:t> Application consistent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4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Full backup</a:t>
            </a:r>
          </a:p>
          <a:p>
            <a:pPr lvl="1"/>
            <a:r>
              <a:rPr lang="en-US" dirty="0" smtClean="0"/>
              <a:t>All data</a:t>
            </a:r>
          </a:p>
          <a:p>
            <a:r>
              <a:rPr lang="en-US" dirty="0" smtClean="0"/>
              <a:t>Incremental</a:t>
            </a:r>
          </a:p>
          <a:p>
            <a:pPr lvl="1"/>
            <a:r>
              <a:rPr lang="en-US" dirty="0"/>
              <a:t>An incremental backup is a backup of latest changes since the last backup (any </a:t>
            </a:r>
            <a:r>
              <a:rPr lang="en-US" dirty="0" smtClean="0"/>
              <a:t>level)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full recovery is needed the restoration process </a:t>
            </a:r>
            <a:r>
              <a:rPr lang="en-US" dirty="0" smtClean="0"/>
              <a:t>needs </a:t>
            </a:r>
            <a:r>
              <a:rPr lang="en-US" dirty="0"/>
              <a:t>the last full backup plus all the incremental backups until the point-in-time of the restoration</a:t>
            </a:r>
            <a:endParaRPr lang="en-US" dirty="0" smtClean="0"/>
          </a:p>
          <a:p>
            <a:r>
              <a:rPr lang="en-US" dirty="0" smtClean="0"/>
              <a:t>Differential</a:t>
            </a:r>
          </a:p>
          <a:p>
            <a:pPr lvl="1"/>
            <a:r>
              <a:rPr lang="en-US" dirty="0" smtClean="0"/>
              <a:t>Cumulative </a:t>
            </a:r>
            <a:r>
              <a:rPr lang="en-US" dirty="0"/>
              <a:t>backup of </a:t>
            </a:r>
            <a:r>
              <a:rPr lang="en-US" i="1" dirty="0"/>
              <a:t>all</a:t>
            </a:r>
            <a:r>
              <a:rPr lang="en-US" dirty="0"/>
              <a:t> changes made since the last </a:t>
            </a:r>
            <a:r>
              <a:rPr lang="en-US" i="1" dirty="0"/>
              <a:t>full or normal</a:t>
            </a:r>
            <a:r>
              <a:rPr lang="en-US" dirty="0"/>
              <a:t> </a:t>
            </a:r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Quicker recovery time but uses more space</a:t>
            </a:r>
          </a:p>
        </p:txBody>
      </p:sp>
    </p:spTree>
    <p:extLst>
      <p:ext uri="{BB962C8B-B14F-4D97-AF65-F5344CB8AC3E}">
        <p14:creationId xmlns:p14="http://schemas.microsoft.com/office/powerpoint/2010/main" val="28661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Dump</a:t>
            </a:r>
          </a:p>
          <a:p>
            <a:pPr lvl="1"/>
            <a:r>
              <a:rPr lang="en-US" sz="2400" dirty="0" smtClean="0"/>
              <a:t>Level 0 - </a:t>
            </a:r>
            <a:r>
              <a:rPr lang="en-US" sz="2400" dirty="0"/>
              <a:t>full </a:t>
            </a:r>
            <a:r>
              <a:rPr lang="en-US" sz="2400" dirty="0" smtClean="0"/>
              <a:t>backup - guarantees </a:t>
            </a:r>
            <a:r>
              <a:rPr lang="en-US" sz="2400" dirty="0"/>
              <a:t>the entire file system is copied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level number above </a:t>
            </a:r>
            <a:r>
              <a:rPr lang="en-US" sz="2400" dirty="0" smtClean="0"/>
              <a:t>0 - incremental backup - tells </a:t>
            </a:r>
            <a:r>
              <a:rPr lang="en-US" sz="2400" b="1" dirty="0"/>
              <a:t>dump</a:t>
            </a:r>
            <a:r>
              <a:rPr lang="en-US" sz="2400" dirty="0"/>
              <a:t> to copy all files new or modified since the last dump of a lower level. The default level is 9.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9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69424" cy="452094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Tapes</a:t>
            </a:r>
          </a:p>
          <a:p>
            <a:pPr lvl="1"/>
            <a:r>
              <a:rPr lang="en-US" sz="2200" dirty="0"/>
              <a:t>Linear </a:t>
            </a:r>
            <a:r>
              <a:rPr lang="en-US" sz="2200" dirty="0" smtClean="0"/>
              <a:t>Tape-Open LTO</a:t>
            </a:r>
          </a:p>
          <a:p>
            <a:pPr lvl="2"/>
            <a:r>
              <a:rPr lang="en-US" sz="2000" dirty="0" smtClean="0"/>
              <a:t>Magnetic </a:t>
            </a:r>
            <a:r>
              <a:rPr lang="en-US" sz="2000" dirty="0"/>
              <a:t>tape data storage technology originally developed in the late 1990s as an open standards alternative to the proprietary magnetic tape </a:t>
            </a:r>
            <a:r>
              <a:rPr lang="en-US" sz="2000" dirty="0" smtClean="0"/>
              <a:t>formats</a:t>
            </a:r>
          </a:p>
          <a:p>
            <a:pPr lvl="2"/>
            <a:r>
              <a:rPr lang="en-US" sz="2000" dirty="0" smtClean="0"/>
              <a:t>Rewind time of 80 sec</a:t>
            </a:r>
          </a:p>
          <a:p>
            <a:pPr lvl="2"/>
            <a:r>
              <a:rPr lang="en-US" sz="2000" dirty="0" smtClean="0"/>
              <a:t>Average access time from beginning of tape =  50 sec</a:t>
            </a:r>
          </a:p>
          <a:p>
            <a:pPr lvl="2"/>
            <a:r>
              <a:rPr lang="en-US" sz="2000" dirty="0" smtClean="0"/>
              <a:t>15 to 30 year archival</a:t>
            </a:r>
          </a:p>
          <a:p>
            <a:pPr lvl="1"/>
            <a:r>
              <a:rPr lang="en-US" sz="2200" dirty="0" smtClean="0"/>
              <a:t>SDLT (Super Digital Linear Tape)</a:t>
            </a:r>
            <a:endParaRPr lang="en-US" sz="2200" dirty="0" smtClean="0"/>
          </a:p>
          <a:p>
            <a:pPr lvl="1"/>
            <a:r>
              <a:rPr lang="en-US" sz="2200" dirty="0" smtClean="0"/>
              <a:t>DAT (Digital Audio Tape)</a:t>
            </a:r>
            <a:endParaRPr lang="en-US" sz="2200" dirty="0" smtClean="0"/>
          </a:p>
          <a:p>
            <a:pPr lvl="1"/>
            <a:r>
              <a:rPr lang="en-US" sz="2200" dirty="0" smtClean="0"/>
              <a:t>Cleaning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34" y="286545"/>
            <a:ext cx="468672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849099"/>
              </p:ext>
            </p:extLst>
          </p:nvPr>
        </p:nvGraphicFramePr>
        <p:xfrm>
          <a:off x="465218" y="1347535"/>
          <a:ext cx="9825795" cy="5415597"/>
        </p:xfrm>
        <a:graphic>
          <a:graphicData uri="http://schemas.openxmlformats.org/drawingml/2006/table">
            <a:tbl>
              <a:tblPr/>
              <a:tblGrid>
                <a:gridCol w="1315455"/>
                <a:gridCol w="868055"/>
                <a:gridCol w="1091755"/>
                <a:gridCol w="1091755"/>
                <a:gridCol w="1091755"/>
                <a:gridCol w="1091755"/>
                <a:gridCol w="1091755"/>
                <a:gridCol w="1091755"/>
                <a:gridCol w="1091755"/>
              </a:tblGrid>
              <a:tr h="115851">
                <a:tc gridSpan="8">
                  <a:txBody>
                    <a:bodyPr/>
                    <a:lstStyle/>
                    <a:p>
                      <a:r>
                        <a:rPr lang="en-US" sz="1000"/>
                        <a:t>Generation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0981" marR="20981" marT="10490" marB="10490">
                    <a:lnL>
                      <a:noFill/>
                    </a:lnL>
                  </a:tcPr>
                </a:tc>
              </a:tr>
              <a:tr h="202738">
                <a:tc>
                  <a:txBody>
                    <a:bodyPr/>
                    <a:lstStyle/>
                    <a:p>
                      <a:r>
                        <a:rPr lang="en-US" sz="1000"/>
                        <a:t>Attribute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LTO-1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LTO-2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LTO-3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LTO-4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LTO-5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LTO-6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LTO-7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LTO-8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02738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Release date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2000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2003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2005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2007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2010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Dec. 2012</a:t>
                      </a:r>
                      <a:r>
                        <a:rPr lang="en-US" sz="1000" baseline="30000">
                          <a:hlinkClick r:id="rId3"/>
                        </a:rPr>
                        <a:t>[6]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TBA</a:t>
                      </a:r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TBA</a:t>
                      </a:r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hlinkClick r:id="rId4" tooltip="Native capacity"/>
                        </a:rPr>
                        <a:t>Native</a:t>
                      </a:r>
                      <a:r>
                        <a:rPr lang="en-US" sz="1000"/>
                        <a:t> data capacity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 GB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200 GB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400 GB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800 GB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1.5 TB</a:t>
                      </a:r>
                      <a:r>
                        <a:rPr lang="en-US" sz="1000" baseline="30000">
                          <a:hlinkClick r:id="rId5"/>
                        </a:rPr>
                        <a:t>[7]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2.5 TB</a:t>
                      </a:r>
                      <a:r>
                        <a:rPr lang="en-US" sz="1000" baseline="30000">
                          <a:hlinkClick r:id="rId6"/>
                        </a:rPr>
                        <a:t>[8]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6.4 TB</a:t>
                      </a:r>
                      <a:r>
                        <a:rPr lang="en-US" sz="1000" baseline="30000">
                          <a:effectLst/>
                          <a:hlinkClick r:id="rId7"/>
                        </a:rPr>
                        <a:t>[9]</a:t>
                      </a:r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12.8 TB</a:t>
                      </a:r>
                      <a:r>
                        <a:rPr lang="en-US" sz="1000" baseline="30000">
                          <a:effectLst/>
                          <a:hlinkClick r:id="rId7"/>
                        </a:rPr>
                        <a:t>[9]</a:t>
                      </a:r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637174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Max uncompressed speed (MB/s)</a:t>
                      </a:r>
                      <a:r>
                        <a:rPr lang="en-US" sz="1000" baseline="30000">
                          <a:hlinkClick r:id="rId7"/>
                        </a:rPr>
                        <a:t>[9]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315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472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hlinkClick r:id="rId8" tooltip="Data compression"/>
                        </a:rPr>
                        <a:t>Compression</a:t>
                      </a:r>
                      <a:r>
                        <a:rPr lang="en-US" sz="1000"/>
                        <a:t> capable?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/>
                        <a:t>ALDC "2:1"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LTO-DC "2.5:1"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Planned "2.5:1"</a:t>
                      </a:r>
                      <a:r>
                        <a:rPr lang="en-US" sz="1000" baseline="30000">
                          <a:hlinkClick r:id="rId9"/>
                        </a:rPr>
                        <a:t>[10]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2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hlinkClick r:id="rId10" tooltip="Write Once Read Many"/>
                        </a:rPr>
                        <a:t>WORM</a:t>
                      </a:r>
                      <a:r>
                        <a:rPr lang="en-US" sz="1000"/>
                        <a:t> capable?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Planned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hlinkClick r:id="rId11" tooltip="Encryption"/>
                        </a:rPr>
                        <a:t>Encryption</a:t>
                      </a:r>
                      <a:r>
                        <a:rPr lang="en-US" sz="1000"/>
                        <a:t> capable?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Planned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Partition capable?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/>
                        <a:t>No (1 allowed)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(2 allowed)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(4 allowed)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Planned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25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Tape thickness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8.9 µm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 µm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6.6 µm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6.4 µm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6.1 µm</a:t>
                      </a:r>
                      <a:r>
                        <a:rPr lang="en-US" sz="1000" baseline="30000">
                          <a:hlinkClick r:id="rId12"/>
                        </a:rPr>
                        <a:t>[11]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202738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Tape length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609 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680 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820 m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846 m</a:t>
                      </a:r>
                      <a:r>
                        <a:rPr lang="en-US" sz="1000" baseline="30000">
                          <a:hlinkClick r:id="rId13"/>
                        </a:rPr>
                        <a:t>[12]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202738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Tape tracks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384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512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704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896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1280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2176</a:t>
                      </a:r>
                      <a:r>
                        <a:rPr lang="en-US" sz="1000" baseline="30000">
                          <a:hlinkClick r:id="rId14"/>
                        </a:rPr>
                        <a:t>[13]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289625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Write elements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8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/>
                        <a:t>16</a:t>
                      </a:r>
                      <a:r>
                        <a:rPr lang="en-US" sz="1000" baseline="30000">
                          <a:hlinkClick r:id="rId5"/>
                        </a:rPr>
                        <a:t>[7]</a:t>
                      </a:r>
                      <a:r>
                        <a:rPr lang="en-US" sz="1000" baseline="30000">
                          <a:hlinkClick r:id="rId14"/>
                        </a:rPr>
                        <a:t>[13]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289625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Wraps per band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  <a:r>
                        <a:rPr lang="en-US" sz="1000" baseline="30000">
                          <a:hlinkClick r:id="rId5"/>
                        </a:rPr>
                        <a:t>[7]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34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Linear density (bits/mm)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4880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7398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9638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13,250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15,142</a:t>
                      </a:r>
                      <a:r>
                        <a:rPr lang="en-US" sz="1000" baseline="30000">
                          <a:hlinkClick r:id="rId15"/>
                        </a:rPr>
                        <a:t>[14]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15,143</a:t>
                      </a:r>
                      <a:r>
                        <a:rPr lang="en-US" sz="1000" baseline="30000">
                          <a:hlinkClick r:id="rId16"/>
                        </a:rPr>
                        <a:t>[15]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Encoding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Run Length Limited"/>
                        </a:rPr>
                        <a:t>RLL 1,7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hlinkClick r:id="rId17" tooltip="Run Length Limited"/>
                        </a:rPr>
                        <a:t>RLL 0,13/11</a:t>
                      </a:r>
                      <a:r>
                        <a:rPr lang="en-US" sz="1000"/>
                        <a:t>; </a:t>
                      </a:r>
                      <a:r>
                        <a:rPr lang="en-US" sz="1000">
                          <a:hlinkClick r:id="rId18" tooltip="Partial Response Maximum Likelihood"/>
                        </a:rPr>
                        <a:t>PRML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Run Length Limited"/>
                        </a:rPr>
                        <a:t>RLL 32/33</a:t>
                      </a:r>
                      <a:r>
                        <a:rPr lang="en-US" sz="1000"/>
                        <a:t>; </a:t>
                      </a:r>
                      <a:r>
                        <a:rPr lang="en-US" sz="1000">
                          <a:hlinkClick r:id="rId18" tooltip="Partial Response Maximum Likelihood"/>
                        </a:rPr>
                        <a:t>PRML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32/33 RLL </a:t>
                      </a:r>
                      <a:r>
                        <a:rPr lang="en-US" sz="1000">
                          <a:hlinkClick r:id="rId19" tooltip="Noise-Predictive Maximum-Likelihood (NPML) Detection"/>
                        </a:rPr>
                        <a:t>NPML</a:t>
                      </a:r>
                      <a:r>
                        <a:rPr lang="en-US" sz="1000" baseline="30000">
                          <a:hlinkClick r:id="rId16"/>
                        </a:rPr>
                        <a:t>[15]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  <a:tr h="376513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Cartridge memory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/>
                        <a:t>4 KiB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/>
                        <a:t>8 KiB</a:t>
                      </a: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 KiB</a:t>
                      </a:r>
                      <a:r>
                        <a:rPr lang="en-US" sz="1000" baseline="30000">
                          <a:hlinkClick r:id="rId14"/>
                        </a:rPr>
                        <a:t>[13]</a:t>
                      </a:r>
                      <a:r>
                        <a:rPr lang="en-US" sz="1000" baseline="30000">
                          <a:effectLst/>
                        </a:rPr>
                        <a:t>:5</a:t>
                      </a:r>
                      <a:endParaRPr lang="en-US" sz="1000"/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981" marR="20981" marT="10490" marB="10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96182" cy="4593137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Tape drives</a:t>
            </a:r>
          </a:p>
          <a:p>
            <a:pPr lvl="1"/>
            <a:r>
              <a:rPr lang="en-US" sz="2200" dirty="0" smtClean="0"/>
              <a:t>Reads </a:t>
            </a:r>
            <a:r>
              <a:rPr lang="en-US" sz="2200" dirty="0"/>
              <a:t>and writes data on a magnetic tape</a:t>
            </a:r>
            <a:endParaRPr lang="en-US" sz="2200" dirty="0" smtClean="0"/>
          </a:p>
          <a:p>
            <a:r>
              <a:rPr lang="en-US" sz="2400" dirty="0" smtClean="0"/>
              <a:t>Tape Libraries</a:t>
            </a:r>
          </a:p>
          <a:p>
            <a:pPr lvl="1"/>
            <a:r>
              <a:rPr lang="en-US" sz="2200" dirty="0" smtClean="0"/>
              <a:t>Contains </a:t>
            </a:r>
            <a:r>
              <a:rPr lang="en-US" sz="2200" dirty="0"/>
              <a:t>one or more tape drives, a number of slots to hold tape cartridges, a barcode reader to identify tape cartridges and an automated method for loading tapes (a robot)</a:t>
            </a:r>
            <a:endParaRPr lang="en-US" sz="2200" dirty="0" smtClean="0"/>
          </a:p>
          <a:p>
            <a:r>
              <a:rPr lang="en-US" sz="2400" dirty="0" smtClean="0"/>
              <a:t>Virtual Tape Library – VTL</a:t>
            </a:r>
          </a:p>
          <a:p>
            <a:pPr lvl="1"/>
            <a:r>
              <a:rPr lang="en-US" sz="2200" dirty="0" smtClean="0"/>
              <a:t>Presents </a:t>
            </a:r>
            <a:r>
              <a:rPr lang="en-US" sz="2200" dirty="0"/>
              <a:t>a storage component (usually hard disk storage) as tape libraries or tape drives for use with existing backup software</a:t>
            </a:r>
            <a:endParaRPr lang="en-US" sz="22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84" y="197852"/>
            <a:ext cx="478155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69424" cy="452094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Tar (</a:t>
            </a:r>
            <a:r>
              <a:rPr lang="en-US" sz="2200" u="sng" dirty="0" smtClean="0"/>
              <a:t>t</a:t>
            </a:r>
            <a:r>
              <a:rPr lang="en-US" sz="2200" dirty="0" smtClean="0"/>
              <a:t>ape </a:t>
            </a:r>
            <a:r>
              <a:rPr lang="en-US" sz="2200" u="sng" dirty="0" smtClean="0"/>
              <a:t>ar</a:t>
            </a:r>
            <a:r>
              <a:rPr lang="en-US" sz="2200" dirty="0" smtClean="0"/>
              <a:t>chive)</a:t>
            </a:r>
          </a:p>
          <a:p>
            <a:pPr lvl="1"/>
            <a:r>
              <a:rPr lang="en-US" sz="2000" dirty="0" smtClean="0"/>
              <a:t>Developed </a:t>
            </a:r>
            <a:r>
              <a:rPr lang="en-US" sz="2000" dirty="0"/>
              <a:t>to write data to sequential I/O devices for tape backup </a:t>
            </a:r>
            <a:r>
              <a:rPr lang="en-US" sz="2000" dirty="0" smtClean="0"/>
              <a:t>purposes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to collect many files into one larger file for distribution or archiving, while preserving file system information such as user and group permissions, dates, and directory structures</a:t>
            </a:r>
            <a:endParaRPr lang="en-US" sz="2000" dirty="0" smtClean="0"/>
          </a:p>
          <a:p>
            <a:r>
              <a:rPr lang="en-US" sz="2200" dirty="0" smtClean="0"/>
              <a:t>Dump – operates at the block level</a:t>
            </a:r>
          </a:p>
          <a:p>
            <a:r>
              <a:rPr lang="en-US" sz="2200" dirty="0" err="1" smtClean="0"/>
              <a:t>Commvault</a:t>
            </a:r>
            <a:endParaRPr lang="en-US" sz="2200" dirty="0" smtClean="0"/>
          </a:p>
          <a:p>
            <a:r>
              <a:rPr lang="en-US" sz="2200" dirty="0" smtClean="0"/>
              <a:t>Symantec </a:t>
            </a:r>
            <a:r>
              <a:rPr lang="en-US" sz="2200" dirty="0" err="1" smtClean="0"/>
              <a:t>NetBackup</a:t>
            </a:r>
            <a:r>
              <a:rPr lang="en-US" sz="2200" dirty="0" smtClean="0"/>
              <a:t>/Backup Exec</a:t>
            </a:r>
          </a:p>
          <a:p>
            <a:r>
              <a:rPr lang="en-US" sz="2200" dirty="0" smtClean="0"/>
              <a:t>Dell </a:t>
            </a:r>
            <a:r>
              <a:rPr lang="en-US" sz="2200" dirty="0" err="1" smtClean="0"/>
              <a:t>Netvault</a:t>
            </a:r>
            <a:endParaRPr lang="en-US" sz="2200" dirty="0" smtClean="0"/>
          </a:p>
          <a:p>
            <a:r>
              <a:rPr lang="en-US" sz="2200" dirty="0" err="1" smtClean="0"/>
              <a:t>Veritas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196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known as DR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process, policies and procedures that are related to preparing for recovery or continuation of technology infrastructure which are vital to an organization after a natural or human-induced </a:t>
            </a:r>
            <a:r>
              <a:rPr lang="en-US" sz="2400" dirty="0" smtClean="0"/>
              <a:t>disaster</a:t>
            </a:r>
          </a:p>
          <a:p>
            <a:endParaRPr lang="en-US" sz="2400" dirty="0" smtClean="0"/>
          </a:p>
          <a:p>
            <a:r>
              <a:rPr lang="en-US" sz="2400" dirty="0" smtClean="0"/>
              <a:t>Subset of business continuity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Classifications:</a:t>
            </a:r>
          </a:p>
          <a:p>
            <a:pPr lvl="1"/>
            <a:r>
              <a:rPr lang="en-US" sz="2800" dirty="0" smtClean="0"/>
              <a:t>Natural Disasters</a:t>
            </a:r>
          </a:p>
          <a:p>
            <a:pPr lvl="2"/>
            <a:r>
              <a:rPr lang="en-US" sz="2800" dirty="0" smtClean="0"/>
              <a:t>Floods</a:t>
            </a:r>
            <a:r>
              <a:rPr lang="en-US" sz="2800" dirty="0"/>
              <a:t>, hurricanes, </a:t>
            </a:r>
            <a:r>
              <a:rPr lang="en-US" sz="2800" dirty="0" smtClean="0"/>
              <a:t>fire, gamma ray burst, tornadoes </a:t>
            </a:r>
            <a:r>
              <a:rPr lang="en-US" sz="2800" dirty="0"/>
              <a:t>or earthquakes</a:t>
            </a:r>
            <a:endParaRPr lang="en-US" sz="2800" dirty="0" smtClean="0"/>
          </a:p>
          <a:p>
            <a:pPr lvl="1"/>
            <a:r>
              <a:rPr lang="en-US" sz="2800" dirty="0" smtClean="0"/>
              <a:t>Man made disasters</a:t>
            </a:r>
          </a:p>
          <a:p>
            <a:pPr lvl="2"/>
            <a:r>
              <a:rPr lang="en-US" sz="2800" dirty="0" smtClean="0"/>
              <a:t>Hazardous </a:t>
            </a:r>
            <a:r>
              <a:rPr lang="en-US" sz="2800" dirty="0"/>
              <a:t>material spills, infrastructure failure, or bio-terrorism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55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Strategies:</a:t>
            </a:r>
          </a:p>
          <a:p>
            <a:pPr lvl="1"/>
            <a:r>
              <a:rPr lang="en-US" sz="2600" dirty="0" smtClean="0"/>
              <a:t>Create business continuity plan with RTO’s and RPO’s</a:t>
            </a:r>
          </a:p>
          <a:p>
            <a:pPr lvl="1"/>
            <a:r>
              <a:rPr lang="en-US" sz="2600" dirty="0" smtClean="0"/>
              <a:t>RTO – Recovery Time Objective</a:t>
            </a:r>
          </a:p>
          <a:p>
            <a:pPr lvl="2"/>
            <a:r>
              <a:rPr lang="en-US" sz="2400" dirty="0" smtClean="0"/>
              <a:t>How fast you can recover a system or data</a:t>
            </a:r>
          </a:p>
          <a:p>
            <a:pPr lvl="1"/>
            <a:r>
              <a:rPr lang="en-US" sz="2600" dirty="0" smtClean="0"/>
              <a:t>RPO – Recovery Point Objective</a:t>
            </a:r>
          </a:p>
          <a:p>
            <a:pPr lvl="2"/>
            <a:r>
              <a:rPr lang="en-US" sz="2400" dirty="0" smtClean="0"/>
              <a:t>How much data can you lose</a:t>
            </a:r>
          </a:p>
          <a:p>
            <a:pPr lvl="1"/>
            <a:r>
              <a:rPr lang="en-US" sz="2600" dirty="0" smtClean="0"/>
              <a:t>Cost benefit analysis typical</a:t>
            </a:r>
          </a:p>
        </p:txBody>
      </p:sp>
    </p:spTree>
    <p:extLst>
      <p:ext uri="{BB962C8B-B14F-4D97-AF65-F5344CB8AC3E}">
        <p14:creationId xmlns:p14="http://schemas.microsoft.com/office/powerpoint/2010/main" val="22586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Availability</a:t>
            </a:r>
          </a:p>
          <a:p>
            <a:pPr lvl="1"/>
            <a:r>
              <a:rPr lang="en-US" sz="2800" dirty="0" smtClean="0"/>
              <a:t>Prearranged </a:t>
            </a:r>
            <a:r>
              <a:rPr lang="en-US" sz="2800" dirty="0"/>
              <a:t>level of operational performance will be met during a contractual measurement </a:t>
            </a:r>
            <a:r>
              <a:rPr lang="en-US" sz="2800" dirty="0" smtClean="0"/>
              <a:t>period</a:t>
            </a:r>
          </a:p>
          <a:p>
            <a:pPr lvl="1"/>
            <a:r>
              <a:rPr lang="en-US" sz="2800" dirty="0" smtClean="0"/>
              <a:t>Documented in a Service Level Agreement (SLA)</a:t>
            </a:r>
          </a:p>
          <a:p>
            <a:pPr lvl="1"/>
            <a:r>
              <a:rPr lang="en-US" sz="2600" dirty="0" smtClean="0"/>
              <a:t>Five 9’s = 5.5 min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68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733178"/>
              </p:ext>
            </p:extLst>
          </p:nvPr>
        </p:nvGraphicFramePr>
        <p:xfrm>
          <a:off x="537409" y="1491919"/>
          <a:ext cx="8590548" cy="5221708"/>
        </p:xfrm>
        <a:graphic>
          <a:graphicData uri="http://schemas.openxmlformats.org/drawingml/2006/table">
            <a:tbl>
              <a:tblPr/>
              <a:tblGrid>
                <a:gridCol w="2147637"/>
                <a:gridCol w="2147637"/>
                <a:gridCol w="2147637"/>
                <a:gridCol w="2147637"/>
              </a:tblGrid>
              <a:tr h="493946">
                <a:tc>
                  <a:txBody>
                    <a:bodyPr/>
                    <a:lstStyle/>
                    <a:p>
                      <a:r>
                        <a:rPr lang="en-US" sz="1400" dirty="0"/>
                        <a:t>Availability 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Downtime per year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Downtime per month*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Downtime per week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90% ("one nine")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36.5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16.8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95%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18.25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8.4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97%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10.96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21.6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5.04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98%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7.30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14.4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3.36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99% ("two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3.65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7.20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1.68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99.5%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1.83 days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3.60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50.4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99.8%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17.52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86.23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20.16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4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99.9% ("three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8.76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10.1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25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99.95%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4.38 hours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21.56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5.04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4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99.99% ("four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52.56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4.32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4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99.999% ("five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5.26 minutes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25.9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6.05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4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99.9999% ("six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31.5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2.59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0.605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4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99.99999% ("seven nines")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3.15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0.259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0.0605 seconds</a:t>
                      </a:r>
                    </a:p>
                  </a:txBody>
                  <a:tcPr marL="52452" marR="52452" marT="26226" marB="26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Availability</a:t>
            </a:r>
          </a:p>
          <a:p>
            <a:pPr lvl="1"/>
            <a:r>
              <a:rPr lang="en-US" sz="2600" dirty="0" smtClean="0"/>
              <a:t>Mean Time Between Failure (MTBF)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System Redundancy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Component Redundancy</a:t>
            </a:r>
          </a:p>
        </p:txBody>
      </p:sp>
    </p:spTree>
    <p:extLst>
      <p:ext uri="{BB962C8B-B14F-4D97-AF65-F5344CB8AC3E}">
        <p14:creationId xmlns:p14="http://schemas.microsoft.com/office/powerpoint/2010/main" val="19814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875"/>
            <a:ext cx="8226034" cy="45654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Availability</a:t>
            </a:r>
          </a:p>
          <a:p>
            <a:pPr lvl="1"/>
            <a:r>
              <a:rPr lang="en-US" sz="2600" dirty="0" smtClean="0"/>
              <a:t>Data Center Tiers</a:t>
            </a:r>
          </a:p>
          <a:p>
            <a:pPr marL="457200" lvl="1" indent="0">
              <a:buNone/>
            </a:pPr>
            <a:endParaRPr lang="en-US" sz="2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0367"/>
              </p:ext>
            </p:extLst>
          </p:nvPr>
        </p:nvGraphicFramePr>
        <p:xfrm>
          <a:off x="529387" y="2526632"/>
          <a:ext cx="8744614" cy="4211403"/>
        </p:xfrm>
        <a:graphic>
          <a:graphicData uri="http://schemas.openxmlformats.org/drawingml/2006/table">
            <a:tbl>
              <a:tblPr/>
              <a:tblGrid>
                <a:gridCol w="794087"/>
                <a:gridCol w="7950527"/>
              </a:tblGrid>
              <a:tr h="190052">
                <a:tc>
                  <a:txBody>
                    <a:bodyPr/>
                    <a:lstStyle/>
                    <a:p>
                      <a:r>
                        <a:rPr lang="en-US" sz="1200" dirty="0"/>
                        <a:t>Tier Level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760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Single non-redundant distribution path serving the IT equipment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Non-redundant capacity components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Basic site infrastructure with expected availability of 99.671%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7609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Meets or exceeds all Tier 1 requirements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Redundant site infrastructure capacity components with expected availability of 99.741%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5100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Meets or exceeds all Tier 1 and Tier 2 requirements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Multiple independent distribution paths serving the IT equipment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All IT equipment must be dual-powered and fully compatible with the topology of a site's architecture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Concurrently maintainable site infrastructure with expected availability of 99.982%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8599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Meets or exceeds all Tier 1, Tier 2 and Tier 3 requirements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All cooling equipment is independently dual-powered, including chillers and heating, ventilating and air-conditioning (HVAC) systems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Fault-tolerant site infrastructure with electrical power storage and distribution facilities with expected availability of 99.995%</a:t>
                      </a:r>
                    </a:p>
                  </a:txBody>
                  <a:tcPr marL="39606" marR="39606" marT="19803" marB="19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Strategies:</a:t>
            </a:r>
          </a:p>
          <a:p>
            <a:pPr lvl="1"/>
            <a:r>
              <a:rPr lang="en-US" sz="2600" dirty="0" smtClean="0"/>
              <a:t>Colocation facility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Back up to tape and send offsite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Backups to disk on site and automatically copied to offsite disk</a:t>
            </a:r>
          </a:p>
        </p:txBody>
      </p:sp>
    </p:spTree>
    <p:extLst>
      <p:ext uri="{BB962C8B-B14F-4D97-AF65-F5344CB8AC3E}">
        <p14:creationId xmlns:p14="http://schemas.microsoft.com/office/powerpoint/2010/main" val="32602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2191</TotalTime>
  <Words>1060</Words>
  <Application>Microsoft Office PowerPoint</Application>
  <PresentationFormat>Widescreen</PresentationFormat>
  <Paragraphs>286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Disaster Recovery</vt:lpstr>
      <vt:lpstr>Disaster Recovery</vt:lpstr>
      <vt:lpstr>Disaster Recovery</vt:lpstr>
      <vt:lpstr>Disaster Recovery</vt:lpstr>
      <vt:lpstr>Disaster Recovery</vt:lpstr>
      <vt:lpstr>Disaster Recovery</vt:lpstr>
      <vt:lpstr>Disaster Recovery</vt:lpstr>
      <vt:lpstr>Disaster Recovery</vt:lpstr>
      <vt:lpstr>Disaster Recovery</vt:lpstr>
      <vt:lpstr>Backup Levels</vt:lpstr>
      <vt:lpstr>Backup Levels</vt:lpstr>
      <vt:lpstr>Backup Hardware</vt:lpstr>
      <vt:lpstr>Backup Hardware</vt:lpstr>
      <vt:lpstr>Backup Hardware</vt:lpstr>
      <vt:lpstr>Backup Software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154</cp:revision>
  <dcterms:created xsi:type="dcterms:W3CDTF">2013-05-21T19:16:57Z</dcterms:created>
  <dcterms:modified xsi:type="dcterms:W3CDTF">2014-04-15T23:16:41Z</dcterms:modified>
</cp:coreProperties>
</file>