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36"/>
  </p:notesMasterIdLst>
  <p:sldIdLst>
    <p:sldId id="256" r:id="rId2"/>
    <p:sldId id="307" r:id="rId3"/>
    <p:sldId id="341" r:id="rId4"/>
    <p:sldId id="351" r:id="rId5"/>
    <p:sldId id="353" r:id="rId6"/>
    <p:sldId id="352" r:id="rId7"/>
    <p:sldId id="355" r:id="rId8"/>
    <p:sldId id="350" r:id="rId9"/>
    <p:sldId id="354" r:id="rId10"/>
    <p:sldId id="356" r:id="rId11"/>
    <p:sldId id="342" r:id="rId12"/>
    <p:sldId id="349" r:id="rId13"/>
    <p:sldId id="359" r:id="rId14"/>
    <p:sldId id="358" r:id="rId15"/>
    <p:sldId id="360" r:id="rId16"/>
    <p:sldId id="362" r:id="rId17"/>
    <p:sldId id="361" r:id="rId18"/>
    <p:sldId id="357" r:id="rId19"/>
    <p:sldId id="363" r:id="rId20"/>
    <p:sldId id="367" r:id="rId21"/>
    <p:sldId id="347" r:id="rId22"/>
    <p:sldId id="366" r:id="rId23"/>
    <p:sldId id="343" r:id="rId24"/>
    <p:sldId id="370" r:id="rId25"/>
    <p:sldId id="368" r:id="rId26"/>
    <p:sldId id="364" r:id="rId27"/>
    <p:sldId id="344" r:id="rId28"/>
    <p:sldId id="369" r:id="rId29"/>
    <p:sldId id="371" r:id="rId30"/>
    <p:sldId id="372" r:id="rId31"/>
    <p:sldId id="373" r:id="rId32"/>
    <p:sldId id="374" r:id="rId33"/>
    <p:sldId id="376" r:id="rId34"/>
    <p:sldId id="37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119" d="100"/>
          <a:sy n="119" d="100"/>
        </p:scale>
        <p:origin x="9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764C2-0312-4184-8DE4-0178372658FF}" type="datetimeFigureOut">
              <a:rPr lang="en-US" smtClean="0"/>
              <a:t>4/24/2014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97A5C-B184-403C-8247-309A0CFD3627}" type="slidenum">
              <a:rPr lang="en-US" smtClean="0"/>
              <a:t>‹#›</a:t>
            </a:fld>
            <a:endParaRPr lang="en-US"/>
          </a:p>
        </p:txBody>
      </p:sp>
    </p:spTree>
    <p:extLst>
      <p:ext uri="{BB962C8B-B14F-4D97-AF65-F5344CB8AC3E}">
        <p14:creationId xmlns:p14="http://schemas.microsoft.com/office/powerpoint/2010/main" val="128443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2</a:t>
            </a:fld>
            <a:endParaRPr lang="en-US"/>
          </a:p>
        </p:txBody>
      </p:sp>
    </p:spTree>
    <p:extLst>
      <p:ext uri="{BB962C8B-B14F-4D97-AF65-F5344CB8AC3E}">
        <p14:creationId xmlns:p14="http://schemas.microsoft.com/office/powerpoint/2010/main" val="1124859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most part</a:t>
            </a:r>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11</a:t>
            </a:fld>
            <a:endParaRPr lang="en-US"/>
          </a:p>
        </p:txBody>
      </p:sp>
    </p:spTree>
    <p:extLst>
      <p:ext uri="{BB962C8B-B14F-4D97-AF65-F5344CB8AC3E}">
        <p14:creationId xmlns:p14="http://schemas.microsoft.com/office/powerpoint/2010/main" val="4092453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smtClean="0"/>
              <a:t>www.vmware.com/products/datacenter-virtualization/vsphere/vsphere-storage-appliance/overview.html</a:t>
            </a:r>
          </a:p>
          <a:p>
            <a:endParaRPr lang="en-US" dirty="0" smtClean="0"/>
          </a:p>
          <a:p>
            <a:r>
              <a:rPr lang="en-US" dirty="0" smtClean="0"/>
              <a:t>-7200 RPM SATA: ~75-100 IOPS</a:t>
            </a:r>
          </a:p>
          <a:p>
            <a:r>
              <a:rPr lang="en-US" dirty="0" smtClean="0"/>
              <a:t>-10,000</a:t>
            </a:r>
            <a:r>
              <a:rPr lang="en-US" baseline="0" dirty="0" smtClean="0"/>
              <a:t> RPM SATA: ~125-150 IOPS</a:t>
            </a:r>
          </a:p>
          <a:p>
            <a:r>
              <a:rPr lang="en-US" baseline="0" dirty="0" smtClean="0"/>
              <a:t>-10,000 RPM SAS: ~140 IOPS</a:t>
            </a:r>
          </a:p>
          <a:p>
            <a:r>
              <a:rPr lang="en-US" baseline="0" dirty="0" smtClean="0"/>
              <a:t>-15,000 RPM SAS: ~175-210 IOPS</a:t>
            </a:r>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12</a:t>
            </a:fld>
            <a:endParaRPr lang="en-US"/>
          </a:p>
        </p:txBody>
      </p:sp>
    </p:spTree>
    <p:extLst>
      <p:ext uri="{BB962C8B-B14F-4D97-AF65-F5344CB8AC3E}">
        <p14:creationId xmlns:p14="http://schemas.microsoft.com/office/powerpoint/2010/main" val="320344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http://www.vmware.com/products/datacenter-virtualization/vsphere/vsphere-storage-appliance/overview.html</a:t>
            </a:r>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13</a:t>
            </a:fld>
            <a:endParaRPr lang="en-US"/>
          </a:p>
        </p:txBody>
      </p:sp>
    </p:spTree>
    <p:extLst>
      <p:ext uri="{BB962C8B-B14F-4D97-AF65-F5344CB8AC3E}">
        <p14:creationId xmlns:p14="http://schemas.microsoft.com/office/powerpoint/2010/main" val="3893281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http://www.vmware.com/products/datacenter-virtualization/vsphere/vsphere-storage-appliance/overview.html</a:t>
            </a:r>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14</a:t>
            </a:fld>
            <a:endParaRPr lang="en-US"/>
          </a:p>
        </p:txBody>
      </p:sp>
    </p:spTree>
    <p:extLst>
      <p:ext uri="{BB962C8B-B14F-4D97-AF65-F5344CB8AC3E}">
        <p14:creationId xmlns:p14="http://schemas.microsoft.com/office/powerpoint/2010/main" val="4023700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15</a:t>
            </a:fld>
            <a:endParaRPr lang="en-US"/>
          </a:p>
        </p:txBody>
      </p:sp>
    </p:spTree>
    <p:extLst>
      <p:ext uri="{BB962C8B-B14F-4D97-AF65-F5344CB8AC3E}">
        <p14:creationId xmlns:p14="http://schemas.microsoft.com/office/powerpoint/2010/main" val="4210412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16</a:t>
            </a:fld>
            <a:endParaRPr lang="en-US"/>
          </a:p>
        </p:txBody>
      </p:sp>
    </p:spTree>
    <p:extLst>
      <p:ext uri="{BB962C8B-B14F-4D97-AF65-F5344CB8AC3E}">
        <p14:creationId xmlns:p14="http://schemas.microsoft.com/office/powerpoint/2010/main" val="158037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port group is identified by a network label, which is unique to the current host. Network labels are used to make virtual machine configuration portable across hosts. All port groups in a datacenter that are physically connected to the same network (in the sense that each can receive broadcasts from the others) are given the same label. Conversely, if two port groups cannot receive broadcasts from each other, they have distinct labels.</a:t>
            </a:r>
          </a:p>
          <a:p>
            <a:r>
              <a:rPr lang="en-US" dirty="0" smtClean="0"/>
              <a:t>A VLAN ID, which restricts port group traffic to a logical Ethernet segment within the physical network, is optional. For a port group to reach port groups located on other VLANs, the VLAN ID must be set to 4095. If you use VLAN IDs, you must change the port group labels and VLAN IDs together so that the labels properly represent connectivity.</a:t>
            </a:r>
          </a:p>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17</a:t>
            </a:fld>
            <a:endParaRPr lang="en-US"/>
          </a:p>
        </p:txBody>
      </p:sp>
    </p:spTree>
    <p:extLst>
      <p:ext uri="{BB962C8B-B14F-4D97-AF65-F5344CB8AC3E}">
        <p14:creationId xmlns:p14="http://schemas.microsoft.com/office/powerpoint/2010/main" val="3457368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18</a:t>
            </a:fld>
            <a:endParaRPr lang="en-US"/>
          </a:p>
        </p:txBody>
      </p:sp>
    </p:spTree>
    <p:extLst>
      <p:ext uri="{BB962C8B-B14F-4D97-AF65-F5344CB8AC3E}">
        <p14:creationId xmlns:p14="http://schemas.microsoft.com/office/powerpoint/2010/main" val="1742949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19</a:t>
            </a:fld>
            <a:endParaRPr lang="en-US"/>
          </a:p>
        </p:txBody>
      </p:sp>
    </p:spTree>
    <p:extLst>
      <p:ext uri="{BB962C8B-B14F-4D97-AF65-F5344CB8AC3E}">
        <p14:creationId xmlns:p14="http://schemas.microsoft.com/office/powerpoint/2010/main" val="847922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20</a:t>
            </a:fld>
            <a:endParaRPr lang="en-US"/>
          </a:p>
        </p:txBody>
      </p:sp>
    </p:spTree>
    <p:extLst>
      <p:ext uri="{BB962C8B-B14F-4D97-AF65-F5344CB8AC3E}">
        <p14:creationId xmlns:p14="http://schemas.microsoft.com/office/powerpoint/2010/main" val="398015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3</a:t>
            </a:fld>
            <a:endParaRPr lang="en-US"/>
          </a:p>
        </p:txBody>
      </p:sp>
    </p:spTree>
    <p:extLst>
      <p:ext uri="{BB962C8B-B14F-4D97-AF65-F5344CB8AC3E}">
        <p14:creationId xmlns:p14="http://schemas.microsoft.com/office/powerpoint/2010/main" val="4237397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21</a:t>
            </a:fld>
            <a:endParaRPr lang="en-US"/>
          </a:p>
        </p:txBody>
      </p:sp>
    </p:spTree>
    <p:extLst>
      <p:ext uri="{BB962C8B-B14F-4D97-AF65-F5344CB8AC3E}">
        <p14:creationId xmlns:p14="http://schemas.microsoft.com/office/powerpoint/2010/main" val="2960219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22</a:t>
            </a:fld>
            <a:endParaRPr lang="en-US"/>
          </a:p>
        </p:txBody>
      </p:sp>
    </p:spTree>
    <p:extLst>
      <p:ext uri="{BB962C8B-B14F-4D97-AF65-F5344CB8AC3E}">
        <p14:creationId xmlns:p14="http://schemas.microsoft.com/office/powerpoint/2010/main" val="3043476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23</a:t>
            </a:fld>
            <a:endParaRPr lang="en-US"/>
          </a:p>
        </p:txBody>
      </p:sp>
    </p:spTree>
    <p:extLst>
      <p:ext uri="{BB962C8B-B14F-4D97-AF65-F5344CB8AC3E}">
        <p14:creationId xmlns:p14="http://schemas.microsoft.com/office/powerpoint/2010/main" val="4126313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24</a:t>
            </a:fld>
            <a:endParaRPr lang="en-US"/>
          </a:p>
        </p:txBody>
      </p:sp>
    </p:spTree>
    <p:extLst>
      <p:ext uri="{BB962C8B-B14F-4D97-AF65-F5344CB8AC3E}">
        <p14:creationId xmlns:p14="http://schemas.microsoft.com/office/powerpoint/2010/main" val="1210810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25</a:t>
            </a:fld>
            <a:endParaRPr lang="en-US"/>
          </a:p>
        </p:txBody>
      </p:sp>
    </p:spTree>
    <p:extLst>
      <p:ext uri="{BB962C8B-B14F-4D97-AF65-F5344CB8AC3E}">
        <p14:creationId xmlns:p14="http://schemas.microsoft.com/office/powerpoint/2010/main" val="3332663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26</a:t>
            </a:fld>
            <a:endParaRPr lang="en-US"/>
          </a:p>
        </p:txBody>
      </p:sp>
    </p:spTree>
    <p:extLst>
      <p:ext uri="{BB962C8B-B14F-4D97-AF65-F5344CB8AC3E}">
        <p14:creationId xmlns:p14="http://schemas.microsoft.com/office/powerpoint/2010/main" val="133894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27</a:t>
            </a:fld>
            <a:endParaRPr lang="en-US"/>
          </a:p>
        </p:txBody>
      </p:sp>
    </p:spTree>
    <p:extLst>
      <p:ext uri="{BB962C8B-B14F-4D97-AF65-F5344CB8AC3E}">
        <p14:creationId xmlns:p14="http://schemas.microsoft.com/office/powerpoint/2010/main" val="3204292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28</a:t>
            </a:fld>
            <a:endParaRPr lang="en-US"/>
          </a:p>
        </p:txBody>
      </p:sp>
    </p:spTree>
    <p:extLst>
      <p:ext uri="{BB962C8B-B14F-4D97-AF65-F5344CB8AC3E}">
        <p14:creationId xmlns:p14="http://schemas.microsoft.com/office/powerpoint/2010/main" val="3921957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29</a:t>
            </a:fld>
            <a:endParaRPr lang="en-US"/>
          </a:p>
        </p:txBody>
      </p:sp>
    </p:spTree>
    <p:extLst>
      <p:ext uri="{BB962C8B-B14F-4D97-AF65-F5344CB8AC3E}">
        <p14:creationId xmlns:p14="http://schemas.microsoft.com/office/powerpoint/2010/main" val="1573067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30</a:t>
            </a:fld>
            <a:endParaRPr lang="en-US"/>
          </a:p>
        </p:txBody>
      </p:sp>
    </p:spTree>
    <p:extLst>
      <p:ext uri="{BB962C8B-B14F-4D97-AF65-F5344CB8AC3E}">
        <p14:creationId xmlns:p14="http://schemas.microsoft.com/office/powerpoint/2010/main" val="2087637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4</a:t>
            </a:fld>
            <a:endParaRPr lang="en-US"/>
          </a:p>
        </p:txBody>
      </p:sp>
    </p:spTree>
    <p:extLst>
      <p:ext uri="{BB962C8B-B14F-4D97-AF65-F5344CB8AC3E}">
        <p14:creationId xmlns:p14="http://schemas.microsoft.com/office/powerpoint/2010/main" val="2746762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31</a:t>
            </a:fld>
            <a:endParaRPr lang="en-US"/>
          </a:p>
        </p:txBody>
      </p:sp>
    </p:spTree>
    <p:extLst>
      <p:ext uri="{BB962C8B-B14F-4D97-AF65-F5344CB8AC3E}">
        <p14:creationId xmlns:p14="http://schemas.microsoft.com/office/powerpoint/2010/main" val="1971987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32</a:t>
            </a:fld>
            <a:endParaRPr lang="en-US"/>
          </a:p>
        </p:txBody>
      </p:sp>
    </p:spTree>
    <p:extLst>
      <p:ext uri="{BB962C8B-B14F-4D97-AF65-F5344CB8AC3E}">
        <p14:creationId xmlns:p14="http://schemas.microsoft.com/office/powerpoint/2010/main" val="29737474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33</a:t>
            </a:fld>
            <a:endParaRPr lang="en-US"/>
          </a:p>
        </p:txBody>
      </p:sp>
    </p:spTree>
    <p:extLst>
      <p:ext uri="{BB962C8B-B14F-4D97-AF65-F5344CB8AC3E}">
        <p14:creationId xmlns:p14="http://schemas.microsoft.com/office/powerpoint/2010/main" val="39182796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34</a:t>
            </a:fld>
            <a:endParaRPr lang="en-US"/>
          </a:p>
        </p:txBody>
      </p:sp>
    </p:spTree>
    <p:extLst>
      <p:ext uri="{BB962C8B-B14F-4D97-AF65-F5344CB8AC3E}">
        <p14:creationId xmlns:p14="http://schemas.microsoft.com/office/powerpoint/2010/main" val="41261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5</a:t>
            </a:fld>
            <a:endParaRPr lang="en-US"/>
          </a:p>
        </p:txBody>
      </p:sp>
    </p:spTree>
    <p:extLst>
      <p:ext uri="{BB962C8B-B14F-4D97-AF65-F5344CB8AC3E}">
        <p14:creationId xmlns:p14="http://schemas.microsoft.com/office/powerpoint/2010/main" val="57373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6</a:t>
            </a:fld>
            <a:endParaRPr lang="en-US"/>
          </a:p>
        </p:txBody>
      </p:sp>
    </p:spTree>
    <p:extLst>
      <p:ext uri="{BB962C8B-B14F-4D97-AF65-F5344CB8AC3E}">
        <p14:creationId xmlns:p14="http://schemas.microsoft.com/office/powerpoint/2010/main" val="462173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7</a:t>
            </a:fld>
            <a:endParaRPr lang="en-US"/>
          </a:p>
        </p:txBody>
      </p:sp>
    </p:spTree>
    <p:extLst>
      <p:ext uri="{BB962C8B-B14F-4D97-AF65-F5344CB8AC3E}">
        <p14:creationId xmlns:p14="http://schemas.microsoft.com/office/powerpoint/2010/main" val="435772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8</a:t>
            </a:fld>
            <a:endParaRPr lang="en-US"/>
          </a:p>
        </p:txBody>
      </p:sp>
    </p:spTree>
    <p:extLst>
      <p:ext uri="{BB962C8B-B14F-4D97-AF65-F5344CB8AC3E}">
        <p14:creationId xmlns:p14="http://schemas.microsoft.com/office/powerpoint/2010/main" val="4187396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9</a:t>
            </a:fld>
            <a:endParaRPr lang="en-US"/>
          </a:p>
        </p:txBody>
      </p:sp>
    </p:spTree>
    <p:extLst>
      <p:ext uri="{BB962C8B-B14F-4D97-AF65-F5344CB8AC3E}">
        <p14:creationId xmlns:p14="http://schemas.microsoft.com/office/powerpoint/2010/main" val="345361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10</a:t>
            </a:fld>
            <a:endParaRPr lang="en-US"/>
          </a:p>
        </p:txBody>
      </p:sp>
    </p:spTree>
    <p:extLst>
      <p:ext uri="{BB962C8B-B14F-4D97-AF65-F5344CB8AC3E}">
        <p14:creationId xmlns:p14="http://schemas.microsoft.com/office/powerpoint/2010/main" val="3639283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6068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64129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846271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252711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76584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18554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0622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533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85595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866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111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949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3852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4/24/2014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688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4/24/2014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0150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4/24/2014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6882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4/24/2014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15836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
            </a:r>
            <a:br>
              <a:rPr lang="en-US" dirty="0" smtClean="0"/>
            </a:br>
            <a:r>
              <a:rPr lang="en-US" dirty="0" smtClean="0"/>
              <a:t>CSCI 2930</a:t>
            </a:r>
            <a:r>
              <a:rPr lang="en-US" dirty="0" smtClean="0"/>
              <a:t/>
            </a:r>
            <a:br>
              <a:rPr lang="en-US" dirty="0" smtClean="0"/>
            </a:br>
            <a:r>
              <a:rPr lang="en-US" dirty="0" smtClean="0"/>
              <a:t>Practical System Administration</a:t>
            </a:r>
            <a:endParaRPr lang="en-US" dirty="0"/>
          </a:p>
        </p:txBody>
      </p:sp>
      <p:sp>
        <p:nvSpPr>
          <p:cNvPr id="3" name="Subtitle 2"/>
          <p:cNvSpPr>
            <a:spLocks noGrp="1"/>
          </p:cNvSpPr>
          <p:nvPr>
            <p:ph type="subTitle" idx="1"/>
          </p:nvPr>
        </p:nvSpPr>
        <p:spPr/>
        <p:txBody>
          <a:bodyPr/>
          <a:lstStyle/>
          <a:p>
            <a:endParaRPr lang="en-US" dirty="0" smtClean="0"/>
          </a:p>
          <a:p>
            <a:pPr algn="l"/>
            <a:r>
              <a:rPr lang="en-US" dirty="0" smtClean="0"/>
              <a:t>Lecture 13: </a:t>
            </a:r>
            <a:r>
              <a:rPr lang="en-US" dirty="0" smtClean="0"/>
              <a:t>Enterprise Virtualization</a:t>
            </a:r>
            <a:endParaRPr lang="en-US" dirty="0"/>
          </a:p>
        </p:txBody>
      </p:sp>
    </p:spTree>
    <p:extLst>
      <p:ext uri="{BB962C8B-B14F-4D97-AF65-F5344CB8AC3E}">
        <p14:creationId xmlns:p14="http://schemas.microsoft.com/office/powerpoint/2010/main" val="561280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it?</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2400" dirty="0" smtClean="0"/>
              <a:t>Resurgence in the mid 2000’s led by:</a:t>
            </a:r>
            <a:endParaRPr lang="en-US" sz="2400" dirty="0"/>
          </a:p>
          <a:p>
            <a:pPr lvl="1"/>
            <a:r>
              <a:rPr lang="en-US" sz="2200" dirty="0" smtClean="0"/>
              <a:t>The </a:t>
            </a:r>
            <a:r>
              <a:rPr lang="en-US" sz="2200" dirty="0"/>
              <a:t>ability to run complex, OS-dependent applications in different hardware or OS </a:t>
            </a:r>
            <a:r>
              <a:rPr lang="en-US" sz="2200" dirty="0" smtClean="0"/>
              <a:t>environments</a:t>
            </a:r>
          </a:p>
          <a:p>
            <a:pPr lvl="2"/>
            <a:r>
              <a:rPr lang="en-US" sz="2000" dirty="0" smtClean="0"/>
              <a:t>Used to consolidate as many applications onto a single server as possible</a:t>
            </a:r>
          </a:p>
          <a:p>
            <a:pPr lvl="2"/>
            <a:r>
              <a:rPr lang="en-US" sz="2000" dirty="0" smtClean="0"/>
              <a:t>Led to complications for patching </a:t>
            </a:r>
            <a:r>
              <a:rPr lang="en-US" sz="2000" dirty="0" err="1" smtClean="0"/>
              <a:t>OS’es</a:t>
            </a:r>
            <a:r>
              <a:rPr lang="en-US" sz="2000" dirty="0" smtClean="0"/>
              <a:t> and possibly breaking one or more apps on the server</a:t>
            </a:r>
          </a:p>
          <a:p>
            <a:pPr lvl="2"/>
            <a:r>
              <a:rPr lang="en-US" sz="2000" dirty="0" smtClean="0"/>
              <a:t>Now each app can have its own OS and by using memory sharing and deduplication you can minimize the storage cost of doing so</a:t>
            </a:r>
            <a:endParaRPr lang="en-US" sz="2000" dirty="0"/>
          </a:p>
        </p:txBody>
      </p:sp>
    </p:spTree>
    <p:extLst>
      <p:ext uri="{BB962C8B-B14F-4D97-AF65-F5344CB8AC3E}">
        <p14:creationId xmlns:p14="http://schemas.microsoft.com/office/powerpoint/2010/main" val="2113129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endParaRPr lang="en-US" dirty="0"/>
          </a:p>
        </p:txBody>
      </p:sp>
      <p:sp>
        <p:nvSpPr>
          <p:cNvPr id="3" name="Content Placeholder 2"/>
          <p:cNvSpPr>
            <a:spLocks noGrp="1"/>
          </p:cNvSpPr>
          <p:nvPr>
            <p:ph idx="1"/>
          </p:nvPr>
        </p:nvSpPr>
        <p:spPr>
          <a:xfrm>
            <a:off x="677334" y="2160589"/>
            <a:ext cx="8226034" cy="3880773"/>
          </a:xfrm>
        </p:spPr>
        <p:txBody>
          <a:bodyPr>
            <a:normAutofit lnSpcReduction="10000"/>
          </a:bodyPr>
          <a:lstStyle/>
          <a:p>
            <a:r>
              <a:rPr lang="en-US" sz="2400" dirty="0" smtClean="0"/>
              <a:t>CPU – Only piece of hardware shown to the guest as itself*</a:t>
            </a:r>
          </a:p>
          <a:p>
            <a:r>
              <a:rPr lang="en-US" sz="2400" dirty="0" smtClean="0"/>
              <a:t>CPU Hardware Assistance (extensions) helps performance</a:t>
            </a:r>
          </a:p>
          <a:p>
            <a:pPr lvl="1"/>
            <a:r>
              <a:rPr lang="en-US" sz="2200" dirty="0" smtClean="0"/>
              <a:t>Intel VT-x</a:t>
            </a:r>
          </a:p>
          <a:p>
            <a:pPr lvl="1"/>
            <a:r>
              <a:rPr lang="en-US" sz="2200" dirty="0" smtClean="0"/>
              <a:t>AMD-V</a:t>
            </a:r>
          </a:p>
          <a:p>
            <a:r>
              <a:rPr lang="en-US" sz="2400" dirty="0" smtClean="0"/>
              <a:t>Having more </a:t>
            </a:r>
            <a:r>
              <a:rPr lang="en-US" sz="2400" dirty="0" err="1" smtClean="0"/>
              <a:t>vCPU’s</a:t>
            </a:r>
            <a:r>
              <a:rPr lang="en-US" sz="2400" dirty="0" smtClean="0"/>
              <a:t> can slow you down…</a:t>
            </a:r>
          </a:p>
          <a:p>
            <a:r>
              <a:rPr lang="en-US" sz="2400" dirty="0" smtClean="0"/>
              <a:t>Motherboard – Typically an </a:t>
            </a:r>
            <a:r>
              <a:rPr lang="en-US" sz="2400" dirty="0"/>
              <a:t>I</a:t>
            </a:r>
            <a:r>
              <a:rPr lang="en-US" sz="2400" dirty="0" smtClean="0"/>
              <a:t>ntel 44BX/TX/FX </a:t>
            </a:r>
            <a:r>
              <a:rPr lang="en-US" sz="2400" dirty="0"/>
              <a:t>c</a:t>
            </a:r>
            <a:r>
              <a:rPr lang="en-US" sz="2400" dirty="0" smtClean="0"/>
              <a:t>hipset</a:t>
            </a:r>
          </a:p>
          <a:p>
            <a:r>
              <a:rPr lang="en-US" sz="2400" dirty="0" smtClean="0"/>
              <a:t>Memory – Usually the limiting factor for number of VM’s</a:t>
            </a:r>
          </a:p>
          <a:p>
            <a:endParaRPr lang="en-US" sz="2400" dirty="0"/>
          </a:p>
        </p:txBody>
      </p:sp>
    </p:spTree>
    <p:extLst>
      <p:ext uri="{BB962C8B-B14F-4D97-AF65-F5344CB8AC3E}">
        <p14:creationId xmlns:p14="http://schemas.microsoft.com/office/powerpoint/2010/main" val="1650089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2400" dirty="0" smtClean="0"/>
              <a:t>Backend storage can be a local disk, a SAN, a NAS, or striped </a:t>
            </a:r>
            <a:r>
              <a:rPr lang="en-US" sz="2400" dirty="0" err="1" smtClean="0"/>
              <a:t>datastore</a:t>
            </a:r>
            <a:r>
              <a:rPr lang="en-US" sz="2400" dirty="0" smtClean="0"/>
              <a:t> such as that provided by VMware Storage Appliance</a:t>
            </a:r>
          </a:p>
          <a:p>
            <a:r>
              <a:rPr lang="en-US" sz="2400" dirty="0" err="1" smtClean="0"/>
              <a:t>Input/Output</a:t>
            </a:r>
            <a:r>
              <a:rPr lang="en-US" sz="2400" dirty="0" smtClean="0"/>
              <a:t> Operations Per Second (IOPS) are King! </a:t>
            </a:r>
          </a:p>
          <a:p>
            <a:pPr lvl="1"/>
            <a:r>
              <a:rPr lang="en-US" sz="2200" dirty="0" smtClean="0"/>
              <a:t>You just migrated 100 servers all running on their own 8 disk RAID 5 storage and put them on a 24 disk RAID 5 set.</a:t>
            </a:r>
          </a:p>
          <a:p>
            <a:pPr lvl="1"/>
            <a:r>
              <a:rPr lang="en-US" sz="2200" dirty="0" smtClean="0"/>
              <a:t>100 systems * 8 disks * 150 IOPS = 120,000 IOPS !!!!</a:t>
            </a:r>
          </a:p>
          <a:p>
            <a:pPr lvl="1"/>
            <a:r>
              <a:rPr lang="en-US" sz="2200" dirty="0" smtClean="0"/>
              <a:t>24 disks * 180 IOPS = 4320 IOPS </a:t>
            </a:r>
            <a:r>
              <a:rPr lang="en-US" sz="2200" dirty="0" smtClean="0">
                <a:sym typeface="Wingdings" panose="05000000000000000000" pitchFamily="2" charset="2"/>
              </a:rPr>
              <a:t></a:t>
            </a:r>
            <a:endParaRPr lang="en-US" sz="2200" dirty="0" smtClean="0"/>
          </a:p>
        </p:txBody>
      </p:sp>
    </p:spTree>
    <p:extLst>
      <p:ext uri="{BB962C8B-B14F-4D97-AF65-F5344CB8AC3E}">
        <p14:creationId xmlns:p14="http://schemas.microsoft.com/office/powerpoint/2010/main" val="2936129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3935460"/>
              </p:ext>
            </p:extLst>
          </p:nvPr>
        </p:nvGraphicFramePr>
        <p:xfrm>
          <a:off x="677334" y="2231571"/>
          <a:ext cx="9023632" cy="3585238"/>
        </p:xfrm>
        <a:graphic>
          <a:graphicData uri="http://schemas.openxmlformats.org/drawingml/2006/table">
            <a:tbl>
              <a:tblPr/>
              <a:tblGrid>
                <a:gridCol w="3100009"/>
                <a:gridCol w="1045028"/>
                <a:gridCol w="2002339"/>
                <a:gridCol w="2078070"/>
                <a:gridCol w="798186"/>
              </a:tblGrid>
              <a:tr h="448154">
                <a:tc>
                  <a:txBody>
                    <a:bodyPr/>
                    <a:lstStyle/>
                    <a:p>
                      <a:r>
                        <a:rPr lang="en-US" sz="2000" dirty="0"/>
                        <a:t>Device</a:t>
                      </a:r>
                    </a:p>
                  </a:txBody>
                  <a:tcPr marL="87489" marR="87489" marT="43744" marB="43744" anchor="ctr">
                    <a:lnL>
                      <a:noFill/>
                    </a:lnL>
                    <a:lnR>
                      <a:noFill/>
                    </a:lnR>
                    <a:lnT>
                      <a:noFill/>
                    </a:lnT>
                    <a:lnB>
                      <a:noFill/>
                    </a:lnB>
                  </a:tcPr>
                </a:tc>
                <a:tc>
                  <a:txBody>
                    <a:bodyPr/>
                    <a:lstStyle/>
                    <a:p>
                      <a:r>
                        <a:rPr lang="en-US" sz="2000"/>
                        <a:t>Type</a:t>
                      </a:r>
                    </a:p>
                  </a:txBody>
                  <a:tcPr marL="87489" marR="87489" marT="43744" marB="43744" anchor="ctr">
                    <a:lnL>
                      <a:noFill/>
                    </a:lnL>
                    <a:lnR>
                      <a:noFill/>
                    </a:lnR>
                    <a:lnT>
                      <a:noFill/>
                    </a:lnT>
                    <a:lnB>
                      <a:noFill/>
                    </a:lnB>
                  </a:tcPr>
                </a:tc>
                <a:tc>
                  <a:txBody>
                    <a:bodyPr/>
                    <a:lstStyle/>
                    <a:p>
                      <a:r>
                        <a:rPr lang="en-US" sz="2000"/>
                        <a:t>IOPS</a:t>
                      </a:r>
                    </a:p>
                  </a:txBody>
                  <a:tcPr marL="87489" marR="87489" marT="43744" marB="43744" anchor="ctr">
                    <a:lnL>
                      <a:noFill/>
                    </a:lnL>
                    <a:lnR>
                      <a:noFill/>
                    </a:lnR>
                    <a:lnT>
                      <a:noFill/>
                    </a:lnT>
                    <a:lnB>
                      <a:noFill/>
                    </a:lnB>
                  </a:tcPr>
                </a:tc>
                <a:tc>
                  <a:txBody>
                    <a:bodyPr/>
                    <a:lstStyle/>
                    <a:p>
                      <a:r>
                        <a:rPr lang="en-US" sz="2000" dirty="0"/>
                        <a:t>Interface</a:t>
                      </a:r>
                    </a:p>
                  </a:txBody>
                  <a:tcPr marL="87489" marR="87489" marT="43744" marB="43744" anchor="ctr">
                    <a:lnL>
                      <a:noFill/>
                    </a:lnL>
                    <a:lnR>
                      <a:noFill/>
                    </a:lnR>
                    <a:lnT>
                      <a:noFill/>
                    </a:lnT>
                    <a:lnB>
                      <a:noFill/>
                    </a:lnB>
                  </a:tcPr>
                </a:tc>
                <a:tc>
                  <a:txBody>
                    <a:bodyPr/>
                    <a:lstStyle/>
                    <a:p>
                      <a:endParaRPr lang="en-US" sz="2000" dirty="0"/>
                    </a:p>
                  </a:txBody>
                  <a:tcPr marL="87489" marR="87489" marT="43744" marB="43744" anchor="ctr">
                    <a:lnL>
                      <a:noFill/>
                    </a:lnL>
                    <a:lnR>
                      <a:noFill/>
                    </a:lnR>
                    <a:lnT>
                      <a:noFill/>
                    </a:lnT>
                    <a:lnB>
                      <a:noFill/>
                    </a:lnB>
                  </a:tcPr>
                </a:tc>
              </a:tr>
              <a:tr h="784271">
                <a:tc>
                  <a:txBody>
                    <a:bodyPr/>
                    <a:lstStyle/>
                    <a:p>
                      <a:r>
                        <a:rPr lang="en-US" sz="2000" dirty="0"/>
                        <a:t>7,200 rpm SATA drives</a:t>
                      </a:r>
                    </a:p>
                  </a:txBody>
                  <a:tcPr marL="87489" marR="87489" marT="43744" marB="43744" anchor="ctr">
                    <a:lnL>
                      <a:noFill/>
                    </a:lnL>
                    <a:lnR>
                      <a:noFill/>
                    </a:lnR>
                    <a:lnT>
                      <a:noFill/>
                    </a:lnT>
                    <a:lnB>
                      <a:noFill/>
                    </a:lnB>
                  </a:tcPr>
                </a:tc>
                <a:tc>
                  <a:txBody>
                    <a:bodyPr/>
                    <a:lstStyle/>
                    <a:p>
                      <a:r>
                        <a:rPr lang="en-US" sz="2000" dirty="0"/>
                        <a:t>HDD</a:t>
                      </a:r>
                    </a:p>
                  </a:txBody>
                  <a:tcPr marL="87489" marR="87489" marT="43744" marB="43744" anchor="ctr">
                    <a:lnL>
                      <a:noFill/>
                    </a:lnL>
                    <a:lnR>
                      <a:noFill/>
                    </a:lnR>
                    <a:lnT>
                      <a:noFill/>
                    </a:lnT>
                    <a:lnB>
                      <a:noFill/>
                    </a:lnB>
                  </a:tcPr>
                </a:tc>
                <a:tc>
                  <a:txBody>
                    <a:bodyPr/>
                    <a:lstStyle/>
                    <a:p>
                      <a:r>
                        <a:rPr lang="en-US" sz="2000" dirty="0"/>
                        <a:t>~75-100 </a:t>
                      </a:r>
                      <a:r>
                        <a:rPr lang="en-US" sz="2000" dirty="0" smtClean="0"/>
                        <a:t>IOPS</a:t>
                      </a:r>
                      <a:endParaRPr lang="en-US" sz="2000" dirty="0"/>
                    </a:p>
                  </a:txBody>
                  <a:tcPr marL="87489" marR="87489" marT="43744" marB="43744" anchor="ctr">
                    <a:lnL>
                      <a:noFill/>
                    </a:lnL>
                    <a:lnR>
                      <a:noFill/>
                    </a:lnR>
                    <a:lnT>
                      <a:noFill/>
                    </a:lnT>
                    <a:lnB>
                      <a:noFill/>
                    </a:lnB>
                  </a:tcPr>
                </a:tc>
                <a:tc>
                  <a:txBody>
                    <a:bodyPr/>
                    <a:lstStyle/>
                    <a:p>
                      <a:r>
                        <a:rPr lang="en-US" sz="2000" dirty="0"/>
                        <a:t>SATA 3 Gb/s</a:t>
                      </a:r>
                    </a:p>
                  </a:txBody>
                  <a:tcPr marL="87489" marR="87489" marT="43744" marB="43744" anchor="ctr">
                    <a:lnL>
                      <a:noFill/>
                    </a:lnL>
                    <a:lnR>
                      <a:noFill/>
                    </a:lnR>
                    <a:lnT>
                      <a:noFill/>
                    </a:lnT>
                    <a:lnB>
                      <a:noFill/>
                    </a:lnB>
                  </a:tcPr>
                </a:tc>
                <a:tc>
                  <a:txBody>
                    <a:bodyPr/>
                    <a:lstStyle/>
                    <a:p>
                      <a:endParaRPr lang="en-US" sz="2000"/>
                    </a:p>
                  </a:txBody>
                  <a:tcPr marL="87489" marR="87489" marT="43744" marB="43744" anchor="ctr">
                    <a:lnL>
                      <a:noFill/>
                    </a:lnL>
                    <a:lnR>
                      <a:noFill/>
                    </a:lnR>
                    <a:lnT>
                      <a:noFill/>
                    </a:lnT>
                    <a:lnB>
                      <a:noFill/>
                    </a:lnB>
                  </a:tcPr>
                </a:tc>
              </a:tr>
              <a:tr h="784271">
                <a:tc>
                  <a:txBody>
                    <a:bodyPr/>
                    <a:lstStyle/>
                    <a:p>
                      <a:r>
                        <a:rPr lang="en-US" sz="2000" dirty="0"/>
                        <a:t>10,000 rpm SATA drives</a:t>
                      </a:r>
                    </a:p>
                  </a:txBody>
                  <a:tcPr marL="87489" marR="87489" marT="43744" marB="43744" anchor="ctr">
                    <a:lnL>
                      <a:noFill/>
                    </a:lnL>
                    <a:lnR>
                      <a:noFill/>
                    </a:lnR>
                    <a:lnT>
                      <a:noFill/>
                    </a:lnT>
                    <a:lnB>
                      <a:noFill/>
                    </a:lnB>
                  </a:tcPr>
                </a:tc>
                <a:tc>
                  <a:txBody>
                    <a:bodyPr/>
                    <a:lstStyle/>
                    <a:p>
                      <a:r>
                        <a:rPr lang="en-US" sz="2000"/>
                        <a:t>HDD</a:t>
                      </a:r>
                    </a:p>
                  </a:txBody>
                  <a:tcPr marL="87489" marR="87489" marT="43744" marB="43744" anchor="ctr">
                    <a:lnL>
                      <a:noFill/>
                    </a:lnL>
                    <a:lnR>
                      <a:noFill/>
                    </a:lnR>
                    <a:lnT>
                      <a:noFill/>
                    </a:lnT>
                    <a:lnB>
                      <a:noFill/>
                    </a:lnB>
                  </a:tcPr>
                </a:tc>
                <a:tc>
                  <a:txBody>
                    <a:bodyPr/>
                    <a:lstStyle/>
                    <a:p>
                      <a:r>
                        <a:rPr lang="en-US" sz="2000" dirty="0"/>
                        <a:t>~125-150 </a:t>
                      </a:r>
                      <a:r>
                        <a:rPr lang="en-US" sz="2000" dirty="0" smtClean="0"/>
                        <a:t>IOPS</a:t>
                      </a:r>
                      <a:endParaRPr lang="en-US" sz="2000" dirty="0"/>
                    </a:p>
                  </a:txBody>
                  <a:tcPr marL="87489" marR="87489" marT="43744" marB="43744" anchor="ctr">
                    <a:lnL>
                      <a:noFill/>
                    </a:lnL>
                    <a:lnR>
                      <a:noFill/>
                    </a:lnR>
                    <a:lnT>
                      <a:noFill/>
                    </a:lnT>
                    <a:lnB>
                      <a:noFill/>
                    </a:lnB>
                  </a:tcPr>
                </a:tc>
                <a:tc>
                  <a:txBody>
                    <a:bodyPr/>
                    <a:lstStyle/>
                    <a:p>
                      <a:r>
                        <a:rPr lang="en-US" sz="2000" dirty="0"/>
                        <a:t>SATA 3 </a:t>
                      </a:r>
                      <a:r>
                        <a:rPr lang="en-US" sz="2000" dirty="0" err="1"/>
                        <a:t>Gbit</a:t>
                      </a:r>
                      <a:r>
                        <a:rPr lang="en-US" sz="2000" dirty="0"/>
                        <a:t>/s</a:t>
                      </a:r>
                    </a:p>
                  </a:txBody>
                  <a:tcPr marL="87489" marR="87489" marT="43744" marB="43744" anchor="ctr">
                    <a:lnL>
                      <a:noFill/>
                    </a:lnL>
                    <a:lnR>
                      <a:noFill/>
                    </a:lnR>
                    <a:lnT>
                      <a:noFill/>
                    </a:lnT>
                    <a:lnB>
                      <a:noFill/>
                    </a:lnB>
                  </a:tcPr>
                </a:tc>
                <a:tc>
                  <a:txBody>
                    <a:bodyPr/>
                    <a:lstStyle/>
                    <a:p>
                      <a:endParaRPr lang="en-US" sz="2000"/>
                    </a:p>
                  </a:txBody>
                  <a:tcPr marL="87489" marR="87489" marT="43744" marB="43744" anchor="ctr">
                    <a:lnL>
                      <a:noFill/>
                    </a:lnL>
                    <a:lnR>
                      <a:noFill/>
                    </a:lnR>
                    <a:lnT>
                      <a:noFill/>
                    </a:lnT>
                    <a:lnB>
                      <a:noFill/>
                    </a:lnB>
                  </a:tcPr>
                </a:tc>
              </a:tr>
              <a:tr h="784271">
                <a:tc>
                  <a:txBody>
                    <a:bodyPr/>
                    <a:lstStyle/>
                    <a:p>
                      <a:r>
                        <a:rPr lang="en-US" sz="2000" dirty="0"/>
                        <a:t>10,000 rpm SAS drives</a:t>
                      </a:r>
                    </a:p>
                  </a:txBody>
                  <a:tcPr marL="87489" marR="87489" marT="43744" marB="43744" anchor="ctr">
                    <a:lnL>
                      <a:noFill/>
                    </a:lnL>
                    <a:lnR>
                      <a:noFill/>
                    </a:lnR>
                    <a:lnT>
                      <a:noFill/>
                    </a:lnT>
                    <a:lnB>
                      <a:noFill/>
                    </a:lnB>
                  </a:tcPr>
                </a:tc>
                <a:tc>
                  <a:txBody>
                    <a:bodyPr/>
                    <a:lstStyle/>
                    <a:p>
                      <a:r>
                        <a:rPr lang="en-US" sz="2000"/>
                        <a:t>HDD</a:t>
                      </a:r>
                    </a:p>
                  </a:txBody>
                  <a:tcPr marL="87489" marR="87489" marT="43744" marB="43744" anchor="ctr">
                    <a:lnL>
                      <a:noFill/>
                    </a:lnL>
                    <a:lnR>
                      <a:noFill/>
                    </a:lnR>
                    <a:lnT>
                      <a:noFill/>
                    </a:lnT>
                    <a:lnB>
                      <a:noFill/>
                    </a:lnB>
                  </a:tcPr>
                </a:tc>
                <a:tc>
                  <a:txBody>
                    <a:bodyPr/>
                    <a:lstStyle/>
                    <a:p>
                      <a:r>
                        <a:rPr lang="en-US" sz="2000" dirty="0"/>
                        <a:t>~140 </a:t>
                      </a:r>
                      <a:r>
                        <a:rPr lang="en-US" sz="2000" dirty="0" smtClean="0"/>
                        <a:t>IOPS</a:t>
                      </a:r>
                      <a:endParaRPr lang="en-US" sz="2000" dirty="0"/>
                    </a:p>
                  </a:txBody>
                  <a:tcPr marL="87489" marR="87489" marT="43744" marB="43744" anchor="ctr">
                    <a:lnL>
                      <a:noFill/>
                    </a:lnL>
                    <a:lnR>
                      <a:noFill/>
                    </a:lnR>
                    <a:lnT>
                      <a:noFill/>
                    </a:lnT>
                    <a:lnB>
                      <a:noFill/>
                    </a:lnB>
                  </a:tcPr>
                </a:tc>
                <a:tc>
                  <a:txBody>
                    <a:bodyPr/>
                    <a:lstStyle/>
                    <a:p>
                      <a:r>
                        <a:rPr lang="en-US" sz="2000" dirty="0"/>
                        <a:t>SAS</a:t>
                      </a:r>
                    </a:p>
                  </a:txBody>
                  <a:tcPr marL="87489" marR="87489" marT="43744" marB="43744" anchor="ctr">
                    <a:lnL>
                      <a:noFill/>
                    </a:lnL>
                    <a:lnR>
                      <a:noFill/>
                    </a:lnR>
                    <a:lnT>
                      <a:noFill/>
                    </a:lnT>
                    <a:lnB>
                      <a:noFill/>
                    </a:lnB>
                  </a:tcPr>
                </a:tc>
                <a:tc>
                  <a:txBody>
                    <a:bodyPr/>
                    <a:lstStyle/>
                    <a:p>
                      <a:endParaRPr lang="en-US" sz="2000" dirty="0"/>
                    </a:p>
                  </a:txBody>
                  <a:tcPr marL="87489" marR="87489" marT="43744" marB="43744" anchor="ctr">
                    <a:lnL>
                      <a:noFill/>
                    </a:lnL>
                    <a:lnR>
                      <a:noFill/>
                    </a:lnR>
                    <a:lnT>
                      <a:noFill/>
                    </a:lnT>
                    <a:lnB>
                      <a:noFill/>
                    </a:lnB>
                  </a:tcPr>
                </a:tc>
              </a:tr>
              <a:tr h="784271">
                <a:tc>
                  <a:txBody>
                    <a:bodyPr/>
                    <a:lstStyle/>
                    <a:p>
                      <a:r>
                        <a:rPr lang="en-US" sz="2000" dirty="0"/>
                        <a:t>15,000 rpm SAS drives</a:t>
                      </a:r>
                    </a:p>
                  </a:txBody>
                  <a:tcPr marL="87489" marR="87489" marT="43744" marB="43744" anchor="ctr">
                    <a:lnL>
                      <a:noFill/>
                    </a:lnL>
                    <a:lnR>
                      <a:noFill/>
                    </a:lnR>
                    <a:lnT>
                      <a:noFill/>
                    </a:lnT>
                    <a:lnB>
                      <a:noFill/>
                    </a:lnB>
                  </a:tcPr>
                </a:tc>
                <a:tc>
                  <a:txBody>
                    <a:bodyPr/>
                    <a:lstStyle/>
                    <a:p>
                      <a:r>
                        <a:rPr lang="en-US" sz="2000"/>
                        <a:t>HDD</a:t>
                      </a:r>
                    </a:p>
                  </a:txBody>
                  <a:tcPr marL="87489" marR="87489" marT="43744" marB="43744" anchor="ctr">
                    <a:lnL>
                      <a:noFill/>
                    </a:lnL>
                    <a:lnR>
                      <a:noFill/>
                    </a:lnR>
                    <a:lnT>
                      <a:noFill/>
                    </a:lnT>
                    <a:lnB>
                      <a:noFill/>
                    </a:lnB>
                  </a:tcPr>
                </a:tc>
                <a:tc>
                  <a:txBody>
                    <a:bodyPr/>
                    <a:lstStyle/>
                    <a:p>
                      <a:r>
                        <a:rPr lang="en-US" sz="2000" dirty="0"/>
                        <a:t>~175-210 </a:t>
                      </a:r>
                      <a:r>
                        <a:rPr lang="en-US" sz="2000" dirty="0" smtClean="0"/>
                        <a:t>IOPS</a:t>
                      </a:r>
                      <a:endParaRPr lang="en-US" sz="2000" dirty="0"/>
                    </a:p>
                  </a:txBody>
                  <a:tcPr marL="87489" marR="87489" marT="43744" marB="43744" anchor="ctr">
                    <a:lnL>
                      <a:noFill/>
                    </a:lnL>
                    <a:lnR>
                      <a:noFill/>
                    </a:lnR>
                    <a:lnT>
                      <a:noFill/>
                    </a:lnT>
                    <a:lnB>
                      <a:noFill/>
                    </a:lnB>
                  </a:tcPr>
                </a:tc>
                <a:tc>
                  <a:txBody>
                    <a:bodyPr/>
                    <a:lstStyle/>
                    <a:p>
                      <a:r>
                        <a:rPr lang="en-US" sz="2000" dirty="0"/>
                        <a:t>SAS</a:t>
                      </a:r>
                    </a:p>
                  </a:txBody>
                  <a:tcPr marL="87489" marR="87489" marT="43744" marB="43744" anchor="ctr">
                    <a:lnL>
                      <a:noFill/>
                    </a:lnL>
                    <a:lnR>
                      <a:noFill/>
                    </a:lnR>
                    <a:lnT>
                      <a:noFill/>
                    </a:lnT>
                    <a:lnB>
                      <a:noFill/>
                    </a:lnB>
                  </a:tcPr>
                </a:tc>
                <a:tc>
                  <a:txBody>
                    <a:bodyPr/>
                    <a:lstStyle/>
                    <a:p>
                      <a:endParaRPr lang="en-US" sz="2000" dirty="0"/>
                    </a:p>
                  </a:txBody>
                  <a:tcPr marL="87489" marR="87489" marT="43744" marB="43744" anchor="ctr">
                    <a:lnL>
                      <a:noFill/>
                    </a:lnL>
                    <a:lnR>
                      <a:noFill/>
                    </a:lnR>
                    <a:lnT>
                      <a:noFill/>
                    </a:lnT>
                    <a:lnB>
                      <a:noFill/>
                    </a:lnB>
                  </a:tcPr>
                </a:tc>
              </a:tr>
            </a:tbl>
          </a:graphicData>
        </a:graphic>
      </p:graphicFrame>
    </p:spTree>
    <p:extLst>
      <p:ext uri="{BB962C8B-B14F-4D97-AF65-F5344CB8AC3E}">
        <p14:creationId xmlns:p14="http://schemas.microsoft.com/office/powerpoint/2010/main" val="2287748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2400" dirty="0" smtClean="0"/>
              <a:t>Block level snapshots</a:t>
            </a:r>
          </a:p>
          <a:p>
            <a:pPr lvl="1"/>
            <a:r>
              <a:rPr lang="en-US" sz="2200" dirty="0" smtClean="0"/>
              <a:t>Take crash consistent backups</a:t>
            </a:r>
          </a:p>
          <a:p>
            <a:pPr lvl="1"/>
            <a:r>
              <a:rPr lang="en-US" sz="2200" dirty="0" smtClean="0"/>
              <a:t>Allow Admin to clone snapshot to a development environment</a:t>
            </a:r>
            <a:endParaRPr lang="en-US" sz="2200" dirty="0"/>
          </a:p>
          <a:p>
            <a:pPr lvl="1"/>
            <a:r>
              <a:rPr lang="en-US" sz="2200" dirty="0" smtClean="0"/>
              <a:t>Allow replication of point in time with very minimal bandwidth usage</a:t>
            </a:r>
          </a:p>
        </p:txBody>
      </p:sp>
    </p:spTree>
    <p:extLst>
      <p:ext uri="{BB962C8B-B14F-4D97-AF65-F5344CB8AC3E}">
        <p14:creationId xmlns:p14="http://schemas.microsoft.com/office/powerpoint/2010/main" val="820258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3" name="Content Placeholder 2"/>
          <p:cNvSpPr>
            <a:spLocks noGrp="1"/>
          </p:cNvSpPr>
          <p:nvPr>
            <p:ph idx="1"/>
          </p:nvPr>
        </p:nvSpPr>
        <p:spPr>
          <a:xfrm>
            <a:off x="677334" y="2160589"/>
            <a:ext cx="8226034" cy="3880773"/>
          </a:xfrm>
        </p:spPr>
        <p:txBody>
          <a:bodyPr>
            <a:normAutofit fontScale="92500" lnSpcReduction="10000"/>
          </a:bodyPr>
          <a:lstStyle/>
          <a:p>
            <a:r>
              <a:rPr lang="en-US" sz="2400" dirty="0" smtClean="0"/>
              <a:t>Separate physical links for different networks</a:t>
            </a:r>
          </a:p>
          <a:p>
            <a:pPr lvl="1"/>
            <a:r>
              <a:rPr lang="en-US" sz="2200" dirty="0" smtClean="0"/>
              <a:t>Management</a:t>
            </a:r>
          </a:p>
          <a:p>
            <a:pPr lvl="1"/>
            <a:r>
              <a:rPr lang="en-US" sz="2200" dirty="0" smtClean="0"/>
              <a:t>FT</a:t>
            </a:r>
          </a:p>
          <a:p>
            <a:pPr lvl="1"/>
            <a:r>
              <a:rPr lang="en-US" sz="2200" dirty="0" err="1" smtClean="0"/>
              <a:t>vMotion</a:t>
            </a:r>
            <a:endParaRPr lang="en-US" sz="2200" dirty="0" smtClean="0"/>
          </a:p>
          <a:p>
            <a:pPr lvl="1"/>
            <a:r>
              <a:rPr lang="en-US" sz="2200" dirty="0" err="1" smtClean="0"/>
              <a:t>iSCSI</a:t>
            </a:r>
            <a:endParaRPr lang="en-US" sz="2200" dirty="0" smtClean="0"/>
          </a:p>
          <a:p>
            <a:pPr lvl="1"/>
            <a:r>
              <a:rPr lang="en-US" sz="2200" dirty="0" smtClean="0"/>
              <a:t>NFS</a:t>
            </a:r>
          </a:p>
          <a:p>
            <a:pPr lvl="1"/>
            <a:r>
              <a:rPr lang="en-US" sz="2200" dirty="0" smtClean="0"/>
              <a:t>Server Traffic</a:t>
            </a:r>
          </a:p>
          <a:p>
            <a:r>
              <a:rPr lang="en-US" sz="2400" dirty="0" smtClean="0"/>
              <a:t>Redundancy in all hardware</a:t>
            </a:r>
          </a:p>
          <a:p>
            <a:r>
              <a:rPr lang="en-US" sz="2400" dirty="0" smtClean="0"/>
              <a:t>E1000 / VMXNET / AMD</a:t>
            </a:r>
          </a:p>
          <a:p>
            <a:endParaRPr lang="en-US" sz="2400" dirty="0"/>
          </a:p>
        </p:txBody>
      </p:sp>
    </p:spTree>
    <p:extLst>
      <p:ext uri="{BB962C8B-B14F-4D97-AF65-F5344CB8AC3E}">
        <p14:creationId xmlns:p14="http://schemas.microsoft.com/office/powerpoint/2010/main" val="470586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3" name="Content Placeholder 2"/>
          <p:cNvSpPr>
            <a:spLocks noGrp="1"/>
          </p:cNvSpPr>
          <p:nvPr>
            <p:ph idx="1"/>
          </p:nvPr>
        </p:nvSpPr>
        <p:spPr>
          <a:xfrm>
            <a:off x="677334" y="2160589"/>
            <a:ext cx="4504266" cy="3880773"/>
          </a:xfrm>
        </p:spPr>
        <p:txBody>
          <a:bodyPr>
            <a:normAutofit/>
          </a:bodyPr>
          <a:lstStyle/>
          <a:p>
            <a:r>
              <a:rPr lang="en-US" sz="2400" dirty="0" err="1" smtClean="0"/>
              <a:t>vSwitch</a:t>
            </a:r>
            <a:endParaRPr lang="en-US" sz="2400" dirty="0"/>
          </a:p>
          <a:p>
            <a:pPr lvl="1"/>
            <a:r>
              <a:rPr lang="en-US" sz="2200" dirty="0" smtClean="0"/>
              <a:t>Internal “ports” connected to guests</a:t>
            </a:r>
          </a:p>
          <a:p>
            <a:pPr lvl="1"/>
            <a:r>
              <a:rPr lang="en-US" sz="2200" dirty="0" smtClean="0"/>
              <a:t>External “ports” connected to physical NICs</a:t>
            </a:r>
          </a:p>
          <a:p>
            <a:pPr lvl="1"/>
            <a:r>
              <a:rPr lang="en-US" sz="2200" dirty="0" smtClean="0"/>
              <a:t>Capable of VLANs and link redundancy using failover</a:t>
            </a:r>
          </a:p>
          <a:p>
            <a:endParaRPr lang="en-US" sz="2400" dirty="0"/>
          </a:p>
        </p:txBody>
      </p:sp>
      <p:pic>
        <p:nvPicPr>
          <p:cNvPr id="5" name="Picture 4"/>
          <p:cNvPicPr>
            <a:picLocks noChangeAspect="1"/>
          </p:cNvPicPr>
          <p:nvPr/>
        </p:nvPicPr>
        <p:blipFill>
          <a:blip r:embed="rId3"/>
          <a:stretch>
            <a:fillRect/>
          </a:stretch>
        </p:blipFill>
        <p:spPr>
          <a:xfrm>
            <a:off x="5420770" y="1270000"/>
            <a:ext cx="6681423" cy="3915229"/>
          </a:xfrm>
          <a:prstGeom prst="rect">
            <a:avLst/>
          </a:prstGeom>
        </p:spPr>
      </p:pic>
    </p:spTree>
    <p:extLst>
      <p:ext uri="{BB962C8B-B14F-4D97-AF65-F5344CB8AC3E}">
        <p14:creationId xmlns:p14="http://schemas.microsoft.com/office/powerpoint/2010/main" val="4022621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3" name="Content Placeholder 2"/>
          <p:cNvSpPr>
            <a:spLocks noGrp="1"/>
          </p:cNvSpPr>
          <p:nvPr>
            <p:ph idx="1"/>
          </p:nvPr>
        </p:nvSpPr>
        <p:spPr>
          <a:xfrm>
            <a:off x="677334" y="1360715"/>
            <a:ext cx="4041260" cy="4680648"/>
          </a:xfrm>
        </p:spPr>
        <p:txBody>
          <a:bodyPr>
            <a:normAutofit/>
          </a:bodyPr>
          <a:lstStyle/>
          <a:p>
            <a:r>
              <a:rPr lang="en-US" sz="2400" dirty="0"/>
              <a:t>Port Group - Port groups aggregate multiple ports under a common configuration and provide a stable anchor point for virtual machines connecting to labeled networks</a:t>
            </a:r>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594" y="1121229"/>
            <a:ext cx="7473406" cy="4680630"/>
          </a:xfrm>
          <a:prstGeom prst="rect">
            <a:avLst/>
          </a:prstGeom>
        </p:spPr>
      </p:pic>
    </p:spTree>
    <p:extLst>
      <p:ext uri="{BB962C8B-B14F-4D97-AF65-F5344CB8AC3E}">
        <p14:creationId xmlns:p14="http://schemas.microsoft.com/office/powerpoint/2010/main" val="966122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Limits</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2400" dirty="0" smtClean="0"/>
              <a:t>Host</a:t>
            </a:r>
          </a:p>
          <a:p>
            <a:pPr lvl="1"/>
            <a:r>
              <a:rPr lang="en-US" sz="2200" dirty="0" smtClean="0"/>
              <a:t>Number of physical processors</a:t>
            </a:r>
          </a:p>
          <a:p>
            <a:pPr lvl="1"/>
            <a:r>
              <a:rPr lang="en-US" sz="2200" dirty="0" smtClean="0"/>
              <a:t>Memory</a:t>
            </a:r>
          </a:p>
          <a:p>
            <a:pPr lvl="1"/>
            <a:r>
              <a:rPr lang="en-US" sz="2200" dirty="0" smtClean="0"/>
              <a:t>Storage Volume size</a:t>
            </a:r>
          </a:p>
          <a:p>
            <a:pPr lvl="1"/>
            <a:r>
              <a:rPr lang="en-US" sz="2200" dirty="0" smtClean="0"/>
              <a:t>Number of </a:t>
            </a:r>
            <a:r>
              <a:rPr lang="en-US" sz="2200" dirty="0" err="1" smtClean="0"/>
              <a:t>vSwitches</a:t>
            </a:r>
            <a:endParaRPr lang="en-US" sz="2200" dirty="0" smtClean="0"/>
          </a:p>
          <a:p>
            <a:pPr lvl="1"/>
            <a:r>
              <a:rPr lang="en-US" sz="2200" dirty="0" smtClean="0"/>
              <a:t>Number of mounted volumes </a:t>
            </a:r>
          </a:p>
        </p:txBody>
      </p:sp>
    </p:spTree>
    <p:extLst>
      <p:ext uri="{BB962C8B-B14F-4D97-AF65-F5344CB8AC3E}">
        <p14:creationId xmlns:p14="http://schemas.microsoft.com/office/powerpoint/2010/main" val="1009359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Limits</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2400" dirty="0" smtClean="0"/>
              <a:t>Guest</a:t>
            </a:r>
          </a:p>
          <a:p>
            <a:pPr lvl="1"/>
            <a:r>
              <a:rPr lang="en-US" sz="2200" dirty="0" smtClean="0"/>
              <a:t>Number of </a:t>
            </a:r>
            <a:r>
              <a:rPr lang="en-US" sz="2200" dirty="0" err="1" smtClean="0"/>
              <a:t>vCPU’s</a:t>
            </a:r>
            <a:endParaRPr lang="en-US" sz="2200" dirty="0" smtClean="0"/>
          </a:p>
          <a:p>
            <a:pPr lvl="1"/>
            <a:r>
              <a:rPr lang="en-US" sz="2200" dirty="0" smtClean="0"/>
              <a:t>Memory</a:t>
            </a:r>
          </a:p>
          <a:p>
            <a:pPr lvl="1"/>
            <a:r>
              <a:rPr lang="en-US" sz="2200" dirty="0" smtClean="0"/>
              <a:t>Number of virtual drives</a:t>
            </a:r>
          </a:p>
          <a:p>
            <a:pPr lvl="1"/>
            <a:r>
              <a:rPr lang="en-US" sz="2200" dirty="0" smtClean="0"/>
              <a:t>Number of </a:t>
            </a:r>
            <a:r>
              <a:rPr lang="en-US" sz="2200" dirty="0" err="1" smtClean="0"/>
              <a:t>vNICs</a:t>
            </a:r>
            <a:endParaRPr lang="en-US" sz="2200" dirty="0" smtClean="0"/>
          </a:p>
          <a:p>
            <a:endParaRPr lang="en-US" sz="2400" dirty="0"/>
          </a:p>
        </p:txBody>
      </p:sp>
    </p:spTree>
    <p:extLst>
      <p:ext uri="{BB962C8B-B14F-4D97-AF65-F5344CB8AC3E}">
        <p14:creationId xmlns:p14="http://schemas.microsoft.com/office/powerpoint/2010/main" val="1870202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2400" dirty="0" smtClean="0"/>
              <a:t>Virtualization </a:t>
            </a:r>
            <a:r>
              <a:rPr lang="en-US" sz="2400" dirty="0"/>
              <a:t>is simulating a hardware platform, operating system (OS), storage device, or network resources.</a:t>
            </a:r>
          </a:p>
          <a:p>
            <a:endParaRPr lang="en-US" sz="2400" dirty="0"/>
          </a:p>
          <a:p>
            <a:r>
              <a:rPr lang="en-US" sz="2400" dirty="0"/>
              <a:t>The term "virtualization" traces its roots to 1960s mainframes, during which it was a method of logically dividing the mainframes' resources for different applications.</a:t>
            </a:r>
            <a:endParaRPr lang="en-US" dirty="0" smtClean="0"/>
          </a:p>
        </p:txBody>
      </p:sp>
    </p:spTree>
    <p:extLst>
      <p:ext uri="{BB962C8B-B14F-4D97-AF65-F5344CB8AC3E}">
        <p14:creationId xmlns:p14="http://schemas.microsoft.com/office/powerpoint/2010/main" val="320098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 Fault Tolerance</a:t>
            </a:r>
            <a:endParaRPr lang="en-US" dirty="0"/>
          </a:p>
        </p:txBody>
      </p:sp>
      <p:sp>
        <p:nvSpPr>
          <p:cNvPr id="3" name="Content Placeholder 2"/>
          <p:cNvSpPr>
            <a:spLocks noGrp="1"/>
          </p:cNvSpPr>
          <p:nvPr>
            <p:ph idx="1"/>
          </p:nvPr>
        </p:nvSpPr>
        <p:spPr>
          <a:xfrm>
            <a:off x="677334" y="2160589"/>
            <a:ext cx="7014855" cy="3880773"/>
          </a:xfrm>
        </p:spPr>
        <p:txBody>
          <a:bodyPr>
            <a:normAutofit/>
          </a:bodyPr>
          <a:lstStyle/>
          <a:p>
            <a:r>
              <a:rPr lang="en-US" sz="2400" dirty="0" smtClean="0"/>
              <a:t>HA</a:t>
            </a:r>
          </a:p>
          <a:p>
            <a:pPr lvl="1"/>
            <a:r>
              <a:rPr lang="en-US" sz="2200" dirty="0" smtClean="0"/>
              <a:t>Central control system detect that a Hypervisor is down</a:t>
            </a:r>
          </a:p>
          <a:p>
            <a:pPr lvl="1"/>
            <a:r>
              <a:rPr lang="en-US" sz="2200" dirty="0" smtClean="0"/>
              <a:t>Unregisters guest from hypervisor and breaks any </a:t>
            </a:r>
            <a:r>
              <a:rPr lang="en-US" sz="2200" dirty="0" err="1" smtClean="0"/>
              <a:t>filesystem</a:t>
            </a:r>
            <a:r>
              <a:rPr lang="en-US" sz="2200" dirty="0" smtClean="0"/>
              <a:t> locks (can be dangerous if system not down)</a:t>
            </a:r>
          </a:p>
          <a:p>
            <a:pPr lvl="1"/>
            <a:r>
              <a:rPr lang="en-US" sz="2200" dirty="0" smtClean="0"/>
              <a:t>Registers guest with available host and powers on</a:t>
            </a:r>
          </a:p>
        </p:txBody>
      </p:sp>
    </p:spTree>
    <p:extLst>
      <p:ext uri="{BB962C8B-B14F-4D97-AF65-F5344CB8AC3E}">
        <p14:creationId xmlns:p14="http://schemas.microsoft.com/office/powerpoint/2010/main" val="487518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 Fault Tolerance</a:t>
            </a:r>
            <a:endParaRPr lang="en-US" dirty="0"/>
          </a:p>
        </p:txBody>
      </p:sp>
      <p:sp>
        <p:nvSpPr>
          <p:cNvPr id="3" name="Content Placeholder 2"/>
          <p:cNvSpPr>
            <a:spLocks noGrp="1"/>
          </p:cNvSpPr>
          <p:nvPr>
            <p:ph idx="1"/>
          </p:nvPr>
        </p:nvSpPr>
        <p:spPr>
          <a:xfrm>
            <a:off x="677334" y="2160589"/>
            <a:ext cx="4736877" cy="3880773"/>
          </a:xfrm>
        </p:spPr>
        <p:txBody>
          <a:bodyPr>
            <a:normAutofit/>
          </a:bodyPr>
          <a:lstStyle/>
          <a:p>
            <a:r>
              <a:rPr lang="en-US" sz="2400" dirty="0" smtClean="0"/>
              <a:t>FT</a:t>
            </a:r>
          </a:p>
          <a:p>
            <a:pPr lvl="1"/>
            <a:r>
              <a:rPr lang="en-US" sz="2200" dirty="0" smtClean="0"/>
              <a:t>Two copies of guest run on two separate hosts</a:t>
            </a:r>
          </a:p>
          <a:p>
            <a:pPr lvl="1"/>
            <a:r>
              <a:rPr lang="en-US" sz="2200" dirty="0" smtClean="0"/>
              <a:t>Useful for 5 9’s type apps</a:t>
            </a:r>
          </a:p>
          <a:p>
            <a:pPr lvl="1"/>
            <a:r>
              <a:rPr lang="en-US" sz="2200" dirty="0" smtClean="0"/>
              <a:t>Can cause performance issues due to ACK wait</a:t>
            </a:r>
            <a:endParaRPr lang="en-US" sz="2200" dirty="0"/>
          </a:p>
        </p:txBody>
      </p:sp>
      <p:pic>
        <p:nvPicPr>
          <p:cNvPr id="4" name="Picture 3"/>
          <p:cNvPicPr>
            <a:picLocks noChangeAspect="1"/>
          </p:cNvPicPr>
          <p:nvPr/>
        </p:nvPicPr>
        <p:blipFill>
          <a:blip r:embed="rId3"/>
          <a:stretch>
            <a:fillRect/>
          </a:stretch>
        </p:blipFill>
        <p:spPr>
          <a:xfrm>
            <a:off x="5727031" y="1469362"/>
            <a:ext cx="6096000" cy="4572000"/>
          </a:xfrm>
          <a:prstGeom prst="rect">
            <a:avLst/>
          </a:prstGeom>
        </p:spPr>
      </p:pic>
    </p:spTree>
    <p:extLst>
      <p:ext uri="{BB962C8B-B14F-4D97-AF65-F5344CB8AC3E}">
        <p14:creationId xmlns:p14="http://schemas.microsoft.com/office/powerpoint/2010/main" val="233973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vMotion</a:t>
            </a:r>
            <a:r>
              <a:rPr lang="en-US" dirty="0" smtClean="0"/>
              <a:t> and DRS</a:t>
            </a:r>
            <a:endParaRPr lang="en-US" dirty="0"/>
          </a:p>
        </p:txBody>
      </p:sp>
      <p:sp>
        <p:nvSpPr>
          <p:cNvPr id="3" name="Content Placeholder 2"/>
          <p:cNvSpPr>
            <a:spLocks noGrp="1"/>
          </p:cNvSpPr>
          <p:nvPr>
            <p:ph idx="1"/>
          </p:nvPr>
        </p:nvSpPr>
        <p:spPr>
          <a:xfrm>
            <a:off x="677334" y="2160589"/>
            <a:ext cx="5052596" cy="3880773"/>
          </a:xfrm>
        </p:spPr>
        <p:txBody>
          <a:bodyPr>
            <a:normAutofit fontScale="92500" lnSpcReduction="20000"/>
          </a:bodyPr>
          <a:lstStyle/>
          <a:p>
            <a:r>
              <a:rPr lang="en-US" sz="2400" dirty="0" err="1" smtClean="0"/>
              <a:t>vMotion</a:t>
            </a:r>
            <a:endParaRPr lang="en-US" sz="2400" dirty="0" smtClean="0"/>
          </a:p>
          <a:p>
            <a:pPr lvl="1"/>
            <a:r>
              <a:rPr lang="en-US" sz="2200" dirty="0" smtClean="0"/>
              <a:t>Allows hot or cold migration of guests between hosts</a:t>
            </a:r>
            <a:endParaRPr lang="en-US" sz="2200" dirty="0"/>
          </a:p>
          <a:p>
            <a:r>
              <a:rPr lang="en-US" sz="2400" dirty="0"/>
              <a:t>Storage </a:t>
            </a:r>
            <a:r>
              <a:rPr lang="en-US" sz="2400" dirty="0" err="1" smtClean="0"/>
              <a:t>vMotion</a:t>
            </a:r>
            <a:endParaRPr lang="en-US" sz="2400" dirty="0" smtClean="0"/>
          </a:p>
          <a:p>
            <a:pPr lvl="1"/>
            <a:r>
              <a:rPr lang="en-US" sz="2200" dirty="0" smtClean="0"/>
              <a:t>Allows hot or cold migration of guest virtual disks between different storage volumes</a:t>
            </a:r>
          </a:p>
          <a:p>
            <a:pPr lvl="1"/>
            <a:r>
              <a:rPr lang="en-US" sz="2200" dirty="0" smtClean="0"/>
              <a:t>Ability to load balance storage</a:t>
            </a:r>
            <a:endParaRPr lang="en-US" sz="2200" dirty="0"/>
          </a:p>
          <a:p>
            <a:r>
              <a:rPr lang="en-US" sz="2400" dirty="0" smtClean="0"/>
              <a:t>Dynamic Resource Scheduler</a:t>
            </a:r>
          </a:p>
          <a:p>
            <a:pPr lvl="1"/>
            <a:r>
              <a:rPr lang="en-US" sz="2200" dirty="0" smtClean="0"/>
              <a:t>Moves guests and their disks between resource to load balance based on preset rules</a:t>
            </a:r>
            <a:endParaRPr lang="en-US" sz="2200" dirty="0"/>
          </a:p>
        </p:txBody>
      </p:sp>
      <p:pic>
        <p:nvPicPr>
          <p:cNvPr id="4" name="Picture 3"/>
          <p:cNvPicPr>
            <a:picLocks noChangeAspect="1"/>
          </p:cNvPicPr>
          <p:nvPr/>
        </p:nvPicPr>
        <p:blipFill>
          <a:blip r:embed="rId3"/>
          <a:stretch>
            <a:fillRect/>
          </a:stretch>
        </p:blipFill>
        <p:spPr>
          <a:xfrm>
            <a:off x="8210662" y="0"/>
            <a:ext cx="3920068" cy="3097036"/>
          </a:xfrm>
          <a:prstGeom prst="rect">
            <a:avLst/>
          </a:prstGeom>
        </p:spPr>
      </p:pic>
      <p:pic>
        <p:nvPicPr>
          <p:cNvPr id="6" name="Picture 5"/>
          <p:cNvPicPr>
            <a:picLocks noChangeAspect="1"/>
          </p:cNvPicPr>
          <p:nvPr/>
        </p:nvPicPr>
        <p:blipFill>
          <a:blip r:embed="rId4"/>
          <a:stretch>
            <a:fillRect/>
          </a:stretch>
        </p:blipFill>
        <p:spPr>
          <a:xfrm>
            <a:off x="5729930" y="3097036"/>
            <a:ext cx="6400800" cy="3619500"/>
          </a:xfrm>
          <a:prstGeom prst="rect">
            <a:avLst/>
          </a:prstGeom>
        </p:spPr>
      </p:pic>
    </p:spTree>
    <p:extLst>
      <p:ext uri="{BB962C8B-B14F-4D97-AF65-F5344CB8AC3E}">
        <p14:creationId xmlns:p14="http://schemas.microsoft.com/office/powerpoint/2010/main" val="976063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SnapShots</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2400" dirty="0" smtClean="0"/>
              <a:t>Forks disk changes to new virtual disks</a:t>
            </a:r>
          </a:p>
          <a:p>
            <a:r>
              <a:rPr lang="en-US" sz="2400" dirty="0" smtClean="0"/>
              <a:t>Allows for quick backup before doing major updates or software installations</a:t>
            </a:r>
          </a:p>
          <a:p>
            <a:r>
              <a:rPr lang="en-US" sz="2400" dirty="0" smtClean="0"/>
              <a:t>Preserve </a:t>
            </a:r>
            <a:r>
              <a:rPr lang="en-US" sz="2400" dirty="0"/>
              <a:t>the state of the virtual machine so you can return to the same state </a:t>
            </a:r>
            <a:r>
              <a:rPr lang="en-US" sz="2400" dirty="0" smtClean="0"/>
              <a:t>repeatedly</a:t>
            </a:r>
          </a:p>
          <a:p>
            <a:r>
              <a:rPr lang="en-US" sz="2400" dirty="0" smtClean="0"/>
              <a:t>Can cause issues with some </a:t>
            </a:r>
            <a:r>
              <a:rPr lang="en-US" sz="2400" dirty="0" err="1" smtClean="0"/>
              <a:t>vMotion</a:t>
            </a:r>
            <a:r>
              <a:rPr lang="en-US" sz="2400" dirty="0" smtClean="0"/>
              <a:t> technologies so best to clean up </a:t>
            </a:r>
            <a:r>
              <a:rPr lang="en-US" sz="2400" dirty="0" err="1" smtClean="0"/>
              <a:t>SnapShots</a:t>
            </a:r>
            <a:r>
              <a:rPr lang="en-US" sz="2400" dirty="0" smtClean="0"/>
              <a:t> within a few days on production systems</a:t>
            </a:r>
          </a:p>
        </p:txBody>
      </p:sp>
    </p:spTree>
    <p:extLst>
      <p:ext uri="{BB962C8B-B14F-4D97-AF65-F5344CB8AC3E}">
        <p14:creationId xmlns:p14="http://schemas.microsoft.com/office/powerpoint/2010/main" val="1223433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SnapShots</a:t>
            </a:r>
            <a:endParaRPr lang="en-US" dirty="0"/>
          </a:p>
        </p:txBody>
      </p:sp>
      <p:pic>
        <p:nvPicPr>
          <p:cNvPr id="4" name="Content Placeholder 3"/>
          <p:cNvPicPr>
            <a:picLocks noGrp="1" noChangeAspect="1"/>
          </p:cNvPicPr>
          <p:nvPr>
            <p:ph idx="1"/>
          </p:nvPr>
        </p:nvPicPr>
        <p:blipFill>
          <a:blip r:embed="rId3"/>
          <a:stretch>
            <a:fillRect/>
          </a:stretch>
        </p:blipFill>
        <p:spPr>
          <a:xfrm>
            <a:off x="846527" y="1705927"/>
            <a:ext cx="8258282" cy="4616835"/>
          </a:xfrm>
          <a:prstGeom prst="rect">
            <a:avLst/>
          </a:prstGeom>
        </p:spPr>
      </p:pic>
    </p:spTree>
    <p:extLst>
      <p:ext uri="{BB962C8B-B14F-4D97-AF65-F5344CB8AC3E}">
        <p14:creationId xmlns:p14="http://schemas.microsoft.com/office/powerpoint/2010/main" val="2639970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Power Management - DPM</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2200" dirty="0" smtClean="0"/>
              <a:t>Allows automatic power down of hosts during times of low load to save money on power</a:t>
            </a:r>
            <a:endParaRPr lang="en-US" sz="2200" dirty="0"/>
          </a:p>
        </p:txBody>
      </p:sp>
      <p:pic>
        <p:nvPicPr>
          <p:cNvPr id="4" name="Picture 3"/>
          <p:cNvPicPr>
            <a:picLocks noChangeAspect="1"/>
          </p:cNvPicPr>
          <p:nvPr/>
        </p:nvPicPr>
        <p:blipFill>
          <a:blip r:embed="rId3"/>
          <a:stretch>
            <a:fillRect/>
          </a:stretch>
        </p:blipFill>
        <p:spPr>
          <a:xfrm>
            <a:off x="2308668" y="3192629"/>
            <a:ext cx="5334000" cy="3248025"/>
          </a:xfrm>
          <a:prstGeom prst="rect">
            <a:avLst/>
          </a:prstGeom>
        </p:spPr>
      </p:pic>
    </p:spTree>
    <p:extLst>
      <p:ext uri="{BB962C8B-B14F-4D97-AF65-F5344CB8AC3E}">
        <p14:creationId xmlns:p14="http://schemas.microsoft.com/office/powerpoint/2010/main" val="55450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3"/>
          <a:stretch>
            <a:fillRect/>
          </a:stretch>
        </p:blipFill>
        <p:spPr>
          <a:xfrm>
            <a:off x="1882141" y="1270000"/>
            <a:ext cx="7326470" cy="5512636"/>
          </a:xfrm>
          <a:prstGeom prst="rect">
            <a:avLst/>
          </a:prstGeom>
        </p:spPr>
      </p:pic>
    </p:spTree>
    <p:extLst>
      <p:ext uri="{BB962C8B-B14F-4D97-AF65-F5344CB8AC3E}">
        <p14:creationId xmlns:p14="http://schemas.microsoft.com/office/powerpoint/2010/main" val="13237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2400" dirty="0" smtClean="0"/>
              <a:t>Requires </a:t>
            </a:r>
            <a:r>
              <a:rPr lang="en-US" sz="2400" dirty="0" err="1" smtClean="0"/>
              <a:t>SysAdmins</a:t>
            </a:r>
            <a:r>
              <a:rPr lang="en-US" sz="2400" dirty="0" smtClean="0"/>
              <a:t> to understand a wide range of technologies and fields that they were not used to dealing with in the past</a:t>
            </a:r>
          </a:p>
          <a:p>
            <a:r>
              <a:rPr lang="en-US" sz="2400" dirty="0" smtClean="0"/>
              <a:t>All your Eggs in one basket</a:t>
            </a:r>
          </a:p>
          <a:p>
            <a:pPr lvl="1"/>
            <a:r>
              <a:rPr lang="en-US" sz="2200" dirty="0" smtClean="0"/>
              <a:t>Single failure can cause complete data center outage</a:t>
            </a:r>
          </a:p>
          <a:p>
            <a:pPr lvl="1"/>
            <a:r>
              <a:rPr lang="en-US" sz="2200" dirty="0" smtClean="0"/>
              <a:t>Vendor lock in</a:t>
            </a:r>
            <a:endParaRPr lang="en-US" sz="2200" dirty="0"/>
          </a:p>
        </p:txBody>
      </p:sp>
    </p:spTree>
    <p:extLst>
      <p:ext uri="{BB962C8B-B14F-4D97-AF65-F5344CB8AC3E}">
        <p14:creationId xmlns:p14="http://schemas.microsoft.com/office/powerpoint/2010/main" val="3331500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Cloud</a:t>
            </a:r>
            <a:endParaRPr lang="en-US" dirty="0"/>
          </a:p>
        </p:txBody>
      </p:sp>
      <p:sp>
        <p:nvSpPr>
          <p:cNvPr id="3" name="Content Placeholder 2"/>
          <p:cNvSpPr>
            <a:spLocks noGrp="1"/>
          </p:cNvSpPr>
          <p:nvPr>
            <p:ph idx="1"/>
          </p:nvPr>
        </p:nvSpPr>
        <p:spPr>
          <a:xfrm>
            <a:off x="677334" y="2160589"/>
            <a:ext cx="5185805" cy="3880773"/>
          </a:xfrm>
        </p:spPr>
        <p:txBody>
          <a:bodyPr>
            <a:normAutofit fontScale="92500" lnSpcReduction="10000"/>
          </a:bodyPr>
          <a:lstStyle/>
          <a:p>
            <a:r>
              <a:rPr lang="en-US" sz="2400" dirty="0" smtClean="0"/>
              <a:t>Cloud </a:t>
            </a:r>
            <a:r>
              <a:rPr lang="en-US" sz="2400" dirty="0"/>
              <a:t>computing is a synonym for distributed computing over a network and means the ability to run a program on many connected computers at the same time. </a:t>
            </a:r>
            <a:endParaRPr lang="en-US" sz="2400" dirty="0" smtClean="0"/>
          </a:p>
          <a:p>
            <a:r>
              <a:rPr lang="en-US" sz="2400" dirty="0" smtClean="0"/>
              <a:t>The </a:t>
            </a:r>
            <a:r>
              <a:rPr lang="en-US" sz="2400" dirty="0"/>
              <a:t>popularity of the term can be attributed to its use in marketing to sell hosted services in the sense of application service provisioning that run client server software on a remote location.</a:t>
            </a:r>
            <a:endParaRPr lang="en-US" sz="2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139" y="1002253"/>
            <a:ext cx="5695199" cy="5157916"/>
          </a:xfrm>
          <a:prstGeom prst="rect">
            <a:avLst/>
          </a:prstGeom>
        </p:spPr>
      </p:pic>
    </p:spTree>
    <p:extLst>
      <p:ext uri="{BB962C8B-B14F-4D97-AF65-F5344CB8AC3E}">
        <p14:creationId xmlns:p14="http://schemas.microsoft.com/office/powerpoint/2010/main" val="1020724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Cloud – Service Models</a:t>
            </a:r>
            <a:endParaRPr lang="en-US" dirty="0"/>
          </a:p>
        </p:txBody>
      </p:sp>
      <p:sp>
        <p:nvSpPr>
          <p:cNvPr id="3" name="Content Placeholder 2"/>
          <p:cNvSpPr>
            <a:spLocks noGrp="1"/>
          </p:cNvSpPr>
          <p:nvPr>
            <p:ph idx="1"/>
          </p:nvPr>
        </p:nvSpPr>
        <p:spPr>
          <a:xfrm>
            <a:off x="677334" y="2160589"/>
            <a:ext cx="7744771" cy="4376569"/>
          </a:xfrm>
        </p:spPr>
        <p:txBody>
          <a:bodyPr>
            <a:normAutofit/>
          </a:bodyPr>
          <a:lstStyle/>
          <a:p>
            <a:r>
              <a:rPr lang="en-US" sz="2200" dirty="0"/>
              <a:t>Infrastructure as a service (</a:t>
            </a:r>
            <a:r>
              <a:rPr lang="en-US" sz="2200" dirty="0" err="1"/>
              <a:t>IaaS</a:t>
            </a:r>
            <a:r>
              <a:rPr lang="en-US" sz="2200" dirty="0" smtClean="0"/>
              <a:t>)</a:t>
            </a:r>
          </a:p>
          <a:p>
            <a:pPr lvl="1"/>
            <a:r>
              <a:rPr lang="en-US" sz="2000" dirty="0" smtClean="0"/>
              <a:t>Providers give customers access to storage, hypervisors, and networking infrastructures</a:t>
            </a:r>
          </a:p>
          <a:p>
            <a:pPr lvl="1"/>
            <a:r>
              <a:rPr lang="en-US" sz="2000" dirty="0" smtClean="0"/>
              <a:t>Customer has to install </a:t>
            </a:r>
            <a:r>
              <a:rPr lang="en-US" sz="2000" dirty="0" err="1" smtClean="0"/>
              <a:t>OS’es</a:t>
            </a:r>
            <a:r>
              <a:rPr lang="en-US" sz="2000" dirty="0" smtClean="0"/>
              <a:t> and applications as well as secure their environment with provided firewalls, VLANs, and virtual private networks</a:t>
            </a:r>
          </a:p>
          <a:p>
            <a:pPr lvl="1"/>
            <a:r>
              <a:rPr lang="en-US" sz="2000" dirty="0" smtClean="0"/>
              <a:t>Costs typically based on resources consumed</a:t>
            </a:r>
          </a:p>
          <a:p>
            <a:pPr lvl="1"/>
            <a:r>
              <a:rPr lang="en-US" sz="2000" dirty="0" smtClean="0"/>
              <a:t>i.e. EC2</a:t>
            </a:r>
          </a:p>
          <a:p>
            <a:pPr lvl="1"/>
            <a:endParaRPr lang="en-US" sz="2000" dirty="0" smtClean="0"/>
          </a:p>
        </p:txBody>
      </p:sp>
      <p:pic>
        <p:nvPicPr>
          <p:cNvPr id="5" name="Picture 4"/>
          <p:cNvPicPr>
            <a:picLocks noChangeAspect="1"/>
          </p:cNvPicPr>
          <p:nvPr/>
        </p:nvPicPr>
        <p:blipFill>
          <a:blip r:embed="rId3"/>
          <a:stretch>
            <a:fillRect/>
          </a:stretch>
        </p:blipFill>
        <p:spPr>
          <a:xfrm>
            <a:off x="8505324" y="396875"/>
            <a:ext cx="3314700" cy="3067050"/>
          </a:xfrm>
          <a:prstGeom prst="rect">
            <a:avLst/>
          </a:prstGeom>
        </p:spPr>
      </p:pic>
    </p:spTree>
    <p:extLst>
      <p:ext uri="{BB962C8B-B14F-4D97-AF65-F5344CB8AC3E}">
        <p14:creationId xmlns:p14="http://schemas.microsoft.com/office/powerpoint/2010/main" val="1568045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a:xfrm>
            <a:off x="677334" y="1589315"/>
            <a:ext cx="4438952" cy="4452048"/>
          </a:xfrm>
        </p:spPr>
        <p:txBody>
          <a:bodyPr>
            <a:normAutofit/>
          </a:bodyPr>
          <a:lstStyle/>
          <a:p>
            <a:r>
              <a:rPr lang="en-US" sz="2400" dirty="0" smtClean="0"/>
              <a:t>Hypervisor – software, firmware or hardware that creates and runs </a:t>
            </a:r>
            <a:br>
              <a:rPr lang="en-US" sz="2400" dirty="0" smtClean="0"/>
            </a:br>
            <a:r>
              <a:rPr lang="en-US" sz="2400" dirty="0" smtClean="0"/>
              <a:t>VM’s</a:t>
            </a:r>
          </a:p>
          <a:p>
            <a:r>
              <a:rPr lang="en-US" sz="2400" dirty="0" smtClean="0"/>
              <a:t>Host Machine - Physical system the hypervisor is run on</a:t>
            </a:r>
          </a:p>
          <a:p>
            <a:r>
              <a:rPr lang="en-US" sz="2400" dirty="0" smtClean="0"/>
              <a:t>Guest Machine – virtual machine running inside the hypervisor</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989" y="1513114"/>
            <a:ext cx="6430057" cy="4014787"/>
          </a:xfrm>
          <a:prstGeom prst="rect">
            <a:avLst/>
          </a:prstGeom>
        </p:spPr>
      </p:pic>
    </p:spTree>
    <p:extLst>
      <p:ext uri="{BB962C8B-B14F-4D97-AF65-F5344CB8AC3E}">
        <p14:creationId xmlns:p14="http://schemas.microsoft.com/office/powerpoint/2010/main" val="33611990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Cloud – Service Models</a:t>
            </a:r>
            <a:endParaRPr lang="en-US" dirty="0"/>
          </a:p>
        </p:txBody>
      </p:sp>
      <p:sp>
        <p:nvSpPr>
          <p:cNvPr id="3" name="Content Placeholder 2"/>
          <p:cNvSpPr>
            <a:spLocks noGrp="1"/>
          </p:cNvSpPr>
          <p:nvPr>
            <p:ph idx="1"/>
          </p:nvPr>
        </p:nvSpPr>
        <p:spPr>
          <a:xfrm>
            <a:off x="677334" y="2160589"/>
            <a:ext cx="7744771" cy="4376569"/>
          </a:xfrm>
        </p:spPr>
        <p:txBody>
          <a:bodyPr>
            <a:normAutofit lnSpcReduction="10000"/>
          </a:bodyPr>
          <a:lstStyle/>
          <a:p>
            <a:r>
              <a:rPr lang="en-US" sz="2200" dirty="0" smtClean="0"/>
              <a:t>Platform </a:t>
            </a:r>
            <a:r>
              <a:rPr lang="en-US" sz="2200" dirty="0"/>
              <a:t>as a service (</a:t>
            </a:r>
            <a:r>
              <a:rPr lang="en-US" sz="2200" dirty="0" err="1"/>
              <a:t>PaaS</a:t>
            </a:r>
            <a:r>
              <a:rPr lang="en-US" sz="2200" dirty="0" smtClean="0"/>
              <a:t>)</a:t>
            </a:r>
          </a:p>
          <a:p>
            <a:pPr lvl="1"/>
            <a:r>
              <a:rPr lang="en-US" sz="2000" dirty="0" smtClean="0"/>
              <a:t>Rent a </a:t>
            </a:r>
            <a:r>
              <a:rPr lang="en-US" sz="2000" dirty="0"/>
              <a:t>computing platform, typically including operating system, programming language execution environment, database, and web server. </a:t>
            </a:r>
            <a:endParaRPr lang="en-US" sz="2000" dirty="0" smtClean="0"/>
          </a:p>
          <a:p>
            <a:pPr lvl="1"/>
            <a:r>
              <a:rPr lang="en-US" sz="2000" dirty="0" smtClean="0"/>
              <a:t>Application </a:t>
            </a:r>
            <a:r>
              <a:rPr lang="en-US" sz="2000" dirty="0"/>
              <a:t>developers can develop and run their software solutions on a cloud platform without the cost and complexity of buying and managing the underlying hardware and software layers</a:t>
            </a:r>
            <a:r>
              <a:rPr lang="en-US" sz="2000" dirty="0" smtClean="0"/>
              <a:t>.</a:t>
            </a:r>
          </a:p>
          <a:p>
            <a:pPr lvl="1"/>
            <a:r>
              <a:rPr lang="en-US" sz="2000" dirty="0" smtClean="0"/>
              <a:t>i.e. AWS</a:t>
            </a:r>
          </a:p>
          <a:p>
            <a:r>
              <a:rPr lang="en-US" sz="2200" dirty="0"/>
              <a:t>Software as a service (SaaS</a:t>
            </a:r>
            <a:r>
              <a:rPr lang="en-US" sz="2200" dirty="0" smtClean="0"/>
              <a:t>)</a:t>
            </a:r>
          </a:p>
          <a:p>
            <a:pPr lvl="1"/>
            <a:r>
              <a:rPr lang="en-US" sz="2200" dirty="0"/>
              <a:t>users are provided access to application software and databases</a:t>
            </a:r>
            <a:r>
              <a:rPr lang="en-US" sz="2200" dirty="0" smtClean="0"/>
              <a:t>. I.e. Google Apps, MS Office 365</a:t>
            </a:r>
            <a:endParaRPr lang="en-US" sz="2000" dirty="0"/>
          </a:p>
        </p:txBody>
      </p:sp>
      <p:pic>
        <p:nvPicPr>
          <p:cNvPr id="5" name="Picture 4"/>
          <p:cNvPicPr>
            <a:picLocks noChangeAspect="1"/>
          </p:cNvPicPr>
          <p:nvPr/>
        </p:nvPicPr>
        <p:blipFill>
          <a:blip r:embed="rId3"/>
          <a:stretch>
            <a:fillRect/>
          </a:stretch>
        </p:blipFill>
        <p:spPr>
          <a:xfrm>
            <a:off x="8505324" y="396875"/>
            <a:ext cx="3314700" cy="3067050"/>
          </a:xfrm>
          <a:prstGeom prst="rect">
            <a:avLst/>
          </a:prstGeom>
        </p:spPr>
      </p:pic>
    </p:spTree>
    <p:extLst>
      <p:ext uri="{BB962C8B-B14F-4D97-AF65-F5344CB8AC3E}">
        <p14:creationId xmlns:p14="http://schemas.microsoft.com/office/powerpoint/2010/main" val="528025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Cloud – Issues</a:t>
            </a:r>
            <a:endParaRPr lang="en-US" dirty="0"/>
          </a:p>
        </p:txBody>
      </p:sp>
      <p:sp>
        <p:nvSpPr>
          <p:cNvPr id="3" name="Content Placeholder 2"/>
          <p:cNvSpPr>
            <a:spLocks noGrp="1"/>
          </p:cNvSpPr>
          <p:nvPr>
            <p:ph idx="1"/>
          </p:nvPr>
        </p:nvSpPr>
        <p:spPr>
          <a:xfrm>
            <a:off x="677334" y="2160589"/>
            <a:ext cx="7744771" cy="4376569"/>
          </a:xfrm>
        </p:spPr>
        <p:txBody>
          <a:bodyPr>
            <a:normAutofit/>
          </a:bodyPr>
          <a:lstStyle/>
          <a:p>
            <a:r>
              <a:rPr lang="en-US" sz="2400" dirty="0" smtClean="0"/>
              <a:t>Privacy</a:t>
            </a:r>
          </a:p>
          <a:p>
            <a:r>
              <a:rPr lang="en-US" sz="2400" dirty="0" smtClean="0"/>
              <a:t>Compliance</a:t>
            </a:r>
          </a:p>
          <a:p>
            <a:pPr lvl="1"/>
            <a:r>
              <a:rPr lang="en-US" sz="2400" dirty="0" smtClean="0"/>
              <a:t>HIPPA</a:t>
            </a:r>
          </a:p>
          <a:p>
            <a:pPr lvl="1"/>
            <a:r>
              <a:rPr lang="en-US" sz="2400" dirty="0" smtClean="0"/>
              <a:t>SOX</a:t>
            </a:r>
          </a:p>
          <a:p>
            <a:pPr lvl="1"/>
            <a:r>
              <a:rPr lang="en-US" sz="2400" dirty="0" smtClean="0"/>
              <a:t>FISMA</a:t>
            </a:r>
          </a:p>
          <a:p>
            <a:r>
              <a:rPr lang="en-US" sz="2400" dirty="0" smtClean="0"/>
              <a:t>Vendor Lock-in</a:t>
            </a:r>
            <a:endParaRPr lang="en-US" sz="2400" dirty="0"/>
          </a:p>
        </p:txBody>
      </p:sp>
      <p:pic>
        <p:nvPicPr>
          <p:cNvPr id="5" name="Picture 4"/>
          <p:cNvPicPr>
            <a:picLocks noChangeAspect="1"/>
          </p:cNvPicPr>
          <p:nvPr/>
        </p:nvPicPr>
        <p:blipFill>
          <a:blip r:embed="rId3"/>
          <a:stretch>
            <a:fillRect/>
          </a:stretch>
        </p:blipFill>
        <p:spPr>
          <a:xfrm>
            <a:off x="8505324" y="396875"/>
            <a:ext cx="3314700" cy="3067050"/>
          </a:xfrm>
          <a:prstGeom prst="rect">
            <a:avLst/>
          </a:prstGeom>
        </p:spPr>
      </p:pic>
    </p:spTree>
    <p:extLst>
      <p:ext uri="{BB962C8B-B14F-4D97-AF65-F5344CB8AC3E}">
        <p14:creationId xmlns:p14="http://schemas.microsoft.com/office/powerpoint/2010/main" val="18499056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Cloud – Hardware</a:t>
            </a:r>
            <a:endParaRPr lang="en-US" dirty="0"/>
          </a:p>
        </p:txBody>
      </p:sp>
      <p:sp>
        <p:nvSpPr>
          <p:cNvPr id="3" name="Content Placeholder 2"/>
          <p:cNvSpPr>
            <a:spLocks noGrp="1"/>
          </p:cNvSpPr>
          <p:nvPr>
            <p:ph idx="1"/>
          </p:nvPr>
        </p:nvSpPr>
        <p:spPr>
          <a:xfrm>
            <a:off x="677334" y="2160589"/>
            <a:ext cx="7744771" cy="4376569"/>
          </a:xfrm>
        </p:spPr>
        <p:txBody>
          <a:bodyPr>
            <a:normAutofit/>
          </a:bodyPr>
          <a:lstStyle/>
          <a:p>
            <a:r>
              <a:rPr lang="en-US" sz="2200" dirty="0" smtClean="0"/>
              <a:t>Dell</a:t>
            </a:r>
          </a:p>
          <a:p>
            <a:endParaRPr lang="en-US" sz="2200" dirty="0" smtClean="0"/>
          </a:p>
          <a:p>
            <a:r>
              <a:rPr lang="en-US" sz="2200" dirty="0" smtClean="0"/>
              <a:t>Oracle</a:t>
            </a:r>
          </a:p>
          <a:p>
            <a:endParaRPr lang="en-US" sz="2200" dirty="0" smtClean="0"/>
          </a:p>
          <a:p>
            <a:r>
              <a:rPr lang="en-US" sz="2200" dirty="0" smtClean="0"/>
              <a:t>EMC – VMware – Cisco UCS - </a:t>
            </a:r>
            <a:r>
              <a:rPr lang="en-US" sz="2200" dirty="0" err="1" smtClean="0"/>
              <a:t>vBlock</a:t>
            </a:r>
            <a:endParaRPr lang="en-US" sz="2200" dirty="0" smtClean="0"/>
          </a:p>
          <a:p>
            <a:endParaRPr lang="en-US" sz="2200" dirty="0" smtClean="0"/>
          </a:p>
          <a:p>
            <a:r>
              <a:rPr lang="en-US" sz="2200" dirty="0" smtClean="0"/>
              <a:t>NetApp – VMware – Cisco UCS – </a:t>
            </a:r>
            <a:r>
              <a:rPr lang="en-US" sz="2200" dirty="0" err="1" smtClean="0"/>
              <a:t>FlexPod</a:t>
            </a:r>
            <a:endParaRPr lang="en-US" sz="2200" dirty="0" smtClean="0"/>
          </a:p>
          <a:p>
            <a:endParaRPr lang="en-US" sz="2200" dirty="0"/>
          </a:p>
          <a:p>
            <a:r>
              <a:rPr lang="en-US" sz="2200" dirty="0" smtClean="0"/>
              <a:t>HP</a:t>
            </a:r>
            <a:endParaRPr lang="en-US" sz="2200" dirty="0"/>
          </a:p>
        </p:txBody>
      </p:sp>
    </p:spTree>
    <p:extLst>
      <p:ext uri="{BB962C8B-B14F-4D97-AF65-F5344CB8AC3E}">
        <p14:creationId xmlns:p14="http://schemas.microsoft.com/office/powerpoint/2010/main" val="26191578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Cloud – Hardware</a:t>
            </a:r>
            <a:endParaRPr lang="en-US" dirty="0"/>
          </a:p>
        </p:txBody>
      </p:sp>
      <p:pic>
        <p:nvPicPr>
          <p:cNvPr id="6" name="Content Placeholder 5"/>
          <p:cNvPicPr>
            <a:picLocks noGrp="1" noChangeAspect="1"/>
          </p:cNvPicPr>
          <p:nvPr>
            <p:ph idx="1"/>
          </p:nvPr>
        </p:nvPicPr>
        <p:blipFill>
          <a:blip r:embed="rId3"/>
          <a:stretch>
            <a:fillRect/>
          </a:stretch>
        </p:blipFill>
        <p:spPr>
          <a:xfrm>
            <a:off x="570996" y="1772653"/>
            <a:ext cx="8502613" cy="4782720"/>
          </a:xfrm>
          <a:prstGeom prst="rect">
            <a:avLst/>
          </a:prstGeom>
        </p:spPr>
      </p:pic>
    </p:spTree>
    <p:extLst>
      <p:ext uri="{BB962C8B-B14F-4D97-AF65-F5344CB8AC3E}">
        <p14:creationId xmlns:p14="http://schemas.microsoft.com/office/powerpoint/2010/main" val="8367268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Cloud – Software</a:t>
            </a:r>
            <a:endParaRPr lang="en-US" dirty="0"/>
          </a:p>
        </p:txBody>
      </p:sp>
      <p:sp>
        <p:nvSpPr>
          <p:cNvPr id="3" name="Content Placeholder 2"/>
          <p:cNvSpPr>
            <a:spLocks noGrp="1"/>
          </p:cNvSpPr>
          <p:nvPr>
            <p:ph idx="1"/>
          </p:nvPr>
        </p:nvSpPr>
        <p:spPr>
          <a:xfrm>
            <a:off x="677334" y="2160589"/>
            <a:ext cx="7744771" cy="4376569"/>
          </a:xfrm>
        </p:spPr>
        <p:txBody>
          <a:bodyPr>
            <a:normAutofit/>
          </a:bodyPr>
          <a:lstStyle/>
          <a:p>
            <a:r>
              <a:rPr lang="en-US" sz="2400" dirty="0" err="1" smtClean="0"/>
              <a:t>OpenStack</a:t>
            </a:r>
            <a:endParaRPr lang="en-US" sz="2400" dirty="0" smtClean="0"/>
          </a:p>
          <a:p>
            <a:pPr lvl="1"/>
            <a:r>
              <a:rPr lang="en-US" sz="2200" dirty="0" smtClean="0"/>
              <a:t>Compute</a:t>
            </a:r>
          </a:p>
          <a:p>
            <a:pPr lvl="1"/>
            <a:r>
              <a:rPr lang="en-US" sz="2200" dirty="0" smtClean="0"/>
              <a:t>Storage</a:t>
            </a:r>
          </a:p>
          <a:p>
            <a:pPr lvl="1"/>
            <a:r>
              <a:rPr lang="en-US" sz="2200" dirty="0" smtClean="0"/>
              <a:t>Networking</a:t>
            </a:r>
          </a:p>
          <a:p>
            <a:pPr lvl="1"/>
            <a:r>
              <a:rPr lang="en-US" sz="2200" dirty="0" err="1" smtClean="0"/>
              <a:t>DevStack</a:t>
            </a:r>
            <a:r>
              <a:rPr lang="en-US" sz="2200" dirty="0" smtClean="0"/>
              <a:t> devstack.org</a:t>
            </a:r>
          </a:p>
          <a:p>
            <a:r>
              <a:rPr lang="en-US" sz="2400" dirty="0" err="1" smtClean="0"/>
              <a:t>Openflow</a:t>
            </a:r>
            <a:endParaRPr lang="en-US" sz="2400" dirty="0" smtClean="0"/>
          </a:p>
          <a:p>
            <a:pPr lvl="1"/>
            <a:r>
              <a:rPr lang="en-US" sz="2200" dirty="0" smtClean="0"/>
              <a:t>Central Network Controller</a:t>
            </a:r>
          </a:p>
          <a:p>
            <a:pPr lvl="1"/>
            <a:r>
              <a:rPr lang="en-US" sz="2200" dirty="0" smtClean="0"/>
              <a:t>http</a:t>
            </a:r>
            <a:r>
              <a:rPr lang="en-US" sz="2200" dirty="0"/>
              <a:t>://www.openflow.org/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374" y="1551571"/>
            <a:ext cx="7124700" cy="2952750"/>
          </a:xfrm>
          <a:prstGeom prst="rect">
            <a:avLst/>
          </a:prstGeom>
        </p:spPr>
      </p:pic>
    </p:spTree>
    <p:extLst>
      <p:ext uri="{BB962C8B-B14F-4D97-AF65-F5344CB8AC3E}">
        <p14:creationId xmlns:p14="http://schemas.microsoft.com/office/powerpoint/2010/main" val="2552538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Hypervisors are a new thing right?</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4000" dirty="0" smtClean="0"/>
              <a:t>NO!!!</a:t>
            </a:r>
          </a:p>
          <a:p>
            <a:endParaRPr lang="en-US" sz="4000" dirty="0" smtClean="0"/>
          </a:p>
          <a:p>
            <a:r>
              <a:rPr lang="en-US" sz="4000" dirty="0" smtClean="0"/>
              <a:t>IBM has been using hypervisors since 1967</a:t>
            </a:r>
          </a:p>
          <a:p>
            <a:endParaRPr lang="en-US" sz="4000" dirty="0" smtClean="0"/>
          </a:p>
        </p:txBody>
      </p:sp>
    </p:spTree>
    <p:extLst>
      <p:ext uri="{BB962C8B-B14F-4D97-AF65-F5344CB8AC3E}">
        <p14:creationId xmlns:p14="http://schemas.microsoft.com/office/powerpoint/2010/main" val="1669040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makes and supports hypervisors?</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4000" dirty="0" smtClean="0"/>
              <a:t>Solaris Logical Domains (</a:t>
            </a:r>
            <a:r>
              <a:rPr lang="en-US" sz="4000" dirty="0" err="1" smtClean="0"/>
              <a:t>LDoms</a:t>
            </a:r>
            <a:r>
              <a:rPr lang="en-US" sz="4000" dirty="0" smtClean="0"/>
              <a:t>)</a:t>
            </a:r>
          </a:p>
          <a:p>
            <a:endParaRPr lang="en-US" sz="4000" dirty="0" smtClean="0"/>
          </a:p>
          <a:p>
            <a:r>
              <a:rPr lang="en-US" sz="4000" dirty="0" smtClean="0"/>
              <a:t>HP Integrity VM</a:t>
            </a:r>
          </a:p>
          <a:p>
            <a:endParaRPr lang="en-US" sz="4000" dirty="0" smtClean="0"/>
          </a:p>
          <a:p>
            <a:r>
              <a:rPr lang="en-US" sz="4000" dirty="0" smtClean="0"/>
              <a:t>IBM Logical Partitions (LPARS)</a:t>
            </a:r>
          </a:p>
        </p:txBody>
      </p:sp>
    </p:spTree>
    <p:extLst>
      <p:ext uri="{BB962C8B-B14F-4D97-AF65-F5344CB8AC3E}">
        <p14:creationId xmlns:p14="http://schemas.microsoft.com/office/powerpoint/2010/main" val="2878744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makes and supports hypervisors?</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4000" dirty="0" smtClean="0"/>
              <a:t>VMware </a:t>
            </a:r>
            <a:r>
              <a:rPr lang="en-US" sz="4000" dirty="0" err="1" smtClean="0"/>
              <a:t>vSphere</a:t>
            </a:r>
            <a:r>
              <a:rPr lang="en-US" sz="4000" dirty="0" smtClean="0"/>
              <a:t> (</a:t>
            </a:r>
            <a:r>
              <a:rPr lang="en-US" sz="4000" dirty="0" err="1" smtClean="0"/>
              <a:t>ESXi</a:t>
            </a:r>
            <a:r>
              <a:rPr lang="en-US" sz="4000" dirty="0" smtClean="0"/>
              <a:t>)</a:t>
            </a:r>
          </a:p>
          <a:p>
            <a:r>
              <a:rPr lang="en-US" sz="4000" dirty="0" smtClean="0"/>
              <a:t>Citrix </a:t>
            </a:r>
            <a:r>
              <a:rPr lang="en-US" sz="4000" dirty="0" err="1" smtClean="0"/>
              <a:t>Xen</a:t>
            </a:r>
            <a:endParaRPr lang="en-US" sz="4000" dirty="0"/>
          </a:p>
          <a:p>
            <a:r>
              <a:rPr lang="en-US" sz="4000" dirty="0" smtClean="0"/>
              <a:t>Microsoft Hyper-V</a:t>
            </a:r>
          </a:p>
          <a:p>
            <a:r>
              <a:rPr lang="en-US" sz="4000" dirty="0" err="1" smtClean="0"/>
              <a:t>RedHat</a:t>
            </a:r>
            <a:r>
              <a:rPr lang="en-US" sz="4000" dirty="0" smtClean="0"/>
              <a:t> KVM</a:t>
            </a:r>
          </a:p>
        </p:txBody>
      </p:sp>
    </p:spTree>
    <p:extLst>
      <p:ext uri="{BB962C8B-B14F-4D97-AF65-F5344CB8AC3E}">
        <p14:creationId xmlns:p14="http://schemas.microsoft.com/office/powerpoint/2010/main" val="1996579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it?</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2400" dirty="0" smtClean="0"/>
              <a:t>Resurgence of virtualization in the mid-2000’s led by:</a:t>
            </a:r>
            <a:endParaRPr lang="en-US" sz="2400" dirty="0"/>
          </a:p>
          <a:p>
            <a:pPr lvl="1"/>
            <a:r>
              <a:rPr lang="en-US" sz="2200" dirty="0" smtClean="0"/>
              <a:t>Expanding </a:t>
            </a:r>
            <a:r>
              <a:rPr lang="en-US" sz="2200" dirty="0"/>
              <a:t>hardware </a:t>
            </a:r>
            <a:r>
              <a:rPr lang="en-US" sz="2200" dirty="0" smtClean="0"/>
              <a:t>capabilities allowing </a:t>
            </a:r>
            <a:r>
              <a:rPr lang="en-US" sz="2200" dirty="0"/>
              <a:t>each single machine to do more simultaneous </a:t>
            </a:r>
            <a:r>
              <a:rPr lang="en-US" sz="2200" dirty="0" smtClean="0"/>
              <a:t>work</a:t>
            </a:r>
          </a:p>
          <a:p>
            <a:pPr lvl="2"/>
            <a:r>
              <a:rPr lang="en-US" sz="2000" dirty="0" smtClean="0"/>
              <a:t>Inability of CPU manufacturers to continue to increase clock speeds led to the development of multicore chips</a:t>
            </a:r>
          </a:p>
          <a:p>
            <a:pPr lvl="2"/>
            <a:r>
              <a:rPr lang="en-US" sz="2000" dirty="0" smtClean="0"/>
              <a:t>Parallelization of applications did not occur at the same time</a:t>
            </a:r>
          </a:p>
          <a:p>
            <a:pPr lvl="2"/>
            <a:r>
              <a:rPr lang="en-US" sz="2000" dirty="0" smtClean="0"/>
              <a:t>Many servers like DHCP, DNS, and AD did not come close to efficiently using all of the physical resources they were given as they are </a:t>
            </a:r>
            <a:r>
              <a:rPr lang="en-US" sz="2000" dirty="0" smtClean="0"/>
              <a:t>single-threaded </a:t>
            </a:r>
            <a:r>
              <a:rPr lang="en-US" sz="2000" dirty="0" smtClean="0"/>
              <a:t>applications</a:t>
            </a:r>
            <a:endParaRPr lang="en-US" sz="2000" dirty="0"/>
          </a:p>
        </p:txBody>
      </p:sp>
    </p:spTree>
    <p:extLst>
      <p:ext uri="{BB962C8B-B14F-4D97-AF65-F5344CB8AC3E}">
        <p14:creationId xmlns:p14="http://schemas.microsoft.com/office/powerpoint/2010/main" val="416968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it?</a:t>
            </a:r>
            <a:endParaRPr lang="en-US" dirty="0"/>
          </a:p>
        </p:txBody>
      </p:sp>
      <p:sp>
        <p:nvSpPr>
          <p:cNvPr id="3" name="Content Placeholder 2"/>
          <p:cNvSpPr>
            <a:spLocks noGrp="1"/>
          </p:cNvSpPr>
          <p:nvPr>
            <p:ph idx="1"/>
          </p:nvPr>
        </p:nvSpPr>
        <p:spPr>
          <a:xfrm>
            <a:off x="677334" y="2160589"/>
            <a:ext cx="8226034" cy="3880773"/>
          </a:xfrm>
        </p:spPr>
        <p:txBody>
          <a:bodyPr>
            <a:normAutofit lnSpcReduction="10000"/>
          </a:bodyPr>
          <a:lstStyle/>
          <a:p>
            <a:r>
              <a:rPr lang="en-US" sz="2400" dirty="0" smtClean="0"/>
              <a:t>Resurgence of virtualization in the mid-2000’s led by:</a:t>
            </a:r>
            <a:endParaRPr lang="en-US" sz="2400" dirty="0"/>
          </a:p>
          <a:p>
            <a:pPr lvl="1"/>
            <a:r>
              <a:rPr lang="en-US" sz="2200" dirty="0" smtClean="0"/>
              <a:t>Efforts </a:t>
            </a:r>
            <a:r>
              <a:rPr lang="en-US" sz="2200" dirty="0"/>
              <a:t>to control costs and to simplify management through consolidation of </a:t>
            </a:r>
            <a:r>
              <a:rPr lang="en-US" sz="2200" dirty="0" smtClean="0"/>
              <a:t>servers</a:t>
            </a:r>
          </a:p>
          <a:p>
            <a:pPr lvl="2"/>
            <a:r>
              <a:rPr lang="en-US" sz="2000" dirty="0" smtClean="0"/>
              <a:t>The cheapness of x86 hardware had led to server sprawl </a:t>
            </a:r>
            <a:r>
              <a:rPr lang="en-US" sz="2000" dirty="0" smtClean="0"/>
              <a:t>throughout </a:t>
            </a:r>
            <a:r>
              <a:rPr lang="en-US" sz="2000" dirty="0" smtClean="0"/>
              <a:t>datacenters</a:t>
            </a:r>
          </a:p>
          <a:p>
            <a:pPr lvl="2"/>
            <a:r>
              <a:rPr lang="en-US" sz="2000" dirty="0" smtClean="0"/>
              <a:t>Typical to see 100’s of racks worth of servers using a large amount of power but only utilizing 10% of their processing power</a:t>
            </a:r>
          </a:p>
          <a:p>
            <a:pPr lvl="2"/>
            <a:r>
              <a:rPr lang="en-US" sz="2000" dirty="0" smtClean="0"/>
              <a:t>Consolidation leads to lower power utilization, single management interface, and higher efficiency of resource utilization</a:t>
            </a:r>
            <a:endParaRPr lang="en-US" sz="2000" dirty="0"/>
          </a:p>
        </p:txBody>
      </p:sp>
    </p:spTree>
    <p:extLst>
      <p:ext uri="{BB962C8B-B14F-4D97-AF65-F5344CB8AC3E}">
        <p14:creationId xmlns:p14="http://schemas.microsoft.com/office/powerpoint/2010/main" val="1897381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it?</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2400" dirty="0" smtClean="0"/>
              <a:t>Resurgence in the mid 2000’s led by:</a:t>
            </a:r>
            <a:endParaRPr lang="en-US" sz="2400" dirty="0"/>
          </a:p>
          <a:p>
            <a:pPr lvl="1"/>
            <a:r>
              <a:rPr lang="en-US" sz="2200" dirty="0" smtClean="0"/>
              <a:t>The </a:t>
            </a:r>
            <a:r>
              <a:rPr lang="en-US" sz="2200" dirty="0"/>
              <a:t>need to control large multiprocessor and cluster installations, </a:t>
            </a:r>
            <a:r>
              <a:rPr lang="en-US" sz="2200" dirty="0" smtClean="0"/>
              <a:t>in </a:t>
            </a:r>
            <a:r>
              <a:rPr lang="en-US" sz="2200" dirty="0"/>
              <a:t>server farms </a:t>
            </a:r>
            <a:r>
              <a:rPr lang="en-US" sz="2200" dirty="0"/>
              <a:t>for example</a:t>
            </a:r>
            <a:endParaRPr lang="en-US" sz="2200" dirty="0" smtClean="0"/>
          </a:p>
          <a:p>
            <a:pPr lvl="1"/>
            <a:r>
              <a:rPr lang="en-US" sz="2200" dirty="0" smtClean="0"/>
              <a:t>The </a:t>
            </a:r>
            <a:r>
              <a:rPr lang="en-US" sz="2200" dirty="0"/>
              <a:t>improved security, reliability, and device independence possible from hypervisor </a:t>
            </a:r>
            <a:r>
              <a:rPr lang="en-US" sz="2200" dirty="0" smtClean="0"/>
              <a:t>architectures</a:t>
            </a:r>
          </a:p>
          <a:p>
            <a:pPr lvl="2"/>
            <a:r>
              <a:rPr lang="en-US" sz="2000" dirty="0" smtClean="0"/>
              <a:t>“Bare metal” backups of full servers was made much easier</a:t>
            </a:r>
          </a:p>
          <a:p>
            <a:pPr lvl="2"/>
            <a:r>
              <a:rPr lang="en-US" sz="2000" dirty="0" smtClean="0"/>
              <a:t>Replication of entire data centers possible</a:t>
            </a:r>
          </a:p>
          <a:p>
            <a:pPr lvl="2"/>
            <a:r>
              <a:rPr lang="en-US" sz="2000" dirty="0" smtClean="0"/>
              <a:t>DR site recovery scripting</a:t>
            </a:r>
            <a:endParaRPr lang="en-US" sz="2000" dirty="0"/>
          </a:p>
        </p:txBody>
      </p:sp>
    </p:spTree>
    <p:extLst>
      <p:ext uri="{BB962C8B-B14F-4D97-AF65-F5344CB8AC3E}">
        <p14:creationId xmlns:p14="http://schemas.microsoft.com/office/powerpoint/2010/main" val="791547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2502</TotalTime>
  <Words>1469</Words>
  <Application>Microsoft Office PowerPoint</Application>
  <PresentationFormat>Widescreen</PresentationFormat>
  <Paragraphs>240</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Trebuchet MS</vt:lpstr>
      <vt:lpstr>Wingdings</vt:lpstr>
      <vt:lpstr>Wingdings 3</vt:lpstr>
      <vt:lpstr>Facet</vt:lpstr>
      <vt:lpstr> CSCI 2930 Practical System Administration</vt:lpstr>
      <vt:lpstr>What is it?</vt:lpstr>
      <vt:lpstr>What is it?</vt:lpstr>
      <vt:lpstr>Hypervisors are a new thing right?</vt:lpstr>
      <vt:lpstr>Who makes and supports hypervisors?</vt:lpstr>
      <vt:lpstr>Who makes and supports hypervisors?</vt:lpstr>
      <vt:lpstr>Why use it?</vt:lpstr>
      <vt:lpstr>Why use it?</vt:lpstr>
      <vt:lpstr>Why use it?</vt:lpstr>
      <vt:lpstr>Why use it?</vt:lpstr>
      <vt:lpstr>Hardware</vt:lpstr>
      <vt:lpstr>Storage</vt:lpstr>
      <vt:lpstr>Storage</vt:lpstr>
      <vt:lpstr>Storage</vt:lpstr>
      <vt:lpstr>Network</vt:lpstr>
      <vt:lpstr>Network</vt:lpstr>
      <vt:lpstr>Network</vt:lpstr>
      <vt:lpstr>Hardware Limits</vt:lpstr>
      <vt:lpstr>Hardware Limits</vt:lpstr>
      <vt:lpstr>HA / Fault Tolerance</vt:lpstr>
      <vt:lpstr>HA / Fault Tolerance</vt:lpstr>
      <vt:lpstr>vMotion and DRS</vt:lpstr>
      <vt:lpstr>SnapShots</vt:lpstr>
      <vt:lpstr>SnapShots</vt:lpstr>
      <vt:lpstr>Distributed Power Management - DPM</vt:lpstr>
      <vt:lpstr>Example</vt:lpstr>
      <vt:lpstr>Issues</vt:lpstr>
      <vt:lpstr>The Cloud</vt:lpstr>
      <vt:lpstr>The Cloud – Service Models</vt:lpstr>
      <vt:lpstr>The Cloud – Service Models</vt:lpstr>
      <vt:lpstr>The Cloud – Issues</vt:lpstr>
      <vt:lpstr>The Cloud – Hardware</vt:lpstr>
      <vt:lpstr>The Cloud – Hardware</vt:lpstr>
      <vt:lpstr>The Cloud – Software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2800/2930 Practical System Administration</dc:title>
  <dc:creator>Hamilton, Christopher</dc:creator>
  <cp:lastModifiedBy>cain</cp:lastModifiedBy>
  <cp:revision>189</cp:revision>
  <dcterms:created xsi:type="dcterms:W3CDTF">2013-05-21T19:16:57Z</dcterms:created>
  <dcterms:modified xsi:type="dcterms:W3CDTF">2014-04-25T00:21:55Z</dcterms:modified>
</cp:coreProperties>
</file>