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58" r:id="rId4"/>
    <p:sldId id="259" r:id="rId5"/>
    <p:sldId id="261" r:id="rId6"/>
    <p:sldId id="265" r:id="rId7"/>
    <p:sldId id="262" r:id="rId8"/>
    <p:sldId id="257" r:id="rId9"/>
    <p:sldId id="264" r:id="rId10"/>
    <p:sldId id="266" r:id="rId11"/>
    <p:sldId id="268" r:id="rId12"/>
    <p:sldId id="267" r:id="rId13"/>
    <p:sldId id="269" r:id="rId14"/>
    <p:sldId id="270" r:id="rId15"/>
    <p:sldId id="294" r:id="rId16"/>
    <p:sldId id="271" r:id="rId17"/>
    <p:sldId id="285" r:id="rId18"/>
    <p:sldId id="272" r:id="rId19"/>
    <p:sldId id="286" r:id="rId20"/>
    <p:sldId id="274" r:id="rId21"/>
    <p:sldId id="287" r:id="rId22"/>
    <p:sldId id="275" r:id="rId23"/>
    <p:sldId id="289" r:id="rId24"/>
    <p:sldId id="280" r:id="rId25"/>
    <p:sldId id="288" r:id="rId26"/>
    <p:sldId id="281" r:id="rId27"/>
    <p:sldId id="292" r:id="rId28"/>
    <p:sldId id="291" r:id="rId29"/>
    <p:sldId id="282" r:id="rId30"/>
    <p:sldId id="283" r:id="rId31"/>
    <p:sldId id="293" r:id="rId32"/>
    <p:sldId id="277" r:id="rId33"/>
    <p:sldId id="297" r:id="rId34"/>
    <p:sldId id="296" r:id="rId35"/>
    <p:sldId id="299" r:id="rId36"/>
    <p:sldId id="304" r:id="rId37"/>
    <p:sldId id="305" r:id="rId38"/>
    <p:sldId id="30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FD5"/>
    <a:srgbClr val="D4D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960F1-1D78-449D-A823-E79D3829E46D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33CBF-EED2-46E3-BEAC-28FC224D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9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choice</a:t>
            </a:r>
            <a:r>
              <a:rPr lang="fr-FR" dirty="0" smtClean="0"/>
              <a:t> of non-essential prime </a:t>
            </a:r>
            <a:r>
              <a:rPr lang="fr-FR" dirty="0" err="1" smtClean="0"/>
              <a:t>implicants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included</a:t>
            </a:r>
            <a:r>
              <a:rPr lang="fr-FR" dirty="0" smtClean="0"/>
              <a:t> in the </a:t>
            </a:r>
            <a:r>
              <a:rPr lang="fr-FR" dirty="0" err="1" smtClean="0"/>
              <a:t>cover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governed</a:t>
            </a:r>
            <a:r>
              <a:rPr lang="fr-FR" dirty="0" smtClean="0"/>
              <a:t> by the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considerations</a:t>
            </a:r>
            <a:r>
              <a:rPr lang="fr-FR" dirty="0" smtClean="0"/>
              <a:t>.  </a:t>
            </a:r>
            <a:r>
              <a:rPr lang="fr-FR" dirty="0" err="1" smtClean="0"/>
              <a:t>Often</a:t>
            </a:r>
            <a:r>
              <a:rPr lang="fr-FR" dirty="0" smtClean="0"/>
              <a:t> not </a:t>
            </a:r>
            <a:r>
              <a:rPr lang="fr-FR" dirty="0" err="1" smtClean="0"/>
              <a:t>obvious</a:t>
            </a:r>
            <a:r>
              <a:rPr lang="fr-F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9C223-8454-4357-847D-7540118B063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80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33CBF-EED2-46E3-BEAC-28FC224DDD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245-8A74-4082-9CB1-B95F410426F2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F33F-5F4C-4732-B6DB-9A44F9B3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245-8A74-4082-9CB1-B95F410426F2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F33F-5F4C-4732-B6DB-9A44F9B3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5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245-8A74-4082-9CB1-B95F410426F2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F33F-5F4C-4732-B6DB-9A44F9B3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9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245-8A74-4082-9CB1-B95F410426F2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F33F-5F4C-4732-B6DB-9A44F9B3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8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245-8A74-4082-9CB1-B95F410426F2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F33F-5F4C-4732-B6DB-9A44F9B3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2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245-8A74-4082-9CB1-B95F410426F2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F33F-5F4C-4732-B6DB-9A44F9B3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245-8A74-4082-9CB1-B95F410426F2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F33F-5F4C-4732-B6DB-9A44F9B3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5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245-8A74-4082-9CB1-B95F410426F2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F33F-5F4C-4732-B6DB-9A44F9B3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1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245-8A74-4082-9CB1-B95F410426F2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F33F-5F4C-4732-B6DB-9A44F9B3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0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245-8A74-4082-9CB1-B95F410426F2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F33F-5F4C-4732-B6DB-9A44F9B3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245-8A74-4082-9CB1-B95F410426F2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F33F-5F4C-4732-B6DB-9A44F9B3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4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A1245-8A74-4082-9CB1-B95F410426F2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0F33F-5F4C-4732-B6DB-9A44F9B3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5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Three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2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A</a:t>
            </a:r>
            <a:r>
              <a:rPr lang="en-US" sz="3200" dirty="0" smtClean="0"/>
              <a:t>ny </a:t>
            </a:r>
            <a:r>
              <a:rPr lang="en-US" sz="3200" dirty="0" smtClean="0"/>
              <a:t>function can be represented as a sum of </a:t>
            </a:r>
            <a:r>
              <a:rPr lang="en-US" sz="3200" i="1" dirty="0" err="1" smtClean="0"/>
              <a:t>minterms</a:t>
            </a:r>
            <a:endParaRPr lang="en-US" sz="3200" i="1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Therefore if a K-map is a diagram made of squares each of which represents a </a:t>
            </a:r>
            <a:r>
              <a:rPr lang="en-US" sz="3200" i="1" dirty="0" err="1" smtClean="0"/>
              <a:t>minterm</a:t>
            </a:r>
            <a:r>
              <a:rPr lang="en-US" sz="3200" dirty="0" smtClean="0"/>
              <a:t>,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Then </a:t>
            </a:r>
            <a:r>
              <a:rPr lang="en-US" sz="3200" i="1" u="sng" dirty="0" smtClean="0"/>
              <a:t>any</a:t>
            </a:r>
            <a:r>
              <a:rPr lang="en-US" sz="3200" dirty="0" smtClean="0"/>
              <a:t> function can be represented with a K-map.</a:t>
            </a:r>
          </a:p>
          <a:p>
            <a:pPr marL="742950" lvl="2" indent="-342900"/>
            <a:r>
              <a:rPr lang="en-US" dirty="0" smtClean="0"/>
              <a:t>Which is a visual representation of the function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7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simplest algebraic expression </a:t>
            </a:r>
            <a:r>
              <a:rPr lang="en-US" dirty="0" smtClean="0"/>
              <a:t>is one with the minimum number of terms and the smallest possible number of literals in each term.</a:t>
            </a:r>
          </a:p>
          <a:p>
            <a:r>
              <a:rPr lang="en-US" dirty="0" smtClean="0"/>
              <a:t>Produces the design with a minimum number of gates and the minimum number of inputs.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9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simplified expressions </a:t>
            </a:r>
            <a:r>
              <a:rPr lang="en-US" dirty="0" smtClean="0"/>
              <a:t>which result from a K-map are </a:t>
            </a:r>
            <a:r>
              <a:rPr lang="en-US" dirty="0" smtClean="0"/>
              <a:t>always in one of the two standard forms</a:t>
            </a:r>
          </a:p>
          <a:p>
            <a:pPr lvl="1"/>
            <a:r>
              <a:rPr lang="en-US" dirty="0" smtClean="0"/>
              <a:t>Sum of products</a:t>
            </a:r>
          </a:p>
          <a:p>
            <a:pPr lvl="1"/>
            <a:r>
              <a:rPr lang="en-US" dirty="0" smtClean="0"/>
              <a:t>Product of sums</a:t>
            </a:r>
          </a:p>
        </p:txBody>
      </p:sp>
    </p:spTree>
    <p:extLst>
      <p:ext uri="{BB962C8B-B14F-4D97-AF65-F5344CB8AC3E}">
        <p14:creationId xmlns:p14="http://schemas.microsoft.com/office/powerpoint/2010/main" val="298986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2-variable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AAHFUWO0.jpg" descr="AAHFUWO0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3" r="60156" b="17460"/>
          <a:stretch/>
        </p:blipFill>
        <p:spPr bwMode="auto">
          <a:xfrm>
            <a:off x="1371600" y="2534194"/>
            <a:ext cx="2547257" cy="2690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AHFUWO0.jpg" descr="AAHFUWO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59" b="14286"/>
          <a:stretch/>
        </p:blipFill>
        <p:spPr bwMode="auto">
          <a:xfrm>
            <a:off x="5000897" y="1989909"/>
            <a:ext cx="3200400" cy="33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01837" y="3879668"/>
            <a:ext cx="838200" cy="19115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7279276" y="1248592"/>
            <a:ext cx="838200" cy="19115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8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AND/OR K-Map</a:t>
            </a:r>
            <a:endParaRPr lang="en-US" dirty="0"/>
          </a:p>
        </p:txBody>
      </p:sp>
      <p:pic>
        <p:nvPicPr>
          <p:cNvPr id="4" name="AAHFUWQ0.jpg" descr="AAHFUWQ0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8" b="5333"/>
          <a:stretch/>
        </p:blipFill>
        <p:spPr bwMode="auto">
          <a:xfrm>
            <a:off x="457200" y="1688738"/>
            <a:ext cx="3548743" cy="411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AHFUWQ0.jpg" descr="AAHFUWQ0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84" b="6000"/>
          <a:stretch/>
        </p:blipFill>
        <p:spPr bwMode="auto">
          <a:xfrm>
            <a:off x="4397828" y="1688738"/>
            <a:ext cx="4288971" cy="408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18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00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1" t="47881" r="48755" b="10050"/>
          <a:stretch/>
        </p:blipFill>
        <p:spPr bwMode="auto">
          <a:xfrm>
            <a:off x="893774" y="1828800"/>
            <a:ext cx="337342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7" t="47051" r="19800" b="9220"/>
          <a:stretch/>
        </p:blipFill>
        <p:spPr bwMode="auto">
          <a:xfrm>
            <a:off x="4267200" y="1366907"/>
            <a:ext cx="4419600" cy="4782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15455" y="3119507"/>
            <a:ext cx="607980" cy="6388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00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935820" y="3119507"/>
            <a:ext cx="607980" cy="6388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10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096000" y="4004680"/>
            <a:ext cx="607980" cy="6388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01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935820" y="4004680"/>
            <a:ext cx="607980" cy="6388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11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056487" y="5449348"/>
            <a:ext cx="3048000" cy="10276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876800" y="5235362"/>
            <a:ext cx="3048000" cy="6388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41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Variable K-map</a:t>
            </a:r>
            <a:endParaRPr lang="en-US" dirty="0"/>
          </a:p>
        </p:txBody>
      </p:sp>
      <p:pic>
        <p:nvPicPr>
          <p:cNvPr id="4" name="AAHFUWR0.jpg" descr="AAHFUWR0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74615"/>
            <a:ext cx="8229600" cy="357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0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F(x, y, z) = ∑(2, 3, 4, 5)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828800" y="2362200"/>
            <a:ext cx="5791200" cy="3045823"/>
            <a:chOff x="1828800" y="2362200"/>
            <a:chExt cx="5791200" cy="3045823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0" y="2362200"/>
              <a:ext cx="5791200" cy="3045823"/>
              <a:chOff x="1828800" y="2362200"/>
              <a:chExt cx="5791200" cy="3045823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324" t="36270" r="14184" b="33452"/>
              <a:stretch/>
            </p:blipFill>
            <p:spPr bwMode="auto">
              <a:xfrm>
                <a:off x="1828800" y="2362200"/>
                <a:ext cx="5791200" cy="30458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3505200" y="3653670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306110" y="3663442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105400" y="3663442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06310" y="3673214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505200" y="4443188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306110" y="4452960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05400" y="4425442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06310" y="4435214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" name="Snip and Round Single Corner Rectangle 14"/>
              <p:cNvSpPr/>
              <p:nvPr/>
            </p:nvSpPr>
            <p:spPr>
              <a:xfrm>
                <a:off x="1981200" y="3030010"/>
                <a:ext cx="914400" cy="914400"/>
              </a:xfrm>
              <a:prstGeom prst="snipRound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Snip Diagonal Corner Rectangle 15"/>
              <p:cNvSpPr/>
              <p:nvPr/>
            </p:nvSpPr>
            <p:spPr>
              <a:xfrm>
                <a:off x="2864310" y="2362200"/>
                <a:ext cx="914400" cy="685800"/>
              </a:xfrm>
              <a:prstGeom prst="snip2Diag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AAHFUWT0.jpg" descr="AAHFUWT0.jp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514" b="79235"/>
            <a:stretch/>
          </p:blipFill>
          <p:spPr bwMode="auto">
            <a:xfrm>
              <a:off x="2478907" y="2578100"/>
              <a:ext cx="905957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856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F=</a:t>
            </a:r>
            <a:r>
              <a:rPr lang="en-US" dirty="0" err="1" smtClean="0"/>
              <a:t>x’y</a:t>
            </a:r>
            <a:r>
              <a:rPr lang="en-US" dirty="0" smtClean="0"/>
              <a:t> + </a:t>
            </a:r>
            <a:r>
              <a:rPr lang="en-US" dirty="0" err="1" smtClean="0"/>
              <a:t>xy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4" name="AAHFUWT0.jpg" descr="AAHFUWT0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29" y="1600200"/>
            <a:ext cx="671774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79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F(x, y, z) = ∑(3, 4, 6, 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828800" y="2362200"/>
            <a:ext cx="5791200" cy="3045823"/>
            <a:chOff x="1828800" y="2362200"/>
            <a:chExt cx="5791200" cy="3045823"/>
          </a:xfrm>
        </p:grpSpPr>
        <p:grpSp>
          <p:nvGrpSpPr>
            <p:cNvPr id="18" name="Group 17"/>
            <p:cNvGrpSpPr/>
            <p:nvPr/>
          </p:nvGrpSpPr>
          <p:grpSpPr>
            <a:xfrm>
              <a:off x="1828800" y="2362200"/>
              <a:ext cx="5791200" cy="3045823"/>
              <a:chOff x="1828800" y="2362200"/>
              <a:chExt cx="5791200" cy="3045823"/>
            </a:xfrm>
          </p:grpSpPr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324" t="36270" r="14184" b="33452"/>
              <a:stretch/>
            </p:blipFill>
            <p:spPr bwMode="auto">
              <a:xfrm>
                <a:off x="1828800" y="2362200"/>
                <a:ext cx="5791200" cy="30458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3505200" y="3653670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306110" y="3663442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105400" y="3663442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06310" y="3673214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05200" y="4443188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306110" y="4452960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105400" y="4425442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906310" y="4435214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" name="Snip and Round Single Corner Rectangle 28"/>
              <p:cNvSpPr/>
              <p:nvPr/>
            </p:nvSpPr>
            <p:spPr>
              <a:xfrm>
                <a:off x="1981200" y="3030010"/>
                <a:ext cx="914400" cy="914400"/>
              </a:xfrm>
              <a:prstGeom prst="snipRound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Snip Diagonal Corner Rectangle 29"/>
              <p:cNvSpPr/>
              <p:nvPr/>
            </p:nvSpPr>
            <p:spPr>
              <a:xfrm>
                <a:off x="2864310" y="2362200"/>
                <a:ext cx="914400" cy="685800"/>
              </a:xfrm>
              <a:prstGeom prst="snip2Diag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" name="AAHFUWT0.jpg" descr="AAHFUWT0.jp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514" b="79235"/>
            <a:stretch/>
          </p:blipFill>
          <p:spPr bwMode="auto">
            <a:xfrm>
              <a:off x="2478907" y="2578100"/>
              <a:ext cx="905957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95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F(a</a:t>
            </a:r>
            <a:r>
              <a:rPr lang="en-US" sz="2800" dirty="0"/>
              <a:t>, b, c) = ac + ab’ + </a:t>
            </a:r>
            <a:r>
              <a:rPr lang="en-US" sz="2800" dirty="0" err="1"/>
              <a:t>a’bc</a:t>
            </a:r>
            <a:r>
              <a:rPr lang="en-US" sz="2800" dirty="0"/>
              <a:t> + </a:t>
            </a:r>
            <a:r>
              <a:rPr lang="en-US" sz="2800" dirty="0" err="1"/>
              <a:t>a’b’c</a:t>
            </a:r>
            <a:r>
              <a:rPr lang="en-US" sz="2800" dirty="0"/>
              <a:t>’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83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AAHFUWU0.jpg" descr="AAHFUWU0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41" y="1600200"/>
            <a:ext cx="60831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43200" y="4724400"/>
            <a:ext cx="3581400" cy="1524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F(x, y, z) = ∑(0, 2, 4, 5,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828800" y="2362200"/>
            <a:ext cx="5791200" cy="3045823"/>
            <a:chOff x="1828800" y="2362200"/>
            <a:chExt cx="5791200" cy="3045823"/>
          </a:xfrm>
        </p:grpSpPr>
        <p:grpSp>
          <p:nvGrpSpPr>
            <p:cNvPr id="5" name="Group 4"/>
            <p:cNvGrpSpPr/>
            <p:nvPr/>
          </p:nvGrpSpPr>
          <p:grpSpPr>
            <a:xfrm>
              <a:off x="1828800" y="2362200"/>
              <a:ext cx="5791200" cy="3045823"/>
              <a:chOff x="1828800" y="2362200"/>
              <a:chExt cx="5791200" cy="3045823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324" t="36270" r="14184" b="33452"/>
              <a:stretch/>
            </p:blipFill>
            <p:spPr bwMode="auto">
              <a:xfrm>
                <a:off x="1828800" y="2362200"/>
                <a:ext cx="5791200" cy="30458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7"/>
              <p:cNvSpPr/>
              <p:nvPr/>
            </p:nvSpPr>
            <p:spPr>
              <a:xfrm>
                <a:off x="3505200" y="3653670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306110" y="3663442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05400" y="3663442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906310" y="3673214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05200" y="4443188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306110" y="4452960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105400" y="4425442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906310" y="4435214"/>
                <a:ext cx="607980" cy="6388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" name="Snip and Round Single Corner Rectangle 15"/>
              <p:cNvSpPr/>
              <p:nvPr/>
            </p:nvSpPr>
            <p:spPr>
              <a:xfrm>
                <a:off x="1981200" y="3030010"/>
                <a:ext cx="914400" cy="914400"/>
              </a:xfrm>
              <a:prstGeom prst="snipRound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Snip Diagonal Corner Rectangle 16"/>
              <p:cNvSpPr/>
              <p:nvPr/>
            </p:nvSpPr>
            <p:spPr>
              <a:xfrm>
                <a:off x="2864310" y="2362200"/>
                <a:ext cx="914400" cy="685800"/>
              </a:xfrm>
              <a:prstGeom prst="snip2Diag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AAHFUWT0.jpg" descr="AAHFUWT0.jp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514" b="79235"/>
            <a:stretch/>
          </p:blipFill>
          <p:spPr bwMode="auto">
            <a:xfrm>
              <a:off x="2478907" y="2578100"/>
              <a:ext cx="905957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60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AAHFUWV0.jpg" descr="AAHFUWV0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61" y="1600200"/>
            <a:ext cx="690967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67000" y="5301343"/>
            <a:ext cx="3581400" cy="1524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 square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 </a:t>
            </a:r>
            <a:r>
              <a:rPr lang="en-US" dirty="0" err="1" smtClean="0"/>
              <a:t>minterm</a:t>
            </a:r>
            <a:r>
              <a:rPr lang="en-US" dirty="0" smtClean="0"/>
              <a:t> (3 literals)</a:t>
            </a:r>
          </a:p>
          <a:p>
            <a:pPr marL="0" indent="0">
              <a:buNone/>
            </a:pPr>
            <a:r>
              <a:rPr lang="en-US" dirty="0" smtClean="0"/>
              <a:t>2 adjacent squares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term with 2 literals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 adjacent squares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term with 1 literal</a:t>
            </a:r>
          </a:p>
          <a:p>
            <a:pPr marL="0" indent="0">
              <a:buNone/>
            </a:pPr>
            <a:r>
              <a:rPr lang="en-US" dirty="0" smtClean="0"/>
              <a:t>8 adjacent squares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function is always equal to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62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Variable K-map</a:t>
            </a:r>
            <a:endParaRPr lang="en-US" dirty="0"/>
          </a:p>
        </p:txBody>
      </p:sp>
      <p:pic>
        <p:nvPicPr>
          <p:cNvPr id="32" name="AAHFUWX0.jpg" descr="AAHFUWX0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96" y="1600200"/>
            <a:ext cx="764520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sz="3200" i="1" dirty="0" smtClean="0">
                <a:latin typeface="Verdana" charset="0"/>
              </a:rPr>
              <a:t>F</a:t>
            </a:r>
            <a:r>
              <a:rPr lang="en-US" altLang="en-US" sz="3200" dirty="0" smtClean="0">
                <a:latin typeface="Verdana" charset="0"/>
              </a:rPr>
              <a:t>(</a:t>
            </a:r>
            <a:r>
              <a:rPr lang="en-US" altLang="en-US" sz="3200" i="1" dirty="0" smtClean="0">
                <a:latin typeface="Verdana" charset="0"/>
              </a:rPr>
              <a:t>w</a:t>
            </a:r>
            <a:r>
              <a:rPr lang="en-US" altLang="en-US" sz="3200" dirty="0" smtClean="0">
                <a:latin typeface="Verdana" charset="0"/>
              </a:rPr>
              <a:t>, </a:t>
            </a:r>
            <a:r>
              <a:rPr lang="en-US" altLang="en-US" sz="3200" i="1" dirty="0" smtClean="0">
                <a:latin typeface="Verdana" charset="0"/>
              </a:rPr>
              <a:t>x</a:t>
            </a:r>
            <a:r>
              <a:rPr lang="en-US" altLang="en-US" sz="3200" dirty="0" smtClean="0">
                <a:latin typeface="Verdana" charset="0"/>
              </a:rPr>
              <a:t>, </a:t>
            </a:r>
            <a:r>
              <a:rPr lang="en-US" altLang="en-US" sz="3200" i="1" dirty="0" smtClean="0">
                <a:latin typeface="Verdana" charset="0"/>
              </a:rPr>
              <a:t>y</a:t>
            </a:r>
            <a:r>
              <a:rPr lang="en-US" altLang="en-US" sz="3200" dirty="0" smtClean="0">
                <a:latin typeface="Verdana" charset="0"/>
              </a:rPr>
              <a:t>, </a:t>
            </a:r>
            <a:r>
              <a:rPr lang="en-US" altLang="en-US" sz="3200" i="1" dirty="0" smtClean="0">
                <a:latin typeface="Verdana" charset="0"/>
              </a:rPr>
              <a:t>z</a:t>
            </a:r>
            <a:r>
              <a:rPr lang="en-US" altLang="en-US" sz="3200" dirty="0" smtClean="0">
                <a:latin typeface="Verdana" charset="0"/>
              </a:rPr>
              <a:t>) = </a:t>
            </a:r>
            <a:br>
              <a:rPr lang="en-US" altLang="en-US" sz="3200" dirty="0" smtClean="0">
                <a:latin typeface="Verdana" charset="0"/>
              </a:rPr>
            </a:br>
            <a:r>
              <a:rPr lang="en-US" altLang="en-US" sz="3200" dirty="0" smtClean="0">
                <a:latin typeface="Verdana" charset="0"/>
              </a:rPr>
              <a:t>	Σ(0, 1, 2, 4, 5, 6, 8, 9, 12, 13, 14)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03735" y="1392517"/>
            <a:ext cx="5867400" cy="5292165"/>
            <a:chOff x="1752600" y="533400"/>
            <a:chExt cx="5867400" cy="529216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29" t="40408" r="25260" b="8666"/>
            <a:stretch/>
          </p:blipFill>
          <p:spPr bwMode="auto">
            <a:xfrm>
              <a:off x="1752600" y="533400"/>
              <a:ext cx="5867400" cy="529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505200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08835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76799" y="2209800"/>
              <a:ext cx="533401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80435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5200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08835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76800" y="2895600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80435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05200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08835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76800" y="3581400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80435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24655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28290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96254" y="4267200"/>
              <a:ext cx="51394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99890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Snip Diagonal Corner Rectangle 22"/>
          <p:cNvSpPr/>
          <p:nvPr/>
        </p:nvSpPr>
        <p:spPr>
          <a:xfrm>
            <a:off x="2589990" y="1524000"/>
            <a:ext cx="914400" cy="914400"/>
          </a:xfrm>
          <a:prstGeom prst="snip2Diag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nip Diagonal Corner Rectangle 23"/>
          <p:cNvSpPr/>
          <p:nvPr/>
        </p:nvSpPr>
        <p:spPr>
          <a:xfrm>
            <a:off x="1675590" y="2438400"/>
            <a:ext cx="1067610" cy="1019839"/>
          </a:xfrm>
          <a:prstGeom prst="snip2Diag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17170" y="1676400"/>
            <a:ext cx="160263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13535" y="5791200"/>
            <a:ext cx="160263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65935" y="5943600"/>
            <a:ext cx="160263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88674" y="4211916"/>
            <a:ext cx="801315" cy="17316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61017" y="3394634"/>
            <a:ext cx="801315" cy="17316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AAHFUWZ0.jpg" descr="AAHFUWZ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6" r="73088" b="87879"/>
          <a:stretch/>
        </p:blipFill>
        <p:spPr bwMode="auto">
          <a:xfrm>
            <a:off x="2277855" y="2057400"/>
            <a:ext cx="1022022" cy="81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4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latin typeface="Verdana"/>
                <a:ea typeface="+mj-ea"/>
                <a:cs typeface="Verdan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en-US" altLang="en-US" sz="2400" i="1" dirty="0" smtClean="0">
              <a:latin typeface="Verdana" charset="0"/>
            </a:endParaRPr>
          </a:p>
        </p:txBody>
      </p:sp>
      <p:pic>
        <p:nvPicPr>
          <p:cNvPr id="114" name="AAHFUWZ0.jpg" descr="AAHFUWZ0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59" y="1600200"/>
            <a:ext cx="50924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5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i="1" dirty="0" smtClean="0">
                <a:latin typeface="Verdana" charset="0"/>
              </a:rPr>
              <a:t>F</a:t>
            </a:r>
            <a:r>
              <a:rPr lang="en-US" altLang="en-US" sz="3200" dirty="0" smtClean="0">
                <a:latin typeface="Verdana" charset="0"/>
              </a:rPr>
              <a:t>(A, B, C, D) = </a:t>
            </a:r>
            <a:br>
              <a:rPr lang="en-US" altLang="en-US" sz="3200" dirty="0" smtClean="0">
                <a:latin typeface="Verdana" charset="0"/>
              </a:rPr>
            </a:br>
            <a:r>
              <a:rPr lang="en-US" altLang="en-US" sz="3200" dirty="0">
                <a:latin typeface="Verdana" charset="0"/>
              </a:rPr>
              <a:t>	</a:t>
            </a:r>
            <a:r>
              <a:rPr lang="en-US" altLang="en-US" sz="3200" dirty="0" smtClean="0">
                <a:latin typeface="Verdana" charset="0"/>
              </a:rPr>
              <a:t>A’B’C’ + B’CD’ + A’BCD’ +AB’C’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03735" y="1392517"/>
            <a:ext cx="5867400" cy="5292165"/>
            <a:chOff x="1752600" y="533400"/>
            <a:chExt cx="5867400" cy="529216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29" t="40408" r="25260" b="8666"/>
            <a:stretch/>
          </p:blipFill>
          <p:spPr bwMode="auto">
            <a:xfrm>
              <a:off x="1752600" y="533400"/>
              <a:ext cx="5867400" cy="529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505200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08835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76799" y="2209800"/>
              <a:ext cx="533401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80435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5200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08835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76800" y="2895600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80435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05200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08835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76800" y="3581400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80435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24655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28290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96254" y="4267200"/>
              <a:ext cx="51394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99890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Snip Diagonal Corner Rectangle 22"/>
          <p:cNvSpPr/>
          <p:nvPr/>
        </p:nvSpPr>
        <p:spPr>
          <a:xfrm>
            <a:off x="2589990" y="1524000"/>
            <a:ext cx="914400" cy="914400"/>
          </a:xfrm>
          <a:prstGeom prst="snip2Diag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nip Diagonal Corner Rectangle 23"/>
          <p:cNvSpPr/>
          <p:nvPr/>
        </p:nvSpPr>
        <p:spPr>
          <a:xfrm>
            <a:off x="1675590" y="2438400"/>
            <a:ext cx="1067610" cy="1019839"/>
          </a:xfrm>
          <a:prstGeom prst="snip2Diag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17170" y="1676400"/>
            <a:ext cx="160263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13535" y="5791200"/>
            <a:ext cx="160263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65935" y="5943600"/>
            <a:ext cx="160263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88674" y="4211916"/>
            <a:ext cx="801315" cy="17316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61017" y="3394634"/>
            <a:ext cx="801315" cy="17316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Ch03fig10.jpg" descr="Ch03fig1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1" t="1298" r="65508" b="82512"/>
          <a:stretch/>
        </p:blipFill>
        <p:spPr bwMode="auto">
          <a:xfrm>
            <a:off x="2111836" y="1604949"/>
            <a:ext cx="1135736" cy="123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h03fig10.jpg" descr="Ch03fig10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35"/>
          <a:stretch/>
        </p:blipFill>
        <p:spPr bwMode="auto">
          <a:xfrm>
            <a:off x="768069" y="1600200"/>
            <a:ext cx="6189194" cy="449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8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 square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 </a:t>
            </a:r>
            <a:r>
              <a:rPr lang="en-US" dirty="0" err="1" smtClean="0"/>
              <a:t>minterm</a:t>
            </a:r>
            <a:r>
              <a:rPr lang="en-US" dirty="0" smtClean="0"/>
              <a:t> (4 literals)</a:t>
            </a:r>
          </a:p>
          <a:p>
            <a:pPr marL="0" indent="0">
              <a:buNone/>
            </a:pPr>
            <a:r>
              <a:rPr lang="en-US" dirty="0" smtClean="0"/>
              <a:t>2 adjacent squares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term with 3 literals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 adjacent squares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term with 2 literals</a:t>
            </a:r>
          </a:p>
          <a:p>
            <a:pPr marL="0" indent="0">
              <a:buNone/>
            </a:pPr>
            <a:r>
              <a:rPr lang="en-US" dirty="0" smtClean="0"/>
              <a:t>8 adjacent squares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term with 1 literal</a:t>
            </a:r>
          </a:p>
          <a:p>
            <a:pPr marL="0" indent="0">
              <a:buNone/>
            </a:pPr>
            <a:r>
              <a:rPr lang="en-US" dirty="0" smtClean="0"/>
              <a:t>16 adjacent squares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the function is always equal to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F(a, b, c, d) = </a:t>
            </a:r>
            <a:r>
              <a:rPr lang="en-US" sz="2800" dirty="0" err="1" smtClean="0"/>
              <a:t>ab’c</a:t>
            </a:r>
            <a:r>
              <a:rPr lang="en-US" sz="2800" dirty="0" smtClean="0"/>
              <a:t>’ + </a:t>
            </a:r>
            <a:r>
              <a:rPr lang="en-US" sz="2800" dirty="0" err="1" smtClean="0"/>
              <a:t>abd</a:t>
            </a:r>
            <a:r>
              <a:rPr lang="en-US" sz="2800" dirty="0" smtClean="0"/>
              <a:t> + </a:t>
            </a:r>
            <a:r>
              <a:rPr lang="en-US" sz="2800" dirty="0" err="1" smtClean="0"/>
              <a:t>ab’cd</a:t>
            </a:r>
            <a:r>
              <a:rPr lang="en-US" sz="2800" dirty="0" smtClean="0"/>
              <a:t>’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9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Prime </a:t>
            </a:r>
            <a:r>
              <a:rPr lang="en-US" b="1" u="sng" dirty="0" err="1" smtClean="0"/>
              <a:t>implicant</a:t>
            </a:r>
            <a:r>
              <a:rPr lang="en-US" b="1" u="sng" dirty="0" smtClean="0"/>
              <a:t> </a:t>
            </a:r>
            <a:r>
              <a:rPr lang="en-US" dirty="0" smtClean="0"/>
              <a:t>– a product term obtained by combining the maximum possible number of adjacent squares in the </a:t>
            </a:r>
            <a:r>
              <a:rPr lang="en-US" dirty="0" smtClean="0"/>
              <a:t>map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“The Bigger the Better”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Essential prime </a:t>
            </a:r>
            <a:r>
              <a:rPr lang="en-US" b="1" u="sng" dirty="0" err="1" smtClean="0"/>
              <a:t>implicant</a:t>
            </a:r>
            <a:r>
              <a:rPr lang="en-US" b="1" u="sng" dirty="0" smtClean="0"/>
              <a:t> </a:t>
            </a:r>
            <a:r>
              <a:rPr lang="en-US" dirty="0" smtClean="0"/>
              <a:t>– a prime </a:t>
            </a:r>
            <a:r>
              <a:rPr lang="en-US" dirty="0" err="1" smtClean="0"/>
              <a:t>implicant</a:t>
            </a:r>
            <a:r>
              <a:rPr lang="en-US" dirty="0" smtClean="0"/>
              <a:t> which is the </a:t>
            </a:r>
            <a:r>
              <a:rPr lang="en-US" b="1" i="1" dirty="0" smtClean="0"/>
              <a:t>only</a:t>
            </a:r>
            <a:r>
              <a:rPr lang="en-US" dirty="0" smtClean="0"/>
              <a:t> one to cover a given square.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sz="3200" i="1" dirty="0" smtClean="0">
                <a:latin typeface="Verdana" charset="0"/>
              </a:rPr>
              <a:t>F</a:t>
            </a:r>
            <a:r>
              <a:rPr lang="en-US" altLang="en-US" sz="3200" dirty="0" smtClean="0">
                <a:latin typeface="Verdana" charset="0"/>
              </a:rPr>
              <a:t>(A, B, C, D) =</a:t>
            </a:r>
            <a:br>
              <a:rPr lang="en-US" altLang="en-US" sz="3200" dirty="0" smtClean="0">
                <a:latin typeface="Verdana" charset="0"/>
              </a:rPr>
            </a:br>
            <a:r>
              <a:rPr lang="en-US" altLang="en-US" sz="3200" dirty="0">
                <a:latin typeface="Verdana" charset="0"/>
              </a:rPr>
              <a:t>	</a:t>
            </a:r>
            <a:r>
              <a:rPr lang="en-US" altLang="en-US" sz="3200" dirty="0" smtClean="0">
                <a:latin typeface="Verdana" charset="0"/>
              </a:rPr>
              <a:t> ∑(0, 2, 3, 5, 7, 8, 9, 10, 11, 13, 15)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03735" y="1392517"/>
            <a:ext cx="5867400" cy="5292165"/>
            <a:chOff x="1752600" y="533400"/>
            <a:chExt cx="5867400" cy="529216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29" t="40408" r="25260" b="8666"/>
            <a:stretch/>
          </p:blipFill>
          <p:spPr bwMode="auto">
            <a:xfrm>
              <a:off x="1752600" y="533400"/>
              <a:ext cx="5867400" cy="529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505200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08835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76799" y="2209800"/>
              <a:ext cx="533401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80435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5200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08835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76800" y="2895600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80435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05200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08835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76800" y="3581400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80435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24655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28290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96254" y="4267200"/>
              <a:ext cx="51394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99890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Snip Diagonal Corner Rectangle 22"/>
          <p:cNvSpPr/>
          <p:nvPr/>
        </p:nvSpPr>
        <p:spPr>
          <a:xfrm>
            <a:off x="2589990" y="1524000"/>
            <a:ext cx="914400" cy="914400"/>
          </a:xfrm>
          <a:prstGeom prst="snip2Diag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nip Diagonal Corner Rectangle 23"/>
          <p:cNvSpPr/>
          <p:nvPr/>
        </p:nvSpPr>
        <p:spPr>
          <a:xfrm>
            <a:off x="1675590" y="2438400"/>
            <a:ext cx="1067610" cy="1019839"/>
          </a:xfrm>
          <a:prstGeom prst="snip2Diag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17170" y="1676400"/>
            <a:ext cx="160263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13535" y="5791200"/>
            <a:ext cx="160263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65935" y="5943600"/>
            <a:ext cx="160263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88674" y="4211916"/>
            <a:ext cx="801315" cy="17316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61017" y="3394634"/>
            <a:ext cx="801315" cy="17316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Ch03fig10.jpg" descr="Ch03fig1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1" t="1298" r="65508" b="82512"/>
          <a:stretch/>
        </p:blipFill>
        <p:spPr bwMode="auto">
          <a:xfrm>
            <a:off x="2096506" y="1555833"/>
            <a:ext cx="1227266" cy="133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AHFUXB0.jpg" descr="AAHFUXB0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5431"/>
            <a:ext cx="8229600" cy="423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9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r>
              <a:rPr lang="fr-FR" dirty="0" smtClean="0"/>
              <a:t> of </a:t>
            </a:r>
            <a:r>
              <a:rPr lang="fr-FR" dirty="0" err="1" smtClean="0"/>
              <a:t>finding</a:t>
            </a:r>
            <a:r>
              <a:rPr lang="fr-FR" dirty="0" smtClean="0"/>
              <a:t> a min </a:t>
            </a:r>
            <a:r>
              <a:rPr lang="fr-FR" dirty="0" err="1" smtClean="0"/>
              <a:t>cost</a:t>
            </a:r>
            <a:r>
              <a:rPr lang="fr-FR" dirty="0" smtClean="0"/>
              <a:t> circuit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fr-FR" dirty="0" err="1" smtClean="0"/>
              <a:t>Generate</a:t>
            </a:r>
            <a:r>
              <a:rPr lang="fr-FR" dirty="0" smtClean="0"/>
              <a:t> all prime </a:t>
            </a:r>
            <a:r>
              <a:rPr lang="fr-FR" dirty="0" err="1" smtClean="0"/>
              <a:t>implicants</a:t>
            </a:r>
            <a:r>
              <a:rPr lang="fr-FR" dirty="0" smtClean="0"/>
              <a:t> for the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f.</a:t>
            </a:r>
          </a:p>
          <a:p>
            <a:pPr marL="514350" indent="-514350">
              <a:buAutoNum type="arabicPeriod"/>
            </a:pPr>
            <a:r>
              <a:rPr lang="fr-FR" dirty="0" err="1" smtClean="0"/>
              <a:t>Find</a:t>
            </a:r>
            <a:r>
              <a:rPr lang="fr-FR" dirty="0" smtClean="0"/>
              <a:t> the of essential prime </a:t>
            </a:r>
            <a:r>
              <a:rPr lang="fr-FR" dirty="0" err="1" smtClean="0"/>
              <a:t>implicants</a:t>
            </a:r>
            <a:endParaRPr lang="fr-FR" dirty="0" smtClean="0"/>
          </a:p>
          <a:p>
            <a:pPr marL="857250" lvl="1" indent="-457200"/>
            <a:r>
              <a:rPr lang="fr-FR" dirty="0" smtClean="0"/>
              <a:t>If the set of essential prime </a:t>
            </a:r>
            <a:r>
              <a:rPr lang="fr-FR" dirty="0" err="1" smtClean="0"/>
              <a:t>impicants</a:t>
            </a:r>
            <a:r>
              <a:rPr lang="fr-FR" dirty="0" smtClean="0"/>
              <a:t> </a:t>
            </a:r>
            <a:r>
              <a:rPr lang="fr-FR" dirty="0" err="1" smtClean="0"/>
              <a:t>covers</a:t>
            </a:r>
            <a:r>
              <a:rPr lang="fr-FR" dirty="0" smtClean="0"/>
              <a:t> all </a:t>
            </a:r>
            <a:r>
              <a:rPr lang="fr-FR" dirty="0" err="1" smtClean="0"/>
              <a:t>valuations</a:t>
            </a:r>
            <a:r>
              <a:rPr lang="fr-FR" dirty="0" smtClean="0"/>
              <a:t> for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i="1" dirty="0" smtClean="0"/>
              <a:t>f</a:t>
            </a:r>
            <a:r>
              <a:rPr lang="fr-FR" dirty="0" smtClean="0"/>
              <a:t> = 1,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set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desired</a:t>
            </a:r>
            <a:r>
              <a:rPr lang="fr-FR" dirty="0" smtClean="0"/>
              <a:t> </a:t>
            </a:r>
            <a:r>
              <a:rPr lang="fr-FR" dirty="0" err="1" smtClean="0"/>
              <a:t>cover</a:t>
            </a:r>
            <a:r>
              <a:rPr lang="fr-FR" dirty="0" smtClean="0"/>
              <a:t> of </a:t>
            </a:r>
            <a:r>
              <a:rPr lang="fr-FR" i="1" dirty="0" smtClean="0"/>
              <a:t>f</a:t>
            </a:r>
            <a:r>
              <a:rPr lang="fr-FR" dirty="0" smtClean="0"/>
              <a:t>.  </a:t>
            </a:r>
          </a:p>
          <a:p>
            <a:pPr marL="857250" lvl="1" indent="-457200"/>
            <a:r>
              <a:rPr lang="fr-FR" dirty="0" err="1" smtClean="0"/>
              <a:t>Otherwise</a:t>
            </a:r>
            <a:r>
              <a:rPr lang="fr-FR" dirty="0" smtClean="0"/>
              <a:t> </a:t>
            </a:r>
            <a:r>
              <a:rPr lang="fr-FR" dirty="0" err="1" smtClean="0"/>
              <a:t>determine</a:t>
            </a:r>
            <a:r>
              <a:rPr lang="fr-FR" dirty="0" smtClean="0"/>
              <a:t> the non-essential prime </a:t>
            </a:r>
            <a:r>
              <a:rPr lang="fr-FR" dirty="0" err="1" smtClean="0"/>
              <a:t>implicants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to </a:t>
            </a:r>
            <a:r>
              <a:rPr lang="fr-FR" dirty="0" err="1" smtClean="0"/>
              <a:t>form</a:t>
            </a:r>
            <a:r>
              <a:rPr lang="fr-FR" dirty="0" smtClean="0"/>
              <a:t> a </a:t>
            </a:r>
            <a:r>
              <a:rPr lang="fr-FR" dirty="0" err="1" smtClean="0"/>
              <a:t>complete</a:t>
            </a:r>
            <a:r>
              <a:rPr lang="fr-FR" dirty="0" smtClean="0"/>
              <a:t> minimum-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cover</a:t>
            </a:r>
            <a:r>
              <a:rPr lang="fr-F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81000" y="274638"/>
                <a:ext cx="8229600" cy="1143000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fr-FR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32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32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32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320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i="1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sz="3200" i="1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fr-FR" sz="3200" i="1">
                              <a:latin typeface="Cambria Math"/>
                              <a:ea typeface="Cambria Math"/>
                            </a:rPr>
                            <m:t>(4, 6, 7, 10, 11, 15)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1000" y="274638"/>
                <a:ext cx="82296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71600" y="1184835"/>
            <a:ext cx="5867400" cy="5292165"/>
            <a:chOff x="1752600" y="533400"/>
            <a:chExt cx="5867400" cy="529216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29" t="40408" r="25260" b="8666"/>
            <a:stretch/>
          </p:blipFill>
          <p:spPr bwMode="auto">
            <a:xfrm>
              <a:off x="1752600" y="533400"/>
              <a:ext cx="5867400" cy="529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505200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08835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76799" y="2209800"/>
              <a:ext cx="533401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80435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200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08835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6800" y="2895600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80435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05200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08835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76800" y="3581400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80435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24655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28290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96254" y="4267200"/>
              <a:ext cx="51394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99890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56890" y="838200"/>
              <a:ext cx="2172510" cy="76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18690" y="4987365"/>
              <a:ext cx="2172510" cy="76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24600" y="2554567"/>
              <a:ext cx="1086255" cy="20917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28800" y="3013635"/>
              <a:ext cx="1086255" cy="20917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03935" y="2861235"/>
            <a:ext cx="2551890" cy="2514600"/>
            <a:chOff x="5923335" y="2404035"/>
            <a:chExt cx="2551890" cy="2514600"/>
          </a:xfrm>
        </p:grpSpPr>
        <p:sp>
          <p:nvSpPr>
            <p:cNvPr id="27" name="Rectangle 26"/>
            <p:cNvSpPr/>
            <p:nvPr/>
          </p:nvSpPr>
          <p:spPr>
            <a:xfrm>
              <a:off x="5923335" y="24040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26970" y="24040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94934" y="2404035"/>
              <a:ext cx="533401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98570" y="24040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23335" y="30898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26970" y="30898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94935" y="3089835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98570" y="30898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23335" y="37756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626970" y="37756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94935" y="3775635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998570" y="37756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42790" y="44614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646425" y="44614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14389" y="4461435"/>
              <a:ext cx="51394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18025" y="44614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en-US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055625" y="1489635"/>
            <a:ext cx="2172510" cy="76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rot="5400000">
            <a:off x="3655170" y="2708033"/>
            <a:ext cx="762000" cy="457200"/>
          </a:xfrm>
          <a:prstGeom prst="arc">
            <a:avLst>
              <a:gd name="adj1" fmla="val 16200000"/>
              <a:gd name="adj2" fmla="val 54859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752137" y="4232835"/>
            <a:ext cx="1219200" cy="457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5400000">
            <a:off x="4783656" y="4570293"/>
            <a:ext cx="1219200" cy="4572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16200000" flipV="1">
            <a:off x="3655170" y="5071035"/>
            <a:ext cx="762000" cy="457200"/>
          </a:xfrm>
          <a:prstGeom prst="arc">
            <a:avLst>
              <a:gd name="adj1" fmla="val 16200000"/>
              <a:gd name="adj2" fmla="val 54859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419600" y="4234542"/>
            <a:ext cx="12192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5400000">
            <a:off x="3425370" y="4604658"/>
            <a:ext cx="1219200" cy="457200"/>
          </a:xfrm>
          <a:prstGeom prst="ellipse">
            <a:avLst/>
          </a:prstGeom>
          <a:noFill/>
          <a:ln>
            <a:solidFill>
              <a:srgbClr val="E13F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832776" y="2907605"/>
            <a:ext cx="41628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7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3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81000" y="274638"/>
                <a:ext cx="8229600" cy="1143000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fr-FR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32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32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32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320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i="1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sz="3200" i="1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fr-FR" sz="3200" i="1">
                              <a:latin typeface="Cambria Math"/>
                              <a:ea typeface="Cambria Math"/>
                            </a:rPr>
                            <m:t>(4, 6, 7, 10, 11, 15)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1000" y="274638"/>
                <a:ext cx="8229600" cy="11430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71600" y="1184835"/>
            <a:ext cx="5867400" cy="5292165"/>
            <a:chOff x="1752600" y="533400"/>
            <a:chExt cx="5867400" cy="529216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29" t="40408" r="25260" b="8666"/>
            <a:stretch/>
          </p:blipFill>
          <p:spPr bwMode="auto">
            <a:xfrm>
              <a:off x="1752600" y="533400"/>
              <a:ext cx="5867400" cy="529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505200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08835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76799" y="2209800"/>
              <a:ext cx="533401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80435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200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08835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6800" y="2895600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80435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05200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08835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76800" y="3581400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80435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24655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28290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96254" y="4267200"/>
              <a:ext cx="51394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99890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56890" y="838200"/>
              <a:ext cx="2172510" cy="76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18690" y="4987365"/>
              <a:ext cx="2172510" cy="76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24600" y="2554567"/>
              <a:ext cx="1086255" cy="20917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28800" y="3013635"/>
              <a:ext cx="1086255" cy="20917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03935" y="2861235"/>
            <a:ext cx="2551890" cy="2514600"/>
            <a:chOff x="5923335" y="2404035"/>
            <a:chExt cx="2551890" cy="2514600"/>
          </a:xfrm>
        </p:grpSpPr>
        <p:sp>
          <p:nvSpPr>
            <p:cNvPr id="27" name="Rectangle 26"/>
            <p:cNvSpPr/>
            <p:nvPr/>
          </p:nvSpPr>
          <p:spPr>
            <a:xfrm>
              <a:off x="5923335" y="24040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26970" y="24040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94934" y="2404035"/>
              <a:ext cx="533401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98570" y="24040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23335" y="30898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26970" y="30898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94935" y="3089835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98570" y="30898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23335" y="37756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626970" y="37756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94935" y="3775635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998570" y="37756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42790" y="44614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646425" y="44614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14389" y="4461435"/>
              <a:ext cx="51394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18025" y="44614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en-US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055625" y="1489635"/>
            <a:ext cx="2172510" cy="76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rot="5400000">
            <a:off x="3655170" y="2708033"/>
            <a:ext cx="762000" cy="457200"/>
          </a:xfrm>
          <a:prstGeom prst="arc">
            <a:avLst>
              <a:gd name="adj1" fmla="val 16200000"/>
              <a:gd name="adj2" fmla="val 54859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752137" y="4232835"/>
            <a:ext cx="1219200" cy="457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5400000">
            <a:off x="4783656" y="4570293"/>
            <a:ext cx="1219200" cy="4572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16200000" flipV="1">
            <a:off x="3655170" y="5071035"/>
            <a:ext cx="762000" cy="457200"/>
          </a:xfrm>
          <a:prstGeom prst="arc">
            <a:avLst>
              <a:gd name="adj1" fmla="val 16200000"/>
              <a:gd name="adj2" fmla="val 54859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419600" y="4234542"/>
            <a:ext cx="12192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5400000">
            <a:off x="3425370" y="4604658"/>
            <a:ext cx="1219200" cy="457200"/>
          </a:xfrm>
          <a:prstGeom prst="ellipse">
            <a:avLst/>
          </a:prstGeom>
          <a:noFill/>
          <a:ln>
            <a:solidFill>
              <a:srgbClr val="E13F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0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191000" y="727635"/>
            <a:ext cx="5867400" cy="5292165"/>
            <a:chOff x="1752600" y="533400"/>
            <a:chExt cx="5867400" cy="5292165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29" t="40408" r="25260" b="8666"/>
            <a:stretch/>
          </p:blipFill>
          <p:spPr bwMode="auto">
            <a:xfrm>
              <a:off x="1752600" y="533400"/>
              <a:ext cx="5867400" cy="529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3505200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08835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76799" y="2209800"/>
              <a:ext cx="533401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80435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05200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08835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876800" y="2895600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80435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200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08835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76800" y="3581400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580435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524655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28290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96254" y="4267200"/>
              <a:ext cx="51394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99890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56890" y="838200"/>
              <a:ext cx="2172510" cy="76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618690" y="4987365"/>
              <a:ext cx="2172510" cy="76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24600" y="2554567"/>
              <a:ext cx="1086255" cy="20917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28800" y="3013635"/>
              <a:ext cx="1086255" cy="20917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923335" y="2404035"/>
            <a:ext cx="2551890" cy="2514600"/>
            <a:chOff x="5923335" y="2404035"/>
            <a:chExt cx="2551890" cy="2514600"/>
          </a:xfrm>
        </p:grpSpPr>
        <p:sp>
          <p:nvSpPr>
            <p:cNvPr id="52" name="Rectangle 51"/>
            <p:cNvSpPr/>
            <p:nvPr/>
          </p:nvSpPr>
          <p:spPr>
            <a:xfrm>
              <a:off x="5923335" y="24040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626970" y="24040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0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294934" y="2404035"/>
              <a:ext cx="533401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98570" y="24040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923335" y="30898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626970" y="30898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94935" y="3089835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98570" y="30898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23335" y="37756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626970" y="37756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94935" y="3775635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98570" y="37756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42790" y="44614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646425" y="44614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314389" y="4461435"/>
              <a:ext cx="51394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018025" y="44614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  <a:endParaRPr lang="en-US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6875025" y="1032435"/>
            <a:ext cx="2172510" cy="76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36825" y="5181600"/>
            <a:ext cx="2172510" cy="76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246935" y="3207870"/>
            <a:ext cx="1086255" cy="20917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928470" y="3800287"/>
            <a:ext cx="1219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5400000">
            <a:off x="6248400" y="3429000"/>
            <a:ext cx="1219200" cy="457200"/>
          </a:xfrm>
          <a:prstGeom prst="ellipse">
            <a:avLst/>
          </a:prstGeom>
          <a:noFill/>
          <a:ln>
            <a:solidFill>
              <a:srgbClr val="E13F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5400000">
            <a:off x="6248400" y="4114800"/>
            <a:ext cx="1219200" cy="4572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8600" y="2513506"/>
                <a:ext cx="4408579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(3, 5, 6, 7, 8, 9, 10)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13506"/>
                <a:ext cx="4408579" cy="7630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/>
          <p:cNvSpPr/>
          <p:nvPr/>
        </p:nvSpPr>
        <p:spPr>
          <a:xfrm rot="5400000">
            <a:off x="7620000" y="2743200"/>
            <a:ext cx="1219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/>
          <p:cNvSpPr/>
          <p:nvPr/>
        </p:nvSpPr>
        <p:spPr>
          <a:xfrm rot="5400000">
            <a:off x="7844970" y="2286000"/>
            <a:ext cx="762000" cy="457200"/>
          </a:xfrm>
          <a:prstGeom prst="arc">
            <a:avLst>
              <a:gd name="adj1" fmla="val 16200000"/>
              <a:gd name="adj2" fmla="val 5485924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/>
          <p:cNvSpPr/>
          <p:nvPr/>
        </p:nvSpPr>
        <p:spPr>
          <a:xfrm rot="16200000" flipV="1">
            <a:off x="7844970" y="4649002"/>
            <a:ext cx="762000" cy="457200"/>
          </a:xfrm>
          <a:prstGeom prst="arc">
            <a:avLst>
              <a:gd name="adj1" fmla="val 16200000"/>
              <a:gd name="adj2" fmla="val 5485924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5" grpId="0" animBg="1"/>
      <p:bldP spid="76" grpId="0" animBg="1"/>
      <p:bldP spid="78" grpId="0" animBg="1"/>
      <p:bldP spid="71" grpId="0" animBg="1"/>
      <p:bldP spid="7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191000" y="727635"/>
            <a:ext cx="5867400" cy="5292165"/>
            <a:chOff x="1752600" y="533400"/>
            <a:chExt cx="5867400" cy="5292165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29" t="40408" r="25260" b="8666"/>
            <a:stretch/>
          </p:blipFill>
          <p:spPr bwMode="auto">
            <a:xfrm>
              <a:off x="1752600" y="533400"/>
              <a:ext cx="5867400" cy="529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3505200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08835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76799" y="2209800"/>
              <a:ext cx="533401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80435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05200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08835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876800" y="2895600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80435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200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08835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76800" y="3581400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580435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524655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28290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96254" y="4267200"/>
              <a:ext cx="51394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99890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56890" y="838200"/>
              <a:ext cx="2172510" cy="76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618690" y="4987365"/>
              <a:ext cx="2172510" cy="76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24600" y="2554567"/>
              <a:ext cx="1086255" cy="20917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28800" y="3013635"/>
              <a:ext cx="1086255" cy="20917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923335" y="2404035"/>
            <a:ext cx="2551890" cy="2514600"/>
            <a:chOff x="5923335" y="2404035"/>
            <a:chExt cx="2551890" cy="2514600"/>
          </a:xfrm>
        </p:grpSpPr>
        <p:sp>
          <p:nvSpPr>
            <p:cNvPr id="52" name="Rectangle 51"/>
            <p:cNvSpPr/>
            <p:nvPr/>
          </p:nvSpPr>
          <p:spPr>
            <a:xfrm>
              <a:off x="5923335" y="24040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626970" y="24040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0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294934" y="2404035"/>
              <a:ext cx="533401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98570" y="24040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923335" y="30898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626970" y="30898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94935" y="3089835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98570" y="30898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23335" y="37756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626970" y="37756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94935" y="3775635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98570" y="37756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42790" y="44614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646425" y="44614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314389" y="4461435"/>
              <a:ext cx="51394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018025" y="44614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  <a:endParaRPr lang="en-US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6875025" y="1032435"/>
            <a:ext cx="2172510" cy="76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36825" y="5181600"/>
            <a:ext cx="2172510" cy="76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246935" y="3207870"/>
            <a:ext cx="1086255" cy="20917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5400000">
            <a:off x="6248400" y="4114800"/>
            <a:ext cx="1219200" cy="457200"/>
          </a:xfrm>
          <a:prstGeom prst="ellipse">
            <a:avLst/>
          </a:prstGeom>
          <a:noFill/>
          <a:ln>
            <a:solidFill>
              <a:srgbClr val="E13F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5400000">
            <a:off x="7620000" y="2743200"/>
            <a:ext cx="1219200" cy="4572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228600" y="2109747"/>
                <a:ext cx="4783682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(2, 6, 7, 8, 9, 10, 11, 15)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109747"/>
                <a:ext cx="4783682" cy="7630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 rot="10800000">
            <a:off x="8001000" y="4461435"/>
            <a:ext cx="762000" cy="457200"/>
          </a:xfrm>
          <a:prstGeom prst="arc">
            <a:avLst>
              <a:gd name="adj1" fmla="val 16200000"/>
              <a:gd name="adj2" fmla="val 54859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/>
          <p:cNvSpPr/>
          <p:nvPr/>
        </p:nvSpPr>
        <p:spPr>
          <a:xfrm>
            <a:off x="5658255" y="4419600"/>
            <a:ext cx="762000" cy="457200"/>
          </a:xfrm>
          <a:prstGeom prst="arc">
            <a:avLst>
              <a:gd name="adj1" fmla="val 16200000"/>
              <a:gd name="adj2" fmla="val 54859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10800000">
            <a:off x="7302500" y="3784600"/>
            <a:ext cx="1219200" cy="457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1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  <p:bldP spid="74" grpId="0" animBg="1"/>
      <p:bldP spid="77" grpId="0" animBg="1"/>
      <p:bldP spid="7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191000" y="727635"/>
            <a:ext cx="5867400" cy="5292165"/>
            <a:chOff x="1752600" y="533400"/>
            <a:chExt cx="5867400" cy="5292165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29" t="40408" r="25260" b="8666"/>
            <a:stretch/>
          </p:blipFill>
          <p:spPr bwMode="auto">
            <a:xfrm>
              <a:off x="1752600" y="533400"/>
              <a:ext cx="5867400" cy="529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3505200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08835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76799" y="2209800"/>
              <a:ext cx="533401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80435" y="2209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05200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08835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876800" y="2895600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80435" y="28956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200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08835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76800" y="3581400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580435" y="3581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524655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28290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96254" y="4267200"/>
              <a:ext cx="51394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99890" y="4267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56890" y="838200"/>
              <a:ext cx="2172510" cy="76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618690" y="4987365"/>
              <a:ext cx="2172510" cy="76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24600" y="2554567"/>
              <a:ext cx="1086255" cy="20917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28800" y="3013635"/>
              <a:ext cx="1086255" cy="20917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923335" y="2404035"/>
            <a:ext cx="2551890" cy="2514600"/>
            <a:chOff x="5923335" y="2404035"/>
            <a:chExt cx="2551890" cy="2514600"/>
          </a:xfrm>
        </p:grpSpPr>
        <p:sp>
          <p:nvSpPr>
            <p:cNvPr id="52" name="Rectangle 51"/>
            <p:cNvSpPr/>
            <p:nvPr/>
          </p:nvSpPr>
          <p:spPr>
            <a:xfrm>
              <a:off x="5923335" y="24040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626970" y="24040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0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294934" y="2404035"/>
              <a:ext cx="533401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98570" y="24040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923335" y="30898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626970" y="30898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94935" y="3089835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98570" y="30898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23335" y="37756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626970" y="37756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94935" y="3775635"/>
              <a:ext cx="5334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98570" y="37756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42790" y="44614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646425" y="44614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314389" y="4461435"/>
              <a:ext cx="51394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018025" y="4461435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  <a:endParaRPr lang="en-US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6875025" y="1032435"/>
            <a:ext cx="2172510" cy="76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36825" y="5181600"/>
            <a:ext cx="2172510" cy="76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246935" y="3207870"/>
            <a:ext cx="1086255" cy="20917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10800000">
            <a:off x="5943600" y="4456099"/>
            <a:ext cx="1219200" cy="457200"/>
          </a:xfrm>
          <a:prstGeom prst="ellipse">
            <a:avLst/>
          </a:prstGeom>
          <a:noFill/>
          <a:ln>
            <a:solidFill>
              <a:srgbClr val="E13F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5400000">
            <a:off x="6951382" y="3411817"/>
            <a:ext cx="2556435" cy="4572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228600" y="2109747"/>
                <a:ext cx="4783682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(2, 6, 7, 8, 9, 10, 11, 15)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109747"/>
                <a:ext cx="4783682" cy="7630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/>
          <p:cNvSpPr/>
          <p:nvPr/>
        </p:nvSpPr>
        <p:spPr>
          <a:xfrm rot="10800000">
            <a:off x="6553201" y="3784600"/>
            <a:ext cx="1219200" cy="457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5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F(a, b, c, d) = (a + c + d)(a + b’ + c)(a + b’ + c’ + d)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40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F(a, b, c) = (a + b + c)(a + b’ +c)(a’ + b’ + c)(a + b + c’)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681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complexity</a:t>
            </a:r>
            <a:r>
              <a:rPr lang="en-US" dirty="0" smtClean="0"/>
              <a:t> of an implementation is directly related to the </a:t>
            </a:r>
            <a:r>
              <a:rPr lang="en-US" i="1" dirty="0" smtClean="0"/>
              <a:t>complexity</a:t>
            </a:r>
            <a:r>
              <a:rPr lang="en-US" dirty="0" smtClean="0"/>
              <a:t> of the algebraic expression.</a:t>
            </a:r>
          </a:p>
          <a:p>
            <a:r>
              <a:rPr lang="en-US" dirty="0" smtClean="0"/>
              <a:t>The truth table for any equation is </a:t>
            </a:r>
            <a:r>
              <a:rPr lang="en-US" i="1" dirty="0" smtClean="0"/>
              <a:t>unique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 equation can only have one truth table.</a:t>
            </a:r>
          </a:p>
          <a:p>
            <a:pPr lvl="1"/>
            <a:r>
              <a:rPr lang="en-US" dirty="0" smtClean="0"/>
              <a:t>However the algebraic expression can vary.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2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level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design </a:t>
            </a:r>
            <a:r>
              <a:rPr lang="en-US" dirty="0" smtClean="0"/>
              <a:t>task of finding an optimal gate-level implementation.</a:t>
            </a:r>
          </a:p>
          <a:p>
            <a:pPr lvl="1"/>
            <a:r>
              <a:rPr lang="en-US" dirty="0" smtClean="0"/>
              <a:t>Well-understood task</a:t>
            </a:r>
          </a:p>
          <a:p>
            <a:pPr lvl="1"/>
            <a:r>
              <a:rPr lang="en-US" dirty="0" smtClean="0"/>
              <a:t>Manual methods become difficult</a:t>
            </a:r>
          </a:p>
          <a:p>
            <a:pPr lvl="2"/>
            <a:r>
              <a:rPr lang="en-US" dirty="0" smtClean="0"/>
              <a:t>Many inputs/literals</a:t>
            </a:r>
          </a:p>
          <a:p>
            <a:pPr lvl="1"/>
            <a:r>
              <a:rPr lang="en-US" dirty="0" smtClean="0"/>
              <a:t>There are tools that can help</a:t>
            </a:r>
          </a:p>
        </p:txBody>
      </p:sp>
    </p:spTree>
    <p:extLst>
      <p:ext uri="{BB962C8B-B14F-4D97-AF65-F5344CB8AC3E}">
        <p14:creationId xmlns:p14="http://schemas.microsoft.com/office/powerpoint/2010/main" val="161085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set methods</a:t>
            </a:r>
          </a:p>
          <a:p>
            <a:r>
              <a:rPr lang="en-US" dirty="0" smtClean="0"/>
              <a:t>No specific rules to determine next step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72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</a:t>
            </a:r>
          </a:p>
          <a:p>
            <a:pPr lvl="1"/>
            <a:r>
              <a:rPr lang="en-US" dirty="0" err="1" smtClean="0"/>
              <a:t>Karnaugh</a:t>
            </a:r>
            <a:r>
              <a:rPr lang="en-US" dirty="0" smtClean="0"/>
              <a:t> </a:t>
            </a:r>
            <a:r>
              <a:rPr lang="en-US" dirty="0" smtClean="0"/>
              <a:t>Maps </a:t>
            </a:r>
            <a:endParaRPr lang="en-US" dirty="0" smtClean="0"/>
          </a:p>
          <a:p>
            <a:pPr lvl="1"/>
            <a:r>
              <a:rPr lang="en-US" dirty="0" smtClean="0"/>
              <a:t>K-maps</a:t>
            </a:r>
          </a:p>
          <a:p>
            <a:r>
              <a:rPr lang="en-US" dirty="0" smtClean="0"/>
              <a:t>The map (diagram) consists of</a:t>
            </a:r>
            <a:r>
              <a:rPr lang="en-US" dirty="0"/>
              <a:t> </a:t>
            </a:r>
            <a:r>
              <a:rPr lang="en-US" dirty="0" smtClean="0"/>
              <a:t>squares.</a:t>
            </a:r>
          </a:p>
          <a:p>
            <a:r>
              <a:rPr lang="en-US" dirty="0" smtClean="0"/>
              <a:t>Each of which represents a </a:t>
            </a:r>
            <a:r>
              <a:rPr lang="en-US" dirty="0" err="1" smtClean="0"/>
              <a:t>minterm</a:t>
            </a:r>
            <a:r>
              <a:rPr lang="en-US" dirty="0" smtClean="0"/>
              <a:t> of a function.</a:t>
            </a:r>
          </a:p>
        </p:txBody>
      </p:sp>
    </p:spTree>
    <p:extLst>
      <p:ext uri="{BB962C8B-B14F-4D97-AF65-F5344CB8AC3E}">
        <p14:creationId xmlns:p14="http://schemas.microsoft.com/office/powerpoint/2010/main" val="1426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801</Words>
  <Application>Microsoft Office PowerPoint</Application>
  <PresentationFormat>On-screen Show (4:3)</PresentationFormat>
  <Paragraphs>171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Chapter Three</vt:lpstr>
      <vt:lpstr>PowerPoint Presentation</vt:lpstr>
      <vt:lpstr>PowerPoint Presentation</vt:lpstr>
      <vt:lpstr>PowerPoint Presentation</vt:lpstr>
      <vt:lpstr>PowerPoint Presentation</vt:lpstr>
      <vt:lpstr>Things to note</vt:lpstr>
      <vt:lpstr>Gate level Minimization</vt:lpstr>
      <vt:lpstr>Algebraic Manipulation</vt:lpstr>
      <vt:lpstr>The Map Method</vt:lpstr>
      <vt:lpstr>PowerPoint Presentation</vt:lpstr>
      <vt:lpstr>PowerPoint Presentation</vt:lpstr>
      <vt:lpstr>PowerPoint Presentation</vt:lpstr>
      <vt:lpstr>2-variable map</vt:lpstr>
      <vt:lpstr>AND/OR K-Map</vt:lpstr>
      <vt:lpstr>PowerPoint Presentation</vt:lpstr>
      <vt:lpstr>Three Variable K-map</vt:lpstr>
      <vt:lpstr>Example 3.1</vt:lpstr>
      <vt:lpstr>F=x’y + xy’</vt:lpstr>
      <vt:lpstr>F(x, y, z) = ∑(3, 4, 6, 7)</vt:lpstr>
      <vt:lpstr>PowerPoint Presentation</vt:lpstr>
      <vt:lpstr>F(x, y, z) = ∑(0, 2, 4, 5, 6)</vt:lpstr>
      <vt:lpstr>PowerPoint Presentation</vt:lpstr>
      <vt:lpstr>Things to note</vt:lpstr>
      <vt:lpstr>Four Variable K-map</vt:lpstr>
      <vt:lpstr>F(w, x, y, z) =   Σ(0, 1, 2, 4, 5, 6, 8, 9, 12, 13, 14)</vt:lpstr>
      <vt:lpstr>PowerPoint Presentation</vt:lpstr>
      <vt:lpstr>F(A, B, C, D) =   A’B’C’ + B’CD’ + A’BCD’ +AB’C’</vt:lpstr>
      <vt:lpstr>PowerPoint Presentation</vt:lpstr>
      <vt:lpstr>PowerPoint Presentation</vt:lpstr>
      <vt:lpstr>PowerPoint Presentation</vt:lpstr>
      <vt:lpstr>F(A, B, C, D) =   ∑(0, 2, 3, 5, 7, 8, 9, 10, 11, 13, 15)</vt:lpstr>
      <vt:lpstr>PowerPoint Presentation</vt:lpstr>
      <vt:lpstr>Process of finding a min cost circuit</vt:lpstr>
      <vt:lpstr>f(x_1,x_2, x_3, x_4 )=∑▒〖m(4, 6, 7, 10, 11, 15)〗</vt:lpstr>
      <vt:lpstr>f(x_1,x_2, x_3, x_4 )=∑▒〖m(4, 6, 7, 10, 11, 15)〗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Algebraic Manipulation</dc:title>
  <dc:creator>HP</dc:creator>
  <cp:lastModifiedBy>HP</cp:lastModifiedBy>
  <cp:revision>21</cp:revision>
  <dcterms:created xsi:type="dcterms:W3CDTF">2014-02-20T01:41:31Z</dcterms:created>
  <dcterms:modified xsi:type="dcterms:W3CDTF">2014-02-20T17:46:57Z</dcterms:modified>
</cp:coreProperties>
</file>