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740ebefe36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40ebefe36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40ebefe36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40ebefe36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40e4da39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40e4da39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40ebefe36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40ebefe36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40ebefe36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40ebefe36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40ebefe36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40ebefe36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40e4da3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0e4da3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922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 x OCRUG </a:t>
            </a:r>
            <a:endParaRPr/>
          </a:p>
          <a:p>
            <a:pPr indent="0" lvl="0" marL="0" rtl="0" algn="ctr">
              <a:spcBef>
                <a:spcPts val="0"/>
              </a:spcBef>
              <a:spcAft>
                <a:spcPts val="0"/>
              </a:spcAft>
              <a:buNone/>
            </a:pPr>
            <a:r>
              <a:rPr lang="en"/>
              <a:t>Hackathon Dataset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Dataset</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.CSV files: bank-full.csv and bank.csv</a:t>
            </a:r>
            <a:endParaRPr/>
          </a:p>
          <a:p>
            <a:pPr indent="0" lvl="0" marL="0" rtl="0" algn="l">
              <a:spcBef>
                <a:spcPts val="1600"/>
              </a:spcBef>
              <a:spcAft>
                <a:spcPts val="0"/>
              </a:spcAft>
              <a:buNone/>
            </a:pPr>
            <a:r>
              <a:rPr lang="en"/>
              <a:t>Bank-full.csv contains all 45,211 observations, ordered by data from May 2008 to November 2010.</a:t>
            </a:r>
            <a:endParaRPr/>
          </a:p>
          <a:p>
            <a:pPr indent="0" lvl="0" marL="0" rtl="0" algn="l">
              <a:spcBef>
                <a:spcPts val="1600"/>
              </a:spcBef>
              <a:spcAft>
                <a:spcPts val="0"/>
              </a:spcAft>
              <a:buNone/>
            </a:pPr>
            <a:r>
              <a:rPr lang="en"/>
              <a:t>Bank.csv contains 10% of the observations randomly selected from bank-full.csv.</a:t>
            </a:r>
            <a:endParaRPr/>
          </a:p>
          <a:p>
            <a:pPr indent="0" lvl="0" marL="0" rtl="0" algn="l">
              <a:spcBef>
                <a:spcPts val="1600"/>
              </a:spcBef>
              <a:spcAft>
                <a:spcPts val="1600"/>
              </a:spcAft>
              <a:buNone/>
            </a:pPr>
            <a:r>
              <a:rPr lang="en"/>
              <a:t>Bank.csv is provided to test machine learning algorithms.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The data is related with direct marketing campaigns of a </a:t>
            </a:r>
            <a:r>
              <a:rPr lang="en"/>
              <a:t>Portuguese</a:t>
            </a:r>
            <a:r>
              <a:rPr lang="en"/>
              <a:t> Bank institution. The marketing campaigns were based on phone calls. Often, more than one contact to the same client was required, in order to access if the product (bank term deposit) would (or not) subscribed.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p:nvPr/>
        </p:nvSpPr>
        <p:spPr>
          <a:xfrm>
            <a:off x="3136750" y="1115400"/>
            <a:ext cx="2269800" cy="65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17 Total Attributes</a:t>
            </a:r>
            <a:endParaRPr/>
          </a:p>
        </p:txBody>
      </p:sp>
      <p:sp>
        <p:nvSpPr>
          <p:cNvPr id="72" name="Google Shape;72;p16"/>
          <p:cNvSpPr/>
          <p:nvPr/>
        </p:nvSpPr>
        <p:spPr>
          <a:xfrm>
            <a:off x="3136750" y="2134800"/>
            <a:ext cx="2269800" cy="65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 Numerical Variables </a:t>
            </a:r>
            <a:endParaRPr/>
          </a:p>
        </p:txBody>
      </p:sp>
      <p:sp>
        <p:nvSpPr>
          <p:cNvPr id="73" name="Google Shape;73;p16"/>
          <p:cNvSpPr/>
          <p:nvPr/>
        </p:nvSpPr>
        <p:spPr>
          <a:xfrm>
            <a:off x="6003575" y="2134800"/>
            <a:ext cx="2269800" cy="65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 Binary Variables</a:t>
            </a:r>
            <a:endParaRPr/>
          </a:p>
        </p:txBody>
      </p:sp>
      <p:sp>
        <p:nvSpPr>
          <p:cNvPr id="74" name="Google Shape;74;p16"/>
          <p:cNvSpPr/>
          <p:nvPr/>
        </p:nvSpPr>
        <p:spPr>
          <a:xfrm>
            <a:off x="462050" y="2134800"/>
            <a:ext cx="2269800" cy="65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Categorical Variables</a:t>
            </a:r>
            <a:endParaRPr/>
          </a:p>
        </p:txBody>
      </p:sp>
      <p:sp>
        <p:nvSpPr>
          <p:cNvPr id="75" name="Google Shape;75;p16"/>
          <p:cNvSpPr/>
          <p:nvPr/>
        </p:nvSpPr>
        <p:spPr>
          <a:xfrm>
            <a:off x="462050" y="2915525"/>
            <a:ext cx="2269800" cy="187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Job</a:t>
            </a:r>
            <a:endParaRPr/>
          </a:p>
          <a:p>
            <a:pPr indent="0" lvl="0" marL="0" rtl="0" algn="ctr">
              <a:spcBef>
                <a:spcPts val="0"/>
              </a:spcBef>
              <a:spcAft>
                <a:spcPts val="0"/>
              </a:spcAft>
              <a:buNone/>
            </a:pPr>
            <a:r>
              <a:rPr lang="en"/>
              <a:t>Marital</a:t>
            </a:r>
            <a:endParaRPr/>
          </a:p>
          <a:p>
            <a:pPr indent="0" lvl="0" marL="0" rtl="0" algn="ctr">
              <a:spcBef>
                <a:spcPts val="0"/>
              </a:spcBef>
              <a:spcAft>
                <a:spcPts val="0"/>
              </a:spcAft>
              <a:buNone/>
            </a:pPr>
            <a:r>
              <a:rPr lang="en"/>
              <a:t>Education</a:t>
            </a:r>
            <a:endParaRPr/>
          </a:p>
          <a:p>
            <a:pPr indent="0" lvl="0" marL="0" rtl="0" algn="ctr">
              <a:spcBef>
                <a:spcPts val="0"/>
              </a:spcBef>
              <a:spcAft>
                <a:spcPts val="0"/>
              </a:spcAft>
              <a:buNone/>
            </a:pPr>
            <a:r>
              <a:rPr lang="en"/>
              <a:t>Contact</a:t>
            </a:r>
            <a:endParaRPr/>
          </a:p>
          <a:p>
            <a:pPr indent="0" lvl="0" marL="0" rtl="0" algn="ctr">
              <a:spcBef>
                <a:spcPts val="0"/>
              </a:spcBef>
              <a:spcAft>
                <a:spcPts val="0"/>
              </a:spcAft>
              <a:buNone/>
            </a:pPr>
            <a:r>
              <a:rPr lang="en"/>
              <a:t>Month</a:t>
            </a:r>
            <a:endParaRPr/>
          </a:p>
          <a:p>
            <a:pPr indent="0" lvl="0" marL="0" rtl="0" algn="ctr">
              <a:spcBef>
                <a:spcPts val="0"/>
              </a:spcBef>
              <a:spcAft>
                <a:spcPts val="0"/>
              </a:spcAft>
              <a:buNone/>
            </a:pPr>
            <a:r>
              <a:rPr lang="en"/>
              <a:t>POutcome</a:t>
            </a:r>
            <a:endParaRPr/>
          </a:p>
        </p:txBody>
      </p:sp>
      <p:sp>
        <p:nvSpPr>
          <p:cNvPr id="76" name="Google Shape;76;p16"/>
          <p:cNvSpPr/>
          <p:nvPr/>
        </p:nvSpPr>
        <p:spPr>
          <a:xfrm>
            <a:off x="3175725" y="2915525"/>
            <a:ext cx="2269800" cy="187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Age</a:t>
            </a:r>
            <a:endParaRPr/>
          </a:p>
          <a:p>
            <a:pPr indent="0" lvl="0" marL="0" rtl="0" algn="ctr">
              <a:spcBef>
                <a:spcPts val="0"/>
              </a:spcBef>
              <a:spcAft>
                <a:spcPts val="0"/>
              </a:spcAft>
              <a:buNone/>
            </a:pPr>
            <a:r>
              <a:rPr lang="en"/>
              <a:t>Balance</a:t>
            </a:r>
            <a:endParaRPr/>
          </a:p>
          <a:p>
            <a:pPr indent="0" lvl="0" marL="0" rtl="0" algn="ctr">
              <a:spcBef>
                <a:spcPts val="0"/>
              </a:spcBef>
              <a:spcAft>
                <a:spcPts val="0"/>
              </a:spcAft>
              <a:buNone/>
            </a:pPr>
            <a:r>
              <a:rPr lang="en"/>
              <a:t>Day</a:t>
            </a:r>
            <a:endParaRPr/>
          </a:p>
          <a:p>
            <a:pPr indent="0" lvl="0" marL="0" rtl="0" algn="ctr">
              <a:spcBef>
                <a:spcPts val="0"/>
              </a:spcBef>
              <a:spcAft>
                <a:spcPts val="0"/>
              </a:spcAft>
              <a:buNone/>
            </a:pPr>
            <a:r>
              <a:rPr lang="en"/>
              <a:t>Duration</a:t>
            </a:r>
            <a:endParaRPr/>
          </a:p>
          <a:p>
            <a:pPr indent="0" lvl="0" marL="0" rtl="0" algn="ctr">
              <a:spcBef>
                <a:spcPts val="0"/>
              </a:spcBef>
              <a:spcAft>
                <a:spcPts val="0"/>
              </a:spcAft>
              <a:buNone/>
            </a:pPr>
            <a:r>
              <a:rPr lang="en"/>
              <a:t>Campaign</a:t>
            </a:r>
            <a:endParaRPr/>
          </a:p>
          <a:p>
            <a:pPr indent="0" lvl="0" marL="0" rtl="0" algn="ctr">
              <a:spcBef>
                <a:spcPts val="0"/>
              </a:spcBef>
              <a:spcAft>
                <a:spcPts val="0"/>
              </a:spcAft>
              <a:buNone/>
            </a:pPr>
            <a:r>
              <a:rPr lang="en"/>
              <a:t>Pdays</a:t>
            </a:r>
            <a:endParaRPr/>
          </a:p>
          <a:p>
            <a:pPr indent="0" lvl="0" marL="0" rtl="0" algn="ctr">
              <a:spcBef>
                <a:spcPts val="0"/>
              </a:spcBef>
              <a:spcAft>
                <a:spcPts val="0"/>
              </a:spcAft>
              <a:buNone/>
            </a:pPr>
            <a:r>
              <a:rPr lang="en"/>
              <a:t>Previous</a:t>
            </a:r>
            <a:endParaRPr/>
          </a:p>
        </p:txBody>
      </p:sp>
      <p:sp>
        <p:nvSpPr>
          <p:cNvPr id="77" name="Google Shape;77;p16"/>
          <p:cNvSpPr/>
          <p:nvPr/>
        </p:nvSpPr>
        <p:spPr>
          <a:xfrm>
            <a:off x="6003575" y="2915525"/>
            <a:ext cx="2269800" cy="187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a:p>
            <a:pPr indent="0" lvl="0" marL="0" rtl="0" algn="ctr">
              <a:spcBef>
                <a:spcPts val="0"/>
              </a:spcBef>
              <a:spcAft>
                <a:spcPts val="0"/>
              </a:spcAft>
              <a:buNone/>
            </a:pPr>
            <a:r>
              <a:rPr lang="en"/>
              <a:t>Loan</a:t>
            </a:r>
            <a:br>
              <a:rPr lang="en"/>
            </a:br>
            <a:r>
              <a:rPr lang="en"/>
              <a:t>Housing</a:t>
            </a:r>
            <a:endParaRPr/>
          </a:p>
          <a:p>
            <a:pPr indent="0" lvl="0" marL="0" rtl="0" algn="ctr">
              <a:spcBef>
                <a:spcPts val="0"/>
              </a:spcBef>
              <a:spcAft>
                <a:spcPts val="0"/>
              </a:spcAft>
              <a:buNone/>
            </a:pPr>
            <a:r>
              <a:rPr lang="en"/>
              <a:t>Default</a:t>
            </a:r>
            <a:endParaRPr/>
          </a:p>
        </p:txBody>
      </p:sp>
      <p:cxnSp>
        <p:nvCxnSpPr>
          <p:cNvPr id="78" name="Google Shape;78;p16"/>
          <p:cNvCxnSpPr/>
          <p:nvPr/>
        </p:nvCxnSpPr>
        <p:spPr>
          <a:xfrm>
            <a:off x="4269400" y="1768200"/>
            <a:ext cx="4500" cy="366600"/>
          </a:xfrm>
          <a:prstGeom prst="straightConnector1">
            <a:avLst/>
          </a:prstGeom>
          <a:noFill/>
          <a:ln cap="flat" cmpd="sng" w="9525">
            <a:solidFill>
              <a:schemeClr val="dk2"/>
            </a:solidFill>
            <a:prstDash val="solid"/>
            <a:round/>
            <a:headEnd len="med" w="med" type="none"/>
            <a:tailEnd len="med" w="med" type="triangle"/>
          </a:ln>
        </p:spPr>
      </p:cxnSp>
      <p:cxnSp>
        <p:nvCxnSpPr>
          <p:cNvPr id="79" name="Google Shape;79;p16"/>
          <p:cNvCxnSpPr>
            <a:endCxn id="74" idx="0"/>
          </p:cNvCxnSpPr>
          <p:nvPr/>
        </p:nvCxnSpPr>
        <p:spPr>
          <a:xfrm flipH="1">
            <a:off x="1596950" y="1742100"/>
            <a:ext cx="1575900" cy="392700"/>
          </a:xfrm>
          <a:prstGeom prst="straightConnector1">
            <a:avLst/>
          </a:prstGeom>
          <a:noFill/>
          <a:ln cap="flat" cmpd="sng" w="9525">
            <a:solidFill>
              <a:schemeClr val="dk2"/>
            </a:solidFill>
            <a:prstDash val="solid"/>
            <a:round/>
            <a:headEnd len="med" w="med" type="none"/>
            <a:tailEnd len="med" w="med" type="triangle"/>
          </a:ln>
        </p:spPr>
      </p:cxnSp>
      <p:cxnSp>
        <p:nvCxnSpPr>
          <p:cNvPr id="80" name="Google Shape;80;p16"/>
          <p:cNvCxnSpPr>
            <a:endCxn id="73" idx="0"/>
          </p:cNvCxnSpPr>
          <p:nvPr/>
        </p:nvCxnSpPr>
        <p:spPr>
          <a:xfrm>
            <a:off x="5377175" y="1742100"/>
            <a:ext cx="1761300" cy="392700"/>
          </a:xfrm>
          <a:prstGeom prst="straightConnector1">
            <a:avLst/>
          </a:prstGeom>
          <a:noFill/>
          <a:ln cap="flat" cmpd="sng" w="9525">
            <a:solidFill>
              <a:schemeClr val="dk2"/>
            </a:solidFill>
            <a:prstDash val="solid"/>
            <a:round/>
            <a:headEnd len="med" w="med" type="none"/>
            <a:tailEnd len="med" w="med" type="triangle"/>
          </a:ln>
        </p:spPr>
      </p:cxnSp>
      <p:sp>
        <p:nvSpPr>
          <p:cNvPr id="81" name="Google Shape;81;p16"/>
          <p:cNvSpPr txBox="1"/>
          <p:nvPr>
            <p:ph type="title"/>
          </p:nvPr>
        </p:nvSpPr>
        <p:spPr>
          <a:xfrm>
            <a:off x="292225" y="414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Bank Client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3000">
                <a:solidFill>
                  <a:schemeClr val="dk2"/>
                </a:solidFill>
              </a:rPr>
              <a:t>Categorical Variables</a:t>
            </a:r>
            <a:endParaRPr sz="3000"/>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Job:</a:t>
            </a:r>
            <a:r>
              <a:rPr lang="en"/>
              <a:t> Occupation (management, technician, entrepreneur, students, retired, etc.)</a:t>
            </a:r>
            <a:br>
              <a:rPr lang="en"/>
            </a:br>
            <a:r>
              <a:rPr b="1" lang="en"/>
              <a:t>Marital:</a:t>
            </a:r>
            <a:r>
              <a:rPr lang="en"/>
              <a:t> Single, Married, Divorce (also includes widowed)</a:t>
            </a:r>
            <a:br>
              <a:rPr lang="en"/>
            </a:br>
            <a:r>
              <a:rPr b="1" lang="en"/>
              <a:t>Education: </a:t>
            </a:r>
            <a:r>
              <a:rPr lang="en"/>
              <a:t>Unknown, Primary, Secondary, Tertiary</a:t>
            </a:r>
            <a:br>
              <a:rPr lang="en"/>
            </a:br>
            <a:r>
              <a:rPr b="1" lang="en"/>
              <a:t>Contact:</a:t>
            </a:r>
            <a:r>
              <a:rPr lang="en"/>
              <a:t> Communication method (telephone, cellular, unknown)</a:t>
            </a:r>
            <a:br>
              <a:rPr lang="en"/>
            </a:br>
            <a:r>
              <a:rPr b="1" lang="en"/>
              <a:t>Month:</a:t>
            </a:r>
            <a:r>
              <a:rPr lang="en"/>
              <a:t> Month of last contact </a:t>
            </a:r>
            <a:br>
              <a:rPr lang="en"/>
            </a:br>
            <a:r>
              <a:rPr b="1" lang="en"/>
              <a:t>POutcome:</a:t>
            </a:r>
            <a:r>
              <a:rPr lang="en"/>
              <a:t> Outcome of the previous marketing campaign (success, failure, other, unknown)</a:t>
            </a:r>
            <a:br>
              <a:rPr lang="en"/>
            </a:br>
            <a:br>
              <a:rPr lang="en"/>
            </a:br>
            <a:br>
              <a:rPr lang="en"/>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3000">
                <a:solidFill>
                  <a:schemeClr val="dk2"/>
                </a:solidFill>
              </a:rPr>
              <a:t>Numerical Variables</a:t>
            </a:r>
            <a:endParaRPr b="1" sz="3000">
              <a:solidFill>
                <a:schemeClr val="dk2"/>
              </a:solidFill>
            </a:endParaRPr>
          </a:p>
          <a:p>
            <a:pPr indent="0" lvl="0" marL="0" rtl="0" algn="l">
              <a:spcBef>
                <a:spcPts val="1600"/>
              </a:spcBef>
              <a:spcAft>
                <a:spcPts val="0"/>
              </a:spcAft>
              <a:buNone/>
            </a:pPr>
            <a:r>
              <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Age</a:t>
            </a:r>
            <a:r>
              <a:rPr b="1" lang="en"/>
              <a:t>: </a:t>
            </a:r>
            <a:r>
              <a:rPr lang="en"/>
              <a:t>Age</a:t>
            </a:r>
            <a:br>
              <a:rPr lang="en"/>
            </a:br>
            <a:r>
              <a:rPr b="1" lang="en"/>
              <a:t>Balance: </a:t>
            </a:r>
            <a:r>
              <a:rPr lang="en"/>
              <a:t>Average yearly balance (in euros)</a:t>
            </a:r>
            <a:br>
              <a:rPr lang="en"/>
            </a:br>
            <a:r>
              <a:rPr b="1" lang="en"/>
              <a:t>Day: </a:t>
            </a:r>
            <a:r>
              <a:rPr lang="en"/>
              <a:t>Last contact day of the month</a:t>
            </a:r>
            <a:br>
              <a:rPr lang="en"/>
            </a:br>
            <a:r>
              <a:rPr b="1" lang="en"/>
              <a:t>Duration: </a:t>
            </a:r>
            <a:r>
              <a:rPr lang="en"/>
              <a:t>Last contact duration (in seconds)</a:t>
            </a:r>
            <a:br>
              <a:rPr lang="en"/>
            </a:br>
            <a:r>
              <a:rPr b="1" lang="en"/>
              <a:t>Campaign:</a:t>
            </a:r>
            <a:r>
              <a:rPr lang="en"/>
              <a:t> Number of performed contacts for this campaign for this client  </a:t>
            </a:r>
            <a:br>
              <a:rPr lang="en"/>
            </a:br>
            <a:r>
              <a:rPr b="1" lang="en"/>
              <a:t>Pdays:</a:t>
            </a:r>
            <a:r>
              <a:rPr lang="en"/>
              <a:t> Number of days passed since the last contact (-1 means client was not previous contacted.</a:t>
            </a:r>
            <a:br>
              <a:rPr lang="en"/>
            </a:br>
            <a:r>
              <a:rPr b="1" lang="en"/>
              <a:t>Previous: </a:t>
            </a:r>
            <a:r>
              <a:rPr lang="en"/>
              <a:t>Number of contacts performed before this campaign and for this client.</a:t>
            </a:r>
            <a:br>
              <a:rPr lang="en"/>
            </a:br>
            <a:br>
              <a:rPr lang="en"/>
            </a:br>
            <a:br>
              <a:rPr lang="en"/>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3000">
                <a:solidFill>
                  <a:schemeClr val="dk2"/>
                </a:solidFill>
              </a:rPr>
              <a:t>Binary Variables</a:t>
            </a:r>
            <a:endParaRPr b="1" sz="3000">
              <a:solidFill>
                <a:schemeClr val="dk2"/>
              </a:solidFill>
            </a:endParaRPr>
          </a:p>
          <a:p>
            <a:pPr indent="0" lvl="0" marL="0" rtl="0" algn="l">
              <a:spcBef>
                <a:spcPts val="1600"/>
              </a:spcBef>
              <a:spcAft>
                <a:spcPts val="0"/>
              </a:spcAft>
              <a:buNone/>
            </a:pPr>
            <a:r>
              <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Y:</a:t>
            </a:r>
            <a:r>
              <a:rPr lang="en"/>
              <a:t> Did the client subscribe a term deposit?</a:t>
            </a:r>
            <a:br>
              <a:rPr lang="en"/>
            </a:br>
            <a:r>
              <a:rPr b="1" lang="en"/>
              <a:t>Loan</a:t>
            </a:r>
            <a:r>
              <a:rPr b="1" lang="en"/>
              <a:t>:</a:t>
            </a:r>
            <a:r>
              <a:rPr lang="en"/>
              <a:t> Does the client have a personal loan?</a:t>
            </a:r>
            <a:br>
              <a:rPr lang="en"/>
            </a:br>
            <a:r>
              <a:rPr b="1" lang="en"/>
              <a:t>Housing</a:t>
            </a:r>
            <a:r>
              <a:rPr b="1" lang="en"/>
              <a:t>: </a:t>
            </a:r>
            <a:r>
              <a:rPr lang="en"/>
              <a:t>Does the client have a housing loan?</a:t>
            </a:r>
            <a:br>
              <a:rPr lang="en"/>
            </a:br>
            <a:r>
              <a:rPr b="1" lang="en"/>
              <a:t>Default</a:t>
            </a:r>
            <a:r>
              <a:rPr b="1" lang="en"/>
              <a:t>:</a:t>
            </a:r>
            <a:r>
              <a:rPr lang="en"/>
              <a:t> Does the client </a:t>
            </a:r>
            <a:r>
              <a:rPr lang="en"/>
              <a:t>have credit in the </a:t>
            </a:r>
            <a:r>
              <a:rPr lang="en"/>
              <a:t>default?</a:t>
            </a:r>
            <a:br>
              <a:rPr lang="en"/>
            </a:br>
            <a:br>
              <a:rPr lang="en"/>
            </a:br>
            <a:br>
              <a:rPr lang="en"/>
            </a:br>
            <a:br>
              <a:rPr lang="en"/>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311700" y="75345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br>
              <a:rPr lang="en" sz="6000"/>
            </a:br>
            <a:r>
              <a:rPr lang="en" sz="6000"/>
              <a:t>Good Luck</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