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4" r:id="rId18"/>
    <p:sldId id="272" r:id="rId19"/>
    <p:sldId id="273"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2" d="100"/>
          <a:sy n="92" d="100"/>
        </p:scale>
        <p:origin x="-1576"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extBox 7"/>
          <p:cNvSpPr txBox="1"/>
          <p:nvPr/>
        </p:nvSpPr>
        <p:spPr>
          <a:xfrm>
            <a:off x="1828800" y="3159760"/>
            <a:ext cx="457200" cy="1034129"/>
          </a:xfrm>
          <a:prstGeom prst="rect">
            <a:avLst/>
          </a:prstGeom>
          <a:noFill/>
        </p:spPr>
        <p:txBody>
          <a:bodyPr wrap="square" lIns="0" tIns="9144" rIns="0" bIns="9144" rtlCol="0" anchor="ctr"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2" name="Title 1"/>
          <p:cNvSpPr>
            <a:spLocks noGrp="1"/>
          </p:cNvSpPr>
          <p:nvPr>
            <p:ph type="ctrTitle"/>
          </p:nvPr>
        </p:nvSpPr>
        <p:spPr>
          <a:xfrm>
            <a:off x="777240" y="1219200"/>
            <a:ext cx="7543800" cy="2152650"/>
          </a:xfrm>
        </p:spPr>
        <p:txBody>
          <a:bodyPr>
            <a:noAutofit/>
          </a:bodyPr>
          <a:lstStyle>
            <a:lvl1pPr>
              <a:defRPr sz="60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133600" y="3375491"/>
            <a:ext cx="6172200" cy="685800"/>
          </a:xfrm>
        </p:spPr>
        <p:txBody>
          <a:bodyPr anchor="ct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Date Placeholder 14"/>
          <p:cNvSpPr>
            <a:spLocks noGrp="1"/>
          </p:cNvSpPr>
          <p:nvPr>
            <p:ph type="dt" sz="half" idx="10"/>
          </p:nvPr>
        </p:nvSpPr>
        <p:spPr/>
        <p:txBody>
          <a:bodyPr/>
          <a:lstStyle/>
          <a:p>
            <a:fld id="{2069C06D-4ED8-42C6-905D-CA84CA1B6CBF}" type="datetime2">
              <a:rPr lang="en-US" smtClean="0"/>
              <a:t>Friday, May 6, 16</a:t>
            </a:fld>
            <a:endParaRPr lang="en-US" dirty="0"/>
          </a:p>
        </p:txBody>
      </p:sp>
      <p:sp>
        <p:nvSpPr>
          <p:cNvPr id="16" name="Slide Number Placeholder 15"/>
          <p:cNvSpPr>
            <a:spLocks noGrp="1"/>
          </p:cNvSpPr>
          <p:nvPr>
            <p:ph type="sldNum" sz="quarter" idx="11"/>
          </p:nvPr>
        </p:nvSpPr>
        <p:spPr/>
        <p:txBody>
          <a:bodyPr/>
          <a:lstStyle/>
          <a:p>
            <a:fld id="{1789C0F2-17E0-497A-9BBE-0C73201AAFE3}" type="slidenum">
              <a:rPr lang="en-US" smtClean="0"/>
              <a:pPr/>
              <a:t>‹#›</a:t>
            </a:fld>
            <a:endParaRPr lang="en-US" dirty="0"/>
          </a:p>
        </p:txBody>
      </p:sp>
      <p:sp>
        <p:nvSpPr>
          <p:cNvPr id="17" name="Footer Placeholder 16"/>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133600" y="685801"/>
            <a:ext cx="5791200" cy="3505199"/>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6EEE0E-EDB0-4D84-86B0-50833DF22902}" type="datetime2">
              <a:rPr lang="en-US" smtClean="0"/>
              <a:t>Friday, May 6, 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9C0F2-17E0-497A-9BBE-0C73201AAFE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9600" y="609601"/>
            <a:ext cx="2133600" cy="5181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895600" y="685801"/>
            <a:ext cx="5029200" cy="45720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14372C-B5AB-4C39-B273-B99224EB4DD5}" type="datetime2">
              <a:rPr lang="en-US" smtClean="0"/>
              <a:t>Friday, May 6, 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9C0F2-17E0-497A-9BBE-0C73201AAFE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4" name="Date Placeholder 13"/>
          <p:cNvSpPr>
            <a:spLocks noGrp="1"/>
          </p:cNvSpPr>
          <p:nvPr>
            <p:ph type="dt" sz="half" idx="10"/>
          </p:nvPr>
        </p:nvSpPr>
        <p:spPr/>
        <p:txBody>
          <a:bodyPr/>
          <a:lstStyle/>
          <a:p>
            <a:fld id="{14CB1CAA-32CD-4B55-B92A-B8F0843CACF4}" type="datetime2">
              <a:rPr lang="en-US" smtClean="0"/>
              <a:t>Friday, May 6, 16</a:t>
            </a:fld>
            <a:endParaRPr lang="en-US" dirty="0"/>
          </a:p>
        </p:txBody>
      </p:sp>
      <p:sp>
        <p:nvSpPr>
          <p:cNvPr id="15" name="Slide Number Placeholder 14"/>
          <p:cNvSpPr>
            <a:spLocks noGrp="1"/>
          </p:cNvSpPr>
          <p:nvPr>
            <p:ph type="sldNum" sz="quarter" idx="11"/>
          </p:nvPr>
        </p:nvSpPr>
        <p:spPr/>
        <p:txBody>
          <a:bodyPr/>
          <a:lstStyle/>
          <a:p>
            <a:fld id="{1789C0F2-17E0-497A-9BBE-0C73201AAFE3}" type="slidenum">
              <a:rPr lang="en-US" smtClean="0"/>
              <a:pPr/>
              <a:t>‹#›</a:t>
            </a:fld>
            <a:endParaRPr lang="en-US" dirty="0"/>
          </a:p>
        </p:txBody>
      </p:sp>
      <p:sp>
        <p:nvSpPr>
          <p:cNvPr id="16" name="Footer Placeholder 15"/>
          <p:cNvSpPr>
            <a:spLocks noGrp="1"/>
          </p:cNvSpPr>
          <p:nvPr>
            <p:ph type="ftr" sz="quarter" idx="12"/>
          </p:nvPr>
        </p:nvSpPr>
        <p:spPr/>
        <p:txBody>
          <a:bodyPr/>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TextBox 7"/>
          <p:cNvSpPr txBox="1"/>
          <p:nvPr/>
        </p:nvSpPr>
        <p:spPr>
          <a:xfrm>
            <a:off x="4267200" y="4074497"/>
            <a:ext cx="457200" cy="1015663"/>
          </a:xfrm>
          <a:prstGeom prst="rect">
            <a:avLst/>
          </a:prstGeom>
          <a:noFill/>
        </p:spPr>
        <p:txBody>
          <a:bodyPr wrap="square" lIns="0" tIns="0" rIns="0" bIns="0" rtlCol="0" anchor="t"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3" name="Text Placeholder 2"/>
          <p:cNvSpPr>
            <a:spLocks noGrp="1"/>
          </p:cNvSpPr>
          <p:nvPr>
            <p:ph type="body" idx="1"/>
          </p:nvPr>
        </p:nvSpPr>
        <p:spPr>
          <a:xfrm>
            <a:off x="4572000" y="4267368"/>
            <a:ext cx="3733800" cy="731520"/>
          </a:xfrm>
        </p:spPr>
        <p:txBody>
          <a:bodyPr anchor="ctr">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2" name="Date Placeholder 11"/>
          <p:cNvSpPr>
            <a:spLocks noGrp="1"/>
          </p:cNvSpPr>
          <p:nvPr>
            <p:ph type="dt" sz="half" idx="10"/>
          </p:nvPr>
        </p:nvSpPr>
        <p:spPr/>
        <p:txBody>
          <a:bodyPr/>
          <a:lstStyle/>
          <a:p>
            <a:fld id="{3AD8CDC4-3D19-4983-B478-82F6B8E5AB66}" type="datetime2">
              <a:rPr lang="en-US" smtClean="0"/>
              <a:t>Friday, May 6, 16</a:t>
            </a:fld>
            <a:endParaRPr lang="en-US" dirty="0"/>
          </a:p>
        </p:txBody>
      </p:sp>
      <p:sp>
        <p:nvSpPr>
          <p:cNvPr id="13" name="Slide Number Placeholder 12"/>
          <p:cNvSpPr>
            <a:spLocks noGrp="1"/>
          </p:cNvSpPr>
          <p:nvPr>
            <p:ph type="sldNum" sz="quarter" idx="11"/>
          </p:nvPr>
        </p:nvSpPr>
        <p:spPr/>
        <p:txBody>
          <a:bodyPr/>
          <a:lstStyle/>
          <a:p>
            <a:fld id="{1789C0F2-17E0-497A-9BBE-0C73201AAFE3}" type="slidenum">
              <a:rPr lang="en-US" smtClean="0"/>
              <a:pPr/>
              <a:t>‹#›</a:t>
            </a:fld>
            <a:endParaRPr lang="en-US" dirty="0"/>
          </a:p>
        </p:txBody>
      </p:sp>
      <p:sp>
        <p:nvSpPr>
          <p:cNvPr id="14" name="Footer Placeholder 13"/>
          <p:cNvSpPr>
            <a:spLocks noGrp="1"/>
          </p:cNvSpPr>
          <p:nvPr>
            <p:ph type="ftr" sz="quarter" idx="12"/>
          </p:nvPr>
        </p:nvSpPr>
        <p:spPr/>
        <p:txBody>
          <a:bodyPr/>
          <a:lstStyle/>
          <a:p>
            <a:endParaRPr lang="en-US" dirty="0"/>
          </a:p>
        </p:txBody>
      </p:sp>
      <p:sp>
        <p:nvSpPr>
          <p:cNvPr id="4" name="Title 3"/>
          <p:cNvSpPr>
            <a:spLocks noGrp="1"/>
          </p:cNvSpPr>
          <p:nvPr>
            <p:ph type="title"/>
          </p:nvPr>
        </p:nvSpPr>
        <p:spPr>
          <a:xfrm>
            <a:off x="2286000" y="1905000"/>
            <a:ext cx="6035040" cy="2350008"/>
          </a:xfrm>
        </p:spPr>
        <p:txBody>
          <a:bodyPr/>
          <a:lstStyle>
            <a:lvl1pPr marL="0" algn="l" defTabSz="914400" rtl="0" eaLnBrk="1" latinLnBrk="0" hangingPunct="1">
              <a:spcBef>
                <a:spcPct val="0"/>
              </a:spcBef>
              <a:buNone/>
              <a:defRPr lang="en-US" sz="5400" b="0" kern="1200" cap="none" dirty="0" smtClean="0">
                <a:solidFill>
                  <a:schemeClr val="tx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84B82477-D5D3-4181-8C11-75D0F2433A87}" type="datetime2">
              <a:rPr lang="en-US" smtClean="0"/>
              <a:t>Friday, May 6, 16</a:t>
            </a:fld>
            <a:endParaRPr lang="en-US" dirty="0"/>
          </a:p>
        </p:txBody>
      </p:sp>
      <p:sp>
        <p:nvSpPr>
          <p:cNvPr id="9" name="Slide Number Placeholder 8"/>
          <p:cNvSpPr>
            <a:spLocks noGrp="1"/>
          </p:cNvSpPr>
          <p:nvPr>
            <p:ph type="sldNum" sz="quarter" idx="11"/>
          </p:nvPr>
        </p:nvSpPr>
        <p:spPr/>
        <p:txBody>
          <a:bodyPr/>
          <a:lstStyle/>
          <a:p>
            <a:fld id="{1789C0F2-17E0-497A-9BBE-0C73201AAFE3}"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
        <p:nvSpPr>
          <p:cNvPr id="11" name="Title 10"/>
          <p:cNvSpPr>
            <a:spLocks noGrp="1"/>
          </p:cNvSpPr>
          <p:nvPr>
            <p:ph type="title"/>
          </p:nvPr>
        </p:nvSpPr>
        <p:spPr/>
        <p:txBody>
          <a:bodyPr/>
          <a:lstStyle/>
          <a:p>
            <a:r>
              <a:rPr lang="en-US" smtClean="0"/>
              <a:t>Click to edit Master title style</a:t>
            </a:r>
            <a:endParaRPr lang="en-US" dirty="0"/>
          </a:p>
        </p:txBody>
      </p:sp>
      <p:sp>
        <p:nvSpPr>
          <p:cNvPr id="5" name="Content Placeholder 4"/>
          <p:cNvSpPr>
            <a:spLocks noGrp="1"/>
          </p:cNvSpPr>
          <p:nvPr>
            <p:ph sz="quarter" idx="13"/>
          </p:nvPr>
        </p:nvSpPr>
        <p:spPr>
          <a:xfrm>
            <a:off x="1344168" y="658368"/>
            <a:ext cx="3273552" cy="3429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6"/>
          <p:cNvSpPr>
            <a:spLocks noGrp="1"/>
          </p:cNvSpPr>
          <p:nvPr>
            <p:ph sz="quarter" idx="14"/>
          </p:nvPr>
        </p:nvSpPr>
        <p:spPr>
          <a:xfrm>
            <a:off x="5029200" y="658368"/>
            <a:ext cx="3273552" cy="3432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4112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44168" y="1371600"/>
            <a:ext cx="3276600"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2920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29200" y="1371600"/>
            <a:ext cx="3273552"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Box 12"/>
          <p:cNvSpPr txBox="1"/>
          <p:nvPr/>
        </p:nvSpPr>
        <p:spPr>
          <a:xfrm>
            <a:off x="105664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8" name="TextBox 17"/>
          <p:cNvSpPr txBox="1"/>
          <p:nvPr/>
        </p:nvSpPr>
        <p:spPr>
          <a:xfrm>
            <a:off x="478028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2" name="Title 11"/>
          <p:cNvSpPr>
            <a:spLocks noGrp="1"/>
          </p:cNvSpPr>
          <p:nvPr>
            <p:ph type="title"/>
          </p:nvPr>
        </p:nvSpPr>
        <p:spPr/>
        <p:txBody>
          <a:bodyPr/>
          <a:lstStyle/>
          <a:p>
            <a:r>
              <a:rPr lang="en-US" smtClean="0"/>
              <a:t>Click to edit Master title style</a:t>
            </a:r>
            <a:endParaRPr lang="en-US" dirty="0"/>
          </a:p>
        </p:txBody>
      </p:sp>
      <p:sp>
        <p:nvSpPr>
          <p:cNvPr id="14" name="Date Placeholder 13"/>
          <p:cNvSpPr>
            <a:spLocks noGrp="1"/>
          </p:cNvSpPr>
          <p:nvPr>
            <p:ph type="dt" sz="half" idx="10"/>
          </p:nvPr>
        </p:nvSpPr>
        <p:spPr/>
        <p:txBody>
          <a:bodyPr/>
          <a:lstStyle/>
          <a:p>
            <a:fld id="{213E253B-1893-4367-8BAE-DF4BC10DC578}" type="datetime2">
              <a:rPr lang="en-US" smtClean="0"/>
              <a:t>Friday, May 6, 16</a:t>
            </a:fld>
            <a:endParaRPr lang="en-US" dirty="0"/>
          </a:p>
        </p:txBody>
      </p:sp>
      <p:sp>
        <p:nvSpPr>
          <p:cNvPr id="15" name="Slide Number Placeholder 14"/>
          <p:cNvSpPr>
            <a:spLocks noGrp="1"/>
          </p:cNvSpPr>
          <p:nvPr>
            <p:ph type="sldNum" sz="quarter" idx="11"/>
          </p:nvPr>
        </p:nvSpPr>
        <p:spPr/>
        <p:txBody>
          <a:bodyPr/>
          <a:lstStyle/>
          <a:p>
            <a:fld id="{1789C0F2-17E0-497A-9BBE-0C73201AAFE3}" type="slidenum">
              <a:rPr lang="en-US" smtClean="0"/>
              <a:pPr/>
              <a:t>‹#›</a:t>
            </a:fld>
            <a:endParaRPr lang="en-US" dirty="0"/>
          </a:p>
        </p:txBody>
      </p:sp>
      <p:sp>
        <p:nvSpPr>
          <p:cNvPr id="16" name="Footer Placeholder 15"/>
          <p:cNvSpPr>
            <a:spLocks noGrp="1"/>
          </p:cNvSpPr>
          <p:nvPr>
            <p:ph type="ftr" sz="quarter" idx="12"/>
          </p:nvPr>
        </p:nvSpPr>
        <p:spPr/>
        <p:txBody>
          <a:bodyPr/>
          <a:lstStyle/>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Date Placeholder 6"/>
          <p:cNvSpPr>
            <a:spLocks noGrp="1"/>
          </p:cNvSpPr>
          <p:nvPr>
            <p:ph type="dt" sz="half" idx="10"/>
          </p:nvPr>
        </p:nvSpPr>
        <p:spPr/>
        <p:txBody>
          <a:bodyPr/>
          <a:lstStyle/>
          <a:p>
            <a:fld id="{8B62300D-25B3-4603-86C9-4CB776489F00}" type="datetime2">
              <a:rPr lang="en-US" smtClean="0"/>
              <a:t>Friday, May 6, 16</a:t>
            </a:fld>
            <a:endParaRPr lang="en-US" dirty="0"/>
          </a:p>
        </p:txBody>
      </p:sp>
      <p:sp>
        <p:nvSpPr>
          <p:cNvPr id="8" name="Slide Number Placeholder 7"/>
          <p:cNvSpPr>
            <a:spLocks noGrp="1"/>
          </p:cNvSpPr>
          <p:nvPr>
            <p:ph type="sldNum" sz="quarter" idx="11"/>
          </p:nvPr>
        </p:nvSpPr>
        <p:spPr/>
        <p:txBody>
          <a:bodyPr/>
          <a:lstStyle/>
          <a:p>
            <a:fld id="{1789C0F2-17E0-497A-9BBE-0C73201AAFE3}"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6314AD9-FCC8-48B7-B85B-012A91320DFF}" type="datetime2">
              <a:rPr lang="en-US" smtClean="0"/>
              <a:t>Friday, May 6, 16</a:t>
            </a:fld>
            <a:endParaRPr lang="en-US" dirty="0"/>
          </a:p>
        </p:txBody>
      </p:sp>
      <p:sp>
        <p:nvSpPr>
          <p:cNvPr id="6" name="Slide Number Placeholder 5"/>
          <p:cNvSpPr>
            <a:spLocks noGrp="1"/>
          </p:cNvSpPr>
          <p:nvPr>
            <p:ph type="sldNum" sz="quarter" idx="11"/>
          </p:nvPr>
        </p:nvSpPr>
        <p:spPr/>
        <p:txBody>
          <a:bodyPr/>
          <a:lstStyle/>
          <a:p>
            <a:fld id="{1789C0F2-17E0-497A-9BBE-0C73201AAFE3}" type="slidenum">
              <a:rPr lang="en-US" smtClean="0"/>
              <a:pPr/>
              <a:t>‹#›</a:t>
            </a:fld>
            <a:endParaRPr lang="en-US" dirty="0"/>
          </a:p>
        </p:txBody>
      </p:sp>
      <p:sp>
        <p:nvSpPr>
          <p:cNvPr id="7" name="Footer Placeholder 6"/>
          <p:cNvSpPr>
            <a:spLocks noGrp="1"/>
          </p:cNvSpPr>
          <p:nvPr>
            <p:ph type="ftr" sz="quarter" idx="12"/>
          </p:nvPr>
        </p:nvSpPr>
        <p:spPr/>
        <p:txBody>
          <a:bodyPr/>
          <a:lstStyle/>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TextBox 8"/>
          <p:cNvSpPr txBox="1"/>
          <p:nvPr/>
        </p:nvSpPr>
        <p:spPr>
          <a:xfrm>
            <a:off x="5328920" y="1774588"/>
            <a:ext cx="457200" cy="1231106"/>
          </a:xfrm>
          <a:prstGeom prst="rect">
            <a:avLst/>
          </a:prstGeom>
          <a:noFill/>
        </p:spPr>
        <p:txBody>
          <a:bodyPr wrap="square" lIns="0" tIns="0" rIns="0" bIns="0" rtlCol="0" anchor="t" anchorCtr="0">
            <a:spAutoFit/>
          </a:bodyPr>
          <a:lstStyle/>
          <a:p>
            <a:r>
              <a:rPr lang="en-US" sz="8000" dirty="0" smtClean="0">
                <a:effectLst>
                  <a:outerShdw blurRad="38100" dist="38100" dir="2700000" algn="tl">
                    <a:srgbClr val="000000">
                      <a:alpha val="43137"/>
                    </a:srgbClr>
                  </a:outerShdw>
                </a:effectLst>
                <a:latin typeface="+mn-lt"/>
              </a:rPr>
              <a:t>{</a:t>
            </a:r>
            <a:endParaRPr lang="en-US" sz="8000"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200" y="685801"/>
            <a:ext cx="4343400" cy="3429000"/>
          </a:xfrm>
        </p:spPr>
        <p:txBody>
          <a:bodyPr anchor="ct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15000" y="685801"/>
            <a:ext cx="2590800" cy="3429000"/>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14"/>
          <p:cNvSpPr>
            <a:spLocks noGrp="1"/>
          </p:cNvSpPr>
          <p:nvPr>
            <p:ph type="dt" sz="half" idx="10"/>
          </p:nvPr>
        </p:nvSpPr>
        <p:spPr/>
        <p:txBody>
          <a:bodyPr/>
          <a:lstStyle/>
          <a:p>
            <a:fld id="{3182DC50-D5DB-4F94-B367-9876CD2C4012}" type="datetime2">
              <a:rPr lang="en-US" smtClean="0"/>
              <a:t>Friday, May 6, 16</a:t>
            </a:fld>
            <a:endParaRPr lang="en-US" dirty="0"/>
          </a:p>
        </p:txBody>
      </p:sp>
      <p:sp>
        <p:nvSpPr>
          <p:cNvPr id="16" name="Slide Number Placeholder 15"/>
          <p:cNvSpPr>
            <a:spLocks noGrp="1"/>
          </p:cNvSpPr>
          <p:nvPr>
            <p:ph type="sldNum" sz="quarter" idx="11"/>
          </p:nvPr>
        </p:nvSpPr>
        <p:spPr/>
        <p:txBody>
          <a:bodyPr/>
          <a:lstStyle/>
          <a:p>
            <a:fld id="{1789C0F2-17E0-497A-9BBE-0C73201AAFE3}" type="slidenum">
              <a:rPr lang="en-US" smtClean="0"/>
              <a:pPr/>
              <a:t>‹#›</a:t>
            </a:fld>
            <a:endParaRPr lang="en-US" dirty="0"/>
          </a:p>
        </p:txBody>
      </p:sp>
      <p:sp>
        <p:nvSpPr>
          <p:cNvPr id="17" name="Footer Placeholder 16"/>
          <p:cNvSpPr>
            <a:spLocks noGrp="1"/>
          </p:cNvSpPr>
          <p:nvPr>
            <p:ph type="ftr" sz="quarter" idx="12"/>
          </p:nvPr>
        </p:nvSpPr>
        <p:spPr/>
        <p:txBody>
          <a:bodyPr/>
          <a:lstStyle/>
          <a:p>
            <a:endParaRPr lang="en-US" dirty="0"/>
          </a:p>
        </p:txBody>
      </p:sp>
      <p:sp>
        <p:nvSpPr>
          <p:cNvPr id="18" name="Title 17"/>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219200" y="612775"/>
            <a:ext cx="6705600" cy="2546985"/>
          </a:xfrm>
          <a:effectLst>
            <a:outerShdw blurRad="152400" dist="317500" dir="5400000" sx="90000" sy="-19000" rotWithShape="0">
              <a:prstClr val="black">
                <a:alpha val="15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2743200" y="3453047"/>
            <a:ext cx="5029200" cy="720804"/>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Box 8"/>
          <p:cNvSpPr txBox="1"/>
          <p:nvPr/>
        </p:nvSpPr>
        <p:spPr>
          <a:xfrm>
            <a:off x="2435352" y="3331464"/>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1" name="Title 10"/>
          <p:cNvSpPr>
            <a:spLocks noGrp="1"/>
          </p:cNvSpPr>
          <p:nvPr>
            <p:ph type="title"/>
          </p:nvPr>
        </p:nvSpPr>
        <p:spPr/>
        <p:txBody>
          <a:bodyPr/>
          <a:lstStyle/>
          <a:p>
            <a:r>
              <a:rPr lang="en-US" smtClean="0"/>
              <a:t>Click to edit Master title style</a:t>
            </a:r>
            <a:endParaRPr lang="en-US"/>
          </a:p>
        </p:txBody>
      </p:sp>
      <p:sp>
        <p:nvSpPr>
          <p:cNvPr id="13" name="Date Placeholder 12"/>
          <p:cNvSpPr>
            <a:spLocks noGrp="1"/>
          </p:cNvSpPr>
          <p:nvPr>
            <p:ph type="dt" sz="half" idx="10"/>
          </p:nvPr>
        </p:nvSpPr>
        <p:spPr/>
        <p:txBody>
          <a:bodyPr/>
          <a:lstStyle/>
          <a:p>
            <a:fld id="{292EB412-E790-42EA-81FE-2925D3A43D91}" type="datetime2">
              <a:rPr lang="en-US" smtClean="0"/>
              <a:t>Friday, May 6, 16</a:t>
            </a:fld>
            <a:endParaRPr lang="en-US" dirty="0"/>
          </a:p>
        </p:txBody>
      </p:sp>
      <p:sp>
        <p:nvSpPr>
          <p:cNvPr id="14" name="Slide Number Placeholder 13"/>
          <p:cNvSpPr>
            <a:spLocks noGrp="1"/>
          </p:cNvSpPr>
          <p:nvPr>
            <p:ph type="sldNum" sz="quarter" idx="11"/>
          </p:nvPr>
        </p:nvSpPr>
        <p:spPr/>
        <p:txBody>
          <a:bodyPr/>
          <a:lstStyle/>
          <a:p>
            <a:fld id="{1789C0F2-17E0-497A-9BBE-0C73201AAFE3}" type="slidenum">
              <a:rPr lang="en-US" smtClean="0"/>
              <a:pPr/>
              <a:t>‹#›</a:t>
            </a:fld>
            <a:endParaRPr lang="en-US" dirty="0"/>
          </a:p>
        </p:txBody>
      </p:sp>
      <p:sp>
        <p:nvSpPr>
          <p:cNvPr id="15" name="Footer Placeholder 14"/>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a:gsLst>
              <a:gs pos="0">
                <a:schemeClr val="accent6">
                  <a:lumMod val="50000"/>
                  <a:alpha val="36000"/>
                </a:schemeClr>
              </a:gs>
              <a:gs pos="100000">
                <a:schemeClr val="bg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9724275">
            <a:off x="1373221" y="1038440"/>
            <a:ext cx="7240620" cy="5706987"/>
          </a:xfrm>
          <a:prstGeom prst="ellipse">
            <a:avLst/>
          </a:prstGeom>
          <a:gradFill flip="none" rotWithShape="1">
            <a:gsLst>
              <a:gs pos="0">
                <a:schemeClr val="accent6">
                  <a:lumMod val="60000"/>
                  <a:lumOff val="40000"/>
                  <a:alpha val="7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17656910">
            <a:off x="-274211" y="1165875"/>
            <a:ext cx="5538472" cy="4480459"/>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19724275">
            <a:off x="3277955" y="116854"/>
            <a:ext cx="6479362" cy="4754757"/>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77240" y="4876800"/>
            <a:ext cx="7543800" cy="9144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133600" y="685801"/>
            <a:ext cx="6096000" cy="365759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54738"/>
            <a:ext cx="2133600" cy="365125"/>
          </a:xfrm>
          <a:prstGeom prst="rect">
            <a:avLst/>
          </a:prstGeom>
        </p:spPr>
        <p:txBody>
          <a:bodyPr vert="horz" lIns="91440" tIns="45720" rIns="91440" bIns="45720" rtlCol="0" anchor="t"/>
          <a:lstStyle>
            <a:lvl1pPr algn="r">
              <a:defRPr sz="1100">
                <a:solidFill>
                  <a:schemeClr val="tx1">
                    <a:alpha val="60000"/>
                  </a:schemeClr>
                </a:solidFill>
                <a:effectLst/>
              </a:defRPr>
            </a:lvl1pPr>
          </a:lstStyle>
          <a:p>
            <a:fld id="{0B385921-A91A-409C-921C-0E0EC1E750EC}" type="datetime2">
              <a:rPr lang="en-US" smtClean="0"/>
              <a:t>Friday, May 6, 16</a:t>
            </a:fld>
            <a:endParaRPr lang="en-US" dirty="0"/>
          </a:p>
        </p:txBody>
      </p:sp>
      <p:sp>
        <p:nvSpPr>
          <p:cNvPr id="5" name="Footer Placeholder 4"/>
          <p:cNvSpPr>
            <a:spLocks noGrp="1"/>
          </p:cNvSpPr>
          <p:nvPr>
            <p:ph type="ftr" sz="quarter" idx="3"/>
          </p:nvPr>
        </p:nvSpPr>
        <p:spPr>
          <a:xfrm>
            <a:off x="822960" y="6154738"/>
            <a:ext cx="4572000" cy="365125"/>
          </a:xfrm>
          <a:prstGeom prst="rect">
            <a:avLst/>
          </a:prstGeom>
        </p:spPr>
        <p:txBody>
          <a:bodyPr vert="horz" lIns="91440" tIns="45720" rIns="91440" bIns="45720" rtlCol="0" anchor="t"/>
          <a:lstStyle>
            <a:lvl1pPr algn="l">
              <a:defRPr sz="1100">
                <a:solidFill>
                  <a:schemeClr val="tx1">
                    <a:alpha val="60000"/>
                  </a:schemeClr>
                </a:solidFill>
                <a:effectLst/>
              </a:defRPr>
            </a:lvl1pPr>
          </a:lstStyle>
          <a:p>
            <a:endParaRPr lang="en-US" dirty="0"/>
          </a:p>
        </p:txBody>
      </p:sp>
      <p:sp>
        <p:nvSpPr>
          <p:cNvPr id="6" name="Slide Number Placeholder 5"/>
          <p:cNvSpPr>
            <a:spLocks noGrp="1"/>
          </p:cNvSpPr>
          <p:nvPr>
            <p:ph type="sldNum" sz="quarter" idx="4"/>
          </p:nvPr>
        </p:nvSpPr>
        <p:spPr>
          <a:xfrm>
            <a:off x="822960" y="5842000"/>
            <a:ext cx="2133600" cy="304800"/>
          </a:xfrm>
          <a:prstGeom prst="rect">
            <a:avLst/>
          </a:prstGeom>
        </p:spPr>
        <p:txBody>
          <a:bodyPr vert="horz" lIns="91440" tIns="45720" rIns="91440" bIns="9144" rtlCol="0" anchor="b"/>
          <a:lstStyle>
            <a:lvl1pPr algn="l">
              <a:defRPr sz="1600">
                <a:solidFill>
                  <a:schemeClr val="tx1">
                    <a:alpha val="60000"/>
                  </a:schemeClr>
                </a:solidFill>
                <a:effectLst/>
              </a:defRPr>
            </a:lvl1pPr>
          </a:lstStyle>
          <a:p>
            <a:fld id="{1789C0F2-17E0-497A-9BBE-0C73201AAFE3}"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sldNum="0" hdr="0" ftr="0" dt="0"/>
  <p:txStyles>
    <p:title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834 Observations in the SPINR Data</a:t>
            </a:r>
            <a:endParaRPr lang="en-US" dirty="0"/>
          </a:p>
        </p:txBody>
      </p:sp>
      <p:sp>
        <p:nvSpPr>
          <p:cNvPr id="3" name="Subtitle 2"/>
          <p:cNvSpPr>
            <a:spLocks noGrp="1"/>
          </p:cNvSpPr>
          <p:nvPr>
            <p:ph type="subTitle" idx="1"/>
          </p:nvPr>
        </p:nvSpPr>
        <p:spPr/>
        <p:txBody>
          <a:bodyPr/>
          <a:lstStyle/>
          <a:p>
            <a:r>
              <a:rPr lang="en-US" dirty="0" smtClean="0"/>
              <a:t>Ryan Maguire</a:t>
            </a:r>
            <a:endParaRPr lang="en-US" dirty="0"/>
          </a:p>
        </p:txBody>
      </p:sp>
    </p:spTree>
    <p:extLst>
      <p:ext uri="{BB962C8B-B14F-4D97-AF65-F5344CB8AC3E}">
        <p14:creationId xmlns:p14="http://schemas.microsoft.com/office/powerpoint/2010/main" val="3654887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421796" y="667510"/>
            <a:ext cx="3788690" cy="5936490"/>
          </a:xfrm>
        </p:spPr>
        <p:txBody>
          <a:bodyPr/>
          <a:lstStyle/>
          <a:p>
            <a:r>
              <a:rPr lang="en-US" dirty="0" smtClean="0"/>
              <a:t>In terms of astronomy, the altitude is the angle complimentary to the angle between the line of sight and the zenith.</a:t>
            </a:r>
          </a:p>
          <a:p>
            <a:r>
              <a:rPr lang="en-US" dirty="0" smtClean="0"/>
              <a:t>We can convert between equatorial and horizontal coordinates if we know the latitude of the observer and the local sidereal time.</a:t>
            </a:r>
            <a:endParaRPr lang="en-US" dirty="0"/>
          </a:p>
        </p:txBody>
      </p:sp>
      <p:pic>
        <p:nvPicPr>
          <p:cNvPr id="12" name="Picture 11"/>
          <p:cNvPicPr>
            <a:picLocks noChangeAspect="1"/>
          </p:cNvPicPr>
          <p:nvPr/>
        </p:nvPicPr>
        <p:blipFill>
          <a:blip r:embed="rId2"/>
          <a:stretch>
            <a:fillRect/>
          </a:stretch>
        </p:blipFill>
        <p:spPr>
          <a:xfrm>
            <a:off x="4467676" y="2733536"/>
            <a:ext cx="3870464" cy="3870464"/>
          </a:xfrm>
          <a:prstGeom prst="rect">
            <a:avLst/>
          </a:prstGeom>
        </p:spPr>
      </p:pic>
    </p:spTree>
    <p:extLst>
      <p:ext uri="{BB962C8B-B14F-4D97-AF65-F5344CB8AC3E}">
        <p14:creationId xmlns:p14="http://schemas.microsoft.com/office/powerpoint/2010/main" val="496068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77240" y="685801"/>
            <a:ext cx="7543800" cy="3657599"/>
          </a:xfrm>
        </p:spPr>
        <p:txBody>
          <a:bodyPr/>
          <a:lstStyle/>
          <a:p>
            <a:r>
              <a:rPr lang="en-US" dirty="0" smtClean="0"/>
              <a:t>The above equations can be used to quickly convert between horizontal and equatorial coordinates.</a:t>
            </a:r>
          </a:p>
          <a:p>
            <a:r>
              <a:rPr lang="en-US" dirty="0" smtClean="0"/>
              <a:t>Here a is the azimuthal angle, A is the altitude, delta is the latitude of the observer, phi is the declination of the object, and H is the hour angle. The hour angle is defined below, LST is the local sidereal time and alpha is the right ascension (LHA is local hour angle).</a:t>
            </a:r>
            <a:endParaRPr lang="en-US" dirty="0"/>
          </a:p>
        </p:txBody>
      </p:sp>
      <p:sp>
        <p:nvSpPr>
          <p:cNvPr id="3" name="Title 2"/>
          <p:cNvSpPr>
            <a:spLocks noGrp="1"/>
          </p:cNvSpPr>
          <p:nvPr>
            <p:ph type="title"/>
          </p:nvPr>
        </p:nvSpPr>
        <p:spPr>
          <a:xfrm>
            <a:off x="777240" y="5356627"/>
            <a:ext cx="7543800" cy="1501374"/>
          </a:xfrm>
        </p:spPr>
        <p:txBody>
          <a:bodyPr/>
          <a:lstStyle/>
          <a:p>
            <a:r>
              <a:rPr lang="en-US" dirty="0" smtClean="0"/>
              <a:t>Converting Between Systems</a:t>
            </a:r>
            <a:endParaRPr lang="en-US" dirty="0"/>
          </a:p>
        </p:txBody>
      </p:sp>
      <p:pic>
        <p:nvPicPr>
          <p:cNvPr id="4" name="Picture 3"/>
          <p:cNvPicPr>
            <a:picLocks noChangeAspect="1"/>
          </p:cNvPicPr>
          <p:nvPr/>
        </p:nvPicPr>
        <p:blipFill>
          <a:blip r:embed="rId2"/>
          <a:stretch>
            <a:fillRect/>
          </a:stretch>
        </p:blipFill>
        <p:spPr>
          <a:xfrm>
            <a:off x="2007866" y="685801"/>
            <a:ext cx="4876800" cy="939800"/>
          </a:xfrm>
          <a:prstGeom prst="rect">
            <a:avLst/>
          </a:prstGeom>
        </p:spPr>
      </p:pic>
      <p:pic>
        <p:nvPicPr>
          <p:cNvPr id="5" name="Picture 4"/>
          <p:cNvPicPr>
            <a:picLocks noChangeAspect="1"/>
          </p:cNvPicPr>
          <p:nvPr/>
        </p:nvPicPr>
        <p:blipFill>
          <a:blip r:embed="rId3"/>
          <a:stretch>
            <a:fillRect/>
          </a:stretch>
        </p:blipFill>
        <p:spPr>
          <a:xfrm>
            <a:off x="3136900" y="4343400"/>
            <a:ext cx="2870200" cy="419100"/>
          </a:xfrm>
          <a:prstGeom prst="rect">
            <a:avLst/>
          </a:prstGeom>
        </p:spPr>
      </p:pic>
    </p:spTree>
    <p:extLst>
      <p:ext uri="{BB962C8B-B14F-4D97-AF65-F5344CB8AC3E}">
        <p14:creationId xmlns:p14="http://schemas.microsoft.com/office/powerpoint/2010/main" val="824018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smtClean="0"/>
              <a:t>The final two systems are both Cartesian, and have the same angle.</a:t>
            </a:r>
          </a:p>
          <a:p>
            <a:r>
              <a:rPr lang="en-US" dirty="0" smtClean="0"/>
              <a:t>Lines and cones in three dimensions are very easily described with analytical geometry when Cartesian coordinates are used.</a:t>
            </a:r>
          </a:p>
          <a:p>
            <a:r>
              <a:rPr lang="en-US" dirty="0" smtClean="0"/>
              <a:t>The need for two Cartesian coordinates arises when one tries to write the parametric equations for circles that are not concentric with the origin, nor perpendicular or parallel to one of the axis. </a:t>
            </a:r>
            <a:endParaRPr lang="en-US" dirty="0"/>
          </a:p>
          <a:p>
            <a:r>
              <a:rPr lang="en-US" dirty="0" smtClean="0"/>
              <a:t>The first system takes the south-to-north pole as the positive z-axis, core to prime meridian as the x-axis, and the core to 90</a:t>
            </a:r>
            <a:r>
              <a:rPr lang="en-US" baseline="30000" dirty="0" smtClean="0"/>
              <a:t>th</a:t>
            </a:r>
            <a:r>
              <a:rPr lang="en-US" dirty="0" smtClean="0"/>
              <a:t> east as the y axis.</a:t>
            </a:r>
          </a:p>
          <a:p>
            <a:r>
              <a:rPr lang="en-US" dirty="0" smtClean="0"/>
              <a:t>The second </a:t>
            </a:r>
            <a:r>
              <a:rPr lang="en-US" dirty="0"/>
              <a:t>C</a:t>
            </a:r>
            <a:r>
              <a:rPr lang="en-US" dirty="0" smtClean="0"/>
              <a:t>artesian system takes the Earth’s core to the sun’s core as the positive z axis. The x-axis and y-axis of the system do not matter.</a:t>
            </a:r>
            <a:endParaRPr lang="en-US" dirty="0"/>
          </a:p>
        </p:txBody>
      </p:sp>
      <p:sp>
        <p:nvSpPr>
          <p:cNvPr id="3" name="Title 2"/>
          <p:cNvSpPr>
            <a:spLocks noGrp="1"/>
          </p:cNvSpPr>
          <p:nvPr>
            <p:ph type="title"/>
          </p:nvPr>
        </p:nvSpPr>
        <p:spPr/>
        <p:txBody>
          <a:bodyPr/>
          <a:lstStyle/>
          <a:p>
            <a:r>
              <a:rPr lang="en-US" dirty="0" smtClean="0"/>
              <a:t>Cartesian Coordinates</a:t>
            </a:r>
            <a:endParaRPr lang="en-US" dirty="0"/>
          </a:p>
        </p:txBody>
      </p:sp>
    </p:spTree>
    <p:extLst>
      <p:ext uri="{BB962C8B-B14F-4D97-AF65-F5344CB8AC3E}">
        <p14:creationId xmlns:p14="http://schemas.microsoft.com/office/powerpoint/2010/main" val="2122080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77240" y="685801"/>
            <a:ext cx="7452360" cy="3979462"/>
          </a:xfrm>
        </p:spPr>
        <p:txBody>
          <a:bodyPr>
            <a:normAutofit lnSpcReduction="10000"/>
          </a:bodyPr>
          <a:lstStyle/>
          <a:p>
            <a:r>
              <a:rPr lang="en-US" dirty="0" smtClean="0"/>
              <a:t>Geometric problems like this are the main focus of algebraic geometry.</a:t>
            </a:r>
          </a:p>
          <a:p>
            <a:r>
              <a:rPr lang="en-US" dirty="0" smtClean="0"/>
              <a:t>Algebraic geometry takes smooth (</a:t>
            </a:r>
            <a:r>
              <a:rPr lang="en-US" dirty="0" err="1" smtClean="0"/>
              <a:t>Infintely</a:t>
            </a:r>
            <a:r>
              <a:rPr lang="en-US" dirty="0" smtClean="0"/>
              <a:t> differentiable surfaces) objects in n-dimensional topological spaces and determines their intersections.</a:t>
            </a:r>
          </a:p>
          <a:p>
            <a:r>
              <a:rPr lang="en-US" dirty="0" smtClean="0"/>
              <a:t>The topological structures considered here are Euclidean (Real), and thus very nice to work with.</a:t>
            </a:r>
          </a:p>
          <a:p>
            <a:r>
              <a:rPr lang="en-US" dirty="0" smtClean="0"/>
              <a:t>The methods of algebraic geometry involve </a:t>
            </a:r>
            <a:r>
              <a:rPr lang="en-US" dirty="0" err="1" smtClean="0"/>
              <a:t>Abelian</a:t>
            </a:r>
            <a:r>
              <a:rPr lang="en-US" dirty="0" smtClean="0"/>
              <a:t> groups, commutative algebras, and some exterior calculus.</a:t>
            </a:r>
          </a:p>
          <a:p>
            <a:r>
              <a:rPr lang="en-US" dirty="0" smtClean="0"/>
              <a:t>To avoid confusing people, the use of Euclidean, analytic, vector geometries were used instead.</a:t>
            </a:r>
          </a:p>
          <a:p>
            <a:r>
              <a:rPr lang="en-US" dirty="0" smtClean="0"/>
              <a:t>This creates quite the mess, however.</a:t>
            </a:r>
            <a:endParaRPr lang="en-US" dirty="0"/>
          </a:p>
        </p:txBody>
      </p:sp>
      <p:sp>
        <p:nvSpPr>
          <p:cNvPr id="3" name="Title 2"/>
          <p:cNvSpPr>
            <a:spLocks noGrp="1"/>
          </p:cNvSpPr>
          <p:nvPr>
            <p:ph type="title"/>
          </p:nvPr>
        </p:nvSpPr>
        <p:spPr>
          <a:xfrm>
            <a:off x="777240" y="5117956"/>
            <a:ext cx="7543800" cy="673243"/>
          </a:xfrm>
        </p:spPr>
        <p:txBody>
          <a:bodyPr/>
          <a:lstStyle/>
          <a:p>
            <a:r>
              <a:rPr lang="en-US" sz="3200" dirty="0" smtClean="0"/>
              <a:t>The Apology of A Mathematician</a:t>
            </a:r>
            <a:endParaRPr lang="en-US" sz="3200" dirty="0"/>
          </a:p>
        </p:txBody>
      </p:sp>
    </p:spTree>
    <p:extLst>
      <p:ext uri="{BB962C8B-B14F-4D97-AF65-F5344CB8AC3E}">
        <p14:creationId xmlns:p14="http://schemas.microsoft.com/office/powerpoint/2010/main" val="348902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77240" y="685801"/>
            <a:ext cx="7452360" cy="3657599"/>
          </a:xfrm>
        </p:spPr>
        <p:txBody>
          <a:bodyPr/>
          <a:lstStyle/>
          <a:p>
            <a:r>
              <a:rPr lang="en-US" dirty="0" smtClean="0"/>
              <a:t>From the results obtained we come across two problems:</a:t>
            </a:r>
          </a:p>
          <a:p>
            <a:pPr lvl="1"/>
            <a:r>
              <a:rPr lang="en-US" dirty="0" smtClean="0"/>
              <a:t>How is the O</a:t>
            </a:r>
            <a:r>
              <a:rPr lang="en-US" baseline="30000" dirty="0" smtClean="0"/>
              <a:t>+</a:t>
            </a:r>
            <a:r>
              <a:rPr lang="en-US" dirty="0" smtClean="0"/>
              <a:t> is that high when hydrogen dominates the exosphere?</a:t>
            </a:r>
          </a:p>
          <a:p>
            <a:pPr lvl="1"/>
            <a:r>
              <a:rPr lang="en-US" dirty="0" smtClean="0"/>
              <a:t>Can O</a:t>
            </a:r>
            <a:r>
              <a:rPr lang="en-US" baseline="30000" dirty="0" smtClean="0"/>
              <a:t>+</a:t>
            </a:r>
            <a:r>
              <a:rPr lang="en-US" dirty="0" smtClean="0"/>
              <a:t> be excited via some other mechanism in the dark?</a:t>
            </a:r>
          </a:p>
        </p:txBody>
      </p:sp>
    </p:spTree>
    <p:extLst>
      <p:ext uri="{BB962C8B-B14F-4D97-AF65-F5344CB8AC3E}">
        <p14:creationId xmlns:p14="http://schemas.microsoft.com/office/powerpoint/2010/main" val="57649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77240" y="685801"/>
            <a:ext cx="7452360" cy="3657599"/>
          </a:xfrm>
        </p:spPr>
        <p:txBody>
          <a:bodyPr>
            <a:normAutofit fontScale="92500"/>
          </a:bodyPr>
          <a:lstStyle/>
          <a:p>
            <a:r>
              <a:rPr lang="en-US" dirty="0" smtClean="0"/>
              <a:t>A conjugate point is the point of intersection with the Earth one would come across if they were to follow the magnetic field lines from some fixed point on the Earth’s surface.</a:t>
            </a:r>
          </a:p>
          <a:p>
            <a:r>
              <a:rPr lang="en-US" dirty="0" smtClean="0"/>
              <a:t>Conjugate electrons are electrons that are excited at the conjugate point and then travel down the field lines to the original point.</a:t>
            </a:r>
            <a:endParaRPr lang="en-US" dirty="0"/>
          </a:p>
          <a:p>
            <a:r>
              <a:rPr lang="en-US" dirty="0" smtClean="0"/>
              <a:t>A solution </a:t>
            </a:r>
            <a:r>
              <a:rPr lang="en-US" dirty="0"/>
              <a:t>proposed to a similar problem in the 1970’s was the conjugate electrons were exciting the oxygen in the atmosphere, and thus causing the 834 emissions</a:t>
            </a:r>
            <a:r>
              <a:rPr lang="en-US" dirty="0" smtClean="0"/>
              <a:t>.</a:t>
            </a:r>
          </a:p>
          <a:p>
            <a:r>
              <a:rPr lang="en-US" dirty="0" smtClean="0"/>
              <a:t>It is possible that the conjugate point of White Sands was exposed to the sun at the time of the experiment, therefore allowing electrons to interact with the O</a:t>
            </a:r>
            <a:r>
              <a:rPr lang="en-US" baseline="30000" dirty="0" smtClean="0"/>
              <a:t>+</a:t>
            </a:r>
            <a:r>
              <a:rPr lang="en-US" dirty="0" smtClean="0"/>
              <a:t> and produce 834</a:t>
            </a:r>
            <a:endParaRPr lang="en-US" dirty="0"/>
          </a:p>
        </p:txBody>
      </p:sp>
      <p:sp>
        <p:nvSpPr>
          <p:cNvPr id="3" name="Title 2"/>
          <p:cNvSpPr>
            <a:spLocks noGrp="1"/>
          </p:cNvSpPr>
          <p:nvPr>
            <p:ph type="title"/>
          </p:nvPr>
        </p:nvSpPr>
        <p:spPr/>
        <p:txBody>
          <a:bodyPr/>
          <a:lstStyle/>
          <a:p>
            <a:r>
              <a:rPr lang="en-US" dirty="0" smtClean="0"/>
              <a:t>Conjugate Points</a:t>
            </a:r>
            <a:endParaRPr lang="en-US" dirty="0"/>
          </a:p>
        </p:txBody>
      </p:sp>
    </p:spTree>
    <p:extLst>
      <p:ext uri="{BB962C8B-B14F-4D97-AF65-F5344CB8AC3E}">
        <p14:creationId xmlns:p14="http://schemas.microsoft.com/office/powerpoint/2010/main" val="213496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rcRect t="1807" b="1807"/>
          <a:stretch>
            <a:fillRect/>
          </a:stretch>
        </p:blipFill>
        <p:spPr/>
      </p:pic>
      <p:sp>
        <p:nvSpPr>
          <p:cNvPr id="3" name="Title 2"/>
          <p:cNvSpPr>
            <a:spLocks noGrp="1"/>
          </p:cNvSpPr>
          <p:nvPr>
            <p:ph type="title"/>
          </p:nvPr>
        </p:nvSpPr>
        <p:spPr/>
        <p:txBody>
          <a:bodyPr/>
          <a:lstStyle/>
          <a:p>
            <a:r>
              <a:rPr lang="en-US" dirty="0" smtClean="0"/>
              <a:t>Feasibility</a:t>
            </a:r>
            <a:endParaRPr lang="en-US" dirty="0"/>
          </a:p>
        </p:txBody>
      </p:sp>
    </p:spTree>
    <p:extLst>
      <p:ext uri="{BB962C8B-B14F-4D97-AF65-F5344CB8AC3E}">
        <p14:creationId xmlns:p14="http://schemas.microsoft.com/office/powerpoint/2010/main" val="1380642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conjugate point of White Sands is slight above Antarctica, and on the same face of the Earth.</a:t>
            </a:r>
          </a:p>
          <a:p>
            <a:r>
              <a:rPr lang="en-US" dirty="0" smtClean="0"/>
              <a:t>This means that it was also dark during the time of the experiment.</a:t>
            </a:r>
          </a:p>
          <a:p>
            <a:r>
              <a:rPr lang="en-US" dirty="0" smtClean="0"/>
              <a:t>It becomes harder to accept that conjugate electrons are the main source, as if atoms can be excited in the dark over Antarctica, why not over New Mexico as well?</a:t>
            </a:r>
            <a:endParaRPr lang="en-US" dirty="0"/>
          </a:p>
        </p:txBody>
      </p:sp>
    </p:spTree>
    <p:extLst>
      <p:ext uri="{BB962C8B-B14F-4D97-AF65-F5344CB8AC3E}">
        <p14:creationId xmlns:p14="http://schemas.microsoft.com/office/powerpoint/2010/main" val="2792979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a:t>
            </a:r>
            <a:endParaRPr lang="en-US" dirty="0"/>
          </a:p>
        </p:txBody>
      </p:sp>
      <p:pic>
        <p:nvPicPr>
          <p:cNvPr id="4" name="Picture 3"/>
          <p:cNvPicPr>
            <a:picLocks noChangeAspect="1"/>
          </p:cNvPicPr>
          <p:nvPr/>
        </p:nvPicPr>
        <p:blipFill>
          <a:blip r:embed="rId2"/>
          <a:stretch>
            <a:fillRect/>
          </a:stretch>
        </p:blipFill>
        <p:spPr>
          <a:xfrm>
            <a:off x="441901" y="274961"/>
            <a:ext cx="5406606" cy="3181379"/>
          </a:xfrm>
          <a:prstGeom prst="rect">
            <a:avLst/>
          </a:prstGeom>
        </p:spPr>
      </p:pic>
      <p:pic>
        <p:nvPicPr>
          <p:cNvPr id="5" name="Picture 4"/>
          <p:cNvPicPr>
            <a:picLocks noChangeAspect="1"/>
          </p:cNvPicPr>
          <p:nvPr/>
        </p:nvPicPr>
        <p:blipFill>
          <a:blip r:embed="rId3"/>
          <a:stretch>
            <a:fillRect/>
          </a:stretch>
        </p:blipFill>
        <p:spPr>
          <a:xfrm>
            <a:off x="3369669" y="3456341"/>
            <a:ext cx="5088531" cy="3013274"/>
          </a:xfrm>
          <a:prstGeom prst="rect">
            <a:avLst/>
          </a:prstGeom>
        </p:spPr>
      </p:pic>
    </p:spTree>
    <p:extLst>
      <p:ext uri="{BB962C8B-B14F-4D97-AF65-F5344CB8AC3E}">
        <p14:creationId xmlns:p14="http://schemas.microsoft.com/office/powerpoint/2010/main" val="7762810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paper from the 1970’s had a figure of 15 R ± 5 R.</a:t>
            </a:r>
          </a:p>
          <a:p>
            <a:r>
              <a:rPr lang="en-US" dirty="0" smtClean="0"/>
              <a:t>The data gather has a value of 8 R, with about a 15% uncertainty.</a:t>
            </a:r>
          </a:p>
          <a:p>
            <a:r>
              <a:rPr lang="en-US" dirty="0" smtClean="0"/>
              <a:t>This seems very compelling to further investigate the data, as all 3 flights had similar observations.</a:t>
            </a:r>
          </a:p>
          <a:p>
            <a:endParaRPr lang="en-US" dirty="0" smtClean="0"/>
          </a:p>
        </p:txBody>
      </p:sp>
      <p:sp>
        <p:nvSpPr>
          <p:cNvPr id="3" name="Title 2"/>
          <p:cNvSpPr>
            <a:spLocks noGrp="1"/>
          </p:cNvSpPr>
          <p:nvPr>
            <p:ph type="title"/>
          </p:nvPr>
        </p:nvSpPr>
        <p:spPr/>
        <p:txBody>
          <a:bodyPr/>
          <a:lstStyle/>
          <a:p>
            <a:r>
              <a:rPr lang="en-US" dirty="0" smtClean="0"/>
              <a:t>Comparison</a:t>
            </a:r>
            <a:endParaRPr lang="en-US" dirty="0"/>
          </a:p>
        </p:txBody>
      </p:sp>
    </p:spTree>
    <p:extLst>
      <p:ext uri="{BB962C8B-B14F-4D97-AF65-F5344CB8AC3E}">
        <p14:creationId xmlns:p14="http://schemas.microsoft.com/office/powerpoint/2010/main" val="939472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77239" y="478715"/>
            <a:ext cx="7911245" cy="3657599"/>
          </a:xfrm>
        </p:spPr>
        <p:txBody>
          <a:bodyPr/>
          <a:lstStyle/>
          <a:p>
            <a:r>
              <a:rPr lang="en-US" dirty="0" smtClean="0"/>
              <a:t>SPINR was a rocket the flew in the late 1990’s to gather data on the emission spectrum of the dust in young nebulae</a:t>
            </a:r>
          </a:p>
          <a:p>
            <a:r>
              <a:rPr lang="en-US" dirty="0" smtClean="0"/>
              <a:t>The  </a:t>
            </a:r>
            <a:r>
              <a:rPr lang="en-US" dirty="0"/>
              <a:t>mission used spectrographs developed by the TERRIERS Satellite mission to image ultraviolet emissions from both the </a:t>
            </a:r>
            <a:r>
              <a:rPr lang="en-US" dirty="0" err="1"/>
              <a:t>Scorpius</a:t>
            </a:r>
            <a:r>
              <a:rPr lang="en-US" dirty="0"/>
              <a:t> and Orion </a:t>
            </a:r>
            <a:r>
              <a:rPr lang="en-US" dirty="0" smtClean="0"/>
              <a:t>constellations.</a:t>
            </a:r>
          </a:p>
          <a:p>
            <a:r>
              <a:rPr lang="en-US" dirty="0" smtClean="0"/>
              <a:t>All missions flew from White Sands Missile Range well into the night.</a:t>
            </a:r>
            <a:endParaRPr lang="en-US" dirty="0"/>
          </a:p>
          <a:p>
            <a:endParaRPr lang="en-US" dirty="0" smtClean="0"/>
          </a:p>
          <a:p>
            <a:endParaRPr lang="en-US" dirty="0"/>
          </a:p>
        </p:txBody>
      </p:sp>
      <p:sp>
        <p:nvSpPr>
          <p:cNvPr id="3" name="Title 2"/>
          <p:cNvSpPr>
            <a:spLocks noGrp="1"/>
          </p:cNvSpPr>
          <p:nvPr>
            <p:ph type="title"/>
          </p:nvPr>
        </p:nvSpPr>
        <p:spPr>
          <a:xfrm>
            <a:off x="777240" y="5334000"/>
            <a:ext cx="7543800" cy="914400"/>
          </a:xfrm>
        </p:spPr>
        <p:txBody>
          <a:bodyPr/>
          <a:lstStyle/>
          <a:p>
            <a:r>
              <a:rPr lang="en-US" dirty="0" smtClean="0"/>
              <a:t>The Experiment</a:t>
            </a:r>
            <a:endParaRPr lang="en-US" dirty="0"/>
          </a:p>
        </p:txBody>
      </p:sp>
      <p:pic>
        <p:nvPicPr>
          <p:cNvPr id="4" name="Picture 3"/>
          <p:cNvPicPr>
            <a:picLocks noChangeAspect="1"/>
          </p:cNvPicPr>
          <p:nvPr/>
        </p:nvPicPr>
        <p:blipFill>
          <a:blip r:embed="rId2"/>
          <a:stretch>
            <a:fillRect/>
          </a:stretch>
        </p:blipFill>
        <p:spPr>
          <a:xfrm>
            <a:off x="4666045" y="2875077"/>
            <a:ext cx="4022439" cy="2606851"/>
          </a:xfrm>
          <a:prstGeom prst="rect">
            <a:avLst/>
          </a:prstGeom>
        </p:spPr>
      </p:pic>
    </p:spTree>
    <p:extLst>
      <p:ext uri="{BB962C8B-B14F-4D97-AF65-F5344CB8AC3E}">
        <p14:creationId xmlns:p14="http://schemas.microsoft.com/office/powerpoint/2010/main" val="40543157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It is possible that there is O</a:t>
            </a:r>
            <a:r>
              <a:rPr lang="en-US" baseline="30000" dirty="0" smtClean="0"/>
              <a:t>+</a:t>
            </a:r>
            <a:r>
              <a:rPr lang="en-US" dirty="0" smtClean="0"/>
              <a:t> very high up in the atmosphere that is causing the 834 lines, or that there is some mechanism that creates a spectrum even at night.</a:t>
            </a:r>
          </a:p>
          <a:p>
            <a:r>
              <a:rPr lang="en-US" dirty="0" smtClean="0"/>
              <a:t>The conjugate electron hypothesis has results that are very close to other reports, but this seems unfeasible as the conjugate point was also in the dark.</a:t>
            </a:r>
          </a:p>
          <a:p>
            <a:r>
              <a:rPr lang="en-US" dirty="0" smtClean="0"/>
              <a:t>Further analysis of the data is needed to make a better conclusion, but from this we can start to exclude several possibilities.</a:t>
            </a:r>
            <a:endParaRPr lang="en-US" dirty="0"/>
          </a:p>
        </p:txBody>
      </p:sp>
      <p:sp>
        <p:nvSpPr>
          <p:cNvPr id="3" name="Title 2"/>
          <p:cNvSpPr>
            <a:spLocks noGrp="1"/>
          </p:cNvSpPr>
          <p:nvPr>
            <p:ph type="title"/>
          </p:nvPr>
        </p:nvSpPr>
        <p:spPr/>
        <p:txBody>
          <a:bodyPr/>
          <a:lstStyle/>
          <a:p>
            <a:r>
              <a:rPr lang="en-US" dirty="0" smtClean="0"/>
              <a:t>Conclusion</a:t>
            </a:r>
            <a:endParaRPr lang="en-US" dirty="0"/>
          </a:p>
        </p:txBody>
      </p:sp>
    </p:spTree>
    <p:extLst>
      <p:ext uri="{BB962C8B-B14F-4D97-AF65-F5344CB8AC3E}">
        <p14:creationId xmlns:p14="http://schemas.microsoft.com/office/powerpoint/2010/main" val="3001850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data produced by the SPINR mission had an unexplained observation, that of 83.4 nm emission lines.</a:t>
            </a:r>
          </a:p>
          <a:p>
            <a:r>
              <a:rPr lang="en-US" dirty="0" smtClean="0"/>
              <a:t>This wavelength should not be observed in the spectrum of far away objects as these photons are capable of ionizing hydrogen atoms.</a:t>
            </a:r>
          </a:p>
          <a:p>
            <a:r>
              <a:rPr lang="en-US" dirty="0" smtClean="0"/>
              <a:t>The purpose of this capstone is to explore some possibilities as to what might have occurred, particularly in the Orion data.</a:t>
            </a:r>
            <a:endParaRPr lang="en-US" dirty="0"/>
          </a:p>
        </p:txBody>
      </p:sp>
      <p:sp>
        <p:nvSpPr>
          <p:cNvPr id="3" name="Title 2"/>
          <p:cNvSpPr>
            <a:spLocks noGrp="1"/>
          </p:cNvSpPr>
          <p:nvPr>
            <p:ph type="title"/>
          </p:nvPr>
        </p:nvSpPr>
        <p:spPr/>
        <p:txBody>
          <a:bodyPr/>
          <a:lstStyle/>
          <a:p>
            <a:r>
              <a:rPr lang="en-US" dirty="0" smtClean="0"/>
              <a:t>The Problem</a:t>
            </a:r>
            <a:endParaRPr lang="en-US" dirty="0"/>
          </a:p>
        </p:txBody>
      </p:sp>
    </p:spTree>
    <p:extLst>
      <p:ext uri="{BB962C8B-B14F-4D97-AF65-F5344CB8AC3E}">
        <p14:creationId xmlns:p14="http://schemas.microsoft.com/office/powerpoint/2010/main" val="82801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We know the 834 lines are not from the Orion as Hydrogen can be ionized by 911 photons.</a:t>
            </a:r>
          </a:p>
          <a:p>
            <a:r>
              <a:rPr lang="en-US" dirty="0" smtClean="0"/>
              <a:t>Assuming a uniform density of 1 atom per cc, and from the Beer-Lambert law, this yields a mean free path of roughly 1 AU.</a:t>
            </a:r>
          </a:p>
          <a:p>
            <a:r>
              <a:rPr lang="en-US" dirty="0" smtClean="0"/>
              <a:t>The probability of traversing some distance without collision decays exponentially.</a:t>
            </a:r>
          </a:p>
          <a:p>
            <a:r>
              <a:rPr lang="en-US" dirty="0" smtClean="0"/>
              <a:t>As Orion is over a million AU away, the probability that 834 photons reached the Earth from Orion is 0 to hundreds of decimal places.</a:t>
            </a:r>
            <a:endParaRPr lang="en-US" dirty="0"/>
          </a:p>
        </p:txBody>
      </p:sp>
      <p:sp>
        <p:nvSpPr>
          <p:cNvPr id="3" name="Title 2"/>
          <p:cNvSpPr>
            <a:spLocks noGrp="1"/>
          </p:cNvSpPr>
          <p:nvPr>
            <p:ph type="title"/>
          </p:nvPr>
        </p:nvSpPr>
        <p:spPr>
          <a:xfrm>
            <a:off x="777240" y="5334000"/>
            <a:ext cx="7543800" cy="914400"/>
          </a:xfrm>
        </p:spPr>
        <p:txBody>
          <a:bodyPr/>
          <a:lstStyle/>
          <a:p>
            <a:r>
              <a:rPr lang="en-US" dirty="0" smtClean="0"/>
              <a:t>Some Physics</a:t>
            </a:r>
            <a:endParaRPr lang="en-US" dirty="0"/>
          </a:p>
        </p:txBody>
      </p:sp>
    </p:spTree>
    <p:extLst>
      <p:ext uri="{BB962C8B-B14F-4D97-AF65-F5344CB8AC3E}">
        <p14:creationId xmlns:p14="http://schemas.microsoft.com/office/powerpoint/2010/main" val="1567357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834 is produced in the emission spectrum of both O</a:t>
            </a:r>
            <a:r>
              <a:rPr lang="en-US" baseline="30000" dirty="0" smtClean="0"/>
              <a:t>+</a:t>
            </a:r>
            <a:r>
              <a:rPr lang="en-US" dirty="0" smtClean="0"/>
              <a:t> and O</a:t>
            </a:r>
            <a:r>
              <a:rPr lang="en-US" baseline="30000" dirty="0" smtClean="0"/>
              <a:t>++</a:t>
            </a:r>
            <a:r>
              <a:rPr lang="en-US" dirty="0" smtClean="0"/>
              <a:t>, both of which are found in the upper atmosphere.</a:t>
            </a:r>
          </a:p>
          <a:p>
            <a:r>
              <a:rPr lang="en-US" dirty="0" smtClean="0"/>
              <a:t>If sunlight is capable of interacting with these atoms, then an 834 line would be expected in the data.</a:t>
            </a:r>
          </a:p>
          <a:p>
            <a:r>
              <a:rPr lang="en-US" dirty="0" smtClean="0"/>
              <a:t>The problem is then to find out if it is feasible the O</a:t>
            </a:r>
            <a:r>
              <a:rPr lang="en-US" baseline="30000" dirty="0" smtClean="0"/>
              <a:t>+</a:t>
            </a:r>
            <a:r>
              <a:rPr lang="en-US" dirty="0" smtClean="0"/>
              <a:t> or O</a:t>
            </a:r>
            <a:r>
              <a:rPr lang="en-US" baseline="30000" dirty="0" smtClean="0"/>
              <a:t>++</a:t>
            </a:r>
            <a:r>
              <a:rPr lang="en-US" dirty="0" smtClean="0"/>
              <a:t> interacted with sunlight at the time of the experiment.</a:t>
            </a:r>
            <a:endParaRPr lang="en-US" dirty="0"/>
          </a:p>
        </p:txBody>
      </p:sp>
      <p:sp>
        <p:nvSpPr>
          <p:cNvPr id="3" name="Title 2"/>
          <p:cNvSpPr>
            <a:spLocks noGrp="1"/>
          </p:cNvSpPr>
          <p:nvPr>
            <p:ph type="title"/>
          </p:nvPr>
        </p:nvSpPr>
        <p:spPr/>
        <p:txBody>
          <a:bodyPr/>
          <a:lstStyle/>
          <a:p>
            <a:r>
              <a:rPr lang="en-US" dirty="0" smtClean="0"/>
              <a:t>Possible Resolutions</a:t>
            </a:r>
            <a:endParaRPr lang="en-US" dirty="0"/>
          </a:p>
        </p:txBody>
      </p:sp>
    </p:spTree>
    <p:extLst>
      <p:ext uri="{BB962C8B-B14F-4D97-AF65-F5344CB8AC3E}">
        <p14:creationId xmlns:p14="http://schemas.microsoft.com/office/powerpoint/2010/main" val="7826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79804" y="685801"/>
            <a:ext cx="7649796" cy="4132401"/>
          </a:xfrm>
        </p:spPr>
        <p:txBody>
          <a:bodyPr>
            <a:normAutofit lnSpcReduction="10000"/>
          </a:bodyPr>
          <a:lstStyle/>
          <a:p>
            <a:r>
              <a:rPr lang="en-US" dirty="0" smtClean="0"/>
              <a:t>These interactions could have came about in several different ways.</a:t>
            </a:r>
          </a:p>
          <a:p>
            <a:r>
              <a:rPr lang="en-US" dirty="0" smtClean="0"/>
              <a:t>It is possible that there was O</a:t>
            </a:r>
            <a:r>
              <a:rPr lang="en-US" baseline="30000" dirty="0" smtClean="0"/>
              <a:t>+</a:t>
            </a:r>
            <a:r>
              <a:rPr lang="en-US" dirty="0" smtClean="0"/>
              <a:t> very high in the atmosphere, and thus out of the umbra/penumbra of the Earth.</a:t>
            </a:r>
          </a:p>
          <a:p>
            <a:r>
              <a:rPr lang="en-US" dirty="0" smtClean="0"/>
              <a:t>Another possibility is that the line of sight of the Rocket reaches the cone of the umbra at a relatively low altitude, where there is an abundance of these atoms.</a:t>
            </a:r>
          </a:p>
          <a:p>
            <a:r>
              <a:rPr lang="en-US" dirty="0" smtClean="0"/>
              <a:t>The conjugate point of White Sands could possibly have been in the sun while this experiment took place, meaning conjugate electrons could have excited the atoms enough to produce 834 emissions.</a:t>
            </a:r>
          </a:p>
          <a:p>
            <a:r>
              <a:rPr lang="en-US" dirty="0" smtClean="0"/>
              <a:t>Reflected UV light off of the moon from the sun could also cause the interactions needed to produce this spectrum.</a:t>
            </a:r>
          </a:p>
          <a:p>
            <a:endParaRPr lang="en-US" dirty="0"/>
          </a:p>
        </p:txBody>
      </p:sp>
    </p:spTree>
    <p:extLst>
      <p:ext uri="{BB962C8B-B14F-4D97-AF65-F5344CB8AC3E}">
        <p14:creationId xmlns:p14="http://schemas.microsoft.com/office/powerpoint/2010/main" val="3492683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overwhelming majority of this project was focused on the geometry of the experiment. A brief derivation will be given to show how the results were obtained.</a:t>
            </a:r>
          </a:p>
          <a:p>
            <a:r>
              <a:rPr lang="en-US" dirty="0" smtClean="0"/>
              <a:t>Two of the explanation are completely dependent on the point in space where the line of sight of the Rocket meets the cone of the umbra (And to lesser extent, the penumbra).</a:t>
            </a:r>
          </a:p>
          <a:p>
            <a:r>
              <a:rPr lang="en-US" dirty="0" smtClean="0"/>
              <a:t>If this point is low enough that O</a:t>
            </a:r>
            <a:r>
              <a:rPr lang="en-US" baseline="30000" dirty="0" smtClean="0"/>
              <a:t>+</a:t>
            </a:r>
            <a:r>
              <a:rPr lang="en-US" dirty="0" smtClean="0"/>
              <a:t> was being hit by sunlight, then the problem is solved.</a:t>
            </a:r>
            <a:endParaRPr lang="en-US" dirty="0"/>
          </a:p>
        </p:txBody>
      </p:sp>
      <p:sp>
        <p:nvSpPr>
          <p:cNvPr id="3" name="Title 2"/>
          <p:cNvSpPr>
            <a:spLocks noGrp="1"/>
          </p:cNvSpPr>
          <p:nvPr>
            <p:ph type="title"/>
          </p:nvPr>
        </p:nvSpPr>
        <p:spPr/>
        <p:txBody>
          <a:bodyPr/>
          <a:lstStyle/>
          <a:p>
            <a:r>
              <a:rPr lang="en-US" dirty="0" smtClean="0"/>
              <a:t>The Geometry</a:t>
            </a:r>
            <a:endParaRPr lang="en-US" dirty="0"/>
          </a:p>
        </p:txBody>
      </p:sp>
    </p:spTree>
    <p:extLst>
      <p:ext uri="{BB962C8B-B14F-4D97-AF65-F5344CB8AC3E}">
        <p14:creationId xmlns:p14="http://schemas.microsoft.com/office/powerpoint/2010/main" val="2109076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25609" y="685801"/>
            <a:ext cx="6503991" cy="4242847"/>
          </a:xfrm>
        </p:spPr>
        <p:txBody>
          <a:bodyPr/>
          <a:lstStyle/>
          <a:p>
            <a:r>
              <a:rPr lang="en-US" dirty="0" smtClean="0"/>
              <a:t>This problem needs 4 different coordinate systems to effectively determine the line of sight of the rocket, the cone of the umbra, and the cone of the penumbra.</a:t>
            </a:r>
          </a:p>
          <a:p>
            <a:r>
              <a:rPr lang="en-US" dirty="0" smtClean="0"/>
              <a:t>The Orion constellation is easily found with equatorial coordinates, which uses right ascension and declination to determine points on the celestial sphere.</a:t>
            </a:r>
          </a:p>
          <a:p>
            <a:r>
              <a:rPr lang="en-US" dirty="0" smtClean="0"/>
              <a:t>The coordinates of Orion are easy enough to remember, they are RA = 5, Dec = 5.</a:t>
            </a:r>
          </a:p>
        </p:txBody>
      </p:sp>
      <p:sp>
        <p:nvSpPr>
          <p:cNvPr id="3" name="Title 2"/>
          <p:cNvSpPr>
            <a:spLocks noGrp="1"/>
          </p:cNvSpPr>
          <p:nvPr>
            <p:ph type="title"/>
          </p:nvPr>
        </p:nvSpPr>
        <p:spPr>
          <a:xfrm>
            <a:off x="777240" y="5334000"/>
            <a:ext cx="7543800" cy="914400"/>
          </a:xfrm>
        </p:spPr>
        <p:txBody>
          <a:bodyPr/>
          <a:lstStyle/>
          <a:p>
            <a:r>
              <a:rPr lang="en-US" dirty="0" smtClean="0"/>
              <a:t>Equatorial Coordinates</a:t>
            </a:r>
            <a:endParaRPr lang="en-US" dirty="0"/>
          </a:p>
        </p:txBody>
      </p:sp>
    </p:spTree>
    <p:extLst>
      <p:ext uri="{BB962C8B-B14F-4D97-AF65-F5344CB8AC3E}">
        <p14:creationId xmlns:p14="http://schemas.microsoft.com/office/powerpoint/2010/main" val="286626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dirty="0" smtClean="0"/>
              <a:t>The horizontal coordinate system is based on the position of the observer.</a:t>
            </a:r>
          </a:p>
          <a:p>
            <a:r>
              <a:rPr lang="en-US" dirty="0" smtClean="0"/>
              <a:t>As such it is dynamical, unlike the equatorial system, and as such two observers will have two different coordinate systems. </a:t>
            </a:r>
          </a:p>
          <a:p>
            <a:r>
              <a:rPr lang="en-US" dirty="0" smtClean="0"/>
              <a:t>The coordinates involve the tangent plane to the Earth at the point of the observer, and the set of concentric cones centered at the observer.</a:t>
            </a:r>
          </a:p>
          <a:p>
            <a:r>
              <a:rPr lang="en-US" dirty="0" smtClean="0"/>
              <a:t>The first coordinate is the azimuthal angle, which is the angle made on the tangent plane from the direction north to the direction the observer is facing.</a:t>
            </a:r>
          </a:p>
          <a:p>
            <a:r>
              <a:rPr lang="en-US" dirty="0" smtClean="0"/>
              <a:t>The second coordinate is the altitude which is the angle above the tangent plane that the observer is facing.</a:t>
            </a:r>
          </a:p>
          <a:p>
            <a:r>
              <a:rPr lang="en-US" dirty="0" smtClean="0"/>
              <a:t>Thus, a point in space is uniquely determined by a half-plane perpendicular to the tangent plane, and a cone centered at the observer.</a:t>
            </a:r>
            <a:endParaRPr lang="en-US" dirty="0"/>
          </a:p>
        </p:txBody>
      </p:sp>
      <p:sp>
        <p:nvSpPr>
          <p:cNvPr id="3" name="Title 2"/>
          <p:cNvSpPr>
            <a:spLocks noGrp="1"/>
          </p:cNvSpPr>
          <p:nvPr>
            <p:ph type="title"/>
          </p:nvPr>
        </p:nvSpPr>
        <p:spPr>
          <a:xfrm>
            <a:off x="777240" y="5334000"/>
            <a:ext cx="7543800" cy="914400"/>
          </a:xfrm>
        </p:spPr>
        <p:txBody>
          <a:bodyPr/>
          <a:lstStyle/>
          <a:p>
            <a:r>
              <a:rPr lang="en-US" dirty="0" smtClean="0"/>
              <a:t>Horizontal Coordinates</a:t>
            </a:r>
            <a:endParaRPr lang="en-US" dirty="0"/>
          </a:p>
        </p:txBody>
      </p:sp>
    </p:spTree>
    <p:extLst>
      <p:ext uri="{BB962C8B-B14F-4D97-AF65-F5344CB8AC3E}">
        <p14:creationId xmlns:p14="http://schemas.microsoft.com/office/powerpoint/2010/main" val="13311182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lemental">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95000"/>
              </a:schemeClr>
            </a:gs>
            <a:gs pos="100000">
              <a:schemeClr val="phClr">
                <a:shade val="40000"/>
                <a:satMod val="180000"/>
              </a:schemeClr>
            </a:gs>
          </a:gsLst>
          <a:lin ang="5400000" scaled="0"/>
        </a:gradFill>
        <a:blipFill>
          <a:blip xmlns:r="http://schemas.openxmlformats.org/officeDocument/2006/relationships" r:embed="rId1">
            <a:duotone>
              <a:schemeClr val="phClr">
                <a:shade val="14000"/>
                <a:satMod val="280000"/>
              </a:schemeClr>
              <a:schemeClr val="phClr">
                <a:tint val="60000"/>
                <a:sat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Elemental.thmx</Template>
  <TotalTime>138</TotalTime>
  <Words>1469</Words>
  <Application>Microsoft Macintosh PowerPoint</Application>
  <PresentationFormat>On-screen Show (4:3)</PresentationFormat>
  <Paragraphs>78</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Elemental</vt:lpstr>
      <vt:lpstr>834 Observations in the SPINR Data</vt:lpstr>
      <vt:lpstr>The Experiment</vt:lpstr>
      <vt:lpstr>The Problem</vt:lpstr>
      <vt:lpstr>Some Physics</vt:lpstr>
      <vt:lpstr>Possible Resolutions</vt:lpstr>
      <vt:lpstr>PowerPoint Presentation</vt:lpstr>
      <vt:lpstr>The Geometry</vt:lpstr>
      <vt:lpstr>Equatorial Coordinates</vt:lpstr>
      <vt:lpstr>Horizontal Coordinates</vt:lpstr>
      <vt:lpstr>PowerPoint Presentation</vt:lpstr>
      <vt:lpstr>Converting Between Systems</vt:lpstr>
      <vt:lpstr>Cartesian Coordinates</vt:lpstr>
      <vt:lpstr>The Apology of A Mathematician</vt:lpstr>
      <vt:lpstr>PowerPoint Presentation</vt:lpstr>
      <vt:lpstr>Conjugate Points</vt:lpstr>
      <vt:lpstr>Feasibility</vt:lpstr>
      <vt:lpstr>PowerPoint Presentation</vt:lpstr>
      <vt:lpstr>Data</vt:lpstr>
      <vt:lpstr>Comparison</vt:lpstr>
      <vt:lpstr>Conclusion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834 Observations in the SPINR Data</dc:title>
  <dc:creator>Ryan Maguire</dc:creator>
  <cp:lastModifiedBy>Ryan Maguire</cp:lastModifiedBy>
  <cp:revision>9</cp:revision>
  <dcterms:created xsi:type="dcterms:W3CDTF">2016-05-06T17:26:52Z</dcterms:created>
  <dcterms:modified xsi:type="dcterms:W3CDTF">2016-05-06T19:45:19Z</dcterms:modified>
</cp:coreProperties>
</file>