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name of this project is based off of a school in the GoT universe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Who is Jon Arryn, what was he poisoned with, when did he die, and where is the Vale?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https://www.linkedin.com/pulse/20140907101944-51876784-the-biggest-benefits-of-effective-note-taking/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Notes include characters, events, locations, and general notes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Go through a demonstration of adding jon snow information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Citadel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659175"/>
            <a:ext cx="8520600" cy="109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 Note Taking Application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Ryan Mahoney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9" name="Shape 129"/>
          <p:cNvSpPr txBox="1"/>
          <p:nvPr/>
        </p:nvSpPr>
        <p:spPr>
          <a:xfrm>
            <a:off x="311700" y="4642600"/>
            <a:ext cx="11229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lt2"/>
                </a:solidFill>
              </a:rPr>
              <a:t>Ryan Mahoney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GUI: Windows Presentation Foundation (WPF) format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XAML used to organize interface</a:t>
            </a: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Code Behind: C#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Used by WPF, offers wide functionality</a:t>
            </a: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Graphing: Graphviz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</a:t>
            </a:r>
            <a:r>
              <a:rPr lang="en" sz="1900"/>
              <a:t>oftware that uses the .dot language to draw graphs</a:t>
            </a: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Storage: XML</a:t>
            </a:r>
          </a:p>
          <a:p>
            <a:pPr indent="-349250" lvl="1" marL="914400" rtl="0">
              <a:spcBef>
                <a:spcPts val="0"/>
              </a:spcBef>
              <a:buSzPts val="1900"/>
              <a:buChar char="○"/>
            </a:pPr>
            <a:r>
              <a:rPr lang="en" sz="1900"/>
              <a:t>Low upkeep, flexible format for text storage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59300" y="1152475"/>
            <a:ext cx="8470800" cy="36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44500" lvl="0" marL="457200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Recursion used to create Family Trees</a:t>
            </a:r>
          </a:p>
          <a:p>
            <a:pPr indent="-444500" lvl="0" marL="457200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Object Oriented Design</a:t>
            </a:r>
          </a:p>
          <a:p>
            <a:pPr indent="-444500" lvl="0" marL="457200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Subject/Observer Pattern Used on XML</a:t>
            </a:r>
          </a:p>
          <a:p>
            <a:pPr indent="-444500" lvl="0" marL="457200" rtl="0">
              <a:spcBef>
                <a:spcPts val="0"/>
              </a:spcBef>
              <a:buSzPts val="3400"/>
              <a:buChar char="●"/>
            </a:pPr>
            <a:r>
              <a:rPr lang="en" sz="3400"/>
              <a:t>LINQ Used to Parse Data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8" name="Shape 138"/>
          <p:cNvSpPr txBox="1"/>
          <p:nvPr/>
        </p:nvSpPr>
        <p:spPr>
          <a:xfrm>
            <a:off x="311700" y="4642600"/>
            <a:ext cx="11229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lt2"/>
                </a:solidFill>
              </a:rPr>
              <a:t>Ryan Mahoney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Speed Bumps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000075"/>
            <a:ext cx="8520600" cy="383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DOT can be limiting: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twopi != clusters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dot has trouble with rank assignment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connecting subgraphs to nodes is tricky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Object Orientation led to Bloating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Overdone LINQueries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Overcomplicated XML Schema</a:t>
            </a:r>
          </a:p>
          <a:p>
            <a:pPr indent="-406400" lvl="0" marL="457200">
              <a:lnSpc>
                <a:spcPct val="100000"/>
              </a:lnSpc>
              <a:spcBef>
                <a:spcPts val="0"/>
              </a:spcBef>
              <a:buSzPts val="2800"/>
              <a:buChar char="●"/>
            </a:pPr>
            <a:r>
              <a:rPr lang="en" sz="2800"/>
              <a:t>One color being wrong and angrily recompiling to fix it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Inspiration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144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Last year I read the series </a:t>
            </a:r>
            <a:r>
              <a:rPr i="1" lang="en" sz="2800"/>
              <a:t>A Song of Ice and Fire</a:t>
            </a:r>
          </a:p>
          <a:p>
            <a:pPr indent="-406400" lvl="0" marL="457200" rtl="0">
              <a:spcBef>
                <a:spcPts val="0"/>
              </a:spcBef>
              <a:buSzPts val="2800"/>
              <a:buChar char="●"/>
            </a:pPr>
            <a:r>
              <a:rPr lang="en" sz="2800"/>
              <a:t>A world packed with detail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11700" y="2600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3194200"/>
            <a:ext cx="8520600" cy="144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ts val="2600"/>
              <a:buChar char="●"/>
            </a:pPr>
            <a:r>
              <a:rPr lang="en" sz="2600"/>
              <a:t>Important d</a:t>
            </a:r>
            <a:r>
              <a:rPr lang="en" sz="2600"/>
              <a:t>e</a:t>
            </a:r>
            <a:r>
              <a:rPr lang="en" sz="2600"/>
              <a:t>tails </a:t>
            </a:r>
            <a:r>
              <a:rPr lang="en" sz="2600"/>
              <a:t>become hard to remember...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i="1" lang="en" sz="2600"/>
              <a:t>Who? What? When? Where?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11700" y="4642600"/>
            <a:ext cx="11229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chemeClr val="lt2"/>
                </a:solidFill>
              </a:rPr>
              <a:t>Ryan Mahoney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Solution: Note Taking and Visualization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2" name="Shape 72"/>
          <p:cNvSpPr txBox="1"/>
          <p:nvPr/>
        </p:nvSpPr>
        <p:spPr>
          <a:xfrm>
            <a:off x="0" y="4568875"/>
            <a:ext cx="91440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https://www.linkedin.com/pulse/20140907101944-51876784-the-biggest-benefits-of-effective-note-taking/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 sz="2300"/>
              <a:t>“</a:t>
            </a:r>
            <a:r>
              <a:rPr i="1" lang="en" sz="2300"/>
              <a:t>Taking notes aids your comprehension and retention. Researchers found that if important information was contained in notes, it had a 34% chance of being remembered (Howe, 1970, in Longman and Atkinson, 1999). Information not found in notes had only a 5% chance of being remembered.”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800"/>
              <a:t>Creating a graph, like a family tree, can help a person visualize how things are related</a:t>
            </a:r>
            <a:r>
              <a:rPr lang="en" sz="220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22525"/>
            <a:ext cx="8307600" cy="299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Provide a convenient means of recording notes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Make it easy to relate notes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Produce common visualizations for different kinds of relationships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1" name="Shape 81"/>
          <p:cNvSpPr txBox="1"/>
          <p:nvPr/>
        </p:nvSpPr>
        <p:spPr>
          <a:xfrm>
            <a:off x="311700" y="4663225"/>
            <a:ext cx="11229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lt2"/>
                </a:solidFill>
              </a:rPr>
              <a:t>Ryan Mahoney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lt2"/>
                </a:solidFill>
              </a:rPr>
              <a:t>Characters to Characters </a:t>
            </a:r>
            <a:r>
              <a:rPr b="1" lang="en" sz="3200">
                <a:solidFill>
                  <a:schemeClr val="lt2"/>
                </a:solidFill>
              </a:rPr>
              <a:t>→ </a:t>
            </a:r>
            <a:r>
              <a:rPr lang="en" sz="2400">
                <a:solidFill>
                  <a:schemeClr val="lt2"/>
                </a:solidFill>
              </a:rPr>
              <a:t>Family Trees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725" y="1152475"/>
            <a:ext cx="5002549" cy="38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lt2"/>
                </a:solidFill>
              </a:rPr>
              <a:t>Characters to Events </a:t>
            </a:r>
            <a:r>
              <a:rPr b="1" lang="en" sz="3200">
                <a:solidFill>
                  <a:schemeClr val="lt2"/>
                </a:solidFill>
              </a:rPr>
              <a:t>→ </a:t>
            </a:r>
            <a:r>
              <a:rPr lang="en" sz="2400">
                <a:solidFill>
                  <a:schemeClr val="lt2"/>
                </a:solidFill>
              </a:rPr>
              <a:t>Participant Graphs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063" y="1152475"/>
            <a:ext cx="5201875" cy="37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lt2"/>
                </a:solidFill>
              </a:rPr>
              <a:t>Events to Locations </a:t>
            </a:r>
            <a:r>
              <a:rPr b="1" lang="en" sz="3200">
                <a:solidFill>
                  <a:schemeClr val="lt2"/>
                </a:solidFill>
              </a:rPr>
              <a:t>→ </a:t>
            </a:r>
            <a:r>
              <a:rPr lang="en" sz="2400">
                <a:solidFill>
                  <a:schemeClr val="lt2"/>
                </a:solidFill>
              </a:rPr>
              <a:t>Event Maps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260" y="1708764"/>
            <a:ext cx="3429315" cy="260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3325" y="1178975"/>
            <a:ext cx="5320676" cy="35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48298"/>
            <a:ext cx="3722176" cy="28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lt2"/>
                </a:solidFill>
              </a:rPr>
              <a:t>Events to Events </a:t>
            </a:r>
            <a:r>
              <a:rPr b="1" lang="en" sz="3200">
                <a:solidFill>
                  <a:schemeClr val="lt2"/>
                </a:solidFill>
              </a:rPr>
              <a:t>→ </a:t>
            </a:r>
            <a:r>
              <a:rPr lang="en" sz="2400">
                <a:solidFill>
                  <a:schemeClr val="lt2"/>
                </a:solidFill>
              </a:rPr>
              <a:t>Timelines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9432"/>
            <a:ext cx="9144001" cy="75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150" y="2833688"/>
            <a:ext cx="67437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