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448" r:id="rId3"/>
    <p:sldId id="457" r:id="rId4"/>
    <p:sldId id="470" r:id="rId5"/>
    <p:sldId id="454" r:id="rId6"/>
    <p:sldId id="459" r:id="rId7"/>
    <p:sldId id="461" r:id="rId8"/>
    <p:sldId id="453" r:id="rId9"/>
    <p:sldId id="469"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7D"/>
    <a:srgbClr val="CCFFFF"/>
    <a:srgbClr val="66FFFF"/>
    <a:srgbClr val="FFFF99"/>
    <a:srgbClr val="00FFFF"/>
    <a:srgbClr val="FFA3A3"/>
    <a:srgbClr val="F73B51"/>
    <a:srgbClr val="CE0820"/>
    <a:srgbClr val="FBE9EC"/>
    <a:srgbClr val="F62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344" autoAdjust="0"/>
  </p:normalViewPr>
  <p:slideViewPr>
    <p:cSldViewPr>
      <p:cViewPr varScale="1">
        <p:scale>
          <a:sx n="72" d="100"/>
          <a:sy n="72" d="100"/>
        </p:scale>
        <p:origin x="564" y="36"/>
      </p:cViewPr>
      <p:guideLst>
        <p:guide orient="horz" pos="2160"/>
        <p:guide pos="2880"/>
      </p:guideLst>
    </p:cSldViewPr>
  </p:slideViewPr>
  <p:outlineViewPr>
    <p:cViewPr>
      <p:scale>
        <a:sx n="33" d="100"/>
        <a:sy n="33" d="100"/>
      </p:scale>
      <p:origin x="0" y="14112"/>
    </p:cViewPr>
  </p:outlineViewPr>
  <p:notesTextViewPr>
    <p:cViewPr>
      <p:scale>
        <a:sx n="100" d="100"/>
        <a:sy n="100" d="100"/>
      </p:scale>
      <p:origin x="0" y="0"/>
    </p:cViewPr>
  </p:notesTextViewPr>
  <p:notesViewPr>
    <p:cSldViewPr>
      <p:cViewPr varScale="1">
        <p:scale>
          <a:sx n="49" d="100"/>
          <a:sy n="49" d="100"/>
        </p:scale>
        <p:origin x="263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Happiness</a:t>
            </a:r>
            <a:r>
              <a:rPr lang="en-US" baseline="0"/>
              <a:t> Pie Chart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406991025776857E-3"/>
          <c:y val="0.12340947149215153"/>
          <c:w val="0.86231236421992641"/>
          <c:h val="0.87659048586422883"/>
        </c:manualLayout>
      </c:layout>
      <c:pie3DChart>
        <c:varyColors val="1"/>
        <c:ser>
          <c:idx val="0"/>
          <c:order val="0"/>
          <c:dPt>
            <c:idx val="0"/>
            <c:bubble3D val="0"/>
            <c:spPr>
              <a:solidFill>
                <a:srgbClr val="FF66FF"/>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6125-4122-9943-778698DD4960}"/>
              </c:ext>
            </c:extLst>
          </c:dPt>
          <c:dPt>
            <c:idx val="1"/>
            <c:bubble3D val="0"/>
            <c:spPr>
              <a:solidFill>
                <a:srgbClr val="FFFF6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6125-4122-9943-778698DD4960}"/>
              </c:ext>
            </c:extLst>
          </c:dPt>
          <c:dPt>
            <c:idx val="2"/>
            <c:bubble3D val="0"/>
            <c:explosion val="11"/>
            <c:spPr>
              <a:solidFill>
                <a:srgbClr val="66FFFF"/>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6125-4122-9943-778698DD496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Sheet1!$A$1:$A$3</c:f>
              <c:strCache>
                <c:ptCount val="3"/>
                <c:pt idx="0">
                  <c:v>Genetics</c:v>
                </c:pt>
                <c:pt idx="1">
                  <c:v>Life Circumstances</c:v>
                </c:pt>
                <c:pt idx="2">
                  <c:v>Intentional Activities</c:v>
                </c:pt>
              </c:strCache>
            </c:strRef>
          </c:cat>
          <c:val>
            <c:numRef>
              <c:f>Sheet1!$B$1:$B$3</c:f>
              <c:numCache>
                <c:formatCode>0%</c:formatCode>
                <c:ptCount val="3"/>
                <c:pt idx="0">
                  <c:v>0.5</c:v>
                </c:pt>
                <c:pt idx="1">
                  <c:v>0.1</c:v>
                </c:pt>
                <c:pt idx="2">
                  <c:v>0.4</c:v>
                </c:pt>
              </c:numCache>
            </c:numRef>
          </c:val>
          <c:extLst>
            <c:ext xmlns:c16="http://schemas.microsoft.com/office/drawing/2014/chart" uri="{C3380CC4-5D6E-409C-BE32-E72D297353CC}">
              <c16:uniqueId val="{00000006-6125-4122-9943-778698DD4960}"/>
            </c:ext>
          </c:extLst>
        </c:ser>
        <c:dLbls>
          <c:dLblPos val="ctr"/>
          <c:showLegendKey val="0"/>
          <c:showVal val="0"/>
          <c:showCatName val="0"/>
          <c:showSerName val="0"/>
          <c:showPercent val="1"/>
          <c:showBubbleSize val="0"/>
          <c:showLeaderLines val="1"/>
        </c:dLbls>
      </c:pie3DChart>
      <c:spPr>
        <a:noFill/>
        <a:ln w="25400">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1727"/>
          </a:xfrm>
          <a:prstGeom prst="rect">
            <a:avLst/>
          </a:prstGeom>
        </p:spPr>
        <p:txBody>
          <a:bodyPr vert="horz" lIns="96651" tIns="48325" rIns="96651" bIns="48325" rtlCol="0"/>
          <a:lstStyle>
            <a:lvl1pPr algn="l">
              <a:defRPr sz="1200"/>
            </a:lvl1pPr>
          </a:lstStyle>
          <a:p>
            <a:endParaRPr lang="en-US"/>
          </a:p>
        </p:txBody>
      </p:sp>
      <p:sp>
        <p:nvSpPr>
          <p:cNvPr id="3" name="Date Placeholder 2"/>
          <p:cNvSpPr>
            <a:spLocks noGrp="1"/>
          </p:cNvSpPr>
          <p:nvPr>
            <p:ph type="dt" sz="quarter" idx="1"/>
          </p:nvPr>
        </p:nvSpPr>
        <p:spPr>
          <a:xfrm>
            <a:off x="4143588" y="0"/>
            <a:ext cx="3169921" cy="481727"/>
          </a:xfrm>
          <a:prstGeom prst="rect">
            <a:avLst/>
          </a:prstGeom>
        </p:spPr>
        <p:txBody>
          <a:bodyPr vert="horz" lIns="96651" tIns="48325" rIns="96651" bIns="48325" rtlCol="0"/>
          <a:lstStyle>
            <a:lvl1pPr algn="r">
              <a:defRPr sz="1200"/>
            </a:lvl1pPr>
          </a:lstStyle>
          <a:p>
            <a:endParaRPr lang="en-US"/>
          </a:p>
        </p:txBody>
      </p:sp>
      <p:sp>
        <p:nvSpPr>
          <p:cNvPr id="4" name="Footer Placeholder 3"/>
          <p:cNvSpPr>
            <a:spLocks noGrp="1"/>
          </p:cNvSpPr>
          <p:nvPr>
            <p:ph type="ftr" sz="quarter" idx="2"/>
          </p:nvPr>
        </p:nvSpPr>
        <p:spPr>
          <a:xfrm>
            <a:off x="0" y="9119475"/>
            <a:ext cx="3169921" cy="481726"/>
          </a:xfrm>
          <a:prstGeom prst="rect">
            <a:avLst/>
          </a:prstGeom>
        </p:spPr>
        <p:txBody>
          <a:bodyPr vert="horz" lIns="96651" tIns="48325" rIns="96651" bIns="48325"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5"/>
            <a:ext cx="3169921" cy="481726"/>
          </a:xfrm>
          <a:prstGeom prst="rect">
            <a:avLst/>
          </a:prstGeom>
        </p:spPr>
        <p:txBody>
          <a:bodyPr vert="horz" lIns="96651" tIns="48325" rIns="96651" bIns="48325" rtlCol="0" anchor="b"/>
          <a:lstStyle>
            <a:lvl1pPr algn="r">
              <a:defRPr sz="1200"/>
            </a:lvl1pPr>
          </a:lstStyle>
          <a:p>
            <a:fld id="{ADC78A97-A8AC-4D52-95B0-81801307FC8C}" type="slidenum">
              <a:rPr lang="en-US" smtClean="0"/>
              <a:t>‹#›</a:t>
            </a:fld>
            <a:endParaRPr lang="en-US"/>
          </a:p>
        </p:txBody>
      </p:sp>
    </p:spTree>
    <p:extLst>
      <p:ext uri="{BB962C8B-B14F-4D97-AF65-F5344CB8AC3E}">
        <p14:creationId xmlns:p14="http://schemas.microsoft.com/office/powerpoint/2010/main" val="34941811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0060"/>
          </a:xfrm>
          <a:prstGeom prst="rect">
            <a:avLst/>
          </a:prstGeom>
        </p:spPr>
        <p:txBody>
          <a:bodyPr vert="horz" lIns="96651" tIns="48325" rIns="96651" bIns="48325" rtlCol="0"/>
          <a:lstStyle>
            <a:lvl1pPr algn="l">
              <a:defRPr sz="1200"/>
            </a:lvl1pPr>
          </a:lstStyle>
          <a:p>
            <a:endParaRPr lang="en-US" dirty="0"/>
          </a:p>
        </p:txBody>
      </p:sp>
      <p:sp>
        <p:nvSpPr>
          <p:cNvPr id="3" name="Date Placeholder 2"/>
          <p:cNvSpPr>
            <a:spLocks noGrp="1"/>
          </p:cNvSpPr>
          <p:nvPr>
            <p:ph type="dt" idx="1"/>
          </p:nvPr>
        </p:nvSpPr>
        <p:spPr>
          <a:xfrm>
            <a:off x="4143588" y="0"/>
            <a:ext cx="3169921" cy="480060"/>
          </a:xfrm>
          <a:prstGeom prst="rect">
            <a:avLst/>
          </a:prstGeom>
        </p:spPr>
        <p:txBody>
          <a:bodyPr vert="horz" lIns="96651" tIns="48325" rIns="96651" bIns="48325"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5" rIns="96651" bIns="48325"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5" rIns="96651" bIns="483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1" cy="480060"/>
          </a:xfrm>
          <a:prstGeom prst="rect">
            <a:avLst/>
          </a:prstGeom>
        </p:spPr>
        <p:txBody>
          <a:bodyPr vert="horz" lIns="96651" tIns="48325" rIns="96651" bIns="483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8" y="9119474"/>
            <a:ext cx="3169921" cy="480060"/>
          </a:xfrm>
          <a:prstGeom prst="rect">
            <a:avLst/>
          </a:prstGeom>
        </p:spPr>
        <p:txBody>
          <a:bodyPr vert="horz" lIns="96651" tIns="48325" rIns="96651" bIns="48325" rtlCol="0" anchor="b"/>
          <a:lstStyle>
            <a:lvl1pPr algn="r">
              <a:defRPr sz="1200"/>
            </a:lvl1pPr>
          </a:lstStyle>
          <a:p>
            <a:fld id="{114DB2C0-D231-4683-BB76-2DBCDACE7D60}" type="slidenum">
              <a:rPr lang="en-US" smtClean="0"/>
              <a:pPr/>
              <a:t>‹#›</a:t>
            </a:fld>
            <a:endParaRPr lang="en-US"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cbi.nlm.nih.gov/pmc/articles/PMC4449495/#ref5"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reatergood.berkeley.edu/article/item/genetics_of_happines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DB2C0-D231-4683-BB76-2DBCDACE7D60}" type="slidenum">
              <a:rPr lang="en-US" smtClean="0"/>
              <a:pPr/>
              <a:t>1</a:t>
            </a:fld>
            <a:endParaRPr lang="en-US" dirty="0"/>
          </a:p>
        </p:txBody>
      </p:sp>
      <p:sp>
        <p:nvSpPr>
          <p:cNvPr id="5" name="Date Placeholder 4">
            <a:extLst>
              <a:ext uri="{FF2B5EF4-FFF2-40B4-BE49-F238E27FC236}">
                <a16:creationId xmlns:a16="http://schemas.microsoft.com/office/drawing/2014/main" id="{51DC9728-4EE1-44A5-96D2-C8FFC0895086}"/>
              </a:ext>
            </a:extLst>
          </p:cNvPr>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191994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United States Happiness Ranking (2021): </a:t>
            </a:r>
            <a:r>
              <a:rPr lang="en-US" b="1" dirty="0">
                <a:highlight>
                  <a:srgbClr val="FFFF00"/>
                </a:highlight>
              </a:rPr>
              <a:t>Sixteenth</a:t>
            </a:r>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2</a:t>
            </a:fld>
            <a:endParaRPr lang="en-US" dirty="0"/>
          </a:p>
        </p:txBody>
      </p:sp>
    </p:spTree>
    <p:extLst>
      <p:ext uri="{BB962C8B-B14F-4D97-AF65-F5344CB8AC3E}">
        <p14:creationId xmlns:p14="http://schemas.microsoft.com/office/powerpoint/2010/main" val="151640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Correlation coefficient value is 0.57</a:t>
            </a:r>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3</a:t>
            </a:fld>
            <a:endParaRPr lang="en-US" dirty="0"/>
          </a:p>
        </p:txBody>
      </p:sp>
    </p:spTree>
    <p:extLst>
      <p:ext uri="{BB962C8B-B14F-4D97-AF65-F5344CB8AC3E}">
        <p14:creationId xmlns:p14="http://schemas.microsoft.com/office/powerpoint/2010/main" val="404766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4</a:t>
            </a:fld>
            <a:endParaRPr lang="en-US" dirty="0"/>
          </a:p>
        </p:txBody>
      </p:sp>
    </p:spTree>
    <p:extLst>
      <p:ext uri="{BB962C8B-B14F-4D97-AF65-F5344CB8AC3E}">
        <p14:creationId xmlns:p14="http://schemas.microsoft.com/office/powerpoint/2010/main" val="111308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Values between 0.3 and 0.7 (-0.3 and -0.7) indicate a moderate positive (negative) linear relationship via a fuzzy-firm linear rule. </a:t>
            </a:r>
            <a:r>
              <a:rPr lang="en-US" b="1" i="0" dirty="0">
                <a:solidFill>
                  <a:srgbClr val="202124"/>
                </a:solidFill>
                <a:effectLst/>
                <a:latin typeface="Roboto" panose="02000000000000000000" pitchFamily="2" charset="0"/>
              </a:rPr>
              <a:t>Values between 0.7 and 1.0 (-0.7 and -1.0) indicate a strong positive (negative) linear relationship via a firm linear rule</a:t>
            </a:r>
            <a:r>
              <a:rPr lang="en-US" b="0" i="0" dirty="0">
                <a:solidFill>
                  <a:srgbClr val="202124"/>
                </a:solidFill>
                <a:effectLst/>
                <a:latin typeface="Roboto" panose="02000000000000000000" pitchFamily="2" charset="0"/>
              </a:rPr>
              <a:t>.</a:t>
            </a:r>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5</a:t>
            </a:fld>
            <a:endParaRPr lang="en-US" dirty="0"/>
          </a:p>
        </p:txBody>
      </p:sp>
    </p:spTree>
    <p:extLst>
      <p:ext uri="{BB962C8B-B14F-4D97-AF65-F5344CB8AC3E}">
        <p14:creationId xmlns:p14="http://schemas.microsoft.com/office/powerpoint/2010/main" val="137891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Correlation coefficient value is 0.8 </a:t>
            </a:r>
          </a:p>
          <a:p>
            <a:r>
              <a:rPr lang="en-US" dirty="0"/>
              <a:t>Internet addition - leverage the short-term, dopamine-driven feedback loops, the  very same neural circuitry used by slot machines and cocaine to keep us using their products as much as possible. </a:t>
            </a:r>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6</a:t>
            </a:fld>
            <a:endParaRPr lang="en-US" dirty="0"/>
          </a:p>
        </p:txBody>
      </p:sp>
    </p:spTree>
    <p:extLst>
      <p:ext uri="{BB962C8B-B14F-4D97-AF65-F5344CB8AC3E}">
        <p14:creationId xmlns:p14="http://schemas.microsoft.com/office/powerpoint/2010/main" val="74238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Correlation coefficient value is 0.34 </a:t>
            </a:r>
          </a:p>
          <a:p>
            <a:r>
              <a:rPr lang="en-US" dirty="0"/>
              <a:t>Since alcohol can increase the body's production of dopamine and serotonin, two of the body's 'happy hormones', it can temporarily make us feel less anxious. Long term drinking, however, can lower levels of both these hormones as well as lowering blood sugar and increasing dehydration, leading to worse anxiety.</a:t>
            </a:r>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7</a:t>
            </a:fld>
            <a:endParaRPr lang="en-US" dirty="0"/>
          </a:p>
        </p:txBody>
      </p:sp>
    </p:spTree>
    <p:extLst>
      <p:ext uri="{BB962C8B-B14F-4D97-AF65-F5344CB8AC3E}">
        <p14:creationId xmlns:p14="http://schemas.microsoft.com/office/powerpoint/2010/main" val="3158988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A correlation matrix is a table showing correlation coefficients between variables. Each cell in the table shows the correlation between two variables. A correlation matrix is used to summarize data, as an input into a more advanced analysis, and as a diagnostic for advanced analyses.</a:t>
            </a:r>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8</a:t>
            </a:fld>
            <a:endParaRPr lang="en-US" dirty="0"/>
          </a:p>
        </p:txBody>
      </p:sp>
    </p:spTree>
    <p:extLst>
      <p:ext uri="{BB962C8B-B14F-4D97-AF65-F5344CB8AC3E}">
        <p14:creationId xmlns:p14="http://schemas.microsoft.com/office/powerpoint/2010/main" val="97717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ambria" panose="02040503050406030204" pitchFamily="18" charset="0"/>
              </a:rPr>
              <a:t>In the recent years appeared a new branch of human psychobiology: a genetic approach to well-being and happiness. Twin studies suggested that genetic factors count for 35 -50 percent of happiness (</a:t>
            </a:r>
            <a:r>
              <a:rPr lang="en-US" b="0" i="0" u="sng" dirty="0">
                <a:solidFill>
                  <a:srgbClr val="376FAA"/>
                </a:solidFill>
                <a:effectLst/>
                <a:latin typeface="Cambria" panose="02040503050406030204" pitchFamily="18" charset="0"/>
                <a:hlinkClick r:id="rId3"/>
              </a:rPr>
              <a:t>5</a:t>
            </a:r>
            <a:r>
              <a:rPr lang="en-US" b="0" i="0" dirty="0">
                <a:solidFill>
                  <a:srgbClr val="212121"/>
                </a:solidFill>
                <a:effectLst/>
                <a:latin typeface="Cambria" panose="02040503050406030204" pitchFamily="18" charset="0"/>
              </a:rPr>
              <a:t>).</a:t>
            </a:r>
            <a:endParaRPr lang="en-US" dirty="0"/>
          </a:p>
          <a:p>
            <a:r>
              <a:rPr lang="en-US" b="0" i="0" dirty="0">
                <a:solidFill>
                  <a:srgbClr val="373D3F"/>
                </a:solidFill>
                <a:effectLst/>
                <a:latin typeface="Lora" panose="020B0604020202020204" pitchFamily="2" charset="0"/>
              </a:rPr>
              <a:t>To the extent that it leads to increases in purchasing power, increases in income are associated with increases in happiness (Diener, Oishi, &amp; Ryan, 2013). However, income within societies appears to correlate with happiness only up to a point. </a:t>
            </a:r>
          </a:p>
          <a:p>
            <a:r>
              <a:rPr lang="en-US" dirty="0"/>
              <a:t>http://sonjalyubomirsky.com/wp-content/themes/sonjalyubomirsky/papers/LSS2005.pdf</a:t>
            </a:r>
          </a:p>
          <a:p>
            <a:r>
              <a:rPr lang="en-US" dirty="0"/>
              <a:t>https://www.medicalnewstoday.com/articles/309537</a:t>
            </a:r>
          </a:p>
          <a:p>
            <a:r>
              <a:rPr lang="en-US" dirty="0">
                <a:hlinkClick r:id="rId4"/>
              </a:rPr>
              <a:t>https://greatergood.berkeley.edu/article/item/genetics_of_happiness</a:t>
            </a:r>
            <a:endParaRPr lang="en-US" dirty="0"/>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9</a:t>
            </a:fld>
            <a:endParaRPr lang="en-US" dirty="0"/>
          </a:p>
        </p:txBody>
      </p:sp>
    </p:spTree>
    <p:extLst>
      <p:ext uri="{BB962C8B-B14F-4D97-AF65-F5344CB8AC3E}">
        <p14:creationId xmlns:p14="http://schemas.microsoft.com/office/powerpoint/2010/main" val="394115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grpSp>
        <p:nvGrpSpPr>
          <p:cNvPr id="11" name="Group 10">
            <a:extLst>
              <a:ext uri="{FF2B5EF4-FFF2-40B4-BE49-F238E27FC236}">
                <a16:creationId xmlns:a16="http://schemas.microsoft.com/office/drawing/2014/main" id="{5DF9B695-10FE-436C-879E-94D7CCF2C83A}"/>
              </a:ext>
            </a:extLst>
          </p:cNvPr>
          <p:cNvGrpSpPr/>
          <p:nvPr userDrawn="1"/>
        </p:nvGrpSpPr>
        <p:grpSpPr>
          <a:xfrm>
            <a:off x="-3" y="0"/>
            <a:ext cx="609602" cy="6944628"/>
            <a:chOff x="-3" y="0"/>
            <a:chExt cx="609602" cy="6944628"/>
          </a:xfrm>
        </p:grpSpPr>
        <p:sp>
          <p:nvSpPr>
            <p:cNvPr id="8" name="Rectangle 7"/>
            <p:cNvSpPr/>
            <p:nvPr userDrawn="1"/>
          </p:nvSpPr>
          <p:spPr>
            <a:xfrm rot="5400000">
              <a:off x="-408433" y="408432"/>
              <a:ext cx="1426464" cy="609600"/>
            </a:xfrm>
            <a:prstGeom prst="rect">
              <a:avLst/>
            </a:prstGeom>
            <a:solidFill>
              <a:srgbClr val="4B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rot="5400000">
              <a:off x="-1138993" y="5196039"/>
              <a:ext cx="2887579" cy="609600"/>
            </a:xfrm>
            <a:prstGeom prst="rect">
              <a:avLst/>
            </a:prstGeom>
            <a:solidFill>
              <a:srgbClr val="E82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393F7"/>
                </a:solidFill>
              </a:endParaRPr>
            </a:p>
          </p:txBody>
        </p:sp>
        <p:sp>
          <p:nvSpPr>
            <p:cNvPr id="10" name="Rectangle 9"/>
            <p:cNvSpPr/>
            <p:nvPr userDrawn="1"/>
          </p:nvSpPr>
          <p:spPr>
            <a:xfrm rot="5400000">
              <a:off x="-929641" y="2432785"/>
              <a:ext cx="2468880" cy="609600"/>
            </a:xfrm>
            <a:prstGeom prst="rect">
              <a:avLst/>
            </a:prstGeom>
            <a:solidFill>
              <a:srgbClr val="AB3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242F0"/>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8074"/>
            <a:ext cx="8839200" cy="764088"/>
          </a:xfrm>
        </p:spPr>
        <p:txBody>
          <a:bodyPr>
            <a:normAutofit/>
          </a:bodyPr>
          <a:lstStyle>
            <a:lvl1pPr>
              <a:defRPr sz="2400" b="1"/>
            </a:lvl1pPr>
          </a:lstStyle>
          <a:p>
            <a:r>
              <a:rPr lang="en-US" dirty="0"/>
              <a:t>Click to edit Master title style</a:t>
            </a:r>
          </a:p>
        </p:txBody>
      </p:sp>
      <p:sp>
        <p:nvSpPr>
          <p:cNvPr id="3" name="Content Placeholder 2"/>
          <p:cNvSpPr>
            <a:spLocks noGrp="1"/>
          </p:cNvSpPr>
          <p:nvPr>
            <p:ph idx="1"/>
          </p:nvPr>
        </p:nvSpPr>
        <p:spPr>
          <a:xfrm>
            <a:off x="76200" y="955468"/>
            <a:ext cx="8610600" cy="5766008"/>
          </a:xfrm>
        </p:spPr>
        <p:txBody>
          <a:bodyPr>
            <a:normAutofit/>
          </a:bodyPr>
          <a:lstStyle>
            <a:lvl1pPr>
              <a:defRPr sz="1800"/>
            </a:lvl1pPr>
            <a:lvl2pPr marL="971550" indent="-514350">
              <a:buFont typeface="Arial" pitchFamily="34" charset="0"/>
              <a:buChar char="•"/>
              <a:defRPr sz="1800"/>
            </a:lvl2pPr>
            <a:lvl3pPr>
              <a:defRPr sz="1800"/>
            </a:lvl3pPr>
            <a:lvl4pPr>
              <a:buFont typeface="Arial" pitchFamily="34" charset="0"/>
              <a:buChar cha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grpSp>
        <p:nvGrpSpPr>
          <p:cNvPr id="8" name="Group 7">
            <a:extLst>
              <a:ext uri="{FF2B5EF4-FFF2-40B4-BE49-F238E27FC236}">
                <a16:creationId xmlns:a16="http://schemas.microsoft.com/office/drawing/2014/main" id="{4D9B72CA-89EB-40D9-B6B6-5D8D209B96B0}"/>
              </a:ext>
            </a:extLst>
          </p:cNvPr>
          <p:cNvGrpSpPr/>
          <p:nvPr userDrawn="1"/>
        </p:nvGrpSpPr>
        <p:grpSpPr>
          <a:xfrm>
            <a:off x="0" y="717500"/>
            <a:ext cx="9144000" cy="143865"/>
            <a:chOff x="0" y="838200"/>
            <a:chExt cx="9144000" cy="130786"/>
          </a:xfrm>
        </p:grpSpPr>
        <p:sp>
          <p:nvSpPr>
            <p:cNvPr id="7" name="Rectangle 6"/>
            <p:cNvSpPr/>
            <p:nvPr userDrawn="1"/>
          </p:nvSpPr>
          <p:spPr>
            <a:xfrm>
              <a:off x="0" y="838200"/>
              <a:ext cx="1901952" cy="130786"/>
            </a:xfrm>
            <a:prstGeom prst="rect">
              <a:avLst/>
            </a:prstGeom>
            <a:solidFill>
              <a:srgbClr val="4B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93895" y="838200"/>
              <a:ext cx="3850105" cy="130786"/>
            </a:xfrm>
            <a:prstGeom prst="rect">
              <a:avLst/>
            </a:prstGeom>
            <a:solidFill>
              <a:srgbClr val="E82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393F7"/>
                </a:solidFill>
              </a:endParaRPr>
            </a:p>
          </p:txBody>
        </p:sp>
        <p:sp>
          <p:nvSpPr>
            <p:cNvPr id="10" name="Rectangle 9"/>
            <p:cNvSpPr/>
            <p:nvPr userDrawn="1"/>
          </p:nvSpPr>
          <p:spPr>
            <a:xfrm>
              <a:off x="1947672" y="838200"/>
              <a:ext cx="3291840" cy="130786"/>
            </a:xfrm>
            <a:prstGeom prst="rect">
              <a:avLst/>
            </a:prstGeom>
            <a:solidFill>
              <a:srgbClr val="AB3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C2AAE-5E07-4D3D-A946-400CA123115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visualcapitalist.com/mapped-global-happiness-levels-in-202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kaggle.com/datasets/mathurinache/world-happiness-report?select=2020.cs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bank.worldbank.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kaggle.com/datasets/mathurinache/world-happiness-report?select=2020.csv"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atabank.worldbank.org/"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www.who.int/data/gho/data/indicators/indicator-details/GHO/alcohol-total-per-capita-(15-years)-consumption-(in-litres-of-pure-alcoho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dbatista.com/2017/12/understanding-the-pie-chart-in-the-how-of-happines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hart" Target="../charts/chart1.xml"/><Relationship Id="rId4" Type="http://schemas.openxmlformats.org/officeDocument/2006/relationships/hyperlink" Target="https://worldhappiness.report/ed/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882" y="728662"/>
            <a:ext cx="8534400" cy="1447800"/>
          </a:xfrm>
        </p:spPr>
        <p:txBody>
          <a:bodyPr>
            <a:normAutofit/>
          </a:bodyPr>
          <a:lstStyle/>
          <a:p>
            <a:r>
              <a:rPr lang="en-US" sz="4000" b="1" dirty="0"/>
              <a:t>HAPPY POLICE </a:t>
            </a:r>
          </a:p>
        </p:txBody>
      </p:sp>
      <p:sp>
        <p:nvSpPr>
          <p:cNvPr id="3" name="Subtitle 2"/>
          <p:cNvSpPr>
            <a:spLocks noGrp="1"/>
          </p:cNvSpPr>
          <p:nvPr>
            <p:ph type="subTitle" idx="1"/>
          </p:nvPr>
        </p:nvSpPr>
        <p:spPr>
          <a:xfrm>
            <a:off x="625642" y="3733800"/>
            <a:ext cx="8518358" cy="3124200"/>
          </a:xfrm>
        </p:spPr>
        <p:txBody>
          <a:bodyPr>
            <a:normAutofit lnSpcReduction="10000"/>
          </a:bodyPr>
          <a:lstStyle/>
          <a:p>
            <a:r>
              <a:rPr lang="en-US" sz="2800" b="1" dirty="0">
                <a:solidFill>
                  <a:schemeClr val="tx1"/>
                </a:solidFill>
              </a:rPr>
              <a:t>Group 2</a:t>
            </a:r>
          </a:p>
          <a:p>
            <a:r>
              <a:rPr lang="en-US" sz="2400" dirty="0" err="1">
                <a:solidFill>
                  <a:schemeClr val="tx1"/>
                </a:solidFill>
              </a:rPr>
              <a:t>Annalyse</a:t>
            </a:r>
            <a:r>
              <a:rPr lang="en-US" sz="2400" dirty="0">
                <a:solidFill>
                  <a:schemeClr val="tx1"/>
                </a:solidFill>
              </a:rPr>
              <a:t>, Bergman</a:t>
            </a:r>
          </a:p>
          <a:p>
            <a:r>
              <a:rPr lang="en-US" sz="2400" dirty="0" err="1">
                <a:solidFill>
                  <a:schemeClr val="tx1"/>
                </a:solidFill>
              </a:rPr>
              <a:t>Elamathi</a:t>
            </a:r>
            <a:r>
              <a:rPr lang="en-US" sz="2400" dirty="0">
                <a:solidFill>
                  <a:schemeClr val="tx1"/>
                </a:solidFill>
              </a:rPr>
              <a:t>, </a:t>
            </a:r>
            <a:r>
              <a:rPr lang="en-US" sz="2400" dirty="0" err="1">
                <a:solidFill>
                  <a:schemeClr val="tx1"/>
                </a:solidFill>
              </a:rPr>
              <a:t>Elangovan</a:t>
            </a:r>
            <a:endParaRPr lang="en-US" sz="1800" dirty="0">
              <a:solidFill>
                <a:schemeClr val="tx1"/>
              </a:solidFill>
            </a:endParaRPr>
          </a:p>
          <a:p>
            <a:r>
              <a:rPr lang="en-US" sz="2400" dirty="0">
                <a:solidFill>
                  <a:schemeClr val="tx1"/>
                </a:solidFill>
              </a:rPr>
              <a:t>Joshua, Samuel</a:t>
            </a:r>
          </a:p>
          <a:p>
            <a:r>
              <a:rPr lang="en-US" sz="2400" dirty="0">
                <a:solidFill>
                  <a:schemeClr val="tx1"/>
                </a:solidFill>
              </a:rPr>
              <a:t>Meena, Rai</a:t>
            </a:r>
          </a:p>
          <a:p>
            <a:r>
              <a:rPr lang="en-US" sz="2400" dirty="0">
                <a:solidFill>
                  <a:schemeClr val="tx1"/>
                </a:solidFill>
              </a:rPr>
              <a:t>Ryan, Marshall</a:t>
            </a:r>
          </a:p>
          <a:p>
            <a:r>
              <a:rPr lang="en-US" sz="2400" dirty="0">
                <a:solidFill>
                  <a:schemeClr val="tx1"/>
                </a:solidFill>
              </a:rPr>
              <a:t> </a:t>
            </a:r>
          </a:p>
        </p:txBody>
      </p:sp>
      <p:pic>
        <p:nvPicPr>
          <p:cNvPr id="2050" name="Picture 2" descr="Cartoon policeman emoticon with thumb up Vector Image">
            <a:extLst>
              <a:ext uri="{FF2B5EF4-FFF2-40B4-BE49-F238E27FC236}">
                <a16:creationId xmlns:a16="http://schemas.microsoft.com/office/drawing/2014/main" id="{4CAA84CA-0512-2E48-196B-58C0E8C43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739" y="2057400"/>
            <a:ext cx="1388043" cy="1472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4974-79F9-0867-75CC-9DA4C237B40D}"/>
              </a:ext>
            </a:extLst>
          </p:cNvPr>
          <p:cNvSpPr>
            <a:spLocks noGrp="1"/>
          </p:cNvSpPr>
          <p:nvPr>
            <p:ph type="title"/>
          </p:nvPr>
        </p:nvSpPr>
        <p:spPr/>
        <p:txBody>
          <a:bodyPr/>
          <a:lstStyle/>
          <a:p>
            <a:r>
              <a:rPr lang="en-US" dirty="0"/>
              <a:t>HAPPINESS AROUND THE WORLD</a:t>
            </a:r>
          </a:p>
        </p:txBody>
      </p:sp>
      <p:sp>
        <p:nvSpPr>
          <p:cNvPr id="4" name="TextBox 3">
            <a:extLst>
              <a:ext uri="{FF2B5EF4-FFF2-40B4-BE49-F238E27FC236}">
                <a16:creationId xmlns:a16="http://schemas.microsoft.com/office/drawing/2014/main" id="{2CA0B52C-388F-FA95-F955-FFA3D40AE4B8}"/>
              </a:ext>
            </a:extLst>
          </p:cNvPr>
          <p:cNvSpPr txBox="1"/>
          <p:nvPr/>
        </p:nvSpPr>
        <p:spPr>
          <a:xfrm>
            <a:off x="0" y="5966936"/>
            <a:ext cx="9144000" cy="800219"/>
          </a:xfrm>
          <a:prstGeom prst="rect">
            <a:avLst/>
          </a:prstGeom>
          <a:noFill/>
        </p:spPr>
        <p:txBody>
          <a:bodyPr wrap="square" rtlCol="0">
            <a:spAutoFit/>
          </a:bodyPr>
          <a:lstStyle/>
          <a:p>
            <a:pPr algn="ctr"/>
            <a:r>
              <a:rPr lang="en-US" dirty="0"/>
              <a:t>United States Happiness Ranking: </a:t>
            </a:r>
            <a:r>
              <a:rPr lang="en-US" b="1" dirty="0">
                <a:highlight>
                  <a:srgbClr val="FFFF00"/>
                </a:highlight>
              </a:rPr>
              <a:t>Sixteenth</a:t>
            </a:r>
          </a:p>
          <a:p>
            <a:pPr algn="ctr"/>
            <a:r>
              <a:rPr lang="en-US" sz="1400" i="1" dirty="0">
                <a:hlinkClick r:id="rId3"/>
              </a:rPr>
              <a:t>https://www.visualcapitalist.com/mapped-global-happiness-levels-in-2021/</a:t>
            </a:r>
            <a:endParaRPr lang="en-US" sz="1400" i="1" dirty="0"/>
          </a:p>
          <a:p>
            <a:pPr algn="ctr"/>
            <a:r>
              <a:rPr lang="en-US" sz="1400" i="1" dirty="0">
                <a:hlinkClick r:id="rId4"/>
              </a:rPr>
              <a:t>https://www.kaggle.com/datasets/mathurinache/world-happiness-report?select=2020.csv</a:t>
            </a:r>
            <a:r>
              <a:rPr lang="en-US" sz="1400" i="1" dirty="0"/>
              <a:t> </a:t>
            </a:r>
            <a:endParaRPr lang="en-US" sz="1200" i="1" dirty="0"/>
          </a:p>
        </p:txBody>
      </p:sp>
      <p:pic>
        <p:nvPicPr>
          <p:cNvPr id="3" name="Picture 2" descr="Global Happiness Levels 2021-Main-Graphic">
            <a:extLst>
              <a:ext uri="{FF2B5EF4-FFF2-40B4-BE49-F238E27FC236}">
                <a16:creationId xmlns:a16="http://schemas.microsoft.com/office/drawing/2014/main" id="{7CCDF7F3-7E80-03FB-683A-4FC2E9EA91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939171"/>
            <a:ext cx="5965507" cy="462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86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a:xfrm>
            <a:off x="152400" y="28074"/>
            <a:ext cx="8839200" cy="764088"/>
          </a:xfrm>
        </p:spPr>
        <p:txBody>
          <a:bodyPr>
            <a:noAutofit/>
          </a:bodyPr>
          <a:lstStyle/>
          <a:p>
            <a:r>
              <a:rPr lang="en-US" dirty="0"/>
              <a:t>Obesity and Happiness Correlation - I</a:t>
            </a:r>
          </a:p>
        </p:txBody>
      </p:sp>
      <p:graphicFrame>
        <p:nvGraphicFramePr>
          <p:cNvPr id="15" name="Table 15">
            <a:extLst>
              <a:ext uri="{FF2B5EF4-FFF2-40B4-BE49-F238E27FC236}">
                <a16:creationId xmlns:a16="http://schemas.microsoft.com/office/drawing/2014/main" id="{B7CF6EC5-2C43-4E54-2B1B-E8D7319EED0D}"/>
              </a:ext>
            </a:extLst>
          </p:cNvPr>
          <p:cNvGraphicFramePr>
            <a:graphicFrameLocks noGrp="1"/>
          </p:cNvGraphicFramePr>
          <p:nvPr>
            <p:ph idx="1"/>
            <p:extLst>
              <p:ext uri="{D42A27DB-BD31-4B8C-83A1-F6EECF244321}">
                <p14:modId xmlns:p14="http://schemas.microsoft.com/office/powerpoint/2010/main" val="1159234128"/>
              </p:ext>
            </p:extLst>
          </p:nvPr>
        </p:nvGraphicFramePr>
        <p:xfrm>
          <a:off x="367860" y="1009966"/>
          <a:ext cx="8395140" cy="5771834"/>
        </p:xfrm>
        <a:graphic>
          <a:graphicData uri="http://schemas.openxmlformats.org/drawingml/2006/table">
            <a:tbl>
              <a:tblPr firstRow="1" bandRow="1">
                <a:tableStyleId>{93296810-A885-4BE3-A3E7-6D5BEEA58F35}</a:tableStyleId>
              </a:tblPr>
              <a:tblGrid>
                <a:gridCol w="4197570">
                  <a:extLst>
                    <a:ext uri="{9D8B030D-6E8A-4147-A177-3AD203B41FA5}">
                      <a16:colId xmlns:a16="http://schemas.microsoft.com/office/drawing/2014/main" val="3773647380"/>
                    </a:ext>
                  </a:extLst>
                </a:gridCol>
                <a:gridCol w="4197570">
                  <a:extLst>
                    <a:ext uri="{9D8B030D-6E8A-4147-A177-3AD203B41FA5}">
                      <a16:colId xmlns:a16="http://schemas.microsoft.com/office/drawing/2014/main" val="149126255"/>
                    </a:ext>
                  </a:extLst>
                </a:gridCol>
              </a:tblGrid>
              <a:tr h="7121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dirty="0">
                          <a:solidFill>
                            <a:srgbClr val="1D1C1D"/>
                          </a:solidFill>
                          <a:effectLst/>
                          <a:latin typeface="+mj-lt"/>
                        </a:rPr>
                        <a:t>Null Hypothesis (H</a:t>
                      </a:r>
                      <a:r>
                        <a:rPr lang="en-US" sz="2400" b="1" i="0" baseline="-25000" dirty="0">
                          <a:solidFill>
                            <a:srgbClr val="1D1C1D"/>
                          </a:solidFill>
                          <a:effectLst/>
                          <a:latin typeface="+mj-lt"/>
                        </a:rPr>
                        <a:t>0</a:t>
                      </a:r>
                      <a:r>
                        <a:rPr lang="en-US" sz="2400" b="1" i="0" dirty="0">
                          <a:solidFill>
                            <a:srgbClr val="1D1C1D"/>
                          </a:solidFill>
                          <a:effectLst/>
                          <a:latin typeface="+mj-lt"/>
                        </a:rPr>
                        <a:t>)</a:t>
                      </a:r>
                      <a:endParaRPr lang="en-US" sz="2400" b="1" dirty="0">
                        <a:latin typeface="+mj-lt"/>
                      </a:endParaRPr>
                    </a:p>
                  </a:txBody>
                  <a:tcPr>
                    <a:solidFill>
                      <a:srgbClr val="F73B51"/>
                    </a:solidFill>
                  </a:tcPr>
                </a:tc>
                <a:tc>
                  <a:txBody>
                    <a:bodyPr/>
                    <a:lstStyle/>
                    <a:p>
                      <a:pPr algn="ctr"/>
                      <a:r>
                        <a:rPr lang="en-US" sz="2400" b="1" i="0" dirty="0">
                          <a:solidFill>
                            <a:srgbClr val="1D1C1D"/>
                          </a:solidFill>
                          <a:effectLst/>
                          <a:latin typeface="+mj-lt"/>
                        </a:rPr>
                        <a:t>Alternative Hypothesis (H</a:t>
                      </a:r>
                      <a:r>
                        <a:rPr lang="en-US" sz="2400" b="1" i="0" baseline="-25000" dirty="0">
                          <a:solidFill>
                            <a:srgbClr val="1D1C1D"/>
                          </a:solidFill>
                          <a:effectLst/>
                          <a:latin typeface="+mj-lt"/>
                        </a:rPr>
                        <a:t>A</a:t>
                      </a:r>
                      <a:r>
                        <a:rPr lang="en-US" sz="2400" b="1" i="0" dirty="0">
                          <a:solidFill>
                            <a:srgbClr val="1D1C1D"/>
                          </a:solidFill>
                          <a:effectLst/>
                          <a:latin typeface="+mj-lt"/>
                        </a:rPr>
                        <a:t>) </a:t>
                      </a:r>
                      <a:endParaRPr lang="en-US" sz="2400" b="1" dirty="0">
                        <a:latin typeface="+mj-lt"/>
                      </a:endParaRPr>
                    </a:p>
                  </a:txBody>
                  <a:tcPr>
                    <a:solidFill>
                      <a:srgbClr val="F73B51"/>
                    </a:solidFill>
                  </a:tcPr>
                </a:tc>
                <a:extLst>
                  <a:ext uri="{0D108BD9-81ED-4DB2-BD59-A6C34878D82A}">
                    <a16:rowId xmlns:a16="http://schemas.microsoft.com/office/drawing/2014/main" val="2106244092"/>
                  </a:ext>
                </a:extLst>
              </a:tr>
              <a:tr h="2193436">
                <a:tc rowSpan="2">
                  <a:txBody>
                    <a:bodyPr/>
                    <a:lstStyle/>
                    <a:p>
                      <a:r>
                        <a:rPr lang="en-US" sz="2400" b="0" i="0" dirty="0">
                          <a:solidFill>
                            <a:srgbClr val="1D1C1D"/>
                          </a:solidFill>
                          <a:effectLst/>
                          <a:latin typeface="+mj-lt"/>
                        </a:rPr>
                        <a:t>There is no correlation between obesity and happiness</a:t>
                      </a:r>
                    </a:p>
                    <a:p>
                      <a:endParaRPr lang="en-US" sz="2400" b="0" i="0" dirty="0">
                        <a:solidFill>
                          <a:srgbClr val="1D1C1D"/>
                        </a:solidFill>
                        <a:effectLst/>
                        <a:latin typeface="+mj-lt"/>
                      </a:endParaRPr>
                    </a:p>
                    <a:p>
                      <a:pPr algn="ctr"/>
                      <a:r>
                        <a:rPr lang="en-US" sz="2800" b="1" i="0" dirty="0">
                          <a:solidFill>
                            <a:srgbClr val="1D1C1D"/>
                          </a:solidFill>
                          <a:effectLst/>
                          <a:highlight>
                            <a:srgbClr val="FFFF00"/>
                          </a:highlight>
                          <a:latin typeface="+mj-lt"/>
                        </a:rPr>
                        <a:t>C</a:t>
                      </a:r>
                      <a:r>
                        <a:rPr lang="en-US" sz="2800" b="1" i="0" baseline="-25000" dirty="0">
                          <a:solidFill>
                            <a:srgbClr val="1D1C1D"/>
                          </a:solidFill>
                          <a:effectLst/>
                          <a:highlight>
                            <a:srgbClr val="FFFF00"/>
                          </a:highlight>
                          <a:latin typeface="+mj-lt"/>
                        </a:rPr>
                        <a:t>H0</a:t>
                      </a:r>
                      <a:r>
                        <a:rPr lang="en-US" sz="2800" b="1" i="0" baseline="0" dirty="0">
                          <a:solidFill>
                            <a:srgbClr val="1D1C1D"/>
                          </a:solidFill>
                          <a:effectLst/>
                          <a:highlight>
                            <a:srgbClr val="FFFF00"/>
                          </a:highlight>
                          <a:latin typeface="+mj-lt"/>
                        </a:rPr>
                        <a:t> = 0</a:t>
                      </a:r>
                      <a:endParaRPr lang="en-US" sz="2800" b="1" baseline="-25000" dirty="0">
                        <a:highlight>
                          <a:srgbClr val="FFFF00"/>
                        </a:highlight>
                        <a:latin typeface="+mj-lt"/>
                      </a:endParaRPr>
                    </a:p>
                  </a:txBody>
                  <a:tcPr>
                    <a:solidFill>
                      <a:srgbClr val="FBE9EC"/>
                    </a:solidFill>
                  </a:tcPr>
                </a:tc>
                <a:tc>
                  <a:txBody>
                    <a:bodyPr/>
                    <a:lstStyle/>
                    <a:p>
                      <a:r>
                        <a:rPr lang="en-US" sz="2400" b="1" i="0" dirty="0">
                          <a:solidFill>
                            <a:srgbClr val="1D1C1D"/>
                          </a:solidFill>
                          <a:effectLst/>
                          <a:latin typeface="+mj-lt"/>
                        </a:rPr>
                        <a:t>H</a:t>
                      </a:r>
                      <a:r>
                        <a:rPr lang="en-US" sz="2400" b="1" i="0" baseline="-25000" dirty="0">
                          <a:solidFill>
                            <a:srgbClr val="1D1C1D"/>
                          </a:solidFill>
                          <a:effectLst/>
                          <a:latin typeface="+mj-lt"/>
                        </a:rPr>
                        <a:t>A1</a:t>
                      </a:r>
                      <a:r>
                        <a:rPr lang="en-US" sz="2400" b="0" i="0" baseline="0" dirty="0">
                          <a:solidFill>
                            <a:srgbClr val="1D1C1D"/>
                          </a:solidFill>
                          <a:effectLst/>
                          <a:latin typeface="+mj-lt"/>
                        </a:rPr>
                        <a:t>: </a:t>
                      </a:r>
                      <a:r>
                        <a:rPr lang="en-US" sz="2400" b="0" i="0" dirty="0">
                          <a:solidFill>
                            <a:srgbClr val="1D1C1D"/>
                          </a:solidFill>
                          <a:effectLst/>
                          <a:latin typeface="+mj-lt"/>
                        </a:rPr>
                        <a:t>There is a negative correlation between obesity and happiness</a:t>
                      </a:r>
                    </a:p>
                    <a:p>
                      <a:endParaRPr lang="en-US" sz="2400" b="0" i="0" baseline="0" dirty="0">
                        <a:solidFill>
                          <a:srgbClr val="1D1C1D"/>
                        </a:solidFill>
                        <a:effectLst/>
                        <a:latin typeface="+mj-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1D1C1D"/>
                          </a:solidFill>
                          <a:effectLst/>
                          <a:highlight>
                            <a:srgbClr val="FFFF00"/>
                          </a:highlight>
                          <a:latin typeface="+mj-lt"/>
                        </a:rPr>
                        <a:t>C</a:t>
                      </a:r>
                      <a:r>
                        <a:rPr lang="en-US" sz="2800" b="1" i="0" baseline="-25000" dirty="0">
                          <a:solidFill>
                            <a:srgbClr val="1D1C1D"/>
                          </a:solidFill>
                          <a:effectLst/>
                          <a:highlight>
                            <a:srgbClr val="FFFF00"/>
                          </a:highlight>
                          <a:latin typeface="+mj-lt"/>
                        </a:rPr>
                        <a:t>H-A1</a:t>
                      </a:r>
                      <a:r>
                        <a:rPr lang="en-US" sz="2800" b="1" i="0" baseline="0" dirty="0">
                          <a:solidFill>
                            <a:srgbClr val="1D1C1D"/>
                          </a:solidFill>
                          <a:effectLst/>
                          <a:highlight>
                            <a:srgbClr val="FFFF00"/>
                          </a:highlight>
                          <a:latin typeface="+mj-lt"/>
                        </a:rPr>
                        <a:t> &lt; 0</a:t>
                      </a:r>
                      <a:endParaRPr lang="en-US" sz="2800" b="1" baseline="-25000" dirty="0">
                        <a:highlight>
                          <a:srgbClr val="FFFF00"/>
                        </a:highlight>
                        <a:latin typeface="+mj-lt"/>
                      </a:endParaRPr>
                    </a:p>
                    <a:p>
                      <a:endParaRPr lang="en-US" sz="2400" baseline="0" dirty="0">
                        <a:latin typeface="+mj-lt"/>
                      </a:endParaRPr>
                    </a:p>
                  </a:txBody>
                  <a:tcPr>
                    <a:solidFill>
                      <a:srgbClr val="FFA3A3"/>
                    </a:solidFill>
                  </a:tcPr>
                </a:tc>
                <a:extLst>
                  <a:ext uri="{0D108BD9-81ED-4DB2-BD59-A6C34878D82A}">
                    <a16:rowId xmlns:a16="http://schemas.microsoft.com/office/drawing/2014/main" val="1387414980"/>
                  </a:ext>
                </a:extLst>
              </a:tr>
              <a:tr h="2537835">
                <a:tc vMerge="1">
                  <a:txBody>
                    <a:bodyPr/>
                    <a:lstStyle/>
                    <a:p>
                      <a:endParaRPr lang="en-US" sz="2400" dirty="0"/>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1D1C1D"/>
                          </a:solidFill>
                          <a:effectLst/>
                          <a:latin typeface="+mj-lt"/>
                        </a:rPr>
                        <a:t>H</a:t>
                      </a:r>
                      <a:r>
                        <a:rPr lang="en-US" sz="2400" b="1" i="0" baseline="-25000" dirty="0">
                          <a:solidFill>
                            <a:srgbClr val="1D1C1D"/>
                          </a:solidFill>
                          <a:effectLst/>
                          <a:latin typeface="+mj-lt"/>
                        </a:rPr>
                        <a:t>A2</a:t>
                      </a:r>
                      <a:r>
                        <a:rPr lang="en-US" sz="2400" b="0" i="0" baseline="0" dirty="0">
                          <a:solidFill>
                            <a:srgbClr val="1D1C1D"/>
                          </a:solidFill>
                          <a:effectLst/>
                          <a:latin typeface="+mj-lt"/>
                        </a:rPr>
                        <a:t>: </a:t>
                      </a:r>
                      <a:r>
                        <a:rPr lang="en-US" sz="2400" b="0" i="0" dirty="0">
                          <a:solidFill>
                            <a:srgbClr val="1D1C1D"/>
                          </a:solidFill>
                          <a:effectLst/>
                          <a:latin typeface="+mj-lt"/>
                        </a:rPr>
                        <a:t>There is a positive correlation between obesity and happiness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baseline="0" dirty="0">
                        <a:solidFill>
                          <a:srgbClr val="1D1C1D"/>
                        </a:solidFill>
                        <a:effectLst/>
                        <a:latin typeface="+mj-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1D1C1D"/>
                          </a:solidFill>
                          <a:effectLst/>
                          <a:highlight>
                            <a:srgbClr val="FFFF00"/>
                          </a:highlight>
                          <a:latin typeface="+mj-lt"/>
                        </a:rPr>
                        <a:t>C</a:t>
                      </a:r>
                      <a:r>
                        <a:rPr lang="en-US" sz="2800" b="1" i="0" baseline="-25000" dirty="0">
                          <a:solidFill>
                            <a:srgbClr val="1D1C1D"/>
                          </a:solidFill>
                          <a:effectLst/>
                          <a:highlight>
                            <a:srgbClr val="FFFF00"/>
                          </a:highlight>
                          <a:latin typeface="+mj-lt"/>
                        </a:rPr>
                        <a:t>H-A2</a:t>
                      </a:r>
                      <a:r>
                        <a:rPr lang="en-US" sz="2800" b="1" i="0" baseline="0" dirty="0">
                          <a:solidFill>
                            <a:srgbClr val="1D1C1D"/>
                          </a:solidFill>
                          <a:effectLst/>
                          <a:highlight>
                            <a:srgbClr val="FFFF00"/>
                          </a:highlight>
                          <a:latin typeface="+mj-lt"/>
                        </a:rPr>
                        <a:t> &gt; 0</a:t>
                      </a:r>
                      <a:endParaRPr lang="en-US" sz="2800" b="1" baseline="-25000" dirty="0">
                        <a:highlight>
                          <a:srgbClr val="FFFF00"/>
                        </a:highlight>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latin typeface="+mj-lt"/>
                      </a:endParaRPr>
                    </a:p>
                    <a:p>
                      <a:endParaRPr lang="en-US" sz="2400" dirty="0">
                        <a:latin typeface="+mj-lt"/>
                      </a:endParaRPr>
                    </a:p>
                  </a:txBody>
                  <a:tcPr>
                    <a:solidFill>
                      <a:srgbClr val="FFA3A3"/>
                    </a:solidFill>
                  </a:tcPr>
                </a:tc>
                <a:extLst>
                  <a:ext uri="{0D108BD9-81ED-4DB2-BD59-A6C34878D82A}">
                    <a16:rowId xmlns:a16="http://schemas.microsoft.com/office/drawing/2014/main" val="1595840828"/>
                  </a:ext>
                </a:extLst>
              </a:tr>
            </a:tbl>
          </a:graphicData>
        </a:graphic>
      </p:graphicFrame>
    </p:spTree>
    <p:extLst>
      <p:ext uri="{BB962C8B-B14F-4D97-AF65-F5344CB8AC3E}">
        <p14:creationId xmlns:p14="http://schemas.microsoft.com/office/powerpoint/2010/main" val="246566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a:xfrm>
            <a:off x="126124" y="52552"/>
            <a:ext cx="8865476" cy="739610"/>
          </a:xfrm>
        </p:spPr>
        <p:txBody>
          <a:bodyPr>
            <a:normAutofit/>
          </a:bodyPr>
          <a:lstStyle/>
          <a:p>
            <a:r>
              <a:rPr lang="en-US" dirty="0"/>
              <a:t>Obesity and Happiness Correlation - II</a:t>
            </a:r>
          </a:p>
        </p:txBody>
      </p:sp>
      <p:sp>
        <p:nvSpPr>
          <p:cNvPr id="4" name="TextBox 3">
            <a:extLst>
              <a:ext uri="{FF2B5EF4-FFF2-40B4-BE49-F238E27FC236}">
                <a16:creationId xmlns:a16="http://schemas.microsoft.com/office/drawing/2014/main" id="{FA75DF6A-5873-A9D7-6B5C-3E97D195CCE0}"/>
              </a:ext>
            </a:extLst>
          </p:cNvPr>
          <p:cNvSpPr txBox="1"/>
          <p:nvPr/>
        </p:nvSpPr>
        <p:spPr>
          <a:xfrm>
            <a:off x="-802" y="6019800"/>
            <a:ext cx="4039402" cy="830997"/>
          </a:xfrm>
          <a:prstGeom prst="rect">
            <a:avLst/>
          </a:prstGeom>
          <a:noFill/>
        </p:spPr>
        <p:txBody>
          <a:bodyPr wrap="square" rtlCol="0">
            <a:spAutoFit/>
          </a:bodyPr>
          <a:lstStyle/>
          <a:p>
            <a:r>
              <a:rPr lang="en-US" sz="1200" i="1" dirty="0">
                <a:hlinkClick r:id="rId3"/>
              </a:rPr>
              <a:t>Resource: https://www.who.int/data/gho/data/indicators/indicator-details/GHO/prevalence-of-obesity-among-adults-bmi-=-30-(age-standardized-estimate)-(-)</a:t>
            </a:r>
          </a:p>
        </p:txBody>
      </p:sp>
      <p:grpSp>
        <p:nvGrpSpPr>
          <p:cNvPr id="7" name="Group 6">
            <a:extLst>
              <a:ext uri="{FF2B5EF4-FFF2-40B4-BE49-F238E27FC236}">
                <a16:creationId xmlns:a16="http://schemas.microsoft.com/office/drawing/2014/main" id="{99B2506B-5AE5-E112-8D93-57C93F215636}"/>
              </a:ext>
            </a:extLst>
          </p:cNvPr>
          <p:cNvGrpSpPr/>
          <p:nvPr/>
        </p:nvGrpSpPr>
        <p:grpSpPr>
          <a:xfrm>
            <a:off x="-152400" y="756651"/>
            <a:ext cx="9251024" cy="3434349"/>
            <a:chOff x="-286512" y="831183"/>
            <a:chExt cx="10957522" cy="4152067"/>
          </a:xfrm>
        </p:grpSpPr>
        <p:sp>
          <p:nvSpPr>
            <p:cNvPr id="5" name="Content Placeholder 2">
              <a:extLst>
                <a:ext uri="{FF2B5EF4-FFF2-40B4-BE49-F238E27FC236}">
                  <a16:creationId xmlns:a16="http://schemas.microsoft.com/office/drawing/2014/main" id="{29D5AAA5-F8B9-5EFA-5BBC-C89EA5E066E6}"/>
                </a:ext>
              </a:extLst>
            </p:cNvPr>
            <p:cNvSpPr txBox="1">
              <a:spLocks/>
            </p:cNvSpPr>
            <p:nvPr/>
          </p:nvSpPr>
          <p:spPr>
            <a:xfrm>
              <a:off x="4677584" y="1021899"/>
              <a:ext cx="5993426" cy="2210987"/>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400" dirty="0">
                  <a:latin typeface="+mj-lt"/>
                </a:rPr>
                <a:t>Correlation coefficient value is 0.57</a:t>
              </a:r>
            </a:p>
            <a:p>
              <a:pPr marL="0" indent="0" algn="ctr">
                <a:buFont typeface="Arial" pitchFamily="34" charset="0"/>
                <a:buNone/>
              </a:pPr>
              <a:r>
                <a:rPr lang="en-US" sz="1400" b="1" dirty="0">
                  <a:highlight>
                    <a:srgbClr val="FFFF00"/>
                  </a:highlight>
                  <a:latin typeface="+mj-lt"/>
                  <a:sym typeface="Wingdings" panose="05000000000000000000" pitchFamily="2" charset="2"/>
                </a:rPr>
                <a:t>Moderate Positive Correlation</a:t>
              </a:r>
            </a:p>
            <a:p>
              <a:pPr marL="0" indent="0" algn="ctr">
                <a:buFont typeface="Arial" pitchFamily="34" charset="0"/>
                <a:buNone/>
              </a:pPr>
              <a:endParaRPr lang="en-US" sz="1400" b="1" dirty="0">
                <a:highlight>
                  <a:srgbClr val="FFFF00"/>
                </a:highlight>
                <a:latin typeface="+mj-lt"/>
                <a:sym typeface="Wingdings" panose="05000000000000000000" pitchFamily="2" charset="2"/>
              </a:endParaRPr>
            </a:p>
            <a:p>
              <a:pPr marL="0" indent="0" algn="ctr">
                <a:buFont typeface="Arial" pitchFamily="34" charset="0"/>
                <a:buNone/>
              </a:pPr>
              <a:r>
                <a:rPr lang="en-US" sz="1600" b="1" dirty="0">
                  <a:latin typeface="+mj-lt"/>
                  <a:sym typeface="Wingdings" panose="05000000000000000000" pitchFamily="2" charset="2"/>
                </a:rPr>
                <a:t>Conclusion</a:t>
              </a:r>
            </a:p>
            <a:p>
              <a:pPr marL="0" indent="0" algn="ctr">
                <a:buNone/>
              </a:pPr>
              <a:r>
                <a:rPr lang="en-US" sz="1400" dirty="0">
                  <a:latin typeface="+mj-lt"/>
                  <a:sym typeface="Wingdings" panose="05000000000000000000" pitchFamily="2" charset="2"/>
                </a:rPr>
                <a:t>Reject  null Hypothesis and </a:t>
              </a:r>
              <a:r>
                <a:rPr lang="en-US" sz="1400" dirty="0">
                  <a:solidFill>
                    <a:srgbClr val="1D1C1D"/>
                  </a:solidFill>
                  <a:latin typeface="+mj-lt"/>
                  <a:sym typeface="Wingdings" panose="05000000000000000000" pitchFamily="2" charset="2"/>
                </a:rPr>
                <a:t>a</a:t>
              </a:r>
              <a:r>
                <a:rPr lang="en-US" sz="1400" i="0" dirty="0">
                  <a:solidFill>
                    <a:srgbClr val="1D1C1D"/>
                  </a:solidFill>
                  <a:effectLst/>
                  <a:latin typeface="+mj-lt"/>
                </a:rPr>
                <a:t>lternative </a:t>
              </a:r>
              <a:r>
                <a:rPr lang="en-US" sz="1400" dirty="0">
                  <a:solidFill>
                    <a:srgbClr val="1D1C1D"/>
                  </a:solidFill>
                  <a:latin typeface="+mj-lt"/>
                </a:rPr>
                <a:t>h</a:t>
              </a:r>
              <a:r>
                <a:rPr lang="en-US" sz="1400" i="0" dirty="0">
                  <a:solidFill>
                    <a:srgbClr val="1D1C1D"/>
                  </a:solidFill>
                  <a:effectLst/>
                  <a:latin typeface="+mj-lt"/>
                </a:rPr>
                <a:t>ypothesis H</a:t>
              </a:r>
              <a:r>
                <a:rPr lang="en-US" sz="1400" i="0" baseline="-25000" dirty="0">
                  <a:solidFill>
                    <a:srgbClr val="1D1C1D"/>
                  </a:solidFill>
                  <a:effectLst/>
                  <a:latin typeface="+mj-lt"/>
                </a:rPr>
                <a:t>A1</a:t>
              </a:r>
              <a:endParaRPr lang="en-US" sz="1400" i="0" dirty="0">
                <a:solidFill>
                  <a:srgbClr val="1D1C1D"/>
                </a:solidFill>
                <a:effectLst/>
                <a:latin typeface="+mj-lt"/>
              </a:endParaRPr>
            </a:p>
            <a:p>
              <a:pPr marL="0" indent="0" algn="ctr">
                <a:buNone/>
              </a:pPr>
              <a:r>
                <a:rPr lang="en-US" sz="1400" b="1" dirty="0">
                  <a:solidFill>
                    <a:srgbClr val="1D1C1D"/>
                  </a:solidFill>
                  <a:highlight>
                    <a:srgbClr val="FFFF00"/>
                  </a:highlight>
                  <a:latin typeface="+mj-lt"/>
                </a:rPr>
                <a:t>Accept </a:t>
              </a:r>
              <a:r>
                <a:rPr lang="en-US" sz="1400" b="1" dirty="0">
                  <a:solidFill>
                    <a:srgbClr val="1D1C1D"/>
                  </a:solidFill>
                  <a:highlight>
                    <a:srgbClr val="FFFF00"/>
                  </a:highlight>
                  <a:latin typeface="+mj-lt"/>
                  <a:sym typeface="Wingdings" panose="05000000000000000000" pitchFamily="2" charset="2"/>
                </a:rPr>
                <a:t> a</a:t>
              </a:r>
              <a:r>
                <a:rPr lang="en-US" sz="1400" b="1" i="0" dirty="0">
                  <a:solidFill>
                    <a:srgbClr val="1D1C1D"/>
                  </a:solidFill>
                  <a:effectLst/>
                  <a:highlight>
                    <a:srgbClr val="FFFF00"/>
                  </a:highlight>
                  <a:latin typeface="+mj-lt"/>
                </a:rPr>
                <a:t>lternative </a:t>
              </a:r>
              <a:r>
                <a:rPr lang="en-US" sz="1400" b="1" dirty="0">
                  <a:solidFill>
                    <a:srgbClr val="1D1C1D"/>
                  </a:solidFill>
                  <a:highlight>
                    <a:srgbClr val="FFFF00"/>
                  </a:highlight>
                  <a:latin typeface="+mj-lt"/>
                </a:rPr>
                <a:t>h</a:t>
              </a:r>
              <a:r>
                <a:rPr lang="en-US" sz="1400" b="1" i="0" dirty="0">
                  <a:solidFill>
                    <a:srgbClr val="1D1C1D"/>
                  </a:solidFill>
                  <a:effectLst/>
                  <a:highlight>
                    <a:srgbClr val="FFFF00"/>
                  </a:highlight>
                  <a:latin typeface="+mj-lt"/>
                </a:rPr>
                <a:t>ypothesis H</a:t>
              </a:r>
              <a:r>
                <a:rPr lang="en-US" sz="1400" b="1" i="0" baseline="-25000" dirty="0">
                  <a:solidFill>
                    <a:srgbClr val="1D1C1D"/>
                  </a:solidFill>
                  <a:effectLst/>
                  <a:highlight>
                    <a:srgbClr val="FFFF00"/>
                  </a:highlight>
                  <a:latin typeface="+mj-lt"/>
                </a:rPr>
                <a:t>A2</a:t>
              </a:r>
              <a:endParaRPr lang="en-US" sz="1400" b="1" dirty="0">
                <a:highlight>
                  <a:srgbClr val="FFFF00"/>
                </a:highlight>
                <a:latin typeface="+mj-lt"/>
              </a:endParaRPr>
            </a:p>
          </p:txBody>
        </p:sp>
        <p:pic>
          <p:nvPicPr>
            <p:cNvPr id="6" name="Picture 5" descr="Chart, scatter chart&#10;&#10;Description automatically generated">
              <a:extLst>
                <a:ext uri="{FF2B5EF4-FFF2-40B4-BE49-F238E27FC236}">
                  <a16:creationId xmlns:a16="http://schemas.microsoft.com/office/drawing/2014/main" id="{346DA8C5-EAF4-4E19-62B2-EC6BA14C9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12" y="831183"/>
              <a:ext cx="5536090" cy="4152067"/>
            </a:xfrm>
            <a:prstGeom prst="rect">
              <a:avLst/>
            </a:prstGeom>
          </p:spPr>
        </p:pic>
      </p:grpSp>
      <p:pic>
        <p:nvPicPr>
          <p:cNvPr id="3" name="Picture 2" descr="Chart, bar chart&#10;&#10;Description automatically generated">
            <a:extLst>
              <a:ext uri="{FF2B5EF4-FFF2-40B4-BE49-F238E27FC236}">
                <a16:creationId xmlns:a16="http://schemas.microsoft.com/office/drawing/2014/main" id="{AC1202C5-E2EA-BED3-3FF4-2B6DCAB6D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1777" y="3200400"/>
            <a:ext cx="4726023" cy="3603293"/>
          </a:xfrm>
          <a:prstGeom prst="rect">
            <a:avLst/>
          </a:prstGeom>
          <a:ln>
            <a:solidFill>
              <a:schemeClr val="bg1">
                <a:lumMod val="75000"/>
              </a:schemeClr>
            </a:solidFill>
          </a:ln>
        </p:spPr>
      </p:pic>
    </p:spTree>
    <p:extLst>
      <p:ext uri="{BB962C8B-B14F-4D97-AF65-F5344CB8AC3E}">
        <p14:creationId xmlns:p14="http://schemas.microsoft.com/office/powerpoint/2010/main" val="199040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p:txBody>
          <a:bodyPr>
            <a:normAutofit/>
          </a:bodyPr>
          <a:lstStyle/>
          <a:p>
            <a:r>
              <a:rPr lang="en-US" dirty="0"/>
              <a:t>Economy and Happiness Correlation</a:t>
            </a:r>
          </a:p>
        </p:txBody>
      </p:sp>
      <p:pic>
        <p:nvPicPr>
          <p:cNvPr id="12" name="Content Placeholder 11" descr="Chart, bar chart&#10;&#10;Description automatically generated">
            <a:extLst>
              <a:ext uri="{FF2B5EF4-FFF2-40B4-BE49-F238E27FC236}">
                <a16:creationId xmlns:a16="http://schemas.microsoft.com/office/drawing/2014/main" id="{2D0189F5-8ABE-B6E2-A0BC-985D2729B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14801" y="3037575"/>
            <a:ext cx="4952999" cy="3765671"/>
          </a:xfrm>
        </p:spPr>
      </p:pic>
      <p:grpSp>
        <p:nvGrpSpPr>
          <p:cNvPr id="5" name="Group 4">
            <a:extLst>
              <a:ext uri="{FF2B5EF4-FFF2-40B4-BE49-F238E27FC236}">
                <a16:creationId xmlns:a16="http://schemas.microsoft.com/office/drawing/2014/main" id="{6DE33641-1936-4AA5-2C05-168B6B13654A}"/>
              </a:ext>
            </a:extLst>
          </p:cNvPr>
          <p:cNvGrpSpPr/>
          <p:nvPr/>
        </p:nvGrpSpPr>
        <p:grpSpPr>
          <a:xfrm>
            <a:off x="-152400" y="756869"/>
            <a:ext cx="8427555" cy="3428999"/>
            <a:chOff x="-152400" y="756869"/>
            <a:chExt cx="8427555" cy="3428999"/>
          </a:xfrm>
        </p:grpSpPr>
        <p:pic>
          <p:nvPicPr>
            <p:cNvPr id="4" name="Content Placeholder 4" descr="Chart, scatter chart&#10;&#10;Description automatically generated">
              <a:extLst>
                <a:ext uri="{FF2B5EF4-FFF2-40B4-BE49-F238E27FC236}">
                  <a16:creationId xmlns:a16="http://schemas.microsoft.com/office/drawing/2014/main" id="{89434379-6720-D5D6-17F2-CEC4424C4F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756869"/>
              <a:ext cx="4571999" cy="3428999"/>
            </a:xfrm>
            <a:prstGeom prst="rect">
              <a:avLst/>
            </a:prstGeom>
          </p:spPr>
        </p:pic>
        <p:sp>
          <p:nvSpPr>
            <p:cNvPr id="10" name="Content Placeholder 2">
              <a:extLst>
                <a:ext uri="{FF2B5EF4-FFF2-40B4-BE49-F238E27FC236}">
                  <a16:creationId xmlns:a16="http://schemas.microsoft.com/office/drawing/2014/main" id="{A0C22ADA-5B22-946F-ED9D-019E1E717546}"/>
                </a:ext>
              </a:extLst>
            </p:cNvPr>
            <p:cNvSpPr txBox="1">
              <a:spLocks/>
            </p:cNvSpPr>
            <p:nvPr/>
          </p:nvSpPr>
          <p:spPr>
            <a:xfrm>
              <a:off x="3963289" y="1313793"/>
              <a:ext cx="4311866" cy="909643"/>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Correlation coefficient value is 0.78</a:t>
              </a:r>
              <a:endParaRPr lang="en-US" sz="1400" dirty="0"/>
            </a:p>
            <a:p>
              <a:pPr marL="0" indent="0" algn="ctr">
                <a:buFont typeface="Arial" pitchFamily="34" charset="0"/>
                <a:buNone/>
              </a:pPr>
              <a:r>
                <a:rPr lang="en-US" sz="2000" b="1" dirty="0">
                  <a:highlight>
                    <a:srgbClr val="FFFF00"/>
                  </a:highlight>
                  <a:sym typeface="Wingdings" panose="05000000000000000000" pitchFamily="2" charset="2"/>
                </a:rPr>
                <a:t>Strong Positive Correlation</a:t>
              </a:r>
            </a:p>
          </p:txBody>
        </p:sp>
      </p:grpSp>
      <p:sp>
        <p:nvSpPr>
          <p:cNvPr id="3" name="TextBox 2">
            <a:extLst>
              <a:ext uri="{FF2B5EF4-FFF2-40B4-BE49-F238E27FC236}">
                <a16:creationId xmlns:a16="http://schemas.microsoft.com/office/drawing/2014/main" id="{017F3B99-989F-F580-34A6-262DB365246A}"/>
              </a:ext>
            </a:extLst>
          </p:cNvPr>
          <p:cNvSpPr txBox="1"/>
          <p:nvPr/>
        </p:nvSpPr>
        <p:spPr>
          <a:xfrm>
            <a:off x="28876" y="6172200"/>
            <a:ext cx="3750644" cy="646331"/>
          </a:xfrm>
          <a:prstGeom prst="rect">
            <a:avLst/>
          </a:prstGeom>
          <a:noFill/>
        </p:spPr>
        <p:txBody>
          <a:bodyPr wrap="square" rtlCol="0">
            <a:spAutoFit/>
          </a:bodyPr>
          <a:lstStyle/>
          <a:p>
            <a:r>
              <a:rPr lang="en-US" sz="1200" i="1" dirty="0">
                <a:hlinkClick r:id="rId5"/>
              </a:rPr>
              <a:t>Resource:</a:t>
            </a:r>
          </a:p>
          <a:p>
            <a:r>
              <a:rPr lang="en-US" sz="1200" i="1" dirty="0">
                <a:hlinkClick r:id="rId5"/>
              </a:rPr>
              <a:t>https://www.kaggle.com/datasets/mathurinache/world-happiness-report?select=2020.csv</a:t>
            </a:r>
            <a:r>
              <a:rPr lang="en-US" sz="1200" i="1" dirty="0"/>
              <a:t> </a:t>
            </a:r>
          </a:p>
        </p:txBody>
      </p:sp>
    </p:spTree>
    <p:extLst>
      <p:ext uri="{BB962C8B-B14F-4D97-AF65-F5344CB8AC3E}">
        <p14:creationId xmlns:p14="http://schemas.microsoft.com/office/powerpoint/2010/main" val="17565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p:txBody>
          <a:bodyPr>
            <a:normAutofit/>
          </a:bodyPr>
          <a:lstStyle/>
          <a:p>
            <a:r>
              <a:rPr lang="en-US" dirty="0"/>
              <a:t>Internet and Happiness Score Correlation</a:t>
            </a:r>
          </a:p>
        </p:txBody>
      </p:sp>
      <p:grpSp>
        <p:nvGrpSpPr>
          <p:cNvPr id="3" name="Group 2">
            <a:extLst>
              <a:ext uri="{FF2B5EF4-FFF2-40B4-BE49-F238E27FC236}">
                <a16:creationId xmlns:a16="http://schemas.microsoft.com/office/drawing/2014/main" id="{2FDF77E0-FE6B-BE13-86B1-4EC40B5EA79E}"/>
              </a:ext>
            </a:extLst>
          </p:cNvPr>
          <p:cNvGrpSpPr/>
          <p:nvPr/>
        </p:nvGrpSpPr>
        <p:grpSpPr>
          <a:xfrm>
            <a:off x="-228599" y="717675"/>
            <a:ext cx="8247992" cy="3429000"/>
            <a:chOff x="-228599" y="717675"/>
            <a:chExt cx="8247992" cy="3429000"/>
          </a:xfrm>
        </p:grpSpPr>
        <p:sp>
          <p:nvSpPr>
            <p:cNvPr id="11" name="Content Placeholder 2">
              <a:extLst>
                <a:ext uri="{FF2B5EF4-FFF2-40B4-BE49-F238E27FC236}">
                  <a16:creationId xmlns:a16="http://schemas.microsoft.com/office/drawing/2014/main" id="{835E08E3-86E7-5BF0-6C78-C620E477CA6E}"/>
                </a:ext>
              </a:extLst>
            </p:cNvPr>
            <p:cNvSpPr txBox="1">
              <a:spLocks/>
            </p:cNvSpPr>
            <p:nvPr/>
          </p:nvSpPr>
          <p:spPr>
            <a:xfrm>
              <a:off x="3657600" y="1463040"/>
              <a:ext cx="4361793" cy="1093076"/>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Correlation coefficient value is 0.8</a:t>
              </a:r>
              <a:endParaRPr lang="en-US" sz="1400" dirty="0"/>
            </a:p>
            <a:p>
              <a:pPr marL="0" indent="0" algn="ctr">
                <a:buFont typeface="Arial" pitchFamily="34" charset="0"/>
                <a:buNone/>
              </a:pPr>
              <a:r>
                <a:rPr lang="en-US" sz="2000" b="1" dirty="0">
                  <a:highlight>
                    <a:srgbClr val="FFFF00"/>
                  </a:highlight>
                  <a:sym typeface="Wingdings" panose="05000000000000000000" pitchFamily="2" charset="2"/>
                </a:rPr>
                <a:t>High Positive Correlation</a:t>
              </a:r>
            </a:p>
          </p:txBody>
        </p:sp>
        <p:pic>
          <p:nvPicPr>
            <p:cNvPr id="13" name="Picture 12" descr="Chart, scatter chart&#10;&#10;Description automatically generated">
              <a:extLst>
                <a:ext uri="{FF2B5EF4-FFF2-40B4-BE49-F238E27FC236}">
                  <a16:creationId xmlns:a16="http://schemas.microsoft.com/office/drawing/2014/main" id="{1EA12864-0902-BEA3-9449-17016094A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717675"/>
              <a:ext cx="4572000" cy="3429000"/>
            </a:xfrm>
            <a:prstGeom prst="rect">
              <a:avLst/>
            </a:prstGeom>
          </p:spPr>
        </p:pic>
      </p:grpSp>
      <p:pic>
        <p:nvPicPr>
          <p:cNvPr id="15" name="Picture 14" descr="Chart, bar chart&#10;&#10;Description automatically generated">
            <a:extLst>
              <a:ext uri="{FF2B5EF4-FFF2-40B4-BE49-F238E27FC236}">
                <a16:creationId xmlns:a16="http://schemas.microsoft.com/office/drawing/2014/main" id="{769C1312-2D21-A27A-E1BA-B99E25AC8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1" y="3009186"/>
            <a:ext cx="5149222" cy="3749040"/>
          </a:xfrm>
          <a:prstGeom prst="rect">
            <a:avLst/>
          </a:prstGeom>
        </p:spPr>
      </p:pic>
      <p:sp>
        <p:nvSpPr>
          <p:cNvPr id="4" name="TextBox 3">
            <a:extLst>
              <a:ext uri="{FF2B5EF4-FFF2-40B4-BE49-F238E27FC236}">
                <a16:creationId xmlns:a16="http://schemas.microsoft.com/office/drawing/2014/main" id="{02D4B1A0-56E4-29F8-DF23-7B28DD880712}"/>
              </a:ext>
            </a:extLst>
          </p:cNvPr>
          <p:cNvSpPr txBox="1"/>
          <p:nvPr/>
        </p:nvSpPr>
        <p:spPr>
          <a:xfrm>
            <a:off x="47324" y="6400800"/>
            <a:ext cx="3838876" cy="461665"/>
          </a:xfrm>
          <a:prstGeom prst="rect">
            <a:avLst/>
          </a:prstGeom>
          <a:noFill/>
        </p:spPr>
        <p:txBody>
          <a:bodyPr wrap="square" rtlCol="0">
            <a:spAutoFit/>
          </a:bodyPr>
          <a:lstStyle/>
          <a:p>
            <a:r>
              <a:rPr lang="en-US" sz="1200" i="1" dirty="0">
                <a:hlinkClick r:id="rId5"/>
              </a:rPr>
              <a:t>Resource:</a:t>
            </a:r>
          </a:p>
          <a:p>
            <a:r>
              <a:rPr lang="en-US" sz="1200" i="1" dirty="0">
                <a:hlinkClick r:id="rId5"/>
              </a:rPr>
              <a:t>https://databank.worldbank.org/</a:t>
            </a:r>
            <a:r>
              <a:rPr lang="en-US" sz="1200" i="1" dirty="0"/>
              <a:t> </a:t>
            </a:r>
          </a:p>
        </p:txBody>
      </p:sp>
    </p:spTree>
    <p:extLst>
      <p:ext uri="{BB962C8B-B14F-4D97-AF65-F5344CB8AC3E}">
        <p14:creationId xmlns:p14="http://schemas.microsoft.com/office/powerpoint/2010/main" val="297187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p:txBody>
          <a:bodyPr>
            <a:normAutofit/>
          </a:bodyPr>
          <a:lstStyle/>
          <a:p>
            <a:r>
              <a:rPr lang="en-US" dirty="0"/>
              <a:t>Alcohol Consumption and Happiness Correlation</a:t>
            </a:r>
          </a:p>
        </p:txBody>
      </p:sp>
      <p:pic>
        <p:nvPicPr>
          <p:cNvPr id="12" name="Picture 11" descr="Chart, bar chart&#10;&#10;Description automatically generated">
            <a:extLst>
              <a:ext uri="{FF2B5EF4-FFF2-40B4-BE49-F238E27FC236}">
                <a16:creationId xmlns:a16="http://schemas.microsoft.com/office/drawing/2014/main" id="{C47EBFD5-9BB4-EE27-44BC-5A9DA2132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809" y="3048000"/>
            <a:ext cx="4973991" cy="3735487"/>
          </a:xfrm>
          <a:prstGeom prst="rect">
            <a:avLst/>
          </a:prstGeom>
        </p:spPr>
      </p:pic>
      <p:sp>
        <p:nvSpPr>
          <p:cNvPr id="4" name="TextBox 3">
            <a:extLst>
              <a:ext uri="{FF2B5EF4-FFF2-40B4-BE49-F238E27FC236}">
                <a16:creationId xmlns:a16="http://schemas.microsoft.com/office/drawing/2014/main" id="{A0122E01-2DFC-AD14-D598-0774F67FA74D}"/>
              </a:ext>
            </a:extLst>
          </p:cNvPr>
          <p:cNvSpPr txBox="1"/>
          <p:nvPr/>
        </p:nvSpPr>
        <p:spPr>
          <a:xfrm>
            <a:off x="-4813" y="6027003"/>
            <a:ext cx="4576813" cy="830997"/>
          </a:xfrm>
          <a:prstGeom prst="rect">
            <a:avLst/>
          </a:prstGeom>
          <a:noFill/>
        </p:spPr>
        <p:txBody>
          <a:bodyPr wrap="square">
            <a:spAutoFit/>
          </a:bodyPr>
          <a:lstStyle/>
          <a:p>
            <a:r>
              <a:rPr lang="en-US" sz="1200" i="1" dirty="0">
                <a:hlinkClick r:id="rId4"/>
              </a:rPr>
              <a:t>Resource:</a:t>
            </a:r>
          </a:p>
          <a:p>
            <a:r>
              <a:rPr lang="en-US" sz="1200" i="1" dirty="0">
                <a:hlinkClick r:id="rId4"/>
              </a:rPr>
              <a:t>https://www.who.int/data/gho/data/indicators/indicator-details/GHO/alcohol-total-per-capita-(15-years)-consumption-(in-litres-of-pure-alcohol)</a:t>
            </a:r>
            <a:r>
              <a:rPr lang="en-US" sz="1200" i="1" dirty="0"/>
              <a:t> </a:t>
            </a:r>
          </a:p>
        </p:txBody>
      </p:sp>
      <p:grpSp>
        <p:nvGrpSpPr>
          <p:cNvPr id="8" name="Group 7">
            <a:extLst>
              <a:ext uri="{FF2B5EF4-FFF2-40B4-BE49-F238E27FC236}">
                <a16:creationId xmlns:a16="http://schemas.microsoft.com/office/drawing/2014/main" id="{25F98EA6-0B7D-EDDF-BED1-8B29A0B7A890}"/>
              </a:ext>
            </a:extLst>
          </p:cNvPr>
          <p:cNvGrpSpPr/>
          <p:nvPr/>
        </p:nvGrpSpPr>
        <p:grpSpPr>
          <a:xfrm>
            <a:off x="-164426" y="762000"/>
            <a:ext cx="8241626" cy="3429000"/>
            <a:chOff x="-2286000" y="794568"/>
            <a:chExt cx="8241626" cy="3429000"/>
          </a:xfrm>
        </p:grpSpPr>
        <p:pic>
          <p:nvPicPr>
            <p:cNvPr id="5" name="Picture 4" descr="Chart, scatter chart&#10;&#10;Description automatically generated">
              <a:extLst>
                <a:ext uri="{FF2B5EF4-FFF2-40B4-BE49-F238E27FC236}">
                  <a16:creationId xmlns:a16="http://schemas.microsoft.com/office/drawing/2014/main" id="{FC154F29-F48B-32DD-A1F0-DF34C63711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794568"/>
              <a:ext cx="4572000" cy="3429000"/>
            </a:xfrm>
            <a:prstGeom prst="rect">
              <a:avLst/>
            </a:prstGeom>
          </p:spPr>
        </p:pic>
        <p:sp>
          <p:nvSpPr>
            <p:cNvPr id="6" name="Content Placeholder 2">
              <a:extLst>
                <a:ext uri="{FF2B5EF4-FFF2-40B4-BE49-F238E27FC236}">
                  <a16:creationId xmlns:a16="http://schemas.microsoft.com/office/drawing/2014/main" id="{99313631-2D64-348D-BD67-0D8DCC09FCA0}"/>
                </a:ext>
              </a:extLst>
            </p:cNvPr>
            <p:cNvSpPr txBox="1">
              <a:spLocks/>
            </p:cNvSpPr>
            <p:nvPr/>
          </p:nvSpPr>
          <p:spPr>
            <a:xfrm>
              <a:off x="1822378" y="1360854"/>
              <a:ext cx="4133248" cy="986589"/>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a:t>Correlation coefficient value is 0.34</a:t>
              </a:r>
              <a:endParaRPr lang="en-US" sz="1400"/>
            </a:p>
            <a:p>
              <a:pPr marL="0" indent="0" algn="ctr">
                <a:buFont typeface="Arial" pitchFamily="34" charset="0"/>
                <a:buNone/>
              </a:pPr>
              <a:r>
                <a:rPr lang="en-US" sz="2000" b="1">
                  <a:highlight>
                    <a:srgbClr val="FFFF00"/>
                  </a:highlight>
                  <a:sym typeface="Wingdings" panose="05000000000000000000" pitchFamily="2" charset="2"/>
                </a:rPr>
                <a:t>Weak Positive Correlation</a:t>
              </a:r>
              <a:endParaRPr lang="en-US" sz="2000" b="1" dirty="0">
                <a:highlight>
                  <a:srgbClr val="FFFF00"/>
                </a:highlight>
                <a:sym typeface="Wingdings" panose="05000000000000000000" pitchFamily="2" charset="2"/>
              </a:endParaRPr>
            </a:p>
          </p:txBody>
        </p:sp>
      </p:grpSp>
    </p:spTree>
    <p:extLst>
      <p:ext uri="{BB962C8B-B14F-4D97-AF65-F5344CB8AC3E}">
        <p14:creationId xmlns:p14="http://schemas.microsoft.com/office/powerpoint/2010/main" val="74526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4974-79F9-0867-75CC-9DA4C237B40D}"/>
              </a:ext>
            </a:extLst>
          </p:cNvPr>
          <p:cNvSpPr>
            <a:spLocks noGrp="1"/>
          </p:cNvSpPr>
          <p:nvPr>
            <p:ph type="title"/>
          </p:nvPr>
        </p:nvSpPr>
        <p:spPr/>
        <p:txBody>
          <a:bodyPr/>
          <a:lstStyle/>
          <a:p>
            <a:r>
              <a:rPr lang="en-US" dirty="0"/>
              <a:t>Correlation Matrix </a:t>
            </a:r>
          </a:p>
        </p:txBody>
      </p:sp>
      <p:pic>
        <p:nvPicPr>
          <p:cNvPr id="28" name="Content Placeholder 27" descr="Chart&#10;&#10;Description automatically generated">
            <a:extLst>
              <a:ext uri="{FF2B5EF4-FFF2-40B4-BE49-F238E27FC236}">
                <a16:creationId xmlns:a16="http://schemas.microsoft.com/office/drawing/2014/main" id="{6C96759C-CA2C-DBDC-F0AD-6043CBA282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2976" y="1164586"/>
            <a:ext cx="7156624" cy="5464814"/>
          </a:xfrm>
          <a:ln>
            <a:solidFill>
              <a:schemeClr val="tx1"/>
            </a:solidFill>
          </a:ln>
        </p:spPr>
      </p:pic>
    </p:spTree>
    <p:extLst>
      <p:ext uri="{BB962C8B-B14F-4D97-AF65-F5344CB8AC3E}">
        <p14:creationId xmlns:p14="http://schemas.microsoft.com/office/powerpoint/2010/main" val="329620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1089C7D-2803-FBA4-B6AF-F0E0159555E4}"/>
              </a:ext>
            </a:extLst>
          </p:cNvPr>
          <p:cNvSpPr txBox="1"/>
          <p:nvPr/>
        </p:nvSpPr>
        <p:spPr>
          <a:xfrm>
            <a:off x="1" y="3764545"/>
            <a:ext cx="9144000" cy="3170099"/>
          </a:xfrm>
          <a:prstGeom prst="rect">
            <a:avLst/>
          </a:prstGeom>
          <a:solidFill>
            <a:srgbClr val="CCFFFF"/>
          </a:solid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Intentional Activities </a:t>
            </a:r>
            <a:r>
              <a:rPr lang="en-US" sz="2000" dirty="0">
                <a:sym typeface="Wingdings" panose="05000000000000000000" pitchFamily="2" charset="2"/>
              </a:rPr>
              <a:t> Most promising factor, i</a:t>
            </a:r>
            <a:r>
              <a:rPr lang="en-US" sz="2000" dirty="0"/>
              <a:t>ncludes behavioral activities:</a:t>
            </a:r>
          </a:p>
          <a:p>
            <a:pPr marL="800100" lvl="1" indent="-342900">
              <a:buFont typeface="Arial" panose="020B0604020202020204" pitchFamily="34" charset="0"/>
              <a:buChar char="•"/>
            </a:pPr>
            <a:r>
              <a:rPr lang="en-US" sz="2000" dirty="0">
                <a:sym typeface="Wingdings" panose="05000000000000000000" pitchFamily="2" charset="2"/>
              </a:rPr>
              <a:t>Exercise </a:t>
            </a:r>
          </a:p>
          <a:p>
            <a:pPr marL="800100" lvl="1" indent="-342900">
              <a:buFont typeface="Arial" panose="020B0604020202020204" pitchFamily="34" charset="0"/>
              <a:buChar char="•"/>
            </a:pPr>
            <a:r>
              <a:rPr lang="en-US" sz="2000" dirty="0">
                <a:sym typeface="Wingdings" panose="05000000000000000000" pitchFamily="2" charset="2"/>
              </a:rPr>
              <a:t>Alcohol consumption</a:t>
            </a:r>
          </a:p>
          <a:p>
            <a:pPr marL="800100" lvl="1" indent="-342900">
              <a:buFont typeface="Arial" panose="020B0604020202020204" pitchFamily="34" charset="0"/>
              <a:buChar char="•"/>
            </a:pPr>
            <a:r>
              <a:rPr lang="en-US" sz="2000" dirty="0">
                <a:sym typeface="Wingdings" panose="05000000000000000000" pitchFamily="2" charset="2"/>
              </a:rPr>
              <a:t>Internet addiction</a:t>
            </a:r>
          </a:p>
          <a:p>
            <a:pPr marL="800100" lvl="1" indent="-342900">
              <a:buFont typeface="Arial" panose="020B0604020202020204" pitchFamily="34" charset="0"/>
              <a:buChar char="•"/>
            </a:pPr>
            <a:r>
              <a:rPr lang="en-US" sz="2000" dirty="0">
                <a:sym typeface="Wingdings" panose="05000000000000000000" pitchFamily="2" charset="2"/>
              </a:rPr>
              <a:t>Eating habits</a:t>
            </a:r>
          </a:p>
          <a:p>
            <a:pPr marL="800100" lvl="1" indent="-342900">
              <a:buFont typeface="Arial" panose="020B0604020202020204" pitchFamily="34" charset="0"/>
              <a:buChar char="•"/>
            </a:pPr>
            <a:r>
              <a:rPr lang="en-US" sz="2000" dirty="0">
                <a:sym typeface="Wingdings" panose="05000000000000000000" pitchFamily="2" charset="2"/>
              </a:rPr>
              <a:t>Generosity</a:t>
            </a:r>
          </a:p>
          <a:p>
            <a:pPr lvl="1"/>
            <a:endParaRPr lang="en-US" sz="2000" dirty="0">
              <a:sym typeface="Wingdings" panose="05000000000000000000" pitchFamily="2" charset="2"/>
            </a:endParaRPr>
          </a:p>
          <a:p>
            <a:pPr lvl="1"/>
            <a:endParaRPr lang="en-US" sz="2000" dirty="0">
              <a:sym typeface="Wingdings" panose="05000000000000000000" pitchFamily="2" charset="2"/>
            </a:endParaRPr>
          </a:p>
          <a:p>
            <a:pPr lvl="1"/>
            <a:endParaRPr lang="en-US" sz="2000" dirty="0">
              <a:sym typeface="Wingdings" panose="05000000000000000000" pitchFamily="2" charset="2"/>
            </a:endParaRPr>
          </a:p>
        </p:txBody>
      </p:sp>
      <p:sp>
        <p:nvSpPr>
          <p:cNvPr id="35" name="TextBox 34">
            <a:extLst>
              <a:ext uri="{FF2B5EF4-FFF2-40B4-BE49-F238E27FC236}">
                <a16:creationId xmlns:a16="http://schemas.microsoft.com/office/drawing/2014/main" id="{4E8F033D-B40C-89EB-98A3-DF448AA194AA}"/>
              </a:ext>
            </a:extLst>
          </p:cNvPr>
          <p:cNvSpPr txBox="1"/>
          <p:nvPr/>
        </p:nvSpPr>
        <p:spPr>
          <a:xfrm>
            <a:off x="0" y="6103203"/>
            <a:ext cx="4039325" cy="830997"/>
          </a:xfrm>
          <a:prstGeom prst="rect">
            <a:avLst/>
          </a:prstGeom>
          <a:noFill/>
        </p:spPr>
        <p:txBody>
          <a:bodyPr wrap="square">
            <a:spAutoFit/>
          </a:bodyPr>
          <a:lstStyle/>
          <a:p>
            <a:r>
              <a:rPr lang="en-US" sz="1200" i="1" dirty="0">
                <a:hlinkClick r:id="rId3"/>
              </a:rPr>
              <a:t>Resource:</a:t>
            </a:r>
          </a:p>
          <a:p>
            <a:pPr marL="171450" indent="-171450">
              <a:buFont typeface="Arial" panose="020B0604020202020204" pitchFamily="34" charset="0"/>
              <a:buChar char="•"/>
            </a:pPr>
            <a:r>
              <a:rPr lang="en-US" sz="1200" i="1" dirty="0">
                <a:hlinkClick r:id="rId3"/>
              </a:rPr>
              <a:t>https://www.edbatista.com/2017/12/understanding-the-pie-chart-in-the-how-of-happiness.html</a:t>
            </a:r>
            <a:endParaRPr lang="en-US" sz="1200" i="1" dirty="0"/>
          </a:p>
          <a:p>
            <a:pPr marL="171450" indent="-171450">
              <a:buFont typeface="Arial" panose="020B0604020202020204" pitchFamily="34" charset="0"/>
              <a:buChar char="•"/>
            </a:pPr>
            <a:r>
              <a:rPr lang="en-US" sz="1200" i="1" dirty="0">
                <a:hlinkClick r:id="rId4"/>
              </a:rPr>
              <a:t>https://worldhappiness.report/ed/2022/</a:t>
            </a:r>
            <a:r>
              <a:rPr lang="en-US" sz="1200" i="1" dirty="0"/>
              <a:t>  </a:t>
            </a:r>
            <a:endParaRPr lang="en-US" sz="1200" i="1" dirty="0">
              <a:sym typeface="Wingdings" panose="05000000000000000000" pitchFamily="2" charset="2"/>
            </a:endParaRPr>
          </a:p>
        </p:txBody>
      </p:sp>
      <p:sp>
        <p:nvSpPr>
          <p:cNvPr id="2" name="Title 1">
            <a:extLst>
              <a:ext uri="{FF2B5EF4-FFF2-40B4-BE49-F238E27FC236}">
                <a16:creationId xmlns:a16="http://schemas.microsoft.com/office/drawing/2014/main" id="{A13CC525-592D-8FB6-0D14-D5E47F45986F}"/>
              </a:ext>
            </a:extLst>
          </p:cNvPr>
          <p:cNvSpPr>
            <a:spLocks noGrp="1"/>
          </p:cNvSpPr>
          <p:nvPr>
            <p:ph type="title"/>
          </p:nvPr>
        </p:nvSpPr>
        <p:spPr>
          <a:xfrm>
            <a:off x="152400" y="28074"/>
            <a:ext cx="8839200" cy="764088"/>
          </a:xfrm>
        </p:spPr>
        <p:txBody>
          <a:bodyPr/>
          <a:lstStyle/>
          <a:p>
            <a:r>
              <a:rPr lang="en-US" dirty="0"/>
              <a:t>Happiness Pie Chart</a:t>
            </a:r>
          </a:p>
        </p:txBody>
      </p:sp>
      <p:sp>
        <p:nvSpPr>
          <p:cNvPr id="5" name="TextBox 4">
            <a:extLst>
              <a:ext uri="{FF2B5EF4-FFF2-40B4-BE49-F238E27FC236}">
                <a16:creationId xmlns:a16="http://schemas.microsoft.com/office/drawing/2014/main" id="{7BBF45BF-EA4C-6466-47D7-A127EED1864D}"/>
              </a:ext>
            </a:extLst>
          </p:cNvPr>
          <p:cNvSpPr txBox="1"/>
          <p:nvPr/>
        </p:nvSpPr>
        <p:spPr>
          <a:xfrm>
            <a:off x="0" y="792162"/>
            <a:ext cx="9165020" cy="1631216"/>
          </a:xfrm>
          <a:prstGeom prst="rect">
            <a:avLst/>
          </a:prstGeom>
          <a:solidFill>
            <a:schemeClr val="accent2">
              <a:lumMod val="10000"/>
              <a:lumOff val="90000"/>
            </a:schemeClr>
          </a:solid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Genetics </a:t>
            </a:r>
            <a:r>
              <a:rPr lang="en-US" sz="2000" dirty="0">
                <a:sym typeface="Wingdings" panose="05000000000000000000" pitchFamily="2" charset="2"/>
              </a:rPr>
              <a:t> Happiness gene ??</a:t>
            </a:r>
          </a:p>
          <a:p>
            <a:pPr marL="800100" lvl="1" indent="-342900">
              <a:buFont typeface="Arial" panose="020B0604020202020204" pitchFamily="34" charset="0"/>
              <a:buChar char="•"/>
            </a:pPr>
            <a:r>
              <a:rPr lang="en-US" sz="2000" dirty="0">
                <a:sym typeface="Wingdings" panose="05000000000000000000" pitchFamily="2" charset="2"/>
              </a:rPr>
              <a:t>Genetic variants associated with happiness</a:t>
            </a:r>
          </a:p>
          <a:p>
            <a:pPr marL="800100" lvl="1" indent="-342900">
              <a:buFont typeface="Arial" panose="020B0604020202020204" pitchFamily="34" charset="0"/>
              <a:buChar char="•"/>
            </a:pPr>
            <a:endParaRPr lang="en-US" sz="2000" dirty="0">
              <a:sym typeface="Wingdings" panose="05000000000000000000" pitchFamily="2" charset="2"/>
            </a:endParaRPr>
          </a:p>
          <a:p>
            <a:pPr marL="800100" lvl="1" indent="-342900">
              <a:buFont typeface="Arial" panose="020B0604020202020204" pitchFamily="34" charset="0"/>
              <a:buChar char="•"/>
            </a:pPr>
            <a:endParaRPr lang="en-US" sz="2000" dirty="0">
              <a:sym typeface="Wingdings" panose="05000000000000000000" pitchFamily="2" charset="2"/>
            </a:endParaRPr>
          </a:p>
        </p:txBody>
      </p:sp>
      <p:sp>
        <p:nvSpPr>
          <p:cNvPr id="6" name="TextBox 5">
            <a:extLst>
              <a:ext uri="{FF2B5EF4-FFF2-40B4-BE49-F238E27FC236}">
                <a16:creationId xmlns:a16="http://schemas.microsoft.com/office/drawing/2014/main" id="{52341736-C564-2FFC-4759-0BF9C8C4750E}"/>
              </a:ext>
            </a:extLst>
          </p:cNvPr>
          <p:cNvSpPr txBox="1"/>
          <p:nvPr/>
        </p:nvSpPr>
        <p:spPr>
          <a:xfrm>
            <a:off x="0" y="2126699"/>
            <a:ext cx="9165020" cy="1631216"/>
          </a:xfrm>
          <a:prstGeom prst="rect">
            <a:avLst/>
          </a:prstGeom>
          <a:solidFill>
            <a:srgbClr val="FFFF99"/>
          </a:solid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Life Circumstances </a:t>
            </a:r>
            <a:r>
              <a:rPr lang="en-US" sz="2000" dirty="0">
                <a:sym typeface="Wingdings" panose="05000000000000000000" pitchFamily="2" charset="2"/>
              </a:rPr>
              <a:t> Incidental activities</a:t>
            </a:r>
          </a:p>
          <a:p>
            <a:pPr marL="800100" lvl="1" indent="-342900">
              <a:buFont typeface="Arial" panose="020B0604020202020204" pitchFamily="34" charset="0"/>
              <a:buChar char="•"/>
            </a:pPr>
            <a:r>
              <a:rPr lang="en-US" sz="2000" dirty="0"/>
              <a:t>Personal experiences, Life status variables such as marital status, occupational status, job security, </a:t>
            </a:r>
            <a:r>
              <a:rPr lang="en-US" sz="2000" b="1" dirty="0">
                <a:highlight>
                  <a:srgbClr val="00FF00"/>
                </a:highlight>
              </a:rPr>
              <a:t>income</a:t>
            </a:r>
            <a:r>
              <a:rPr lang="en-US" sz="2000" dirty="0"/>
              <a:t>, and health</a:t>
            </a:r>
          </a:p>
          <a:p>
            <a:pPr marL="800100" lvl="1" indent="-342900">
              <a:buFont typeface="Arial" panose="020B0604020202020204" pitchFamily="34" charset="0"/>
              <a:buChar char="•"/>
            </a:pPr>
            <a:endParaRPr lang="en-US" sz="2000" dirty="0">
              <a:sym typeface="Wingdings" panose="05000000000000000000" pitchFamily="2" charset="2"/>
            </a:endParaRPr>
          </a:p>
        </p:txBody>
      </p:sp>
      <p:grpSp>
        <p:nvGrpSpPr>
          <p:cNvPr id="37" name="Group 36">
            <a:extLst>
              <a:ext uri="{FF2B5EF4-FFF2-40B4-BE49-F238E27FC236}">
                <a16:creationId xmlns:a16="http://schemas.microsoft.com/office/drawing/2014/main" id="{47440533-7B45-48F6-CDB5-D18E6D328018}"/>
              </a:ext>
            </a:extLst>
          </p:cNvPr>
          <p:cNvGrpSpPr/>
          <p:nvPr/>
        </p:nvGrpSpPr>
        <p:grpSpPr>
          <a:xfrm>
            <a:off x="4039325" y="4495795"/>
            <a:ext cx="5096820" cy="2444013"/>
            <a:chOff x="4572001" y="4495802"/>
            <a:chExt cx="4582511" cy="2514601"/>
          </a:xfrm>
        </p:grpSpPr>
        <p:graphicFrame>
          <p:nvGraphicFramePr>
            <p:cNvPr id="38" name="Chart 37">
              <a:extLst>
                <a:ext uri="{FF2B5EF4-FFF2-40B4-BE49-F238E27FC236}">
                  <a16:creationId xmlns:a16="http://schemas.microsoft.com/office/drawing/2014/main" id="{2C475D26-3BCA-C1F4-98EA-FEB87CCEADF9}"/>
                </a:ext>
              </a:extLst>
            </p:cNvPr>
            <p:cNvGraphicFramePr>
              <a:graphicFrameLocks/>
            </p:cNvGraphicFramePr>
            <p:nvPr>
              <p:extLst>
                <p:ext uri="{D42A27DB-BD31-4B8C-83A1-F6EECF244321}">
                  <p14:modId xmlns:p14="http://schemas.microsoft.com/office/powerpoint/2010/main" val="696759839"/>
                </p:ext>
              </p:extLst>
            </p:nvPr>
          </p:nvGraphicFramePr>
          <p:xfrm>
            <a:off x="4572001" y="4495802"/>
            <a:ext cx="4582511" cy="2514601"/>
          </p:xfrm>
          <a:graphic>
            <a:graphicData uri="http://schemas.openxmlformats.org/drawingml/2006/chart">
              <c:chart xmlns:c="http://schemas.openxmlformats.org/drawingml/2006/chart" xmlns:r="http://schemas.openxmlformats.org/officeDocument/2006/relationships" r:id="rId5"/>
            </a:graphicData>
          </a:graphic>
        </p:graphicFrame>
        <p:sp>
          <p:nvSpPr>
            <p:cNvPr id="39" name="TextBox 38">
              <a:extLst>
                <a:ext uri="{FF2B5EF4-FFF2-40B4-BE49-F238E27FC236}">
                  <a16:creationId xmlns:a16="http://schemas.microsoft.com/office/drawing/2014/main" id="{736D247E-DCB0-60BE-BCCF-285C44FD9496}"/>
                </a:ext>
              </a:extLst>
            </p:cNvPr>
            <p:cNvSpPr txBox="1"/>
            <p:nvPr/>
          </p:nvSpPr>
          <p:spPr>
            <a:xfrm>
              <a:off x="7380293" y="6691030"/>
              <a:ext cx="1764931" cy="261250"/>
            </a:xfrm>
            <a:prstGeom prst="rect">
              <a:avLst/>
            </a:prstGeom>
            <a:noFill/>
          </p:spPr>
          <p:txBody>
            <a:bodyPr wrap="square">
              <a:spAutoFit/>
            </a:bodyPr>
            <a:lstStyle/>
            <a:p>
              <a:r>
                <a:rPr lang="en-US" sz="1050" i="1" dirty="0">
                  <a:sym typeface="Wingdings" panose="05000000000000000000" pitchFamily="2" charset="2"/>
                </a:rPr>
                <a:t>Numbers are approximate!</a:t>
              </a:r>
            </a:p>
          </p:txBody>
        </p:sp>
      </p:grpSp>
      <p:pic>
        <p:nvPicPr>
          <p:cNvPr id="9" name="Picture 8">
            <a:extLst>
              <a:ext uri="{FF2B5EF4-FFF2-40B4-BE49-F238E27FC236}">
                <a16:creationId xmlns:a16="http://schemas.microsoft.com/office/drawing/2014/main" id="{57827FE1-63EE-81E5-E621-59A3C6531580}"/>
              </a:ext>
            </a:extLst>
          </p:cNvPr>
          <p:cNvPicPr>
            <a:picLocks noChangeAspect="1"/>
          </p:cNvPicPr>
          <p:nvPr/>
        </p:nvPicPr>
        <p:blipFill rotWithShape="1">
          <a:blip r:embed="rId6"/>
          <a:srcRect b="35231"/>
          <a:stretch/>
        </p:blipFill>
        <p:spPr>
          <a:xfrm>
            <a:off x="6629400" y="803075"/>
            <a:ext cx="2514600" cy="1312769"/>
          </a:xfrm>
          <a:prstGeom prst="rect">
            <a:avLst/>
          </a:prstGeom>
        </p:spPr>
      </p:pic>
    </p:spTree>
    <p:extLst>
      <p:ext uri="{BB962C8B-B14F-4D97-AF65-F5344CB8AC3E}">
        <p14:creationId xmlns:p14="http://schemas.microsoft.com/office/powerpoint/2010/main" val="42405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2" grpId="0"/>
      <p:bldP spid="5" grpId="0" animBg="1"/>
      <p:bldP spid="6" grpId="0" animBg="1"/>
    </p:bldLst>
  </p:timing>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1F497D"/>
      </a:dk2>
      <a:lt2>
        <a:srgbClr val="EEECE1"/>
      </a:lt2>
      <a:accent1>
        <a:srgbClr val="4F81BD"/>
      </a:accent1>
      <a:accent2>
        <a:srgbClr val="5F0060"/>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12301</TotalTime>
  <Words>713</Words>
  <Application>Microsoft Office PowerPoint</Application>
  <PresentationFormat>On-screen Show (4:3)</PresentationFormat>
  <Paragraphs>90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circular-book</vt:lpstr>
      <vt:lpstr>Lora</vt:lpstr>
      <vt:lpstr>Roboto</vt:lpstr>
      <vt:lpstr>Office Theme</vt:lpstr>
      <vt:lpstr>HAPPY POLICE </vt:lpstr>
      <vt:lpstr>HAPPINESS AROUND THE WORLD</vt:lpstr>
      <vt:lpstr>Obesity and Happiness Correlation - I</vt:lpstr>
      <vt:lpstr>Obesity and Happiness Correlation - II</vt:lpstr>
      <vt:lpstr>Economy and Happiness Correlation</vt:lpstr>
      <vt:lpstr>Internet and Happiness Score Correlation</vt:lpstr>
      <vt:lpstr>Alcohol Consumption and Happiness Correlation</vt:lpstr>
      <vt:lpstr>Correlation Matrix </vt:lpstr>
      <vt:lpstr>Happiness Pie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Rajiv Gupta</dc:creator>
  <cp:lastModifiedBy>Meena Rai</cp:lastModifiedBy>
  <cp:revision>1096</cp:revision>
  <cp:lastPrinted>2019-12-16T00:48:49Z</cp:lastPrinted>
  <dcterms:created xsi:type="dcterms:W3CDTF">2017-07-13T23:02:45Z</dcterms:created>
  <dcterms:modified xsi:type="dcterms:W3CDTF">2022-11-01T22:00:14Z</dcterms:modified>
</cp:coreProperties>
</file>