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17" r:id="rId3"/>
    <p:sldId id="319" r:id="rId4"/>
    <p:sldId id="320" r:id="rId5"/>
    <p:sldId id="321" r:id="rId6"/>
    <p:sldId id="323" r:id="rId7"/>
    <p:sldId id="322" r:id="rId8"/>
    <p:sldId id="318" r:id="rId9"/>
    <p:sldId id="257" r:id="rId10"/>
    <p:sldId id="330" r:id="rId11"/>
    <p:sldId id="334" r:id="rId12"/>
    <p:sldId id="259" r:id="rId13"/>
    <p:sldId id="324" r:id="rId14"/>
    <p:sldId id="325" r:id="rId15"/>
    <p:sldId id="326" r:id="rId16"/>
    <p:sldId id="327" r:id="rId17"/>
    <p:sldId id="328" r:id="rId18"/>
    <p:sldId id="297" r:id="rId19"/>
    <p:sldId id="261" r:id="rId20"/>
    <p:sldId id="262" r:id="rId21"/>
    <p:sldId id="298" r:id="rId22"/>
    <p:sldId id="265" r:id="rId23"/>
    <p:sldId id="272" r:id="rId24"/>
    <p:sldId id="277" r:id="rId25"/>
    <p:sldId id="275" r:id="rId26"/>
    <p:sldId id="279" r:id="rId27"/>
    <p:sldId id="266" r:id="rId28"/>
    <p:sldId id="329" r:id="rId29"/>
    <p:sldId id="302" r:id="rId30"/>
    <p:sldId id="283" r:id="rId31"/>
    <p:sldId id="288" r:id="rId32"/>
    <p:sldId id="289" r:id="rId33"/>
    <p:sldId id="335" r:id="rId34"/>
    <p:sldId id="331" r:id="rId35"/>
    <p:sldId id="332" r:id="rId36"/>
    <p:sldId id="333" r:id="rId37"/>
    <p:sldId id="31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/>
    <p:restoredTop sz="94575"/>
  </p:normalViewPr>
  <p:slideViewPr>
    <p:cSldViewPr snapToGrid="0" snapToObjects="1">
      <p:cViewPr varScale="1">
        <p:scale>
          <a:sx n="103" d="100"/>
          <a:sy n="103" d="100"/>
        </p:scale>
        <p:origin x="1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D9-FB25-C04E-ABF1-E3FE747BBD4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01ED0-D426-FD4D-BA46-A8632C25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Sequecing</a:t>
            </a:r>
            <a:r>
              <a:rPr lang="en-US" dirty="0"/>
              <a:t> works through the hybridization of adapters to the flow cell, amplification, incorporation of fluorescent nucleotides, imaging the emission or each cluster which corresponds to a base, wash rinse repeat for N times (this is the read length)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for: do we have a bunch of adapter dimers? </a:t>
            </a:r>
            <a:r>
              <a:rPr lang="en-US" dirty="0" err="1"/>
              <a:t>Seq</a:t>
            </a:r>
            <a:r>
              <a:rPr lang="en-US" dirty="0"/>
              <a:t> quality (</a:t>
            </a:r>
            <a:r>
              <a:rPr lang="en-US" dirty="0" err="1"/>
              <a:t>probablility</a:t>
            </a:r>
            <a:r>
              <a:rPr lang="en-US" dirty="0"/>
              <a:t> of correct call)? Bias towards certain bases and against others? Many duplicated sequences (PCR artifact jackpotting others)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Phred</a:t>
            </a:r>
            <a:r>
              <a:rPr lang="en-US" dirty="0"/>
              <a:t> score – log 10 of the </a:t>
            </a:r>
            <a:r>
              <a:rPr lang="en-US" dirty="0" err="1"/>
              <a:t>probablility</a:t>
            </a:r>
            <a:r>
              <a:rPr lang="en-US" dirty="0"/>
              <a:t> a base score is correct (10 -&gt;90%, 20 -&gt;99%, 30 -&gt;99.9%, 40 -&gt;99.99%)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1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Exit and show the </a:t>
            </a:r>
            <a:r>
              <a:rPr lang="en-US" dirty="0" err="1"/>
              <a:t>multiQC</a:t>
            </a:r>
            <a:endParaRPr lang="en-US" dirty="0"/>
          </a:p>
          <a:p>
            <a:r>
              <a:rPr lang="en-US" dirty="0"/>
              <a:t>Go through general stats, biotype, read distribution, gene body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0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help </a:t>
            </a:r>
            <a:r>
              <a:rPr lang="en-US" dirty="0" err="1"/>
              <a:t>interperate</a:t>
            </a:r>
            <a:r>
              <a:rPr lang="en-US" dirty="0"/>
              <a:t> differences in data by known external factors. Components have no inherent meaning!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7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anchor this to our handling of </a:t>
            </a:r>
            <a:r>
              <a:rPr lang="en-US" dirty="0" err="1"/>
              <a:t>RNAseq</a:t>
            </a:r>
            <a:r>
              <a:rPr lang="en-US" dirty="0"/>
              <a:t> data – normalization can have a huge impact</a:t>
            </a:r>
          </a:p>
          <a:p>
            <a:r>
              <a:rPr lang="en-US" dirty="0"/>
              <a:t>However, many things can affect PCA. Components have no inherent meaning!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 and scaling (log normalize functions in many packages, including Seurat) help to reduce outliers</a:t>
            </a:r>
          </a:p>
          <a:p>
            <a:r>
              <a:rPr lang="en-US" dirty="0"/>
              <a:t>In this raw data adding 1 value of +300 can drive the </a:t>
            </a:r>
            <a:r>
              <a:rPr lang="en-US" dirty="0" err="1"/>
              <a:t>pca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Paper – Go over main claims and take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01ED0-D426-FD4D-BA46-A8632C258F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CA63-A2F6-9948-97C9-3B97D5F7EB3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A413-7524-7C4B-ACD8-61A042E11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874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Sequencing Experiments: Approaches, Assessment, and Analysis </a:t>
            </a:r>
          </a:p>
        </p:txBody>
      </p:sp>
      <p:pic>
        <p:nvPicPr>
          <p:cNvPr id="4098" name="Picture 2" descr="37 Agct Images, Stock Photos &amp; Vectors | Shutterstock">
            <a:extLst>
              <a:ext uri="{FF2B5EF4-FFF2-40B4-BE49-F238E27FC236}">
                <a16:creationId xmlns:a16="http://schemas.microsoft.com/office/drawing/2014/main" id="{BAEF6239-78CF-B253-80A0-1FF083AC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09" y="4197579"/>
            <a:ext cx="5577382" cy="266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30474"/>
            <a:ext cx="6858000" cy="1655762"/>
          </a:xfrm>
        </p:spPr>
        <p:txBody>
          <a:bodyPr/>
          <a:lstStyle/>
          <a:p>
            <a:r>
              <a:rPr lang="en-US" dirty="0"/>
              <a:t>Ryan Boileau</a:t>
            </a:r>
          </a:p>
          <a:p>
            <a:r>
              <a:rPr lang="en-US" dirty="0"/>
              <a:t>aged DSCB graduate student, </a:t>
            </a:r>
            <a:r>
              <a:rPr lang="en-US" dirty="0" err="1"/>
              <a:t>Blelloch</a:t>
            </a:r>
            <a:r>
              <a:rPr lang="en-US" dirty="0"/>
              <a:t> Lab</a:t>
            </a:r>
          </a:p>
          <a:p>
            <a:r>
              <a:rPr lang="en-US" dirty="0"/>
              <a:t>(Built on previous work together with Bryan Marsh)</a:t>
            </a:r>
          </a:p>
        </p:txBody>
      </p:sp>
    </p:spTree>
    <p:extLst>
      <p:ext uri="{BB962C8B-B14F-4D97-AF65-F5344CB8AC3E}">
        <p14:creationId xmlns:p14="http://schemas.microsoft.com/office/powerpoint/2010/main" val="81809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FCEF-189C-F034-8E75-6E0872D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”Barcoding” for multiplexing samples in the same lane</a:t>
            </a:r>
          </a:p>
        </p:txBody>
      </p:sp>
      <p:pic>
        <p:nvPicPr>
          <p:cNvPr id="8194" name="Picture 2" descr="NGS adapters with molecular barcodes | IDT">
            <a:extLst>
              <a:ext uri="{FF2B5EF4-FFF2-40B4-BE49-F238E27FC236}">
                <a16:creationId xmlns:a16="http://schemas.microsoft.com/office/drawing/2014/main" id="{D144FF1F-5FAE-17A8-E1E4-FF49115B0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" y="1845729"/>
            <a:ext cx="8974628" cy="40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0ABD93-9E11-7D26-B9B7-662A0515FAFC}"/>
              </a:ext>
            </a:extLst>
          </p:cNvPr>
          <p:cNvSpPr txBox="1"/>
          <p:nvPr/>
        </p:nvSpPr>
        <p:spPr>
          <a:xfrm>
            <a:off x="7399805" y="6488668"/>
            <a:ext cx="174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*Image from IDT</a:t>
            </a:r>
          </a:p>
        </p:txBody>
      </p:sp>
    </p:spTree>
    <p:extLst>
      <p:ext uri="{BB962C8B-B14F-4D97-AF65-F5344CB8AC3E}">
        <p14:creationId xmlns:p14="http://schemas.microsoft.com/office/powerpoint/2010/main" val="261125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3DB2-7733-B8D2-B1D1-D318844A7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340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Choosing barcode sequences is critical: </a:t>
            </a:r>
          </a:p>
          <a:p>
            <a:pPr marL="0" indent="0">
              <a:buNone/>
            </a:pPr>
            <a:r>
              <a:rPr lang="en-US" dirty="0"/>
              <a:t>Are the barcodes for all samples diverse enough?</a:t>
            </a:r>
          </a:p>
          <a:p>
            <a:pPr marL="0" indent="0">
              <a:buNone/>
            </a:pPr>
            <a:r>
              <a:rPr lang="en-US" dirty="0"/>
              <a:t>Are they 6nt or 8nt long? </a:t>
            </a:r>
          </a:p>
          <a:p>
            <a:pPr marL="0" indent="0">
              <a:buNone/>
            </a:pPr>
            <a:r>
              <a:rPr lang="en-US" dirty="0"/>
              <a:t>Do you have combinatorial barcodes in the same sample e.g. single cell approaches?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Because you thought ahead, demultiplexing of your pooled library into the individual samples worked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B4223-DC39-CF1E-4E62-09AED36E03D1}"/>
              </a:ext>
            </a:extLst>
          </p:cNvPr>
          <p:cNvSpPr txBox="1">
            <a:spLocks/>
          </p:cNvSpPr>
          <p:nvPr/>
        </p:nvSpPr>
        <p:spPr>
          <a:xfrm>
            <a:off x="781050" y="47325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”Barcoding” for multiplexing samples in the same lane</a:t>
            </a:r>
          </a:p>
        </p:txBody>
      </p:sp>
    </p:spTree>
    <p:extLst>
      <p:ext uri="{BB962C8B-B14F-4D97-AF65-F5344CB8AC3E}">
        <p14:creationId xmlns:p14="http://schemas.microsoft.com/office/powerpoint/2010/main" val="2066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General RNA-Seq analysis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438D1-FEE3-6242-9222-067023621366}"/>
              </a:ext>
            </a:extLst>
          </p:cNvPr>
          <p:cNvSpPr txBox="1"/>
          <p:nvPr/>
        </p:nvSpPr>
        <p:spPr>
          <a:xfrm>
            <a:off x="-127827" y="3288108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Cluster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45ADC50-E84D-A44A-BEED-8C15DD71E7B1}"/>
              </a:ext>
            </a:extLst>
          </p:cNvPr>
          <p:cNvSpPr/>
          <p:nvPr/>
        </p:nvSpPr>
        <p:spPr>
          <a:xfrm flipH="1">
            <a:off x="1631036" y="2691767"/>
            <a:ext cx="702129" cy="1765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38E6C-F770-1043-9E37-07F8232B001B}"/>
              </a:ext>
            </a:extLst>
          </p:cNvPr>
          <p:cNvSpPr txBox="1"/>
          <p:nvPr/>
        </p:nvSpPr>
        <p:spPr>
          <a:xfrm>
            <a:off x="-6272" y="4937686"/>
            <a:ext cx="157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  <a:p>
            <a:pPr algn="ctr"/>
            <a:r>
              <a:rPr lang="en-US" dirty="0"/>
              <a:t> (R, python)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D34998-D2D4-B24F-87DD-80455278C888}"/>
              </a:ext>
            </a:extLst>
          </p:cNvPr>
          <p:cNvSpPr/>
          <p:nvPr/>
        </p:nvSpPr>
        <p:spPr>
          <a:xfrm flipH="1">
            <a:off x="1618081" y="5023005"/>
            <a:ext cx="702129" cy="562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NAseq-tutorial - Services for Research - CSC Company Site">
            <a:extLst>
              <a:ext uri="{FF2B5EF4-FFF2-40B4-BE49-F238E27FC236}">
                <a16:creationId xmlns:a16="http://schemas.microsoft.com/office/drawing/2014/main" id="{01331122-4A94-5944-9066-EBDDBC74B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1" y="1126362"/>
            <a:ext cx="6372189" cy="49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331066-F7A4-044A-A9A9-69ABA3B41145}"/>
              </a:ext>
            </a:extLst>
          </p:cNvPr>
          <p:cNvSpPr txBox="1"/>
          <p:nvPr/>
        </p:nvSpPr>
        <p:spPr>
          <a:xfrm>
            <a:off x="-127827" y="1752837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0049AF-DEB2-9B4F-9112-227375A9ABFF}"/>
              </a:ext>
            </a:extLst>
          </p:cNvPr>
          <p:cNvSpPr/>
          <p:nvPr/>
        </p:nvSpPr>
        <p:spPr>
          <a:xfrm>
            <a:off x="5420352" y="6477967"/>
            <a:ext cx="372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research.csc.fi</a:t>
            </a:r>
            <a:r>
              <a:rPr lang="en-US" dirty="0"/>
              <a:t>/</a:t>
            </a:r>
            <a:r>
              <a:rPr lang="en-US" dirty="0" err="1"/>
              <a:t>rnaseq</a:t>
            </a:r>
            <a:r>
              <a:rPr lang="en-US" dirty="0"/>
              <a:t>-tutorial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49B0D-BDC2-5641-A4B3-A2A0588BA964}"/>
              </a:ext>
            </a:extLst>
          </p:cNvPr>
          <p:cNvSpPr/>
          <p:nvPr/>
        </p:nvSpPr>
        <p:spPr>
          <a:xfrm>
            <a:off x="6875813" y="5021092"/>
            <a:ext cx="1995055" cy="136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B970EF-510E-7C41-8E21-BC703A62A08F}"/>
              </a:ext>
            </a:extLst>
          </p:cNvPr>
          <p:cNvCxnSpPr>
            <a:cxnSpLocks/>
          </p:cNvCxnSpPr>
          <p:nvPr/>
        </p:nvCxnSpPr>
        <p:spPr>
          <a:xfrm>
            <a:off x="1629722" y="1948375"/>
            <a:ext cx="64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8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79BE-D0A4-6A63-DC39-5AA76CB2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7980" y="14567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High Performance Computing</a:t>
            </a:r>
          </a:p>
        </p:txBody>
      </p:sp>
      <p:pic>
        <p:nvPicPr>
          <p:cNvPr id="6" name="Picture 2" descr="Introduction to High Performance Computing — Intro to HPC @ TACC 0.0.1  documentation">
            <a:extLst>
              <a:ext uri="{FF2B5EF4-FFF2-40B4-BE49-F238E27FC236}">
                <a16:creationId xmlns:a16="http://schemas.microsoft.com/office/drawing/2014/main" id="{4F3E41E3-7401-3275-F8F9-135203F2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4" y="1493721"/>
            <a:ext cx="8130731" cy="468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12322-FD9F-7900-F026-1B1BE0F89D87}"/>
              </a:ext>
            </a:extLst>
          </p:cNvPr>
          <p:cNvSpPr txBox="1"/>
          <p:nvPr/>
        </p:nvSpPr>
        <p:spPr>
          <a:xfrm>
            <a:off x="3095469" y="6488668"/>
            <a:ext cx="6048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tacc</a:t>
            </a:r>
            <a:r>
              <a:rPr lang="en-US" dirty="0"/>
              <a:t>-reproducible-intro-</a:t>
            </a:r>
            <a:r>
              <a:rPr lang="en-US" dirty="0" err="1"/>
              <a:t>hpc.readthedocs.io</a:t>
            </a:r>
            <a:r>
              <a:rPr lang="en-US" dirty="0"/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724A8-0B30-7680-9F3E-7AB89D58C9F3}"/>
              </a:ext>
            </a:extLst>
          </p:cNvPr>
          <p:cNvSpPr txBox="1"/>
          <p:nvPr/>
        </p:nvSpPr>
        <p:spPr>
          <a:xfrm>
            <a:off x="6846758" y="346788"/>
            <a:ext cx="4594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@UCSF?</a:t>
            </a:r>
          </a:p>
          <a:p>
            <a:r>
              <a:rPr lang="en-US" dirty="0"/>
              <a:t>Wynton cluster</a:t>
            </a:r>
          </a:p>
          <a:p>
            <a:r>
              <a:rPr lang="en-US" dirty="0"/>
              <a:t>C4 cluster</a:t>
            </a:r>
          </a:p>
        </p:txBody>
      </p:sp>
    </p:spTree>
    <p:extLst>
      <p:ext uri="{BB962C8B-B14F-4D97-AF65-F5344CB8AC3E}">
        <p14:creationId xmlns:p14="http://schemas.microsoft.com/office/powerpoint/2010/main" val="188482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7A9A-B1BA-1F15-13C8-88EF2568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software for the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8F0B-88ED-5ADD-2180-967FABE0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r>
              <a:rPr lang="en-US" dirty="0" err="1"/>
              <a:t>Cyberduck</a:t>
            </a:r>
            <a:r>
              <a:rPr lang="en-US" dirty="0"/>
              <a:t> or FileZilla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GUI software to access cluster and visualize your file tree, rearrange files, delete, rename, etc...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(Note to self: Show them the organized part of your cluster files on </a:t>
            </a:r>
            <a:r>
              <a:rPr lang="en-US" dirty="0" err="1"/>
              <a:t>cyberduck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38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0073-F75B-EB0E-D8C6-72E32F96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7" y="1825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Building and reproducing computational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A29D-A8DE-43D5-AB00-5EB4375F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204844"/>
            <a:ext cx="7886700" cy="111147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Conda</a:t>
            </a:r>
            <a:r>
              <a:rPr lang="en-US" dirty="0"/>
              <a:t> environments</a:t>
            </a:r>
          </a:p>
          <a:p>
            <a:r>
              <a:rPr lang="en-US" dirty="0"/>
              <a:t>Containerization by </a:t>
            </a:r>
            <a:r>
              <a:rPr lang="en-US" b="1" dirty="0"/>
              <a:t>Singularity</a:t>
            </a:r>
            <a:r>
              <a:rPr lang="en-US" dirty="0"/>
              <a:t> (preferred) and Docker</a:t>
            </a:r>
          </a:p>
        </p:txBody>
      </p:sp>
      <p:pic>
        <p:nvPicPr>
          <p:cNvPr id="14338" name="Picture 2" descr="Schedule - scRNAseq course">
            <a:extLst>
              <a:ext uri="{FF2B5EF4-FFF2-40B4-BE49-F238E27FC236}">
                <a16:creationId xmlns:a16="http://schemas.microsoft.com/office/drawing/2014/main" id="{AF0C9429-BB38-985B-CDC3-54B8673A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72" y="1343818"/>
            <a:ext cx="7165855" cy="36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98BBB-B21A-D7E6-E79D-83B29CEDB62F}"/>
              </a:ext>
            </a:extLst>
          </p:cNvPr>
          <p:cNvSpPr txBox="1"/>
          <p:nvPr/>
        </p:nvSpPr>
        <p:spPr>
          <a:xfrm>
            <a:off x="1993691" y="6488668"/>
            <a:ext cx="7547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nbisweden.github.io</a:t>
            </a:r>
            <a:r>
              <a:rPr lang="en-US" dirty="0"/>
              <a:t>/workshop-</a:t>
            </a:r>
            <a:r>
              <a:rPr lang="en-US" dirty="0" err="1"/>
              <a:t>scRNAseq</a:t>
            </a:r>
            <a:r>
              <a:rPr lang="en-US" dirty="0"/>
              <a:t>/</a:t>
            </a:r>
            <a:r>
              <a:rPr lang="en-US" dirty="0" err="1"/>
              <a:t>conda_instructions.html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6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EF1D-062B-5FBB-CEA0-3780412A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build your own pipelines if you don’t have to!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3CA-0FBE-A053-E3EA-F38B0631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Nextflow</a:t>
            </a:r>
            <a:r>
              <a:rPr lang="en-US" dirty="0"/>
              <a:t> pipelines</a:t>
            </a:r>
          </a:p>
          <a:p>
            <a:pPr marL="0" indent="0">
              <a:buNone/>
            </a:pPr>
            <a:r>
              <a:rPr lang="en-US" dirty="0"/>
              <a:t>Workflow management software</a:t>
            </a:r>
          </a:p>
          <a:p>
            <a:pPr marL="0" indent="0">
              <a:buNone/>
            </a:pPr>
            <a:r>
              <a:rPr lang="en-US" dirty="0"/>
              <a:t>Community curated pipelines</a:t>
            </a:r>
          </a:p>
          <a:p>
            <a:pPr marL="0" indent="0">
              <a:buNone/>
            </a:pPr>
            <a:r>
              <a:rPr lang="en-US" dirty="0"/>
              <a:t>Singularity/Docker containers</a:t>
            </a:r>
          </a:p>
          <a:p>
            <a:pPr marL="0" indent="0">
              <a:buNone/>
            </a:pPr>
            <a:r>
              <a:rPr lang="en-US" dirty="0"/>
              <a:t>Version control</a:t>
            </a:r>
          </a:p>
          <a:p>
            <a:pPr marL="0" indent="0">
              <a:buNone/>
            </a:pPr>
            <a:r>
              <a:rPr lang="en-US" dirty="0"/>
              <a:t>Active and supportive community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Alternative: </a:t>
            </a:r>
            <a:r>
              <a:rPr lang="en-US" dirty="0" err="1"/>
              <a:t>Snakemake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 based workflow manager</a:t>
            </a:r>
          </a:p>
        </p:txBody>
      </p:sp>
      <p:pic>
        <p:nvPicPr>
          <p:cNvPr id="10242" name="Picture 2" descr="GitHub - nextflow-io/nextflow: A DSL for data-driven computational pipelines">
            <a:extLst>
              <a:ext uri="{FF2B5EF4-FFF2-40B4-BE49-F238E27FC236}">
                <a16:creationId xmlns:a16="http://schemas.microsoft.com/office/drawing/2014/main" id="{2B55BEB8-538E-D710-E0E0-624273C7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88164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ow (and Why) To Use Snakemake ��">
            <a:extLst>
              <a:ext uri="{FF2B5EF4-FFF2-40B4-BE49-F238E27FC236}">
                <a16:creationId xmlns:a16="http://schemas.microsoft.com/office/drawing/2014/main" id="{9F258614-A9D5-3466-347F-8998697A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70" y="5129853"/>
            <a:ext cx="3282846" cy="9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0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General RNA-Seq analysis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438D1-FEE3-6242-9222-067023621366}"/>
              </a:ext>
            </a:extLst>
          </p:cNvPr>
          <p:cNvSpPr txBox="1"/>
          <p:nvPr/>
        </p:nvSpPr>
        <p:spPr>
          <a:xfrm>
            <a:off x="-127827" y="3288108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Cluster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45ADC50-E84D-A44A-BEED-8C15DD71E7B1}"/>
              </a:ext>
            </a:extLst>
          </p:cNvPr>
          <p:cNvSpPr/>
          <p:nvPr/>
        </p:nvSpPr>
        <p:spPr>
          <a:xfrm flipH="1">
            <a:off x="1631036" y="2691767"/>
            <a:ext cx="702129" cy="1765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38E6C-F770-1043-9E37-07F8232B001B}"/>
              </a:ext>
            </a:extLst>
          </p:cNvPr>
          <p:cNvSpPr txBox="1"/>
          <p:nvPr/>
        </p:nvSpPr>
        <p:spPr>
          <a:xfrm>
            <a:off x="-6272" y="4937686"/>
            <a:ext cx="157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  <a:p>
            <a:pPr algn="ctr"/>
            <a:r>
              <a:rPr lang="en-US" dirty="0"/>
              <a:t> (R, python)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D34998-D2D4-B24F-87DD-80455278C888}"/>
              </a:ext>
            </a:extLst>
          </p:cNvPr>
          <p:cNvSpPr/>
          <p:nvPr/>
        </p:nvSpPr>
        <p:spPr>
          <a:xfrm flipH="1">
            <a:off x="1618081" y="5023005"/>
            <a:ext cx="702129" cy="562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NAseq-tutorial - Services for Research - CSC Company Site">
            <a:extLst>
              <a:ext uri="{FF2B5EF4-FFF2-40B4-BE49-F238E27FC236}">
                <a16:creationId xmlns:a16="http://schemas.microsoft.com/office/drawing/2014/main" id="{01331122-4A94-5944-9066-EBDDBC74B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1" y="1126362"/>
            <a:ext cx="6372189" cy="49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331066-F7A4-044A-A9A9-69ABA3B41145}"/>
              </a:ext>
            </a:extLst>
          </p:cNvPr>
          <p:cNvSpPr txBox="1"/>
          <p:nvPr/>
        </p:nvSpPr>
        <p:spPr>
          <a:xfrm>
            <a:off x="-127827" y="1752837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0049AF-DEB2-9B4F-9112-227375A9ABFF}"/>
              </a:ext>
            </a:extLst>
          </p:cNvPr>
          <p:cNvSpPr/>
          <p:nvPr/>
        </p:nvSpPr>
        <p:spPr>
          <a:xfrm>
            <a:off x="5420352" y="6477967"/>
            <a:ext cx="372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research.csc.fi</a:t>
            </a:r>
            <a:r>
              <a:rPr lang="en-US" dirty="0"/>
              <a:t>/</a:t>
            </a:r>
            <a:r>
              <a:rPr lang="en-US" dirty="0" err="1"/>
              <a:t>rnaseq</a:t>
            </a:r>
            <a:r>
              <a:rPr lang="en-US" dirty="0"/>
              <a:t>-tutorial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49B0D-BDC2-5641-A4B3-A2A0588BA964}"/>
              </a:ext>
            </a:extLst>
          </p:cNvPr>
          <p:cNvSpPr/>
          <p:nvPr/>
        </p:nvSpPr>
        <p:spPr>
          <a:xfrm>
            <a:off x="6875813" y="5021092"/>
            <a:ext cx="1995055" cy="136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B970EF-510E-7C41-8E21-BC703A62A08F}"/>
              </a:ext>
            </a:extLst>
          </p:cNvPr>
          <p:cNvCxnSpPr>
            <a:cxnSpLocks/>
          </p:cNvCxnSpPr>
          <p:nvPr/>
        </p:nvCxnSpPr>
        <p:spPr>
          <a:xfrm>
            <a:off x="1629722" y="1948375"/>
            <a:ext cx="64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07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Assessment: quality control of your sequenced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FastQC</a:t>
            </a:r>
            <a:r>
              <a:rPr lang="en-US" dirty="0"/>
              <a:t> is the most common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will calculate for you:</a:t>
            </a:r>
          </a:p>
          <a:p>
            <a:r>
              <a:rPr lang="en-US" dirty="0"/>
              <a:t>Adapter contamination</a:t>
            </a:r>
          </a:p>
          <a:p>
            <a:r>
              <a:rPr lang="en-US" dirty="0"/>
              <a:t>Sequence quality</a:t>
            </a:r>
          </a:p>
          <a:p>
            <a:r>
              <a:rPr lang="en-US" dirty="0"/>
              <a:t>GC content of reads</a:t>
            </a:r>
          </a:p>
          <a:p>
            <a:r>
              <a:rPr lang="en-US" dirty="0"/>
              <a:t>Duplicated sequences (PCR ”jackpotting”)</a:t>
            </a:r>
          </a:p>
        </p:txBody>
      </p:sp>
    </p:spTree>
    <p:extLst>
      <p:ext uri="{BB962C8B-B14F-4D97-AF65-F5344CB8AC3E}">
        <p14:creationId xmlns:p14="http://schemas.microsoft.com/office/powerpoint/2010/main" val="134353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for major sequencing errors with </a:t>
            </a:r>
            <a:r>
              <a:rPr lang="en-US" sz="3200" dirty="0" err="1"/>
              <a:t>FastQC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6" y="2373125"/>
            <a:ext cx="4343400" cy="325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73125"/>
            <a:ext cx="4343400" cy="325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8153" y="2003793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Good quality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1553" y="2003793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Bad quality 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2135" y="6467163"/>
            <a:ext cx="41618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www.bioinformatics.babraham.ac.uk</a:t>
            </a:r>
            <a:r>
              <a:rPr lang="en-US" sz="1200" dirty="0"/>
              <a:t>/projects/</a:t>
            </a:r>
            <a:r>
              <a:rPr lang="en-US" sz="1200" dirty="0" err="1"/>
              <a:t>fastqc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4541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F7B7-587C-C061-61BD-0F9CF704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Outline and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F476-426F-DCB6-DA03-708D549A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5282380"/>
          </a:xfrm>
        </p:spPr>
        <p:txBody>
          <a:bodyPr>
            <a:normAutofit/>
          </a:bodyPr>
          <a:lstStyle/>
          <a:p>
            <a:r>
              <a:rPr lang="en-US" b="1" dirty="0"/>
              <a:t>Approaches: </a:t>
            </a:r>
            <a:r>
              <a:rPr lang="en-US" i="1" dirty="0"/>
              <a:t>What kinds of experiments leverage sequencing? </a:t>
            </a:r>
          </a:p>
          <a:p>
            <a:endParaRPr lang="en-US" dirty="0"/>
          </a:p>
          <a:p>
            <a:r>
              <a:rPr lang="en-US" b="1" dirty="0"/>
              <a:t>Assessment: </a:t>
            </a:r>
            <a:r>
              <a:rPr lang="en-US" i="1" dirty="0"/>
              <a:t>What’s a standard processing workflow and what are general quality control metrics? </a:t>
            </a:r>
          </a:p>
          <a:p>
            <a:endParaRPr lang="en-US" dirty="0"/>
          </a:p>
          <a:p>
            <a:r>
              <a:rPr lang="en-US" b="1" dirty="0"/>
              <a:t>Analysis: </a:t>
            </a:r>
            <a:r>
              <a:rPr lang="en-US" i="1" dirty="0"/>
              <a:t>How do you extract biology from your experiments? </a:t>
            </a:r>
          </a:p>
          <a:p>
            <a:endParaRPr lang="en-US" dirty="0"/>
          </a:p>
          <a:p>
            <a:r>
              <a:rPr lang="en-US" dirty="0"/>
              <a:t>R exercise for differential analysis of RNA-seq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0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short reads for RNA-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4255" y="4242006"/>
            <a:ext cx="47353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Most common mappers for RNA-</a:t>
            </a:r>
            <a:r>
              <a:rPr lang="en-US" sz="2200" dirty="0" err="1"/>
              <a:t>Seq</a:t>
            </a:r>
            <a:endParaRPr lang="en-US" sz="2200" dirty="0"/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HISAT2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STAR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err="1"/>
              <a:t>Pseudoaligners</a:t>
            </a:r>
            <a:r>
              <a:rPr lang="en-US" sz="2200" dirty="0"/>
              <a:t> - </a:t>
            </a:r>
            <a:r>
              <a:rPr lang="en-US" sz="2200" dirty="0" err="1"/>
              <a:t>Kallisto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68206" b="15686"/>
          <a:stretch/>
        </p:blipFill>
        <p:spPr>
          <a:xfrm>
            <a:off x="628650" y="2290903"/>
            <a:ext cx="7713459" cy="16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0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MultiQC</a:t>
            </a:r>
            <a:r>
              <a:rPr lang="en-US" dirty="0"/>
              <a:t> to check quality of mapped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16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E3.5, E4.5, E5.5 samples from paper</a:t>
            </a:r>
          </a:p>
          <a:p>
            <a:r>
              <a:rPr lang="en-US" dirty="0"/>
              <a:t>Mapping statistics</a:t>
            </a:r>
          </a:p>
          <a:p>
            <a:pPr lvl="1"/>
            <a:r>
              <a:rPr lang="en-US" dirty="0"/>
              <a:t>% Aligned reads</a:t>
            </a:r>
          </a:p>
          <a:p>
            <a:pPr lvl="2"/>
            <a:r>
              <a:rPr lang="en-US" dirty="0"/>
              <a:t>Unique</a:t>
            </a:r>
          </a:p>
          <a:p>
            <a:pPr lvl="2"/>
            <a:r>
              <a:rPr lang="en-US" dirty="0" err="1"/>
              <a:t>Multimapping</a:t>
            </a:r>
            <a:endParaRPr lang="en-US" dirty="0"/>
          </a:p>
          <a:p>
            <a:r>
              <a:rPr lang="en-US" dirty="0" err="1"/>
              <a:t>RSeQC</a:t>
            </a:r>
            <a:endParaRPr lang="en-US" dirty="0"/>
          </a:p>
          <a:p>
            <a:pPr lvl="1"/>
            <a:r>
              <a:rPr lang="en-US" dirty="0"/>
              <a:t>Where do reads map?</a:t>
            </a:r>
          </a:p>
          <a:p>
            <a:pPr lvl="1"/>
            <a:r>
              <a:rPr lang="en-US" dirty="0" err="1"/>
              <a:t>Strandedness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Coverage over a gene?</a:t>
            </a:r>
          </a:p>
          <a:p>
            <a:r>
              <a:rPr lang="en-US" dirty="0" err="1"/>
              <a:t>featureCounts</a:t>
            </a:r>
            <a:endParaRPr lang="en-US" dirty="0"/>
          </a:p>
          <a:p>
            <a:pPr lvl="1"/>
            <a:r>
              <a:rPr lang="en-US" dirty="0"/>
              <a:t>How many mapped reads overlap a feature (gene, </a:t>
            </a:r>
            <a:r>
              <a:rPr lang="en-US" dirty="0" err="1"/>
              <a:t>lncRNA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What type of features do reads map to (protein coding, </a:t>
            </a:r>
            <a:r>
              <a:rPr lang="en-US" dirty="0" err="1"/>
              <a:t>rRNA</a:t>
            </a:r>
            <a:r>
              <a:rPr lang="en-US" dirty="0"/>
              <a:t>)?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5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83"/>
            <a:ext cx="78867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Gene counts from mapped data are generated by </a:t>
            </a:r>
            <a:r>
              <a:rPr lang="en-US" sz="2400" dirty="0" err="1"/>
              <a:t>featureCounts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73306" y="1858650"/>
            <a:ext cx="599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Mapped reads (bam file that contains read and genomic coordinates where it maps)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Gene annotation (</a:t>
            </a:r>
            <a:r>
              <a:rPr lang="en-US" dirty="0" err="1"/>
              <a:t>gtf</a:t>
            </a:r>
            <a:r>
              <a:rPr lang="en-US" dirty="0"/>
              <a:t> file with genomic coordinates of all annotated exons)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68206" b="15686"/>
          <a:stretch/>
        </p:blipFill>
        <p:spPr>
          <a:xfrm>
            <a:off x="628649" y="3444741"/>
            <a:ext cx="7713459" cy="16136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0577" y="3260075"/>
            <a:ext cx="9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3260075"/>
            <a:ext cx="9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8681" y="3260075"/>
            <a:ext cx="9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3306" y="5198793"/>
            <a:ext cx="63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729" y="5198793"/>
            <a:ext cx="63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00045" y="5197712"/>
            <a:ext cx="63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54" y="5197712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Count:</a:t>
            </a:r>
          </a:p>
        </p:txBody>
      </p:sp>
    </p:spTree>
    <p:extLst>
      <p:ext uri="{BB962C8B-B14F-4D97-AF65-F5344CB8AC3E}">
        <p14:creationId xmlns:p14="http://schemas.microsoft.com/office/powerpoint/2010/main" val="2055654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counts by library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4368"/>
              </p:ext>
            </p:extLst>
          </p:nvPr>
        </p:nvGraphicFramePr>
        <p:xfrm>
          <a:off x="2297515" y="2094101"/>
          <a:ext cx="4548969" cy="1119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49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Gene 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99647" y="1690689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Raw counts</a:t>
            </a:r>
          </a:p>
        </p:txBody>
      </p:sp>
    </p:spTree>
    <p:extLst>
      <p:ext uri="{BB962C8B-B14F-4D97-AF65-F5344CB8AC3E}">
        <p14:creationId xmlns:p14="http://schemas.microsoft.com/office/powerpoint/2010/main" val="182529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counts by library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4368"/>
              </p:ext>
            </p:extLst>
          </p:nvPr>
        </p:nvGraphicFramePr>
        <p:xfrm>
          <a:off x="2297515" y="2094101"/>
          <a:ext cx="4548969" cy="1119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49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Gene 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Gene 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64" marR="11664" marT="1166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88657" y="3334871"/>
            <a:ext cx="2366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Sequencing depth: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A: 1 million reads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B: 2 million 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9647" y="1690689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Raw counts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0913" y="4379224"/>
            <a:ext cx="262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Counts </a:t>
            </a:r>
            <a:r>
              <a:rPr lang="en-US"/>
              <a:t>per million (CPM)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92264"/>
              </p:ext>
            </p:extLst>
          </p:nvPr>
        </p:nvGraphicFramePr>
        <p:xfrm>
          <a:off x="2407024" y="4721661"/>
          <a:ext cx="4439460" cy="1395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291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Gene 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200" u="none" strike="noStrike" dirty="0">
                          <a:effectLst/>
                        </a:rPr>
                        <a:t>7.5</a:t>
                      </a:r>
                      <a:endParaRPr lang="nb-NO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582DF12-8A5F-BC40-B9D8-3B3F6F615861}"/>
              </a:ext>
            </a:extLst>
          </p:cNvPr>
          <p:cNvSpPr/>
          <p:nvPr/>
        </p:nvSpPr>
        <p:spPr>
          <a:xfrm>
            <a:off x="2963915" y="3334871"/>
            <a:ext cx="3216166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counts by fragment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01803"/>
              </p:ext>
            </p:extLst>
          </p:nvPr>
        </p:nvGraphicFramePr>
        <p:xfrm>
          <a:off x="3746500" y="2129117"/>
          <a:ext cx="1651000" cy="102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33265" y="1690689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Raw counts</a:t>
            </a:r>
          </a:p>
        </p:txBody>
      </p:sp>
    </p:spTree>
    <p:extLst>
      <p:ext uri="{BB962C8B-B14F-4D97-AF65-F5344CB8AC3E}">
        <p14:creationId xmlns:p14="http://schemas.microsoft.com/office/powerpoint/2010/main" val="837341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counts by fragment size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01803"/>
              </p:ext>
            </p:extLst>
          </p:nvPr>
        </p:nvGraphicFramePr>
        <p:xfrm>
          <a:off x="3746500" y="2129117"/>
          <a:ext cx="1651000" cy="102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33265" y="1690689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Raw counts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0962" y="3455894"/>
            <a:ext cx="1822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length: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Gene 1: 1 kb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Gene 2: 3 kb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30918"/>
              </p:ext>
            </p:extLst>
          </p:nvPr>
        </p:nvGraphicFramePr>
        <p:xfrm>
          <a:off x="3746500" y="4640259"/>
          <a:ext cx="1651000" cy="1024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Gene 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200" u="none" strike="noStrike" dirty="0">
                          <a:effectLst/>
                        </a:rPr>
                        <a:t>3.33</a:t>
                      </a:r>
                      <a:endParaRPr lang="hr-HR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645F056-32DC-7D42-8200-B54B972255C5}"/>
              </a:ext>
            </a:extLst>
          </p:cNvPr>
          <p:cNvSpPr/>
          <p:nvPr/>
        </p:nvSpPr>
        <p:spPr>
          <a:xfrm>
            <a:off x="3386576" y="3429000"/>
            <a:ext cx="2222587" cy="993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CD54E-3BC3-7245-B146-6D6C48DD7E3C}"/>
              </a:ext>
            </a:extLst>
          </p:cNvPr>
          <p:cNvSpPr/>
          <p:nvPr/>
        </p:nvSpPr>
        <p:spPr>
          <a:xfrm>
            <a:off x="1620370" y="5791619"/>
            <a:ext cx="590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charset="0"/>
              </a:rPr>
              <a:t>RPKM (Reads Per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charset="0"/>
              </a:rPr>
              <a:t>Kilobase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charset="0"/>
              </a:rPr>
              <a:t> per Million mapped reads)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31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6182"/>
            <a:ext cx="7772400" cy="82854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Analysis: Deriving biology from your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7A75-ADB2-78C7-BD48-235E3D297306}"/>
              </a:ext>
            </a:extLst>
          </p:cNvPr>
          <p:cNvSpPr txBox="1">
            <a:spLocks/>
          </p:cNvSpPr>
          <p:nvPr/>
        </p:nvSpPr>
        <p:spPr>
          <a:xfrm>
            <a:off x="685800" y="2963861"/>
            <a:ext cx="4066918" cy="3375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Clustering analysis (heatmaps, PCA)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Differential gene expression (DESeq2, </a:t>
            </a:r>
            <a:r>
              <a:rPr lang="en-US" dirty="0" err="1"/>
              <a:t>Limma</a:t>
            </a:r>
            <a:r>
              <a:rPr lang="en-US" dirty="0"/>
              <a:t>)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 Ontology (</a:t>
            </a:r>
            <a:r>
              <a:rPr lang="en-US" dirty="0" err="1"/>
              <a:t>clusterProfiler</a:t>
            </a:r>
            <a:r>
              <a:rPr lang="en-US" dirty="0"/>
              <a:t>, </a:t>
            </a:r>
            <a:r>
              <a:rPr lang="en-US" dirty="0" err="1"/>
              <a:t>enrichR</a:t>
            </a:r>
            <a:r>
              <a:rPr 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56FAB-C222-3E7D-3B54-BB0BECD75295}"/>
              </a:ext>
            </a:extLst>
          </p:cNvPr>
          <p:cNvSpPr txBox="1"/>
          <p:nvPr/>
        </p:nvSpPr>
        <p:spPr>
          <a:xfrm>
            <a:off x="1354610" y="2116392"/>
            <a:ext cx="217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Transcriptomics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7B71C-E2FF-DEF6-35A2-BB229871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68206" b="15686"/>
          <a:stretch/>
        </p:blipFill>
        <p:spPr>
          <a:xfrm>
            <a:off x="4752718" y="3218257"/>
            <a:ext cx="4021112" cy="8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06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8052-507D-A61C-91CE-8684BD55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Epigenomics! Same but not same same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DA7F5F-15D9-EEF3-6596-41172E7D6AD9}"/>
              </a:ext>
            </a:extLst>
          </p:cNvPr>
          <p:cNvSpPr txBox="1">
            <a:spLocks/>
          </p:cNvSpPr>
          <p:nvPr/>
        </p:nvSpPr>
        <p:spPr>
          <a:xfrm>
            <a:off x="628650" y="2220337"/>
            <a:ext cx="4066918" cy="3375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Clustering analysis (heatmaps, PCA)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Differential peak analysis (DESeq2, </a:t>
            </a:r>
            <a:r>
              <a:rPr lang="en-US" dirty="0" err="1"/>
              <a:t>Diffbind</a:t>
            </a:r>
            <a:r>
              <a:rPr lang="en-US" dirty="0"/>
              <a:t>)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Peak Motif Analysis (Homer, </a:t>
            </a:r>
            <a:r>
              <a:rPr lang="en-US" dirty="0" err="1"/>
              <a:t>Gimmemotifs</a:t>
            </a:r>
            <a:r>
              <a:rPr 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F7533-70AC-4B61-08B5-7264D391F52C}"/>
              </a:ext>
            </a:extLst>
          </p:cNvPr>
          <p:cNvSpPr txBox="1"/>
          <p:nvPr/>
        </p:nvSpPr>
        <p:spPr>
          <a:xfrm>
            <a:off x="1191419" y="1504727"/>
            <a:ext cx="200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Epigenomics</a:t>
            </a:r>
          </a:p>
        </p:txBody>
      </p:sp>
      <p:pic>
        <p:nvPicPr>
          <p:cNvPr id="15364" name="Picture 4" descr="Transcription Factor Binding Site Mapping Using ChIP-Seq | Microbiology  Spectrum">
            <a:extLst>
              <a:ext uri="{FF2B5EF4-FFF2-40B4-BE49-F238E27FC236}">
                <a16:creationId xmlns:a16="http://schemas.microsoft.com/office/drawing/2014/main" id="{C41ED5A1-ED9C-F137-AB5C-54350220C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0"/>
          <a:stretch/>
        </p:blipFill>
        <p:spPr bwMode="auto">
          <a:xfrm>
            <a:off x="5215240" y="2145556"/>
            <a:ext cx="330011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00399-CDA3-4CD6-1C8C-9BEE64A890AF}"/>
              </a:ext>
            </a:extLst>
          </p:cNvPr>
          <p:cNvSpPr txBox="1"/>
          <p:nvPr/>
        </p:nvSpPr>
        <p:spPr>
          <a:xfrm>
            <a:off x="5442851" y="1510951"/>
            <a:ext cx="284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ChIP</a:t>
            </a:r>
            <a:r>
              <a:rPr lang="en-US" sz="2400" b="1" dirty="0"/>
              <a:t>-seq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E724D-0F29-5688-DBED-73E763F719FE}"/>
              </a:ext>
            </a:extLst>
          </p:cNvPr>
          <p:cNvSpPr txBox="1"/>
          <p:nvPr/>
        </p:nvSpPr>
        <p:spPr>
          <a:xfrm>
            <a:off x="6582914" y="6488668"/>
            <a:ext cx="256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ASM journals</a:t>
            </a:r>
          </a:p>
        </p:txBody>
      </p:sp>
    </p:spTree>
    <p:extLst>
      <p:ext uri="{BB962C8B-B14F-4D97-AF65-F5344CB8AC3E}">
        <p14:creationId xmlns:p14="http://schemas.microsoft.com/office/powerpoint/2010/main" val="116588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56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We Need to Simplify - Dimensionality Reduction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6672644" y="32942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9641" y="1481635"/>
            <a:ext cx="44545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plot something like this (thousands of points) more simply?</a:t>
            </a:r>
          </a:p>
          <a:p>
            <a:endParaRPr lang="en-US" sz="2400" dirty="0"/>
          </a:p>
          <a:p>
            <a:r>
              <a:rPr lang="en-US" sz="2400" dirty="0"/>
              <a:t>Curse of Dimensionality</a:t>
            </a:r>
          </a:p>
          <a:p>
            <a:endParaRPr lang="en-US" sz="2400" dirty="0"/>
          </a:p>
          <a:p>
            <a:r>
              <a:rPr lang="en-US" sz="2400" dirty="0"/>
              <a:t>Needs: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Visualize/Analyze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Simplicity (fewer values)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Fidelity to complete dataset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400" dirty="0"/>
              <a:t>“Retain Variation” in the dataset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7909" y="6488668"/>
            <a:ext cx="168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Knox et al. 2008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9D85D-696B-624F-A9EE-46A6A3B2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95" y="451066"/>
            <a:ext cx="1580521" cy="59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D924-0F2B-7025-7C87-66C9B52B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851535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Approaches: The basic flavors of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41A6-0527-4A70-096C-3A39DE26C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4336"/>
            <a:ext cx="5030745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Whole genome sequencing</a:t>
            </a:r>
          </a:p>
          <a:p>
            <a:pPr marL="0" indent="0">
              <a:buNone/>
            </a:pPr>
            <a:r>
              <a:rPr lang="en-US" sz="2000" dirty="0"/>
              <a:t>Examples: Human Genome Project, T2T consortium, bisulfite sequencing (detecting DNA methylation)</a:t>
            </a:r>
          </a:p>
          <a:p>
            <a:endParaRPr lang="en-US" sz="2000" dirty="0"/>
          </a:p>
          <a:p>
            <a:r>
              <a:rPr lang="en-US" sz="2000" b="1" dirty="0"/>
              <a:t>Transcriptomics</a:t>
            </a:r>
          </a:p>
          <a:p>
            <a:pPr marL="0" indent="0">
              <a:buNone/>
            </a:pPr>
            <a:r>
              <a:rPr lang="en-US" sz="2000" dirty="0"/>
              <a:t>Examples: full length RNA, mRNA, miRNA, nascent RNA</a:t>
            </a:r>
          </a:p>
          <a:p>
            <a:endParaRPr lang="en-US" sz="2000" dirty="0"/>
          </a:p>
          <a:p>
            <a:r>
              <a:rPr lang="en-US" sz="2000" b="1" dirty="0"/>
              <a:t>Epigenomics</a:t>
            </a:r>
          </a:p>
          <a:p>
            <a:pPr marL="0" indent="0">
              <a:buNone/>
            </a:pPr>
            <a:r>
              <a:rPr lang="en-US" sz="2000" dirty="0"/>
              <a:t>Examples: ATAC-seq, </a:t>
            </a:r>
            <a:r>
              <a:rPr lang="en-US" sz="2000" dirty="0" err="1"/>
              <a:t>ChIP</a:t>
            </a:r>
            <a:r>
              <a:rPr lang="en-US" sz="2000" dirty="0"/>
              <a:t>-seq, CUT&amp;RUN, CUT&amp;TAG, Hi-C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6D924E-163B-7517-9F34-DD807FE5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19" y="1850636"/>
            <a:ext cx="3125405" cy="382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5026DD-CE86-A630-F9F5-7886914BB718}"/>
              </a:ext>
            </a:extLst>
          </p:cNvPr>
          <p:cNvSpPr txBox="1"/>
          <p:nvPr/>
        </p:nvSpPr>
        <p:spPr>
          <a:xfrm>
            <a:off x="6607344" y="6492874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*Image from </a:t>
            </a:r>
            <a:r>
              <a:rPr lang="en-US" dirty="0" err="1"/>
              <a:t>Socratic.org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A9102-4861-6947-DE9F-1C34000B11BB}"/>
              </a:ext>
            </a:extLst>
          </p:cNvPr>
          <p:cNvSpPr/>
          <p:nvPr/>
        </p:nvSpPr>
        <p:spPr>
          <a:xfrm>
            <a:off x="5659395" y="1642936"/>
            <a:ext cx="3299254" cy="4324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0148"/>
          </a:xfrm>
        </p:spPr>
        <p:txBody>
          <a:bodyPr>
            <a:normAutofit/>
          </a:bodyPr>
          <a:lstStyle/>
          <a:p>
            <a:r>
              <a:rPr lang="en-US" sz="4000" dirty="0"/>
              <a:t>PCA </a:t>
            </a:r>
            <a:r>
              <a:rPr lang="en-US" sz="4000"/>
              <a:t>separates samples “a</a:t>
            </a:r>
            <a:r>
              <a:rPr lang="en-US" sz="4000" dirty="0"/>
              <a:t>” and “</a:t>
            </a:r>
            <a:r>
              <a:rPr lang="en-US" sz="4000"/>
              <a:t>b”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04903"/>
            <a:ext cx="7886700" cy="1800077"/>
          </a:xfrm>
        </p:spPr>
        <p:txBody>
          <a:bodyPr>
            <a:normAutofit/>
          </a:bodyPr>
          <a:lstStyle/>
          <a:p>
            <a:r>
              <a:rPr lang="en-US" sz="2400" dirty="0"/>
              <a:t>a: 3 samples with 1000 random points from a normal distribution w/ mean 100</a:t>
            </a:r>
          </a:p>
          <a:p>
            <a:r>
              <a:rPr lang="en-US" sz="2400" dirty="0"/>
              <a:t>b: 3 samples with 1000 random points from a normal distribution w/ mean + add values to first 200 rows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03968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0148"/>
          </a:xfrm>
        </p:spPr>
        <p:txBody>
          <a:bodyPr>
            <a:normAutofit/>
          </a:bodyPr>
          <a:lstStyle/>
          <a:p>
            <a:r>
              <a:rPr lang="en-US" sz="4000" dirty="0"/>
              <a:t>Important to normalize data for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04903"/>
            <a:ext cx="7886700" cy="524167"/>
          </a:xfrm>
        </p:spPr>
        <p:txBody>
          <a:bodyPr>
            <a:normAutofit/>
          </a:bodyPr>
          <a:lstStyle/>
          <a:p>
            <a:r>
              <a:rPr lang="en-US" sz="2400" dirty="0"/>
              <a:t>a2, a3, and b1 were sequenced twice as deep as a1, b2, b3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6888"/>
            <a:ext cx="411480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72" y="2216888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0148"/>
          </a:xfrm>
        </p:spPr>
        <p:txBody>
          <a:bodyPr>
            <a:normAutofit/>
          </a:bodyPr>
          <a:lstStyle/>
          <a:p>
            <a:r>
              <a:rPr lang="en-US" sz="4000" dirty="0"/>
              <a:t>Outliers can have a big impact on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04903"/>
            <a:ext cx="7886700" cy="1629953"/>
          </a:xfrm>
        </p:spPr>
        <p:txBody>
          <a:bodyPr>
            <a:normAutofit/>
          </a:bodyPr>
          <a:lstStyle/>
          <a:p>
            <a:r>
              <a:rPr lang="en-US" sz="2400" dirty="0"/>
              <a:t>Important to scale data</a:t>
            </a:r>
          </a:p>
          <a:p>
            <a:r>
              <a:rPr lang="en-US" sz="2400" dirty="0"/>
              <a:t>a1-3 1000 measurements with mean ~ 100, b1-3 mean ~ 100. Adding 300 to just 1 value in a1 and b1 drives PCA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3086"/>
            <a:ext cx="4114800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16" y="2363086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59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9A88-29B9-4C0D-1092-9A101F46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361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Biological insight from a UMAP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7F4A1-E082-25FF-47B2-93E46AEE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88" y="1355924"/>
            <a:ext cx="7169150" cy="51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83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DCBE-C398-1144-7710-31EF9475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Find .zip folder or individual files at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ryanmboileau</a:t>
            </a:r>
            <a:r>
              <a:rPr lang="en-US" sz="2000" dirty="0"/>
              <a:t>/</a:t>
            </a:r>
            <a:r>
              <a:rPr lang="en-US" sz="2000" dirty="0" err="1"/>
              <a:t>UCSF_DSCB_introtosequencing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3E9CF0-5D81-64D6-F3FD-EDB60E19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 exercise: Differential Gene Expression of RNA-seq</a:t>
            </a:r>
          </a:p>
        </p:txBody>
      </p:sp>
    </p:spTree>
    <p:extLst>
      <p:ext uri="{BB962C8B-B14F-4D97-AF65-F5344CB8AC3E}">
        <p14:creationId xmlns:p14="http://schemas.microsoft.com/office/powerpoint/2010/main" val="3917333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F37D-4CD3-4358-C6A1-970E4B68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347"/>
            <a:ext cx="7886700" cy="1325563"/>
          </a:xfrm>
        </p:spPr>
        <p:txBody>
          <a:bodyPr/>
          <a:lstStyle/>
          <a:p>
            <a:r>
              <a:rPr lang="en-US" dirty="0"/>
              <a:t>Know your software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1A4C-3276-FCD7-70E1-68C02993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6064"/>
            <a:ext cx="4826219" cy="4351338"/>
          </a:xfrm>
        </p:spPr>
        <p:txBody>
          <a:bodyPr/>
          <a:lstStyle/>
          <a:p>
            <a:r>
              <a:rPr lang="en-US" b="1" dirty="0"/>
              <a:t>Statistical assumptions</a:t>
            </a:r>
          </a:p>
          <a:p>
            <a:pPr marL="0" indent="0">
              <a:buNone/>
            </a:pPr>
            <a:r>
              <a:rPr lang="en-US" dirty="0"/>
              <a:t>i.e. DESEq2 assumes a negative binomial distribution of gene expression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Edge case handling</a:t>
            </a:r>
          </a:p>
          <a:p>
            <a:pPr marL="0" indent="0">
              <a:buNone/>
            </a:pPr>
            <a:r>
              <a:rPr lang="en-US" dirty="0"/>
              <a:t>E.g. mapping sequencing reads based on base quality scores</a:t>
            </a:r>
          </a:p>
        </p:txBody>
      </p:sp>
      <p:pic>
        <p:nvPicPr>
          <p:cNvPr id="1026" name="Picture 2" descr="What Makes One Probability Distribution Better For Rna-Seq Than Another?">
            <a:extLst>
              <a:ext uri="{FF2B5EF4-FFF2-40B4-BE49-F238E27FC236}">
                <a16:creationId xmlns:a16="http://schemas.microsoft.com/office/drawing/2014/main" id="{56AF70DF-9DA0-1954-B1DD-AAD8DACB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4069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92370-E6C1-F564-0306-122E2A6FD3CA}"/>
              </a:ext>
            </a:extLst>
          </p:cNvPr>
          <p:cNvSpPr txBox="1"/>
          <p:nvPr/>
        </p:nvSpPr>
        <p:spPr>
          <a:xfrm>
            <a:off x="5785945" y="6488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www.biostars.org</a:t>
            </a:r>
            <a:r>
              <a:rPr lang="en-US" dirty="0"/>
              <a:t>/p/6028/</a:t>
            </a:r>
          </a:p>
        </p:txBody>
      </p:sp>
    </p:spTree>
    <p:extLst>
      <p:ext uri="{BB962C8B-B14F-4D97-AF65-F5344CB8AC3E}">
        <p14:creationId xmlns:p14="http://schemas.microsoft.com/office/powerpoint/2010/main" val="3645921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8E92-295D-7AD8-AAC7-3ACD316D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fun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A7F9-1173-1EDD-757A-FA1B0520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Complexheatmap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ggplot</a:t>
            </a:r>
            <a:r>
              <a:rPr lang="en-US" dirty="0"/>
              <a:t> to make good enough figures then export as layered graphics and edit in Adobe Illustrator or Affinity Design</a:t>
            </a:r>
          </a:p>
          <a:p>
            <a:endParaRPr lang="en-US" dirty="0"/>
          </a:p>
          <a:p>
            <a:r>
              <a:rPr lang="en-US" dirty="0" err="1"/>
              <a:t>Rstudio</a:t>
            </a:r>
            <a:r>
              <a:rPr lang="en-US" dirty="0"/>
              <a:t> can create interactive analyses (3D objects, figures with metadata when highlighting)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Rstudio</a:t>
            </a:r>
            <a:r>
              <a:rPr lang="en-US" dirty="0"/>
              <a:t> on an HPC from your desktop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2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22010-63DE-D54B-AC15-9132AA1D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1648"/>
            <a:ext cx="9131300" cy="184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0284CA-8826-1C40-A216-D1F164A8FC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70"/>
          <a:stretch/>
        </p:blipFill>
        <p:spPr>
          <a:xfrm>
            <a:off x="545660" y="2243328"/>
            <a:ext cx="803997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0DE4-EDF2-39DB-EC1A-76255071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The actual sequencing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0C3DA-3625-2D7F-80CB-0A460A047D39}"/>
              </a:ext>
            </a:extLst>
          </p:cNvPr>
          <p:cNvSpPr txBox="1"/>
          <p:nvPr/>
        </p:nvSpPr>
        <p:spPr>
          <a:xfrm>
            <a:off x="5703757" y="2702422"/>
            <a:ext cx="3395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Illumina</a:t>
            </a:r>
          </a:p>
          <a:p>
            <a:r>
              <a:rPr lang="en-US" sz="2400" dirty="0"/>
              <a:t>(sequencing by synthesis)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822FB-C35C-733D-5488-4613EC72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26" y="3900055"/>
            <a:ext cx="3056861" cy="1757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5285C2-529D-B902-2357-4FF55E16FF5D}"/>
              </a:ext>
            </a:extLst>
          </p:cNvPr>
          <p:cNvSpPr txBox="1"/>
          <p:nvPr/>
        </p:nvSpPr>
        <p:spPr>
          <a:xfrm>
            <a:off x="0" y="6526143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*Images from Illumina and Indiana U</a:t>
            </a:r>
          </a:p>
        </p:txBody>
      </p:sp>
      <p:pic>
        <p:nvPicPr>
          <p:cNvPr id="2050" name="Picture 2" descr="Introduction to Illumina Sequencing – NCGAS">
            <a:extLst>
              <a:ext uri="{FF2B5EF4-FFF2-40B4-BE49-F238E27FC236}">
                <a16:creationId xmlns:a16="http://schemas.microsoft.com/office/drawing/2014/main" id="{39BF3B45-8DAE-22C9-AD3C-50EE6B0A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7" y="1588838"/>
            <a:ext cx="5384489" cy="40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690A67-DAFF-2352-33FA-D3B8541406E3}"/>
              </a:ext>
            </a:extLst>
          </p:cNvPr>
          <p:cNvSpPr/>
          <p:nvPr/>
        </p:nvSpPr>
        <p:spPr>
          <a:xfrm>
            <a:off x="2548328" y="3900055"/>
            <a:ext cx="6310859" cy="1825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BF89C-E8E5-B6ED-E40A-DBED6C536F92}"/>
              </a:ext>
            </a:extLst>
          </p:cNvPr>
          <p:cNvSpPr txBox="1"/>
          <p:nvPr/>
        </p:nvSpPr>
        <p:spPr>
          <a:xfrm>
            <a:off x="628650" y="1104614"/>
            <a:ext cx="379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PacBio SMRT-seq</a:t>
            </a:r>
          </a:p>
          <a:p>
            <a:r>
              <a:rPr lang="en-US" sz="2400" dirty="0"/>
              <a:t>(Single molecule real time)</a:t>
            </a:r>
          </a:p>
          <a:p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222D36-2FE6-FFF2-E956-1524879CB9B5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actual sequencing process</a:t>
            </a:r>
          </a:p>
        </p:txBody>
      </p:sp>
      <p:pic>
        <p:nvPicPr>
          <p:cNvPr id="5122" name="Picture 2" descr="PacBio Sequencing for Human Applications to be Featured at ASHG Annual  Meeting Next Week | RNA-Seq Blog">
            <a:extLst>
              <a:ext uri="{FF2B5EF4-FFF2-40B4-BE49-F238E27FC236}">
                <a16:creationId xmlns:a16="http://schemas.microsoft.com/office/drawing/2014/main" id="{723F2BFC-2701-CDD1-5703-CF1E3F14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3" y="2263000"/>
            <a:ext cx="7689954" cy="421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07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BF89C-E8E5-B6ED-E40A-DBED6C536F92}"/>
              </a:ext>
            </a:extLst>
          </p:cNvPr>
          <p:cNvSpPr txBox="1"/>
          <p:nvPr/>
        </p:nvSpPr>
        <p:spPr>
          <a:xfrm>
            <a:off x="208926" y="994943"/>
            <a:ext cx="3493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Oxford Nanopore</a:t>
            </a:r>
          </a:p>
          <a:p>
            <a:r>
              <a:rPr lang="en-US" sz="2400" dirty="0"/>
              <a:t>(Single molecule real time)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222D36-2FE6-FFF2-E956-1524879CB9B5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actual sequencing process</a:t>
            </a:r>
          </a:p>
        </p:txBody>
      </p:sp>
      <p:pic>
        <p:nvPicPr>
          <p:cNvPr id="6146" name="Picture 2" descr="Nanopore sequencing technology, bioinformatics and applications | Nature  Biotechnology">
            <a:extLst>
              <a:ext uri="{FF2B5EF4-FFF2-40B4-BE49-F238E27FC236}">
                <a16:creationId xmlns:a16="http://schemas.microsoft.com/office/drawing/2014/main" id="{ECAF095C-1729-411E-7019-E998B90B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71" y="2010606"/>
            <a:ext cx="6928058" cy="43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7F8227-6091-57D8-E78C-8CD8EC344C7C}"/>
              </a:ext>
            </a:extLst>
          </p:cNvPr>
          <p:cNvSpPr txBox="1"/>
          <p:nvPr/>
        </p:nvSpPr>
        <p:spPr>
          <a:xfrm>
            <a:off x="7060929" y="6488668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*Image from Nature</a:t>
            </a:r>
          </a:p>
        </p:txBody>
      </p:sp>
    </p:spTree>
    <p:extLst>
      <p:ext uri="{BB962C8B-B14F-4D97-AF65-F5344CB8AC3E}">
        <p14:creationId xmlns:p14="http://schemas.microsoft.com/office/powerpoint/2010/main" val="290511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2DD2-554E-0E5D-36F6-EB0B8543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Preparing your sequencing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7ACB-DB6B-4274-4CC3-6A9647854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89" y="1526513"/>
            <a:ext cx="515431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Kits</a:t>
            </a:r>
          </a:p>
          <a:p>
            <a:pPr marL="0" indent="0">
              <a:buNone/>
            </a:pPr>
            <a:r>
              <a:rPr lang="en-US" dirty="0"/>
              <a:t>Less understanding required, More expensive, highly optimized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”DIY” protocols</a:t>
            </a:r>
          </a:p>
          <a:p>
            <a:pPr marL="0" indent="0">
              <a:buNone/>
            </a:pPr>
            <a:r>
              <a:rPr lang="en-US" dirty="0"/>
              <a:t>More understanding required, Less expensive, probably needs some optimizing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i.e. RNA-seq, ATAC-seq, </a:t>
            </a:r>
            <a:r>
              <a:rPr lang="en-US" dirty="0" err="1"/>
              <a:t>ChIP</a:t>
            </a:r>
            <a:r>
              <a:rPr lang="en-US" dirty="0"/>
              <a:t>-seq/CUT&amp;TAG, combinatorial indexing </a:t>
            </a:r>
            <a:r>
              <a:rPr lang="en-US" dirty="0" err="1"/>
              <a:t>scRNA</a:t>
            </a:r>
            <a:r>
              <a:rPr lang="en-US" dirty="0"/>
              <a:t>-seq</a:t>
            </a:r>
          </a:p>
        </p:txBody>
      </p:sp>
      <p:pic>
        <p:nvPicPr>
          <p:cNvPr id="7170" name="Picture 2" descr="Reagents For the Life Sciences Industry | NEB">
            <a:extLst>
              <a:ext uri="{FF2B5EF4-FFF2-40B4-BE49-F238E27FC236}">
                <a16:creationId xmlns:a16="http://schemas.microsoft.com/office/drawing/2014/main" id="{93BE62FF-D92B-1D34-8C13-635C956A6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40" y="1325563"/>
            <a:ext cx="3274883" cy="9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oche NimbleGen and Kapa Biosystems Team Up to Provide Optimised  Next-Generation Sequencing Target Enrichment Workflow Solution">
            <a:extLst>
              <a:ext uri="{FF2B5EF4-FFF2-40B4-BE49-F238E27FC236}">
                <a16:creationId xmlns:a16="http://schemas.microsoft.com/office/drawing/2014/main" id="{1788B3B5-95CA-0938-4D62-40BEF227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94" y="2391729"/>
            <a:ext cx="3119780" cy="12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QuantSeq 3'mRNA-Seq Library Prep Kit Adapted for Ion Torrent Users |  RNA-Seq Blog">
            <a:extLst>
              <a:ext uri="{FF2B5EF4-FFF2-40B4-BE49-F238E27FC236}">
                <a16:creationId xmlns:a16="http://schemas.microsoft.com/office/drawing/2014/main" id="{7EC5D76A-9A5A-E361-CA5E-BB716B07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70" y="3899038"/>
            <a:ext cx="2813152" cy="132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Takara Bio USA - NextGen Omics US 2023">
            <a:extLst>
              <a:ext uri="{FF2B5EF4-FFF2-40B4-BE49-F238E27FC236}">
                <a16:creationId xmlns:a16="http://schemas.microsoft.com/office/drawing/2014/main" id="{50B611D0-5ABA-14ED-42A0-D21DB0650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04" y="5222874"/>
            <a:ext cx="3274884" cy="13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3DC0-412D-7F4F-9AE7-54457399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62"/>
            <a:ext cx="604197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C.R.E.A.M. – Wu Tang Clan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589F-BA0B-6A76-B9C1-BD65B0C74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0597"/>
            <a:ext cx="723024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sequencing reaction kits can be used in a “half” or “third” reaction format </a:t>
            </a:r>
          </a:p>
          <a:p>
            <a:r>
              <a:rPr lang="en-US" dirty="0"/>
              <a:t>Most sequencing kits use SPRI beads for selecting certain sizes of DNA. Make your own!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Sequencing Services: </a:t>
            </a:r>
          </a:p>
          <a:p>
            <a:r>
              <a:rPr lang="en-US" dirty="0"/>
              <a:t>On campus: CAT core, IHG core (500e6/$1600)</a:t>
            </a:r>
          </a:p>
          <a:p>
            <a:r>
              <a:rPr lang="en-US" dirty="0"/>
              <a:t>Off campus: UCSD IGM core (500e6 reads/$900)</a:t>
            </a:r>
          </a:p>
          <a:p>
            <a:r>
              <a:rPr lang="en-US" dirty="0"/>
              <a:t>Commercial: BGI/MGI ($660/400e6), </a:t>
            </a:r>
            <a:r>
              <a:rPr lang="en-US" dirty="0" err="1"/>
              <a:t>Novogene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Note: variable sequencing types, cost, turn around</a:t>
            </a:r>
          </a:p>
        </p:txBody>
      </p:sp>
      <p:pic>
        <p:nvPicPr>
          <p:cNvPr id="3074" name="Picture 2" descr="The History of the $100,000 Bill">
            <a:extLst>
              <a:ext uri="{FF2B5EF4-FFF2-40B4-BE49-F238E27FC236}">
                <a16:creationId xmlns:a16="http://schemas.microsoft.com/office/drawing/2014/main" id="{850C9DA8-330F-CF93-193A-9CB64830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92" y="0"/>
            <a:ext cx="2255607" cy="16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27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75356"/>
          </a:xfrm>
        </p:spPr>
        <p:txBody>
          <a:bodyPr/>
          <a:lstStyle/>
          <a:p>
            <a:pPr algn="ctr"/>
            <a:r>
              <a:rPr lang="en-US" dirty="0"/>
              <a:t>Overview of RNA-</a:t>
            </a:r>
            <a:r>
              <a:rPr lang="en-US" dirty="0" err="1"/>
              <a:t>Seq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b="15686"/>
          <a:stretch/>
        </p:blipFill>
        <p:spPr>
          <a:xfrm>
            <a:off x="302554" y="975357"/>
            <a:ext cx="5280688" cy="578223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B3862D-86D6-1B4C-AAE2-186E22EF07E2}"/>
              </a:ext>
            </a:extLst>
          </p:cNvPr>
          <p:cNvCxnSpPr/>
          <p:nvPr/>
        </p:nvCxnSpPr>
        <p:spPr>
          <a:xfrm flipH="1">
            <a:off x="5139559" y="1797269"/>
            <a:ext cx="9564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EF5E4-1429-4B49-A418-DC6D9B9FF492}"/>
              </a:ext>
            </a:extLst>
          </p:cNvPr>
          <p:cNvSpPr txBox="1"/>
          <p:nvPr/>
        </p:nvSpPr>
        <p:spPr>
          <a:xfrm>
            <a:off x="6201103" y="1197104"/>
            <a:ext cx="2049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Enrichment or depletion protocols</a:t>
            </a:r>
          </a:p>
          <a:p>
            <a:r>
              <a:rPr lang="en-US" dirty="0"/>
              <a:t>i.e. </a:t>
            </a:r>
            <a:r>
              <a:rPr lang="en-US" dirty="0" err="1"/>
              <a:t>PolyA</a:t>
            </a:r>
            <a:r>
              <a:rPr lang="en-US" dirty="0"/>
              <a:t> selection or rRNA digestion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03E5D-CF4D-0245-BD86-A2127CE7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748" y="3610724"/>
            <a:ext cx="3056861" cy="17576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CC45B1-AFEC-9342-A7D5-28244F4BDF15}"/>
              </a:ext>
            </a:extLst>
          </p:cNvPr>
          <p:cNvSpPr/>
          <p:nvPr/>
        </p:nvSpPr>
        <p:spPr>
          <a:xfrm>
            <a:off x="5625280" y="2774731"/>
            <a:ext cx="3216166" cy="2701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8DF8B-9BD7-8A49-A578-6CBFADAFABED}"/>
              </a:ext>
            </a:extLst>
          </p:cNvPr>
          <p:cNvSpPr txBox="1"/>
          <p:nvPr/>
        </p:nvSpPr>
        <p:spPr>
          <a:xfrm>
            <a:off x="5702748" y="2856926"/>
            <a:ext cx="313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Illumina, sequencing by synthesis</a:t>
            </a:r>
          </a:p>
        </p:txBody>
      </p:sp>
    </p:spTree>
    <p:extLst>
      <p:ext uri="{BB962C8B-B14F-4D97-AF65-F5344CB8AC3E}">
        <p14:creationId xmlns:p14="http://schemas.microsoft.com/office/powerpoint/2010/main" val="195892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12744</TotalTime>
  <Words>1500</Words>
  <Application>Microsoft Macintosh PowerPoint</Application>
  <PresentationFormat>On-screen Show (4:3)</PresentationFormat>
  <Paragraphs>275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Office Theme</vt:lpstr>
      <vt:lpstr>Introduction to Sequencing Experiments: Approaches, Assessment, and Analysis </vt:lpstr>
      <vt:lpstr>Outline and Learning Goals</vt:lpstr>
      <vt:lpstr>Approaches: The basic flavors of sequencing</vt:lpstr>
      <vt:lpstr>The actual sequencing process</vt:lpstr>
      <vt:lpstr>PowerPoint Presentation</vt:lpstr>
      <vt:lpstr>PowerPoint Presentation</vt:lpstr>
      <vt:lpstr>Preparing your sequencing samples</vt:lpstr>
      <vt:lpstr>C.R.E.A.M. – Wu Tang Clan</vt:lpstr>
      <vt:lpstr>Overview of RNA-Seq</vt:lpstr>
      <vt:lpstr>”Barcoding” for multiplexing samples in the same lane</vt:lpstr>
      <vt:lpstr>PowerPoint Presentation</vt:lpstr>
      <vt:lpstr>General RNA-Seq analysis pipeline</vt:lpstr>
      <vt:lpstr>High Performance Computing</vt:lpstr>
      <vt:lpstr>File management software for the desktop</vt:lpstr>
      <vt:lpstr>Building and reproducing computational environments</vt:lpstr>
      <vt:lpstr>Don’t build your own pipelines if you don’t have to! </vt:lpstr>
      <vt:lpstr>General RNA-Seq analysis pipeline</vt:lpstr>
      <vt:lpstr>Assessment: quality control of your sequenced samples</vt:lpstr>
      <vt:lpstr>Check for major sequencing errors with FastQC</vt:lpstr>
      <vt:lpstr>Mapping short reads for RNA-Seq</vt:lpstr>
      <vt:lpstr>MultiQC to check quality of mapped data</vt:lpstr>
      <vt:lpstr>Gene counts from mapped data are generated by featureCounts</vt:lpstr>
      <vt:lpstr>Normalizing counts by library size</vt:lpstr>
      <vt:lpstr>Normalizing counts by library size</vt:lpstr>
      <vt:lpstr>Normalizing counts by fragment size</vt:lpstr>
      <vt:lpstr>Normalizing counts by fragment size</vt:lpstr>
      <vt:lpstr>Analysis: Deriving biology from your experiment</vt:lpstr>
      <vt:lpstr>Epigenomics! Same but not same same </vt:lpstr>
      <vt:lpstr>We Need to Simplify - Dimensionality Reduction</vt:lpstr>
      <vt:lpstr>PCA separates samples “a” and “b”</vt:lpstr>
      <vt:lpstr>Important to normalize data for PCA</vt:lpstr>
      <vt:lpstr>Outliers can have a big impact on PCA</vt:lpstr>
      <vt:lpstr>Example: Biological insight from a UMAP</vt:lpstr>
      <vt:lpstr>R exercise: Differential Gene Expression of RNA-seq</vt:lpstr>
      <vt:lpstr>Know your software packages!</vt:lpstr>
      <vt:lpstr>Addition fun with Rstudio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</dc:title>
  <dc:creator>Jake Freimer</dc:creator>
  <cp:lastModifiedBy>Boileau, Ryan</cp:lastModifiedBy>
  <cp:revision>97</cp:revision>
  <dcterms:created xsi:type="dcterms:W3CDTF">2017-09-29T04:31:30Z</dcterms:created>
  <dcterms:modified xsi:type="dcterms:W3CDTF">2023-01-31T06:29:46Z</dcterms:modified>
</cp:coreProperties>
</file>