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54"/>
  </p:notesMasterIdLst>
  <p:handoutMasterIdLst>
    <p:handoutMasterId r:id="rId55"/>
  </p:handoutMasterIdLst>
  <p:sldIdLst>
    <p:sldId id="256" r:id="rId2"/>
    <p:sldId id="340" r:id="rId3"/>
    <p:sldId id="383" r:id="rId4"/>
    <p:sldId id="396" r:id="rId5"/>
    <p:sldId id="397" r:id="rId6"/>
    <p:sldId id="341" r:id="rId7"/>
    <p:sldId id="342" r:id="rId8"/>
    <p:sldId id="343" r:id="rId9"/>
    <p:sldId id="344" r:id="rId10"/>
    <p:sldId id="345" r:id="rId11"/>
    <p:sldId id="398" r:id="rId12"/>
    <p:sldId id="346" r:id="rId13"/>
    <p:sldId id="372" r:id="rId14"/>
    <p:sldId id="373" r:id="rId15"/>
    <p:sldId id="350" r:id="rId16"/>
    <p:sldId id="351" r:id="rId17"/>
    <p:sldId id="352" r:id="rId18"/>
    <p:sldId id="399" r:id="rId19"/>
    <p:sldId id="353" r:id="rId20"/>
    <p:sldId id="354" r:id="rId21"/>
    <p:sldId id="355" r:id="rId22"/>
    <p:sldId id="356" r:id="rId23"/>
    <p:sldId id="357" r:id="rId24"/>
    <p:sldId id="385" r:id="rId25"/>
    <p:sldId id="386" r:id="rId26"/>
    <p:sldId id="387" r:id="rId27"/>
    <p:sldId id="358" r:id="rId28"/>
    <p:sldId id="359" r:id="rId29"/>
    <p:sldId id="360" r:id="rId30"/>
    <p:sldId id="311" r:id="rId31"/>
    <p:sldId id="312" r:id="rId32"/>
    <p:sldId id="389" r:id="rId33"/>
    <p:sldId id="390" r:id="rId34"/>
    <p:sldId id="314" r:id="rId35"/>
    <p:sldId id="315" r:id="rId36"/>
    <p:sldId id="391" r:id="rId37"/>
    <p:sldId id="392" r:id="rId38"/>
    <p:sldId id="394" r:id="rId39"/>
    <p:sldId id="379" r:id="rId40"/>
    <p:sldId id="380" r:id="rId41"/>
    <p:sldId id="381" r:id="rId42"/>
    <p:sldId id="363" r:id="rId43"/>
    <p:sldId id="374" r:id="rId44"/>
    <p:sldId id="365" r:id="rId45"/>
    <p:sldId id="367" r:id="rId46"/>
    <p:sldId id="376" r:id="rId47"/>
    <p:sldId id="395" r:id="rId48"/>
    <p:sldId id="319" r:id="rId49"/>
    <p:sldId id="318" r:id="rId50"/>
    <p:sldId id="317" r:id="rId51"/>
    <p:sldId id="368" r:id="rId52"/>
    <p:sldId id="377"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979"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7214374-F499-054F-B9ED-AE0464EDA25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8131" name="Rectangle 3">
            <a:extLst>
              <a:ext uri="{FF2B5EF4-FFF2-40B4-BE49-F238E27FC236}">
                <a16:creationId xmlns:a16="http://schemas.microsoft.com/office/drawing/2014/main" id="{5EAFB236-F87C-5A41-94AB-2EA647EE1902}"/>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48132" name="Rectangle 4">
            <a:extLst>
              <a:ext uri="{FF2B5EF4-FFF2-40B4-BE49-F238E27FC236}">
                <a16:creationId xmlns:a16="http://schemas.microsoft.com/office/drawing/2014/main" id="{8555FE20-AC76-D74A-BE0C-113AB6378D65}"/>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8133" name="Rectangle 5">
            <a:extLst>
              <a:ext uri="{FF2B5EF4-FFF2-40B4-BE49-F238E27FC236}">
                <a16:creationId xmlns:a16="http://schemas.microsoft.com/office/drawing/2014/main" id="{CE58E6B8-2B31-AE48-B4F4-7A3291A4F44C}"/>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BF9B6D6-EEED-459C-AFF1-D45F9DD546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7E8FC2F-6FE8-444A-997E-8BD70BFE538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a:extLst>
              <a:ext uri="{FF2B5EF4-FFF2-40B4-BE49-F238E27FC236}">
                <a16:creationId xmlns:a16="http://schemas.microsoft.com/office/drawing/2014/main" id="{37CDE329-AB2C-ED46-846D-88467EBC6A8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859EFA0-9A66-E942-98EF-1FA3F2263B3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81288D1D-70A5-3548-AAC4-73DDBAFDD8B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a:extLst>
              <a:ext uri="{FF2B5EF4-FFF2-40B4-BE49-F238E27FC236}">
                <a16:creationId xmlns:a16="http://schemas.microsoft.com/office/drawing/2014/main" id="{52F7311E-35F4-FF4F-9290-EADB8F43719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89019A8-F378-403A-9279-09328895835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614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A7B8806-5FC0-4380-A1C0-F74061FEBBD3}"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0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5D277BC-5755-4DDE-8882-5B7C743074B8}" type="slidenum">
              <a:rPr lang="en-US" altLang="en-US" sz="1200"/>
              <a:pPr/>
              <a:t>13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D10B40F-411C-4248-8016-5B27C36396AE}" type="slidenum">
              <a:rPr lang="en-US" altLang="en-US" sz="1200"/>
              <a:pPr/>
              <a:t>14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a:ln/>
        </p:spPr>
      </p:sp>
      <p:sp>
        <p:nvSpPr>
          <p:cNvPr id="276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2765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4A5DFDD-35B0-46E7-B2D3-BF8B8700C36F}" type="slidenum">
              <a:rPr lang="en-US" altLang="en-US"/>
              <a:pPr>
                <a:spcBef>
                  <a:spcPct val="0"/>
                </a:spcBef>
              </a:pPr>
              <a:t>15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a:ln/>
        </p:spPr>
      </p:sp>
      <p:sp>
        <p:nvSpPr>
          <p:cNvPr id="2969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2970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AA0E915-89B7-4E4E-A863-77952CE3F95D}" type="slidenum">
              <a:rPr lang="en-US" altLang="en-US"/>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D10B40F-411C-4248-8016-5B27C36396AE}" type="slidenum">
              <a:rPr lang="en-US" altLang="en-US" sz="1200"/>
              <a:pPr/>
              <a:t>18</a:t>
            </a:fld>
            <a:endParaRPr lang="en-US" altLang="en-US" sz="1200"/>
          </a:p>
        </p:txBody>
      </p:sp>
    </p:spTree>
    <p:extLst>
      <p:ext uri="{BB962C8B-B14F-4D97-AF65-F5344CB8AC3E}">
        <p14:creationId xmlns:p14="http://schemas.microsoft.com/office/powerpoint/2010/main" val="2547018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3277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034505-9136-42B9-A565-6068F087F031}" type="slidenum">
              <a:rPr lang="en-US" altLang="en-US"/>
              <a:pPr>
                <a:spcBef>
                  <a:spcPct val="0"/>
                </a:spcBef>
              </a:pPr>
              <a:t>19</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3482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29FDD24-AEED-4252-95BE-0F32B19F4D7A}" type="slidenum">
              <a:rPr lang="en-US" altLang="en-US"/>
              <a:pPr>
                <a:spcBef>
                  <a:spcPct val="0"/>
                </a:spcBef>
              </a:pPr>
              <a:t>20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3686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4A49F67-9B47-4C90-9376-0320FD0D239E}" type="slidenum">
              <a:rPr lang="en-US" altLang="en-US"/>
              <a:pPr>
                <a:spcBef>
                  <a:spcPct val="0"/>
                </a:spcBef>
              </a:pPr>
              <a:t>21</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3891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578AC43-0AEA-4CAA-A99D-622AE40C07C2}" type="slidenum">
              <a:rPr lang="en-US" altLang="en-US"/>
              <a:pPr>
                <a:spcBef>
                  <a:spcPct val="0"/>
                </a:spcBef>
              </a:pPr>
              <a:t>22</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4096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AB46F1E-E903-4DB9-9521-EFAB27D02DB8}" type="slidenum">
              <a:rPr lang="en-US" altLang="en-US"/>
              <a:pPr>
                <a:spcBef>
                  <a:spcPct val="0"/>
                </a:spcBef>
              </a:pPr>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2253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1618A84-1014-4676-A867-E6E8CEDC0267}" type="slidenum">
              <a:rPr lang="en-US" altLang="en-US"/>
              <a:pPr>
                <a:spcBef>
                  <a:spcPct val="0"/>
                </a:spcBef>
              </a:pPr>
              <a:t>4</a:t>
            </a:fld>
            <a:endParaRPr lang="en-US" altLang="en-US"/>
          </a:p>
        </p:txBody>
      </p:sp>
    </p:spTree>
    <p:extLst>
      <p:ext uri="{BB962C8B-B14F-4D97-AF65-F5344CB8AC3E}">
        <p14:creationId xmlns:p14="http://schemas.microsoft.com/office/powerpoint/2010/main" val="132655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4301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19FB8C8-761C-47D1-B65F-9A9B745E614B}" type="slidenum">
              <a:rPr lang="en-US" altLang="en-US"/>
              <a:pPr>
                <a:spcBef>
                  <a:spcPct val="0"/>
                </a:spcBef>
              </a:pPr>
              <a:t>27</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4506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BB31887-78E4-4BA7-9425-A39D5FDDF7FB}" type="slidenum">
              <a:rPr lang="en-US" altLang="en-US"/>
              <a:pPr>
                <a:spcBef>
                  <a:spcPct val="0"/>
                </a:spcBef>
              </a:pPr>
              <a:t>28</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4710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98D093-FF37-4EFA-8ADF-936D16703A9D}" type="slidenum">
              <a:rPr lang="en-US" altLang="en-US"/>
              <a:pPr>
                <a:spcBef>
                  <a:spcPct val="0"/>
                </a:spcBef>
              </a:pPr>
              <a:t>29</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325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46929A3-6D39-493B-9CC0-B97106EBBE8F}" type="slidenum">
              <a:rPr lang="en-US" altLang="en-US"/>
              <a:pPr>
                <a:spcBef>
                  <a:spcPct val="0"/>
                </a:spcBef>
              </a:pPr>
              <a:t>36</a:t>
            </a:fld>
            <a:endParaRPr lang="en-US" altLang="en-US"/>
          </a:p>
        </p:txBody>
      </p:sp>
    </p:spTree>
    <p:extLst>
      <p:ext uri="{BB962C8B-B14F-4D97-AF65-F5344CB8AC3E}">
        <p14:creationId xmlns:p14="http://schemas.microsoft.com/office/powerpoint/2010/main" val="2309537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a:ln/>
        </p:spPr>
      </p:sp>
      <p:sp>
        <p:nvSpPr>
          <p:cNvPr id="5529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530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4FDF68E-4E8C-4E5E-9049-9964ED9DB24C}" type="slidenum">
              <a:rPr lang="en-US" altLang="en-US"/>
              <a:pPr>
                <a:spcBef>
                  <a:spcPct val="0"/>
                </a:spcBef>
              </a:pPr>
              <a:t>37</a:t>
            </a:fld>
            <a:endParaRPr lang="en-US" altLang="en-US"/>
          </a:p>
        </p:txBody>
      </p:sp>
    </p:spTree>
    <p:extLst>
      <p:ext uri="{BB962C8B-B14F-4D97-AF65-F5344CB8AC3E}">
        <p14:creationId xmlns:p14="http://schemas.microsoft.com/office/powerpoint/2010/main" val="1291967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ChangeArrowheads="1" noTextEdit="1"/>
          </p:cNvSpPr>
          <p:nvPr>
            <p:ph type="sldImg"/>
          </p:nvPr>
        </p:nvSpPr>
        <p:spPr>
          <a:ln/>
        </p:spPr>
      </p:sp>
      <p:sp>
        <p:nvSpPr>
          <p:cNvPr id="5120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12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F573B7-995D-4983-937A-8CCC0A7CE620}" type="slidenum">
              <a:rPr lang="en-US" altLang="en-US"/>
              <a:pPr>
                <a:spcBef>
                  <a:spcPct val="0"/>
                </a:spcBef>
              </a:pPr>
              <a:t>38</a:t>
            </a:fld>
            <a:endParaRPr lang="en-US" altLang="en-US"/>
          </a:p>
        </p:txBody>
      </p:sp>
    </p:spTree>
    <p:extLst>
      <p:ext uri="{BB962C8B-B14F-4D97-AF65-F5344CB8AC3E}">
        <p14:creationId xmlns:p14="http://schemas.microsoft.com/office/powerpoint/2010/main" val="1495537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325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46929A3-6D39-493B-9CC0-B97106EBBE8F}" type="slidenum">
              <a:rPr lang="en-US" altLang="en-US"/>
              <a:pPr>
                <a:spcBef>
                  <a:spcPct val="0"/>
                </a:spcBef>
              </a:pPr>
              <a:t>42</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a:ln/>
        </p:spPr>
      </p:sp>
      <p:sp>
        <p:nvSpPr>
          <p:cNvPr id="5529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530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4FDF68E-4E8C-4E5E-9049-9964ED9DB24C}" type="slidenum">
              <a:rPr lang="en-US" altLang="en-US"/>
              <a:pPr>
                <a:spcBef>
                  <a:spcPct val="0"/>
                </a:spcBef>
              </a:pPr>
              <a:t>43</a:t>
            </a:fld>
            <a:endParaRPr lang="en-US" altLang="en-US"/>
          </a:p>
        </p:txBody>
      </p:sp>
    </p:spTree>
    <p:extLst>
      <p:ext uri="{BB962C8B-B14F-4D97-AF65-F5344CB8AC3E}">
        <p14:creationId xmlns:p14="http://schemas.microsoft.com/office/powerpoint/2010/main" val="3001818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a:ln/>
        </p:spPr>
      </p:sp>
      <p:sp>
        <p:nvSpPr>
          <p:cNvPr id="5734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734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5B70EEC-BBC2-4EA2-9E94-86D8C34E3467}" type="slidenum">
              <a:rPr lang="en-US" altLang="en-US"/>
              <a:pPr>
                <a:spcBef>
                  <a:spcPct val="0"/>
                </a:spcBef>
              </a:pPr>
              <a:t>44</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5939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6DAA48-909C-4BE9-942B-ACD1D11D4E24}" type="slidenum">
              <a:rPr lang="en-US" altLang="en-US"/>
              <a:pPr>
                <a:spcBef>
                  <a:spcPct val="0"/>
                </a:spcBef>
              </a:pPr>
              <a:t>45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2253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1618A84-1014-4676-A867-E6E8CEDC0267}" type="slidenum">
              <a:rPr lang="en-US" altLang="en-US"/>
              <a:pPr>
                <a:spcBef>
                  <a:spcPct val="0"/>
                </a:spcBef>
              </a:pPr>
              <a:t>5</a:t>
            </a:fld>
            <a:endParaRPr lang="en-US" altLang="en-US"/>
          </a:p>
        </p:txBody>
      </p:sp>
    </p:spTree>
    <p:extLst>
      <p:ext uri="{BB962C8B-B14F-4D97-AF65-F5344CB8AC3E}">
        <p14:creationId xmlns:p14="http://schemas.microsoft.com/office/powerpoint/2010/main" val="3050506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ln/>
        </p:spPr>
      </p:sp>
      <p:sp>
        <p:nvSpPr>
          <p:cNvPr id="7065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7066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455A453-88C3-4ECC-88B2-E10F1ED08D91}" type="slidenum">
              <a:rPr lang="en-US" altLang="en-US"/>
              <a:pPr>
                <a:spcBef>
                  <a:spcPct val="0"/>
                </a:spcBef>
              </a:pPr>
              <a:t>46</a:t>
            </a:fld>
            <a:endParaRPr lang="en-US" altLang="en-US"/>
          </a:p>
        </p:txBody>
      </p:sp>
    </p:spTree>
    <p:extLst>
      <p:ext uri="{BB962C8B-B14F-4D97-AF65-F5344CB8AC3E}">
        <p14:creationId xmlns:p14="http://schemas.microsoft.com/office/powerpoint/2010/main" val="60392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ChangeArrowheads="1" noTextEdit="1"/>
          </p:cNvSpPr>
          <p:nvPr>
            <p:ph type="sldImg"/>
          </p:nvPr>
        </p:nvSpPr>
        <p:spPr>
          <a:ln/>
        </p:spPr>
      </p:sp>
      <p:sp>
        <p:nvSpPr>
          <p:cNvPr id="6656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endParaRPr>
          </a:p>
        </p:txBody>
      </p:sp>
      <p:sp>
        <p:nvSpPr>
          <p:cNvPr id="6656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2680F14-3F30-4C74-81B1-4CD39186B2A7}" type="slidenum">
              <a:rPr lang="en-US" altLang="en-US"/>
              <a:pPr>
                <a:spcBef>
                  <a:spcPct val="0"/>
                </a:spcBef>
              </a:pPr>
              <a:t>51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ChangeArrowheads="1" noTextEdit="1"/>
          </p:cNvSpPr>
          <p:nvPr>
            <p:ph type="sldImg"/>
          </p:nvPr>
        </p:nvSpPr>
        <p:spPr>
          <a:ln/>
        </p:spPr>
      </p:sp>
      <p:sp>
        <p:nvSpPr>
          <p:cNvPr id="6861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6861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242DB47-4041-46FC-8A9A-D05F99AE6877}" type="slidenum">
              <a:rPr lang="en-US" altLang="en-US"/>
              <a:pPr>
                <a:spcBef>
                  <a:spcPct val="0"/>
                </a:spcBef>
              </a:pPr>
              <a:t>52</a:t>
            </a:fld>
            <a:endParaRPr lang="en-US" altLang="en-US"/>
          </a:p>
        </p:txBody>
      </p:sp>
    </p:spTree>
    <p:extLst>
      <p:ext uri="{BB962C8B-B14F-4D97-AF65-F5344CB8AC3E}">
        <p14:creationId xmlns:p14="http://schemas.microsoft.com/office/powerpoint/2010/main" val="2107296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819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F9B05C2-A12B-42B5-B17F-935F74579068}" type="slidenum">
              <a:rPr lang="en-US" altLang="en-US"/>
              <a:pPr>
                <a:spcBef>
                  <a:spcPct val="0"/>
                </a:spcBef>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1024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0C1DEE-AEEC-44D9-9CA4-E03D989524B9}" type="slidenum">
              <a:rPr lang="en-US" altLang="en-US"/>
              <a:pPr>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1229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2F297C2-48C8-404E-BFA0-DEFAF3E5BD9F}" type="slidenum">
              <a:rPr lang="en-US" altLang="en-US"/>
              <a:pPr>
                <a:spcBef>
                  <a:spcPct val="0"/>
                </a:spcBef>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1434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57A0DD5-DA58-4D01-8CB6-A958E4DE522C}" type="slidenum">
              <a:rPr lang="en-US" altLang="en-US"/>
              <a:pPr>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endParaRPr>
          </a:p>
        </p:txBody>
      </p:sp>
      <p:sp>
        <p:nvSpPr>
          <p:cNvPr id="1638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0571233-6F83-4A43-884A-703C7A8FC6CE}" type="slidenum">
              <a:rPr lang="en-US" altLang="en-US"/>
              <a:pPr>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1843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A9D3790-EBA7-49A2-9671-3207B83DF01A}" type="slidenum">
              <a:rPr lang="en-US" altLang="en-US"/>
              <a:pPr>
                <a:spcBef>
                  <a:spcPct val="0"/>
                </a:spcBef>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A17DEC5-3457-452E-848A-33C4CE728D6C}" type="slidenum">
              <a:rPr lang="en-US" altLang="en-US"/>
              <a:pPr>
                <a:defRPr/>
              </a:pPr>
              <a:t>‹#›</a:t>
            </a:fld>
            <a:endParaRPr lang="en-US" altLang="en-US"/>
          </a:p>
        </p:txBody>
      </p:sp>
    </p:spTree>
    <p:extLst>
      <p:ext uri="{BB962C8B-B14F-4D97-AF65-F5344CB8AC3E}">
        <p14:creationId xmlns:p14="http://schemas.microsoft.com/office/powerpoint/2010/main" val="815731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6B3C88-C528-4A83-882D-9197B0A0F226}" type="slidenum">
              <a:rPr lang="en-US" altLang="en-US"/>
              <a:pPr>
                <a:defRPr/>
              </a:pPr>
              <a:t>‹#›</a:t>
            </a:fld>
            <a:endParaRPr lang="en-US" altLang="en-US"/>
          </a:p>
        </p:txBody>
      </p:sp>
    </p:spTree>
    <p:extLst>
      <p:ext uri="{BB962C8B-B14F-4D97-AF65-F5344CB8AC3E}">
        <p14:creationId xmlns:p14="http://schemas.microsoft.com/office/powerpoint/2010/main" val="280882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802AF7-752F-4DBF-A831-406A74159016}" type="slidenum">
              <a:rPr lang="en-US" altLang="en-US"/>
              <a:pPr>
                <a:defRPr/>
              </a:pPr>
              <a:t>‹#›</a:t>
            </a:fld>
            <a:endParaRPr lang="en-US" altLang="en-US"/>
          </a:p>
        </p:txBody>
      </p:sp>
    </p:spTree>
    <p:extLst>
      <p:ext uri="{BB962C8B-B14F-4D97-AF65-F5344CB8AC3E}">
        <p14:creationId xmlns:p14="http://schemas.microsoft.com/office/powerpoint/2010/main" val="4055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0212D6-1468-4B61-8193-043ACD87A52C}" type="slidenum">
              <a:rPr lang="en-US" altLang="en-US"/>
              <a:pPr>
                <a:defRPr/>
              </a:pPr>
              <a:t>‹#›</a:t>
            </a:fld>
            <a:endParaRPr lang="en-US" altLang="en-US"/>
          </a:p>
        </p:txBody>
      </p:sp>
    </p:spTree>
    <p:extLst>
      <p:ext uri="{BB962C8B-B14F-4D97-AF65-F5344CB8AC3E}">
        <p14:creationId xmlns:p14="http://schemas.microsoft.com/office/powerpoint/2010/main" val="30969165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54EE57-1856-45D9-A6E5-956C0D667379}" type="slidenum">
              <a:rPr lang="en-US" altLang="en-US"/>
              <a:pPr>
                <a:defRPr/>
              </a:pPr>
              <a:t>‹#›</a:t>
            </a:fld>
            <a:endParaRPr lang="en-US" altLang="en-US"/>
          </a:p>
        </p:txBody>
      </p:sp>
    </p:spTree>
    <p:extLst>
      <p:ext uri="{BB962C8B-B14F-4D97-AF65-F5344CB8AC3E}">
        <p14:creationId xmlns:p14="http://schemas.microsoft.com/office/powerpoint/2010/main" val="372494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D2D429-E4B7-438D-A8E7-795B7677775A}" type="slidenum">
              <a:rPr lang="en-US" altLang="en-US"/>
              <a:pPr>
                <a:defRPr/>
              </a:pPr>
              <a:t>‹#›</a:t>
            </a:fld>
            <a:endParaRPr lang="en-US" altLang="en-US"/>
          </a:p>
        </p:txBody>
      </p:sp>
    </p:spTree>
    <p:extLst>
      <p:ext uri="{BB962C8B-B14F-4D97-AF65-F5344CB8AC3E}">
        <p14:creationId xmlns:p14="http://schemas.microsoft.com/office/powerpoint/2010/main" val="127163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31E5760-290D-4B6B-8B16-7C77F9867457}" type="slidenum">
              <a:rPr lang="en-US" altLang="en-US"/>
              <a:pPr>
                <a:defRPr/>
              </a:pPr>
              <a:t>‹#›</a:t>
            </a:fld>
            <a:endParaRPr lang="en-US" altLang="en-US"/>
          </a:p>
        </p:txBody>
      </p:sp>
    </p:spTree>
    <p:extLst>
      <p:ext uri="{BB962C8B-B14F-4D97-AF65-F5344CB8AC3E}">
        <p14:creationId xmlns:p14="http://schemas.microsoft.com/office/powerpoint/2010/main" val="389089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504F0B-B717-48D3-B559-7A9769B1CA01}" type="slidenum">
              <a:rPr lang="en-US" altLang="en-US"/>
              <a:pPr>
                <a:defRPr/>
              </a:pPr>
              <a:t>‹#›</a:t>
            </a:fld>
            <a:endParaRPr lang="en-US" altLang="en-US"/>
          </a:p>
        </p:txBody>
      </p:sp>
    </p:spTree>
    <p:extLst>
      <p:ext uri="{BB962C8B-B14F-4D97-AF65-F5344CB8AC3E}">
        <p14:creationId xmlns:p14="http://schemas.microsoft.com/office/powerpoint/2010/main" val="290664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045380-D591-4E19-B868-7B9E56E091EB}" type="slidenum">
              <a:rPr lang="en-US" altLang="en-US"/>
              <a:pPr>
                <a:defRPr/>
              </a:pPr>
              <a:t>‹#›</a:t>
            </a:fld>
            <a:endParaRPr lang="en-US" altLang="en-US"/>
          </a:p>
        </p:txBody>
      </p:sp>
    </p:spTree>
    <p:extLst>
      <p:ext uri="{BB962C8B-B14F-4D97-AF65-F5344CB8AC3E}">
        <p14:creationId xmlns:p14="http://schemas.microsoft.com/office/powerpoint/2010/main" val="201481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F983BD-CAEC-463D-A6DE-DA57259062B2}" type="slidenum">
              <a:rPr lang="en-US" altLang="en-US"/>
              <a:pPr>
                <a:defRPr/>
              </a:pPr>
              <a:t>‹#›</a:t>
            </a:fld>
            <a:endParaRPr lang="en-US" altLang="en-US"/>
          </a:p>
        </p:txBody>
      </p:sp>
    </p:spTree>
    <p:extLst>
      <p:ext uri="{BB962C8B-B14F-4D97-AF65-F5344CB8AC3E}">
        <p14:creationId xmlns:p14="http://schemas.microsoft.com/office/powerpoint/2010/main" val="113699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0174-0338-4257-A7CE-2CCC445BD5FC}" type="slidenum">
              <a:rPr lang="en-US" altLang="en-US"/>
              <a:pPr>
                <a:defRPr/>
              </a:pPr>
              <a:t>‹#›</a:t>
            </a:fld>
            <a:endParaRPr lang="en-US" altLang="en-US"/>
          </a:p>
        </p:txBody>
      </p:sp>
    </p:spTree>
    <p:extLst>
      <p:ext uri="{BB962C8B-B14F-4D97-AF65-F5344CB8AC3E}">
        <p14:creationId xmlns:p14="http://schemas.microsoft.com/office/powerpoint/2010/main" val="416337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83138A2-89FF-4375-8F13-42F46ACBD3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p:spPr>
        <p:txBody>
          <a:bodyPr/>
          <a:lstStyle/>
          <a:p>
            <a:pPr eaLnBrk="1" hangingPunct="1"/>
            <a:r>
              <a:rPr lang="en-US" altLang="en-US" b="1" dirty="0" smtClean="0"/>
              <a:t> </a:t>
            </a:r>
            <a:r>
              <a:rPr lang="en-US" altLang="en-US" b="1" dirty="0" smtClean="0"/>
              <a:t>Algorithm </a:t>
            </a:r>
            <a:r>
              <a:rPr lang="en-US" altLang="en-US" b="1" dirty="0" smtClean="0"/>
              <a:t>Analysis</a:t>
            </a:r>
            <a:br>
              <a:rPr lang="en-US" altLang="en-US" b="1" dirty="0" smtClean="0"/>
            </a:br>
            <a:r>
              <a:rPr lang="en-US" altLang="en-US" b="1" dirty="0" smtClean="0"/>
              <a:t>Big O</a:t>
            </a:r>
            <a:endParaRPr lang="en-US" altLang="en-US" b="1" dirty="0" smtClean="0"/>
          </a:p>
        </p:txBody>
      </p:sp>
      <p:sp>
        <p:nvSpPr>
          <p:cNvPr id="40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3E60F0-8CF7-42A0-817C-24C0ED5822F2}" type="slidenum">
              <a:rPr lang="en-US" altLang="en-US" sz="140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noChangeArrowheads="1"/>
          </p:cNvSpPr>
          <p:nvPr>
            <p:ph type="subTitle" idx="1"/>
          </p:nvPr>
        </p:nvSpPr>
        <p:spPr>
          <a:xfrm>
            <a:off x="250815" y="375822"/>
            <a:ext cx="8686800" cy="5796378"/>
          </a:xfrm>
        </p:spPr>
        <p:txBody>
          <a:bodyPr/>
          <a:lstStyle/>
          <a:p>
            <a:pPr marL="342900" indent="-342900" algn="l" eaLnBrk="1" hangingPunct="1">
              <a:buFontTx/>
              <a:buChar char="-"/>
            </a:pPr>
            <a:r>
              <a:rPr lang="en-US" altLang="en-US" sz="2200" dirty="0" smtClean="0">
                <a:solidFill>
                  <a:schemeClr val="tx1"/>
                </a:solidFill>
              </a:rPr>
              <a:t>We see from our previous examples that the fastest growing function may not always have the greater value of y, </a:t>
            </a:r>
            <a:r>
              <a:rPr lang="en-US" altLang="en-US" sz="2200" dirty="0" smtClean="0">
                <a:solidFill>
                  <a:srgbClr val="FF0000"/>
                </a:solidFill>
              </a:rPr>
              <a:t>specially for some small values of x</a:t>
            </a:r>
          </a:p>
          <a:p>
            <a:pPr marL="342900" indent="-342900" algn="l" eaLnBrk="1" hangingPunct="1">
              <a:buFontTx/>
              <a:buChar char="-"/>
            </a:pPr>
            <a:r>
              <a:rPr lang="en-US" altLang="en-US" sz="2200" dirty="0" smtClean="0">
                <a:solidFill>
                  <a:schemeClr val="tx1"/>
                </a:solidFill>
              </a:rPr>
              <a:t>We will see later in algorithm analysis that we are interested whether one function produces values of y greater than another function, even if it does so after few small values of x</a:t>
            </a:r>
          </a:p>
          <a:p>
            <a:pPr marL="342900" indent="-342900" algn="l" eaLnBrk="1" hangingPunct="1">
              <a:buFontTx/>
              <a:buChar char="-"/>
            </a:pPr>
            <a:endParaRPr lang="en-US" altLang="en-US" sz="2200" dirty="0" smtClean="0">
              <a:solidFill>
                <a:schemeClr val="tx1"/>
              </a:solidFill>
            </a:endParaRPr>
          </a:p>
          <a:p>
            <a:pPr marL="342900" indent="-342900" algn="l" eaLnBrk="1" hangingPunct="1">
              <a:buFontTx/>
              <a:buChar char="-"/>
            </a:pPr>
            <a:endParaRPr lang="en-US" altLang="en-US" sz="2200" dirty="0" smtClean="0">
              <a:solidFill>
                <a:schemeClr val="tx1"/>
              </a:solidFill>
            </a:endParaRPr>
          </a:p>
          <a:p>
            <a:pPr marL="342900" indent="-342900" algn="l" eaLnBrk="1" hangingPunct="1">
              <a:buFontTx/>
              <a:buChar char="-"/>
            </a:pPr>
            <a:endParaRPr lang="en-US" altLang="en-US" sz="2200" dirty="0" smtClean="0">
              <a:solidFill>
                <a:schemeClr val="tx1"/>
              </a:solidFill>
            </a:endParaRPr>
          </a:p>
          <a:p>
            <a:pPr marL="342900" indent="-342900" algn="l" eaLnBrk="1" hangingPunct="1">
              <a:buFontTx/>
              <a:buChar char="-"/>
            </a:pPr>
            <a:endParaRPr lang="en-US" altLang="en-US" sz="2200" dirty="0" smtClean="0">
              <a:solidFill>
                <a:schemeClr val="tx1"/>
              </a:solidFill>
            </a:endParaRPr>
          </a:p>
          <a:p>
            <a:pPr marL="342900" indent="-342900" algn="l" eaLnBrk="1" hangingPunct="1">
              <a:buFontTx/>
              <a:buChar char="-"/>
            </a:pPr>
            <a:endParaRPr lang="en-US" altLang="en-US" sz="2200" dirty="0" smtClean="0">
              <a:solidFill>
                <a:schemeClr val="tx1"/>
              </a:solidFill>
            </a:endParaRPr>
          </a:p>
          <a:p>
            <a:pPr marL="342900" indent="-342900" algn="l" eaLnBrk="1" hangingPunct="1">
              <a:buFontTx/>
              <a:buChar char="-"/>
            </a:pPr>
            <a:endParaRPr lang="en-US" altLang="en-US" sz="2200" dirty="0" smtClean="0">
              <a:solidFill>
                <a:schemeClr val="tx1"/>
              </a:solidFill>
            </a:endParaRPr>
          </a:p>
          <a:p>
            <a:pPr algn="l" eaLnBrk="1" hangingPunct="1"/>
            <a:endParaRPr lang="en-US" altLang="en-US" sz="2200" dirty="0">
              <a:solidFill>
                <a:schemeClr val="tx1"/>
              </a:solidFill>
            </a:endParaRPr>
          </a:p>
          <a:p>
            <a:pPr algn="l" eaLnBrk="1" hangingPunct="1"/>
            <a:endParaRPr lang="en-US" altLang="en-US" sz="12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14170672"/>
              </p:ext>
            </p:extLst>
          </p:nvPr>
        </p:nvGraphicFramePr>
        <p:xfrm>
          <a:off x="596462" y="2667000"/>
          <a:ext cx="4991696" cy="2672360"/>
        </p:xfrm>
        <a:graphic>
          <a:graphicData uri="http://schemas.openxmlformats.org/drawingml/2006/table">
            <a:tbl>
              <a:tblPr/>
              <a:tblGrid>
                <a:gridCol w="830073">
                  <a:extLst>
                    <a:ext uri="{9D8B030D-6E8A-4147-A177-3AD203B41FA5}">
                      <a16:colId xmlns:a16="http://schemas.microsoft.com/office/drawing/2014/main" val="2175374582"/>
                    </a:ext>
                  </a:extLst>
                </a:gridCol>
                <a:gridCol w="1305607">
                  <a:extLst>
                    <a:ext uri="{9D8B030D-6E8A-4147-A177-3AD203B41FA5}">
                      <a16:colId xmlns:a16="http://schemas.microsoft.com/office/drawing/2014/main" val="3493832297"/>
                    </a:ext>
                  </a:extLst>
                </a:gridCol>
                <a:gridCol w="1687458">
                  <a:extLst>
                    <a:ext uri="{9D8B030D-6E8A-4147-A177-3AD203B41FA5}">
                      <a16:colId xmlns:a16="http://schemas.microsoft.com/office/drawing/2014/main" val="676421338"/>
                    </a:ext>
                  </a:extLst>
                </a:gridCol>
                <a:gridCol w="1168558">
                  <a:extLst>
                    <a:ext uri="{9D8B030D-6E8A-4147-A177-3AD203B41FA5}">
                      <a16:colId xmlns:a16="http://schemas.microsoft.com/office/drawing/2014/main" val="41991725"/>
                    </a:ext>
                  </a:extLst>
                </a:gridCol>
              </a:tblGrid>
              <a:tr h="45720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x</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F(x)= x</a:t>
                      </a:r>
                      <a:r>
                        <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rPr>
                        <a:t>2</a:t>
                      </a: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+ 4</a:t>
                      </a: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C.G(x</a:t>
                      </a: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)=x</a:t>
                      </a:r>
                      <a:r>
                        <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rPr>
                        <a:t>2</a:t>
                      </a: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x</a:t>
                      </a:r>
                      <a:endPar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rPr>
                        <a:t>C=1</a:t>
                      </a:r>
                      <a:endPar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C.G(x</a:t>
                      </a: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30000" dirty="0" smtClean="0">
                          <a:ln>
                            <a:noFill/>
                          </a:ln>
                          <a:solidFill>
                            <a:schemeClr val="tx1"/>
                          </a:solidFill>
                          <a:effectLst/>
                          <a:latin typeface="Calibri" panose="020F0502020204030204" pitchFamily="34" charset="0"/>
                          <a:ea typeface="MS PGothic" panose="020B0600070205080204" pitchFamily="34" charset="-128"/>
                        </a:rPr>
                        <a:t>C=2</a:t>
                      </a:r>
                      <a:endPar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8089296"/>
                  </a:ext>
                </a:extLst>
              </a:tr>
              <a:tr h="369888">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rgbClr val="00B050"/>
                          </a:solidFill>
                          <a:effectLst/>
                          <a:latin typeface="Calibri" panose="020F0502020204030204" pitchFamily="34" charset="0"/>
                          <a:ea typeface="MS PGothic" panose="020B0600070205080204" pitchFamily="34" charset="-128"/>
                          <a:cs typeface="+mn-cs"/>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rgbClr val="00B050"/>
                          </a:solidFill>
                          <a:effectLst/>
                          <a:latin typeface="Calibri" panose="020F0502020204030204" pitchFamily="34" charset="0"/>
                          <a:ea typeface="MS PGothic" panose="020B0600070205080204" pitchFamily="34" charset="-128"/>
                          <a:cs typeface="+mn-cs"/>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1291566"/>
                  </a:ext>
                </a:extLst>
              </a:tr>
              <a:tr h="369888">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2</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rgbClr val="FF0000"/>
                          </a:solidFill>
                          <a:effectLst/>
                          <a:latin typeface="Calibri" panose="020F0502020204030204" pitchFamily="34" charset="0"/>
                          <a:ea typeface="MS PGothic" panose="020B0600070205080204" pitchFamily="34" charset="-128"/>
                          <a:cs typeface="+mn-cs"/>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rgbClr val="FF0000"/>
                          </a:solidFill>
                          <a:effectLst/>
                          <a:latin typeface="Calibri" panose="020F0502020204030204" pitchFamily="34" charset="0"/>
                          <a:ea typeface="MS PGothic" panose="020B0600070205080204" pitchFamily="34" charset="-128"/>
                          <a:cs typeface="+mn-cs"/>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88114"/>
                  </a:ext>
                </a:extLst>
              </a:tr>
              <a:tr h="369888">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3</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5898192"/>
                  </a:ext>
                </a:extLst>
              </a:tr>
              <a:tr h="369888">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4</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90256"/>
                  </a:ext>
                </a:extLst>
              </a:tr>
              <a:tr h="369888">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5</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30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b"/>
                      <a:r>
                        <a:rPr kumimoji="0" lang="en-US" sz="1800" b="0" i="0" u="none" strike="noStrike" kern="1200" cap="none" normalizeH="0" baseline="0" dirty="0">
                          <a:ln>
                            <a:noFill/>
                          </a:ln>
                          <a:solidFill>
                            <a:schemeClr val="tx1"/>
                          </a:solidFill>
                          <a:effectLst/>
                          <a:latin typeface="Calibri" panose="020F0502020204030204" pitchFamily="34" charset="0"/>
                          <a:ea typeface="MS PGothic" panose="020B0600070205080204" pitchFamily="34" charset="-128"/>
                          <a:cs typeface="+mn-cs"/>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8944728"/>
                  </a:ext>
                </a:extLst>
              </a:tr>
            </a:tbl>
          </a:graphicData>
        </a:graphic>
      </p:graphicFrame>
      <p:cxnSp>
        <p:nvCxnSpPr>
          <p:cNvPr id="8" name="Straight Arrow Connector 7">
            <a:extLst>
              <a:ext uri="{FF2B5EF4-FFF2-40B4-BE49-F238E27FC236}">
                <a16:creationId xmlns:a16="http://schemas.microsoft.com/office/drawing/2014/main" id="{3E3EF13C-69B7-5144-951D-902514CF3119}"/>
              </a:ext>
            </a:extLst>
          </p:cNvPr>
          <p:cNvCxnSpPr/>
          <p:nvPr/>
        </p:nvCxnSpPr>
        <p:spPr>
          <a:xfrm flipH="1">
            <a:off x="5275476" y="400317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94" name="TextBox 8"/>
          <p:cNvSpPr txBox="1">
            <a:spLocks noChangeArrowheads="1"/>
          </p:cNvSpPr>
          <p:nvPr/>
        </p:nvSpPr>
        <p:spPr bwMode="auto">
          <a:xfrm>
            <a:off x="5885075" y="3620869"/>
            <a:ext cx="2954125" cy="830997"/>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Times New Roman" panose="02020603050405020304" pitchFamily="18" charset="0"/>
              </a:rPr>
              <a:t>When </a:t>
            </a:r>
            <a:r>
              <a:rPr lang="en-US" altLang="en-US" sz="1200" dirty="0" smtClean="0">
                <a:latin typeface="Times New Roman" panose="02020603050405020304" pitchFamily="18" charset="0"/>
              </a:rPr>
              <a:t> k &gt; </a:t>
            </a:r>
            <a:r>
              <a:rPr lang="en-US" altLang="en-US" sz="1200" dirty="0">
                <a:latin typeface="Times New Roman" panose="02020603050405020304" pitchFamily="18" charset="0"/>
              </a:rPr>
              <a:t>1</a:t>
            </a:r>
            <a:r>
              <a:rPr lang="en-US" altLang="en-US" sz="1200" dirty="0" smtClean="0">
                <a:latin typeface="Times New Roman" panose="02020603050405020304" pitchFamily="18" charset="0"/>
              </a:rPr>
              <a:t>, </a:t>
            </a:r>
          </a:p>
          <a:p>
            <a:pPr eaLnBrk="1" hangingPunct="1">
              <a:spcBef>
                <a:spcPct val="0"/>
              </a:spcBef>
              <a:buFontTx/>
              <a:buNone/>
            </a:pPr>
            <a:endParaRPr lang="en-US" altLang="en-US" sz="1200" dirty="0" smtClean="0">
              <a:latin typeface="Times New Roman" panose="02020603050405020304" pitchFamily="18" charset="0"/>
            </a:endParaRPr>
          </a:p>
          <a:p>
            <a:pPr eaLnBrk="1" hangingPunct="1">
              <a:spcBef>
                <a:spcPct val="0"/>
              </a:spcBef>
              <a:buNone/>
            </a:pPr>
            <a:r>
              <a:rPr lang="en-US" altLang="en-US" sz="1200" dirty="0" err="1" smtClean="0">
                <a:latin typeface="Times New Roman" panose="02020603050405020304" pitchFamily="18" charset="0"/>
              </a:rPr>
              <a:t>c.g</a:t>
            </a:r>
            <a:r>
              <a:rPr lang="en-US" altLang="en-US" sz="1200" dirty="0" smtClean="0">
                <a:latin typeface="Times New Roman" panose="02020603050405020304" pitchFamily="18" charset="0"/>
              </a:rPr>
              <a:t>(x</a:t>
            </a:r>
            <a:r>
              <a:rPr lang="en-US" altLang="en-US" sz="1200" dirty="0" smtClean="0">
                <a:latin typeface="Times New Roman" panose="02020603050405020304" pitchFamily="18" charset="0"/>
              </a:rPr>
              <a:t>)=</a:t>
            </a:r>
            <a:r>
              <a:rPr lang="en-US" altLang="en-US" sz="1200" dirty="0">
                <a:ea typeface="MS PGothic" panose="020B0600070205080204" pitchFamily="34" charset="-128"/>
              </a:rPr>
              <a:t>x</a:t>
            </a:r>
            <a:r>
              <a:rPr lang="en-US" altLang="en-US" sz="1200" baseline="30000" dirty="0">
                <a:ea typeface="MS PGothic" panose="020B0600070205080204" pitchFamily="34" charset="-128"/>
              </a:rPr>
              <a:t>2</a:t>
            </a:r>
            <a:r>
              <a:rPr lang="en-US" altLang="en-US" sz="1200" dirty="0">
                <a:ea typeface="MS PGothic" panose="020B0600070205080204" pitchFamily="34" charset="-128"/>
              </a:rPr>
              <a:t> + </a:t>
            </a:r>
            <a:r>
              <a:rPr lang="en-US" altLang="en-US" sz="1200" dirty="0" smtClean="0">
                <a:ea typeface="MS PGothic" panose="020B0600070205080204" pitchFamily="34" charset="-128"/>
              </a:rPr>
              <a:t>x</a:t>
            </a:r>
            <a:r>
              <a:rPr lang="en-US" altLang="en-US" sz="1200" baseline="30000" dirty="0" smtClean="0">
                <a:ea typeface="MS PGothic" panose="020B0600070205080204" pitchFamily="34" charset="-128"/>
              </a:rPr>
              <a:t>  </a:t>
            </a:r>
            <a:r>
              <a:rPr lang="en-US" altLang="en-US" sz="1200" dirty="0" smtClean="0">
                <a:latin typeface="Times New Roman" panose="02020603050405020304" pitchFamily="18" charset="0"/>
              </a:rPr>
              <a:t>overtakes f(x)=</a:t>
            </a:r>
            <a:r>
              <a:rPr lang="en-US" altLang="en-US" sz="1200" dirty="0">
                <a:ea typeface="MS PGothic" panose="020B0600070205080204" pitchFamily="34" charset="-128"/>
              </a:rPr>
              <a:t>x</a:t>
            </a:r>
            <a:r>
              <a:rPr lang="en-US" altLang="en-US" sz="1200" baseline="30000" dirty="0">
                <a:ea typeface="MS PGothic" panose="020B0600070205080204" pitchFamily="34" charset="-128"/>
              </a:rPr>
              <a:t>2</a:t>
            </a:r>
            <a:r>
              <a:rPr lang="en-US" altLang="en-US" sz="1200" dirty="0">
                <a:ea typeface="MS PGothic" panose="020B0600070205080204" pitchFamily="34" charset="-128"/>
              </a:rPr>
              <a:t> + </a:t>
            </a:r>
            <a:r>
              <a:rPr lang="en-US" altLang="en-US" sz="1200" dirty="0" smtClean="0">
                <a:ea typeface="MS PGothic" panose="020B0600070205080204" pitchFamily="34" charset="-128"/>
              </a:rPr>
              <a:t>4</a:t>
            </a:r>
          </a:p>
          <a:p>
            <a:pPr eaLnBrk="1" hangingPunct="1">
              <a:spcBef>
                <a:spcPct val="0"/>
              </a:spcBef>
              <a:buNone/>
            </a:pPr>
            <a:r>
              <a:rPr lang="en-US" altLang="en-US" sz="1200" dirty="0" smtClean="0">
                <a:latin typeface="Times New Roman" panose="02020603050405020304" pitchFamily="18" charset="0"/>
                <a:ea typeface="MS PGothic" panose="020B0600070205080204" pitchFamily="34" charset="-128"/>
              </a:rPr>
              <a:t>When c =2</a:t>
            </a:r>
            <a:r>
              <a:rPr lang="en-US" altLang="en-US" sz="1200" dirty="0" smtClean="0">
                <a:latin typeface="Times New Roman" panose="02020603050405020304" pitchFamily="18" charset="0"/>
              </a:rPr>
              <a:t> </a:t>
            </a:r>
            <a:endParaRPr lang="en-US" altLang="en-US" sz="1200" dirty="0">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FA17DEC5-3457-452E-848A-33C4CE728D6C}" type="slidenum">
              <a:rPr lang="en-US" altLang="en-US" smtClean="0"/>
              <a:pPr>
                <a:defRPr/>
              </a:pPr>
              <a:t>10</a:t>
            </a:fld>
            <a:endParaRPr lang="en-US" altLang="en-US"/>
          </a:p>
        </p:txBody>
      </p:sp>
      <p:sp>
        <p:nvSpPr>
          <p:cNvPr id="9" name="TextBox 8"/>
          <p:cNvSpPr txBox="1"/>
          <p:nvPr/>
        </p:nvSpPr>
        <p:spPr>
          <a:xfrm>
            <a:off x="5832048" y="4620362"/>
            <a:ext cx="300715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|f(x)| &lt;= c |g(x)|</a:t>
            </a:r>
          </a:p>
          <a:p>
            <a:r>
              <a:rPr lang="en-US" dirty="0" smtClean="0"/>
              <a:t>Where c=2</a:t>
            </a:r>
          </a:p>
          <a:p>
            <a:r>
              <a:rPr lang="en-US" dirty="0" smtClean="0"/>
              <a:t>K &gt; </a:t>
            </a:r>
            <a:r>
              <a:rPr lang="en-US" dirty="0"/>
              <a:t>1</a:t>
            </a:r>
            <a:endParaRPr lang="en-US" dirty="0" smtClean="0"/>
          </a:p>
          <a:p>
            <a:r>
              <a:rPr lang="en-US" dirty="0" smtClean="0"/>
              <a:t>F(x) is big O(g(x))</a:t>
            </a:r>
            <a:endParaRPr lang="en-US" dirty="0"/>
          </a:p>
        </p:txBody>
      </p:sp>
      <p:sp>
        <p:nvSpPr>
          <p:cNvPr id="10" name="TextBox 9"/>
          <p:cNvSpPr txBox="1"/>
          <p:nvPr/>
        </p:nvSpPr>
        <p:spPr>
          <a:xfrm>
            <a:off x="596462" y="5447420"/>
            <a:ext cx="3007152"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smtClean="0"/>
              <a:t>|f(x)| &lt;= c |g(x)|</a:t>
            </a:r>
          </a:p>
          <a:p>
            <a:r>
              <a:rPr lang="en-US" sz="2000" dirty="0" smtClean="0"/>
              <a:t>Where c=1</a:t>
            </a:r>
          </a:p>
          <a:p>
            <a:r>
              <a:rPr lang="en-US" sz="2000" dirty="0" smtClean="0"/>
              <a:t>K &gt; 4</a:t>
            </a:r>
          </a:p>
          <a:p>
            <a:r>
              <a:rPr lang="en-US" sz="2000" dirty="0" smtClean="0"/>
              <a:t>F(x) is big O(g(x))</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29CAA1-B49C-4DF5-97BB-5001D6779330}" type="slidenum">
              <a:rPr lang="en-US" altLang="en-US" sz="140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23555" name="Rectangle 5"/>
          <p:cNvSpPr>
            <a:spLocks noChangeArrowheads="1"/>
          </p:cNvSpPr>
          <p:nvPr/>
        </p:nvSpPr>
        <p:spPr bwMode="auto">
          <a:xfrm>
            <a:off x="381000" y="1371600"/>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dirty="0">
                <a:latin typeface="Times New Roman" panose="02020603050405020304" pitchFamily="18" charset="0"/>
              </a:rPr>
              <a:t>Explain the definition:</a:t>
            </a:r>
          </a:p>
          <a:p>
            <a:pPr eaLnBrk="1" hangingPunct="1">
              <a:spcBef>
                <a:spcPct val="0"/>
              </a:spcBef>
              <a:buFontTx/>
              <a:buChar char="-"/>
            </a:pPr>
            <a:r>
              <a:rPr lang="en-US" altLang="en-US" dirty="0">
                <a:latin typeface="Times New Roman" panose="02020603050405020304" pitchFamily="18" charset="0"/>
              </a:rPr>
              <a:t>Going back to our functions f(x)=</a:t>
            </a:r>
            <a:r>
              <a:rPr lang="en-US" altLang="en-US" dirty="0"/>
              <a:t> X</a:t>
            </a:r>
            <a:r>
              <a:rPr lang="en-US" altLang="en-US" baseline="30000" dirty="0"/>
              <a:t>2</a:t>
            </a:r>
            <a:r>
              <a:rPr lang="en-US" altLang="en-US" dirty="0"/>
              <a:t>+4</a:t>
            </a:r>
            <a:r>
              <a:rPr lang="en-US" altLang="en-US" dirty="0">
                <a:latin typeface="Times New Roman" panose="02020603050405020304" pitchFamily="18" charset="0"/>
              </a:rPr>
              <a:t> and g(x)= </a:t>
            </a:r>
            <a:r>
              <a:rPr lang="en-US" altLang="en-US" dirty="0"/>
              <a:t>X</a:t>
            </a:r>
            <a:r>
              <a:rPr lang="en-US" altLang="en-US" baseline="30000" dirty="0"/>
              <a:t>2</a:t>
            </a:r>
            <a:r>
              <a:rPr lang="en-US" altLang="en-US" dirty="0"/>
              <a:t>+X  </a:t>
            </a:r>
            <a:r>
              <a:rPr lang="en-US" altLang="en-US" dirty="0">
                <a:latin typeface="Times New Roman" panose="02020603050405020304" pitchFamily="18" charset="0"/>
              </a:rPr>
              <a:t>from previous slide</a:t>
            </a:r>
          </a:p>
          <a:p>
            <a:pPr lvl="1" eaLnBrk="1" hangingPunct="1">
              <a:spcBef>
                <a:spcPct val="0"/>
              </a:spcBef>
              <a:buFontTx/>
              <a:buChar char="-"/>
            </a:pPr>
            <a:r>
              <a:rPr lang="en-US" altLang="en-US" sz="3200" dirty="0">
                <a:latin typeface="Times New Roman" panose="02020603050405020304" pitchFamily="18" charset="0"/>
              </a:rPr>
              <a:t>Let C = 1 and k = 4, then:</a:t>
            </a:r>
          </a:p>
          <a:p>
            <a:pPr lvl="1" eaLnBrk="1" hangingPunct="1">
              <a:spcBef>
                <a:spcPct val="0"/>
              </a:spcBef>
              <a:buFontTx/>
              <a:buNone/>
            </a:pPr>
            <a:r>
              <a:rPr lang="en-US" altLang="en-US" sz="3200" dirty="0">
                <a:latin typeface="Times New Roman" panose="02020603050405020304" pitchFamily="18" charset="0"/>
              </a:rPr>
              <a:t>     </a:t>
            </a:r>
            <a:r>
              <a:rPr lang="en-US" altLang="en-US" sz="2400" dirty="0">
                <a:latin typeface="Times New Roman" panose="02020603050405020304" pitchFamily="18" charset="0"/>
              </a:rPr>
              <a:t> |(f(x)| ≤ C| g(x)|, x &gt; k </a:t>
            </a:r>
            <a:r>
              <a:rPr lang="en-US" altLang="en-US" sz="2400" dirty="0">
                <a:latin typeface="Times New Roman" panose="02020603050405020304" pitchFamily="18" charset="0"/>
                <a:sym typeface="Wingdings" panose="05000000000000000000" pitchFamily="2" charset="2"/>
              </a:rPr>
              <a:t> |f(x)| </a:t>
            </a:r>
            <a:r>
              <a:rPr lang="en-US" altLang="en-US" sz="2400" dirty="0">
                <a:latin typeface="Times New Roman" panose="02020603050405020304" pitchFamily="18" charset="0"/>
              </a:rPr>
              <a:t>≤ |g(x)|, for x &gt; </a:t>
            </a:r>
            <a:r>
              <a:rPr lang="en-US" altLang="en-US" sz="2400" dirty="0" smtClean="0">
                <a:latin typeface="Times New Roman" panose="02020603050405020304" pitchFamily="18" charset="0"/>
              </a:rPr>
              <a:t>4</a:t>
            </a:r>
          </a:p>
          <a:p>
            <a:pPr lvl="1" eaLnBrk="1" hangingPunct="1">
              <a:spcBef>
                <a:spcPct val="0"/>
              </a:spcBef>
              <a:buFontTx/>
              <a:buNone/>
            </a:pPr>
            <a:r>
              <a:rPr lang="en-US" altLang="en-US" sz="1800" dirty="0" smtClean="0">
                <a:solidFill>
                  <a:srgbClr val="00B050"/>
                </a:solidFill>
                <a:latin typeface="Times New Roman" panose="02020603050405020304" pitchFamily="18" charset="0"/>
              </a:rPr>
              <a:t>                                        This  is true when x is bigger than k (the taking over point)</a:t>
            </a:r>
            <a:endParaRPr lang="en-US" altLang="en-US" sz="1800" dirty="0">
              <a:solidFill>
                <a:srgbClr val="00B050"/>
              </a:solidFill>
              <a:latin typeface="Times New Roman" panose="02020603050405020304" pitchFamily="18" charset="0"/>
            </a:endParaRPr>
          </a:p>
          <a:p>
            <a:pPr lvl="1" eaLnBrk="1" hangingPunct="1">
              <a:spcBef>
                <a:spcPct val="0"/>
              </a:spcBef>
              <a:buFontTx/>
              <a:buNone/>
            </a:pPr>
            <a:endParaRPr lang="en-US" altLang="en-US" sz="2400" dirty="0">
              <a:latin typeface="Times New Roman" panose="02020603050405020304" pitchFamily="18" charset="0"/>
            </a:endParaRPr>
          </a:p>
          <a:p>
            <a:pPr lvl="1" eaLnBrk="1" hangingPunct="1">
              <a:spcBef>
                <a:spcPct val="0"/>
              </a:spcBef>
              <a:buFontTx/>
              <a:buNone/>
            </a:pPr>
            <a:r>
              <a:rPr lang="en-US" altLang="en-US" sz="3200" dirty="0">
                <a:latin typeface="Times New Roman" panose="02020603050405020304" pitchFamily="18" charset="0"/>
              </a:rPr>
              <a:t>So we can say that</a:t>
            </a:r>
            <a:r>
              <a:rPr lang="en-US" altLang="en-US" sz="2400" b="1" dirty="0">
                <a:latin typeface="Times New Roman" panose="02020603050405020304" pitchFamily="18" charset="0"/>
              </a:rPr>
              <a:t> </a:t>
            </a:r>
            <a:r>
              <a:rPr lang="en-US" altLang="en-US" b="1" dirty="0">
                <a:solidFill>
                  <a:srgbClr val="FF0000"/>
                </a:solidFill>
                <a:latin typeface="Times New Roman" panose="02020603050405020304" pitchFamily="18" charset="0"/>
              </a:rPr>
              <a:t>f(x) is Big-O of g(x)</a:t>
            </a:r>
          </a:p>
        </p:txBody>
      </p:sp>
    </p:spTree>
    <p:extLst>
      <p:ext uri="{BB962C8B-B14F-4D97-AF65-F5344CB8AC3E}">
        <p14:creationId xmlns:p14="http://schemas.microsoft.com/office/powerpoint/2010/main" val="1079135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Subtitle 2"/>
          <p:cNvPicPr>
            <a:picLocks noGrp="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152400" y="1192213"/>
            <a:ext cx="8763000" cy="5676900"/>
          </a:xfrm>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743200"/>
            <a:ext cx="47244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FA17DEC5-3457-452E-848A-33C4CE728D6C}"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7772400" cy="688975"/>
          </a:xfrm>
        </p:spPr>
        <p:txBody>
          <a:bodyPr>
            <a:normAutofit fontScale="90000"/>
          </a:bodyPr>
          <a:lstStyle/>
          <a:p>
            <a:pPr eaLnBrk="1" hangingPunct="1">
              <a:defRPr/>
            </a:pPr>
            <a:r>
              <a:rPr lang="en-US" dirty="0"/>
              <a:t>Growth of functions</a:t>
            </a:r>
          </a:p>
        </p:txBody>
      </p:sp>
      <p:sp>
        <p:nvSpPr>
          <p:cNvPr id="3" name="Subtitle 2"/>
          <p:cNvSpPr>
            <a:spLocks noGrp="1"/>
          </p:cNvSpPr>
          <p:nvPr>
            <p:ph type="subTitle" idx="1"/>
          </p:nvPr>
        </p:nvSpPr>
        <p:spPr>
          <a:xfrm>
            <a:off x="381000" y="1371600"/>
            <a:ext cx="8686800" cy="5257800"/>
          </a:xfrm>
        </p:spPr>
        <p:txBody>
          <a:bodyPr>
            <a:normAutofit/>
          </a:bodyPr>
          <a:lstStyle/>
          <a:p>
            <a:pPr algn="l" eaLnBrk="1" hangingPunct="1">
              <a:defRPr/>
            </a:pPr>
            <a:endParaRPr lang="en-US" sz="2000" dirty="0"/>
          </a:p>
          <a:p>
            <a:pPr marL="342900" lvl="1" indent="-342900" algn="l" eaLnBrk="1" hangingPunct="1">
              <a:buFontTx/>
              <a:buChar char="-"/>
              <a:defRPr/>
            </a:pPr>
            <a:r>
              <a:rPr lang="en-US" sz="2400" dirty="0">
                <a:solidFill>
                  <a:schemeClr val="tx1"/>
                </a:solidFill>
              </a:rPr>
              <a:t>Can we say, g(x) &gt; f(x), for all values of x &gt; 0?</a:t>
            </a:r>
          </a:p>
          <a:p>
            <a:pPr marL="342900" lvl="1" indent="-342900" algn="l" eaLnBrk="1" hangingPunct="1">
              <a:buFontTx/>
              <a:buChar char="-"/>
              <a:defRPr/>
            </a:pPr>
            <a:r>
              <a:rPr lang="en-US" sz="2400" dirty="0">
                <a:solidFill>
                  <a:schemeClr val="tx1"/>
                </a:solidFill>
              </a:rPr>
              <a:t>What about when 0 &lt; x ≤ 4?</a:t>
            </a:r>
          </a:p>
          <a:p>
            <a:pPr marL="342900" lvl="1" indent="-342900" algn="l" eaLnBrk="1" hangingPunct="1">
              <a:buFontTx/>
              <a:buChar char="-"/>
              <a:defRPr/>
            </a:pPr>
            <a:r>
              <a:rPr lang="en-US" sz="2400" dirty="0">
                <a:solidFill>
                  <a:schemeClr val="tx1"/>
                </a:solidFill>
              </a:rPr>
              <a:t>What about when x &gt; 4?</a:t>
            </a:r>
          </a:p>
          <a:p>
            <a:pPr marL="342900" lvl="1" indent="-342900" algn="l" eaLnBrk="1" hangingPunct="1">
              <a:buFontTx/>
              <a:buChar char="-"/>
              <a:defRPr/>
            </a:pPr>
            <a:r>
              <a:rPr lang="en-US" sz="2400" dirty="0">
                <a:solidFill>
                  <a:schemeClr val="tx1"/>
                </a:solidFill>
              </a:rPr>
              <a:t>What we can say is:</a:t>
            </a:r>
          </a:p>
          <a:p>
            <a:pPr lvl="1" algn="l" eaLnBrk="1" hangingPunct="1">
              <a:defRPr/>
            </a:pPr>
            <a:r>
              <a:rPr lang="en-US" sz="2000" dirty="0">
                <a:solidFill>
                  <a:schemeClr val="tx1"/>
                </a:solidFill>
              </a:rPr>
              <a:t>g(x) &gt; f(x) for all values of x &gt; 4   OR</a:t>
            </a:r>
          </a:p>
          <a:p>
            <a:pPr lvl="1" algn="l" eaLnBrk="1" hangingPunct="1">
              <a:defRPr/>
            </a:pPr>
            <a:r>
              <a:rPr lang="en-US" sz="2000" dirty="0">
                <a:solidFill>
                  <a:schemeClr val="tx1"/>
                </a:solidFill>
              </a:rPr>
              <a:t>f(x) &lt; g(x) for all values of x &gt; 4</a:t>
            </a:r>
          </a:p>
          <a:p>
            <a:pPr marL="342900" indent="-342900" algn="l" eaLnBrk="1" hangingPunct="1">
              <a:buFontTx/>
              <a:buChar char="-"/>
              <a:defRPr/>
            </a:pPr>
            <a:r>
              <a:rPr lang="en-US" sz="2400" dirty="0">
                <a:solidFill>
                  <a:schemeClr val="tx1"/>
                </a:solidFill>
              </a:rPr>
              <a:t>We write this mathematically as:</a:t>
            </a:r>
          </a:p>
          <a:p>
            <a:pPr algn="l" eaLnBrk="1" hangingPunct="1">
              <a:defRPr/>
            </a:pPr>
            <a:r>
              <a:rPr lang="en-US" sz="2400" dirty="0">
                <a:solidFill>
                  <a:schemeClr val="tx1"/>
                </a:solidFill>
              </a:rPr>
              <a:t>          </a:t>
            </a:r>
            <a:r>
              <a:rPr lang="en-US" sz="2000" dirty="0">
                <a:solidFill>
                  <a:schemeClr val="tx1"/>
                </a:solidFill>
              </a:rPr>
              <a:t>f(x) ≤ g(x) for x &gt; 4</a:t>
            </a:r>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38200"/>
            <a:ext cx="8686800" cy="5715001"/>
          </a:xfrm>
        </p:spPr>
        <p:txBody>
          <a:bodyPr>
            <a:normAutofit/>
          </a:bodyPr>
          <a:lstStyle/>
          <a:p>
            <a:pPr marL="342900" indent="-342900" algn="l" eaLnBrk="1" hangingPunct="1">
              <a:buFontTx/>
              <a:buChar char="-"/>
              <a:defRPr/>
            </a:pPr>
            <a:r>
              <a:rPr lang="en-US" sz="2400" dirty="0">
                <a:solidFill>
                  <a:schemeClr val="tx1"/>
                </a:solidFill>
              </a:rPr>
              <a:t>What if we change g(x) to </a:t>
            </a:r>
            <a:r>
              <a:rPr lang="en-US" sz="2400" dirty="0">
                <a:solidFill>
                  <a:srgbClr val="FF0000"/>
                </a:solidFill>
              </a:rPr>
              <a:t>g(x)=x</a:t>
            </a:r>
            <a:r>
              <a:rPr lang="en-US" sz="2400" baseline="30000" dirty="0">
                <a:solidFill>
                  <a:srgbClr val="FF0000"/>
                </a:solidFill>
              </a:rPr>
              <a:t>2</a:t>
            </a:r>
          </a:p>
          <a:p>
            <a:pPr marL="342900" lvl="1" indent="-342900" algn="l" eaLnBrk="1" hangingPunct="1">
              <a:buFontTx/>
              <a:buChar char="-"/>
              <a:defRPr/>
            </a:pPr>
            <a:r>
              <a:rPr lang="en-US" sz="2400" dirty="0">
                <a:solidFill>
                  <a:schemeClr val="tx1"/>
                </a:solidFill>
              </a:rPr>
              <a:t>For C = 1 and k </a:t>
            </a:r>
            <a:r>
              <a:rPr lang="en-US" sz="2400" dirty="0" smtClean="0">
                <a:solidFill>
                  <a:srgbClr val="FF0000"/>
                </a:solidFill>
              </a:rPr>
              <a:t>&gt;=</a:t>
            </a:r>
            <a:r>
              <a:rPr lang="en-US" sz="2400" dirty="0" smtClean="0">
                <a:solidFill>
                  <a:schemeClr val="tx1"/>
                </a:solidFill>
              </a:rPr>
              <a:t>1, </a:t>
            </a:r>
            <a:r>
              <a:rPr lang="en-US" sz="2400" dirty="0">
                <a:solidFill>
                  <a:schemeClr val="tx1"/>
                </a:solidFill>
              </a:rPr>
              <a:t>we </a:t>
            </a:r>
            <a:r>
              <a:rPr lang="en-US" sz="2400" dirty="0">
                <a:solidFill>
                  <a:srgbClr val="FF0000"/>
                </a:solidFill>
              </a:rPr>
              <a:t>can no longer </a:t>
            </a:r>
            <a:r>
              <a:rPr lang="en-US" sz="2400" dirty="0">
                <a:solidFill>
                  <a:schemeClr val="tx1"/>
                </a:solidFill>
              </a:rPr>
              <a:t>say </a:t>
            </a:r>
            <a:r>
              <a:rPr lang="en-US" sz="2000" dirty="0">
                <a:solidFill>
                  <a:schemeClr val="tx1"/>
                </a:solidFill>
                <a:sym typeface="Wingdings" panose="05000000000000000000" pitchFamily="2" charset="2"/>
              </a:rPr>
              <a:t>|f(x)| </a:t>
            </a:r>
            <a:r>
              <a:rPr lang="en-US" sz="2000" dirty="0">
                <a:solidFill>
                  <a:schemeClr val="tx1"/>
                </a:solidFill>
              </a:rPr>
              <a:t>≤ |g(x</a:t>
            </a:r>
            <a:r>
              <a:rPr lang="en-US" sz="2000" dirty="0" smtClean="0">
                <a:solidFill>
                  <a:schemeClr val="tx1"/>
                </a:solidFill>
              </a:rPr>
              <a:t>)|</a:t>
            </a: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lvl="1" algn="l" eaLnBrk="1" hangingPunct="1">
              <a:defRPr/>
            </a:pPr>
            <a:endParaRPr lang="en-US" sz="2000" dirty="0" smtClean="0">
              <a:solidFill>
                <a:schemeClr val="tx1"/>
              </a:solidFill>
            </a:endParaRPr>
          </a:p>
          <a:p>
            <a:pPr lvl="1" algn="l" eaLnBrk="1" hangingPunct="1">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smtClean="0">
              <a:solidFill>
                <a:schemeClr val="tx1"/>
              </a:solidFill>
            </a:endParaRPr>
          </a:p>
          <a:p>
            <a:pPr marL="800100" lvl="1" indent="-342900" algn="l" eaLnBrk="1" hangingPunct="1">
              <a:buFontTx/>
              <a:buChar char="-"/>
              <a:defRPr/>
            </a:pPr>
            <a:endParaRPr lang="en-US" sz="2000" dirty="0" smtClean="0">
              <a:solidFill>
                <a:schemeClr val="tx1"/>
              </a:solidFill>
            </a:endParaRPr>
          </a:p>
          <a:p>
            <a:pPr marL="800100" lvl="1" indent="-342900" algn="l" eaLnBrk="1" hangingPunct="1">
              <a:buFontTx/>
              <a:buChar char="-"/>
              <a:defRPr/>
            </a:pPr>
            <a:endParaRPr lang="en-US" sz="2000" dirty="0">
              <a:solidFill>
                <a:schemeClr val="tx1"/>
              </a:solidFill>
            </a:endParaRPr>
          </a:p>
          <a:p>
            <a:pPr lvl="1" algn="l" eaLnBrk="1" hangingPunct="1">
              <a:defRPr/>
            </a:pPr>
            <a:endParaRPr lang="en-US" sz="2000" dirty="0">
              <a:solidFill>
                <a:schemeClr val="tx1"/>
              </a:solidFill>
            </a:endParaRPr>
          </a:p>
          <a:p>
            <a:pPr marL="342900" indent="-342900" algn="l" eaLnBrk="1" hangingPunct="1">
              <a:buFontTx/>
              <a:buChar char="-"/>
              <a:defRPr/>
            </a:pPr>
            <a:r>
              <a:rPr lang="en-US" sz="2800" dirty="0" smtClean="0">
                <a:solidFill>
                  <a:schemeClr val="tx1"/>
                </a:solidFill>
              </a:rPr>
              <a:t>Therefore</a:t>
            </a:r>
            <a:r>
              <a:rPr lang="en-US" sz="2800" dirty="0">
                <a:solidFill>
                  <a:schemeClr val="tx1"/>
                </a:solidFill>
              </a:rPr>
              <a:t>, f(x) is O(g(x))</a:t>
            </a:r>
          </a:p>
          <a:p>
            <a:pPr marL="342900" indent="-342900" algn="l" eaLnBrk="1" hangingPunct="1">
              <a:buFontTx/>
              <a:buChar char="-"/>
              <a:defRPr/>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715657728"/>
              </p:ext>
            </p:extLst>
          </p:nvPr>
        </p:nvGraphicFramePr>
        <p:xfrm>
          <a:off x="990600" y="2105258"/>
          <a:ext cx="3200400" cy="2468724"/>
        </p:xfrm>
        <a:graphic>
          <a:graphicData uri="http://schemas.openxmlformats.org/drawingml/2006/table">
            <a:tbl>
              <a:tblPr firstRow="1" bandRow="1">
                <a:tableStyleId>{5940675A-B579-460E-94D1-54222C63F5DA}</a:tableStyleId>
              </a:tblPr>
              <a:tblGrid>
                <a:gridCol w="800100">
                  <a:extLst>
                    <a:ext uri="{9D8B030D-6E8A-4147-A177-3AD203B41FA5}">
                      <a16:colId xmlns:a16="http://schemas.microsoft.com/office/drawing/2014/main" val="1396511135"/>
                    </a:ext>
                  </a:extLst>
                </a:gridCol>
                <a:gridCol w="800100">
                  <a:extLst>
                    <a:ext uri="{9D8B030D-6E8A-4147-A177-3AD203B41FA5}">
                      <a16:colId xmlns:a16="http://schemas.microsoft.com/office/drawing/2014/main" val="1649804786"/>
                    </a:ext>
                  </a:extLst>
                </a:gridCol>
                <a:gridCol w="800100">
                  <a:extLst>
                    <a:ext uri="{9D8B030D-6E8A-4147-A177-3AD203B41FA5}">
                      <a16:colId xmlns:a16="http://schemas.microsoft.com/office/drawing/2014/main" val="1955089306"/>
                    </a:ext>
                  </a:extLst>
                </a:gridCol>
                <a:gridCol w="800100">
                  <a:extLst>
                    <a:ext uri="{9D8B030D-6E8A-4147-A177-3AD203B41FA5}">
                      <a16:colId xmlns:a16="http://schemas.microsoft.com/office/drawing/2014/main" val="2001491031"/>
                    </a:ext>
                  </a:extLst>
                </a:gridCol>
              </a:tblGrid>
              <a:tr h="493900">
                <a:tc>
                  <a:txBody>
                    <a:bodyPr/>
                    <a:lstStyle/>
                    <a:p>
                      <a:pPr algn="ctr"/>
                      <a:r>
                        <a:rPr lang="en-US" sz="1800" dirty="0"/>
                        <a:t>x</a:t>
                      </a:r>
                    </a:p>
                  </a:txBody>
                  <a:tcPr marT="45707" marB="45707"/>
                </a:tc>
                <a:tc>
                  <a:txBody>
                    <a:bodyPr/>
                    <a:lstStyle/>
                    <a:p>
                      <a:pPr algn="ctr"/>
                      <a:r>
                        <a:rPr lang="en-US" sz="1800" dirty="0"/>
                        <a:t>Cg(x</a:t>
                      </a:r>
                      <a:r>
                        <a:rPr lang="en-US" sz="1800" dirty="0" smtClean="0"/>
                        <a:t>)</a:t>
                      </a:r>
                    </a:p>
                    <a:p>
                      <a:pPr algn="ctr"/>
                      <a:r>
                        <a:rPr lang="en-US" sz="1800" dirty="0" smtClean="0"/>
                        <a:t>C=2</a:t>
                      </a:r>
                      <a:endParaRPr lang="en-US" sz="1800" dirty="0"/>
                    </a:p>
                  </a:txBody>
                  <a:tcPr marT="45707" marB="45707"/>
                </a:tc>
                <a:tc>
                  <a:txBody>
                    <a:bodyPr/>
                    <a:lstStyle/>
                    <a:p>
                      <a:pPr algn="ctr"/>
                      <a:r>
                        <a:rPr lang="en-US" sz="1800" dirty="0"/>
                        <a:t>f(x)</a:t>
                      </a:r>
                    </a:p>
                  </a:txBody>
                  <a:tcPr marT="45707" marB="45707"/>
                </a:tc>
                <a:tc>
                  <a:txBody>
                    <a:bodyPr/>
                    <a:lstStyle/>
                    <a:p>
                      <a:pPr algn="ctr"/>
                      <a:r>
                        <a:rPr lang="en-US" sz="1800" dirty="0" smtClean="0"/>
                        <a:t>Cg(x)</a:t>
                      </a:r>
                    </a:p>
                    <a:p>
                      <a:pPr algn="ctr"/>
                      <a:r>
                        <a:rPr lang="en-US" sz="1800" dirty="0" smtClean="0"/>
                        <a:t>C</a:t>
                      </a:r>
                      <a:r>
                        <a:rPr lang="en-US" sz="1800" baseline="0" dirty="0" smtClean="0"/>
                        <a:t> =1</a:t>
                      </a:r>
                      <a:endParaRPr lang="en-US" sz="1800" dirty="0"/>
                    </a:p>
                  </a:txBody>
                  <a:tcPr marT="45707" marB="45707"/>
                </a:tc>
                <a:extLst>
                  <a:ext uri="{0D108BD9-81ED-4DB2-BD59-A6C34878D82A}">
                    <a16:rowId xmlns:a16="http://schemas.microsoft.com/office/drawing/2014/main" val="2442467546"/>
                  </a:ext>
                </a:extLst>
              </a:tr>
              <a:tr h="282220">
                <a:tc>
                  <a:txBody>
                    <a:bodyPr/>
                    <a:lstStyle/>
                    <a:p>
                      <a:pPr algn="ctr"/>
                      <a:r>
                        <a:rPr lang="en-US" sz="1800" dirty="0"/>
                        <a:t>1</a:t>
                      </a:r>
                    </a:p>
                  </a:txBody>
                  <a:tcPr marT="45707" marB="45707" anchor="ctr"/>
                </a:tc>
                <a:tc>
                  <a:txBody>
                    <a:bodyPr/>
                    <a:lstStyle/>
                    <a:p>
                      <a:pPr algn="ctr"/>
                      <a:r>
                        <a:rPr lang="en-US" sz="1800" kern="1200" dirty="0">
                          <a:solidFill>
                            <a:schemeClr val="tx1"/>
                          </a:solidFill>
                          <a:latin typeface="+mn-lt"/>
                          <a:ea typeface="+mn-ea"/>
                          <a:cs typeface="+mn-cs"/>
                        </a:rPr>
                        <a:t>2</a:t>
                      </a:r>
                    </a:p>
                  </a:txBody>
                  <a:tcPr marT="45707" marB="45707" anchor="ctr"/>
                </a:tc>
                <a:tc>
                  <a:txBody>
                    <a:bodyPr/>
                    <a:lstStyle/>
                    <a:p>
                      <a:pPr algn="ctr" fontAlgn="b"/>
                      <a:r>
                        <a:rPr lang="en-US" sz="1800" kern="1200" dirty="0">
                          <a:solidFill>
                            <a:schemeClr val="tx1"/>
                          </a:solidFill>
                          <a:latin typeface="+mn-lt"/>
                          <a:ea typeface="+mn-ea"/>
                          <a:cs typeface="+mn-cs"/>
                        </a:rPr>
                        <a:t>5</a:t>
                      </a:r>
                    </a:p>
                  </a:txBody>
                  <a:tcPr marL="6350" marR="6350" marT="6350" marB="0" anchor="ctr"/>
                </a:tc>
                <a:tc>
                  <a:txBody>
                    <a:bodyPr/>
                    <a:lstStyle/>
                    <a:p>
                      <a:pPr algn="ctr" fontAlgn="b"/>
                      <a:r>
                        <a:rPr lang="en-US" sz="1800" kern="1200" dirty="0">
                          <a:solidFill>
                            <a:srgbClr val="00B050"/>
                          </a:solidFill>
                          <a:latin typeface="+mn-lt"/>
                          <a:ea typeface="+mn-ea"/>
                          <a:cs typeface="+mn-cs"/>
                        </a:rPr>
                        <a:t>1</a:t>
                      </a:r>
                    </a:p>
                  </a:txBody>
                  <a:tcPr marL="6350" marR="6350" marT="6350" marB="0" anchor="ctr"/>
                </a:tc>
                <a:extLst>
                  <a:ext uri="{0D108BD9-81ED-4DB2-BD59-A6C34878D82A}">
                    <a16:rowId xmlns:a16="http://schemas.microsoft.com/office/drawing/2014/main" val="1336669674"/>
                  </a:ext>
                </a:extLst>
              </a:tr>
              <a:tr h="282220">
                <a:tc>
                  <a:txBody>
                    <a:bodyPr/>
                    <a:lstStyle/>
                    <a:p>
                      <a:pPr algn="ctr"/>
                      <a:r>
                        <a:rPr lang="en-US" sz="1800" dirty="0"/>
                        <a:t>2</a:t>
                      </a:r>
                    </a:p>
                  </a:txBody>
                  <a:tcPr marT="45707" marB="45707" anchor="ctr"/>
                </a:tc>
                <a:tc>
                  <a:txBody>
                    <a:bodyPr/>
                    <a:lstStyle/>
                    <a:p>
                      <a:pPr algn="ctr"/>
                      <a:r>
                        <a:rPr lang="en-US" sz="1800" kern="1200" dirty="0">
                          <a:solidFill>
                            <a:schemeClr val="tx1"/>
                          </a:solidFill>
                          <a:latin typeface="+mn-lt"/>
                          <a:ea typeface="+mn-ea"/>
                          <a:cs typeface="+mn-cs"/>
                        </a:rPr>
                        <a:t>8</a:t>
                      </a:r>
                    </a:p>
                  </a:txBody>
                  <a:tcPr marT="45707" marB="45707" anchor="ctr"/>
                </a:tc>
                <a:tc>
                  <a:txBody>
                    <a:bodyPr/>
                    <a:lstStyle/>
                    <a:p>
                      <a:pPr algn="ctr" fontAlgn="b"/>
                      <a:r>
                        <a:rPr lang="en-US" sz="1800" kern="1200" dirty="0">
                          <a:solidFill>
                            <a:schemeClr val="tx1"/>
                          </a:solidFill>
                          <a:latin typeface="+mn-lt"/>
                          <a:ea typeface="+mn-ea"/>
                          <a:cs typeface="+mn-cs"/>
                        </a:rPr>
                        <a:t>8</a:t>
                      </a:r>
                    </a:p>
                  </a:txBody>
                  <a:tcPr marL="6350" marR="6350" marT="6350" marB="0" anchor="ctr"/>
                </a:tc>
                <a:tc>
                  <a:txBody>
                    <a:bodyPr/>
                    <a:lstStyle/>
                    <a:p>
                      <a:pPr algn="ctr" fontAlgn="b"/>
                      <a:r>
                        <a:rPr lang="en-US" sz="1800" kern="1200" dirty="0">
                          <a:solidFill>
                            <a:srgbClr val="00B050"/>
                          </a:solidFill>
                          <a:latin typeface="+mn-lt"/>
                          <a:ea typeface="+mn-ea"/>
                          <a:cs typeface="+mn-cs"/>
                        </a:rPr>
                        <a:t>4</a:t>
                      </a:r>
                    </a:p>
                  </a:txBody>
                  <a:tcPr marL="6350" marR="6350" marT="6350" marB="0" anchor="ctr"/>
                </a:tc>
                <a:extLst>
                  <a:ext uri="{0D108BD9-81ED-4DB2-BD59-A6C34878D82A}">
                    <a16:rowId xmlns:a16="http://schemas.microsoft.com/office/drawing/2014/main" val="1256929846"/>
                  </a:ext>
                </a:extLst>
              </a:tr>
              <a:tr h="282220">
                <a:tc>
                  <a:txBody>
                    <a:bodyPr/>
                    <a:lstStyle/>
                    <a:p>
                      <a:pPr algn="ctr"/>
                      <a:r>
                        <a:rPr lang="en-US" sz="1800" dirty="0"/>
                        <a:t>3</a:t>
                      </a:r>
                    </a:p>
                  </a:txBody>
                  <a:tcPr marT="45707" marB="45707" anchor="ctr"/>
                </a:tc>
                <a:tc>
                  <a:txBody>
                    <a:bodyPr/>
                    <a:lstStyle/>
                    <a:p>
                      <a:pPr algn="ctr"/>
                      <a:r>
                        <a:rPr lang="en-US" sz="1800" kern="1200" dirty="0">
                          <a:solidFill>
                            <a:srgbClr val="FF0000"/>
                          </a:solidFill>
                          <a:latin typeface="+mn-lt"/>
                          <a:ea typeface="+mn-ea"/>
                          <a:cs typeface="+mn-cs"/>
                        </a:rPr>
                        <a:t>18</a:t>
                      </a:r>
                    </a:p>
                  </a:txBody>
                  <a:tcPr marT="45707" marB="45707" anchor="ctr"/>
                </a:tc>
                <a:tc>
                  <a:txBody>
                    <a:bodyPr/>
                    <a:lstStyle/>
                    <a:p>
                      <a:pPr algn="ctr" fontAlgn="b"/>
                      <a:r>
                        <a:rPr lang="en-US" sz="1800" kern="1200" dirty="0">
                          <a:solidFill>
                            <a:schemeClr val="tx1"/>
                          </a:solidFill>
                          <a:latin typeface="+mn-lt"/>
                          <a:ea typeface="+mn-ea"/>
                          <a:cs typeface="+mn-cs"/>
                        </a:rPr>
                        <a:t>13</a:t>
                      </a:r>
                    </a:p>
                  </a:txBody>
                  <a:tcPr marL="6350" marR="6350" marT="6350" marB="0" anchor="ctr"/>
                </a:tc>
                <a:tc>
                  <a:txBody>
                    <a:bodyPr/>
                    <a:lstStyle/>
                    <a:p>
                      <a:pPr algn="ctr" fontAlgn="b"/>
                      <a:r>
                        <a:rPr lang="en-US" sz="1800" kern="1200" dirty="0">
                          <a:solidFill>
                            <a:srgbClr val="00B050"/>
                          </a:solidFill>
                          <a:latin typeface="+mn-lt"/>
                          <a:ea typeface="+mn-ea"/>
                          <a:cs typeface="+mn-cs"/>
                        </a:rPr>
                        <a:t>9</a:t>
                      </a:r>
                    </a:p>
                  </a:txBody>
                  <a:tcPr marL="6350" marR="6350" marT="6350" marB="0" anchor="ctr"/>
                </a:tc>
                <a:extLst>
                  <a:ext uri="{0D108BD9-81ED-4DB2-BD59-A6C34878D82A}">
                    <a16:rowId xmlns:a16="http://schemas.microsoft.com/office/drawing/2014/main" val="2840548534"/>
                  </a:ext>
                </a:extLst>
              </a:tr>
              <a:tr h="282220">
                <a:tc>
                  <a:txBody>
                    <a:bodyPr/>
                    <a:lstStyle/>
                    <a:p>
                      <a:pPr algn="ctr"/>
                      <a:r>
                        <a:rPr lang="en-US" sz="1800" dirty="0"/>
                        <a:t>4</a:t>
                      </a:r>
                    </a:p>
                  </a:txBody>
                  <a:tcPr marT="45707" marB="45707" anchor="ctr"/>
                </a:tc>
                <a:tc>
                  <a:txBody>
                    <a:bodyPr/>
                    <a:lstStyle/>
                    <a:p>
                      <a:pPr algn="ctr"/>
                      <a:r>
                        <a:rPr lang="en-US" sz="1800" kern="1200" dirty="0">
                          <a:solidFill>
                            <a:srgbClr val="FF0000"/>
                          </a:solidFill>
                          <a:latin typeface="+mn-lt"/>
                          <a:ea typeface="+mn-ea"/>
                          <a:cs typeface="+mn-cs"/>
                        </a:rPr>
                        <a:t>32</a:t>
                      </a:r>
                    </a:p>
                  </a:txBody>
                  <a:tcPr marT="45707" marB="45707" anchor="ctr"/>
                </a:tc>
                <a:tc>
                  <a:txBody>
                    <a:bodyPr/>
                    <a:lstStyle/>
                    <a:p>
                      <a:pPr algn="ctr" fontAlgn="b"/>
                      <a:r>
                        <a:rPr lang="en-US" sz="1800" kern="1200" dirty="0">
                          <a:solidFill>
                            <a:schemeClr val="tx1"/>
                          </a:solidFill>
                          <a:latin typeface="+mn-lt"/>
                          <a:ea typeface="+mn-ea"/>
                          <a:cs typeface="+mn-cs"/>
                        </a:rPr>
                        <a:t>20</a:t>
                      </a:r>
                    </a:p>
                  </a:txBody>
                  <a:tcPr marL="6350" marR="6350" marT="6350" marB="0" anchor="ctr"/>
                </a:tc>
                <a:tc>
                  <a:txBody>
                    <a:bodyPr/>
                    <a:lstStyle/>
                    <a:p>
                      <a:pPr algn="ctr" fontAlgn="b"/>
                      <a:r>
                        <a:rPr lang="en-US" sz="1800" kern="1200" dirty="0">
                          <a:solidFill>
                            <a:srgbClr val="00B050"/>
                          </a:solidFill>
                          <a:latin typeface="+mn-lt"/>
                          <a:ea typeface="+mn-ea"/>
                          <a:cs typeface="+mn-cs"/>
                        </a:rPr>
                        <a:t>16</a:t>
                      </a:r>
                    </a:p>
                  </a:txBody>
                  <a:tcPr marL="6350" marR="6350" marT="6350" marB="0" anchor="ctr"/>
                </a:tc>
                <a:extLst>
                  <a:ext uri="{0D108BD9-81ED-4DB2-BD59-A6C34878D82A}">
                    <a16:rowId xmlns:a16="http://schemas.microsoft.com/office/drawing/2014/main" val="267505417"/>
                  </a:ext>
                </a:extLst>
              </a:tr>
              <a:tr h="282220">
                <a:tc>
                  <a:txBody>
                    <a:bodyPr/>
                    <a:lstStyle/>
                    <a:p>
                      <a:pPr algn="ctr"/>
                      <a:r>
                        <a:rPr lang="en-US" sz="1800" dirty="0"/>
                        <a:t>5</a:t>
                      </a:r>
                    </a:p>
                  </a:txBody>
                  <a:tcPr marT="45707" marB="45707" anchor="ctr"/>
                </a:tc>
                <a:tc>
                  <a:txBody>
                    <a:bodyPr/>
                    <a:lstStyle/>
                    <a:p>
                      <a:pPr algn="ctr"/>
                      <a:r>
                        <a:rPr lang="en-US" sz="1800" kern="1200" dirty="0">
                          <a:solidFill>
                            <a:srgbClr val="FF0000"/>
                          </a:solidFill>
                          <a:latin typeface="+mn-lt"/>
                          <a:ea typeface="+mn-ea"/>
                          <a:cs typeface="+mn-cs"/>
                        </a:rPr>
                        <a:t>50</a:t>
                      </a:r>
                    </a:p>
                  </a:txBody>
                  <a:tcPr marT="45707" marB="45707" anchor="ctr"/>
                </a:tc>
                <a:tc>
                  <a:txBody>
                    <a:bodyPr/>
                    <a:lstStyle/>
                    <a:p>
                      <a:pPr algn="ctr" fontAlgn="b"/>
                      <a:r>
                        <a:rPr lang="en-US" sz="1800" kern="1200" dirty="0">
                          <a:solidFill>
                            <a:schemeClr val="tx1"/>
                          </a:solidFill>
                          <a:latin typeface="+mn-lt"/>
                          <a:ea typeface="+mn-ea"/>
                          <a:cs typeface="+mn-cs"/>
                        </a:rPr>
                        <a:t>29</a:t>
                      </a:r>
                    </a:p>
                  </a:txBody>
                  <a:tcPr marL="6350" marR="6350" marT="6350" marB="0" anchor="ctr"/>
                </a:tc>
                <a:tc>
                  <a:txBody>
                    <a:bodyPr/>
                    <a:lstStyle/>
                    <a:p>
                      <a:pPr algn="ctr" fontAlgn="b"/>
                      <a:r>
                        <a:rPr lang="en-US" sz="1800" kern="1200" dirty="0">
                          <a:solidFill>
                            <a:srgbClr val="00B050"/>
                          </a:solidFill>
                          <a:latin typeface="+mn-lt"/>
                          <a:ea typeface="+mn-ea"/>
                          <a:cs typeface="+mn-cs"/>
                        </a:rPr>
                        <a:t>25</a:t>
                      </a:r>
                    </a:p>
                  </a:txBody>
                  <a:tcPr marL="6350" marR="6350" marT="6350" marB="0" anchor="ctr"/>
                </a:tc>
                <a:extLst>
                  <a:ext uri="{0D108BD9-81ED-4DB2-BD59-A6C34878D82A}">
                    <a16:rowId xmlns:a16="http://schemas.microsoft.com/office/drawing/2014/main" val="3158065709"/>
                  </a:ext>
                </a:extLst>
              </a:tr>
            </a:tbl>
          </a:graphicData>
        </a:graphic>
      </p:graphicFrame>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14</a:t>
            </a:fld>
            <a:endParaRPr lang="en-US" altLang="en-US"/>
          </a:p>
        </p:txBody>
      </p:sp>
      <p:sp>
        <p:nvSpPr>
          <p:cNvPr id="2" name="TextBox 1"/>
          <p:cNvSpPr txBox="1"/>
          <p:nvPr/>
        </p:nvSpPr>
        <p:spPr>
          <a:xfrm>
            <a:off x="4914571" y="3884748"/>
            <a:ext cx="3445423"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C =</a:t>
            </a:r>
            <a:r>
              <a:rPr lang="en-US" dirty="0" smtClean="0"/>
              <a:t>1</a:t>
            </a:r>
          </a:p>
          <a:p>
            <a:r>
              <a:rPr lang="en-US" dirty="0" smtClean="0"/>
              <a:t>|f(x)| &gt;= c |g(x)| when c=1 and k&gt;= 1</a:t>
            </a:r>
          </a:p>
          <a:p>
            <a:r>
              <a:rPr lang="en-US" dirty="0" smtClean="0">
                <a:solidFill>
                  <a:srgbClr val="00B050"/>
                </a:solidFill>
              </a:rPr>
              <a:t>F(x) big omega g(x)</a:t>
            </a:r>
            <a:endParaRPr lang="en-US" dirty="0">
              <a:solidFill>
                <a:srgbClr val="00B050"/>
              </a:solidFill>
            </a:endParaRPr>
          </a:p>
        </p:txBody>
      </p:sp>
      <p:sp>
        <p:nvSpPr>
          <p:cNvPr id="6" name="TextBox 5"/>
          <p:cNvSpPr txBox="1"/>
          <p:nvPr/>
        </p:nvSpPr>
        <p:spPr>
          <a:xfrm>
            <a:off x="4906688" y="1981200"/>
            <a:ext cx="3445423"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C =2</a:t>
            </a:r>
          </a:p>
          <a:p>
            <a:r>
              <a:rPr lang="en-US" dirty="0" smtClean="0"/>
              <a:t>|f(x)| &lt;= c |g(x)| when c=2 and k&gt;= 3</a:t>
            </a:r>
          </a:p>
          <a:p>
            <a:r>
              <a:rPr lang="en-US" dirty="0" smtClean="0">
                <a:solidFill>
                  <a:srgbClr val="FF0000"/>
                </a:solidFill>
              </a:rPr>
              <a:t>F(x) big O(g(x))</a:t>
            </a:r>
            <a:endParaRPr lang="en-US" dirty="0">
              <a:solidFill>
                <a:srgbClr val="FF0000"/>
              </a:solidFill>
            </a:endParaRPr>
          </a:p>
        </p:txBody>
      </p:sp>
      <p:sp>
        <p:nvSpPr>
          <p:cNvPr id="7" name="TextBox 6"/>
          <p:cNvSpPr txBox="1"/>
          <p:nvPr/>
        </p:nvSpPr>
        <p:spPr>
          <a:xfrm>
            <a:off x="5029200" y="5788296"/>
            <a:ext cx="3445423" cy="461665"/>
          </a:xfrm>
          <a:prstGeom prst="rect">
            <a:avLst/>
          </a:prstGeom>
          <a:noFill/>
        </p:spPr>
        <p:txBody>
          <a:bodyPr wrap="square" rtlCol="0">
            <a:spAutoFit/>
          </a:bodyPr>
          <a:lstStyle/>
          <a:p>
            <a:r>
              <a:rPr lang="en-US" dirty="0" smtClean="0">
                <a:solidFill>
                  <a:srgbClr val="FF0000"/>
                </a:solidFill>
              </a:rPr>
              <a:t>F(x) big Theta  g(x)</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A9C7-69AB-304B-9291-9BB4A37AB000}"/>
              </a:ext>
            </a:extLst>
          </p:cNvPr>
          <p:cNvSpPr>
            <a:spLocks noGrp="1"/>
          </p:cNvSpPr>
          <p:nvPr>
            <p:ph type="ctrTitle"/>
          </p:nvPr>
        </p:nvSpPr>
        <p:spPr>
          <a:xfrm>
            <a:off x="685800" y="923925"/>
            <a:ext cx="7772400" cy="688975"/>
          </a:xfrm>
        </p:spPr>
        <p:txBody>
          <a:bodyPr rtlCol="0">
            <a:normAutofit fontScale="90000"/>
          </a:bodyPr>
          <a:lstStyle/>
          <a:p>
            <a:pPr eaLnBrk="1" fontAlgn="auto" hangingPunct="1">
              <a:spcAft>
                <a:spcPts val="0"/>
              </a:spcAft>
              <a:defRPr/>
            </a:pPr>
            <a:r>
              <a:rPr lang="en-US" dirty="0"/>
              <a:t>Big-O</a:t>
            </a:r>
          </a:p>
        </p:txBody>
      </p:sp>
      <p:sp>
        <p:nvSpPr>
          <p:cNvPr id="3" name="Subtitle 2">
            <a:extLst>
              <a:ext uri="{FF2B5EF4-FFF2-40B4-BE49-F238E27FC236}">
                <a16:creationId xmlns:a16="http://schemas.microsoft.com/office/drawing/2014/main" id="{CD1F55E7-59C1-6F4F-A8BF-C48192014A7A}"/>
              </a:ext>
            </a:extLst>
          </p:cNvPr>
          <p:cNvSpPr>
            <a:spLocks noGrp="1"/>
          </p:cNvSpPr>
          <p:nvPr>
            <p:ph type="subTitle" idx="1"/>
          </p:nvPr>
        </p:nvSpPr>
        <p:spPr>
          <a:xfrm>
            <a:off x="371475" y="1411288"/>
            <a:ext cx="8686800" cy="5635625"/>
          </a:xfrm>
        </p:spPr>
        <p:txBody>
          <a:bodyPr rtlCol="0">
            <a:normAutofit/>
          </a:bodyPr>
          <a:lstStyle/>
          <a:p>
            <a:pPr marL="800100" lvl="1" indent="-342900" algn="l" eaLnBrk="1" fontAlgn="auto" hangingPunct="1">
              <a:spcAft>
                <a:spcPts val="0"/>
              </a:spcAft>
              <a:buFontTx/>
              <a:buChar char="-"/>
              <a:defRPr/>
            </a:pPr>
            <a:endParaRPr lang="en-US" sz="2000" dirty="0">
              <a:solidFill>
                <a:schemeClr val="tx1"/>
              </a:solidFill>
            </a:endParaRPr>
          </a:p>
          <a:p>
            <a:pPr marL="342900" indent="-342900" algn="l" eaLnBrk="1" fontAlgn="auto" hangingPunct="1">
              <a:spcAft>
                <a:spcPts val="0"/>
              </a:spcAft>
              <a:buFontTx/>
              <a:buChar char="-"/>
              <a:defRPr/>
            </a:pPr>
            <a:r>
              <a:rPr lang="en-US" sz="2400" dirty="0" smtClean="0">
                <a:solidFill>
                  <a:schemeClr val="tx1"/>
                </a:solidFill>
              </a:rPr>
              <a:t>Plot of f(x)=X</a:t>
            </a:r>
            <a:r>
              <a:rPr lang="en-US" sz="2400" baseline="30000" dirty="0" smtClean="0">
                <a:solidFill>
                  <a:schemeClr val="tx1"/>
                </a:solidFill>
              </a:rPr>
              <a:t>2</a:t>
            </a:r>
            <a:r>
              <a:rPr lang="en-US" sz="2400" dirty="0" smtClean="0">
                <a:solidFill>
                  <a:schemeClr val="tx1"/>
                </a:solidFill>
              </a:rPr>
              <a:t>+4 </a:t>
            </a:r>
            <a:r>
              <a:rPr lang="en-US" sz="1200" dirty="0" smtClean="0">
                <a:solidFill>
                  <a:schemeClr val="tx1"/>
                </a:solidFill>
              </a:rPr>
              <a:t>  </a:t>
            </a:r>
            <a:r>
              <a:rPr lang="en-US" sz="2400" dirty="0" smtClean="0">
                <a:solidFill>
                  <a:schemeClr val="tx1"/>
                </a:solidFill>
              </a:rPr>
              <a:t>and 2g(x) =2x</a:t>
            </a:r>
            <a:r>
              <a:rPr lang="en-US" sz="2400" baseline="30000" dirty="0" smtClean="0">
                <a:solidFill>
                  <a:schemeClr val="tx1"/>
                </a:solidFill>
              </a:rPr>
              <a:t>2</a:t>
            </a:r>
            <a:r>
              <a:rPr lang="en-US" sz="2400" dirty="0" smtClean="0">
                <a:solidFill>
                  <a:schemeClr val="tx1"/>
                </a:solidFill>
              </a:rPr>
              <a:t> </a:t>
            </a:r>
          </a:p>
          <a:p>
            <a:pPr lvl="1" algn="l" eaLnBrk="1" fontAlgn="auto" hangingPunct="1">
              <a:spcAft>
                <a:spcPts val="0"/>
              </a:spcAft>
              <a:buFont typeface="Arial"/>
              <a:buNone/>
              <a:defRPr/>
            </a:pPr>
            <a:endParaRPr lang="en-US" sz="2000" dirty="0"/>
          </a:p>
          <a:p>
            <a:pPr lvl="1" algn="l" eaLnBrk="1" fontAlgn="auto" hangingPunct="1">
              <a:spcAft>
                <a:spcPts val="0"/>
              </a:spcAft>
              <a:buFont typeface="Arial"/>
              <a:buNone/>
              <a:defRPr/>
            </a:pPr>
            <a:endParaRPr lang="en-US" sz="2000" dirty="0"/>
          </a:p>
          <a:p>
            <a:pPr marL="800100" lvl="1" indent="-342900" algn="l" eaLnBrk="1" fontAlgn="auto" hangingPunct="1">
              <a:spcAft>
                <a:spcPts val="0"/>
              </a:spcAft>
              <a:buFontTx/>
              <a:buChar char="-"/>
              <a:defRPr/>
            </a:pPr>
            <a:endParaRPr lang="en-US" sz="2000" dirty="0"/>
          </a:p>
          <a:p>
            <a:pPr lvl="1" algn="l" eaLnBrk="1" hangingPunct="1">
              <a:defRPr/>
            </a:pPr>
            <a:r>
              <a:rPr lang="en-US" sz="2000" dirty="0">
                <a:solidFill>
                  <a:srgbClr val="0070C0"/>
                </a:solidFill>
              </a:rPr>
              <a:t>-</a:t>
            </a:r>
            <a:r>
              <a:rPr lang="en-US" sz="2000" dirty="0"/>
              <a:t> 2g(x)</a:t>
            </a:r>
          </a:p>
          <a:p>
            <a:pPr lvl="1" algn="l" eaLnBrk="1" hangingPunct="1">
              <a:defRPr/>
            </a:pPr>
            <a:r>
              <a:rPr lang="en-US" sz="2000" dirty="0">
                <a:solidFill>
                  <a:srgbClr val="FF0000"/>
                </a:solidFill>
              </a:rPr>
              <a:t>-</a:t>
            </a:r>
            <a:r>
              <a:rPr lang="en-US" sz="2000" dirty="0"/>
              <a:t> f(x)</a:t>
            </a:r>
          </a:p>
          <a:p>
            <a:pPr lvl="1" algn="l" eaLnBrk="1" fontAlgn="auto" hangingPunct="1">
              <a:spcAft>
                <a:spcPts val="0"/>
              </a:spcAft>
              <a:defRPr/>
            </a:pPr>
            <a:endParaRPr lang="en-US" sz="2000" dirty="0"/>
          </a:p>
          <a:p>
            <a:pPr marL="800100" lvl="1" indent="-342900" algn="l" eaLnBrk="1" fontAlgn="auto" hangingPunct="1">
              <a:spcAft>
                <a:spcPts val="0"/>
              </a:spcAft>
              <a:buFontTx/>
              <a:buChar char="-"/>
              <a:defRPr/>
            </a:pPr>
            <a:endParaRPr lang="en-US" sz="2000" dirty="0"/>
          </a:p>
          <a:p>
            <a:pPr algn="l" eaLnBrk="1" fontAlgn="auto" hangingPunct="1">
              <a:spcAft>
                <a:spcPts val="0"/>
              </a:spcAft>
              <a:buFont typeface="Arial"/>
              <a:buNone/>
              <a:defRPr/>
            </a:pPr>
            <a:endParaRPr lang="en-US" sz="2800" dirty="0"/>
          </a:p>
          <a:p>
            <a:pPr marL="342900" indent="-342900" algn="l" eaLnBrk="1" fontAlgn="auto" hangingPunct="1">
              <a:spcAft>
                <a:spcPts val="0"/>
              </a:spcAft>
              <a:buFontTx/>
              <a:buChar char="-"/>
              <a:defRPr/>
            </a:pPr>
            <a:endParaRPr lang="en-US" sz="2400" dirty="0"/>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495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ctrTitle"/>
          </p:nvPr>
        </p:nvSpPr>
        <p:spPr>
          <a:xfrm>
            <a:off x="457200" y="690562"/>
            <a:ext cx="7772400" cy="688975"/>
          </a:xfrm>
        </p:spPr>
        <p:txBody>
          <a:bodyPr/>
          <a:lstStyle/>
          <a:p>
            <a:pPr eaLnBrk="1" hangingPunct="1"/>
            <a:r>
              <a:rPr lang="en-US" altLang="en-US" sz="3600" dirty="0"/>
              <a:t>A</a:t>
            </a:r>
            <a:r>
              <a:rPr lang="en-US" altLang="en-US" sz="3600" dirty="0" smtClean="0"/>
              <a:t>symptotic notation: Big-Omega  </a:t>
            </a:r>
            <a:r>
              <a:rPr lang="el-GR" altLang="en-US" sz="3600" dirty="0" smtClean="0"/>
              <a:t>Ω</a:t>
            </a:r>
            <a:endParaRPr lang="en-US" altLang="en-US" sz="3600" dirty="0" smtClean="0"/>
          </a:p>
        </p:txBody>
      </p:sp>
      <p:sp>
        <p:nvSpPr>
          <p:cNvPr id="3" name="Subtitle 2">
            <a:extLst>
              <a:ext uri="{FF2B5EF4-FFF2-40B4-BE49-F238E27FC236}">
                <a16:creationId xmlns:a16="http://schemas.microsoft.com/office/drawing/2014/main" id="{7DE59664-7A09-5143-8BDB-35F77F0DB471}"/>
              </a:ext>
            </a:extLst>
          </p:cNvPr>
          <p:cNvSpPr>
            <a:spLocks noGrp="1"/>
          </p:cNvSpPr>
          <p:nvPr>
            <p:ph type="subTitle" idx="1"/>
          </p:nvPr>
        </p:nvSpPr>
        <p:spPr>
          <a:xfrm>
            <a:off x="457200" y="1524000"/>
            <a:ext cx="8610600" cy="4343400"/>
          </a:xfrm>
        </p:spPr>
        <p:txBody>
          <a:bodyPr rtlCol="0">
            <a:normAutofit fontScale="92500" lnSpcReduction="10000"/>
          </a:bodyPr>
          <a:lstStyle/>
          <a:p>
            <a:pPr marL="342900" indent="-342900" algn="l" eaLnBrk="1" fontAlgn="auto" hangingPunct="1">
              <a:spcAft>
                <a:spcPts val="0"/>
              </a:spcAft>
              <a:buFontTx/>
              <a:buChar char="-"/>
              <a:defRPr/>
            </a:pPr>
            <a:endParaRPr lang="en-US" altLang="en-US" sz="2400" baseline="30000" dirty="0"/>
          </a:p>
          <a:p>
            <a:pPr marL="342900" indent="-342900" algn="l" eaLnBrk="1" fontAlgn="auto" hangingPunct="1">
              <a:spcAft>
                <a:spcPts val="0"/>
              </a:spcAft>
              <a:buFontTx/>
              <a:buChar char="-"/>
              <a:defRPr/>
            </a:pPr>
            <a:r>
              <a:rPr lang="en-US" altLang="en-US" sz="2200" dirty="0">
                <a:solidFill>
                  <a:schemeClr val="tx1"/>
                </a:solidFill>
              </a:rPr>
              <a:t>Big-Omega notation (</a:t>
            </a:r>
            <a:r>
              <a:rPr lang="el-GR" altLang="en-US" sz="2200" dirty="0" err="1">
                <a:solidFill>
                  <a:schemeClr val="tx1"/>
                </a:solidFill>
              </a:rPr>
              <a:t>Ω</a:t>
            </a:r>
            <a:r>
              <a:rPr lang="en-US" altLang="en-US" sz="2200" dirty="0">
                <a:solidFill>
                  <a:schemeClr val="tx1"/>
                </a:solidFill>
              </a:rPr>
              <a:t>)</a:t>
            </a:r>
          </a:p>
          <a:p>
            <a:pPr marL="342900" indent="-342900" algn="l" eaLnBrk="1" fontAlgn="auto" hangingPunct="1">
              <a:spcAft>
                <a:spcPts val="0"/>
              </a:spcAft>
              <a:buFont typeface="Arial"/>
              <a:buNone/>
              <a:defRPr/>
            </a:pPr>
            <a:r>
              <a:rPr lang="en-US" altLang="en-US" sz="2200" i="1" dirty="0" smtClean="0">
                <a:solidFill>
                  <a:schemeClr val="tx1"/>
                </a:solidFill>
              </a:rPr>
              <a:t>      Let</a:t>
            </a:r>
            <a:r>
              <a:rPr lang="en-US" altLang="en-US" sz="2200" i="1" dirty="0" smtClean="0"/>
              <a:t> </a:t>
            </a:r>
            <a:r>
              <a:rPr lang="en-US" altLang="en-US" sz="2200" i="1" dirty="0">
                <a:solidFill>
                  <a:srgbClr val="FF0000"/>
                </a:solidFill>
              </a:rPr>
              <a:t>f </a:t>
            </a:r>
            <a:r>
              <a:rPr lang="en-US" altLang="en-US" sz="2200" i="1" dirty="0">
                <a:solidFill>
                  <a:schemeClr val="tx1"/>
                </a:solidFill>
              </a:rPr>
              <a:t>and</a:t>
            </a:r>
            <a:r>
              <a:rPr lang="en-US" altLang="en-US" sz="2200" i="1" dirty="0"/>
              <a:t> </a:t>
            </a:r>
            <a:r>
              <a:rPr lang="en-US" altLang="en-US" sz="2200" i="1" dirty="0">
                <a:solidFill>
                  <a:srgbClr val="FF0000"/>
                </a:solidFill>
              </a:rPr>
              <a:t>g</a:t>
            </a:r>
            <a:r>
              <a:rPr lang="en-US" altLang="en-US" sz="2200" i="1" dirty="0"/>
              <a:t> </a:t>
            </a:r>
            <a:r>
              <a:rPr lang="en-US" altLang="en-US" sz="2200" i="1" dirty="0">
                <a:solidFill>
                  <a:schemeClr val="tx1"/>
                </a:solidFill>
              </a:rPr>
              <a:t>be functions from the set of integers or the set of real numbers</a:t>
            </a:r>
            <a:r>
              <a:rPr lang="en-US" altLang="en-US" sz="2200" i="1" dirty="0" smtClean="0">
                <a:solidFill>
                  <a:schemeClr val="tx1"/>
                </a:solidFill>
              </a:rPr>
              <a:t>. We </a:t>
            </a:r>
            <a:r>
              <a:rPr lang="en-US" altLang="en-US" sz="2200" i="1" dirty="0">
                <a:solidFill>
                  <a:schemeClr val="tx1"/>
                </a:solidFill>
              </a:rPr>
              <a:t>say that f (x) is </a:t>
            </a:r>
            <a:r>
              <a:rPr lang="el-GR" altLang="en-US" sz="2200" dirty="0" err="1">
                <a:solidFill>
                  <a:schemeClr val="tx1"/>
                </a:solidFill>
              </a:rPr>
              <a:t>Ω</a:t>
            </a:r>
            <a:r>
              <a:rPr lang="en-US" altLang="en-US" sz="2200" i="1" dirty="0">
                <a:solidFill>
                  <a:schemeClr val="tx1"/>
                </a:solidFill>
              </a:rPr>
              <a:t>(g(x)) if there are positive constants C and k </a:t>
            </a:r>
            <a:r>
              <a:rPr lang="en-US" altLang="en-US" sz="2200" i="1" dirty="0" smtClean="0">
                <a:solidFill>
                  <a:schemeClr val="tx1"/>
                </a:solidFill>
              </a:rPr>
              <a:t>such</a:t>
            </a:r>
          </a:p>
          <a:p>
            <a:pPr marL="342900" indent="-342900" algn="l" eaLnBrk="1" fontAlgn="auto" hangingPunct="1">
              <a:spcAft>
                <a:spcPts val="0"/>
              </a:spcAft>
              <a:buFont typeface="Arial"/>
              <a:buNone/>
              <a:defRPr/>
            </a:pPr>
            <a:r>
              <a:rPr lang="en-US" altLang="en-US" sz="2200" i="1" dirty="0" smtClean="0">
                <a:solidFill>
                  <a:schemeClr val="tx1"/>
                </a:solidFill>
              </a:rPr>
              <a:t>     </a:t>
            </a:r>
          </a:p>
          <a:p>
            <a:pPr marL="342900" indent="-342900" algn="l" eaLnBrk="1" fontAlgn="auto" hangingPunct="1">
              <a:spcAft>
                <a:spcPts val="0"/>
              </a:spcAft>
              <a:buFont typeface="Arial"/>
              <a:buNone/>
              <a:defRPr/>
            </a:pPr>
            <a:r>
              <a:rPr lang="en-US" altLang="en-US" sz="2200" i="1" dirty="0">
                <a:solidFill>
                  <a:schemeClr val="tx1"/>
                </a:solidFill>
              </a:rPr>
              <a:t> </a:t>
            </a:r>
            <a:r>
              <a:rPr lang="en-US" altLang="en-US" sz="2200" i="1" dirty="0" smtClean="0">
                <a:solidFill>
                  <a:schemeClr val="tx1"/>
                </a:solidFill>
              </a:rPr>
              <a:t>       that </a:t>
            </a:r>
            <a:r>
              <a:rPr lang="en-US" altLang="en-US" sz="2200" i="1" dirty="0">
                <a:solidFill>
                  <a:schemeClr val="tx1"/>
                </a:solidFill>
              </a:rPr>
              <a:t>|f (x)| </a:t>
            </a:r>
            <a:r>
              <a:rPr lang="en-US" altLang="en-US" sz="2200" i="1" dirty="0">
                <a:solidFill>
                  <a:srgbClr val="FF0000"/>
                </a:solidFill>
              </a:rPr>
              <a:t>≥ </a:t>
            </a:r>
            <a:r>
              <a:rPr lang="en-US" altLang="en-US" sz="2200" i="1" dirty="0" err="1">
                <a:solidFill>
                  <a:schemeClr val="tx1"/>
                </a:solidFill>
              </a:rPr>
              <a:t>C|g</a:t>
            </a:r>
            <a:r>
              <a:rPr lang="en-US" altLang="en-US" sz="2200" i="1" dirty="0">
                <a:solidFill>
                  <a:schemeClr val="tx1"/>
                </a:solidFill>
              </a:rPr>
              <a:t>(x)| whenever x &gt; k</a:t>
            </a:r>
            <a:r>
              <a:rPr lang="en-US" altLang="en-US" sz="2200" i="1" dirty="0">
                <a:solidFill>
                  <a:srgbClr val="FF0000"/>
                </a:solidFill>
              </a:rPr>
              <a:t>.</a:t>
            </a:r>
          </a:p>
          <a:p>
            <a:pPr marL="342900" indent="-342900" algn="l" eaLnBrk="1" fontAlgn="auto" hangingPunct="1">
              <a:spcAft>
                <a:spcPts val="0"/>
              </a:spcAft>
              <a:buFont typeface="Arial"/>
              <a:buNone/>
              <a:defRPr/>
            </a:pPr>
            <a:r>
              <a:rPr lang="en-US" altLang="en-US" sz="2200" i="1" dirty="0">
                <a:solidFill>
                  <a:srgbClr val="FF0000"/>
                </a:solidFill>
              </a:rPr>
              <a:t> </a:t>
            </a:r>
            <a:endParaRPr lang="en-US" altLang="en-US" sz="2200" i="1" dirty="0" smtClean="0">
              <a:solidFill>
                <a:srgbClr val="FF0000"/>
              </a:solidFill>
            </a:endParaRPr>
          </a:p>
          <a:p>
            <a:pPr marL="342900" indent="-342900" algn="l" eaLnBrk="1" fontAlgn="auto" hangingPunct="1">
              <a:spcAft>
                <a:spcPts val="0"/>
              </a:spcAft>
              <a:buFont typeface="Arial"/>
              <a:buNone/>
              <a:defRPr/>
            </a:pPr>
            <a:r>
              <a:rPr lang="en-US" altLang="en-US" sz="2200" i="1" dirty="0">
                <a:solidFill>
                  <a:srgbClr val="FF0000"/>
                </a:solidFill>
              </a:rPr>
              <a:t> </a:t>
            </a:r>
            <a:r>
              <a:rPr lang="en-US" altLang="en-US" sz="2200" i="1" dirty="0" smtClean="0">
                <a:solidFill>
                  <a:srgbClr val="FF0000"/>
                </a:solidFill>
              </a:rPr>
              <a:t>       [</a:t>
            </a:r>
            <a:r>
              <a:rPr lang="en-US" altLang="en-US" sz="2200" i="1" dirty="0">
                <a:solidFill>
                  <a:srgbClr val="FF0000"/>
                </a:solidFill>
              </a:rPr>
              <a:t>This is read as “f (x) is big-Omega of g(x).”]</a:t>
            </a:r>
          </a:p>
          <a:p>
            <a:pPr marL="342900" indent="-342900" algn="l" eaLnBrk="1" fontAlgn="auto" hangingPunct="1">
              <a:spcAft>
                <a:spcPts val="0"/>
              </a:spcAft>
              <a:buFont typeface="Arial"/>
              <a:buNone/>
              <a:defRPr/>
            </a:pPr>
            <a:endParaRPr lang="en-US" altLang="en-US" sz="2200" dirty="0" smtClean="0">
              <a:solidFill>
                <a:schemeClr val="tx1"/>
              </a:solidFill>
            </a:endParaRPr>
          </a:p>
          <a:p>
            <a:pPr marL="342900" indent="-342900" algn="l" eaLnBrk="1" fontAlgn="auto" hangingPunct="1">
              <a:spcAft>
                <a:spcPts val="0"/>
              </a:spcAft>
              <a:buFont typeface="Arial"/>
              <a:buNone/>
              <a:defRPr/>
            </a:pPr>
            <a:r>
              <a:rPr lang="en-US" altLang="en-US" sz="2200" dirty="0" smtClean="0">
                <a:solidFill>
                  <a:schemeClr val="tx1"/>
                </a:solidFill>
              </a:rPr>
              <a:t>Notice </a:t>
            </a:r>
            <a:r>
              <a:rPr lang="en-US" altLang="en-US" sz="2200" dirty="0">
                <a:solidFill>
                  <a:schemeClr val="tx1"/>
                </a:solidFill>
              </a:rPr>
              <a:t>that </a:t>
            </a:r>
            <a:r>
              <a:rPr lang="en-US" altLang="en-US" sz="2200" dirty="0">
                <a:solidFill>
                  <a:srgbClr val="008000"/>
                </a:solidFill>
              </a:rPr>
              <a:t>the difference between </a:t>
            </a:r>
            <a:r>
              <a:rPr lang="en-US" altLang="en-US" sz="2200" dirty="0">
                <a:solidFill>
                  <a:schemeClr val="tx1"/>
                </a:solidFill>
              </a:rPr>
              <a:t>Big-O and Big-Omega is that </a:t>
            </a:r>
            <a:endParaRPr lang="en-US" altLang="en-US" sz="2200" dirty="0" smtClean="0">
              <a:solidFill>
                <a:schemeClr val="tx1"/>
              </a:solidFill>
            </a:endParaRPr>
          </a:p>
          <a:p>
            <a:pPr marL="342900" indent="-342900" algn="l" eaLnBrk="1" fontAlgn="auto" hangingPunct="1">
              <a:spcAft>
                <a:spcPts val="0"/>
              </a:spcAft>
              <a:buFont typeface="Arial"/>
              <a:buNone/>
              <a:defRPr/>
            </a:pPr>
            <a:endParaRPr lang="en-US" altLang="en-US" sz="1300" dirty="0">
              <a:solidFill>
                <a:schemeClr val="tx1"/>
              </a:solidFill>
            </a:endParaRPr>
          </a:p>
          <a:p>
            <a:pPr marL="342900" indent="-342900" algn="l" eaLnBrk="1" fontAlgn="auto" hangingPunct="1">
              <a:spcAft>
                <a:spcPts val="0"/>
              </a:spcAft>
              <a:buFont typeface="Arial"/>
              <a:buNone/>
              <a:defRPr/>
            </a:pPr>
            <a:r>
              <a:rPr lang="en-US" altLang="en-US" sz="2200" dirty="0" smtClean="0">
                <a:solidFill>
                  <a:schemeClr val="tx1"/>
                </a:solidFill>
              </a:rPr>
              <a:t>in </a:t>
            </a:r>
            <a:r>
              <a:rPr lang="en-US" altLang="en-US" sz="2200" dirty="0">
                <a:solidFill>
                  <a:schemeClr val="tx1"/>
                </a:solidFill>
              </a:rPr>
              <a:t>Big-O: |</a:t>
            </a:r>
            <a:r>
              <a:rPr lang="en-US" altLang="en-US" sz="2200" i="1" dirty="0">
                <a:solidFill>
                  <a:schemeClr val="tx1"/>
                </a:solidFill>
              </a:rPr>
              <a:t>f (x)</a:t>
            </a:r>
            <a:r>
              <a:rPr lang="en-US" altLang="en-US" sz="2200" dirty="0">
                <a:solidFill>
                  <a:schemeClr val="tx1"/>
                </a:solidFill>
              </a:rPr>
              <a:t>| ≤ </a:t>
            </a:r>
            <a:r>
              <a:rPr lang="en-US" altLang="en-US" sz="2200" i="1" dirty="0" err="1">
                <a:solidFill>
                  <a:schemeClr val="tx1"/>
                </a:solidFill>
              </a:rPr>
              <a:t>C</a:t>
            </a:r>
            <a:r>
              <a:rPr lang="en-US" altLang="en-US" sz="2200" dirty="0" err="1">
                <a:solidFill>
                  <a:schemeClr val="tx1"/>
                </a:solidFill>
              </a:rPr>
              <a:t>|</a:t>
            </a:r>
            <a:r>
              <a:rPr lang="en-US" altLang="en-US" sz="2200" i="1" dirty="0" err="1">
                <a:solidFill>
                  <a:schemeClr val="tx1"/>
                </a:solidFill>
              </a:rPr>
              <a:t>g</a:t>
            </a:r>
            <a:r>
              <a:rPr lang="en-US" altLang="en-US" sz="2200" i="1" dirty="0">
                <a:solidFill>
                  <a:schemeClr val="tx1"/>
                </a:solidFill>
              </a:rPr>
              <a:t>(x)</a:t>
            </a:r>
            <a:r>
              <a:rPr lang="en-US" altLang="en-US" sz="2200" dirty="0">
                <a:solidFill>
                  <a:schemeClr val="tx1"/>
                </a:solidFill>
              </a:rPr>
              <a:t>| and </a:t>
            </a:r>
          </a:p>
          <a:p>
            <a:pPr marL="342900" indent="-342900" algn="l" eaLnBrk="1" fontAlgn="auto" hangingPunct="1">
              <a:spcAft>
                <a:spcPts val="0"/>
              </a:spcAft>
              <a:buFont typeface="Arial"/>
              <a:buNone/>
              <a:defRPr/>
            </a:pPr>
            <a:r>
              <a:rPr lang="en-US" altLang="en-US" sz="2200" dirty="0">
                <a:solidFill>
                  <a:schemeClr val="tx1"/>
                </a:solidFill>
              </a:rPr>
              <a:t>in Big-Omega : |</a:t>
            </a:r>
            <a:r>
              <a:rPr lang="en-US" altLang="en-US" sz="2200" i="1" dirty="0">
                <a:solidFill>
                  <a:schemeClr val="tx1"/>
                </a:solidFill>
              </a:rPr>
              <a:t>f (x)</a:t>
            </a:r>
            <a:r>
              <a:rPr lang="en-US" altLang="en-US" sz="2200" dirty="0">
                <a:solidFill>
                  <a:schemeClr val="tx1"/>
                </a:solidFill>
              </a:rPr>
              <a:t>| ≥ </a:t>
            </a:r>
            <a:r>
              <a:rPr lang="en-US" altLang="en-US" sz="2200" i="1" dirty="0" err="1">
                <a:solidFill>
                  <a:schemeClr val="tx1"/>
                </a:solidFill>
              </a:rPr>
              <a:t>C</a:t>
            </a:r>
            <a:r>
              <a:rPr lang="en-US" altLang="en-US" sz="2200" dirty="0" err="1">
                <a:solidFill>
                  <a:schemeClr val="tx1"/>
                </a:solidFill>
              </a:rPr>
              <a:t>|</a:t>
            </a:r>
            <a:r>
              <a:rPr lang="en-US" altLang="en-US" sz="2200" i="1" dirty="0" err="1">
                <a:solidFill>
                  <a:schemeClr val="tx1"/>
                </a:solidFill>
              </a:rPr>
              <a:t>g</a:t>
            </a:r>
            <a:r>
              <a:rPr lang="en-US" altLang="en-US" sz="2200" i="1" dirty="0">
                <a:solidFill>
                  <a:schemeClr val="tx1"/>
                </a:solidFill>
              </a:rPr>
              <a:t>(x)</a:t>
            </a:r>
            <a:r>
              <a:rPr lang="en-US" altLang="en-US" sz="2200" dirty="0">
                <a:solidFill>
                  <a:schemeClr val="tx1"/>
                </a:solidFill>
              </a:rPr>
              <a:t>| .</a:t>
            </a:r>
          </a:p>
          <a:p>
            <a:pPr marL="800100" lvl="1" indent="-342900" algn="l" eaLnBrk="1" fontAlgn="auto" hangingPunct="1">
              <a:spcAft>
                <a:spcPts val="0"/>
              </a:spcAft>
              <a:buFontTx/>
              <a:buChar char="-"/>
              <a:defRPr/>
            </a:pPr>
            <a:endParaRPr lang="en-US" altLang="en-US" dirty="0"/>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19AFC8-B281-4A45-81E3-9228455D5098}" type="slidenum">
              <a:rPr lang="en-US" altLang="en-US" sz="140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30723" name="Rectangle 5"/>
          <p:cNvSpPr>
            <a:spLocks noChangeArrowheads="1"/>
          </p:cNvSpPr>
          <p:nvPr/>
        </p:nvSpPr>
        <p:spPr bwMode="auto">
          <a:xfrm>
            <a:off x="838200" y="1676400"/>
            <a:ext cx="74676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dirty="0">
                <a:latin typeface="Times New Roman" panose="02020603050405020304" pitchFamily="18" charset="0"/>
              </a:rPr>
              <a:t>let’s re-visit our f(x) and g(x) functions:</a:t>
            </a:r>
          </a:p>
          <a:p>
            <a:pPr lvl="1" eaLnBrk="1" hangingPunct="1">
              <a:spcBef>
                <a:spcPct val="0"/>
              </a:spcBef>
              <a:buFontTx/>
              <a:buChar char="-"/>
            </a:pPr>
            <a:r>
              <a:rPr lang="en-US" altLang="en-US" sz="3200" dirty="0">
                <a:latin typeface="Times New Roman" panose="02020603050405020304" pitchFamily="18" charset="0"/>
              </a:rPr>
              <a:t>f(x)= x</a:t>
            </a:r>
            <a:r>
              <a:rPr lang="en-US" altLang="en-US" sz="3200" baseline="30000" dirty="0">
                <a:latin typeface="Times New Roman" panose="02020603050405020304" pitchFamily="18" charset="0"/>
              </a:rPr>
              <a:t>2 </a:t>
            </a:r>
            <a:r>
              <a:rPr lang="en-US" altLang="en-US" sz="3200" dirty="0">
                <a:latin typeface="Times New Roman" panose="02020603050405020304" pitchFamily="18" charset="0"/>
              </a:rPr>
              <a:t>+ 4 and g(x) = x</a:t>
            </a:r>
            <a:r>
              <a:rPr lang="en-US" altLang="en-US" sz="3200" baseline="30000" dirty="0">
                <a:latin typeface="Times New Roman" panose="02020603050405020304" pitchFamily="18" charset="0"/>
              </a:rPr>
              <a:t>2</a:t>
            </a:r>
          </a:p>
          <a:p>
            <a:pPr lvl="1" eaLnBrk="1" hangingPunct="1">
              <a:spcBef>
                <a:spcPct val="0"/>
              </a:spcBef>
              <a:buFontTx/>
              <a:buNone/>
            </a:pPr>
            <a:endParaRPr lang="en-US" altLang="en-US" sz="3200" dirty="0">
              <a:latin typeface="Times New Roman" panose="02020603050405020304" pitchFamily="18" charset="0"/>
            </a:endParaRPr>
          </a:p>
          <a:p>
            <a:pPr lvl="1" eaLnBrk="1" hangingPunct="1">
              <a:spcBef>
                <a:spcPct val="0"/>
              </a:spcBef>
              <a:buFontTx/>
              <a:buNone/>
            </a:pPr>
            <a:r>
              <a:rPr lang="en-US" altLang="en-US" sz="3200" dirty="0">
                <a:latin typeface="Times New Roman" panose="02020603050405020304" pitchFamily="18" charset="0"/>
              </a:rPr>
              <a:t>This time let C=1 and </a:t>
            </a:r>
            <a:r>
              <a:rPr lang="en-US" altLang="en-US" sz="3200" dirty="0" smtClean="0">
                <a:latin typeface="Times New Roman" panose="02020603050405020304" pitchFamily="18" charset="0"/>
              </a:rPr>
              <a:t>k &gt;=1</a:t>
            </a:r>
            <a:endParaRPr lang="en-US" altLang="en-US" sz="3200" dirty="0">
              <a:latin typeface="Times New Roman" panose="02020603050405020304" pitchFamily="18" charset="0"/>
            </a:endParaRPr>
          </a:p>
          <a:p>
            <a:pPr lvl="1" eaLnBrk="1" hangingPunct="1">
              <a:spcBef>
                <a:spcPct val="0"/>
              </a:spcBef>
              <a:buFontTx/>
              <a:buNone/>
            </a:pPr>
            <a:r>
              <a:rPr lang="en-US" altLang="en-US" sz="3200" dirty="0">
                <a:latin typeface="Times New Roman" panose="02020603050405020304" pitchFamily="18" charset="0"/>
              </a:rPr>
              <a:t>|f(x)| ≥ </a:t>
            </a:r>
            <a:r>
              <a:rPr lang="en-US" altLang="en-US" sz="3200" dirty="0" err="1">
                <a:latin typeface="Times New Roman" panose="02020603050405020304" pitchFamily="18" charset="0"/>
              </a:rPr>
              <a:t>C|g</a:t>
            </a:r>
            <a:r>
              <a:rPr lang="en-US" altLang="en-US" sz="3200" dirty="0">
                <a:latin typeface="Times New Roman" panose="02020603050405020304" pitchFamily="18" charset="0"/>
              </a:rPr>
              <a:t>(x)| </a:t>
            </a:r>
            <a:r>
              <a:rPr lang="en-US" altLang="en-US" sz="3200" dirty="0">
                <a:latin typeface="Times New Roman" panose="02020603050405020304" pitchFamily="18" charset="0"/>
                <a:sym typeface="Wingdings" panose="05000000000000000000" pitchFamily="2" charset="2"/>
              </a:rPr>
              <a:t> |f(x)| </a:t>
            </a:r>
            <a:r>
              <a:rPr lang="en-US" altLang="en-US" sz="3200" dirty="0">
                <a:latin typeface="Times New Roman" panose="02020603050405020304" pitchFamily="18" charset="0"/>
              </a:rPr>
              <a:t>≥ |g(x)|, for k </a:t>
            </a:r>
            <a:r>
              <a:rPr lang="en-US" altLang="en-US" sz="3200" dirty="0" smtClean="0">
                <a:latin typeface="Times New Roman" panose="02020603050405020304" pitchFamily="18" charset="0"/>
              </a:rPr>
              <a:t>&gt;=1 </a:t>
            </a:r>
          </a:p>
          <a:p>
            <a:pPr lvl="1" eaLnBrk="1" hangingPunct="1">
              <a:spcBef>
                <a:spcPct val="0"/>
              </a:spcBef>
              <a:buFontTx/>
              <a:buNone/>
            </a:pPr>
            <a:endParaRPr lang="en-US" altLang="en-US" sz="3200" dirty="0">
              <a:solidFill>
                <a:srgbClr val="FF0000"/>
              </a:solidFill>
              <a:latin typeface="Times New Roman" panose="02020603050405020304" pitchFamily="18" charset="0"/>
            </a:endParaRPr>
          </a:p>
          <a:p>
            <a:pPr lvl="1" eaLnBrk="1" hangingPunct="1">
              <a:spcBef>
                <a:spcPct val="0"/>
              </a:spcBef>
              <a:buFontTx/>
              <a:buNone/>
            </a:pPr>
            <a:r>
              <a:rPr lang="en-US" altLang="en-US" dirty="0" smtClean="0">
                <a:solidFill>
                  <a:srgbClr val="FF0000"/>
                </a:solidFill>
                <a:latin typeface="Times New Roman" panose="02020603050405020304" pitchFamily="18" charset="0"/>
              </a:rPr>
              <a:t>This </a:t>
            </a:r>
            <a:r>
              <a:rPr lang="en-US" altLang="en-US" dirty="0">
                <a:solidFill>
                  <a:srgbClr val="FF0000"/>
                </a:solidFill>
                <a:latin typeface="Times New Roman" panose="02020603050405020304" pitchFamily="18" charset="0"/>
              </a:rPr>
              <a:t>means f(x) is Big-Omega of g(x) or </a:t>
            </a:r>
            <a:r>
              <a:rPr lang="el-GR" altLang="en-US" dirty="0">
                <a:solidFill>
                  <a:srgbClr val="FF0000"/>
                </a:solidFill>
                <a:latin typeface="Times New Roman" panose="02020603050405020304" pitchFamily="18" charset="0"/>
              </a:rPr>
              <a:t>Ω</a:t>
            </a:r>
            <a:r>
              <a:rPr lang="en-US" altLang="en-US" dirty="0">
                <a:solidFill>
                  <a:srgbClr val="FF0000"/>
                </a:solidFill>
                <a:latin typeface="Times New Roman" panose="02020603050405020304" pitchFamily="18" charset="0"/>
              </a:rPr>
              <a:t>(g(x))</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838200"/>
                <a:ext cx="8686800" cy="5715001"/>
              </a:xfrm>
            </p:spPr>
            <p:txBody>
              <a:bodyPr>
                <a:normAutofit/>
              </a:bodyPr>
              <a:lstStyle/>
              <a:p>
                <a:pPr marL="342900" indent="-342900" algn="l" eaLnBrk="1" hangingPunct="1">
                  <a:buFontTx/>
                  <a:buChar char="-"/>
                  <a:defRPr/>
                </a:pPr>
                <a:r>
                  <a:rPr lang="en-US" sz="2400" dirty="0" smtClean="0">
                    <a:solidFill>
                      <a:schemeClr val="tx1"/>
                    </a:solidFill>
                  </a:rPr>
                  <a:t>What if we change g(x) to </a:t>
                </a:r>
                <a:r>
                  <a:rPr lang="en-US" sz="2400" dirty="0">
                    <a:solidFill>
                      <a:srgbClr val="FF0000"/>
                    </a:solidFill>
                  </a:rPr>
                  <a:t>g(x)=x</a:t>
                </a:r>
                <a:r>
                  <a:rPr lang="en-US" sz="2400" baseline="30000" dirty="0">
                    <a:solidFill>
                      <a:srgbClr val="FF0000"/>
                    </a:solidFill>
                  </a:rPr>
                  <a:t>2</a:t>
                </a:r>
              </a:p>
              <a:p>
                <a:pPr marL="342900" lvl="1" indent="-342900" algn="l" eaLnBrk="1" hangingPunct="1">
                  <a:buFontTx/>
                  <a:buChar char="-"/>
                  <a:defRPr/>
                </a:pPr>
                <a:r>
                  <a:rPr lang="en-US" sz="2400" dirty="0">
                    <a:solidFill>
                      <a:schemeClr val="tx1"/>
                    </a:solidFill>
                  </a:rPr>
                  <a:t>For C = 1 and k </a:t>
                </a:r>
                <a:r>
                  <a:rPr lang="en-US" sz="2400" dirty="0" smtClean="0">
                    <a:solidFill>
                      <a:schemeClr val="tx1"/>
                    </a:solidFill>
                  </a:rPr>
                  <a:t>&gt;=1, </a:t>
                </a:r>
                <a:r>
                  <a:rPr lang="en-US" sz="2400" dirty="0">
                    <a:solidFill>
                      <a:schemeClr val="tx1"/>
                    </a:solidFill>
                  </a:rPr>
                  <a:t>we can no longer say </a:t>
                </a:r>
                <a:r>
                  <a:rPr lang="en-US" sz="2000" dirty="0">
                    <a:solidFill>
                      <a:schemeClr val="tx1"/>
                    </a:solidFill>
                    <a:sym typeface="Wingdings" panose="05000000000000000000" pitchFamily="2" charset="2"/>
                  </a:rPr>
                  <a:t>|f(x)| </a:t>
                </a:r>
                <a:r>
                  <a:rPr lang="en-US" sz="2000" dirty="0">
                    <a:solidFill>
                      <a:schemeClr val="tx1"/>
                    </a:solidFill>
                  </a:rPr>
                  <a:t>≤ |g(x</a:t>
                </a:r>
                <a:r>
                  <a:rPr lang="en-US" sz="2000" dirty="0" smtClean="0">
                    <a:solidFill>
                      <a:schemeClr val="tx1"/>
                    </a:solidFill>
                  </a:rPr>
                  <a:t>)|</a:t>
                </a: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lvl="1" algn="l" eaLnBrk="1" hangingPunct="1">
                  <a:defRPr/>
                </a:pPr>
                <a:endParaRPr lang="en-US" sz="2000" dirty="0" smtClean="0">
                  <a:solidFill>
                    <a:schemeClr val="tx1"/>
                  </a:solidFill>
                </a:endParaRPr>
              </a:p>
              <a:p>
                <a:pPr lvl="1" algn="l" eaLnBrk="1" hangingPunct="1">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a:solidFill>
                    <a:schemeClr val="tx1"/>
                  </a:solidFill>
                </a:endParaRPr>
              </a:p>
              <a:p>
                <a:pPr marL="800100" lvl="1" indent="-342900" algn="l" eaLnBrk="1" hangingPunct="1">
                  <a:buFontTx/>
                  <a:buChar char="-"/>
                  <a:defRPr/>
                </a:pPr>
                <a:endParaRPr lang="en-US" sz="2000" dirty="0" smtClean="0">
                  <a:solidFill>
                    <a:schemeClr val="tx1"/>
                  </a:solidFill>
                </a:endParaRPr>
              </a:p>
              <a:p>
                <a:pPr marL="800100" lvl="1" indent="-342900" algn="l" eaLnBrk="1" hangingPunct="1">
                  <a:buFontTx/>
                  <a:buChar char="-"/>
                  <a:defRPr/>
                </a:pPr>
                <a:endParaRPr lang="en-US" sz="2000" dirty="0" smtClean="0">
                  <a:solidFill>
                    <a:schemeClr val="tx1"/>
                  </a:solidFill>
                </a:endParaRPr>
              </a:p>
              <a:p>
                <a:pPr marL="800100" lvl="1" indent="-342900" algn="l" eaLnBrk="1" hangingPunct="1">
                  <a:buFontTx/>
                  <a:buChar char="-"/>
                  <a:defRPr/>
                </a:pPr>
                <a:endParaRPr lang="en-US" sz="2000" dirty="0">
                  <a:solidFill>
                    <a:schemeClr val="tx1"/>
                  </a:solidFill>
                </a:endParaRPr>
              </a:p>
              <a:p>
                <a:pPr lvl="1" algn="l" eaLnBrk="1" hangingPunct="1">
                  <a:defRPr/>
                </a:pPr>
                <a:r>
                  <a:rPr lang="en-US" sz="2400" dirty="0">
                    <a:solidFill>
                      <a:schemeClr val="tx1"/>
                    </a:solidFill>
                  </a:rPr>
                  <a:t>Since its </a:t>
                </a:r>
                <a:r>
                  <a:rPr lang="en-US" sz="2400" dirty="0">
                    <a:solidFill>
                      <a:srgbClr val="FF0000"/>
                    </a:solidFill>
                  </a:rPr>
                  <a:t>O(g(x)) </a:t>
                </a:r>
                <a:r>
                  <a:rPr lang="en-US" sz="2400" dirty="0">
                    <a:solidFill>
                      <a:schemeClr val="tx1"/>
                    </a:solidFill>
                  </a:rPr>
                  <a:t>and  </a:t>
                </a:r>
                <a:r>
                  <a:rPr lang="el-GR" altLang="en-US" sz="2400" dirty="0">
                    <a:solidFill>
                      <a:srgbClr val="FF0000"/>
                    </a:solidFill>
                  </a:rPr>
                  <a:t>Ω</a:t>
                </a:r>
                <a:r>
                  <a:rPr lang="en-US" altLang="en-US" sz="2400" dirty="0">
                    <a:solidFill>
                      <a:srgbClr val="FF0000"/>
                    </a:solidFill>
                  </a:rPr>
                  <a:t>(g(x))</a:t>
                </a:r>
                <a:r>
                  <a:rPr lang="en-US" altLang="en-US" sz="2400" dirty="0">
                    <a:solidFill>
                      <a:schemeClr val="tx1"/>
                    </a:solidFill>
                  </a:rPr>
                  <a:t>, then </a:t>
                </a:r>
                <a:r>
                  <a:rPr lang="en-US" sz="2400" dirty="0">
                    <a:solidFill>
                      <a:schemeClr val="tx1"/>
                    </a:solidFill>
                  </a:rPr>
                  <a:t>F(x) big Theta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𝜃</m:t>
                    </m:r>
                    <m:r>
                      <a:rPr lang="en-US" sz="2400" b="0" i="1" smtClean="0">
                        <a:solidFill>
                          <a:srgbClr val="FF0000"/>
                        </a:solidFill>
                        <a:latin typeface="Cambria Math" panose="02040503050406030204" pitchFamily="18" charset="0"/>
                        <a:ea typeface="Cambria Math" panose="02040503050406030204" pitchFamily="18" charset="0"/>
                      </a:rPr>
                      <m:t>(</m:t>
                    </m:r>
                    <m:r>
                      <m:rPr>
                        <m:nor/>
                      </m:rPr>
                      <a:rPr lang="en-US" sz="2400" dirty="0">
                        <a:solidFill>
                          <a:srgbClr val="FF0000"/>
                        </a:solidFill>
                      </a:rPr>
                      <m:t>g</m:t>
                    </m:r>
                    <m:r>
                      <m:rPr>
                        <m:nor/>
                      </m:rPr>
                      <a:rPr lang="en-US" sz="2400" dirty="0">
                        <a:solidFill>
                          <a:srgbClr val="FF0000"/>
                        </a:solidFill>
                      </a:rPr>
                      <m:t>(</m:t>
                    </m:r>
                    <m:r>
                      <m:rPr>
                        <m:nor/>
                      </m:rPr>
                      <a:rPr lang="en-US" sz="2400" dirty="0">
                        <a:solidFill>
                          <a:srgbClr val="FF0000"/>
                        </a:solidFill>
                      </a:rPr>
                      <m:t>x</m:t>
                    </m:r>
                    <m:r>
                      <m:rPr>
                        <m:nor/>
                      </m:rPr>
                      <a:rPr lang="en-US" sz="2400" dirty="0">
                        <a:solidFill>
                          <a:srgbClr val="FF0000"/>
                        </a:solidFill>
                      </a:rPr>
                      <m:t>)</m:t>
                    </m:r>
                  </m:oMath>
                </a14:m>
                <a:r>
                  <a:rPr lang="en-US" sz="2400" dirty="0" smtClean="0">
                    <a:solidFill>
                      <a:srgbClr val="FF0000"/>
                    </a:solidFill>
                  </a:rPr>
                  <a:t>)</a:t>
                </a:r>
                <a:endParaRPr lang="en-US" sz="2400" dirty="0">
                  <a:solidFill>
                    <a:srgbClr val="FF0000"/>
                  </a:solidFill>
                </a:endParaRPr>
              </a:p>
              <a:p>
                <a:pPr algn="l" eaLnBrk="1" hangingPunct="1">
                  <a:defRPr/>
                </a:pPr>
                <a:endParaRPr lang="en-US" sz="24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838200"/>
                <a:ext cx="8686800" cy="5715001"/>
              </a:xfrm>
              <a:blipFill>
                <a:blip r:embed="rId3"/>
                <a:stretch>
                  <a:fillRect l="-1123" t="-1067"/>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990600" y="2105258"/>
          <a:ext cx="3200400" cy="2468724"/>
        </p:xfrm>
        <a:graphic>
          <a:graphicData uri="http://schemas.openxmlformats.org/drawingml/2006/table">
            <a:tbl>
              <a:tblPr firstRow="1" bandRow="1">
                <a:tableStyleId>{5940675A-B579-460E-94D1-54222C63F5DA}</a:tableStyleId>
              </a:tblPr>
              <a:tblGrid>
                <a:gridCol w="800100">
                  <a:extLst>
                    <a:ext uri="{9D8B030D-6E8A-4147-A177-3AD203B41FA5}">
                      <a16:colId xmlns:a16="http://schemas.microsoft.com/office/drawing/2014/main" val="1396511135"/>
                    </a:ext>
                  </a:extLst>
                </a:gridCol>
                <a:gridCol w="800100">
                  <a:extLst>
                    <a:ext uri="{9D8B030D-6E8A-4147-A177-3AD203B41FA5}">
                      <a16:colId xmlns:a16="http://schemas.microsoft.com/office/drawing/2014/main" val="1649804786"/>
                    </a:ext>
                  </a:extLst>
                </a:gridCol>
                <a:gridCol w="800100">
                  <a:extLst>
                    <a:ext uri="{9D8B030D-6E8A-4147-A177-3AD203B41FA5}">
                      <a16:colId xmlns:a16="http://schemas.microsoft.com/office/drawing/2014/main" val="1955089306"/>
                    </a:ext>
                  </a:extLst>
                </a:gridCol>
                <a:gridCol w="800100">
                  <a:extLst>
                    <a:ext uri="{9D8B030D-6E8A-4147-A177-3AD203B41FA5}">
                      <a16:colId xmlns:a16="http://schemas.microsoft.com/office/drawing/2014/main" val="2001491031"/>
                    </a:ext>
                  </a:extLst>
                </a:gridCol>
              </a:tblGrid>
              <a:tr h="493900">
                <a:tc>
                  <a:txBody>
                    <a:bodyPr/>
                    <a:lstStyle/>
                    <a:p>
                      <a:pPr algn="ctr"/>
                      <a:r>
                        <a:rPr lang="en-US" sz="1800" dirty="0"/>
                        <a:t>x</a:t>
                      </a:r>
                    </a:p>
                  </a:txBody>
                  <a:tcPr marT="45707" marB="45707"/>
                </a:tc>
                <a:tc>
                  <a:txBody>
                    <a:bodyPr/>
                    <a:lstStyle/>
                    <a:p>
                      <a:pPr algn="ctr"/>
                      <a:r>
                        <a:rPr lang="en-US" sz="1800" dirty="0"/>
                        <a:t>Cg(x</a:t>
                      </a:r>
                      <a:r>
                        <a:rPr lang="en-US" sz="1800" dirty="0" smtClean="0"/>
                        <a:t>)</a:t>
                      </a:r>
                    </a:p>
                    <a:p>
                      <a:pPr algn="ctr"/>
                      <a:r>
                        <a:rPr lang="en-US" sz="1800" dirty="0" smtClean="0"/>
                        <a:t>C=2</a:t>
                      </a:r>
                      <a:endParaRPr lang="en-US" sz="1800" dirty="0"/>
                    </a:p>
                  </a:txBody>
                  <a:tcPr marT="45707" marB="45707"/>
                </a:tc>
                <a:tc>
                  <a:txBody>
                    <a:bodyPr/>
                    <a:lstStyle/>
                    <a:p>
                      <a:pPr algn="ctr"/>
                      <a:r>
                        <a:rPr lang="en-US" sz="1800" dirty="0"/>
                        <a:t>f(x)</a:t>
                      </a:r>
                    </a:p>
                  </a:txBody>
                  <a:tcPr marT="45707" marB="45707"/>
                </a:tc>
                <a:tc>
                  <a:txBody>
                    <a:bodyPr/>
                    <a:lstStyle/>
                    <a:p>
                      <a:pPr algn="ctr"/>
                      <a:r>
                        <a:rPr lang="en-US" sz="1800" dirty="0" smtClean="0"/>
                        <a:t>Cg(x)</a:t>
                      </a:r>
                    </a:p>
                    <a:p>
                      <a:pPr algn="ctr"/>
                      <a:r>
                        <a:rPr lang="en-US" sz="1800" dirty="0" smtClean="0"/>
                        <a:t>C</a:t>
                      </a:r>
                      <a:r>
                        <a:rPr lang="en-US" sz="1800" baseline="0" dirty="0" smtClean="0"/>
                        <a:t> =1</a:t>
                      </a:r>
                      <a:endParaRPr lang="en-US" sz="1800" dirty="0"/>
                    </a:p>
                  </a:txBody>
                  <a:tcPr marT="45707" marB="45707"/>
                </a:tc>
                <a:extLst>
                  <a:ext uri="{0D108BD9-81ED-4DB2-BD59-A6C34878D82A}">
                    <a16:rowId xmlns:a16="http://schemas.microsoft.com/office/drawing/2014/main" val="2442467546"/>
                  </a:ext>
                </a:extLst>
              </a:tr>
              <a:tr h="282220">
                <a:tc>
                  <a:txBody>
                    <a:bodyPr/>
                    <a:lstStyle/>
                    <a:p>
                      <a:pPr algn="ctr"/>
                      <a:r>
                        <a:rPr lang="en-US" sz="1800" dirty="0"/>
                        <a:t>1</a:t>
                      </a:r>
                    </a:p>
                  </a:txBody>
                  <a:tcPr marT="45707" marB="45707" anchor="ctr"/>
                </a:tc>
                <a:tc>
                  <a:txBody>
                    <a:bodyPr/>
                    <a:lstStyle/>
                    <a:p>
                      <a:pPr algn="ctr"/>
                      <a:r>
                        <a:rPr lang="en-US" sz="1800" kern="1200" dirty="0">
                          <a:solidFill>
                            <a:schemeClr val="tx1"/>
                          </a:solidFill>
                          <a:latin typeface="+mn-lt"/>
                          <a:ea typeface="+mn-ea"/>
                          <a:cs typeface="+mn-cs"/>
                        </a:rPr>
                        <a:t>2</a:t>
                      </a:r>
                    </a:p>
                  </a:txBody>
                  <a:tcPr marT="45707" marB="45707" anchor="ctr"/>
                </a:tc>
                <a:tc>
                  <a:txBody>
                    <a:bodyPr/>
                    <a:lstStyle/>
                    <a:p>
                      <a:pPr algn="ctr" fontAlgn="b"/>
                      <a:r>
                        <a:rPr lang="en-US" sz="1800" kern="1200" dirty="0">
                          <a:solidFill>
                            <a:schemeClr val="tx1"/>
                          </a:solidFill>
                          <a:latin typeface="+mn-lt"/>
                          <a:ea typeface="+mn-ea"/>
                          <a:cs typeface="+mn-cs"/>
                        </a:rPr>
                        <a:t>5</a:t>
                      </a:r>
                    </a:p>
                  </a:txBody>
                  <a:tcPr marL="6350" marR="6350" marT="6350" marB="0" anchor="ctr"/>
                </a:tc>
                <a:tc>
                  <a:txBody>
                    <a:bodyPr/>
                    <a:lstStyle/>
                    <a:p>
                      <a:pPr algn="ctr" fontAlgn="b"/>
                      <a:r>
                        <a:rPr lang="en-US" sz="1800" kern="1200" dirty="0">
                          <a:solidFill>
                            <a:srgbClr val="00B050"/>
                          </a:solidFill>
                          <a:latin typeface="+mn-lt"/>
                          <a:ea typeface="+mn-ea"/>
                          <a:cs typeface="+mn-cs"/>
                        </a:rPr>
                        <a:t>1</a:t>
                      </a:r>
                    </a:p>
                  </a:txBody>
                  <a:tcPr marL="6350" marR="6350" marT="6350" marB="0" anchor="ctr"/>
                </a:tc>
                <a:extLst>
                  <a:ext uri="{0D108BD9-81ED-4DB2-BD59-A6C34878D82A}">
                    <a16:rowId xmlns:a16="http://schemas.microsoft.com/office/drawing/2014/main" val="1336669674"/>
                  </a:ext>
                </a:extLst>
              </a:tr>
              <a:tr h="282220">
                <a:tc>
                  <a:txBody>
                    <a:bodyPr/>
                    <a:lstStyle/>
                    <a:p>
                      <a:pPr algn="ctr"/>
                      <a:r>
                        <a:rPr lang="en-US" sz="1800" dirty="0"/>
                        <a:t>2</a:t>
                      </a:r>
                    </a:p>
                  </a:txBody>
                  <a:tcPr marT="45707" marB="45707" anchor="ctr"/>
                </a:tc>
                <a:tc>
                  <a:txBody>
                    <a:bodyPr/>
                    <a:lstStyle/>
                    <a:p>
                      <a:pPr algn="ctr"/>
                      <a:r>
                        <a:rPr lang="en-US" sz="1800" kern="1200" dirty="0">
                          <a:solidFill>
                            <a:schemeClr val="tx1"/>
                          </a:solidFill>
                          <a:latin typeface="+mn-lt"/>
                          <a:ea typeface="+mn-ea"/>
                          <a:cs typeface="+mn-cs"/>
                        </a:rPr>
                        <a:t>8</a:t>
                      </a:r>
                    </a:p>
                  </a:txBody>
                  <a:tcPr marT="45707" marB="45707" anchor="ctr"/>
                </a:tc>
                <a:tc>
                  <a:txBody>
                    <a:bodyPr/>
                    <a:lstStyle/>
                    <a:p>
                      <a:pPr algn="ctr" fontAlgn="b"/>
                      <a:r>
                        <a:rPr lang="en-US" sz="1800" kern="1200" dirty="0">
                          <a:solidFill>
                            <a:schemeClr val="tx1"/>
                          </a:solidFill>
                          <a:latin typeface="+mn-lt"/>
                          <a:ea typeface="+mn-ea"/>
                          <a:cs typeface="+mn-cs"/>
                        </a:rPr>
                        <a:t>8</a:t>
                      </a:r>
                    </a:p>
                  </a:txBody>
                  <a:tcPr marL="6350" marR="6350" marT="6350" marB="0" anchor="ctr"/>
                </a:tc>
                <a:tc>
                  <a:txBody>
                    <a:bodyPr/>
                    <a:lstStyle/>
                    <a:p>
                      <a:pPr algn="ctr" fontAlgn="b"/>
                      <a:r>
                        <a:rPr lang="en-US" sz="1800" kern="1200" dirty="0">
                          <a:solidFill>
                            <a:srgbClr val="00B050"/>
                          </a:solidFill>
                          <a:latin typeface="+mn-lt"/>
                          <a:ea typeface="+mn-ea"/>
                          <a:cs typeface="+mn-cs"/>
                        </a:rPr>
                        <a:t>4</a:t>
                      </a:r>
                    </a:p>
                  </a:txBody>
                  <a:tcPr marL="6350" marR="6350" marT="6350" marB="0" anchor="ctr"/>
                </a:tc>
                <a:extLst>
                  <a:ext uri="{0D108BD9-81ED-4DB2-BD59-A6C34878D82A}">
                    <a16:rowId xmlns:a16="http://schemas.microsoft.com/office/drawing/2014/main" val="1256929846"/>
                  </a:ext>
                </a:extLst>
              </a:tr>
              <a:tr h="282220">
                <a:tc>
                  <a:txBody>
                    <a:bodyPr/>
                    <a:lstStyle/>
                    <a:p>
                      <a:pPr algn="ctr"/>
                      <a:r>
                        <a:rPr lang="en-US" sz="1800" dirty="0"/>
                        <a:t>3</a:t>
                      </a:r>
                    </a:p>
                  </a:txBody>
                  <a:tcPr marT="45707" marB="45707" anchor="ctr"/>
                </a:tc>
                <a:tc>
                  <a:txBody>
                    <a:bodyPr/>
                    <a:lstStyle/>
                    <a:p>
                      <a:pPr algn="ctr"/>
                      <a:r>
                        <a:rPr lang="en-US" sz="1800" kern="1200" dirty="0">
                          <a:solidFill>
                            <a:srgbClr val="FF0000"/>
                          </a:solidFill>
                          <a:latin typeface="+mn-lt"/>
                          <a:ea typeface="+mn-ea"/>
                          <a:cs typeface="+mn-cs"/>
                        </a:rPr>
                        <a:t>18</a:t>
                      </a:r>
                    </a:p>
                  </a:txBody>
                  <a:tcPr marT="45707" marB="45707" anchor="ctr"/>
                </a:tc>
                <a:tc>
                  <a:txBody>
                    <a:bodyPr/>
                    <a:lstStyle/>
                    <a:p>
                      <a:pPr algn="ctr" fontAlgn="b"/>
                      <a:r>
                        <a:rPr lang="en-US" sz="1800" kern="1200" dirty="0">
                          <a:solidFill>
                            <a:schemeClr val="tx1"/>
                          </a:solidFill>
                          <a:latin typeface="+mn-lt"/>
                          <a:ea typeface="+mn-ea"/>
                          <a:cs typeface="+mn-cs"/>
                        </a:rPr>
                        <a:t>13</a:t>
                      </a:r>
                    </a:p>
                  </a:txBody>
                  <a:tcPr marL="6350" marR="6350" marT="6350" marB="0" anchor="ctr"/>
                </a:tc>
                <a:tc>
                  <a:txBody>
                    <a:bodyPr/>
                    <a:lstStyle/>
                    <a:p>
                      <a:pPr algn="ctr" fontAlgn="b"/>
                      <a:r>
                        <a:rPr lang="en-US" sz="1800" kern="1200" dirty="0">
                          <a:solidFill>
                            <a:srgbClr val="00B050"/>
                          </a:solidFill>
                          <a:latin typeface="+mn-lt"/>
                          <a:ea typeface="+mn-ea"/>
                          <a:cs typeface="+mn-cs"/>
                        </a:rPr>
                        <a:t>9</a:t>
                      </a:r>
                    </a:p>
                  </a:txBody>
                  <a:tcPr marL="6350" marR="6350" marT="6350" marB="0" anchor="ctr"/>
                </a:tc>
                <a:extLst>
                  <a:ext uri="{0D108BD9-81ED-4DB2-BD59-A6C34878D82A}">
                    <a16:rowId xmlns:a16="http://schemas.microsoft.com/office/drawing/2014/main" val="2840548534"/>
                  </a:ext>
                </a:extLst>
              </a:tr>
              <a:tr h="282220">
                <a:tc>
                  <a:txBody>
                    <a:bodyPr/>
                    <a:lstStyle/>
                    <a:p>
                      <a:pPr algn="ctr"/>
                      <a:r>
                        <a:rPr lang="en-US" sz="1800" dirty="0"/>
                        <a:t>4</a:t>
                      </a:r>
                    </a:p>
                  </a:txBody>
                  <a:tcPr marT="45707" marB="45707" anchor="ctr"/>
                </a:tc>
                <a:tc>
                  <a:txBody>
                    <a:bodyPr/>
                    <a:lstStyle/>
                    <a:p>
                      <a:pPr algn="ctr"/>
                      <a:r>
                        <a:rPr lang="en-US" sz="1800" kern="1200" dirty="0">
                          <a:solidFill>
                            <a:srgbClr val="FF0000"/>
                          </a:solidFill>
                          <a:latin typeface="+mn-lt"/>
                          <a:ea typeface="+mn-ea"/>
                          <a:cs typeface="+mn-cs"/>
                        </a:rPr>
                        <a:t>32</a:t>
                      </a:r>
                    </a:p>
                  </a:txBody>
                  <a:tcPr marT="45707" marB="45707" anchor="ctr"/>
                </a:tc>
                <a:tc>
                  <a:txBody>
                    <a:bodyPr/>
                    <a:lstStyle/>
                    <a:p>
                      <a:pPr algn="ctr" fontAlgn="b"/>
                      <a:r>
                        <a:rPr lang="en-US" sz="1800" kern="1200" dirty="0">
                          <a:solidFill>
                            <a:schemeClr val="tx1"/>
                          </a:solidFill>
                          <a:latin typeface="+mn-lt"/>
                          <a:ea typeface="+mn-ea"/>
                          <a:cs typeface="+mn-cs"/>
                        </a:rPr>
                        <a:t>20</a:t>
                      </a:r>
                    </a:p>
                  </a:txBody>
                  <a:tcPr marL="6350" marR="6350" marT="6350" marB="0" anchor="ctr"/>
                </a:tc>
                <a:tc>
                  <a:txBody>
                    <a:bodyPr/>
                    <a:lstStyle/>
                    <a:p>
                      <a:pPr algn="ctr" fontAlgn="b"/>
                      <a:r>
                        <a:rPr lang="en-US" sz="1800" kern="1200" dirty="0">
                          <a:solidFill>
                            <a:srgbClr val="00B050"/>
                          </a:solidFill>
                          <a:latin typeface="+mn-lt"/>
                          <a:ea typeface="+mn-ea"/>
                          <a:cs typeface="+mn-cs"/>
                        </a:rPr>
                        <a:t>16</a:t>
                      </a:r>
                    </a:p>
                  </a:txBody>
                  <a:tcPr marL="6350" marR="6350" marT="6350" marB="0" anchor="ctr"/>
                </a:tc>
                <a:extLst>
                  <a:ext uri="{0D108BD9-81ED-4DB2-BD59-A6C34878D82A}">
                    <a16:rowId xmlns:a16="http://schemas.microsoft.com/office/drawing/2014/main" val="267505417"/>
                  </a:ext>
                </a:extLst>
              </a:tr>
              <a:tr h="282220">
                <a:tc>
                  <a:txBody>
                    <a:bodyPr/>
                    <a:lstStyle/>
                    <a:p>
                      <a:pPr algn="ctr"/>
                      <a:r>
                        <a:rPr lang="en-US" sz="1800" dirty="0"/>
                        <a:t>5</a:t>
                      </a:r>
                    </a:p>
                  </a:txBody>
                  <a:tcPr marT="45707" marB="45707" anchor="ctr"/>
                </a:tc>
                <a:tc>
                  <a:txBody>
                    <a:bodyPr/>
                    <a:lstStyle/>
                    <a:p>
                      <a:pPr algn="ctr"/>
                      <a:r>
                        <a:rPr lang="en-US" sz="1800" kern="1200" dirty="0">
                          <a:solidFill>
                            <a:srgbClr val="FF0000"/>
                          </a:solidFill>
                          <a:latin typeface="+mn-lt"/>
                          <a:ea typeface="+mn-ea"/>
                          <a:cs typeface="+mn-cs"/>
                        </a:rPr>
                        <a:t>50</a:t>
                      </a:r>
                    </a:p>
                  </a:txBody>
                  <a:tcPr marT="45707" marB="45707" anchor="ctr"/>
                </a:tc>
                <a:tc>
                  <a:txBody>
                    <a:bodyPr/>
                    <a:lstStyle/>
                    <a:p>
                      <a:pPr algn="ctr" fontAlgn="b"/>
                      <a:r>
                        <a:rPr lang="en-US" sz="1800" kern="1200" dirty="0">
                          <a:solidFill>
                            <a:schemeClr val="tx1"/>
                          </a:solidFill>
                          <a:latin typeface="+mn-lt"/>
                          <a:ea typeface="+mn-ea"/>
                          <a:cs typeface="+mn-cs"/>
                        </a:rPr>
                        <a:t>29</a:t>
                      </a:r>
                    </a:p>
                  </a:txBody>
                  <a:tcPr marL="6350" marR="6350" marT="6350" marB="0" anchor="ctr"/>
                </a:tc>
                <a:tc>
                  <a:txBody>
                    <a:bodyPr/>
                    <a:lstStyle/>
                    <a:p>
                      <a:pPr algn="ctr" fontAlgn="b"/>
                      <a:r>
                        <a:rPr lang="en-US" sz="1800" kern="1200" dirty="0">
                          <a:solidFill>
                            <a:srgbClr val="00B050"/>
                          </a:solidFill>
                          <a:latin typeface="+mn-lt"/>
                          <a:ea typeface="+mn-ea"/>
                          <a:cs typeface="+mn-cs"/>
                        </a:rPr>
                        <a:t>25</a:t>
                      </a:r>
                    </a:p>
                  </a:txBody>
                  <a:tcPr marL="6350" marR="6350" marT="6350" marB="0" anchor="ctr"/>
                </a:tc>
                <a:extLst>
                  <a:ext uri="{0D108BD9-81ED-4DB2-BD59-A6C34878D82A}">
                    <a16:rowId xmlns:a16="http://schemas.microsoft.com/office/drawing/2014/main" val="3158065709"/>
                  </a:ext>
                </a:extLst>
              </a:tr>
            </a:tbl>
          </a:graphicData>
        </a:graphic>
      </p:graphicFrame>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18</a:t>
            </a:fld>
            <a:endParaRPr lang="en-US" altLang="en-US" dirty="0"/>
          </a:p>
        </p:txBody>
      </p:sp>
      <p:sp>
        <p:nvSpPr>
          <p:cNvPr id="2" name="TextBox 1"/>
          <p:cNvSpPr txBox="1"/>
          <p:nvPr/>
        </p:nvSpPr>
        <p:spPr>
          <a:xfrm>
            <a:off x="4880412" y="2244391"/>
            <a:ext cx="3445423"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C =</a:t>
            </a:r>
            <a:r>
              <a:rPr lang="en-US" dirty="0" smtClean="0"/>
              <a:t>1</a:t>
            </a:r>
          </a:p>
          <a:p>
            <a:r>
              <a:rPr lang="en-US" dirty="0" smtClean="0"/>
              <a:t>|f(x)| &gt;= c |g(x)| when c=1 and k&gt;= 1</a:t>
            </a:r>
          </a:p>
          <a:p>
            <a:r>
              <a:rPr lang="en-US" dirty="0" smtClean="0">
                <a:solidFill>
                  <a:srgbClr val="00B050"/>
                </a:solidFill>
              </a:rPr>
              <a:t>F(x) big omega g(x)</a:t>
            </a:r>
            <a:endParaRPr lang="en-US" dirty="0">
              <a:solidFill>
                <a:srgbClr val="00B050"/>
              </a:solidFill>
            </a:endParaRPr>
          </a:p>
        </p:txBody>
      </p:sp>
    </p:spTree>
    <p:extLst>
      <p:ext uri="{BB962C8B-B14F-4D97-AF65-F5344CB8AC3E}">
        <p14:creationId xmlns:p14="http://schemas.microsoft.com/office/powerpoint/2010/main" val="4149528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BEFD-8BDC-3542-83B8-69A510D27F15}"/>
              </a:ext>
            </a:extLst>
          </p:cNvPr>
          <p:cNvSpPr>
            <a:spLocks noGrp="1"/>
          </p:cNvSpPr>
          <p:nvPr>
            <p:ph type="ctrTitle"/>
          </p:nvPr>
        </p:nvSpPr>
        <p:spPr>
          <a:xfrm>
            <a:off x="876300" y="912813"/>
            <a:ext cx="7772400" cy="688975"/>
          </a:xfrm>
        </p:spPr>
        <p:txBody>
          <a:bodyPr rtlCol="0">
            <a:normAutofit fontScale="90000"/>
          </a:bodyPr>
          <a:lstStyle/>
          <a:p>
            <a:pPr eaLnBrk="1" fontAlgn="auto" hangingPunct="1">
              <a:spcAft>
                <a:spcPts val="0"/>
              </a:spcAft>
              <a:defRPr/>
            </a:pPr>
            <a:r>
              <a:rPr lang="en-US" dirty="0"/>
              <a:t>Big-Omega</a:t>
            </a:r>
          </a:p>
        </p:txBody>
      </p:sp>
      <p:pic>
        <p:nvPicPr>
          <p:cNvPr id="31747" name="Subtitle 2"/>
          <p:cNvPicPr>
            <a:picLocks noGrp="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342900" y="1638300"/>
            <a:ext cx="8763000" cy="5676900"/>
          </a:xfrm>
        </p:spPr>
      </p:pic>
      <p:pic>
        <p:nvPicPr>
          <p:cNvPr id="317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962400"/>
            <a:ext cx="38576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19</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531685278"/>
              </p:ext>
            </p:extLst>
          </p:nvPr>
        </p:nvGraphicFramePr>
        <p:xfrm>
          <a:off x="5791200" y="2635008"/>
          <a:ext cx="2400300" cy="2468724"/>
        </p:xfrm>
        <a:graphic>
          <a:graphicData uri="http://schemas.openxmlformats.org/drawingml/2006/table">
            <a:tbl>
              <a:tblPr firstRow="1" bandRow="1">
                <a:tableStyleId>{5940675A-B579-460E-94D1-54222C63F5DA}</a:tableStyleId>
              </a:tblPr>
              <a:tblGrid>
                <a:gridCol w="800100">
                  <a:extLst>
                    <a:ext uri="{9D8B030D-6E8A-4147-A177-3AD203B41FA5}">
                      <a16:colId xmlns:a16="http://schemas.microsoft.com/office/drawing/2014/main" val="1372126657"/>
                    </a:ext>
                  </a:extLst>
                </a:gridCol>
                <a:gridCol w="800100">
                  <a:extLst>
                    <a:ext uri="{9D8B030D-6E8A-4147-A177-3AD203B41FA5}">
                      <a16:colId xmlns:a16="http://schemas.microsoft.com/office/drawing/2014/main" val="3798178383"/>
                    </a:ext>
                  </a:extLst>
                </a:gridCol>
                <a:gridCol w="800100">
                  <a:extLst>
                    <a:ext uri="{9D8B030D-6E8A-4147-A177-3AD203B41FA5}">
                      <a16:colId xmlns:a16="http://schemas.microsoft.com/office/drawing/2014/main" val="2359496556"/>
                    </a:ext>
                  </a:extLst>
                </a:gridCol>
              </a:tblGrid>
              <a:tr h="493900">
                <a:tc>
                  <a:txBody>
                    <a:bodyPr/>
                    <a:lstStyle/>
                    <a:p>
                      <a:pPr algn="ctr"/>
                      <a:r>
                        <a:rPr lang="en-US" sz="1800" dirty="0"/>
                        <a:t>x</a:t>
                      </a:r>
                    </a:p>
                  </a:txBody>
                  <a:tcPr marT="45707" marB="45707"/>
                </a:tc>
                <a:tc>
                  <a:txBody>
                    <a:bodyPr/>
                    <a:lstStyle/>
                    <a:p>
                      <a:pPr algn="ctr"/>
                      <a:r>
                        <a:rPr lang="en-US" sz="1800" dirty="0" smtClean="0"/>
                        <a:t>Cg(x)</a:t>
                      </a:r>
                    </a:p>
                    <a:p>
                      <a:pPr algn="ctr"/>
                      <a:r>
                        <a:rPr lang="en-US" sz="1800" dirty="0" smtClean="0"/>
                        <a:t>C</a:t>
                      </a:r>
                      <a:r>
                        <a:rPr lang="en-US" sz="1800" baseline="0" dirty="0" smtClean="0"/>
                        <a:t> =1</a:t>
                      </a:r>
                      <a:endParaRPr lang="en-US" sz="1800" dirty="0"/>
                    </a:p>
                  </a:txBody>
                  <a:tcPr marT="45707" marB="45707"/>
                </a:tc>
                <a:tc>
                  <a:txBody>
                    <a:bodyPr/>
                    <a:lstStyle/>
                    <a:p>
                      <a:pPr algn="ctr"/>
                      <a:r>
                        <a:rPr lang="en-US" sz="1800" dirty="0"/>
                        <a:t>f(x)</a:t>
                      </a:r>
                    </a:p>
                  </a:txBody>
                  <a:tcPr marT="45707" marB="45707"/>
                </a:tc>
                <a:extLst>
                  <a:ext uri="{0D108BD9-81ED-4DB2-BD59-A6C34878D82A}">
                    <a16:rowId xmlns:a16="http://schemas.microsoft.com/office/drawing/2014/main" val="2381293780"/>
                  </a:ext>
                </a:extLst>
              </a:tr>
              <a:tr h="282220">
                <a:tc>
                  <a:txBody>
                    <a:bodyPr/>
                    <a:lstStyle/>
                    <a:p>
                      <a:pPr algn="ctr"/>
                      <a:r>
                        <a:rPr lang="en-US" sz="1800" dirty="0"/>
                        <a:t>1</a:t>
                      </a:r>
                    </a:p>
                  </a:txBody>
                  <a:tcPr marT="45707" marB="45707" anchor="ctr"/>
                </a:tc>
                <a:tc>
                  <a:txBody>
                    <a:bodyPr/>
                    <a:lstStyle/>
                    <a:p>
                      <a:pPr algn="ctr" fontAlgn="b"/>
                      <a:r>
                        <a:rPr lang="en-US" sz="1800" kern="1200" dirty="0">
                          <a:solidFill>
                            <a:srgbClr val="00B050"/>
                          </a:solidFill>
                          <a:latin typeface="+mn-lt"/>
                          <a:ea typeface="+mn-ea"/>
                          <a:cs typeface="+mn-cs"/>
                        </a:rPr>
                        <a:t>1</a:t>
                      </a:r>
                    </a:p>
                  </a:txBody>
                  <a:tcPr marL="6350" marR="6350" marT="6350" marB="0" anchor="ctr"/>
                </a:tc>
                <a:tc>
                  <a:txBody>
                    <a:bodyPr/>
                    <a:lstStyle/>
                    <a:p>
                      <a:pPr algn="ctr" fontAlgn="b"/>
                      <a:r>
                        <a:rPr lang="en-US" sz="1800" kern="1200" dirty="0">
                          <a:solidFill>
                            <a:schemeClr val="tx1"/>
                          </a:solidFill>
                          <a:latin typeface="+mn-lt"/>
                          <a:ea typeface="+mn-ea"/>
                          <a:cs typeface="+mn-cs"/>
                        </a:rPr>
                        <a:t>5</a:t>
                      </a:r>
                    </a:p>
                  </a:txBody>
                  <a:tcPr marL="6350" marR="6350" marT="6350" marB="0" anchor="ctr"/>
                </a:tc>
                <a:extLst>
                  <a:ext uri="{0D108BD9-81ED-4DB2-BD59-A6C34878D82A}">
                    <a16:rowId xmlns:a16="http://schemas.microsoft.com/office/drawing/2014/main" val="2067054150"/>
                  </a:ext>
                </a:extLst>
              </a:tr>
              <a:tr h="282220">
                <a:tc>
                  <a:txBody>
                    <a:bodyPr/>
                    <a:lstStyle/>
                    <a:p>
                      <a:pPr algn="ctr"/>
                      <a:r>
                        <a:rPr lang="en-US" sz="1800" dirty="0"/>
                        <a:t>2</a:t>
                      </a:r>
                    </a:p>
                  </a:txBody>
                  <a:tcPr marT="45707" marB="45707" anchor="ctr"/>
                </a:tc>
                <a:tc>
                  <a:txBody>
                    <a:bodyPr/>
                    <a:lstStyle/>
                    <a:p>
                      <a:pPr algn="ctr" fontAlgn="b"/>
                      <a:r>
                        <a:rPr lang="en-US" sz="1800" kern="1200" dirty="0">
                          <a:solidFill>
                            <a:srgbClr val="00B050"/>
                          </a:solidFill>
                          <a:latin typeface="+mn-lt"/>
                          <a:ea typeface="+mn-ea"/>
                          <a:cs typeface="+mn-cs"/>
                        </a:rPr>
                        <a:t>4</a:t>
                      </a:r>
                    </a:p>
                  </a:txBody>
                  <a:tcPr marL="6350" marR="6350" marT="6350" marB="0" anchor="ctr"/>
                </a:tc>
                <a:tc>
                  <a:txBody>
                    <a:bodyPr/>
                    <a:lstStyle/>
                    <a:p>
                      <a:pPr algn="ctr" fontAlgn="b"/>
                      <a:r>
                        <a:rPr lang="en-US" sz="1800" kern="1200" dirty="0">
                          <a:solidFill>
                            <a:schemeClr val="tx1"/>
                          </a:solidFill>
                          <a:latin typeface="+mn-lt"/>
                          <a:ea typeface="+mn-ea"/>
                          <a:cs typeface="+mn-cs"/>
                        </a:rPr>
                        <a:t>8</a:t>
                      </a:r>
                    </a:p>
                  </a:txBody>
                  <a:tcPr marL="6350" marR="6350" marT="6350" marB="0" anchor="ctr"/>
                </a:tc>
                <a:extLst>
                  <a:ext uri="{0D108BD9-81ED-4DB2-BD59-A6C34878D82A}">
                    <a16:rowId xmlns:a16="http://schemas.microsoft.com/office/drawing/2014/main" val="1276847366"/>
                  </a:ext>
                </a:extLst>
              </a:tr>
              <a:tr h="282220">
                <a:tc>
                  <a:txBody>
                    <a:bodyPr/>
                    <a:lstStyle/>
                    <a:p>
                      <a:pPr algn="ctr"/>
                      <a:r>
                        <a:rPr lang="en-US" sz="1800" dirty="0"/>
                        <a:t>3</a:t>
                      </a:r>
                    </a:p>
                  </a:txBody>
                  <a:tcPr marT="45707" marB="45707" anchor="ctr"/>
                </a:tc>
                <a:tc>
                  <a:txBody>
                    <a:bodyPr/>
                    <a:lstStyle/>
                    <a:p>
                      <a:pPr algn="ctr" fontAlgn="b"/>
                      <a:r>
                        <a:rPr lang="en-US" sz="1800" kern="1200" dirty="0">
                          <a:solidFill>
                            <a:srgbClr val="00B050"/>
                          </a:solidFill>
                          <a:latin typeface="+mn-lt"/>
                          <a:ea typeface="+mn-ea"/>
                          <a:cs typeface="+mn-cs"/>
                        </a:rPr>
                        <a:t>9</a:t>
                      </a:r>
                    </a:p>
                  </a:txBody>
                  <a:tcPr marL="6350" marR="6350" marT="6350" marB="0" anchor="ctr"/>
                </a:tc>
                <a:tc>
                  <a:txBody>
                    <a:bodyPr/>
                    <a:lstStyle/>
                    <a:p>
                      <a:pPr algn="ctr" fontAlgn="b"/>
                      <a:r>
                        <a:rPr lang="en-US" sz="1800" kern="1200" dirty="0">
                          <a:solidFill>
                            <a:schemeClr val="tx1"/>
                          </a:solidFill>
                          <a:latin typeface="+mn-lt"/>
                          <a:ea typeface="+mn-ea"/>
                          <a:cs typeface="+mn-cs"/>
                        </a:rPr>
                        <a:t>13</a:t>
                      </a:r>
                    </a:p>
                  </a:txBody>
                  <a:tcPr marL="6350" marR="6350" marT="6350" marB="0" anchor="ctr"/>
                </a:tc>
                <a:extLst>
                  <a:ext uri="{0D108BD9-81ED-4DB2-BD59-A6C34878D82A}">
                    <a16:rowId xmlns:a16="http://schemas.microsoft.com/office/drawing/2014/main" val="578626260"/>
                  </a:ext>
                </a:extLst>
              </a:tr>
              <a:tr h="282220">
                <a:tc>
                  <a:txBody>
                    <a:bodyPr/>
                    <a:lstStyle/>
                    <a:p>
                      <a:pPr algn="ctr"/>
                      <a:r>
                        <a:rPr lang="en-US" sz="1800" dirty="0"/>
                        <a:t>4</a:t>
                      </a:r>
                    </a:p>
                  </a:txBody>
                  <a:tcPr marT="45707" marB="45707" anchor="ctr"/>
                </a:tc>
                <a:tc>
                  <a:txBody>
                    <a:bodyPr/>
                    <a:lstStyle/>
                    <a:p>
                      <a:pPr algn="ctr" fontAlgn="b"/>
                      <a:r>
                        <a:rPr lang="en-US" sz="1800" kern="1200" dirty="0">
                          <a:solidFill>
                            <a:srgbClr val="00B050"/>
                          </a:solidFill>
                          <a:latin typeface="+mn-lt"/>
                          <a:ea typeface="+mn-ea"/>
                          <a:cs typeface="+mn-cs"/>
                        </a:rPr>
                        <a:t>16</a:t>
                      </a:r>
                    </a:p>
                  </a:txBody>
                  <a:tcPr marL="6350" marR="6350" marT="6350" marB="0" anchor="ctr"/>
                </a:tc>
                <a:tc>
                  <a:txBody>
                    <a:bodyPr/>
                    <a:lstStyle/>
                    <a:p>
                      <a:pPr algn="ctr" fontAlgn="b"/>
                      <a:r>
                        <a:rPr lang="en-US" sz="1800" kern="1200" dirty="0">
                          <a:solidFill>
                            <a:schemeClr val="tx1"/>
                          </a:solidFill>
                          <a:latin typeface="+mn-lt"/>
                          <a:ea typeface="+mn-ea"/>
                          <a:cs typeface="+mn-cs"/>
                        </a:rPr>
                        <a:t>20</a:t>
                      </a:r>
                    </a:p>
                  </a:txBody>
                  <a:tcPr marL="6350" marR="6350" marT="6350" marB="0" anchor="ctr"/>
                </a:tc>
                <a:extLst>
                  <a:ext uri="{0D108BD9-81ED-4DB2-BD59-A6C34878D82A}">
                    <a16:rowId xmlns:a16="http://schemas.microsoft.com/office/drawing/2014/main" val="3631721832"/>
                  </a:ext>
                </a:extLst>
              </a:tr>
              <a:tr h="282220">
                <a:tc>
                  <a:txBody>
                    <a:bodyPr/>
                    <a:lstStyle/>
                    <a:p>
                      <a:pPr algn="ctr"/>
                      <a:r>
                        <a:rPr lang="en-US" sz="1800" dirty="0"/>
                        <a:t>5</a:t>
                      </a:r>
                    </a:p>
                  </a:txBody>
                  <a:tcPr marT="45707" marB="45707" anchor="ctr"/>
                </a:tc>
                <a:tc>
                  <a:txBody>
                    <a:bodyPr/>
                    <a:lstStyle/>
                    <a:p>
                      <a:pPr algn="ctr" fontAlgn="b"/>
                      <a:r>
                        <a:rPr lang="en-US" sz="1800" kern="1200" dirty="0">
                          <a:solidFill>
                            <a:srgbClr val="00B050"/>
                          </a:solidFill>
                          <a:latin typeface="+mn-lt"/>
                          <a:ea typeface="+mn-ea"/>
                          <a:cs typeface="+mn-cs"/>
                        </a:rPr>
                        <a:t>25</a:t>
                      </a:r>
                    </a:p>
                  </a:txBody>
                  <a:tcPr marL="6350" marR="6350" marT="6350" marB="0" anchor="ctr"/>
                </a:tc>
                <a:tc>
                  <a:txBody>
                    <a:bodyPr/>
                    <a:lstStyle/>
                    <a:p>
                      <a:pPr algn="ctr" fontAlgn="b"/>
                      <a:r>
                        <a:rPr lang="en-US" sz="1800" kern="1200" dirty="0">
                          <a:solidFill>
                            <a:schemeClr val="tx1"/>
                          </a:solidFill>
                          <a:latin typeface="+mn-lt"/>
                          <a:ea typeface="+mn-ea"/>
                          <a:cs typeface="+mn-cs"/>
                        </a:rPr>
                        <a:t>29</a:t>
                      </a:r>
                    </a:p>
                  </a:txBody>
                  <a:tcPr marL="6350" marR="6350" marT="6350" marB="0" anchor="ctr"/>
                </a:tc>
                <a:extLst>
                  <a:ext uri="{0D108BD9-81ED-4DB2-BD59-A6C34878D82A}">
                    <a16:rowId xmlns:a16="http://schemas.microsoft.com/office/drawing/2014/main" val="3062551561"/>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CCB1-56F2-6046-B81B-25F672534C23}"/>
              </a:ext>
            </a:extLst>
          </p:cNvPr>
          <p:cNvSpPr>
            <a:spLocks noGrp="1"/>
          </p:cNvSpPr>
          <p:nvPr>
            <p:ph type="ctrTitle"/>
          </p:nvPr>
        </p:nvSpPr>
        <p:spPr>
          <a:xfrm>
            <a:off x="838200" y="838200"/>
            <a:ext cx="7772400" cy="688975"/>
          </a:xfrm>
        </p:spPr>
        <p:txBody>
          <a:bodyPr rtlCol="0">
            <a:normAutofit fontScale="90000"/>
          </a:bodyPr>
          <a:lstStyle/>
          <a:p>
            <a:pPr eaLnBrk="1" fontAlgn="auto" hangingPunct="1">
              <a:spcAft>
                <a:spcPts val="0"/>
              </a:spcAft>
              <a:defRPr/>
            </a:pPr>
            <a:r>
              <a:rPr lang="en-US" dirty="0"/>
              <a:t>Topics</a:t>
            </a:r>
          </a:p>
        </p:txBody>
      </p:sp>
      <p:sp>
        <p:nvSpPr>
          <p:cNvPr id="3" name="Subtitle 2">
            <a:extLst>
              <a:ext uri="{FF2B5EF4-FFF2-40B4-BE49-F238E27FC236}">
                <a16:creationId xmlns:a16="http://schemas.microsoft.com/office/drawing/2014/main" id="{7DD51291-1683-BE4D-BCAB-73580115E489}"/>
              </a:ext>
            </a:extLst>
          </p:cNvPr>
          <p:cNvSpPr>
            <a:spLocks noGrp="1"/>
          </p:cNvSpPr>
          <p:nvPr>
            <p:ph type="subTitle" idx="1"/>
          </p:nvPr>
        </p:nvSpPr>
        <p:spPr>
          <a:xfrm>
            <a:off x="381000" y="993775"/>
            <a:ext cx="8686800" cy="5635625"/>
          </a:xfrm>
        </p:spPr>
        <p:txBody>
          <a:bodyPr rtlCol="0">
            <a:normAutofit/>
          </a:bodyPr>
          <a:lstStyle/>
          <a:p>
            <a:pPr algn="l" eaLnBrk="1" fontAlgn="auto" hangingPunct="1">
              <a:spcAft>
                <a:spcPts val="0"/>
              </a:spcAft>
              <a:buFont typeface="Arial"/>
              <a:buNone/>
              <a:defRPr/>
            </a:pPr>
            <a:endParaRPr lang="en-US" altLang="en-US" sz="2800" dirty="0"/>
          </a:p>
          <a:p>
            <a:pPr algn="l" eaLnBrk="1" fontAlgn="auto" hangingPunct="1">
              <a:spcAft>
                <a:spcPts val="0"/>
              </a:spcAft>
              <a:buFont typeface="Arial"/>
              <a:buNone/>
              <a:defRPr/>
            </a:pPr>
            <a:r>
              <a:rPr lang="en-US" altLang="en-US" b="1" dirty="0" smtClean="0">
                <a:solidFill>
                  <a:schemeClr val="tx1"/>
                </a:solidFill>
              </a:rPr>
              <a:t>Covers </a:t>
            </a:r>
            <a:r>
              <a:rPr lang="en-US" altLang="en-US" b="1" dirty="0">
                <a:solidFill>
                  <a:schemeClr val="tx1"/>
                </a:solidFill>
              </a:rPr>
              <a:t>of :</a:t>
            </a:r>
          </a:p>
          <a:p>
            <a:pPr algn="l" eaLnBrk="1" fontAlgn="auto" hangingPunct="1">
              <a:spcAft>
                <a:spcPts val="0"/>
              </a:spcAft>
              <a:buFontTx/>
              <a:buChar char="-"/>
              <a:defRPr/>
            </a:pPr>
            <a:r>
              <a:rPr lang="en-US" altLang="en-US" dirty="0">
                <a:solidFill>
                  <a:schemeClr val="tx1"/>
                </a:solidFill>
              </a:rPr>
              <a:t>Asymptotic notation ( big O, big </a:t>
            </a:r>
            <a:r>
              <a:rPr lang="el-GR" altLang="en-US" dirty="0">
                <a:solidFill>
                  <a:schemeClr val="tx1"/>
                </a:solidFill>
              </a:rPr>
              <a:t>Ω</a:t>
            </a:r>
            <a:r>
              <a:rPr lang="en-US" altLang="en-US" dirty="0">
                <a:solidFill>
                  <a:schemeClr val="tx1"/>
                </a:solidFill>
              </a:rPr>
              <a:t>, big </a:t>
            </a:r>
            <a:r>
              <a:rPr lang="el-GR" altLang="en-US" dirty="0">
                <a:solidFill>
                  <a:schemeClr val="tx1"/>
                </a:solidFill>
              </a:rPr>
              <a:t>ϴ</a:t>
            </a:r>
            <a:r>
              <a:rPr lang="en-US" altLang="en-US" dirty="0">
                <a:solidFill>
                  <a:schemeClr val="tx1"/>
                </a:solidFill>
              </a:rPr>
              <a:t>)</a:t>
            </a:r>
          </a:p>
          <a:p>
            <a:pPr algn="l" eaLnBrk="1" fontAlgn="auto" hangingPunct="1">
              <a:spcAft>
                <a:spcPts val="0"/>
              </a:spcAft>
              <a:buFontTx/>
              <a:buChar char="-"/>
              <a:defRPr/>
            </a:pPr>
            <a:r>
              <a:rPr lang="en-US" altLang="en-US" dirty="0" smtClean="0">
                <a:solidFill>
                  <a:schemeClr val="tx1"/>
                </a:solidFill>
              </a:rPr>
              <a:t>Growth </a:t>
            </a:r>
            <a:r>
              <a:rPr lang="en-US" altLang="en-US" dirty="0">
                <a:solidFill>
                  <a:schemeClr val="tx1"/>
                </a:solidFill>
              </a:rPr>
              <a:t>of Functions</a:t>
            </a:r>
          </a:p>
          <a:p>
            <a:pPr algn="l" eaLnBrk="1" fontAlgn="auto" hangingPunct="1">
              <a:spcAft>
                <a:spcPts val="0"/>
              </a:spcAft>
              <a:buFontTx/>
              <a:buChar char="-"/>
              <a:defRPr/>
            </a:pPr>
            <a:r>
              <a:rPr lang="en-US" altLang="en-US" dirty="0" smtClean="0">
                <a:solidFill>
                  <a:schemeClr val="tx1"/>
                </a:solidFill>
              </a:rPr>
              <a:t>Performance </a:t>
            </a:r>
            <a:r>
              <a:rPr lang="en-US" altLang="en-US" dirty="0">
                <a:solidFill>
                  <a:schemeClr val="tx1"/>
                </a:solidFill>
              </a:rPr>
              <a:t>of Algorithms</a:t>
            </a:r>
          </a:p>
          <a:p>
            <a:pPr algn="l" eaLnBrk="1" fontAlgn="auto" hangingPunct="1">
              <a:spcAft>
                <a:spcPts val="0"/>
              </a:spcAft>
              <a:buFontTx/>
              <a:buChar char="-"/>
              <a:defRPr/>
            </a:pPr>
            <a:r>
              <a:rPr lang="en-US" altLang="en-US" dirty="0">
                <a:solidFill>
                  <a:schemeClr val="tx1"/>
                </a:solidFill>
              </a:rPr>
              <a:t>Counting operations of an Algorithm</a:t>
            </a:r>
          </a:p>
          <a:p>
            <a:pPr algn="l" eaLnBrk="1" fontAlgn="auto" hangingPunct="1">
              <a:spcAft>
                <a:spcPts val="0"/>
              </a:spcAft>
              <a:buFontTx/>
              <a:buChar char="-"/>
              <a:defRPr/>
            </a:pPr>
            <a:r>
              <a:rPr lang="en-US" altLang="en-US" dirty="0">
                <a:solidFill>
                  <a:schemeClr val="tx1"/>
                </a:solidFill>
              </a:rPr>
              <a:t>Time Complexity of an Algorithm </a:t>
            </a:r>
          </a:p>
          <a:p>
            <a:pPr algn="l" eaLnBrk="1" fontAlgn="auto" hangingPunct="1">
              <a:spcAft>
                <a:spcPts val="0"/>
              </a:spcAft>
              <a:buFontTx/>
              <a:buChar char="-"/>
              <a:defRPr/>
            </a:pPr>
            <a:r>
              <a:rPr lang="en-US" altLang="en-US" dirty="0">
                <a:solidFill>
                  <a:schemeClr val="tx1"/>
                </a:solidFill>
              </a:rPr>
              <a:t>Algorithm Growth Rates</a:t>
            </a:r>
          </a:p>
          <a:p>
            <a:pPr algn="l" eaLnBrk="1" fontAlgn="auto" hangingPunct="1">
              <a:spcAft>
                <a:spcPts val="0"/>
              </a:spcAft>
              <a:buFontTx/>
              <a:buChar char="-"/>
              <a:defRPr/>
            </a:pPr>
            <a:endParaRPr lang="en-US" altLang="en-US" dirty="0"/>
          </a:p>
          <a:p>
            <a:pPr algn="l" eaLnBrk="1" fontAlgn="auto" hangingPunct="1">
              <a:spcAft>
                <a:spcPts val="0"/>
              </a:spcAft>
              <a:buFont typeface="Arial"/>
              <a:buNone/>
              <a:defRPr/>
            </a:pPr>
            <a:endParaRPr lang="en-US" altLang="en-US" sz="2400" dirty="0"/>
          </a:p>
          <a:p>
            <a:pPr algn="l" eaLnBrk="1" fontAlgn="auto" hangingPunct="1">
              <a:spcAft>
                <a:spcPts val="0"/>
              </a:spcAft>
              <a:buFont typeface="Arial"/>
              <a:buNone/>
              <a:defRPr/>
            </a:pPr>
            <a:endParaRPr lang="en-US" altLang="en-US" sz="2200" dirty="0"/>
          </a:p>
          <a:p>
            <a:pPr algn="l" eaLnBrk="1" fontAlgn="auto" hangingPunct="1">
              <a:spcAft>
                <a:spcPts val="0"/>
              </a:spcAft>
              <a:buFont typeface="Arial"/>
              <a:buNone/>
              <a:defRPr/>
            </a:pPr>
            <a:endParaRPr lang="en-US" altLang="en-US" sz="2200" dirty="0"/>
          </a:p>
          <a:p>
            <a:pPr algn="l" eaLnBrk="1" fontAlgn="auto" hangingPunct="1">
              <a:spcAft>
                <a:spcPts val="0"/>
              </a:spcAft>
              <a:buFont typeface="Arial"/>
              <a:buNone/>
              <a:defRPr/>
            </a:pPr>
            <a:endParaRPr lang="en-US" altLang="en-US" sz="2200" dirty="0"/>
          </a:p>
          <a:p>
            <a:pPr algn="l" eaLnBrk="1" fontAlgn="auto" hangingPunct="1">
              <a:spcAft>
                <a:spcPts val="0"/>
              </a:spcAft>
              <a:buFont typeface="Arial"/>
              <a:buNone/>
              <a:defRPr/>
            </a:pPr>
            <a:endParaRPr lang="en-US" altLang="en-US" sz="2200" dirty="0"/>
          </a:p>
          <a:p>
            <a:pPr algn="l" eaLnBrk="1" fontAlgn="auto" hangingPunct="1">
              <a:spcAft>
                <a:spcPts val="0"/>
              </a:spcAft>
              <a:buFontTx/>
              <a:buChar char="-"/>
              <a:defRPr/>
            </a:pPr>
            <a:endParaRPr lang="en-US" altLang="en-US" sz="2000" dirty="0"/>
          </a:p>
          <a:p>
            <a:pPr algn="l" eaLnBrk="1" fontAlgn="auto" hangingPunct="1">
              <a:spcAft>
                <a:spcPts val="0"/>
              </a:spcAft>
              <a:buFontTx/>
              <a:buChar char="-"/>
              <a:defRPr/>
            </a:pPr>
            <a:endParaRPr lang="en-US" altLang="en-US" sz="2000" dirty="0"/>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2EB1-F428-494B-A950-2B02171AEE37}"/>
              </a:ext>
            </a:extLst>
          </p:cNvPr>
          <p:cNvSpPr>
            <a:spLocks noGrp="1"/>
          </p:cNvSpPr>
          <p:nvPr>
            <p:ph type="ctrTitle"/>
          </p:nvPr>
        </p:nvSpPr>
        <p:spPr>
          <a:xfrm>
            <a:off x="228600" y="685800"/>
            <a:ext cx="7772400" cy="688975"/>
          </a:xfrm>
        </p:spPr>
        <p:txBody>
          <a:bodyPr rtlCol="0">
            <a:normAutofit fontScale="90000"/>
          </a:bodyPr>
          <a:lstStyle/>
          <a:p>
            <a:pPr eaLnBrk="1" fontAlgn="auto" hangingPunct="1">
              <a:spcAft>
                <a:spcPts val="0"/>
              </a:spcAft>
              <a:defRPr/>
            </a:pPr>
            <a:r>
              <a:rPr lang="en-US" altLang="en-US" sz="3600" dirty="0">
                <a:solidFill>
                  <a:srgbClr val="FF0000"/>
                </a:solidFill>
              </a:rPr>
              <a:t/>
            </a:r>
            <a:br>
              <a:rPr lang="en-US" altLang="en-US" sz="3600" dirty="0">
                <a:solidFill>
                  <a:srgbClr val="FF0000"/>
                </a:solidFill>
              </a:rPr>
            </a:br>
            <a:r>
              <a:rPr lang="en-US" altLang="en-US" sz="3600" dirty="0"/>
              <a:t>Asymptotic notation</a:t>
            </a:r>
            <a:r>
              <a:rPr lang="en-US" altLang="en-US" sz="3600" dirty="0">
                <a:solidFill>
                  <a:srgbClr val="000000"/>
                </a:solidFill>
              </a:rPr>
              <a:t>:</a:t>
            </a:r>
            <a:r>
              <a:rPr lang="en-US" altLang="en-US" sz="3600" dirty="0">
                <a:solidFill>
                  <a:srgbClr val="FF0000"/>
                </a:solidFill>
              </a:rPr>
              <a:t> </a:t>
            </a:r>
            <a:r>
              <a:rPr lang="en-US" altLang="en-US" sz="3600" dirty="0"/>
              <a:t>Big-Theta (</a:t>
            </a:r>
            <a:r>
              <a:rPr lang="el-GR" altLang="en-US" sz="3600" dirty="0"/>
              <a:t>ϴ</a:t>
            </a:r>
            <a:r>
              <a:rPr lang="en-US" altLang="en-US" sz="3600" dirty="0"/>
              <a:t>)</a:t>
            </a:r>
            <a:br>
              <a:rPr lang="en-US" altLang="en-US" sz="3600" dirty="0"/>
            </a:br>
            <a:endParaRPr lang="en-US" altLang="en-US" sz="3600" dirty="0"/>
          </a:p>
        </p:txBody>
      </p:sp>
      <p:sp>
        <p:nvSpPr>
          <p:cNvPr id="3" name="Subtitle 2">
            <a:extLst>
              <a:ext uri="{FF2B5EF4-FFF2-40B4-BE49-F238E27FC236}">
                <a16:creationId xmlns:a16="http://schemas.microsoft.com/office/drawing/2014/main" id="{4BE0E65F-DCC1-FB4E-A543-1DCCB121E487}"/>
              </a:ext>
            </a:extLst>
          </p:cNvPr>
          <p:cNvSpPr>
            <a:spLocks noGrp="1"/>
          </p:cNvSpPr>
          <p:nvPr>
            <p:ph type="subTitle" idx="1"/>
          </p:nvPr>
        </p:nvSpPr>
        <p:spPr>
          <a:xfrm>
            <a:off x="381000" y="2057400"/>
            <a:ext cx="8686800" cy="5635625"/>
          </a:xfrm>
        </p:spPr>
        <p:txBody>
          <a:bodyPr rtlCol="0">
            <a:normAutofit/>
          </a:bodyPr>
          <a:lstStyle/>
          <a:p>
            <a:pPr marL="342900" indent="-342900" algn="l" eaLnBrk="1" fontAlgn="auto" hangingPunct="1">
              <a:spcAft>
                <a:spcPts val="0"/>
              </a:spcAft>
              <a:buFontTx/>
              <a:buChar char="-"/>
              <a:defRPr/>
            </a:pPr>
            <a:r>
              <a:rPr lang="en-US" altLang="en-US" sz="2400" dirty="0">
                <a:solidFill>
                  <a:schemeClr val="tx1"/>
                </a:solidFill>
              </a:rPr>
              <a:t>Big-Theta notation (</a:t>
            </a:r>
            <a:r>
              <a:rPr lang="el-GR" altLang="en-US" sz="2400" dirty="0">
                <a:solidFill>
                  <a:schemeClr val="tx1"/>
                </a:solidFill>
              </a:rPr>
              <a:t>ϴ</a:t>
            </a:r>
            <a:r>
              <a:rPr lang="en-US" altLang="en-US" sz="2400" dirty="0">
                <a:solidFill>
                  <a:schemeClr val="tx1"/>
                </a:solidFill>
              </a:rPr>
              <a:t>)</a:t>
            </a:r>
          </a:p>
          <a:p>
            <a:pPr marL="342900" indent="-342900" algn="l" eaLnBrk="1" fontAlgn="auto" hangingPunct="1">
              <a:spcAft>
                <a:spcPts val="0"/>
              </a:spcAft>
              <a:buFont typeface="Arial"/>
              <a:buNone/>
              <a:defRPr/>
            </a:pPr>
            <a:r>
              <a:rPr lang="en-US" altLang="en-US" sz="2800" i="1" dirty="0" smtClean="0">
                <a:solidFill>
                  <a:schemeClr val="tx1"/>
                </a:solidFill>
              </a:rPr>
              <a:t>     Let </a:t>
            </a:r>
            <a:r>
              <a:rPr lang="en-US" altLang="en-US" sz="2800" i="1" dirty="0">
                <a:solidFill>
                  <a:schemeClr val="tx1"/>
                </a:solidFill>
              </a:rPr>
              <a:t>f and g be functions from the set of integers or the set of real numbers</a:t>
            </a:r>
            <a:r>
              <a:rPr lang="en-US" altLang="en-US" sz="2800" i="1" dirty="0"/>
              <a:t>. </a:t>
            </a:r>
            <a:endParaRPr lang="en-US" altLang="en-US" sz="2800" i="1" dirty="0" smtClean="0"/>
          </a:p>
          <a:p>
            <a:pPr marL="342900" indent="-342900" algn="l" eaLnBrk="1" fontAlgn="auto" hangingPunct="1">
              <a:spcAft>
                <a:spcPts val="0"/>
              </a:spcAft>
              <a:buFont typeface="Arial"/>
              <a:buNone/>
              <a:defRPr/>
            </a:pPr>
            <a:r>
              <a:rPr lang="en-US" altLang="en-US" sz="2800" i="1" dirty="0">
                <a:solidFill>
                  <a:srgbClr val="FF0000"/>
                </a:solidFill>
              </a:rPr>
              <a:t> </a:t>
            </a:r>
            <a:r>
              <a:rPr lang="en-US" altLang="en-US" sz="2800" i="1" dirty="0" smtClean="0">
                <a:solidFill>
                  <a:srgbClr val="FF0000"/>
                </a:solidFill>
              </a:rPr>
              <a:t>   We </a:t>
            </a:r>
            <a:r>
              <a:rPr lang="en-US" altLang="en-US" sz="2800" i="1" dirty="0">
                <a:solidFill>
                  <a:srgbClr val="FF0000"/>
                </a:solidFill>
              </a:rPr>
              <a:t>say that  f(x) is </a:t>
            </a:r>
            <a:r>
              <a:rPr lang="el-GR" altLang="en-US" sz="2800" dirty="0">
                <a:solidFill>
                  <a:srgbClr val="FF0000"/>
                </a:solidFill>
              </a:rPr>
              <a:t>ϴ</a:t>
            </a:r>
            <a:r>
              <a:rPr lang="en-US" altLang="en-US" sz="2800" i="1" dirty="0">
                <a:solidFill>
                  <a:srgbClr val="FF0000"/>
                </a:solidFill>
              </a:rPr>
              <a:t>(g(x)) if f (x) is O(g(x)) </a:t>
            </a:r>
            <a:r>
              <a:rPr lang="en-US" altLang="en-US" sz="2800" b="1" i="1" u="sng" dirty="0">
                <a:solidFill>
                  <a:srgbClr val="008000"/>
                </a:solidFill>
              </a:rPr>
              <a:t>and</a:t>
            </a:r>
            <a:r>
              <a:rPr lang="en-US" altLang="en-US" sz="2800" i="1" dirty="0">
                <a:solidFill>
                  <a:srgbClr val="FF0000"/>
                </a:solidFill>
              </a:rPr>
              <a:t> f (x) is </a:t>
            </a:r>
            <a:r>
              <a:rPr lang="el-GR" altLang="en-US" sz="2800" i="1" dirty="0" err="1">
                <a:solidFill>
                  <a:srgbClr val="FF0000"/>
                </a:solidFill>
              </a:rPr>
              <a:t>Ω</a:t>
            </a:r>
            <a:r>
              <a:rPr lang="en-US" altLang="en-US" sz="2800" i="1" dirty="0">
                <a:solidFill>
                  <a:srgbClr val="FF0000"/>
                </a:solidFill>
              </a:rPr>
              <a:t>(g(x)).</a:t>
            </a:r>
          </a:p>
          <a:p>
            <a:pPr marL="342900" indent="-342900" algn="l" eaLnBrk="1" fontAlgn="auto" hangingPunct="1">
              <a:spcAft>
                <a:spcPts val="0"/>
              </a:spcAft>
              <a:buFont typeface="Arial"/>
              <a:buNone/>
              <a:defRPr/>
            </a:pPr>
            <a:endParaRPr lang="en-US" altLang="en-US" sz="2800" i="1" baseline="30000" dirty="0">
              <a:solidFill>
                <a:srgbClr val="FF0000"/>
              </a:solidFill>
            </a:endParaRPr>
          </a:p>
          <a:p>
            <a:pPr marL="342900" indent="-342900" algn="l" eaLnBrk="1" fontAlgn="auto" hangingPunct="1">
              <a:spcAft>
                <a:spcPts val="0"/>
              </a:spcAft>
              <a:buFont typeface="Arial"/>
              <a:buNone/>
              <a:defRPr/>
            </a:pPr>
            <a:r>
              <a:rPr lang="en-US" altLang="en-US" sz="2800" dirty="0">
                <a:solidFill>
                  <a:schemeClr val="tx1"/>
                </a:solidFill>
              </a:rPr>
              <a:t>In the example of f(x) and g(x) we have been using</a:t>
            </a:r>
          </a:p>
          <a:p>
            <a:pPr marL="342900" indent="-342900" algn="l" eaLnBrk="1" fontAlgn="auto" hangingPunct="1">
              <a:spcAft>
                <a:spcPts val="0"/>
              </a:spcAft>
              <a:buFont typeface="Arial"/>
              <a:buNone/>
              <a:defRPr/>
            </a:pPr>
            <a:r>
              <a:rPr lang="en-US" altLang="en-US" sz="2800" dirty="0">
                <a:solidFill>
                  <a:schemeClr val="tx1"/>
                </a:solidFill>
              </a:rPr>
              <a:t>               </a:t>
            </a:r>
            <a:r>
              <a:rPr lang="en-US" altLang="en-US" sz="2400" dirty="0">
                <a:solidFill>
                  <a:schemeClr val="tx1"/>
                </a:solidFill>
              </a:rPr>
              <a:t>f(x) =x</a:t>
            </a:r>
            <a:r>
              <a:rPr lang="en-US" altLang="en-US" sz="2400" baseline="30000" dirty="0">
                <a:solidFill>
                  <a:schemeClr val="tx1"/>
                </a:solidFill>
              </a:rPr>
              <a:t>2 </a:t>
            </a:r>
            <a:r>
              <a:rPr lang="en-US" altLang="en-US" sz="2400" dirty="0">
                <a:solidFill>
                  <a:schemeClr val="tx1"/>
                </a:solidFill>
              </a:rPr>
              <a:t>+ 4 and g(x)=x</a:t>
            </a:r>
            <a:r>
              <a:rPr lang="en-US" altLang="en-US" sz="2400" baseline="30000" dirty="0">
                <a:solidFill>
                  <a:schemeClr val="tx1"/>
                </a:solidFill>
              </a:rPr>
              <a:t>2</a:t>
            </a:r>
            <a:endParaRPr lang="en-US" altLang="en-US" sz="2400" dirty="0">
              <a:solidFill>
                <a:schemeClr val="tx1"/>
              </a:solidFill>
            </a:endParaRPr>
          </a:p>
          <a:p>
            <a:pPr marL="342900" indent="-342900" algn="l" eaLnBrk="1" fontAlgn="auto" hangingPunct="1">
              <a:spcAft>
                <a:spcPts val="0"/>
              </a:spcAft>
              <a:buFontTx/>
              <a:buChar char="-"/>
              <a:defRPr/>
            </a:pPr>
            <a:r>
              <a:rPr lang="en-US" altLang="en-US" sz="2800" dirty="0">
                <a:solidFill>
                  <a:schemeClr val="tx1"/>
                </a:solidFill>
              </a:rPr>
              <a:t>We have seen that f(x) is O(g(x)) and </a:t>
            </a:r>
            <a:r>
              <a:rPr lang="el-GR" altLang="en-US" sz="2800" dirty="0" err="1">
                <a:solidFill>
                  <a:schemeClr val="tx1"/>
                </a:solidFill>
              </a:rPr>
              <a:t>Ω</a:t>
            </a:r>
            <a:r>
              <a:rPr lang="en-US" altLang="en-US" sz="2800" dirty="0">
                <a:solidFill>
                  <a:schemeClr val="tx1"/>
                </a:solidFill>
              </a:rPr>
              <a:t>(g(x)) therefore it is </a:t>
            </a:r>
            <a:r>
              <a:rPr lang="el-GR" altLang="en-US" sz="2800" dirty="0">
                <a:solidFill>
                  <a:srgbClr val="FF0000"/>
                </a:solidFill>
              </a:rPr>
              <a:t>ϴ</a:t>
            </a:r>
            <a:r>
              <a:rPr lang="en-US" altLang="en-US" sz="2800" dirty="0">
                <a:solidFill>
                  <a:srgbClr val="FF0000"/>
                </a:solidFill>
              </a:rPr>
              <a:t>(g(x))</a:t>
            </a:r>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BAC2-C5CF-9748-8125-E41254C6F37E}"/>
              </a:ext>
            </a:extLst>
          </p:cNvPr>
          <p:cNvSpPr>
            <a:spLocks noGrp="1"/>
          </p:cNvSpPr>
          <p:nvPr>
            <p:ph type="ctrTitle"/>
          </p:nvPr>
        </p:nvSpPr>
        <p:spPr>
          <a:xfrm>
            <a:off x="381000" y="609600"/>
            <a:ext cx="7772400" cy="688975"/>
          </a:xfrm>
        </p:spPr>
        <p:txBody>
          <a:bodyPr rtlCol="0">
            <a:normAutofit fontScale="90000"/>
          </a:bodyPr>
          <a:lstStyle/>
          <a:p>
            <a:pPr eaLnBrk="1" fontAlgn="auto" hangingPunct="1">
              <a:spcAft>
                <a:spcPts val="0"/>
              </a:spcAft>
              <a:defRPr/>
            </a:pPr>
            <a:r>
              <a:rPr lang="en-US" dirty="0"/>
              <a:t>Big-Theta</a:t>
            </a:r>
          </a:p>
        </p:txBody>
      </p:sp>
      <p:sp>
        <p:nvSpPr>
          <p:cNvPr id="35843" name="Subtitle 2"/>
          <p:cNvSpPr>
            <a:spLocks noGrp="1" noChangeArrowheads="1"/>
          </p:cNvSpPr>
          <p:nvPr>
            <p:ph type="subTitle" idx="1"/>
          </p:nvPr>
        </p:nvSpPr>
        <p:spPr>
          <a:xfrm>
            <a:off x="228600" y="1298575"/>
            <a:ext cx="8686800" cy="4492625"/>
          </a:xfrm>
        </p:spPr>
        <p:txBody>
          <a:bodyPr/>
          <a:lstStyle/>
          <a:p>
            <a:pPr marL="457200" indent="-457200" algn="l" eaLnBrk="1" hangingPunct="1">
              <a:buFontTx/>
              <a:buChar char="-"/>
            </a:pPr>
            <a:r>
              <a:rPr lang="en-US" altLang="en-US" sz="2200" dirty="0" smtClean="0">
                <a:solidFill>
                  <a:schemeClr val="tx1"/>
                </a:solidFill>
              </a:rPr>
              <a:t>Notice that values for C were different:</a:t>
            </a:r>
          </a:p>
          <a:p>
            <a:pPr marL="914400" lvl="1" indent="-457200" algn="l" eaLnBrk="1" hangingPunct="1">
              <a:buFontTx/>
              <a:buChar char="-"/>
            </a:pPr>
            <a:r>
              <a:rPr lang="en-US" altLang="en-US" sz="2200" dirty="0" smtClean="0">
                <a:solidFill>
                  <a:schemeClr val="tx1"/>
                </a:solidFill>
              </a:rPr>
              <a:t>For f(x) to be O(g(x)), C = 2  (ref. 14)</a:t>
            </a:r>
          </a:p>
          <a:p>
            <a:pPr marL="914400" lvl="1" indent="-457200" algn="l" eaLnBrk="1" hangingPunct="1">
              <a:buFontTx/>
              <a:buChar char="-"/>
            </a:pPr>
            <a:r>
              <a:rPr lang="en-US" altLang="en-US" sz="2200" dirty="0" smtClean="0">
                <a:solidFill>
                  <a:schemeClr val="tx1"/>
                </a:solidFill>
              </a:rPr>
              <a:t>For f(x) to be </a:t>
            </a:r>
            <a:r>
              <a:rPr lang="el-GR" altLang="en-US" sz="2200" dirty="0" smtClean="0">
                <a:solidFill>
                  <a:schemeClr val="tx1"/>
                </a:solidFill>
              </a:rPr>
              <a:t>Ω</a:t>
            </a:r>
            <a:r>
              <a:rPr lang="en-US" altLang="en-US" sz="2200" dirty="0" smtClean="0">
                <a:solidFill>
                  <a:schemeClr val="tx1"/>
                </a:solidFill>
              </a:rPr>
              <a:t>(g(x)), C = 1  (ref. 14)</a:t>
            </a:r>
          </a:p>
          <a:p>
            <a:pPr marL="457200" indent="-457200" algn="l" eaLnBrk="1" hangingPunct="1"/>
            <a:r>
              <a:rPr lang="en-US" altLang="en-US" sz="2200" dirty="0" smtClean="0">
                <a:solidFill>
                  <a:schemeClr val="tx1"/>
                </a:solidFill>
              </a:rPr>
              <a:t>Since C can be different for Big-O and Big-Omega we can say for f(x) to be Big-Theta of g(x) </a:t>
            </a:r>
          </a:p>
          <a:p>
            <a:pPr marL="457200" indent="-457200" algn="l" eaLnBrk="1" hangingPunct="1"/>
            <a:r>
              <a:rPr lang="en-US" altLang="en-US" sz="2200" dirty="0" smtClean="0">
                <a:solidFill>
                  <a:schemeClr val="tx1"/>
                </a:solidFill>
              </a:rPr>
              <a:t>                     C</a:t>
            </a:r>
            <a:r>
              <a:rPr lang="en-US" altLang="en-US" sz="2200" baseline="-25000" dirty="0" smtClean="0">
                <a:solidFill>
                  <a:schemeClr val="tx1"/>
                </a:solidFill>
              </a:rPr>
              <a:t>1</a:t>
            </a:r>
            <a:r>
              <a:rPr lang="en-US" altLang="en-US" sz="2200" dirty="0" smtClean="0">
                <a:solidFill>
                  <a:schemeClr val="tx1"/>
                </a:solidFill>
              </a:rPr>
              <a:t>|g(x)| ≤ |f(x)| ≤ C</a:t>
            </a:r>
            <a:r>
              <a:rPr lang="en-US" altLang="en-US" sz="2200" baseline="-25000" dirty="0" smtClean="0">
                <a:solidFill>
                  <a:schemeClr val="tx1"/>
                </a:solidFill>
              </a:rPr>
              <a:t>2</a:t>
            </a:r>
            <a:r>
              <a:rPr lang="en-US" altLang="en-US" sz="2200" dirty="0" smtClean="0">
                <a:solidFill>
                  <a:schemeClr val="tx1"/>
                </a:solidFill>
              </a:rPr>
              <a:t>|g(x)|</a:t>
            </a:r>
          </a:p>
          <a:p>
            <a:pPr marL="457200" indent="-457200" algn="l" eaLnBrk="1" hangingPunct="1"/>
            <a:r>
              <a:rPr lang="en-US" altLang="en-US" sz="2200" dirty="0" smtClean="0">
                <a:solidFill>
                  <a:schemeClr val="tx1"/>
                </a:solidFill>
              </a:rPr>
              <a:t>Continuing with our example we see:</a:t>
            </a:r>
          </a:p>
          <a:p>
            <a:pPr marL="457200" indent="-457200" algn="l" eaLnBrk="1" hangingPunct="1"/>
            <a:r>
              <a:rPr lang="en-US" altLang="en-US" sz="2200" dirty="0" smtClean="0">
                <a:solidFill>
                  <a:schemeClr val="tx1"/>
                </a:solidFill>
              </a:rPr>
              <a:t>                     |g(x)| ≤ |f(x)| ≤ 2|g(x)|</a:t>
            </a:r>
          </a:p>
          <a:p>
            <a:pPr marL="457200" indent="-457200" algn="l" eaLnBrk="1" hangingPunct="1">
              <a:buFontTx/>
              <a:buChar char="-"/>
            </a:pPr>
            <a:r>
              <a:rPr lang="en-US" altLang="en-US" sz="2200" dirty="0" smtClean="0">
                <a:solidFill>
                  <a:schemeClr val="tx1"/>
                </a:solidFill>
              </a:rPr>
              <a:t>Plotting all three functions, </a:t>
            </a:r>
            <a:r>
              <a:rPr lang="en-US" altLang="en-US" sz="2000" dirty="0" smtClean="0">
                <a:solidFill>
                  <a:schemeClr val="tx1"/>
                </a:solidFill>
              </a:rPr>
              <a:t>f(x) =x</a:t>
            </a:r>
            <a:r>
              <a:rPr lang="en-US" altLang="en-US" sz="2000" baseline="30000" dirty="0" smtClean="0">
                <a:solidFill>
                  <a:schemeClr val="tx1"/>
                </a:solidFill>
              </a:rPr>
              <a:t>2 </a:t>
            </a:r>
            <a:r>
              <a:rPr lang="en-US" altLang="en-US" sz="2000" dirty="0" smtClean="0">
                <a:solidFill>
                  <a:schemeClr val="tx1"/>
                </a:solidFill>
              </a:rPr>
              <a:t>+ 4, g(x)=x</a:t>
            </a:r>
            <a:r>
              <a:rPr lang="en-US" altLang="en-US" sz="2000" baseline="30000" dirty="0" smtClean="0">
                <a:solidFill>
                  <a:schemeClr val="tx1"/>
                </a:solidFill>
              </a:rPr>
              <a:t>2 </a:t>
            </a:r>
            <a:r>
              <a:rPr lang="en-US" altLang="en-US" sz="2000" dirty="0" smtClean="0">
                <a:solidFill>
                  <a:schemeClr val="tx1"/>
                </a:solidFill>
              </a:rPr>
              <a:t>and g(x)=2x</a:t>
            </a:r>
            <a:r>
              <a:rPr lang="en-US" altLang="en-US" sz="2000" baseline="30000" dirty="0" smtClean="0">
                <a:solidFill>
                  <a:schemeClr val="tx1"/>
                </a:solidFill>
              </a:rPr>
              <a:t>2</a:t>
            </a:r>
            <a:r>
              <a:rPr lang="en-US" altLang="en-US" sz="2000" dirty="0" smtClean="0">
                <a:solidFill>
                  <a:schemeClr val="tx1"/>
                </a:solidFill>
              </a:rPr>
              <a:t> </a:t>
            </a:r>
            <a:r>
              <a:rPr lang="en-US" altLang="en-US" sz="2200" dirty="0" smtClean="0">
                <a:solidFill>
                  <a:schemeClr val="tx1"/>
                </a:solidFill>
              </a:rPr>
              <a:t>on the same graph we can see how f(x) lies in between functions </a:t>
            </a:r>
            <a:r>
              <a:rPr lang="en-US" altLang="en-US" sz="2400" dirty="0" smtClean="0">
                <a:solidFill>
                  <a:schemeClr val="tx1"/>
                </a:solidFill>
              </a:rPr>
              <a:t>x</a:t>
            </a:r>
            <a:r>
              <a:rPr lang="en-US" altLang="en-US" sz="2400" baseline="30000" dirty="0" smtClean="0">
                <a:solidFill>
                  <a:schemeClr val="tx1"/>
                </a:solidFill>
              </a:rPr>
              <a:t>2</a:t>
            </a:r>
            <a:r>
              <a:rPr lang="en-US" altLang="en-US" sz="2200" dirty="0" smtClean="0">
                <a:solidFill>
                  <a:schemeClr val="tx1"/>
                </a:solidFill>
              </a:rPr>
              <a:t> and 2</a:t>
            </a:r>
            <a:r>
              <a:rPr lang="en-US" altLang="en-US" sz="2400" dirty="0" smtClean="0">
                <a:solidFill>
                  <a:schemeClr val="tx1"/>
                </a:solidFill>
              </a:rPr>
              <a:t>x</a:t>
            </a:r>
            <a:r>
              <a:rPr lang="en-US" altLang="en-US" sz="2400" baseline="30000" dirty="0" smtClean="0">
                <a:solidFill>
                  <a:schemeClr val="tx1"/>
                </a:solidFill>
              </a:rPr>
              <a:t>2</a:t>
            </a:r>
            <a:r>
              <a:rPr lang="en-US" altLang="en-US" sz="2200" dirty="0" smtClean="0">
                <a:solidFill>
                  <a:schemeClr val="tx1"/>
                </a:solidFill>
              </a:rPr>
              <a:t> </a:t>
            </a:r>
          </a:p>
          <a:p>
            <a:pPr marL="457200" indent="-457200" algn="l" eaLnBrk="1" hangingPunct="1"/>
            <a:r>
              <a:rPr lang="en-US" altLang="en-US" sz="2000" dirty="0" smtClean="0">
                <a:solidFill>
                  <a:schemeClr val="tx1"/>
                </a:solidFill>
              </a:rPr>
              <a:t>        </a:t>
            </a:r>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B604-5810-5949-8BD5-29D3FC09E31E}"/>
              </a:ext>
            </a:extLst>
          </p:cNvPr>
          <p:cNvSpPr>
            <a:spLocks noGrp="1"/>
          </p:cNvSpPr>
          <p:nvPr>
            <p:ph type="ctrTitle"/>
          </p:nvPr>
        </p:nvSpPr>
        <p:spPr>
          <a:xfrm>
            <a:off x="609600" y="1066800"/>
            <a:ext cx="7772400" cy="688975"/>
          </a:xfrm>
        </p:spPr>
        <p:txBody>
          <a:bodyPr rtlCol="0">
            <a:normAutofit fontScale="90000"/>
          </a:bodyPr>
          <a:lstStyle/>
          <a:p>
            <a:pPr eaLnBrk="1" fontAlgn="auto" hangingPunct="1">
              <a:spcAft>
                <a:spcPts val="0"/>
              </a:spcAft>
              <a:defRPr/>
            </a:pPr>
            <a:r>
              <a:rPr lang="en-US" dirty="0"/>
              <a:t>Big-Theta</a:t>
            </a:r>
          </a:p>
        </p:txBody>
      </p:sp>
      <p:sp>
        <p:nvSpPr>
          <p:cNvPr id="3" name="Subtitle 2">
            <a:extLst>
              <a:ext uri="{FF2B5EF4-FFF2-40B4-BE49-F238E27FC236}">
                <a16:creationId xmlns:a16="http://schemas.microsoft.com/office/drawing/2014/main" id="{F865B5E5-1915-5749-BB48-421878692F01}"/>
              </a:ext>
            </a:extLst>
          </p:cNvPr>
          <p:cNvSpPr>
            <a:spLocks noGrp="1"/>
          </p:cNvSpPr>
          <p:nvPr>
            <p:ph type="subTitle" idx="1"/>
          </p:nvPr>
        </p:nvSpPr>
        <p:spPr>
          <a:xfrm>
            <a:off x="381000" y="993775"/>
            <a:ext cx="8686800" cy="5635625"/>
          </a:xfrm>
        </p:spPr>
        <p:txBody>
          <a:bodyPr rtlCol="0">
            <a:normAutofit/>
          </a:bodyPr>
          <a:lstStyle/>
          <a:p>
            <a:pPr algn="l" eaLnBrk="1" fontAlgn="auto" hangingPunct="1">
              <a:spcAft>
                <a:spcPts val="0"/>
              </a:spcAft>
              <a:buFont typeface="Arial"/>
              <a:buNone/>
              <a:defRPr/>
            </a:pPr>
            <a:r>
              <a:rPr lang="en-US" sz="2000" dirty="0" smtClean="0"/>
              <a:t>       </a:t>
            </a:r>
          </a:p>
          <a:p>
            <a:pPr algn="l" eaLnBrk="1" fontAlgn="auto" hangingPunct="1">
              <a:spcAft>
                <a:spcPts val="0"/>
              </a:spcAft>
              <a:buFont typeface="Arial"/>
              <a:buNone/>
              <a:defRPr/>
            </a:pPr>
            <a:endParaRPr lang="en-US" sz="2000" dirty="0" smtClean="0"/>
          </a:p>
          <a:p>
            <a:pPr algn="l" eaLnBrk="1" fontAlgn="auto" hangingPunct="1">
              <a:spcAft>
                <a:spcPts val="0"/>
              </a:spcAft>
              <a:buFont typeface="Arial"/>
              <a:buNone/>
              <a:defRPr/>
            </a:pPr>
            <a:r>
              <a:rPr lang="en-US" sz="2000" dirty="0" smtClean="0"/>
              <a:t>														</a:t>
            </a:r>
            <a:r>
              <a:rPr lang="en-US" sz="2000" dirty="0" smtClean="0">
                <a:solidFill>
                  <a:srgbClr val="00B050"/>
                </a:solidFill>
              </a:rPr>
              <a:t>-</a:t>
            </a:r>
            <a:r>
              <a:rPr lang="en-US" sz="2000" dirty="0" smtClean="0"/>
              <a:t> 2g(x) </a:t>
            </a:r>
          </a:p>
          <a:p>
            <a:pPr algn="l" eaLnBrk="1" fontAlgn="auto" hangingPunct="1">
              <a:spcAft>
                <a:spcPts val="0"/>
              </a:spcAft>
              <a:buFont typeface="Arial"/>
              <a:buNone/>
              <a:defRPr/>
            </a:pPr>
            <a:r>
              <a:rPr lang="en-US" sz="2000" dirty="0" smtClean="0"/>
              <a:t>														</a:t>
            </a:r>
            <a:r>
              <a:rPr lang="en-US" sz="2000" dirty="0" smtClean="0">
                <a:solidFill>
                  <a:srgbClr val="0070C0"/>
                </a:solidFill>
              </a:rPr>
              <a:t>-</a:t>
            </a:r>
            <a:r>
              <a:rPr lang="en-US" sz="2000" dirty="0" smtClean="0"/>
              <a:t> g(x)</a:t>
            </a:r>
          </a:p>
          <a:p>
            <a:pPr algn="l" eaLnBrk="1" fontAlgn="auto" hangingPunct="1">
              <a:spcAft>
                <a:spcPts val="0"/>
              </a:spcAft>
              <a:buFont typeface="Arial"/>
              <a:buNone/>
              <a:defRPr/>
            </a:pPr>
            <a:r>
              <a:rPr lang="en-US" sz="2000" dirty="0" smtClean="0"/>
              <a:t>														</a:t>
            </a:r>
            <a:r>
              <a:rPr lang="en-US" sz="2000" dirty="0" smtClean="0">
                <a:solidFill>
                  <a:srgbClr val="FF0000"/>
                </a:solidFill>
              </a:rPr>
              <a:t>-</a:t>
            </a:r>
            <a:r>
              <a:rPr lang="en-US" sz="2000" dirty="0" smtClean="0"/>
              <a:t> f(x)</a:t>
            </a:r>
            <a:endParaRPr lang="en-US" sz="2000" dirty="0"/>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6019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FD6-6EEA-5943-A037-BF3B96641FE0}"/>
              </a:ext>
            </a:extLst>
          </p:cNvPr>
          <p:cNvSpPr>
            <a:spLocks noGrp="1"/>
          </p:cNvSpPr>
          <p:nvPr>
            <p:ph type="ctrTitle"/>
          </p:nvPr>
        </p:nvSpPr>
        <p:spPr>
          <a:xfrm>
            <a:off x="433388" y="1082675"/>
            <a:ext cx="7772400" cy="688975"/>
          </a:xfrm>
        </p:spPr>
        <p:txBody>
          <a:bodyPr rtlCol="0">
            <a:normAutofit fontScale="90000"/>
          </a:bodyPr>
          <a:lstStyle/>
          <a:p>
            <a:pPr eaLnBrk="1" fontAlgn="auto" hangingPunct="1">
              <a:spcAft>
                <a:spcPts val="0"/>
              </a:spcAft>
              <a:defRPr/>
            </a:pPr>
            <a:r>
              <a:rPr lang="en-US" dirty="0"/>
              <a:t>Big-Theta</a:t>
            </a:r>
          </a:p>
        </p:txBody>
      </p:sp>
      <p:sp>
        <p:nvSpPr>
          <p:cNvPr id="39939" name="Subtitle 2"/>
          <p:cNvSpPr>
            <a:spLocks noGrp="1" noChangeArrowheads="1"/>
          </p:cNvSpPr>
          <p:nvPr>
            <p:ph type="subTitle" idx="1"/>
          </p:nvPr>
        </p:nvSpPr>
        <p:spPr>
          <a:xfrm>
            <a:off x="228600" y="1905001"/>
            <a:ext cx="8458200" cy="3886200"/>
          </a:xfrm>
        </p:spPr>
        <p:txBody>
          <a:bodyPr/>
          <a:lstStyle/>
          <a:p>
            <a:pPr lvl="1" indent="-457200" algn="l" eaLnBrk="1" hangingPunct="1">
              <a:buFontTx/>
              <a:buChar char="-"/>
            </a:pPr>
            <a:endParaRPr lang="en-US" altLang="en-US" sz="2400" dirty="0" smtClean="0">
              <a:solidFill>
                <a:srgbClr val="FF0000"/>
              </a:solidFill>
            </a:endParaRPr>
          </a:p>
          <a:p>
            <a:pPr lvl="1" indent="-457200" algn="l" eaLnBrk="1" hangingPunct="1">
              <a:buFontTx/>
              <a:buChar char="-"/>
            </a:pPr>
            <a:r>
              <a:rPr lang="en-US" altLang="en-US" sz="2400" dirty="0" smtClean="0">
                <a:solidFill>
                  <a:srgbClr val="FF0000"/>
                </a:solidFill>
              </a:rPr>
              <a:t>Activity: </a:t>
            </a:r>
            <a:r>
              <a:rPr lang="en-US" altLang="en-US" sz="2400" dirty="0" smtClean="0">
                <a:solidFill>
                  <a:schemeClr val="tx1"/>
                </a:solidFill>
              </a:rPr>
              <a:t>Let f(x) = x</a:t>
            </a:r>
            <a:r>
              <a:rPr lang="en-US" altLang="en-US" sz="2400" baseline="30000" dirty="0" smtClean="0">
                <a:solidFill>
                  <a:schemeClr val="tx1"/>
                </a:solidFill>
              </a:rPr>
              <a:t>3 </a:t>
            </a:r>
            <a:r>
              <a:rPr lang="en-US" altLang="en-US" sz="2400" dirty="0" smtClean="0">
                <a:solidFill>
                  <a:schemeClr val="tx1"/>
                </a:solidFill>
              </a:rPr>
              <a:t>+ x</a:t>
            </a:r>
            <a:r>
              <a:rPr lang="en-US" altLang="en-US" sz="2400" baseline="30000" dirty="0" smtClean="0">
                <a:solidFill>
                  <a:schemeClr val="tx1"/>
                </a:solidFill>
              </a:rPr>
              <a:t>2</a:t>
            </a:r>
            <a:r>
              <a:rPr lang="en-US" altLang="en-US" sz="2400" dirty="0" smtClean="0">
                <a:solidFill>
                  <a:schemeClr val="tx1"/>
                </a:solidFill>
              </a:rPr>
              <a:t> + x and g(x) = x</a:t>
            </a:r>
            <a:r>
              <a:rPr lang="en-US" altLang="en-US" sz="2400" baseline="30000" dirty="0" smtClean="0">
                <a:solidFill>
                  <a:schemeClr val="tx1"/>
                </a:solidFill>
              </a:rPr>
              <a:t>3 </a:t>
            </a:r>
            <a:r>
              <a:rPr lang="en-US" altLang="en-US" sz="2400" dirty="0" smtClean="0">
                <a:solidFill>
                  <a:schemeClr val="tx1"/>
                </a:solidFill>
              </a:rPr>
              <a:t> show that f(x) is </a:t>
            </a:r>
            <a:r>
              <a:rPr lang="el-GR" altLang="en-US" sz="2400" dirty="0" smtClean="0">
                <a:solidFill>
                  <a:schemeClr val="tx1"/>
                </a:solidFill>
              </a:rPr>
              <a:t>ϴ</a:t>
            </a:r>
            <a:r>
              <a:rPr lang="en-US" altLang="en-US" sz="2400" dirty="0" smtClean="0">
                <a:solidFill>
                  <a:schemeClr val="tx1"/>
                </a:solidFill>
              </a:rPr>
              <a:t>(g(x)).</a:t>
            </a:r>
          </a:p>
          <a:p>
            <a:pPr lvl="1" indent="-457200" algn="l" eaLnBrk="1" hangingPunct="1"/>
            <a:endParaRPr lang="en-US" altLang="en-US" sz="2400" dirty="0" smtClean="0">
              <a:solidFill>
                <a:schemeClr val="tx1"/>
              </a:solidFill>
            </a:endParaRPr>
          </a:p>
          <a:p>
            <a:pPr lvl="1" indent="-457200" algn="l" eaLnBrk="1" hangingPunct="1"/>
            <a:r>
              <a:rPr lang="en-US" altLang="en-US" sz="2400" i="1" dirty="0" smtClean="0">
                <a:solidFill>
                  <a:schemeClr val="tx1"/>
                </a:solidFill>
              </a:rPr>
              <a:t>     (Hint: find a value of C such that f(x) ≤ Cg(x). </a:t>
            </a:r>
          </a:p>
          <a:p>
            <a:pPr lvl="1" indent="-457200" algn="l" eaLnBrk="1" hangingPunct="1"/>
            <a:r>
              <a:rPr lang="en-US" altLang="en-US" sz="2400" i="1" dirty="0" smtClean="0">
                <a:solidFill>
                  <a:schemeClr val="tx1"/>
                </a:solidFill>
              </a:rPr>
              <a:t>      Similarly, find a different value of C such that f(x) ≥ Cg(x). </a:t>
            </a:r>
          </a:p>
          <a:p>
            <a:pPr lvl="1" indent="-457200" algn="l" eaLnBrk="1" hangingPunct="1"/>
            <a:r>
              <a:rPr lang="en-US" altLang="en-US" sz="2400" i="1" dirty="0" smtClean="0">
                <a:solidFill>
                  <a:schemeClr val="tx1"/>
                </a:solidFill>
              </a:rPr>
              <a:t>  Try C=1,2,3,4… and evaluate the functions for these values one at a time)</a:t>
            </a:r>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1758"/>
            <a:ext cx="8229600" cy="1143000"/>
          </a:xfrm>
        </p:spPr>
        <p:txBody>
          <a:bodyPr/>
          <a:lstStyle/>
          <a:p>
            <a:r>
              <a:rPr lang="en-US" alt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Big-Oh, </a:t>
            </a:r>
            <a:r>
              <a:rPr lang="en-US" altLang="en-US" sz="3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Big Omega </a:t>
            </a:r>
            <a:r>
              <a:rPr lang="en-US" alt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Big Theta </a:t>
            </a:r>
            <a:r>
              <a:rPr lang="en-US" altLang="en-US" sz="3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Comparison</a:t>
            </a:r>
            <a:endParaRPr lang="en-US" sz="3600" dirty="0">
              <a:solidFill>
                <a:srgbClr val="FF0000"/>
              </a:solidFill>
            </a:endParaRPr>
          </a:p>
        </p:txBody>
      </p:sp>
      <p:sp>
        <p:nvSpPr>
          <p:cNvPr id="3" name="Content Placeholder 2"/>
          <p:cNvSpPr>
            <a:spLocks noGrp="1"/>
          </p:cNvSpPr>
          <p:nvPr>
            <p:ph idx="1"/>
          </p:nvPr>
        </p:nvSpPr>
        <p:spPr>
          <a:xfrm>
            <a:off x="457200" y="1777824"/>
            <a:ext cx="8458200" cy="4956717"/>
          </a:xfrm>
        </p:spPr>
        <p:txBody>
          <a:bodyPr/>
          <a:lstStyle/>
          <a:p>
            <a:pPr marL="0" indent="0">
              <a:buNone/>
            </a:pPr>
            <a:r>
              <a:rPr lang="en-US" dirty="0" smtClean="0"/>
              <a:t>To </a:t>
            </a:r>
            <a:r>
              <a:rPr lang="en-US" dirty="0"/>
              <a:t>better understand Analysis of algorithm, let us consider a linear search algorithm searching the following </a:t>
            </a:r>
            <a:r>
              <a:rPr lang="en-US" dirty="0" smtClean="0"/>
              <a:t>array</a:t>
            </a:r>
            <a:endParaRPr lang="en-US" dirty="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24</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018" y="3475162"/>
            <a:ext cx="4713760" cy="52683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65" y="4119114"/>
            <a:ext cx="4570066" cy="189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080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935614"/>
            <a:ext cx="8201890" cy="819005"/>
          </a:xfrm>
        </p:spPr>
        <p:txBody>
          <a:bodyPr/>
          <a:lstStyle/>
          <a:p>
            <a:r>
              <a:rPr lang="en-US" dirty="0" smtClean="0"/>
              <a:t>Linear search example (cont.)</a:t>
            </a:r>
            <a:endParaRPr lang="en-US" dirty="0"/>
          </a:p>
        </p:txBody>
      </p:sp>
      <p:sp>
        <p:nvSpPr>
          <p:cNvPr id="3" name="Content Placeholder 2"/>
          <p:cNvSpPr>
            <a:spLocks noGrp="1"/>
          </p:cNvSpPr>
          <p:nvPr>
            <p:ph idx="1"/>
          </p:nvPr>
        </p:nvSpPr>
        <p:spPr>
          <a:xfrm>
            <a:off x="471055" y="2012949"/>
            <a:ext cx="8368145" cy="4464051"/>
          </a:xfrm>
        </p:spPr>
        <p:txBody>
          <a:bodyPr/>
          <a:lstStyle/>
          <a:p>
            <a:pPr lvl="0"/>
            <a:r>
              <a:rPr lang="en-US" sz="2800" u="sng" dirty="0">
                <a:solidFill>
                  <a:srgbClr val="FF0000"/>
                </a:solidFill>
              </a:rPr>
              <a:t>Best-case</a:t>
            </a:r>
            <a:r>
              <a:rPr lang="en-US" sz="2800" dirty="0"/>
              <a:t> is when the number we are searching is the first element in the array (minimum number of executions). This does not give enough information.  O(1)</a:t>
            </a:r>
          </a:p>
          <a:p>
            <a:pPr lvl="0"/>
            <a:r>
              <a:rPr lang="en-US" sz="2800" u="sng" dirty="0" smtClean="0">
                <a:solidFill>
                  <a:srgbClr val="FF0000"/>
                </a:solidFill>
              </a:rPr>
              <a:t>Worst-case</a:t>
            </a:r>
            <a:r>
              <a:rPr lang="en-US" sz="2800" dirty="0" smtClean="0"/>
              <a:t> </a:t>
            </a:r>
            <a:r>
              <a:rPr lang="en-US" sz="2800" dirty="0"/>
              <a:t>is when the number we are searching is the last element in the </a:t>
            </a:r>
            <a:r>
              <a:rPr lang="en-US" sz="2800" dirty="0" smtClean="0"/>
              <a:t>list </a:t>
            </a:r>
            <a:r>
              <a:rPr lang="en-US" sz="2800" dirty="0"/>
              <a:t>O(n</a:t>
            </a:r>
            <a:r>
              <a:rPr lang="en-US" sz="2800" dirty="0" smtClean="0"/>
              <a:t>), or not in the list at all.</a:t>
            </a:r>
            <a:endParaRPr lang="en-US" sz="2800" dirty="0"/>
          </a:p>
          <a:p>
            <a:r>
              <a:rPr lang="en-US" sz="2800" b="1" dirty="0"/>
              <a:t>Therefore in Analysis of algorithm we </a:t>
            </a:r>
            <a:r>
              <a:rPr lang="en-US" sz="2800" b="1" dirty="0" smtClean="0"/>
              <a:t>consider always the Worst-case.</a:t>
            </a:r>
            <a:endParaRPr lang="en-US" dirty="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25</a:t>
            </a:fld>
            <a:endParaRPr lang="en-US" altLang="en-US"/>
          </a:p>
        </p:txBody>
      </p:sp>
    </p:spTree>
    <p:extLst>
      <p:ext uri="{BB962C8B-B14F-4D97-AF65-F5344CB8AC3E}">
        <p14:creationId xmlns:p14="http://schemas.microsoft.com/office/powerpoint/2010/main" val="3875268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7" y="550141"/>
            <a:ext cx="8229600" cy="1143000"/>
          </a:xfrm>
        </p:spPr>
        <p:txBody>
          <a:bodyPr/>
          <a:lstStyle/>
          <a:p>
            <a:r>
              <a:rPr lang="en-US" dirty="0" smtClean="0"/>
              <a:t>Comparison (Cont.)</a:t>
            </a:r>
            <a:endParaRPr lang="en-US" dirty="0"/>
          </a:p>
        </p:txBody>
      </p:sp>
      <p:sp>
        <p:nvSpPr>
          <p:cNvPr id="3" name="Content Placeholder 2"/>
          <p:cNvSpPr>
            <a:spLocks noGrp="1"/>
          </p:cNvSpPr>
          <p:nvPr>
            <p:ph idx="1"/>
          </p:nvPr>
        </p:nvSpPr>
        <p:spPr>
          <a:xfrm>
            <a:off x="578427" y="1828800"/>
            <a:ext cx="8001000" cy="3962400"/>
          </a:xfrm>
        </p:spPr>
        <p:txBody>
          <a:bodyPr/>
          <a:lstStyle/>
          <a:p>
            <a:pPr marL="0" indent="0">
              <a:buNone/>
            </a:pPr>
            <a:r>
              <a:rPr lang="en-US" dirty="0"/>
              <a:t>Note also:</a:t>
            </a:r>
          </a:p>
          <a:p>
            <a:pPr lvl="0"/>
            <a:r>
              <a:rPr lang="en-US" dirty="0"/>
              <a:t>The </a:t>
            </a:r>
            <a:r>
              <a:rPr lang="en-US" dirty="0">
                <a:solidFill>
                  <a:srgbClr val="FF0000"/>
                </a:solidFill>
              </a:rPr>
              <a:t>Big-Oh</a:t>
            </a:r>
            <a:r>
              <a:rPr lang="en-US" dirty="0"/>
              <a:t> notation represents asymptotic notation for the </a:t>
            </a:r>
            <a:r>
              <a:rPr lang="en-US" u="sng" dirty="0"/>
              <a:t>worst-case</a:t>
            </a:r>
          </a:p>
          <a:p>
            <a:pPr lvl="0"/>
            <a:r>
              <a:rPr lang="en-US" dirty="0"/>
              <a:t>The </a:t>
            </a:r>
            <a:r>
              <a:rPr lang="en-US" dirty="0" smtClean="0">
                <a:solidFill>
                  <a:srgbClr val="FF0000"/>
                </a:solidFill>
              </a:rPr>
              <a:t>Omega</a:t>
            </a:r>
            <a:r>
              <a:rPr lang="en-US" dirty="0" smtClean="0"/>
              <a:t> (</a:t>
            </a:r>
            <a:r>
              <a:rPr lang="en-US" dirty="0"/>
              <a:t>Ω</a:t>
            </a:r>
            <a:r>
              <a:rPr lang="en-US" dirty="0" smtClean="0"/>
              <a:t>) </a:t>
            </a:r>
            <a:r>
              <a:rPr lang="en-US" dirty="0"/>
              <a:t>notation represents the </a:t>
            </a:r>
            <a:r>
              <a:rPr lang="en-US" u="sng" dirty="0"/>
              <a:t>best-case</a:t>
            </a:r>
          </a:p>
          <a:p>
            <a:r>
              <a:rPr lang="en-US" dirty="0"/>
              <a:t>The </a:t>
            </a:r>
            <a:r>
              <a:rPr lang="en-US" dirty="0">
                <a:solidFill>
                  <a:srgbClr val="FF0000"/>
                </a:solidFill>
              </a:rPr>
              <a:t>Theta</a:t>
            </a:r>
            <a:r>
              <a:rPr lang="en-US" dirty="0"/>
              <a:t> </a:t>
            </a:r>
            <a:r>
              <a:rPr lang="en-US" dirty="0" smtClean="0"/>
              <a:t>(</a:t>
            </a:r>
            <a:r>
              <a:rPr lang="el-GR" dirty="0" smtClean="0"/>
              <a:t>ϴ</a:t>
            </a:r>
            <a:r>
              <a:rPr lang="en-US" dirty="0" smtClean="0"/>
              <a:t>) </a:t>
            </a:r>
            <a:r>
              <a:rPr lang="en-US" dirty="0"/>
              <a:t>notation represents the </a:t>
            </a:r>
            <a:r>
              <a:rPr lang="en-US" u="sng" dirty="0"/>
              <a:t>Worst-case and the </a:t>
            </a:r>
            <a:r>
              <a:rPr lang="en-US" u="sng" dirty="0" smtClean="0"/>
              <a:t>best-case</a:t>
            </a:r>
            <a:endParaRPr lang="en-US" u="sng" dirty="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26</a:t>
            </a:fld>
            <a:endParaRPr lang="en-US" altLang="en-US"/>
          </a:p>
        </p:txBody>
      </p:sp>
    </p:spTree>
    <p:extLst>
      <p:ext uri="{BB962C8B-B14F-4D97-AF65-F5344CB8AC3E}">
        <p14:creationId xmlns:p14="http://schemas.microsoft.com/office/powerpoint/2010/main" val="2349453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18D4-2751-5545-ACFA-A12C21995D6E}"/>
              </a:ext>
            </a:extLst>
          </p:cNvPr>
          <p:cNvSpPr>
            <a:spLocks noGrp="1"/>
          </p:cNvSpPr>
          <p:nvPr>
            <p:ph type="ctrTitle"/>
          </p:nvPr>
        </p:nvSpPr>
        <p:spPr>
          <a:xfrm>
            <a:off x="374073" y="661843"/>
            <a:ext cx="7772400" cy="688975"/>
          </a:xfrm>
        </p:spPr>
        <p:txBody>
          <a:bodyPr rtlCol="0">
            <a:normAutofit fontScale="90000"/>
          </a:bodyPr>
          <a:lstStyle/>
          <a:p>
            <a:pPr eaLnBrk="1" fontAlgn="auto" hangingPunct="1">
              <a:spcAft>
                <a:spcPts val="0"/>
              </a:spcAft>
              <a:defRPr/>
            </a:pPr>
            <a:r>
              <a:rPr lang="en-US" dirty="0"/>
              <a:t>Performance of Algorithms</a:t>
            </a:r>
          </a:p>
        </p:txBody>
      </p:sp>
      <p:sp>
        <p:nvSpPr>
          <p:cNvPr id="3" name="Subtitle 2">
            <a:extLst>
              <a:ext uri="{FF2B5EF4-FFF2-40B4-BE49-F238E27FC236}">
                <a16:creationId xmlns:a16="http://schemas.microsoft.com/office/drawing/2014/main" id="{DDD620F9-ABCD-554A-9651-8B8369D8683D}"/>
              </a:ext>
            </a:extLst>
          </p:cNvPr>
          <p:cNvSpPr>
            <a:spLocks noGrp="1"/>
          </p:cNvSpPr>
          <p:nvPr>
            <p:ph type="subTitle" idx="1"/>
          </p:nvPr>
        </p:nvSpPr>
        <p:spPr>
          <a:xfrm>
            <a:off x="381000" y="1399309"/>
            <a:ext cx="8305800" cy="4724399"/>
          </a:xfrm>
        </p:spPr>
        <p:txBody>
          <a:bodyPr rtlCol="0">
            <a:normAutofit/>
          </a:bodyPr>
          <a:lstStyle/>
          <a:p>
            <a:pPr algn="l" eaLnBrk="1" fontAlgn="auto" hangingPunct="1">
              <a:spcAft>
                <a:spcPts val="0"/>
              </a:spcAft>
              <a:buFont typeface="Arial"/>
              <a:buNone/>
              <a:defRPr/>
            </a:pPr>
            <a:endParaRPr lang="en-US" dirty="0"/>
          </a:p>
          <a:p>
            <a:pPr marL="342900" indent="-342900" algn="l" eaLnBrk="1" fontAlgn="auto" hangingPunct="1">
              <a:spcAft>
                <a:spcPts val="0"/>
              </a:spcAft>
              <a:buFontTx/>
              <a:buChar char="-"/>
              <a:defRPr/>
            </a:pPr>
            <a:r>
              <a:rPr lang="en-US" sz="2800" dirty="0">
                <a:solidFill>
                  <a:schemeClr val="tx1"/>
                </a:solidFill>
              </a:rPr>
              <a:t>To discuss how to use growth of functions to evaluate Performance of an algorithm: </a:t>
            </a:r>
          </a:p>
          <a:p>
            <a:pPr algn="l" eaLnBrk="1" fontAlgn="auto" hangingPunct="1">
              <a:spcAft>
                <a:spcPts val="0"/>
              </a:spcAft>
              <a:buFont typeface="Arial"/>
              <a:buNone/>
              <a:defRPr/>
            </a:pPr>
            <a:r>
              <a:rPr lang="en-US" sz="2800" dirty="0">
                <a:solidFill>
                  <a:schemeClr val="tx1"/>
                </a:solidFill>
              </a:rPr>
              <a:t>Performance of an algorithm means:</a:t>
            </a:r>
          </a:p>
          <a:p>
            <a:pPr marL="800100" lvl="1" indent="-342900" algn="l" eaLnBrk="1" fontAlgn="auto" hangingPunct="1">
              <a:spcAft>
                <a:spcPts val="0"/>
              </a:spcAft>
              <a:buFontTx/>
              <a:buChar char="-"/>
              <a:defRPr/>
            </a:pPr>
            <a:r>
              <a:rPr lang="en-US" sz="2400" dirty="0">
                <a:solidFill>
                  <a:schemeClr val="tx1"/>
                </a:solidFill>
              </a:rPr>
              <a:t>How </a:t>
            </a:r>
            <a:r>
              <a:rPr lang="en-US" sz="2400" dirty="0">
                <a:solidFill>
                  <a:srgbClr val="FF0000"/>
                </a:solidFill>
              </a:rPr>
              <a:t>much time </a:t>
            </a:r>
            <a:r>
              <a:rPr lang="en-US" sz="2400" dirty="0">
                <a:solidFill>
                  <a:schemeClr val="tx1"/>
                </a:solidFill>
              </a:rPr>
              <a:t>an algorithm will take to solve a specific problem of a specific size</a:t>
            </a:r>
          </a:p>
          <a:p>
            <a:pPr marL="1257300" lvl="2" indent="-342900" algn="l" eaLnBrk="1" fontAlgn="auto" hangingPunct="1">
              <a:spcAft>
                <a:spcPts val="0"/>
              </a:spcAft>
              <a:buFontTx/>
              <a:buChar char="-"/>
              <a:defRPr/>
            </a:pPr>
            <a:r>
              <a:rPr lang="en-US" sz="2000" dirty="0">
                <a:solidFill>
                  <a:srgbClr val="00B050"/>
                </a:solidFill>
              </a:rPr>
              <a:t>We will focus on this aspect of performance in this course</a:t>
            </a:r>
          </a:p>
          <a:p>
            <a:pPr marL="800100" lvl="1" indent="-342900" algn="l" eaLnBrk="1" fontAlgn="auto" hangingPunct="1">
              <a:spcAft>
                <a:spcPts val="0"/>
              </a:spcAft>
              <a:buFontTx/>
              <a:buChar char="-"/>
              <a:defRPr/>
            </a:pPr>
            <a:r>
              <a:rPr lang="en-US" sz="2400" dirty="0">
                <a:solidFill>
                  <a:schemeClr val="tx1"/>
                </a:solidFill>
              </a:rPr>
              <a:t>How </a:t>
            </a:r>
            <a:r>
              <a:rPr lang="en-US" sz="2400" dirty="0">
                <a:solidFill>
                  <a:srgbClr val="FF0000"/>
                </a:solidFill>
              </a:rPr>
              <a:t>much space </a:t>
            </a:r>
            <a:r>
              <a:rPr lang="en-US" sz="2400" dirty="0">
                <a:solidFill>
                  <a:schemeClr val="tx1"/>
                </a:solidFill>
              </a:rPr>
              <a:t>or </a:t>
            </a:r>
            <a:r>
              <a:rPr lang="en-US" sz="2400" dirty="0">
                <a:solidFill>
                  <a:srgbClr val="FF0000"/>
                </a:solidFill>
              </a:rPr>
              <a:t>memory</a:t>
            </a:r>
            <a:r>
              <a:rPr lang="en-US" sz="2400" dirty="0">
                <a:solidFill>
                  <a:schemeClr val="tx1"/>
                </a:solidFill>
              </a:rPr>
              <a:t> does the algorithm need to solve a specific problem of a specific size</a:t>
            </a:r>
          </a:p>
          <a:p>
            <a:pPr marL="1257300" lvl="2" indent="-342900" algn="l" eaLnBrk="1" fontAlgn="auto" hangingPunct="1">
              <a:spcAft>
                <a:spcPts val="0"/>
              </a:spcAft>
              <a:buFontTx/>
              <a:buChar char="-"/>
              <a:defRPr/>
            </a:pPr>
            <a:r>
              <a:rPr lang="en-US" sz="2000" dirty="0">
                <a:solidFill>
                  <a:srgbClr val="00B050"/>
                </a:solidFill>
              </a:rPr>
              <a:t>We will </a:t>
            </a:r>
            <a:r>
              <a:rPr lang="en-US" sz="2000" b="1" dirty="0">
                <a:solidFill>
                  <a:srgbClr val="FF0000"/>
                </a:solidFill>
              </a:rPr>
              <a:t>not</a:t>
            </a:r>
            <a:r>
              <a:rPr lang="en-US" sz="2000" dirty="0">
                <a:solidFill>
                  <a:srgbClr val="00B050"/>
                </a:solidFill>
              </a:rPr>
              <a:t> cover this aspect of performance in this course</a:t>
            </a:r>
          </a:p>
          <a:p>
            <a:pPr lvl="1" algn="l" eaLnBrk="1" fontAlgn="auto" hangingPunct="1">
              <a:spcAft>
                <a:spcPts val="0"/>
              </a:spcAft>
              <a:buFont typeface="Arial"/>
              <a:buNone/>
              <a:defRPr/>
            </a:pPr>
            <a:endParaRPr lang="en-US" sz="1600" dirty="0"/>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7E4E-8DDA-8043-B503-F5BDBAC5D339}"/>
              </a:ext>
            </a:extLst>
          </p:cNvPr>
          <p:cNvSpPr>
            <a:spLocks noGrp="1"/>
          </p:cNvSpPr>
          <p:nvPr>
            <p:ph type="ctrTitle"/>
          </p:nvPr>
        </p:nvSpPr>
        <p:spPr>
          <a:xfrm>
            <a:off x="533400" y="1066800"/>
            <a:ext cx="7772400" cy="688975"/>
          </a:xfrm>
        </p:spPr>
        <p:txBody>
          <a:bodyPr rtlCol="0">
            <a:normAutofit fontScale="90000"/>
          </a:bodyPr>
          <a:lstStyle/>
          <a:p>
            <a:pPr eaLnBrk="1" fontAlgn="auto" hangingPunct="1">
              <a:spcAft>
                <a:spcPts val="0"/>
              </a:spcAft>
              <a:defRPr/>
            </a:pPr>
            <a:r>
              <a:rPr lang="en-US" dirty="0"/>
              <a:t>Performance of Algorithms</a:t>
            </a:r>
          </a:p>
        </p:txBody>
      </p:sp>
      <p:sp>
        <p:nvSpPr>
          <p:cNvPr id="3" name="Subtitle 2">
            <a:extLst>
              <a:ext uri="{FF2B5EF4-FFF2-40B4-BE49-F238E27FC236}">
                <a16:creationId xmlns:a16="http://schemas.microsoft.com/office/drawing/2014/main" id="{4FB8DB74-CC87-0C4D-B5C8-540811C19F45}"/>
              </a:ext>
            </a:extLst>
          </p:cNvPr>
          <p:cNvSpPr>
            <a:spLocks noGrp="1"/>
          </p:cNvSpPr>
          <p:nvPr>
            <p:ph type="subTitle" idx="1"/>
          </p:nvPr>
        </p:nvSpPr>
        <p:spPr>
          <a:xfrm>
            <a:off x="371475" y="1524000"/>
            <a:ext cx="8686800" cy="5635625"/>
          </a:xfrm>
        </p:spPr>
        <p:txBody>
          <a:bodyPr rtlCol="0">
            <a:normAutofit/>
          </a:bodyPr>
          <a:lstStyle/>
          <a:p>
            <a:pPr algn="l" eaLnBrk="1" fontAlgn="auto" hangingPunct="1">
              <a:spcAft>
                <a:spcPts val="0"/>
              </a:spcAft>
              <a:buFont typeface="Arial"/>
              <a:buNone/>
              <a:defRPr/>
            </a:pPr>
            <a:endParaRPr lang="en-US" altLang="en-US" sz="1400" dirty="0"/>
          </a:p>
          <a:p>
            <a:pPr algn="l" eaLnBrk="1" fontAlgn="auto" hangingPunct="1">
              <a:spcAft>
                <a:spcPts val="0"/>
              </a:spcAft>
              <a:buFont typeface="Arial"/>
              <a:buNone/>
              <a:defRPr/>
            </a:pPr>
            <a:r>
              <a:rPr lang="en-US" altLang="en-US" sz="2800" dirty="0">
                <a:solidFill>
                  <a:schemeClr val="tx1"/>
                </a:solidFill>
              </a:rPr>
              <a:t>Performance of an algorithm depends on the type of problem and its’ size</a:t>
            </a:r>
          </a:p>
          <a:p>
            <a:pPr algn="l" eaLnBrk="1" fontAlgn="auto" hangingPunct="1">
              <a:spcAft>
                <a:spcPts val="0"/>
              </a:spcAft>
              <a:buFontTx/>
              <a:buChar char="-"/>
              <a:defRPr/>
            </a:pPr>
            <a:r>
              <a:rPr lang="en-US" altLang="en-US" sz="2400" b="1" dirty="0">
                <a:solidFill>
                  <a:schemeClr val="tx1"/>
                </a:solidFill>
              </a:rPr>
              <a:t>Type of problem:</a:t>
            </a:r>
          </a:p>
          <a:p>
            <a:pPr lvl="1" algn="l" eaLnBrk="1" fontAlgn="auto" hangingPunct="1">
              <a:spcAft>
                <a:spcPts val="0"/>
              </a:spcAft>
              <a:buFont typeface="Arial"/>
              <a:buNone/>
              <a:defRPr/>
            </a:pPr>
            <a:r>
              <a:rPr lang="en-US" altLang="en-US" sz="2000" dirty="0">
                <a:solidFill>
                  <a:schemeClr val="tx1"/>
                </a:solidFill>
              </a:rPr>
              <a:t>Counting number of registered students in a course vs. Sorting names of all registered students in a course.</a:t>
            </a:r>
          </a:p>
          <a:p>
            <a:pPr lvl="1" algn="l" eaLnBrk="1" fontAlgn="auto" hangingPunct="1">
              <a:spcAft>
                <a:spcPts val="0"/>
              </a:spcAft>
              <a:buFont typeface="Arial"/>
              <a:buNone/>
              <a:defRPr/>
            </a:pPr>
            <a:r>
              <a:rPr lang="en-US" altLang="en-US" sz="2000" dirty="0">
                <a:solidFill>
                  <a:schemeClr val="tx1"/>
                </a:solidFill>
              </a:rPr>
              <a:t>*Counting will be lot faster than sorting</a:t>
            </a:r>
          </a:p>
          <a:p>
            <a:pPr algn="l" eaLnBrk="1" fontAlgn="auto" hangingPunct="1">
              <a:spcAft>
                <a:spcPts val="0"/>
              </a:spcAft>
              <a:buFontTx/>
              <a:buChar char="-"/>
              <a:defRPr/>
            </a:pPr>
            <a:r>
              <a:rPr lang="en-US" altLang="en-US" sz="2400" b="1" dirty="0">
                <a:solidFill>
                  <a:schemeClr val="tx1"/>
                </a:solidFill>
              </a:rPr>
              <a:t>Size of problem:</a:t>
            </a:r>
          </a:p>
          <a:p>
            <a:pPr lvl="1" algn="l" eaLnBrk="1" fontAlgn="auto" hangingPunct="1">
              <a:spcAft>
                <a:spcPts val="0"/>
              </a:spcAft>
              <a:buFontTx/>
              <a:buChar char="-"/>
              <a:defRPr/>
            </a:pPr>
            <a:r>
              <a:rPr lang="en-US" altLang="en-US" sz="2000" dirty="0">
                <a:solidFill>
                  <a:schemeClr val="tx1"/>
                </a:solidFill>
              </a:rPr>
              <a:t>Sorting names of all registered students in one course vs. Sorting names of all students in the college</a:t>
            </a:r>
          </a:p>
          <a:p>
            <a:pPr lvl="1" algn="l" eaLnBrk="1" fontAlgn="auto" hangingPunct="1">
              <a:spcAft>
                <a:spcPts val="0"/>
              </a:spcAft>
              <a:buFont typeface="Arial"/>
              <a:buNone/>
              <a:defRPr/>
            </a:pPr>
            <a:r>
              <a:rPr lang="en-US" altLang="en-US" sz="2000" dirty="0">
                <a:solidFill>
                  <a:schemeClr val="tx1"/>
                </a:solidFill>
              </a:rPr>
              <a:t>*Sorting names of all students in the college will take longer</a:t>
            </a:r>
          </a:p>
          <a:p>
            <a:pPr lvl="1" algn="l" eaLnBrk="1" fontAlgn="auto" hangingPunct="1">
              <a:spcAft>
                <a:spcPts val="0"/>
              </a:spcAft>
              <a:buFont typeface="Arial"/>
              <a:buNone/>
              <a:defRPr/>
            </a:pPr>
            <a:endParaRPr lang="en-US" altLang="en-US" sz="1600" dirty="0"/>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AD30-766F-9445-BBDF-A5F0C406201E}"/>
              </a:ext>
            </a:extLst>
          </p:cNvPr>
          <p:cNvSpPr>
            <a:spLocks noGrp="1"/>
          </p:cNvSpPr>
          <p:nvPr>
            <p:ph type="ctrTitle"/>
          </p:nvPr>
        </p:nvSpPr>
        <p:spPr>
          <a:xfrm>
            <a:off x="998538" y="911225"/>
            <a:ext cx="7772400" cy="688975"/>
          </a:xfrm>
        </p:spPr>
        <p:txBody>
          <a:bodyPr rtlCol="0">
            <a:normAutofit fontScale="90000"/>
          </a:bodyPr>
          <a:lstStyle/>
          <a:p>
            <a:pPr eaLnBrk="1" fontAlgn="auto" hangingPunct="1">
              <a:spcAft>
                <a:spcPts val="0"/>
              </a:spcAft>
              <a:defRPr/>
            </a:pPr>
            <a:r>
              <a:rPr lang="en-US" dirty="0"/>
              <a:t>Performance of Algorithms</a:t>
            </a:r>
          </a:p>
        </p:txBody>
      </p:sp>
      <p:sp>
        <p:nvSpPr>
          <p:cNvPr id="3" name="Subtitle 2">
            <a:extLst>
              <a:ext uri="{FF2B5EF4-FFF2-40B4-BE49-F238E27FC236}">
                <a16:creationId xmlns:a16="http://schemas.microsoft.com/office/drawing/2014/main" id="{1A5FA1F2-6D78-1241-BD55-F5FE76834396}"/>
              </a:ext>
            </a:extLst>
          </p:cNvPr>
          <p:cNvSpPr>
            <a:spLocks noGrp="1"/>
          </p:cNvSpPr>
          <p:nvPr>
            <p:ph type="subTitle" idx="1"/>
          </p:nvPr>
        </p:nvSpPr>
        <p:spPr>
          <a:xfrm>
            <a:off x="252413" y="1566863"/>
            <a:ext cx="8686800" cy="5635625"/>
          </a:xfrm>
        </p:spPr>
        <p:txBody>
          <a:bodyPr rtlCol="0">
            <a:normAutofit/>
          </a:bodyPr>
          <a:lstStyle/>
          <a:p>
            <a:pPr algn="l" eaLnBrk="1" fontAlgn="auto" hangingPunct="1">
              <a:spcAft>
                <a:spcPts val="0"/>
              </a:spcAft>
              <a:buFont typeface="Arial"/>
              <a:buNone/>
              <a:defRPr/>
            </a:pPr>
            <a:endParaRPr lang="en-US" sz="1400" dirty="0"/>
          </a:p>
          <a:p>
            <a:pPr marL="342900" indent="-342900" algn="l" eaLnBrk="1" fontAlgn="auto" hangingPunct="1">
              <a:spcAft>
                <a:spcPts val="0"/>
              </a:spcAft>
              <a:buFontTx/>
              <a:buChar char="-"/>
              <a:defRPr/>
            </a:pPr>
            <a:r>
              <a:rPr lang="en-US" sz="2800" dirty="0">
                <a:solidFill>
                  <a:schemeClr val="tx1"/>
                </a:solidFill>
              </a:rPr>
              <a:t>Run the algorithm on a computer and record the time it takes</a:t>
            </a:r>
            <a:endParaRPr lang="en-US" sz="2800" i="1" dirty="0">
              <a:solidFill>
                <a:schemeClr val="tx1"/>
              </a:solidFill>
            </a:endParaRPr>
          </a:p>
          <a:p>
            <a:pPr marL="800100" lvl="1" indent="-342900" algn="l" eaLnBrk="1" fontAlgn="auto" hangingPunct="1">
              <a:spcAft>
                <a:spcPts val="0"/>
              </a:spcAft>
              <a:buFontTx/>
              <a:buChar char="-"/>
              <a:defRPr/>
            </a:pPr>
            <a:r>
              <a:rPr lang="en-US" sz="1800" i="1" dirty="0">
                <a:solidFill>
                  <a:schemeClr val="tx1"/>
                </a:solidFill>
              </a:rPr>
              <a:t>This would depend on the computer the algorithm runs on</a:t>
            </a:r>
          </a:p>
          <a:p>
            <a:pPr marL="800100" lvl="1" indent="-342900" algn="l" eaLnBrk="1" fontAlgn="auto" hangingPunct="1">
              <a:spcAft>
                <a:spcPts val="0"/>
              </a:spcAft>
              <a:buFontTx/>
              <a:buChar char="-"/>
              <a:defRPr/>
            </a:pPr>
            <a:endParaRPr lang="en-US" sz="1800" i="1" dirty="0">
              <a:solidFill>
                <a:schemeClr val="tx1"/>
              </a:solidFill>
            </a:endParaRPr>
          </a:p>
          <a:p>
            <a:pPr algn="l" eaLnBrk="1" fontAlgn="auto" hangingPunct="1">
              <a:spcAft>
                <a:spcPts val="0"/>
              </a:spcAft>
              <a:buFont typeface="Arial"/>
              <a:buNone/>
              <a:defRPr/>
            </a:pPr>
            <a:r>
              <a:rPr lang="en-US" sz="1200" dirty="0">
                <a:solidFill>
                  <a:schemeClr val="tx1"/>
                </a:solidFill>
              </a:rPr>
              <a:t>                         </a:t>
            </a:r>
          </a:p>
          <a:p>
            <a:pPr algn="l" eaLnBrk="1" fontAlgn="auto" hangingPunct="1">
              <a:spcAft>
                <a:spcPts val="0"/>
              </a:spcAft>
              <a:buFont typeface="Arial"/>
              <a:buNone/>
              <a:defRPr/>
            </a:pPr>
            <a:endParaRPr lang="en-US" sz="1200" dirty="0">
              <a:solidFill>
                <a:schemeClr val="tx1"/>
              </a:solidFill>
            </a:endParaRPr>
          </a:p>
          <a:p>
            <a:pPr algn="l" eaLnBrk="1" fontAlgn="auto" hangingPunct="1">
              <a:spcAft>
                <a:spcPts val="0"/>
              </a:spcAft>
              <a:buFont typeface="Arial"/>
              <a:buNone/>
              <a:defRPr/>
            </a:pPr>
            <a:r>
              <a:rPr lang="en-US" sz="1200" dirty="0">
                <a:solidFill>
                  <a:schemeClr val="tx1"/>
                </a:solidFill>
              </a:rPr>
              <a:t>                           Laptop                              Desktop                              Server                                      Big server</a:t>
            </a:r>
            <a:endParaRPr lang="en-US" sz="2200" dirty="0">
              <a:solidFill>
                <a:schemeClr val="tx1"/>
              </a:solidFill>
            </a:endParaRPr>
          </a:p>
          <a:p>
            <a:pPr algn="l" eaLnBrk="1" fontAlgn="auto" hangingPunct="1">
              <a:spcAft>
                <a:spcPts val="0"/>
              </a:spcAft>
              <a:buFont typeface="Arial"/>
              <a:buNone/>
              <a:defRPr/>
            </a:pPr>
            <a:endParaRPr lang="en-US" sz="1200" dirty="0">
              <a:solidFill>
                <a:schemeClr val="tx1"/>
              </a:solidFill>
            </a:endParaRPr>
          </a:p>
          <a:p>
            <a:pPr algn="l" eaLnBrk="1" fontAlgn="auto" hangingPunct="1">
              <a:spcAft>
                <a:spcPts val="0"/>
              </a:spcAft>
              <a:buFont typeface="Arial"/>
              <a:buNone/>
              <a:defRPr/>
            </a:pPr>
            <a:r>
              <a:rPr lang="en-US" sz="1200" dirty="0">
                <a:solidFill>
                  <a:schemeClr val="tx1"/>
                </a:solidFill>
              </a:rPr>
              <a:t>                CPU:  1.4GHZx32                    2.2 GHZx64                        2.7 GHZx64	      3.2GHZx64</a:t>
            </a:r>
          </a:p>
          <a:p>
            <a:pPr algn="l" eaLnBrk="1" fontAlgn="auto" hangingPunct="1">
              <a:spcAft>
                <a:spcPts val="0"/>
              </a:spcAft>
              <a:buFont typeface="Arial"/>
              <a:buNone/>
              <a:defRPr/>
            </a:pPr>
            <a:r>
              <a:rPr lang="en-US" sz="1200" dirty="0">
                <a:solidFill>
                  <a:schemeClr val="tx1"/>
                </a:solidFill>
              </a:rPr>
              <a:t>                RAM: 4GB	                             8GB	                                 32GB	                                128GB</a:t>
            </a:r>
          </a:p>
          <a:p>
            <a:pPr algn="l" eaLnBrk="1" fontAlgn="auto" hangingPunct="1">
              <a:spcAft>
                <a:spcPts val="0"/>
              </a:spcAft>
              <a:buFont typeface="Arial"/>
              <a:buNone/>
              <a:defRPr/>
            </a:pPr>
            <a:r>
              <a:rPr lang="en-US" sz="1200" dirty="0">
                <a:solidFill>
                  <a:schemeClr val="tx1"/>
                </a:solidFill>
              </a:rPr>
              <a:t>                Cache: 2MB                              4MB                                   8MB                                             32MB</a:t>
            </a:r>
            <a:endParaRPr lang="en-US" sz="2000" dirty="0">
              <a:solidFill>
                <a:schemeClr val="tx1"/>
              </a:solidFill>
            </a:endParaRPr>
          </a:p>
          <a:p>
            <a:pPr marL="800100" lvl="1" indent="-342900" algn="l" eaLnBrk="1" fontAlgn="auto" hangingPunct="1">
              <a:spcAft>
                <a:spcPts val="0"/>
              </a:spcAft>
              <a:buFontTx/>
              <a:buChar char="-"/>
              <a:defRPr/>
            </a:pPr>
            <a:r>
              <a:rPr lang="en-US" sz="2200" dirty="0">
                <a:solidFill>
                  <a:schemeClr val="tx1"/>
                </a:solidFill>
              </a:rPr>
              <a:t>An algorithm running on faster bigger hardware will run faster</a:t>
            </a:r>
          </a:p>
          <a:p>
            <a:pPr marL="342900" indent="-342900" algn="l" eaLnBrk="1" fontAlgn="auto" hangingPunct="1">
              <a:spcAft>
                <a:spcPts val="0"/>
              </a:spcAft>
              <a:buFontTx/>
              <a:buChar char="-"/>
              <a:defRPr/>
            </a:pPr>
            <a:r>
              <a:rPr lang="en-US" sz="2800" dirty="0">
                <a:solidFill>
                  <a:schemeClr val="tx1"/>
                </a:solidFill>
              </a:rPr>
              <a:t>Can we measure performance independent of hardware</a:t>
            </a:r>
          </a:p>
          <a:p>
            <a:pPr marL="800100" lvl="1" indent="-342900" algn="l" eaLnBrk="1" fontAlgn="auto" hangingPunct="1">
              <a:spcAft>
                <a:spcPts val="0"/>
              </a:spcAft>
              <a:buFontTx/>
              <a:buChar char="-"/>
              <a:defRPr/>
            </a:pPr>
            <a:r>
              <a:rPr lang="en-US" sz="1600" dirty="0">
                <a:solidFill>
                  <a:schemeClr val="tx1"/>
                </a:solidFill>
              </a:rPr>
              <a:t>Yes. We can use mathematics to find out the performance of an algorithm</a:t>
            </a:r>
          </a:p>
        </p:txBody>
      </p:sp>
      <p:pic>
        <p:nvPicPr>
          <p:cNvPr id="460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400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8763" y="3144838"/>
            <a:ext cx="44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3101975"/>
            <a:ext cx="5794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94425" y="3149600"/>
            <a:ext cx="4254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399"/>
            <a:ext cx="8229600" cy="845127"/>
          </a:xfrm>
        </p:spPr>
        <p:txBody>
          <a:bodyPr/>
          <a:lstStyle/>
          <a:p>
            <a:r>
              <a:rPr lang="en-US" b="1" dirty="0"/>
              <a:t>Why </a:t>
            </a:r>
            <a:r>
              <a:rPr lang="en-US" b="1" dirty="0" smtClean="0"/>
              <a:t>do we Analyze Algorithms</a:t>
            </a:r>
            <a:endParaRPr lang="en-US" dirty="0"/>
          </a:p>
        </p:txBody>
      </p:sp>
      <p:sp>
        <p:nvSpPr>
          <p:cNvPr id="3" name="Content Placeholder 2"/>
          <p:cNvSpPr>
            <a:spLocks noGrp="1"/>
          </p:cNvSpPr>
          <p:nvPr>
            <p:ph idx="1"/>
          </p:nvPr>
        </p:nvSpPr>
        <p:spPr>
          <a:xfrm>
            <a:off x="457200" y="1752600"/>
            <a:ext cx="8229600" cy="4525963"/>
          </a:xfrm>
        </p:spPr>
        <p:txBody>
          <a:bodyPr/>
          <a:lstStyle/>
          <a:p>
            <a:pPr marL="0" indent="0">
              <a:buNone/>
            </a:pPr>
            <a:r>
              <a:rPr lang="en-US" dirty="0" smtClean="0"/>
              <a:t>You </a:t>
            </a:r>
            <a:r>
              <a:rPr lang="en-US" dirty="0"/>
              <a:t>may wonder why we pay so </a:t>
            </a:r>
            <a:r>
              <a:rPr lang="en-US" b="1" dirty="0"/>
              <a:t>much attention to </a:t>
            </a:r>
            <a:r>
              <a:rPr lang="en-US" b="1" dirty="0" smtClean="0"/>
              <a:t>Algorithms</a:t>
            </a:r>
            <a:r>
              <a:rPr lang="en-US" dirty="0"/>
              <a:t> and why we review them in such a great details. </a:t>
            </a:r>
            <a:r>
              <a:rPr lang="en-US" dirty="0" smtClean="0"/>
              <a:t>Some of the reason are:</a:t>
            </a:r>
          </a:p>
          <a:p>
            <a:pPr lvl="1"/>
            <a:r>
              <a:rPr lang="en-US" dirty="0" smtClean="0"/>
              <a:t>Critically thinking about how algorithms work help us  propose </a:t>
            </a:r>
            <a:r>
              <a:rPr lang="en-US" dirty="0"/>
              <a:t>efficient </a:t>
            </a:r>
            <a:r>
              <a:rPr lang="en-US" dirty="0" smtClean="0"/>
              <a:t>solutions</a:t>
            </a:r>
          </a:p>
          <a:p>
            <a:pPr lvl="1"/>
            <a:r>
              <a:rPr lang="en-US" dirty="0" smtClean="0"/>
              <a:t>Without </a:t>
            </a:r>
            <a:r>
              <a:rPr lang="en-US" dirty="0"/>
              <a:t>knowing the </a:t>
            </a:r>
            <a:r>
              <a:rPr lang="en-US" dirty="0" smtClean="0"/>
              <a:t>basics and structures of algorithms and </a:t>
            </a:r>
            <a:r>
              <a:rPr lang="en-US" dirty="0"/>
              <a:t>programming well, you cannot be good </a:t>
            </a:r>
            <a:r>
              <a:rPr lang="en-US" dirty="0" smtClean="0"/>
              <a:t>developers.</a:t>
            </a:r>
            <a:endParaRPr lang="en-US" dirty="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3</a:t>
            </a:fld>
            <a:endParaRPr lang="en-US" altLang="en-US"/>
          </a:p>
        </p:txBody>
      </p:sp>
    </p:spTree>
    <p:extLst>
      <p:ext uri="{BB962C8B-B14F-4D97-AF65-F5344CB8AC3E}">
        <p14:creationId xmlns:p14="http://schemas.microsoft.com/office/powerpoint/2010/main" val="359742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868363"/>
            <a:ext cx="7772400" cy="609600"/>
          </a:xfrm>
        </p:spPr>
        <p:txBody>
          <a:bodyPr/>
          <a:lstStyle/>
          <a:p>
            <a:pPr eaLnBrk="1" hangingPunct="1"/>
            <a:r>
              <a:rPr lang="en-US" altLang="en-US" sz="4000" b="1" smtClean="0"/>
              <a:t>Analysis of Algorithms</a:t>
            </a:r>
          </a:p>
        </p:txBody>
      </p:sp>
      <p:sp>
        <p:nvSpPr>
          <p:cNvPr id="65539" name="Rectangle 3">
            <a:extLst>
              <a:ext uri="{FF2B5EF4-FFF2-40B4-BE49-F238E27FC236}">
                <a16:creationId xmlns:a16="http://schemas.microsoft.com/office/drawing/2014/main" id="{9622CACC-3E44-194B-8615-B4C8B22583E8}"/>
              </a:ext>
            </a:extLst>
          </p:cNvPr>
          <p:cNvSpPr>
            <a:spLocks noGrp="1" noChangeArrowheads="1"/>
          </p:cNvSpPr>
          <p:nvPr>
            <p:ph idx="1"/>
          </p:nvPr>
        </p:nvSpPr>
        <p:spPr>
          <a:xfrm>
            <a:off x="419100" y="1606550"/>
            <a:ext cx="8458200" cy="5257800"/>
          </a:xfrm>
        </p:spPr>
        <p:txBody>
          <a:bodyPr rtlCol="0">
            <a:normAutofit lnSpcReduction="10000"/>
          </a:bodyPr>
          <a:lstStyle/>
          <a:p>
            <a:pPr eaLnBrk="1" fontAlgn="auto" hangingPunct="1">
              <a:lnSpc>
                <a:spcPct val="80000"/>
              </a:lnSpc>
              <a:spcAft>
                <a:spcPts val="0"/>
              </a:spcAft>
              <a:buFont typeface="Arial"/>
              <a:buChar char="•"/>
              <a:defRPr/>
            </a:pPr>
            <a:r>
              <a:rPr lang="en-US" sz="2400" b="1" i="1" dirty="0"/>
              <a:t>Analysis of Algorithms</a:t>
            </a:r>
            <a:r>
              <a:rPr lang="en-US" sz="2400" dirty="0"/>
              <a:t> is the area of computer science that provides tools to analyze the efficiency of different methods of solutions.</a:t>
            </a:r>
          </a:p>
          <a:p>
            <a:pPr eaLnBrk="1" fontAlgn="auto" hangingPunct="1">
              <a:lnSpc>
                <a:spcPct val="80000"/>
              </a:lnSpc>
              <a:spcAft>
                <a:spcPts val="0"/>
              </a:spcAft>
              <a:buFont typeface="Arial"/>
              <a:buChar char="•"/>
              <a:defRPr/>
            </a:pPr>
            <a:r>
              <a:rPr lang="en-US" sz="2400" dirty="0"/>
              <a:t>How do we compare the time efficiency of two algorithms that solve the same problem?</a:t>
            </a:r>
            <a:endParaRPr lang="en-US" sz="2000" dirty="0"/>
          </a:p>
          <a:p>
            <a:pPr lvl="1" eaLnBrk="1" fontAlgn="auto" hangingPunct="1">
              <a:lnSpc>
                <a:spcPct val="80000"/>
              </a:lnSpc>
              <a:spcAft>
                <a:spcPts val="0"/>
              </a:spcAft>
              <a:buFont typeface="Arial"/>
              <a:buChar char="–"/>
              <a:defRPr/>
            </a:pPr>
            <a:r>
              <a:rPr lang="en-US" sz="2400" i="1" dirty="0"/>
              <a:t>How are the algorithms coded?</a:t>
            </a:r>
          </a:p>
          <a:p>
            <a:pPr lvl="2" eaLnBrk="1" fontAlgn="auto" hangingPunct="1">
              <a:lnSpc>
                <a:spcPct val="80000"/>
              </a:lnSpc>
              <a:spcAft>
                <a:spcPts val="0"/>
              </a:spcAft>
              <a:buFont typeface="Arial"/>
              <a:buChar char="•"/>
              <a:defRPr/>
            </a:pPr>
            <a:r>
              <a:rPr lang="en-US" dirty="0"/>
              <a:t>Comparing running times means comparing the implementations.</a:t>
            </a:r>
          </a:p>
          <a:p>
            <a:pPr lvl="2" eaLnBrk="1" fontAlgn="auto" hangingPunct="1">
              <a:lnSpc>
                <a:spcPct val="80000"/>
              </a:lnSpc>
              <a:spcAft>
                <a:spcPts val="0"/>
              </a:spcAft>
              <a:buFont typeface="Arial"/>
              <a:buChar char="•"/>
              <a:defRPr/>
            </a:pPr>
            <a:r>
              <a:rPr lang="en-US" dirty="0">
                <a:sym typeface="Wingdings" charset="0"/>
              </a:rPr>
              <a:t>We should not compare implementations, because they are sensitive to programming style that may cloud the issue of which algorithm is inherently more efficient.</a:t>
            </a:r>
          </a:p>
          <a:p>
            <a:pPr lvl="1" eaLnBrk="1" fontAlgn="auto" hangingPunct="1">
              <a:lnSpc>
                <a:spcPct val="80000"/>
              </a:lnSpc>
              <a:spcAft>
                <a:spcPts val="0"/>
              </a:spcAft>
              <a:buFont typeface="Arial"/>
              <a:buChar char="–"/>
              <a:defRPr/>
            </a:pPr>
            <a:r>
              <a:rPr lang="en-US" sz="2400" i="1" dirty="0"/>
              <a:t>What computer should we use?</a:t>
            </a:r>
          </a:p>
          <a:p>
            <a:pPr lvl="2" eaLnBrk="1" fontAlgn="auto" hangingPunct="1">
              <a:lnSpc>
                <a:spcPct val="80000"/>
              </a:lnSpc>
              <a:spcAft>
                <a:spcPts val="0"/>
              </a:spcAft>
              <a:buFont typeface="Arial"/>
              <a:buChar char="•"/>
              <a:defRPr/>
            </a:pPr>
            <a:r>
              <a:rPr lang="en-US" dirty="0"/>
              <a:t>We should compare the efficiency of the algorithms independently of a particular computer.</a:t>
            </a:r>
          </a:p>
          <a:p>
            <a:pPr lvl="1" eaLnBrk="1" fontAlgn="auto" hangingPunct="1">
              <a:lnSpc>
                <a:spcPct val="80000"/>
              </a:lnSpc>
              <a:spcAft>
                <a:spcPts val="0"/>
              </a:spcAft>
              <a:buFont typeface="Arial"/>
              <a:buChar char="–"/>
              <a:defRPr/>
            </a:pPr>
            <a:r>
              <a:rPr lang="en-US" sz="2400" i="1" dirty="0"/>
              <a:t>What data should the program use?</a:t>
            </a:r>
          </a:p>
          <a:p>
            <a:pPr lvl="2" eaLnBrk="1" fontAlgn="auto" hangingPunct="1">
              <a:lnSpc>
                <a:spcPct val="80000"/>
              </a:lnSpc>
              <a:spcAft>
                <a:spcPts val="0"/>
              </a:spcAft>
              <a:buFont typeface="Arial"/>
              <a:buChar char="•"/>
              <a:defRPr/>
            </a:pPr>
            <a:r>
              <a:rPr lang="en-US" dirty="0"/>
              <a:t>Any analysis must be independent of specific data.</a:t>
            </a:r>
          </a:p>
        </p:txBody>
      </p:sp>
      <p:sp>
        <p:nvSpPr>
          <p:cNvPr id="4813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60ED5A-EC95-4107-847F-B3CBF203BB88}" type="slidenum">
              <a:rPr lang="en-US" altLang="en-US" sz="1400">
                <a:latin typeface="Times New Roman" panose="02020603050405020304" pitchFamily="18" charset="0"/>
              </a:rPr>
              <a:pPr>
                <a:spcBef>
                  <a:spcPct val="0"/>
                </a:spcBef>
                <a:buFontTx/>
                <a:buNone/>
              </a:pPr>
              <a:t>30</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04894D7-D0A3-984F-BF05-06DB8E70D050}"/>
              </a:ext>
            </a:extLst>
          </p:cNvPr>
          <p:cNvSpPr>
            <a:spLocks noGrp="1" noChangeArrowheads="1"/>
          </p:cNvSpPr>
          <p:nvPr>
            <p:ph type="title"/>
          </p:nvPr>
        </p:nvSpPr>
        <p:spPr>
          <a:xfrm>
            <a:off x="914400" y="1196975"/>
            <a:ext cx="7772400" cy="838200"/>
          </a:xfrm>
        </p:spPr>
        <p:txBody>
          <a:bodyPr rtlCol="0">
            <a:normAutofit fontScale="90000"/>
          </a:bodyPr>
          <a:lstStyle/>
          <a:p>
            <a:pPr eaLnBrk="1" fontAlgn="auto" hangingPunct="1">
              <a:spcAft>
                <a:spcPts val="0"/>
              </a:spcAft>
              <a:defRPr/>
            </a:pPr>
            <a:r>
              <a:rPr lang="en-US" altLang="en-US" sz="2800" dirty="0"/>
              <a:t/>
            </a:r>
            <a:br>
              <a:rPr lang="en-US" altLang="en-US" sz="2800" dirty="0"/>
            </a:br>
            <a:r>
              <a:rPr lang="en-US" altLang="en-US" b="1" dirty="0"/>
              <a:t>Counting operations of an Algorithm</a:t>
            </a:r>
            <a:r>
              <a:rPr lang="en-US" altLang="en-US" sz="2800" dirty="0"/>
              <a:t/>
            </a:r>
            <a:br>
              <a:rPr lang="en-US" altLang="en-US" sz="2800" dirty="0"/>
            </a:br>
            <a:endParaRPr lang="en-US" altLang="en-US" sz="2800" dirty="0">
              <a:solidFill>
                <a:srgbClr val="FF0000"/>
              </a:solidFill>
            </a:endParaRPr>
          </a:p>
        </p:txBody>
      </p:sp>
      <p:sp>
        <p:nvSpPr>
          <p:cNvPr id="49155" name="Rectangle 3"/>
          <p:cNvSpPr>
            <a:spLocks noGrp="1" noChangeArrowheads="1"/>
          </p:cNvSpPr>
          <p:nvPr>
            <p:ph idx="1"/>
          </p:nvPr>
        </p:nvSpPr>
        <p:spPr>
          <a:xfrm>
            <a:off x="457200" y="2286000"/>
            <a:ext cx="7772400" cy="5105400"/>
          </a:xfrm>
        </p:spPr>
        <p:txBody>
          <a:bodyPr/>
          <a:lstStyle/>
          <a:p>
            <a:pPr eaLnBrk="1" hangingPunct="1">
              <a:lnSpc>
                <a:spcPct val="90000"/>
              </a:lnSpc>
            </a:pPr>
            <a:r>
              <a:rPr lang="en-US" altLang="en-US" sz="2800" dirty="0" smtClean="0"/>
              <a:t>When we analyze algorithms, we should employ mathematical techniques that analyze algorithms independently of </a:t>
            </a:r>
            <a:r>
              <a:rPr lang="en-US" altLang="en-US" sz="2800" i="1" dirty="0" smtClean="0"/>
              <a:t>specific implementations, computers, or data.</a:t>
            </a:r>
            <a:endParaRPr lang="en-US" altLang="en-US" sz="2800" dirty="0" smtClean="0"/>
          </a:p>
          <a:p>
            <a:pPr eaLnBrk="1" hangingPunct="1">
              <a:lnSpc>
                <a:spcPct val="90000"/>
              </a:lnSpc>
            </a:pPr>
            <a:r>
              <a:rPr lang="en-US" altLang="en-US" sz="2800" dirty="0" smtClean="0"/>
              <a:t>To analyze algorithms:</a:t>
            </a:r>
          </a:p>
          <a:p>
            <a:pPr lvl="1" eaLnBrk="1" hangingPunct="1">
              <a:lnSpc>
                <a:spcPct val="90000"/>
              </a:lnSpc>
            </a:pPr>
            <a:r>
              <a:rPr lang="en-US" altLang="en-US" sz="2400" dirty="0" smtClean="0"/>
              <a:t>First, we start to count the number of significant operations in a particular solution to assess its efficiency.</a:t>
            </a:r>
          </a:p>
          <a:p>
            <a:pPr lvl="1" eaLnBrk="1" hangingPunct="1">
              <a:lnSpc>
                <a:spcPct val="90000"/>
              </a:lnSpc>
            </a:pPr>
            <a:r>
              <a:rPr lang="en-US" altLang="en-US" sz="2400" dirty="0" smtClean="0"/>
              <a:t>Then, we will express the efficiency of algorithms using growth functions</a:t>
            </a:r>
            <a:r>
              <a:rPr lang="en-US" altLang="en-US" dirty="0" smtClean="0"/>
              <a:t>.</a:t>
            </a:r>
          </a:p>
          <a:p>
            <a:pPr eaLnBrk="1" hangingPunct="1">
              <a:lnSpc>
                <a:spcPct val="90000"/>
              </a:lnSpc>
            </a:pPr>
            <a:endParaRPr lang="en-US" altLang="en-US" sz="2800" dirty="0" smtClean="0"/>
          </a:p>
        </p:txBody>
      </p:sp>
      <p:sp>
        <p:nvSpPr>
          <p:cNvPr id="4915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616137-9232-4AAD-AA72-BE8F1D1A032C}" type="slidenum">
              <a:rPr lang="en-US" altLang="en-US" sz="1400">
                <a:latin typeface="Times New Roman" panose="02020603050405020304" pitchFamily="18" charset="0"/>
              </a:rPr>
              <a:pPr>
                <a:spcBef>
                  <a:spcPct val="0"/>
                </a:spcBef>
                <a:buFontTx/>
                <a:buNone/>
              </a:pPr>
              <a:t>31</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229600" cy="471490"/>
          </a:xfrm>
        </p:spPr>
        <p:txBody>
          <a:bodyPr/>
          <a:lstStyle/>
          <a:p>
            <a:r>
              <a:rPr lang="en-US" dirty="0" smtClean="0"/>
              <a:t>Operation</a:t>
            </a:r>
            <a:endParaRPr lang="en-US" dirty="0"/>
          </a:p>
        </p:txBody>
      </p:sp>
      <p:sp>
        <p:nvSpPr>
          <p:cNvPr id="3" name="Content Placeholder 2"/>
          <p:cNvSpPr>
            <a:spLocks noGrp="1"/>
          </p:cNvSpPr>
          <p:nvPr>
            <p:ph idx="1"/>
          </p:nvPr>
        </p:nvSpPr>
        <p:spPr>
          <a:xfrm>
            <a:off x="76201" y="808039"/>
            <a:ext cx="8915399" cy="5364162"/>
          </a:xfrm>
        </p:spPr>
        <p:txBody>
          <a:bodyPr/>
          <a:lstStyle/>
          <a:p>
            <a:pPr marL="0" indent="0">
              <a:buNone/>
            </a:pPr>
            <a:r>
              <a:rPr lang="en-US" sz="2000" dirty="0" smtClean="0"/>
              <a:t> What </a:t>
            </a:r>
            <a:r>
              <a:rPr lang="en-US" sz="2000" dirty="0"/>
              <a:t>do we consider as </a:t>
            </a:r>
            <a:r>
              <a:rPr lang="en-US" sz="2000" dirty="0" smtClean="0">
                <a:solidFill>
                  <a:srgbClr val="FF0000"/>
                </a:solidFill>
              </a:rPr>
              <a:t>Operation</a:t>
            </a:r>
            <a:r>
              <a:rPr lang="en-US" sz="2000" dirty="0" smtClean="0"/>
              <a:t> in this course?</a:t>
            </a:r>
            <a:br>
              <a:rPr lang="en-US" sz="2000" dirty="0" smtClean="0"/>
            </a:br>
            <a:endParaRPr lang="en-US" sz="2000" dirty="0" smtClean="0"/>
          </a:p>
          <a:p>
            <a:pPr marL="0" indent="0">
              <a:buNone/>
            </a:pPr>
            <a:r>
              <a:rPr lang="en-US" sz="2000" dirty="0" smtClean="0"/>
              <a:t>	</a:t>
            </a:r>
          </a:p>
          <a:p>
            <a:pPr marL="0" indent="0">
              <a:buNone/>
            </a:pPr>
            <a:r>
              <a:rPr lang="en-US" sz="2000" dirty="0"/>
              <a:t>	</a:t>
            </a:r>
            <a:r>
              <a:rPr lang="en-US" sz="2000" dirty="0" smtClean="0"/>
              <a:t>Logical operations 						Arithmetical Operations</a:t>
            </a:r>
            <a:endParaRPr lang="en-US" sz="2000" dirty="0"/>
          </a:p>
          <a:p>
            <a:pPr marL="0" indent="0">
              <a:buNone/>
            </a:pPr>
            <a:r>
              <a:rPr lang="en-US" sz="2000" dirty="0"/>
              <a:t>	</a:t>
            </a:r>
            <a:r>
              <a:rPr lang="en-US" sz="2000" dirty="0" smtClean="0"/>
              <a:t>&gt;, &lt;, !=, =, OR, NAND, 							+, -, / , * etc.</a:t>
            </a:r>
          </a:p>
          <a:p>
            <a:pPr marL="0" indent="0">
              <a:buNone/>
            </a:pPr>
            <a:r>
              <a:rPr lang="en-US" sz="2800" dirty="0"/>
              <a:t>	</a:t>
            </a:r>
            <a:r>
              <a:rPr lang="en-US" sz="2800" dirty="0" smtClean="0"/>
              <a:t>AND, XOR etc.</a:t>
            </a:r>
            <a:r>
              <a:rPr lang="en-US" sz="2800" u="sng" dirty="0" smtClean="0"/>
              <a:t/>
            </a:r>
            <a:br>
              <a:rPr lang="en-US" sz="2800" u="sng" dirty="0" smtClean="0"/>
            </a:br>
            <a:endParaRPr lang="en-US" sz="2800" u="sng" dirty="0" smtClean="0"/>
          </a:p>
          <a:p>
            <a:pPr marL="0" indent="0">
              <a:buNone/>
            </a:pPr>
            <a:r>
              <a:rPr lang="en-US" sz="1800" u="sng" dirty="0" smtClean="0"/>
              <a:t>Assignment</a:t>
            </a:r>
            <a:r>
              <a:rPr lang="en-US" sz="1800" dirty="0" smtClean="0"/>
              <a:t>: </a:t>
            </a:r>
            <a:r>
              <a:rPr lang="en-US" sz="1800" dirty="0" err="1" smtClean="0"/>
              <a:t>eg</a:t>
            </a:r>
            <a:r>
              <a:rPr lang="en-US" sz="1800" dirty="0" smtClean="0"/>
              <a:t>. 	</a:t>
            </a:r>
            <a:r>
              <a:rPr lang="en-US" sz="1800" i="1" dirty="0"/>
              <a:t>c</a:t>
            </a:r>
            <a:r>
              <a:rPr lang="en-US" sz="1800" i="1" dirty="0" smtClean="0"/>
              <a:t>ount </a:t>
            </a:r>
            <a:r>
              <a:rPr lang="en-US" sz="1800" i="1" dirty="0" smtClean="0"/>
              <a:t>= 5;</a:t>
            </a:r>
          </a:p>
          <a:p>
            <a:pPr marL="0" indent="0">
              <a:buNone/>
            </a:pPr>
            <a:r>
              <a:rPr lang="en-US" sz="1800" u="sng" dirty="0" smtClean="0"/>
              <a:t>Comparison</a:t>
            </a:r>
            <a:r>
              <a:rPr lang="en-US" sz="1800" dirty="0" smtClean="0"/>
              <a:t>: </a:t>
            </a:r>
            <a:r>
              <a:rPr lang="en-US" sz="1800" dirty="0" err="1" smtClean="0"/>
              <a:t>eg</a:t>
            </a:r>
            <a:r>
              <a:rPr lang="en-US" sz="1800" dirty="0" smtClean="0"/>
              <a:t>. 	</a:t>
            </a:r>
            <a:r>
              <a:rPr lang="en-US" sz="1800" i="1" dirty="0" smtClean="0"/>
              <a:t>If </a:t>
            </a:r>
            <a:r>
              <a:rPr lang="en-US" sz="1800" i="1" dirty="0"/>
              <a:t>c</a:t>
            </a:r>
            <a:r>
              <a:rPr lang="en-US" sz="1800" i="1" dirty="0" smtClean="0"/>
              <a:t>ount </a:t>
            </a:r>
            <a:r>
              <a:rPr lang="en-US" sz="1800" i="1" dirty="0" smtClean="0"/>
              <a:t>= 10 , If </a:t>
            </a:r>
            <a:r>
              <a:rPr lang="en-US" sz="1800" i="1" dirty="0"/>
              <a:t>c</a:t>
            </a:r>
            <a:r>
              <a:rPr lang="en-US" sz="1800" i="1" dirty="0" smtClean="0"/>
              <a:t>ount </a:t>
            </a:r>
            <a:r>
              <a:rPr lang="en-US" sz="1800" i="1" dirty="0" smtClean="0"/>
              <a:t>&lt; 29 </a:t>
            </a:r>
          </a:p>
          <a:p>
            <a:pPr marL="0" indent="0">
              <a:buNone/>
            </a:pPr>
            <a:r>
              <a:rPr lang="en-US" sz="1800" i="1" dirty="0"/>
              <a:t>	</a:t>
            </a:r>
            <a:r>
              <a:rPr lang="en-US" sz="1800" i="1" dirty="0" smtClean="0"/>
              <a:t>					</a:t>
            </a:r>
            <a:r>
              <a:rPr lang="en-US" sz="1800" i="1" dirty="0"/>
              <a:t> </a:t>
            </a:r>
            <a:r>
              <a:rPr lang="en-US" sz="1800" i="1" dirty="0" smtClean="0"/>
              <a:t>	If c</a:t>
            </a:r>
            <a:r>
              <a:rPr lang="en-US" sz="1800" i="1" dirty="0" smtClean="0"/>
              <a:t>ount </a:t>
            </a:r>
            <a:r>
              <a:rPr lang="en-US" sz="1800" i="1" dirty="0" smtClean="0"/>
              <a:t>&gt; </a:t>
            </a:r>
            <a:r>
              <a:rPr lang="en-US" sz="1800" i="1" dirty="0"/>
              <a:t>10 </a:t>
            </a:r>
            <a:r>
              <a:rPr lang="en-US" sz="1800" i="1" dirty="0" smtClean="0"/>
              <a:t>, If </a:t>
            </a:r>
            <a:r>
              <a:rPr lang="en-US" sz="1800" i="1" dirty="0"/>
              <a:t>c</a:t>
            </a:r>
            <a:r>
              <a:rPr lang="en-US" sz="1800" i="1" dirty="0" smtClean="0"/>
              <a:t>ount</a:t>
            </a:r>
            <a:r>
              <a:rPr lang="en-US" sz="1800" i="1" dirty="0"/>
              <a:t>&lt;= 10 </a:t>
            </a:r>
            <a:endParaRPr lang="en-US" sz="1800" i="1" dirty="0" smtClean="0"/>
          </a:p>
          <a:p>
            <a:pPr marL="0" indent="0">
              <a:buNone/>
            </a:pPr>
            <a:r>
              <a:rPr lang="en-US" sz="1800" i="1" dirty="0"/>
              <a:t>	</a:t>
            </a:r>
            <a:r>
              <a:rPr lang="en-US" sz="1800" i="1" dirty="0" smtClean="0"/>
              <a:t>					</a:t>
            </a:r>
            <a:r>
              <a:rPr lang="en-US" sz="1800" i="1" dirty="0"/>
              <a:t> </a:t>
            </a:r>
            <a:r>
              <a:rPr lang="en-US" sz="1800" i="1" dirty="0" smtClean="0"/>
              <a:t>	If </a:t>
            </a:r>
            <a:r>
              <a:rPr lang="en-US" sz="1800" i="1" dirty="0"/>
              <a:t>c</a:t>
            </a:r>
            <a:r>
              <a:rPr lang="en-US" sz="1800" i="1" dirty="0" smtClean="0"/>
              <a:t>ount</a:t>
            </a:r>
            <a:r>
              <a:rPr lang="en-US" sz="1800" i="1" dirty="0" smtClean="0"/>
              <a:t>&gt;= </a:t>
            </a:r>
            <a:r>
              <a:rPr lang="en-US" sz="1800" i="1" dirty="0"/>
              <a:t>10 </a:t>
            </a:r>
            <a:endParaRPr lang="en-US" sz="1800" i="1" dirty="0" smtClean="0"/>
          </a:p>
          <a:p>
            <a:pPr marL="0" indent="0">
              <a:buNone/>
            </a:pPr>
            <a:r>
              <a:rPr lang="en-US" sz="1800" i="1" dirty="0"/>
              <a:t>	</a:t>
            </a:r>
            <a:r>
              <a:rPr lang="en-US" sz="1800" i="1" dirty="0" smtClean="0"/>
              <a:t>						Operations within a loop</a:t>
            </a:r>
          </a:p>
          <a:p>
            <a:pPr marL="0" indent="0">
              <a:buNone/>
            </a:pPr>
            <a:r>
              <a:rPr lang="en-US" sz="1800" i="1" dirty="0" smtClean="0"/>
              <a:t>NOTE:</a:t>
            </a:r>
          </a:p>
          <a:p>
            <a:pPr marL="0" indent="0">
              <a:buNone/>
            </a:pPr>
            <a:r>
              <a:rPr lang="en-US" sz="1800" dirty="0" smtClean="0"/>
              <a:t>Work done by the computer such as </a:t>
            </a:r>
            <a:r>
              <a:rPr lang="en-US" sz="1800" u="sng" dirty="0" smtClean="0">
                <a:solidFill>
                  <a:srgbClr val="FF0000"/>
                </a:solidFill>
              </a:rPr>
              <a:t>calculation</a:t>
            </a:r>
            <a:r>
              <a:rPr lang="en-US" sz="1800" dirty="0" smtClean="0"/>
              <a:t> or</a:t>
            </a:r>
            <a:r>
              <a:rPr lang="en-US" sz="1800" u="sng" dirty="0" smtClean="0"/>
              <a:t> </a:t>
            </a:r>
            <a:r>
              <a:rPr lang="en-US" sz="1800" u="sng" dirty="0" smtClean="0">
                <a:solidFill>
                  <a:srgbClr val="FF0000"/>
                </a:solidFill>
              </a:rPr>
              <a:t>logical operation</a:t>
            </a:r>
            <a:r>
              <a:rPr lang="en-US" sz="1800" dirty="0" smtClean="0"/>
              <a:t> should be considered as operation</a:t>
            </a:r>
            <a:endParaRPr lang="en-US" sz="1800" dirty="0"/>
          </a:p>
          <a:p>
            <a:pPr marL="0" indent="0">
              <a:buNone/>
            </a:pPr>
            <a:endParaRPr lang="en-US" sz="1800" i="1" dirty="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32</a:t>
            </a:fld>
            <a:endParaRPr lang="en-US" altLang="en-US" dirty="0"/>
          </a:p>
        </p:txBody>
      </p:sp>
      <p:sp>
        <p:nvSpPr>
          <p:cNvPr id="4" name="Left Brace 3"/>
          <p:cNvSpPr/>
          <p:nvPr/>
        </p:nvSpPr>
        <p:spPr>
          <a:xfrm rot="5400000">
            <a:off x="2960688" y="-593724"/>
            <a:ext cx="631824" cy="4114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4391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85800"/>
          </a:xfrm>
        </p:spPr>
        <p:txBody>
          <a:bodyPr/>
          <a:lstStyle/>
          <a:p>
            <a:r>
              <a:rPr lang="en-US" dirty="0" smtClean="0"/>
              <a:t>Primitive Operations</a:t>
            </a:r>
            <a:endParaRPr lang="en-US" dirty="0"/>
          </a:p>
        </p:txBody>
      </p:sp>
      <p:sp>
        <p:nvSpPr>
          <p:cNvPr id="3" name="Content Placeholder 2"/>
          <p:cNvSpPr>
            <a:spLocks noGrp="1"/>
          </p:cNvSpPr>
          <p:nvPr>
            <p:ph idx="1"/>
          </p:nvPr>
        </p:nvSpPr>
        <p:spPr>
          <a:xfrm>
            <a:off x="457200" y="1447801"/>
            <a:ext cx="8229600" cy="2819399"/>
          </a:xfrm>
        </p:spPr>
        <p:txBody>
          <a:bodyPr/>
          <a:lstStyle/>
          <a:p>
            <a:pPr marL="0" indent="0" algn="just">
              <a:buNone/>
            </a:pPr>
            <a:r>
              <a:rPr lang="en-US" sz="2400" dirty="0"/>
              <a:t>In some books, other operations are also used. However such operations here are not considered</a:t>
            </a:r>
          </a:p>
          <a:p>
            <a:pPr marL="0" indent="0">
              <a:buNone/>
            </a:pPr>
            <a:r>
              <a:rPr lang="en-US" sz="2400" dirty="0"/>
              <a:t>S</a:t>
            </a:r>
            <a:r>
              <a:rPr lang="en-US" sz="2400" dirty="0" smtClean="0"/>
              <a:t>uch as : </a:t>
            </a:r>
          </a:p>
          <a:p>
            <a:pPr marL="0" indent="0">
              <a:buNone/>
            </a:pPr>
            <a:endParaRPr lang="en-US" sz="1100" dirty="0" smtClean="0"/>
          </a:p>
          <a:p>
            <a:pPr marL="0" indent="0">
              <a:buNone/>
            </a:pPr>
            <a:r>
              <a:rPr lang="en-US" sz="2400" b="1" baseline="30000" dirty="0" smtClean="0"/>
              <a:t>		Indexing </a:t>
            </a:r>
            <a:r>
              <a:rPr lang="en-US" sz="2400" b="1" baseline="30000" dirty="0"/>
              <a:t>an array      </a:t>
            </a:r>
            <a:r>
              <a:rPr lang="en-US" sz="2400" b="1" baseline="30000" dirty="0" smtClean="0"/>
              <a:t>A[5]        			</a:t>
            </a:r>
            <a:r>
              <a:rPr lang="en-US" sz="2400" b="1" baseline="30000" dirty="0" smtClean="0">
                <a:solidFill>
                  <a:srgbClr val="FF0000"/>
                </a:solidFill>
              </a:rPr>
              <a:t>not </a:t>
            </a:r>
            <a:r>
              <a:rPr lang="en-US" sz="2400" b="1" baseline="30000" dirty="0">
                <a:solidFill>
                  <a:srgbClr val="FF0000"/>
                </a:solidFill>
              </a:rPr>
              <a:t>counted </a:t>
            </a:r>
          </a:p>
          <a:p>
            <a:pPr marL="0" indent="0">
              <a:buNone/>
            </a:pPr>
            <a:r>
              <a:rPr lang="en-US" sz="2400" b="1" baseline="30000" dirty="0"/>
              <a:t>		Print(x</a:t>
            </a:r>
            <a:r>
              <a:rPr lang="en-US" sz="2400" b="1" baseline="30000" dirty="0" smtClean="0"/>
              <a:t>)</a:t>
            </a:r>
            <a:r>
              <a:rPr lang="en-US" sz="2400" b="1" baseline="30000" dirty="0">
                <a:solidFill>
                  <a:srgbClr val="FF0000"/>
                </a:solidFill>
              </a:rPr>
              <a:t> </a:t>
            </a:r>
            <a:r>
              <a:rPr lang="en-US" sz="2400" b="1" baseline="30000" dirty="0" smtClean="0">
                <a:solidFill>
                  <a:srgbClr val="FF0000"/>
                </a:solidFill>
              </a:rPr>
              <a:t>							not </a:t>
            </a:r>
            <a:r>
              <a:rPr lang="en-US" sz="2400" b="1" baseline="30000" dirty="0">
                <a:solidFill>
                  <a:srgbClr val="FF0000"/>
                </a:solidFill>
              </a:rPr>
              <a:t>counted </a:t>
            </a:r>
            <a:endParaRPr lang="en-US" sz="2400" b="1" baseline="30000" dirty="0" smtClean="0">
              <a:solidFill>
                <a:srgbClr val="FF0000"/>
              </a:solidFill>
            </a:endParaRPr>
          </a:p>
          <a:p>
            <a:pPr marL="0" indent="0">
              <a:buNone/>
            </a:pPr>
            <a:r>
              <a:rPr lang="en-US" sz="2400" b="1" baseline="30000" dirty="0" smtClean="0"/>
              <a:t>		</a:t>
            </a:r>
            <a:r>
              <a:rPr lang="en-US" sz="2400" b="1" baseline="30000" dirty="0"/>
              <a:t>Function calling 		Max(</a:t>
            </a:r>
            <a:r>
              <a:rPr lang="en-US" sz="2400" b="1" baseline="30000" dirty="0" err="1"/>
              <a:t>lst</a:t>
            </a:r>
            <a:r>
              <a:rPr lang="en-US" sz="2400" b="1" baseline="30000" dirty="0"/>
              <a:t>) 	</a:t>
            </a:r>
            <a:r>
              <a:rPr lang="en-US" sz="2400" b="1" baseline="30000" dirty="0" smtClean="0"/>
              <a:t>		</a:t>
            </a:r>
            <a:r>
              <a:rPr lang="en-US" sz="2400" b="1" baseline="30000" dirty="0" smtClean="0">
                <a:solidFill>
                  <a:srgbClr val="FF0000"/>
                </a:solidFill>
              </a:rPr>
              <a:t>not </a:t>
            </a:r>
            <a:r>
              <a:rPr lang="en-US" sz="2400" b="1" baseline="30000" dirty="0">
                <a:solidFill>
                  <a:srgbClr val="FF0000"/>
                </a:solidFill>
              </a:rPr>
              <a:t>counted </a:t>
            </a:r>
            <a:endParaRPr lang="en-US" sz="2400" b="1" baseline="30000" dirty="0"/>
          </a:p>
          <a:p>
            <a:pPr marL="0" indent="0">
              <a:buNone/>
            </a:pPr>
            <a:r>
              <a:rPr lang="en-US" sz="2400" b="1" baseline="30000" dirty="0" smtClean="0"/>
              <a:t>		Print(Max(</a:t>
            </a:r>
            <a:r>
              <a:rPr lang="en-US" sz="2400" b="1" baseline="30000" dirty="0" err="1" smtClean="0"/>
              <a:t>lst</a:t>
            </a:r>
            <a:r>
              <a:rPr lang="en-US" sz="2400" b="1" baseline="30000" dirty="0"/>
              <a:t>) </a:t>
            </a:r>
            <a:r>
              <a:rPr lang="en-US" sz="2400" b="1" baseline="30000" dirty="0" smtClean="0"/>
              <a:t>)</a:t>
            </a:r>
            <a:r>
              <a:rPr lang="en-US" sz="2400" b="1" baseline="30000" dirty="0" smtClean="0">
                <a:solidFill>
                  <a:srgbClr val="FF0000"/>
                </a:solidFill>
              </a:rPr>
              <a:t> </a:t>
            </a:r>
            <a:r>
              <a:rPr lang="en-US" sz="2400" b="1" baseline="30000" dirty="0">
                <a:solidFill>
                  <a:srgbClr val="FF0000"/>
                </a:solidFill>
              </a:rPr>
              <a:t>						</a:t>
            </a:r>
            <a:r>
              <a:rPr lang="en-US" sz="2400" b="1" baseline="30000" dirty="0" smtClean="0">
                <a:solidFill>
                  <a:srgbClr val="FF0000"/>
                </a:solidFill>
              </a:rPr>
              <a:t>not counted </a:t>
            </a:r>
            <a:endParaRPr lang="en-US" sz="2400" b="1" dirty="0" smtClean="0"/>
          </a:p>
        </p:txBody>
      </p:sp>
      <p:sp>
        <p:nvSpPr>
          <p:cNvPr id="5" name="Slide Number Placeholder 4"/>
          <p:cNvSpPr>
            <a:spLocks noGrp="1"/>
          </p:cNvSpPr>
          <p:nvPr>
            <p:ph type="sldNum" sz="quarter" idx="12"/>
          </p:nvPr>
        </p:nvSpPr>
        <p:spPr/>
        <p:txBody>
          <a:bodyPr/>
          <a:lstStyle/>
          <a:p>
            <a:pPr>
              <a:defRPr/>
            </a:pPr>
            <a:fld id="{840212D6-1468-4B61-8193-043ACD87A52C}" type="slidenum">
              <a:rPr lang="en-US" altLang="en-US" smtClean="0"/>
              <a:pPr>
                <a:defRPr/>
              </a:pPr>
              <a:t>33</a:t>
            </a:fld>
            <a:endParaRPr lang="en-US" altLang="en-US"/>
          </a:p>
        </p:txBody>
      </p:sp>
      <p:sp>
        <p:nvSpPr>
          <p:cNvPr id="6" name="Content Placeholder 2"/>
          <p:cNvSpPr txBox="1">
            <a:spLocks/>
          </p:cNvSpPr>
          <p:nvPr/>
        </p:nvSpPr>
        <p:spPr bwMode="auto">
          <a:xfrm>
            <a:off x="304800" y="4522270"/>
            <a:ext cx="8613808"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smtClean="0"/>
              <a:t>However, the following are counted. </a:t>
            </a:r>
            <a:endParaRPr lang="en-US" sz="2400" dirty="0" smtClean="0"/>
          </a:p>
          <a:p>
            <a:pPr marL="0" indent="0">
              <a:buFont typeface="Arial" panose="020B0604020202020204" pitchFamily="34" charset="0"/>
              <a:buNone/>
            </a:pPr>
            <a:r>
              <a:rPr lang="en-US" baseline="30000" dirty="0" smtClean="0"/>
              <a:t>		</a:t>
            </a:r>
          </a:p>
          <a:p>
            <a:pPr marL="0" indent="0">
              <a:buFont typeface="Arial" panose="020B0604020202020204" pitchFamily="34" charset="0"/>
              <a:buNone/>
            </a:pPr>
            <a:r>
              <a:rPr lang="en-US" baseline="30000" dirty="0"/>
              <a:t>	</a:t>
            </a:r>
            <a:r>
              <a:rPr lang="en-US" baseline="30000" dirty="0" smtClean="0"/>
              <a:t>	Assign </a:t>
            </a:r>
            <a:r>
              <a:rPr lang="en-US" baseline="30000" dirty="0"/>
              <a:t>of a list </a:t>
            </a:r>
            <a:r>
              <a:rPr lang="en-US" baseline="30000" dirty="0" smtClean="0"/>
              <a:t>element    </a:t>
            </a:r>
            <a:r>
              <a:rPr lang="en-US" baseline="30000" dirty="0"/>
              <a:t>Marks =  A[5] 	</a:t>
            </a:r>
            <a:r>
              <a:rPr lang="en-US" baseline="30000" dirty="0" smtClean="0"/>
              <a:t>	</a:t>
            </a:r>
            <a:r>
              <a:rPr lang="en-US" baseline="30000" dirty="0" smtClean="0">
                <a:solidFill>
                  <a:srgbClr val="FF0000"/>
                </a:solidFill>
              </a:rPr>
              <a:t>counted </a:t>
            </a:r>
          </a:p>
          <a:p>
            <a:pPr marL="0" indent="0">
              <a:buNone/>
            </a:pPr>
            <a:r>
              <a:rPr lang="en-US" baseline="30000" dirty="0" smtClean="0"/>
              <a:t>		</a:t>
            </a:r>
            <a:r>
              <a:rPr lang="en-US" baseline="30000" dirty="0" err="1" smtClean="0"/>
              <a:t>MaxValue</a:t>
            </a:r>
            <a:r>
              <a:rPr lang="en-US" baseline="30000" dirty="0" smtClean="0"/>
              <a:t>  =  Max(</a:t>
            </a:r>
            <a:r>
              <a:rPr lang="en-US" baseline="30000" dirty="0" err="1" smtClean="0"/>
              <a:t>lst</a:t>
            </a:r>
            <a:r>
              <a:rPr lang="en-US" baseline="30000" dirty="0"/>
              <a:t>) 			</a:t>
            </a:r>
            <a:r>
              <a:rPr lang="en-US" baseline="30000" dirty="0" smtClean="0"/>
              <a:t>		</a:t>
            </a:r>
            <a:r>
              <a:rPr lang="en-US" baseline="30000" dirty="0" smtClean="0">
                <a:solidFill>
                  <a:srgbClr val="FF0000"/>
                </a:solidFill>
              </a:rPr>
              <a:t> 	counted </a:t>
            </a:r>
            <a:endParaRPr lang="en-US" baseline="30000" dirty="0"/>
          </a:p>
          <a:p>
            <a:pPr marL="0" indent="0">
              <a:buFont typeface="Arial" panose="020B0604020202020204" pitchFamily="34" charset="0"/>
              <a:buNone/>
            </a:pPr>
            <a:r>
              <a:rPr lang="en-US" baseline="30000" dirty="0" smtClean="0"/>
              <a:t>				</a:t>
            </a:r>
            <a:endParaRPr lang="en-US" dirty="0"/>
          </a:p>
        </p:txBody>
      </p:sp>
    </p:spTree>
    <p:extLst>
      <p:ext uri="{BB962C8B-B14F-4D97-AF65-F5344CB8AC3E}">
        <p14:creationId xmlns:p14="http://schemas.microsoft.com/office/powerpoint/2010/main" val="3232288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38200" y="914400"/>
            <a:ext cx="7772400" cy="533400"/>
          </a:xfrm>
        </p:spPr>
        <p:txBody>
          <a:bodyPr/>
          <a:lstStyle/>
          <a:p>
            <a:pPr eaLnBrk="1" hangingPunct="1"/>
            <a:r>
              <a:rPr lang="en-US" altLang="en-US" sz="4000" b="1" dirty="0" smtClean="0"/>
              <a:t>The Execution Time of Algorithms</a:t>
            </a:r>
          </a:p>
        </p:txBody>
      </p:sp>
      <p:sp>
        <p:nvSpPr>
          <p:cNvPr id="61443" name="Rectangle 3"/>
          <p:cNvSpPr>
            <a:spLocks noGrp="1" noChangeArrowheads="1"/>
          </p:cNvSpPr>
          <p:nvPr>
            <p:ph idx="1"/>
          </p:nvPr>
        </p:nvSpPr>
        <p:spPr>
          <a:xfrm>
            <a:off x="609600" y="2286000"/>
            <a:ext cx="7772400" cy="3657600"/>
          </a:xfrm>
        </p:spPr>
        <p:txBody>
          <a:bodyPr/>
          <a:lstStyle/>
          <a:p>
            <a:pPr eaLnBrk="1" hangingPunct="1">
              <a:buFontTx/>
              <a:buNone/>
            </a:pPr>
            <a:r>
              <a:rPr lang="en-US" altLang="en-US" sz="2400" i="1" dirty="0" smtClean="0"/>
              <a:t>Example: Simple If-Statement</a:t>
            </a:r>
          </a:p>
          <a:p>
            <a:pPr eaLnBrk="1" hangingPunct="1">
              <a:buFontTx/>
              <a:buNone/>
            </a:pPr>
            <a:r>
              <a:rPr lang="en-US" altLang="en-US" sz="2400" dirty="0" smtClean="0"/>
              <a:t>					</a:t>
            </a:r>
            <a:r>
              <a:rPr lang="en-US" altLang="en-US" sz="2400" b="1" dirty="0" smtClean="0"/>
              <a:t>				</a:t>
            </a:r>
            <a:r>
              <a:rPr lang="en-US" altLang="en-US" sz="2400" b="1" u="sng" dirty="0" smtClean="0"/>
              <a:t>Times</a:t>
            </a:r>
          </a:p>
          <a:p>
            <a:pPr eaLnBrk="1" hangingPunct="1">
              <a:buFontTx/>
              <a:buNone/>
            </a:pPr>
            <a:r>
              <a:rPr lang="en-US" altLang="en-US" sz="2400" dirty="0" smtClean="0"/>
              <a:t>	</a:t>
            </a:r>
            <a:r>
              <a:rPr lang="en-US" altLang="en-US" sz="2400" dirty="0" smtClean="0">
                <a:latin typeface="Courier New" panose="02070309020205020404" pitchFamily="49" charset="0"/>
              </a:rPr>
              <a:t>if (n &lt; 0)		</a:t>
            </a:r>
            <a:r>
              <a:rPr lang="en-US" altLang="en-US" sz="2400" dirty="0" smtClean="0"/>
              <a:t>		   1</a:t>
            </a:r>
            <a:endParaRPr lang="en-US" altLang="en-US" sz="2400" dirty="0" smtClean="0">
              <a:latin typeface="Courier New" panose="02070309020205020404" pitchFamily="49" charset="0"/>
            </a:endParaRPr>
          </a:p>
          <a:p>
            <a:pPr eaLnBrk="1" hangingPunct="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absval</a:t>
            </a:r>
            <a:r>
              <a:rPr lang="en-US" altLang="en-US" sz="2400" dirty="0" smtClean="0">
                <a:latin typeface="Courier New" panose="02070309020205020404" pitchFamily="49" charset="0"/>
              </a:rPr>
              <a:t> = -n 	</a:t>
            </a:r>
            <a:r>
              <a:rPr lang="en-US" altLang="en-US" sz="2400" dirty="0" smtClean="0"/>
              <a:t>	   1</a:t>
            </a:r>
            <a:endParaRPr lang="en-US" altLang="en-US" sz="2400" dirty="0" smtClean="0">
              <a:latin typeface="Courier New" panose="02070309020205020404" pitchFamily="49" charset="0"/>
            </a:endParaRPr>
          </a:p>
          <a:p>
            <a:pPr eaLnBrk="1" hangingPunct="1">
              <a:buFontTx/>
              <a:buNone/>
            </a:pPr>
            <a:r>
              <a:rPr lang="en-US" altLang="en-US" sz="2400" dirty="0" smtClean="0">
                <a:latin typeface="Courier New" panose="02070309020205020404" pitchFamily="49" charset="0"/>
              </a:rPr>
              <a:t>	else			</a:t>
            </a:r>
            <a:endParaRPr lang="en-US" altLang="en-US" sz="2400" dirty="0" smtClean="0"/>
          </a:p>
          <a:p>
            <a:pPr eaLnBrk="1" hangingPunct="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absval</a:t>
            </a:r>
            <a:r>
              <a:rPr lang="en-US" altLang="en-US" sz="2400" dirty="0" smtClean="0">
                <a:latin typeface="Courier New" panose="02070309020205020404" pitchFamily="49" charset="0"/>
              </a:rPr>
              <a:t> = n; 	</a:t>
            </a:r>
            <a:r>
              <a:rPr lang="en-US" altLang="en-US" sz="2400" dirty="0" smtClean="0"/>
              <a:t>		   1</a:t>
            </a:r>
            <a:r>
              <a:rPr lang="en-US" altLang="en-US" sz="2400" dirty="0" smtClean="0">
                <a:latin typeface="Courier New" panose="02070309020205020404" pitchFamily="49" charset="0"/>
              </a:rPr>
              <a:t>	</a:t>
            </a:r>
          </a:p>
          <a:p>
            <a:pPr eaLnBrk="1" hangingPunct="1">
              <a:buFontTx/>
              <a:buNone/>
            </a:pPr>
            <a:r>
              <a:rPr lang="en-US" altLang="en-US" sz="2400" dirty="0" smtClean="0">
                <a:latin typeface="Courier New" panose="02070309020205020404" pitchFamily="49" charset="0"/>
              </a:rPr>
              <a:t>	</a:t>
            </a:r>
          </a:p>
          <a:p>
            <a:pPr eaLnBrk="1" hangingPunct="1">
              <a:buFontTx/>
              <a:buNone/>
            </a:pPr>
            <a:endParaRPr lang="en-US" altLang="en-US" sz="2400" dirty="0" smtClean="0"/>
          </a:p>
        </p:txBody>
      </p:sp>
      <p:sp>
        <p:nvSpPr>
          <p:cNvPr id="6144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EA2340-EBCE-4051-8913-3A23539549E7}" type="slidenum">
              <a:rPr lang="en-US" altLang="en-US" sz="1400">
                <a:latin typeface="Times New Roman" panose="02020603050405020304" pitchFamily="18" charset="0"/>
              </a:rPr>
              <a:pPr>
                <a:spcBef>
                  <a:spcPct val="0"/>
                </a:spcBef>
                <a:buFontTx/>
                <a:buNone/>
              </a:pPr>
              <a:t>34</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77091" y="914400"/>
            <a:ext cx="8534400" cy="1050925"/>
          </a:xfrm>
        </p:spPr>
        <p:txBody>
          <a:bodyPr/>
          <a:lstStyle/>
          <a:p>
            <a:pPr eaLnBrk="1" hangingPunct="1"/>
            <a:r>
              <a:rPr lang="en-US" altLang="en-US" sz="4000" b="1" dirty="0" smtClean="0"/>
              <a:t>The Execution Time of </a:t>
            </a:r>
            <a:r>
              <a:rPr lang="en-US" altLang="en-US" sz="4000" b="1" dirty="0"/>
              <a:t>Algorithms</a:t>
            </a:r>
            <a:br>
              <a:rPr lang="en-US" altLang="en-US" sz="4000" b="1" dirty="0"/>
            </a:br>
            <a:r>
              <a:rPr lang="en-US" altLang="en-US" sz="4000" b="1" dirty="0"/>
              <a:t>(cont.)</a:t>
            </a:r>
            <a:endParaRPr lang="en-US" altLang="en-US" sz="4000" b="1" dirty="0" smtClean="0"/>
          </a:p>
        </p:txBody>
      </p:sp>
      <p:sp>
        <p:nvSpPr>
          <p:cNvPr id="62467" name="Rectangle 3"/>
          <p:cNvSpPr>
            <a:spLocks noGrp="1" noChangeArrowheads="1"/>
          </p:cNvSpPr>
          <p:nvPr>
            <p:ph idx="1"/>
          </p:nvPr>
        </p:nvSpPr>
        <p:spPr>
          <a:xfrm>
            <a:off x="277091" y="2165350"/>
            <a:ext cx="8686800" cy="4464050"/>
          </a:xfrm>
        </p:spPr>
        <p:txBody>
          <a:bodyPr/>
          <a:lstStyle/>
          <a:p>
            <a:pPr eaLnBrk="1" hangingPunct="1">
              <a:buFontTx/>
              <a:buNone/>
            </a:pPr>
            <a:r>
              <a:rPr lang="en-US" altLang="en-US" sz="2400" i="1" dirty="0" smtClean="0"/>
              <a:t>Example: Simple Loop</a:t>
            </a:r>
          </a:p>
          <a:p>
            <a:pPr eaLnBrk="1" hangingPunct="1">
              <a:buFontTx/>
              <a:buNone/>
            </a:pPr>
            <a:r>
              <a:rPr lang="en-US" altLang="en-US" sz="2400" dirty="0" smtClean="0"/>
              <a:t>							</a:t>
            </a:r>
            <a:r>
              <a:rPr lang="en-US" altLang="en-US" sz="2400" b="1" dirty="0" smtClean="0"/>
              <a:t>			</a:t>
            </a:r>
            <a:r>
              <a:rPr lang="en-US" altLang="en-US" sz="2400" b="1" u="sng" dirty="0" smtClean="0"/>
              <a:t>Times</a:t>
            </a:r>
          </a:p>
          <a:p>
            <a:pPr eaLnBrk="1" hangingPunct="1">
              <a:buFontTx/>
              <a:buNone/>
            </a:pPr>
            <a:r>
              <a:rPr lang="en-US" altLang="en-US" sz="2400" dirty="0" smtClean="0"/>
              <a:t>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 1;					 </a:t>
            </a:r>
            <a:r>
              <a:rPr lang="en-US" altLang="en-US" sz="2400" dirty="0" smtClean="0"/>
              <a:t>   		1</a:t>
            </a:r>
            <a:endParaRPr lang="en-US" altLang="en-US" sz="2400" dirty="0" smtClean="0">
              <a:latin typeface="Courier New" panose="02070309020205020404" pitchFamily="49" charset="0"/>
            </a:endParaRPr>
          </a:p>
          <a:p>
            <a:pPr eaLnBrk="1" hangingPunct="1">
              <a:buFontTx/>
              <a:buNone/>
            </a:pPr>
            <a:r>
              <a:rPr lang="en-US" altLang="en-US" sz="2400" dirty="0" smtClean="0">
                <a:latin typeface="Courier New" panose="02070309020205020404" pitchFamily="49" charset="0"/>
              </a:rPr>
              <a:t>	sum = 0;					 </a:t>
            </a:r>
            <a:r>
              <a:rPr lang="en-US" altLang="en-US" sz="2400" dirty="0" smtClean="0"/>
              <a:t>   		1</a:t>
            </a:r>
            <a:endParaRPr lang="en-US" altLang="en-US" sz="2400" dirty="0" smtClean="0">
              <a:latin typeface="Courier New" panose="02070309020205020404" pitchFamily="49" charset="0"/>
            </a:endParaRPr>
          </a:p>
          <a:p>
            <a:pPr eaLnBrk="1" hangingPunct="1">
              <a:buFontTx/>
              <a:buNone/>
            </a:pPr>
            <a:r>
              <a:rPr lang="en-US" altLang="en-US" sz="2400" dirty="0" smtClean="0">
                <a:latin typeface="Courier New" panose="02070309020205020404" pitchFamily="49" charset="0"/>
              </a:rPr>
              <a:t>	while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&lt;= n) 				</a:t>
            </a:r>
            <a:r>
              <a:rPr lang="en-US" altLang="en-US" sz="2400" dirty="0" smtClean="0"/>
              <a:t>n+1</a:t>
            </a:r>
          </a:p>
          <a:p>
            <a:pPr eaLnBrk="1" hangingPunct="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+ 1;			 </a:t>
            </a:r>
            <a:r>
              <a:rPr lang="en-US" altLang="en-US" sz="2400" dirty="0" smtClean="0"/>
              <a:t>		n</a:t>
            </a:r>
            <a:r>
              <a:rPr lang="en-US" altLang="en-US" sz="2400" dirty="0" smtClean="0">
                <a:latin typeface="Courier New" panose="02070309020205020404" pitchFamily="49" charset="0"/>
              </a:rPr>
              <a:t>	</a:t>
            </a:r>
          </a:p>
          <a:p>
            <a:pPr eaLnBrk="1" hangingPunct="1">
              <a:buFontTx/>
              <a:buNone/>
            </a:pPr>
            <a:r>
              <a:rPr lang="en-US" altLang="en-US" sz="2400" dirty="0" smtClean="0">
                <a:latin typeface="Courier New" panose="02070309020205020404" pitchFamily="49" charset="0"/>
              </a:rPr>
              <a:t>			sum = sum +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a:t>
            </a:r>
            <a:r>
              <a:rPr lang="en-US" altLang="en-US" sz="2400" dirty="0">
                <a:latin typeface="Courier New" panose="02070309020205020404" pitchFamily="49" charset="0"/>
              </a:rPr>
              <a:t> </a:t>
            </a:r>
            <a:r>
              <a:rPr lang="en-US" altLang="en-US" sz="2400" dirty="0" smtClean="0">
                <a:latin typeface="Courier New" panose="02070309020205020404" pitchFamily="49" charset="0"/>
              </a:rPr>
              <a:t> 	</a:t>
            </a:r>
            <a:r>
              <a:rPr lang="en-US" altLang="en-US" sz="2400" dirty="0" smtClean="0"/>
              <a:t>n</a:t>
            </a:r>
            <a:endParaRPr lang="en-US" altLang="en-US" sz="2400" dirty="0" smtClean="0">
              <a:latin typeface="Courier New" panose="02070309020205020404" pitchFamily="49" charset="0"/>
            </a:endParaRPr>
          </a:p>
          <a:p>
            <a:pPr eaLnBrk="1" hangingPunct="1">
              <a:buFontTx/>
              <a:buNone/>
            </a:pPr>
            <a:r>
              <a:rPr lang="en-US" altLang="en-US" sz="2400" dirty="0" smtClean="0">
                <a:latin typeface="Courier New" panose="02070309020205020404" pitchFamily="49" charset="0"/>
              </a:rPr>
              <a:t>	</a:t>
            </a:r>
          </a:p>
          <a:p>
            <a:pPr eaLnBrk="1" hangingPunct="1">
              <a:buFont typeface="Wingdings" panose="05000000000000000000" pitchFamily="2" charset="2"/>
              <a:buChar char="è"/>
            </a:pPr>
            <a:r>
              <a:rPr lang="en-US" altLang="en-US" sz="2400" dirty="0" smtClean="0">
                <a:sym typeface="Wingdings" panose="05000000000000000000" pitchFamily="2" charset="2"/>
              </a:rPr>
              <a:t>The time required for this algorithm is proportional to n</a:t>
            </a:r>
          </a:p>
          <a:p>
            <a:pPr eaLnBrk="1" hangingPunct="1">
              <a:buFont typeface="Wingdings" panose="05000000000000000000" pitchFamily="2" charset="2"/>
              <a:buChar char="è"/>
            </a:pPr>
            <a:r>
              <a:rPr lang="en-US" altLang="en-US" sz="2400" dirty="0" smtClean="0">
                <a:sym typeface="Wingdings" panose="05000000000000000000" pitchFamily="2" charset="2"/>
              </a:rPr>
              <a:t>F(n) = 3n+3     , and Time complexity is O(n)</a:t>
            </a:r>
            <a:endParaRPr lang="en-US" altLang="en-US" sz="2400" dirty="0" smtClean="0"/>
          </a:p>
        </p:txBody>
      </p:sp>
      <p:sp>
        <p:nvSpPr>
          <p:cNvPr id="6246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87E6E0-C93A-4126-9DB3-C327A6834F2D}" type="slidenum">
              <a:rPr lang="en-US" altLang="en-US" sz="1400">
                <a:latin typeface="Times New Roman" panose="02020603050405020304" pitchFamily="18" charset="0"/>
              </a:rPr>
              <a:pPr>
                <a:spcBef>
                  <a:spcPct val="0"/>
                </a:spcBef>
                <a:buFontTx/>
                <a:buNone/>
              </a:pPr>
              <a:t>35</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7DC4-2576-1F46-B4A2-65C8CD2E2731}"/>
              </a:ext>
            </a:extLst>
          </p:cNvPr>
          <p:cNvSpPr>
            <a:spLocks noGrp="1"/>
          </p:cNvSpPr>
          <p:nvPr>
            <p:ph type="ctrTitle"/>
          </p:nvPr>
        </p:nvSpPr>
        <p:spPr>
          <a:xfrm>
            <a:off x="685800" y="795338"/>
            <a:ext cx="7772400" cy="688975"/>
          </a:xfrm>
        </p:spPr>
        <p:txBody>
          <a:bodyPr rtlCol="0">
            <a:normAutofit fontScale="90000"/>
          </a:bodyPr>
          <a:lstStyle/>
          <a:p>
            <a:pPr eaLnBrk="1" fontAlgn="auto" hangingPunct="1">
              <a:spcAft>
                <a:spcPts val="0"/>
              </a:spcAft>
              <a:defRPr/>
            </a:pPr>
            <a:r>
              <a:rPr lang="en-US" dirty="0"/>
              <a:t>Counting Operations of an Algorithm</a:t>
            </a:r>
          </a:p>
        </p:txBody>
      </p:sp>
      <p:sp>
        <p:nvSpPr>
          <p:cNvPr id="3" name="Subtitle 2">
            <a:extLst>
              <a:ext uri="{FF2B5EF4-FFF2-40B4-BE49-F238E27FC236}">
                <a16:creationId xmlns:a16="http://schemas.microsoft.com/office/drawing/2014/main" id="{1AFC1EFC-3A57-4642-A95B-435424ED5BD5}"/>
              </a:ext>
            </a:extLst>
          </p:cNvPr>
          <p:cNvSpPr>
            <a:spLocks noGrp="1"/>
          </p:cNvSpPr>
          <p:nvPr>
            <p:ph type="subTitle" idx="1"/>
          </p:nvPr>
        </p:nvSpPr>
        <p:spPr>
          <a:xfrm>
            <a:off x="228600" y="1449389"/>
            <a:ext cx="8610600" cy="5103812"/>
          </a:xfrm>
        </p:spPr>
        <p:txBody>
          <a:bodyPr rtlCol="0">
            <a:normAutofit/>
          </a:bodyPr>
          <a:lstStyle/>
          <a:p>
            <a:pPr marL="342900" lvl="1" indent="-342900" algn="l" eaLnBrk="1" fontAlgn="auto" hangingPunct="1">
              <a:spcAft>
                <a:spcPts val="0"/>
              </a:spcAft>
              <a:buFontTx/>
              <a:buChar char="-"/>
              <a:defRPr/>
            </a:pPr>
            <a:r>
              <a:rPr lang="en-US" altLang="en-US" sz="2000" i="1" dirty="0">
                <a:solidFill>
                  <a:schemeClr val="tx1"/>
                </a:solidFill>
              </a:rPr>
              <a:t>Now let’s look at the Max algorithm that returns the largest number from an array of numbers</a:t>
            </a:r>
          </a:p>
          <a:p>
            <a:pPr marL="342900" lvl="1" indent="-342900" algn="l" eaLnBrk="1" fontAlgn="auto" hangingPunct="1">
              <a:spcAft>
                <a:spcPts val="0"/>
              </a:spcAft>
              <a:buFont typeface="Arial"/>
              <a:buNone/>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endParaRPr lang="en-US" altLang="en-US" sz="2000" i="1" dirty="0">
              <a:solidFill>
                <a:schemeClr val="tx1"/>
              </a:solidFill>
            </a:endParaRPr>
          </a:p>
          <a:p>
            <a:pPr marL="342900" lvl="1" indent="-342900" algn="l" eaLnBrk="1" fontAlgn="auto" hangingPunct="1">
              <a:spcAft>
                <a:spcPts val="0"/>
              </a:spcAft>
              <a:buFontTx/>
              <a:buChar char="-"/>
              <a:defRPr/>
            </a:pPr>
            <a:r>
              <a:rPr lang="en-US" altLang="en-US" sz="2000" i="1" dirty="0">
                <a:solidFill>
                  <a:schemeClr val="tx1"/>
                </a:solidFill>
              </a:rPr>
              <a:t>On first glance we are tempted to say the algorithm takes 6 operations</a:t>
            </a:r>
          </a:p>
          <a:p>
            <a:pPr marL="342900" lvl="1" indent="-342900" algn="l" eaLnBrk="1" fontAlgn="auto" hangingPunct="1">
              <a:spcAft>
                <a:spcPts val="0"/>
              </a:spcAft>
              <a:buFont typeface="Arial"/>
              <a:buNone/>
              <a:defRPr/>
            </a:pPr>
            <a:r>
              <a:rPr lang="en-US" altLang="en-US" sz="2000" i="1" dirty="0">
                <a:solidFill>
                  <a:schemeClr val="tx1"/>
                </a:solidFill>
              </a:rPr>
              <a:t>	- </a:t>
            </a:r>
            <a:r>
              <a:rPr lang="en-US" altLang="en-US" sz="1400" i="1" dirty="0" err="1" smtClean="0">
                <a:solidFill>
                  <a:schemeClr val="tx1"/>
                </a:solidFill>
              </a:rPr>
              <a:t>MaxVal</a:t>
            </a:r>
            <a:r>
              <a:rPr lang="en-US" altLang="en-US" sz="1400" i="1" dirty="0" smtClean="0">
                <a:solidFill>
                  <a:schemeClr val="tx1"/>
                </a:solidFill>
              </a:rPr>
              <a:t> = </a:t>
            </a:r>
            <a:r>
              <a:rPr lang="en-US" altLang="en-US" sz="1400" i="1" dirty="0" err="1" smtClean="0">
                <a:solidFill>
                  <a:schemeClr val="tx1"/>
                </a:solidFill>
              </a:rPr>
              <a:t>lst</a:t>
            </a:r>
            <a:r>
              <a:rPr lang="en-US" altLang="en-US" sz="1400" i="1" dirty="0" smtClean="0">
                <a:solidFill>
                  <a:schemeClr val="tx1"/>
                </a:solidFill>
              </a:rPr>
              <a:t>[0</a:t>
            </a:r>
            <a:r>
              <a:rPr lang="en-US" altLang="en-US" sz="1400" i="1" dirty="0">
                <a:solidFill>
                  <a:schemeClr val="tx1"/>
                </a:solidFill>
              </a:rPr>
              <a:t>]         // </a:t>
            </a:r>
            <a:r>
              <a:rPr lang="en-US" altLang="en-US" sz="1400" i="1" dirty="0" smtClean="0">
                <a:solidFill>
                  <a:schemeClr val="tx1"/>
                </a:solidFill>
              </a:rPr>
              <a:t>1 assignment</a:t>
            </a:r>
            <a:endParaRPr lang="en-US" altLang="en-US" sz="1400" i="1" dirty="0">
              <a:solidFill>
                <a:schemeClr val="tx1"/>
              </a:solidFill>
            </a:endParaRPr>
          </a:p>
          <a:p>
            <a:pPr marL="342900" lvl="1" indent="-342900" algn="l" eaLnBrk="1" fontAlgn="auto" hangingPunct="1">
              <a:spcAft>
                <a:spcPts val="0"/>
              </a:spcAft>
              <a:defRPr/>
            </a:pPr>
            <a:r>
              <a:rPr lang="en-US" altLang="en-US" sz="1400" i="1" dirty="0">
                <a:solidFill>
                  <a:schemeClr val="tx1"/>
                </a:solidFill>
              </a:rPr>
              <a:t>	- </a:t>
            </a:r>
            <a:r>
              <a:rPr lang="en-US" altLang="en-US" sz="1400" i="1" dirty="0" smtClean="0">
                <a:solidFill>
                  <a:schemeClr val="tx1"/>
                </a:solidFill>
              </a:rPr>
              <a:t>for item in </a:t>
            </a:r>
            <a:r>
              <a:rPr lang="en-US" altLang="en-US" sz="1400" i="1" dirty="0" err="1" smtClean="0">
                <a:solidFill>
                  <a:schemeClr val="tx1"/>
                </a:solidFill>
              </a:rPr>
              <a:t>lst</a:t>
            </a:r>
            <a:r>
              <a:rPr lang="en-US" altLang="en-US" sz="1400" i="1" dirty="0" smtClean="0">
                <a:solidFill>
                  <a:schemeClr val="tx1"/>
                </a:solidFill>
              </a:rPr>
              <a:t>: 		// (</a:t>
            </a:r>
            <a:r>
              <a:rPr lang="en-US" altLang="en-US" sz="1400" i="1" dirty="0" smtClean="0">
                <a:solidFill>
                  <a:srgbClr val="FF0000"/>
                </a:solidFill>
              </a:rPr>
              <a:t>n-times)    iterations</a:t>
            </a:r>
            <a:endParaRPr lang="en-US" altLang="en-US" sz="1400" i="1" dirty="0">
              <a:solidFill>
                <a:srgbClr val="FF0000"/>
              </a:solidFill>
            </a:endParaRPr>
          </a:p>
          <a:p>
            <a:pPr marL="342900" lvl="1" indent="-342900" algn="l" eaLnBrk="1" fontAlgn="auto" hangingPunct="1">
              <a:spcAft>
                <a:spcPts val="0"/>
              </a:spcAft>
              <a:buFont typeface="Arial"/>
              <a:buNone/>
              <a:defRPr/>
            </a:pPr>
            <a:r>
              <a:rPr lang="en-US" altLang="en-US" sz="1400" i="1" dirty="0">
                <a:solidFill>
                  <a:schemeClr val="tx1"/>
                </a:solidFill>
              </a:rPr>
              <a:t>	</a:t>
            </a:r>
            <a:r>
              <a:rPr lang="en-US" altLang="en-US" sz="1400" i="1" dirty="0" smtClean="0">
                <a:solidFill>
                  <a:schemeClr val="tx1"/>
                </a:solidFill>
              </a:rPr>
              <a:t>- item </a:t>
            </a:r>
            <a:r>
              <a:rPr lang="en-US" altLang="en-US" sz="1400" i="1" dirty="0">
                <a:solidFill>
                  <a:schemeClr val="tx1"/>
                </a:solidFill>
              </a:rPr>
              <a:t>&gt;</a:t>
            </a:r>
            <a:r>
              <a:rPr lang="en-US" altLang="en-US" sz="1400" i="1" dirty="0" smtClean="0">
                <a:solidFill>
                  <a:schemeClr val="tx1"/>
                </a:solidFill>
              </a:rPr>
              <a:t> </a:t>
            </a:r>
            <a:r>
              <a:rPr lang="en-US" altLang="en-US" sz="1400" i="1" dirty="0" err="1" smtClean="0">
                <a:solidFill>
                  <a:schemeClr val="tx1"/>
                </a:solidFill>
              </a:rPr>
              <a:t>MaxVal</a:t>
            </a:r>
            <a:r>
              <a:rPr lang="en-US" altLang="en-US" sz="1400" i="1" dirty="0" smtClean="0">
                <a:solidFill>
                  <a:schemeClr val="tx1"/>
                </a:solidFill>
              </a:rPr>
              <a:t>     		 </a:t>
            </a:r>
            <a:r>
              <a:rPr lang="en-US" altLang="en-US" sz="1400" i="1" dirty="0">
                <a:solidFill>
                  <a:schemeClr val="tx1"/>
                </a:solidFill>
              </a:rPr>
              <a:t>// </a:t>
            </a:r>
            <a:r>
              <a:rPr lang="en-US" altLang="en-US" sz="1400" i="1" dirty="0" smtClean="0">
                <a:solidFill>
                  <a:schemeClr val="tx1"/>
                </a:solidFill>
              </a:rPr>
              <a:t>1 comparison (within a loop that executes n-times)</a:t>
            </a:r>
            <a:endParaRPr lang="en-US" altLang="en-US" sz="1400" i="1" dirty="0">
              <a:solidFill>
                <a:schemeClr val="tx1"/>
              </a:solidFill>
            </a:endParaRPr>
          </a:p>
          <a:p>
            <a:pPr marL="342900" lvl="1" indent="-342900" algn="l" eaLnBrk="1" fontAlgn="auto" hangingPunct="1">
              <a:spcAft>
                <a:spcPts val="0"/>
              </a:spcAft>
              <a:defRPr/>
            </a:pPr>
            <a:r>
              <a:rPr lang="en-US" altLang="en-US" sz="1400" i="1" dirty="0">
                <a:solidFill>
                  <a:schemeClr val="tx1"/>
                </a:solidFill>
              </a:rPr>
              <a:t>	- </a:t>
            </a:r>
            <a:r>
              <a:rPr lang="en-US" altLang="en-US" sz="1400" i="1" dirty="0" err="1" smtClean="0">
                <a:solidFill>
                  <a:schemeClr val="tx1"/>
                </a:solidFill>
              </a:rPr>
              <a:t>MaxVal</a:t>
            </a:r>
            <a:r>
              <a:rPr lang="en-US" altLang="en-US" sz="1400" i="1" dirty="0" smtClean="0">
                <a:solidFill>
                  <a:schemeClr val="tx1"/>
                </a:solidFill>
              </a:rPr>
              <a:t> </a:t>
            </a:r>
            <a:r>
              <a:rPr lang="en-US" altLang="en-US" sz="1400" i="1" dirty="0">
                <a:solidFill>
                  <a:schemeClr val="tx1"/>
                </a:solidFill>
              </a:rPr>
              <a:t>= </a:t>
            </a:r>
            <a:r>
              <a:rPr lang="en-US" altLang="en-US" sz="1400" i="1" dirty="0" smtClean="0">
                <a:solidFill>
                  <a:schemeClr val="tx1"/>
                </a:solidFill>
              </a:rPr>
              <a:t>item		// 1 </a:t>
            </a:r>
            <a:r>
              <a:rPr lang="en-US" altLang="en-US" sz="1400" i="1" dirty="0">
                <a:solidFill>
                  <a:schemeClr val="tx1"/>
                </a:solidFill>
              </a:rPr>
              <a:t>assignment  (within a loop that executes n-times)</a:t>
            </a:r>
          </a:p>
          <a:p>
            <a:pPr marL="342900" lvl="1" indent="-342900" algn="l" eaLnBrk="1" fontAlgn="auto" hangingPunct="1">
              <a:spcAft>
                <a:spcPts val="0"/>
              </a:spcAft>
              <a:buFont typeface="Arial"/>
              <a:buNone/>
              <a:defRPr/>
            </a:pPr>
            <a:endParaRPr lang="en-US" altLang="en-US" sz="2000" i="1" dirty="0"/>
          </a:p>
        </p:txBody>
      </p:sp>
      <p:pic>
        <p:nvPicPr>
          <p:cNvPr id="4" name="Picture 3"/>
          <p:cNvPicPr>
            <a:picLocks noChangeAspect="1"/>
          </p:cNvPicPr>
          <p:nvPr/>
        </p:nvPicPr>
        <p:blipFill>
          <a:blip r:embed="rId3"/>
          <a:stretch>
            <a:fillRect/>
          </a:stretch>
        </p:blipFill>
        <p:spPr>
          <a:xfrm>
            <a:off x="1447801" y="2209800"/>
            <a:ext cx="3773104" cy="2438400"/>
          </a:xfrm>
          <a:prstGeom prst="rect">
            <a:avLst/>
          </a:prstGeom>
          <a:scene3d>
            <a:camera prst="orthographicFront"/>
            <a:lightRig rig="threePt" dir="t"/>
          </a:scene3d>
          <a:sp3d contourW="12700"/>
        </p:spPr>
      </p:pic>
    </p:spTree>
    <p:extLst>
      <p:ext uri="{BB962C8B-B14F-4D97-AF65-F5344CB8AC3E}">
        <p14:creationId xmlns:p14="http://schemas.microsoft.com/office/powerpoint/2010/main" val="1013034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2CC-2F5A-1843-A74A-F55D96907F8B}"/>
              </a:ext>
            </a:extLst>
          </p:cNvPr>
          <p:cNvSpPr>
            <a:spLocks noGrp="1"/>
          </p:cNvSpPr>
          <p:nvPr>
            <p:ph type="ctrTitle"/>
          </p:nvPr>
        </p:nvSpPr>
        <p:spPr>
          <a:xfrm>
            <a:off x="762000" y="685800"/>
            <a:ext cx="8153400" cy="838200"/>
          </a:xfrm>
        </p:spPr>
        <p:txBody>
          <a:bodyPr rtlCol="0">
            <a:normAutofit fontScale="90000"/>
          </a:bodyPr>
          <a:lstStyle/>
          <a:p>
            <a:pPr eaLnBrk="1" fontAlgn="auto" hangingPunct="1">
              <a:spcAft>
                <a:spcPts val="0"/>
              </a:spcAft>
              <a:defRPr/>
            </a:pPr>
            <a:r>
              <a:rPr lang="en-US" b="1" dirty="0"/>
              <a:t>Counting Operations of an Algorithm</a:t>
            </a:r>
          </a:p>
        </p:txBody>
      </p:sp>
      <p:sp>
        <p:nvSpPr>
          <p:cNvPr id="3" name="Subtitle 2">
            <a:extLst>
              <a:ext uri="{FF2B5EF4-FFF2-40B4-BE49-F238E27FC236}">
                <a16:creationId xmlns:a16="http://schemas.microsoft.com/office/drawing/2014/main" id="{B9C9332C-85CC-7A4B-8CC6-DE35E1E96A5C}"/>
              </a:ext>
            </a:extLst>
          </p:cNvPr>
          <p:cNvSpPr>
            <a:spLocks noGrp="1"/>
          </p:cNvSpPr>
          <p:nvPr>
            <p:ph type="subTitle" idx="1"/>
          </p:nvPr>
        </p:nvSpPr>
        <p:spPr>
          <a:xfrm>
            <a:off x="304800" y="1558636"/>
            <a:ext cx="8496300" cy="4953000"/>
          </a:xfrm>
        </p:spPr>
        <p:txBody>
          <a:bodyPr rtlCol="0">
            <a:normAutofit lnSpcReduction="10000"/>
          </a:bodyPr>
          <a:lstStyle/>
          <a:p>
            <a:pPr marL="342900" lvl="1" indent="-342900" algn="l" eaLnBrk="1" fontAlgn="auto" hangingPunct="1">
              <a:spcAft>
                <a:spcPts val="0"/>
              </a:spcAft>
              <a:buFontTx/>
              <a:buChar char="-"/>
              <a:defRPr/>
            </a:pPr>
            <a:r>
              <a:rPr lang="en-US" sz="2000" i="1" dirty="0">
                <a:solidFill>
                  <a:schemeClr val="tx1"/>
                </a:solidFill>
              </a:rPr>
              <a:t>Paying closer attention we see that there is a loop that runs the following </a:t>
            </a:r>
            <a:r>
              <a:rPr lang="en-US" sz="2000" i="1" dirty="0" smtClean="0">
                <a:solidFill>
                  <a:schemeClr val="tx1"/>
                </a:solidFill>
              </a:rPr>
              <a:t>two </a:t>
            </a:r>
            <a:r>
              <a:rPr lang="en-US" sz="2000" i="1" dirty="0">
                <a:solidFill>
                  <a:schemeClr val="tx1"/>
                </a:solidFill>
              </a:rPr>
              <a:t>operations repeatedly:</a:t>
            </a:r>
          </a:p>
          <a:p>
            <a:pPr marL="0" lvl="1" algn="l" eaLnBrk="1" fontAlgn="auto" hangingPunct="1">
              <a:spcAft>
                <a:spcPts val="0"/>
              </a:spcAft>
              <a:buFont typeface="Arial"/>
              <a:buNone/>
              <a:defRPr/>
            </a:pPr>
            <a:r>
              <a:rPr lang="en-US" sz="1400" i="1" dirty="0">
                <a:solidFill>
                  <a:schemeClr val="tx1"/>
                </a:solidFill>
              </a:rPr>
              <a:t>	- </a:t>
            </a:r>
            <a:r>
              <a:rPr lang="en-US" sz="1400" i="1" dirty="0" smtClean="0">
                <a:solidFill>
                  <a:schemeClr val="tx1"/>
                </a:solidFill>
              </a:rPr>
              <a:t>if item &gt; </a:t>
            </a:r>
            <a:r>
              <a:rPr lang="en-US" sz="1400" i="1" dirty="0" err="1" smtClean="0">
                <a:solidFill>
                  <a:schemeClr val="tx1"/>
                </a:solidFill>
              </a:rPr>
              <a:t>MaxVal</a:t>
            </a:r>
            <a:r>
              <a:rPr lang="en-US" sz="1400" i="1" dirty="0" smtClean="0">
                <a:solidFill>
                  <a:schemeClr val="tx1"/>
                </a:solidFill>
              </a:rPr>
              <a:t>		  </a:t>
            </a:r>
            <a:r>
              <a:rPr lang="en-US" sz="1400" i="1" dirty="0" smtClean="0">
                <a:solidFill>
                  <a:srgbClr val="FF0000"/>
                </a:solidFill>
              </a:rPr>
              <a:t>// </a:t>
            </a:r>
            <a:r>
              <a:rPr lang="en-US" sz="1400" i="1" dirty="0">
                <a:solidFill>
                  <a:srgbClr val="FF0000"/>
                </a:solidFill>
              </a:rPr>
              <a:t>comparison</a:t>
            </a:r>
          </a:p>
          <a:p>
            <a:pPr marL="0" lvl="1" algn="l" eaLnBrk="1" fontAlgn="auto" hangingPunct="1">
              <a:spcAft>
                <a:spcPts val="0"/>
              </a:spcAft>
              <a:buFont typeface="Arial"/>
              <a:buNone/>
              <a:defRPr/>
            </a:pPr>
            <a:r>
              <a:rPr lang="en-US" sz="1400" i="1" dirty="0">
                <a:solidFill>
                  <a:schemeClr val="tx1"/>
                </a:solidFill>
              </a:rPr>
              <a:t>	- </a:t>
            </a:r>
            <a:r>
              <a:rPr lang="en-US" sz="1400" i="1" dirty="0" err="1" smtClean="0">
                <a:solidFill>
                  <a:schemeClr val="tx1"/>
                </a:solidFill>
              </a:rPr>
              <a:t>MaxVal</a:t>
            </a:r>
            <a:r>
              <a:rPr lang="en-US" sz="1400" i="1" dirty="0" smtClean="0">
                <a:solidFill>
                  <a:schemeClr val="tx1"/>
                </a:solidFill>
              </a:rPr>
              <a:t> </a:t>
            </a:r>
            <a:r>
              <a:rPr lang="en-US" sz="1400" i="1" dirty="0">
                <a:solidFill>
                  <a:schemeClr val="tx1"/>
                </a:solidFill>
              </a:rPr>
              <a:t>= </a:t>
            </a:r>
            <a:r>
              <a:rPr lang="en-US" sz="1400" i="1" dirty="0" err="1" smtClean="0">
                <a:solidFill>
                  <a:schemeClr val="tx1"/>
                </a:solidFill>
              </a:rPr>
              <a:t>lst</a:t>
            </a:r>
            <a:r>
              <a:rPr lang="en-US" sz="1400" i="1" dirty="0" smtClean="0">
                <a:solidFill>
                  <a:schemeClr val="tx1"/>
                </a:solidFill>
              </a:rPr>
              <a:t>[k</a:t>
            </a:r>
            <a:r>
              <a:rPr lang="en-US" sz="1400" i="1" dirty="0">
                <a:solidFill>
                  <a:schemeClr val="tx1"/>
                </a:solidFill>
              </a:rPr>
              <a:t>]      </a:t>
            </a:r>
            <a:r>
              <a:rPr lang="en-US" sz="1400" i="1" dirty="0" smtClean="0">
                <a:solidFill>
                  <a:schemeClr val="tx1"/>
                </a:solidFill>
              </a:rPr>
              <a:t>	 // </a:t>
            </a:r>
            <a:r>
              <a:rPr lang="en-US" sz="1400" i="1" dirty="0">
                <a:solidFill>
                  <a:srgbClr val="FF0000"/>
                </a:solidFill>
              </a:rPr>
              <a:t>assignment</a:t>
            </a:r>
          </a:p>
          <a:p>
            <a:pPr marL="342900" lvl="1" indent="-342900" algn="l" eaLnBrk="1" fontAlgn="auto" hangingPunct="1">
              <a:spcAft>
                <a:spcPts val="0"/>
              </a:spcAft>
              <a:buFontTx/>
              <a:buChar char="-"/>
              <a:defRPr/>
            </a:pPr>
            <a:r>
              <a:rPr lang="en-US" sz="2000" i="1" dirty="0">
                <a:solidFill>
                  <a:schemeClr val="tx1"/>
                </a:solidFill>
              </a:rPr>
              <a:t> It repeats these operations for each element in the array or for the size of the array</a:t>
            </a:r>
          </a:p>
          <a:p>
            <a:pPr marL="342900" lvl="1" indent="-342900" algn="l" eaLnBrk="1" fontAlgn="auto" hangingPunct="1">
              <a:spcAft>
                <a:spcPts val="0"/>
              </a:spcAft>
              <a:buFontTx/>
              <a:buChar char="-"/>
              <a:defRPr/>
            </a:pPr>
            <a:endParaRPr lang="en-US" sz="2000" i="1" dirty="0" smtClean="0">
              <a:solidFill>
                <a:schemeClr val="tx1"/>
              </a:solidFill>
            </a:endParaRPr>
          </a:p>
          <a:p>
            <a:pPr marL="342900" lvl="1" indent="-342900" algn="l" eaLnBrk="1" fontAlgn="auto" hangingPunct="1">
              <a:spcAft>
                <a:spcPts val="0"/>
              </a:spcAft>
              <a:buFontTx/>
              <a:buChar char="-"/>
              <a:defRPr/>
            </a:pPr>
            <a:r>
              <a:rPr lang="en-US" sz="2000" i="1" dirty="0" smtClean="0">
                <a:solidFill>
                  <a:schemeClr val="tx1"/>
                </a:solidFill>
              </a:rPr>
              <a:t>If </a:t>
            </a:r>
            <a:r>
              <a:rPr lang="en-US" sz="2000" i="1" dirty="0">
                <a:solidFill>
                  <a:schemeClr val="tx1"/>
                </a:solidFill>
              </a:rPr>
              <a:t>the numbers arrays was:</a:t>
            </a:r>
          </a:p>
          <a:p>
            <a:pPr marL="0" lvl="1" algn="l" eaLnBrk="1" fontAlgn="auto" hangingPunct="1">
              <a:spcAft>
                <a:spcPts val="0"/>
              </a:spcAft>
              <a:buFont typeface="Arial"/>
              <a:buNone/>
              <a:defRPr/>
            </a:pPr>
            <a:r>
              <a:rPr lang="en-US" sz="2000" i="1" dirty="0">
                <a:solidFill>
                  <a:schemeClr val="tx1"/>
                </a:solidFill>
              </a:rPr>
              <a:t>       	</a:t>
            </a:r>
            <a:r>
              <a:rPr lang="en-US" sz="2000" i="1" dirty="0" smtClean="0">
                <a:solidFill>
                  <a:schemeClr val="tx1"/>
                </a:solidFill>
              </a:rPr>
              <a:t>	numbers </a:t>
            </a:r>
            <a:r>
              <a:rPr lang="en-US" sz="2000" i="1" dirty="0">
                <a:solidFill>
                  <a:schemeClr val="tx1"/>
                </a:solidFill>
              </a:rPr>
              <a:t>= [</a:t>
            </a:r>
            <a:r>
              <a:rPr lang="en-US" sz="2000" i="1" dirty="0" smtClean="0">
                <a:solidFill>
                  <a:schemeClr val="tx1"/>
                </a:solidFill>
              </a:rPr>
              <a:t>1</a:t>
            </a:r>
            <a:r>
              <a:rPr lang="en-US" sz="2000" i="1" dirty="0">
                <a:solidFill>
                  <a:schemeClr val="tx1"/>
                </a:solidFill>
              </a:rPr>
              <a:t>, 2, 3, 4, 5, 6, 7, 8, 9, </a:t>
            </a:r>
            <a:r>
              <a:rPr lang="en-US" sz="2000" i="1" dirty="0" smtClean="0">
                <a:solidFill>
                  <a:schemeClr val="tx1"/>
                </a:solidFill>
              </a:rPr>
              <a:t>10</a:t>
            </a:r>
            <a:r>
              <a:rPr lang="en-US" sz="2000" i="1" dirty="0">
                <a:solidFill>
                  <a:schemeClr val="tx1"/>
                </a:solidFill>
              </a:rPr>
              <a:t>]</a:t>
            </a:r>
          </a:p>
          <a:p>
            <a:pPr marL="342900" lvl="1" indent="-342900" algn="l" eaLnBrk="1" fontAlgn="auto" hangingPunct="1">
              <a:spcAft>
                <a:spcPts val="0"/>
              </a:spcAft>
              <a:buFontTx/>
              <a:buChar char="-"/>
              <a:defRPr/>
            </a:pPr>
            <a:r>
              <a:rPr lang="en-US" sz="2000" i="1" dirty="0">
                <a:solidFill>
                  <a:schemeClr val="tx1"/>
                </a:solidFill>
              </a:rPr>
              <a:t>The above </a:t>
            </a:r>
            <a:r>
              <a:rPr lang="en-US" sz="2000" i="1" dirty="0" smtClean="0">
                <a:solidFill>
                  <a:schemeClr val="tx1"/>
                </a:solidFill>
              </a:rPr>
              <a:t>two </a:t>
            </a:r>
            <a:r>
              <a:rPr lang="en-US" sz="2000" i="1" dirty="0">
                <a:solidFill>
                  <a:schemeClr val="tx1"/>
                </a:solidFill>
              </a:rPr>
              <a:t>operations would be repeated 10 times</a:t>
            </a:r>
          </a:p>
          <a:p>
            <a:pPr marL="342900" lvl="1" indent="-342900" algn="l" eaLnBrk="1" fontAlgn="auto" hangingPunct="1">
              <a:spcAft>
                <a:spcPts val="0"/>
              </a:spcAft>
              <a:buFontTx/>
              <a:buChar char="-"/>
              <a:defRPr/>
            </a:pPr>
            <a:r>
              <a:rPr lang="en-US" sz="2000" i="1" dirty="0">
                <a:solidFill>
                  <a:schemeClr val="tx1"/>
                </a:solidFill>
              </a:rPr>
              <a:t>So the total number of operations would be </a:t>
            </a:r>
            <a:r>
              <a:rPr lang="en-US" sz="2000" i="1" dirty="0" smtClean="0">
                <a:solidFill>
                  <a:schemeClr val="tx1"/>
                </a:solidFill>
              </a:rPr>
              <a:t>3*10 + 3 =33</a:t>
            </a:r>
            <a:endParaRPr lang="en-US" sz="2000" i="1" dirty="0">
              <a:solidFill>
                <a:schemeClr val="tx1"/>
              </a:solidFill>
            </a:endParaRPr>
          </a:p>
          <a:p>
            <a:pPr marL="342900" lvl="1" indent="-342900" algn="l" eaLnBrk="1" fontAlgn="auto" hangingPunct="1">
              <a:spcAft>
                <a:spcPts val="0"/>
              </a:spcAft>
              <a:buFontTx/>
              <a:buChar char="-"/>
              <a:defRPr/>
            </a:pPr>
            <a:r>
              <a:rPr lang="en-US" sz="2000" i="1" dirty="0">
                <a:solidFill>
                  <a:schemeClr val="tx1"/>
                </a:solidFill>
              </a:rPr>
              <a:t>What if the arrays had 100 elements</a:t>
            </a:r>
          </a:p>
          <a:p>
            <a:pPr marL="800100" lvl="2" indent="-342900" algn="l" eaLnBrk="1" fontAlgn="auto" hangingPunct="1">
              <a:spcAft>
                <a:spcPts val="0"/>
              </a:spcAft>
              <a:buFontTx/>
              <a:buChar char="-"/>
              <a:defRPr/>
            </a:pPr>
            <a:r>
              <a:rPr lang="en-US" sz="1600" i="1" dirty="0">
                <a:solidFill>
                  <a:schemeClr val="tx1"/>
                </a:solidFill>
              </a:rPr>
              <a:t>Total number of operations would be </a:t>
            </a:r>
            <a:r>
              <a:rPr lang="en-US" sz="1600" i="1" dirty="0" smtClean="0">
                <a:solidFill>
                  <a:schemeClr val="tx1"/>
                </a:solidFill>
              </a:rPr>
              <a:t>3*100 </a:t>
            </a:r>
            <a:r>
              <a:rPr lang="en-US" sz="1600" i="1" dirty="0">
                <a:solidFill>
                  <a:schemeClr val="tx1"/>
                </a:solidFill>
              </a:rPr>
              <a:t>+ 3</a:t>
            </a:r>
            <a:r>
              <a:rPr lang="en-US" sz="1600" i="1" dirty="0" smtClean="0">
                <a:solidFill>
                  <a:schemeClr val="tx1"/>
                </a:solidFill>
              </a:rPr>
              <a:t> </a:t>
            </a:r>
            <a:r>
              <a:rPr lang="en-US" sz="1600" i="1" dirty="0">
                <a:solidFill>
                  <a:schemeClr val="tx1"/>
                </a:solidFill>
              </a:rPr>
              <a:t>= </a:t>
            </a:r>
            <a:r>
              <a:rPr lang="en-US" sz="1600" i="1" dirty="0" smtClean="0">
                <a:solidFill>
                  <a:schemeClr val="tx1"/>
                </a:solidFill>
              </a:rPr>
              <a:t>303</a:t>
            </a:r>
            <a:endParaRPr lang="en-US" sz="1600" i="1" dirty="0">
              <a:solidFill>
                <a:schemeClr val="tx1"/>
              </a:solidFill>
            </a:endParaRPr>
          </a:p>
          <a:p>
            <a:pPr marL="342900" lvl="1" indent="-342900" algn="l" eaLnBrk="1" fontAlgn="auto" hangingPunct="1">
              <a:spcAft>
                <a:spcPts val="0"/>
              </a:spcAft>
              <a:buFontTx/>
              <a:buChar char="-"/>
              <a:defRPr/>
            </a:pPr>
            <a:r>
              <a:rPr lang="en-US" sz="2000" i="1" dirty="0">
                <a:solidFill>
                  <a:schemeClr val="tx1"/>
                </a:solidFill>
              </a:rPr>
              <a:t>How many operations would the algorithm do if the size of the array was 1000?</a:t>
            </a:r>
          </a:p>
        </p:txBody>
      </p:sp>
    </p:spTree>
    <p:extLst>
      <p:ext uri="{BB962C8B-B14F-4D97-AF65-F5344CB8AC3E}">
        <p14:creationId xmlns:p14="http://schemas.microsoft.com/office/powerpoint/2010/main" val="3584982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2C5-D705-3345-AE1B-766487487835}"/>
              </a:ext>
            </a:extLst>
          </p:cNvPr>
          <p:cNvSpPr>
            <a:spLocks noGrp="1"/>
          </p:cNvSpPr>
          <p:nvPr>
            <p:ph type="ctrTitle"/>
          </p:nvPr>
        </p:nvSpPr>
        <p:spPr>
          <a:xfrm>
            <a:off x="190500" y="457200"/>
            <a:ext cx="8742218" cy="685800"/>
          </a:xfrm>
        </p:spPr>
        <p:txBody>
          <a:bodyPr rtlCol="0">
            <a:noAutofit/>
          </a:bodyPr>
          <a:lstStyle/>
          <a:p>
            <a:pPr eaLnBrk="1" fontAlgn="auto" hangingPunct="1">
              <a:spcAft>
                <a:spcPts val="0"/>
              </a:spcAft>
              <a:defRPr/>
            </a:pPr>
            <a:r>
              <a:rPr lang="en-US" sz="3600" b="1" dirty="0"/>
              <a:t>Counting Operations of an </a:t>
            </a:r>
            <a:r>
              <a:rPr lang="en-US" sz="3600" b="1" dirty="0" smtClean="0"/>
              <a:t>Algorithm </a:t>
            </a:r>
            <a:r>
              <a:rPr lang="en-US" sz="3600" b="1" i="1" smtClean="0"/>
              <a:t>O</a:t>
            </a:r>
            <a:r>
              <a:rPr lang="en-US" sz="3200" b="1" smtClean="0"/>
              <a:t>(1)</a:t>
            </a:r>
            <a:endParaRPr lang="en-US" sz="3200" b="1" dirty="0"/>
          </a:p>
        </p:txBody>
      </p:sp>
      <p:sp>
        <p:nvSpPr>
          <p:cNvPr id="3" name="Subtitle 2">
            <a:extLst>
              <a:ext uri="{FF2B5EF4-FFF2-40B4-BE49-F238E27FC236}">
                <a16:creationId xmlns:a16="http://schemas.microsoft.com/office/drawing/2014/main" id="{436E302B-4CD1-6D45-A361-E32B6081C010}"/>
              </a:ext>
            </a:extLst>
          </p:cNvPr>
          <p:cNvSpPr>
            <a:spLocks noGrp="1"/>
          </p:cNvSpPr>
          <p:nvPr>
            <p:ph type="subTitle" idx="1"/>
          </p:nvPr>
        </p:nvSpPr>
        <p:spPr>
          <a:xfrm>
            <a:off x="381000" y="2362200"/>
            <a:ext cx="5067300" cy="2209800"/>
          </a:xfrm>
        </p:spPr>
        <p:txBody>
          <a:bodyPr rtlCol="0">
            <a:normAutofit/>
          </a:bodyPr>
          <a:lstStyle/>
          <a:p>
            <a:pPr marL="0" lvl="1" algn="l" eaLnBrk="1" fontAlgn="auto" hangingPunct="1">
              <a:spcAft>
                <a:spcPts val="0"/>
              </a:spcAft>
              <a:defRPr/>
            </a:pPr>
            <a:r>
              <a:rPr lang="en-US" sz="2000" i="1" dirty="0" smtClean="0">
                <a:solidFill>
                  <a:schemeClr val="tx1"/>
                </a:solidFill>
              </a:rPr>
              <a:t>- There </a:t>
            </a:r>
            <a:r>
              <a:rPr lang="en-US" sz="2000" i="1" dirty="0">
                <a:solidFill>
                  <a:schemeClr val="tx1"/>
                </a:solidFill>
              </a:rPr>
              <a:t>are </a:t>
            </a:r>
            <a:r>
              <a:rPr lang="en-US" sz="2000" i="1" dirty="0" smtClean="0">
                <a:solidFill>
                  <a:schemeClr val="tx1"/>
                </a:solidFill>
              </a:rPr>
              <a:t>five </a:t>
            </a:r>
            <a:r>
              <a:rPr lang="en-US" sz="2000" i="1" dirty="0">
                <a:solidFill>
                  <a:schemeClr val="tx1"/>
                </a:solidFill>
              </a:rPr>
              <a:t>operations in the above algorithm:</a:t>
            </a:r>
          </a:p>
          <a:p>
            <a:pPr marL="800100" lvl="2" indent="-342900" algn="l" eaLnBrk="1" fontAlgn="auto" hangingPunct="1">
              <a:spcAft>
                <a:spcPts val="0"/>
              </a:spcAft>
              <a:buFontTx/>
              <a:buChar char="-"/>
              <a:defRPr/>
            </a:pPr>
            <a:r>
              <a:rPr lang="en-US" sz="1600" i="1" dirty="0">
                <a:solidFill>
                  <a:schemeClr val="tx1"/>
                </a:solidFill>
              </a:rPr>
              <a:t>if( </a:t>
            </a:r>
            <a:r>
              <a:rPr lang="en-US" sz="1600" i="1" dirty="0" smtClean="0">
                <a:solidFill>
                  <a:schemeClr val="tx1"/>
                </a:solidFill>
              </a:rPr>
              <a:t>m &gt; </a:t>
            </a:r>
            <a:r>
              <a:rPr lang="en-US" sz="1600" i="1" dirty="0">
                <a:solidFill>
                  <a:schemeClr val="tx1"/>
                </a:solidFill>
              </a:rPr>
              <a:t>n</a:t>
            </a:r>
            <a:r>
              <a:rPr lang="en-US" sz="1600" i="1" dirty="0" smtClean="0">
                <a:solidFill>
                  <a:schemeClr val="tx1"/>
                </a:solidFill>
              </a:rPr>
              <a:t>)         </a:t>
            </a:r>
            <a:r>
              <a:rPr lang="en-US" sz="1600" i="1" dirty="0">
                <a:solidFill>
                  <a:schemeClr val="tx1"/>
                </a:solidFill>
              </a:rPr>
              <a:t>// comparison</a:t>
            </a:r>
          </a:p>
          <a:p>
            <a:pPr marL="800100" lvl="2" indent="-342900" algn="l" eaLnBrk="1" fontAlgn="auto" hangingPunct="1">
              <a:spcAft>
                <a:spcPts val="0"/>
              </a:spcAft>
              <a:buFontTx/>
              <a:buChar char="-"/>
              <a:defRPr/>
            </a:pPr>
            <a:r>
              <a:rPr lang="en-US" sz="1600" i="1" dirty="0" err="1" smtClean="0">
                <a:solidFill>
                  <a:schemeClr val="tx1"/>
                </a:solidFill>
              </a:rPr>
              <a:t>maxval</a:t>
            </a:r>
            <a:r>
              <a:rPr lang="en-US" sz="1600" i="1" dirty="0" smtClean="0">
                <a:solidFill>
                  <a:schemeClr val="tx1"/>
                </a:solidFill>
              </a:rPr>
              <a:t> </a:t>
            </a:r>
            <a:r>
              <a:rPr lang="en-US" sz="1600" i="1" dirty="0">
                <a:solidFill>
                  <a:schemeClr val="tx1"/>
                </a:solidFill>
              </a:rPr>
              <a:t>= </a:t>
            </a:r>
            <a:r>
              <a:rPr lang="en-US" sz="1600" i="1" dirty="0" smtClean="0">
                <a:solidFill>
                  <a:schemeClr val="tx1"/>
                </a:solidFill>
              </a:rPr>
              <a:t>m         </a:t>
            </a:r>
            <a:r>
              <a:rPr lang="en-US" sz="1600" i="1" dirty="0">
                <a:solidFill>
                  <a:schemeClr val="tx1"/>
                </a:solidFill>
              </a:rPr>
              <a:t>// assignment</a:t>
            </a:r>
          </a:p>
          <a:p>
            <a:pPr marL="800100" lvl="2" indent="-342900" algn="l" eaLnBrk="1" fontAlgn="auto" hangingPunct="1">
              <a:spcAft>
                <a:spcPts val="0"/>
              </a:spcAft>
              <a:buFontTx/>
              <a:buChar char="-"/>
              <a:defRPr/>
            </a:pPr>
            <a:r>
              <a:rPr lang="en-US" sz="1600" i="1" dirty="0">
                <a:solidFill>
                  <a:schemeClr val="tx1"/>
                </a:solidFill>
              </a:rPr>
              <a:t>if( </a:t>
            </a:r>
            <a:r>
              <a:rPr lang="en-US" sz="1600" i="1" dirty="0" smtClean="0">
                <a:solidFill>
                  <a:schemeClr val="tx1"/>
                </a:solidFill>
              </a:rPr>
              <a:t>n </a:t>
            </a:r>
            <a:r>
              <a:rPr lang="en-US" sz="1600" i="1" dirty="0">
                <a:solidFill>
                  <a:schemeClr val="tx1"/>
                </a:solidFill>
              </a:rPr>
              <a:t>&gt; </a:t>
            </a:r>
            <a:r>
              <a:rPr lang="en-US" sz="1600" i="1" dirty="0" smtClean="0">
                <a:solidFill>
                  <a:schemeClr val="tx1"/>
                </a:solidFill>
              </a:rPr>
              <a:t>m)         </a:t>
            </a:r>
            <a:r>
              <a:rPr lang="en-US" sz="1600" i="1" dirty="0">
                <a:solidFill>
                  <a:schemeClr val="tx1"/>
                </a:solidFill>
              </a:rPr>
              <a:t>// comparison</a:t>
            </a:r>
          </a:p>
          <a:p>
            <a:pPr marL="800100" lvl="2" indent="-342900" algn="l" eaLnBrk="1" fontAlgn="auto" hangingPunct="1">
              <a:spcAft>
                <a:spcPts val="0"/>
              </a:spcAft>
              <a:buFontTx/>
              <a:buChar char="-"/>
              <a:defRPr/>
            </a:pPr>
            <a:r>
              <a:rPr lang="en-US" sz="1600" i="1" dirty="0" err="1">
                <a:solidFill>
                  <a:schemeClr val="tx1"/>
                </a:solidFill>
              </a:rPr>
              <a:t>maxval</a:t>
            </a:r>
            <a:r>
              <a:rPr lang="en-US" sz="1600" i="1" dirty="0">
                <a:solidFill>
                  <a:schemeClr val="tx1"/>
                </a:solidFill>
              </a:rPr>
              <a:t> = </a:t>
            </a:r>
            <a:r>
              <a:rPr lang="en-US" sz="1600" i="1" dirty="0" smtClean="0">
                <a:solidFill>
                  <a:schemeClr val="tx1"/>
                </a:solidFill>
              </a:rPr>
              <a:t>n         </a:t>
            </a:r>
            <a:r>
              <a:rPr lang="en-US" sz="1600" i="1" dirty="0">
                <a:solidFill>
                  <a:schemeClr val="tx1"/>
                </a:solidFill>
              </a:rPr>
              <a:t>// assignment</a:t>
            </a:r>
          </a:p>
          <a:p>
            <a:pPr marL="800100" lvl="2" indent="-342900" algn="l" eaLnBrk="1" fontAlgn="auto" hangingPunct="1">
              <a:spcAft>
                <a:spcPts val="0"/>
              </a:spcAft>
              <a:buFontTx/>
              <a:buChar char="-"/>
              <a:defRPr/>
            </a:pPr>
            <a:r>
              <a:rPr lang="en-US" sz="1600" i="1" dirty="0" smtClean="0">
                <a:solidFill>
                  <a:schemeClr val="tx1"/>
                </a:solidFill>
              </a:rPr>
              <a:t>Max </a:t>
            </a:r>
            <a:r>
              <a:rPr lang="en-US" sz="1600" i="1" dirty="0">
                <a:solidFill>
                  <a:schemeClr val="tx1"/>
                </a:solidFill>
              </a:rPr>
              <a:t>= </a:t>
            </a:r>
            <a:r>
              <a:rPr lang="en-US" sz="1600" i="1" dirty="0" err="1" smtClean="0">
                <a:solidFill>
                  <a:schemeClr val="tx1"/>
                </a:solidFill>
              </a:rPr>
              <a:t>FindMax</a:t>
            </a:r>
            <a:r>
              <a:rPr lang="en-US" sz="1600" i="1" dirty="0" smtClean="0">
                <a:solidFill>
                  <a:schemeClr val="tx1"/>
                </a:solidFill>
              </a:rPr>
              <a:t>(78, 54)          </a:t>
            </a:r>
            <a:r>
              <a:rPr lang="en-US" sz="1600" i="1" dirty="0">
                <a:solidFill>
                  <a:schemeClr val="tx1"/>
                </a:solidFill>
              </a:rPr>
              <a:t>// </a:t>
            </a:r>
            <a:r>
              <a:rPr lang="en-US" sz="1600" i="1" dirty="0" smtClean="0">
                <a:solidFill>
                  <a:schemeClr val="tx1"/>
                </a:solidFill>
              </a:rPr>
              <a:t>assignment</a:t>
            </a:r>
          </a:p>
        </p:txBody>
      </p:sp>
      <p:pic>
        <p:nvPicPr>
          <p:cNvPr id="4" name="Picture 3"/>
          <p:cNvPicPr>
            <a:picLocks noChangeAspect="1"/>
          </p:cNvPicPr>
          <p:nvPr/>
        </p:nvPicPr>
        <p:blipFill>
          <a:blip r:embed="rId3"/>
          <a:stretch>
            <a:fillRect/>
          </a:stretch>
        </p:blipFill>
        <p:spPr>
          <a:xfrm>
            <a:off x="5448299" y="1858907"/>
            <a:ext cx="3464467" cy="2560693"/>
          </a:xfrm>
          <a:prstGeom prst="rect">
            <a:avLst/>
          </a:prstGeom>
          <a:ln>
            <a:solidFill>
              <a:schemeClr val="accent1"/>
            </a:solidFill>
          </a:ln>
        </p:spPr>
      </p:pic>
      <p:sp>
        <p:nvSpPr>
          <p:cNvPr id="5" name="Rectangle 4"/>
          <p:cNvSpPr/>
          <p:nvPr/>
        </p:nvSpPr>
        <p:spPr>
          <a:xfrm>
            <a:off x="495300" y="1143000"/>
            <a:ext cx="6553200" cy="707886"/>
          </a:xfrm>
          <a:prstGeom prst="rect">
            <a:avLst/>
          </a:prstGeom>
        </p:spPr>
        <p:txBody>
          <a:bodyPr wrap="square">
            <a:spAutoFit/>
          </a:bodyPr>
          <a:lstStyle/>
          <a:p>
            <a:pPr marL="342900" lvl="1" indent="-342900" eaLnBrk="1" fontAlgn="auto" hangingPunct="1">
              <a:spcAft>
                <a:spcPts val="0"/>
              </a:spcAft>
              <a:buFontTx/>
              <a:buChar char="-"/>
              <a:defRPr/>
            </a:pPr>
            <a:r>
              <a:rPr lang="en-US" sz="2000" i="1" dirty="0"/>
              <a:t>Let us re-visit the algorithm Max that returns the larger of two </a:t>
            </a:r>
            <a:r>
              <a:rPr lang="en-US" sz="2000" i="1" dirty="0" smtClean="0"/>
              <a:t>numbers </a:t>
            </a:r>
            <a:endParaRPr lang="en-US" sz="2000" i="1" dirty="0"/>
          </a:p>
        </p:txBody>
      </p:sp>
      <p:sp>
        <p:nvSpPr>
          <p:cNvPr id="6" name="Rectangle 5"/>
          <p:cNvSpPr/>
          <p:nvPr/>
        </p:nvSpPr>
        <p:spPr>
          <a:xfrm>
            <a:off x="190500" y="4961691"/>
            <a:ext cx="8434538" cy="1200329"/>
          </a:xfrm>
          <a:prstGeom prst="rect">
            <a:avLst/>
          </a:prstGeom>
        </p:spPr>
        <p:txBody>
          <a:bodyPr wrap="square">
            <a:spAutoFit/>
          </a:bodyPr>
          <a:lstStyle/>
          <a:p>
            <a:pPr marL="800100" lvl="2" indent="-342900" eaLnBrk="1" fontAlgn="auto" hangingPunct="1">
              <a:spcAft>
                <a:spcPts val="0"/>
              </a:spcAft>
              <a:buFontTx/>
              <a:buChar char="-"/>
              <a:defRPr/>
            </a:pPr>
            <a:r>
              <a:rPr lang="en-US" sz="1800" i="1" dirty="0"/>
              <a:t>So that f(n) =  5n</a:t>
            </a:r>
            <a:r>
              <a:rPr lang="en-US" sz="1800" i="1" baseline="30000" dirty="0"/>
              <a:t>0</a:t>
            </a:r>
            <a:r>
              <a:rPr lang="en-US" sz="1800" i="1" dirty="0"/>
              <a:t> = 5 * 1 = 5</a:t>
            </a:r>
          </a:p>
          <a:p>
            <a:pPr marL="800100" lvl="2" indent="-342900" eaLnBrk="1" fontAlgn="auto" hangingPunct="1">
              <a:spcAft>
                <a:spcPts val="0"/>
              </a:spcAft>
              <a:buFontTx/>
              <a:buChar char="-"/>
              <a:defRPr/>
            </a:pPr>
            <a:r>
              <a:rPr lang="en-US" sz="1800" i="1" dirty="0"/>
              <a:t>Time complexity O (n</a:t>
            </a:r>
            <a:r>
              <a:rPr lang="en-US" sz="1800" i="1" baseline="30000" dirty="0"/>
              <a:t>0</a:t>
            </a:r>
            <a:r>
              <a:rPr lang="en-US" sz="1800" i="1" dirty="0"/>
              <a:t>) = O(1) </a:t>
            </a:r>
          </a:p>
          <a:p>
            <a:pPr marL="800100" lvl="2" indent="-342900" eaLnBrk="1" fontAlgn="auto" hangingPunct="1">
              <a:spcAft>
                <a:spcPts val="0"/>
              </a:spcAft>
              <a:buFontTx/>
              <a:buChar char="-"/>
              <a:defRPr/>
            </a:pPr>
            <a:r>
              <a:rPr lang="en-US" sz="1800" i="1" dirty="0"/>
              <a:t>No matter what m and n might be the algorithm takes a constant number of operations O(1)</a:t>
            </a:r>
          </a:p>
        </p:txBody>
      </p:sp>
    </p:spTree>
    <p:extLst>
      <p:ext uri="{BB962C8B-B14F-4D97-AF65-F5344CB8AC3E}">
        <p14:creationId xmlns:p14="http://schemas.microsoft.com/office/powerpoint/2010/main" val="3090689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04894D7-D0A3-984F-BF05-06DB8E70D050}"/>
              </a:ext>
            </a:extLst>
          </p:cNvPr>
          <p:cNvSpPr>
            <a:spLocks noGrp="1" noChangeArrowheads="1"/>
          </p:cNvSpPr>
          <p:nvPr>
            <p:ph type="title"/>
          </p:nvPr>
        </p:nvSpPr>
        <p:spPr>
          <a:xfrm>
            <a:off x="914400" y="185153"/>
            <a:ext cx="7772400" cy="838200"/>
          </a:xfrm>
        </p:spPr>
        <p:txBody>
          <a:bodyPr rtlCol="0">
            <a:noAutofit/>
          </a:bodyPr>
          <a:lstStyle/>
          <a:p>
            <a:pPr eaLnBrk="1" fontAlgn="auto" hangingPunct="1">
              <a:spcAft>
                <a:spcPts val="0"/>
              </a:spcAft>
              <a:defRPr/>
            </a:pPr>
            <a:r>
              <a:rPr lang="en-US" altLang="en-US" sz="1800" dirty="0"/>
              <a:t/>
            </a:r>
            <a:br>
              <a:rPr lang="en-US" altLang="en-US" sz="1800" dirty="0"/>
            </a:br>
            <a:r>
              <a:rPr lang="en-US" altLang="en-US" sz="2800" b="1" dirty="0"/>
              <a:t>Counting operations of an </a:t>
            </a:r>
            <a:r>
              <a:rPr lang="en-US" altLang="en-US" sz="2800" b="1" dirty="0" smtClean="0"/>
              <a:t>Algorithm </a:t>
            </a:r>
            <a:r>
              <a:rPr lang="en-US" altLang="en-US" sz="3200" b="1" i="1" dirty="0" smtClean="0"/>
              <a:t>O</a:t>
            </a:r>
            <a:r>
              <a:rPr lang="en-US" altLang="en-US" sz="2800" b="1" i="1" dirty="0" smtClean="0"/>
              <a:t>(n)</a:t>
            </a:r>
            <a:r>
              <a:rPr lang="en-US" altLang="en-US" sz="1800" dirty="0"/>
              <a:t/>
            </a:r>
            <a:br>
              <a:rPr lang="en-US" altLang="en-US" sz="1800" dirty="0"/>
            </a:br>
            <a:endParaRPr lang="en-US" altLang="en-US" sz="1800" dirty="0">
              <a:solidFill>
                <a:srgbClr val="FF0000"/>
              </a:solidFill>
            </a:endParaRPr>
          </a:p>
        </p:txBody>
      </p:sp>
      <p:sp>
        <p:nvSpPr>
          <p:cNvPr id="4915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616137-9232-4AAD-AA72-BE8F1D1A032C}" type="slidenum">
              <a:rPr lang="en-US" altLang="en-US" sz="1400">
                <a:latin typeface="Times New Roman" panose="02020603050405020304" pitchFamily="18" charset="0"/>
              </a:rPr>
              <a:pPr>
                <a:spcBef>
                  <a:spcPct val="0"/>
                </a:spcBef>
                <a:buFontTx/>
                <a:buNone/>
              </a:pPr>
              <a:t>39</a:t>
            </a:fld>
            <a:endParaRPr lang="en-US" altLang="en-US" sz="1400">
              <a:latin typeface="Times New Roman" panose="02020603050405020304" pitchFamily="18" charset="0"/>
            </a:endParaRPr>
          </a:p>
        </p:txBody>
      </p:sp>
      <p:sp>
        <p:nvSpPr>
          <p:cNvPr id="6" name="Rectangle 3"/>
          <p:cNvSpPr>
            <a:spLocks noChangeArrowheads="1"/>
          </p:cNvSpPr>
          <p:nvPr/>
        </p:nvSpPr>
        <p:spPr bwMode="auto">
          <a:xfrm>
            <a:off x="697505" y="3963807"/>
            <a:ext cx="758058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How would you describe the efficiency of the above algorithm in Big O Notation?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For analyzing the above algorithm, you need to consider a fact or analyze how many steps this algorithm it takes. Since this for loop takes as many steps as there are elements, you need to say that the algorithm has of the efficiency of </a:t>
            </a:r>
            <a:r>
              <a:rPr kumimoji="0" lang="en-US" altLang="en-US" sz="1800" b="0" i="0" u="none" strike="noStrike" cap="none" normalizeH="0" baseline="0" dirty="0" smtClean="0">
                <a:ln>
                  <a:noFill/>
                </a:ln>
                <a:solidFill>
                  <a:srgbClr val="C00000"/>
                </a:solidFill>
                <a:effectLst/>
                <a:latin typeface="Arial" panose="020B0604020202020204" pitchFamily="34" charset="0"/>
              </a:rPr>
              <a:t>O(N)</a:t>
            </a:r>
            <a:r>
              <a:rPr kumimoji="0" lang="en-US" altLang="en-US" sz="1800" b="0" i="0" u="none" strike="noStrike" cap="none" normalizeH="0" baseline="0" dirty="0" smtClean="0">
                <a:ln>
                  <a:noFill/>
                </a:ln>
                <a:solidFill>
                  <a:schemeClr val="tx1"/>
                </a:solidFill>
                <a:effectLst/>
                <a:latin typeface="Arial" panose="020B0604020202020204" pitchFamily="34" charset="0"/>
              </a:rPr>
              <a:t> rather than O(1).</a:t>
            </a:r>
          </a:p>
        </p:txBody>
      </p:sp>
      <p:sp>
        <p:nvSpPr>
          <p:cNvPr id="7" name="Rectangle 6"/>
          <p:cNvSpPr/>
          <p:nvPr/>
        </p:nvSpPr>
        <p:spPr>
          <a:xfrm>
            <a:off x="762000" y="1381502"/>
            <a:ext cx="7543800" cy="2062103"/>
          </a:xfrm>
          <a:prstGeom prst="rect">
            <a:avLst/>
          </a:prstGeom>
          <a:solidFill>
            <a:schemeClr val="accent6">
              <a:lumMod val="20000"/>
              <a:lumOff val="80000"/>
            </a:schemeClr>
          </a:solidFill>
        </p:spPr>
        <p:txBody>
          <a:bodyPr wrap="square">
            <a:spAutoFit/>
          </a:bodyPr>
          <a:lstStyle/>
          <a:p>
            <a:pPr lvl="0"/>
            <a:r>
              <a:rPr lang="en-US" altLang="en-US" sz="1600" dirty="0">
                <a:solidFill>
                  <a:srgbClr val="0070C0"/>
                </a:solidFill>
                <a:latin typeface="Arial" panose="020B0604020202020204" pitchFamily="34" charset="0"/>
              </a:rPr>
              <a:t>stuffs= ['</a:t>
            </a:r>
            <a:r>
              <a:rPr lang="en-US" altLang="en-US" sz="1600" dirty="0" err="1">
                <a:solidFill>
                  <a:srgbClr val="0070C0"/>
                </a:solidFill>
                <a:latin typeface="Arial" panose="020B0604020202020204" pitchFamily="34" charset="0"/>
              </a:rPr>
              <a:t>eggs','toothbrush','kittens','mugs</a:t>
            </a:r>
            <a:r>
              <a:rPr lang="en-US" altLang="en-US" sz="1600" dirty="0">
                <a:solidFill>
                  <a:srgbClr val="0070C0"/>
                </a:solidFill>
                <a:latin typeface="Arial" panose="020B0604020202020204" pitchFamily="34" charset="0"/>
              </a:rPr>
              <a:t>'] </a:t>
            </a:r>
            <a:endParaRPr lang="en-US" altLang="en-US" sz="1600" dirty="0" smtClean="0">
              <a:solidFill>
                <a:srgbClr val="0070C0"/>
              </a:solidFill>
              <a:latin typeface="Arial" panose="020B0604020202020204" pitchFamily="34" charset="0"/>
            </a:endParaRPr>
          </a:p>
          <a:p>
            <a:pPr lvl="0"/>
            <a:r>
              <a:rPr lang="en-US" altLang="en-US" sz="1600" dirty="0" smtClean="0">
                <a:solidFill>
                  <a:srgbClr val="0070C0"/>
                </a:solidFill>
                <a:latin typeface="Arial" panose="020B0604020202020204" pitchFamily="34" charset="0"/>
              </a:rPr>
              <a:t>for </a:t>
            </a:r>
            <a:r>
              <a:rPr lang="en-US" altLang="en-US" sz="1600" dirty="0">
                <a:solidFill>
                  <a:srgbClr val="0070C0"/>
                </a:solidFill>
                <a:latin typeface="Arial" panose="020B0604020202020204" pitchFamily="34" charset="0"/>
              </a:rPr>
              <a:t>stuff in stuffs: </a:t>
            </a:r>
            <a:endParaRPr lang="en-US" altLang="en-US" sz="1600" dirty="0" smtClean="0">
              <a:solidFill>
                <a:srgbClr val="0070C0"/>
              </a:solidFill>
              <a:latin typeface="Arial" panose="020B0604020202020204" pitchFamily="34" charset="0"/>
            </a:endParaRPr>
          </a:p>
          <a:p>
            <a:pPr lvl="0"/>
            <a:r>
              <a:rPr lang="en-US" altLang="en-US" sz="1600" dirty="0" smtClean="0">
                <a:solidFill>
                  <a:srgbClr val="0070C0"/>
                </a:solidFill>
                <a:latin typeface="Arial" panose="020B0604020202020204" pitchFamily="34" charset="0"/>
              </a:rPr>
              <a:t>      print</a:t>
            </a:r>
            <a:r>
              <a:rPr lang="en-US" altLang="en-US" sz="1600" dirty="0">
                <a:solidFill>
                  <a:srgbClr val="0070C0"/>
                </a:solidFill>
                <a:latin typeface="Arial" panose="020B0604020202020204" pitchFamily="34" charset="0"/>
              </a:rPr>
              <a:t>("Here's a stuff: {}".format(stuff)); </a:t>
            </a:r>
          </a:p>
          <a:p>
            <a:pPr lvl="0"/>
            <a:endParaRPr lang="en-US" altLang="en-US" sz="1600" dirty="0" smtClean="0">
              <a:latin typeface="Arial" panose="020B0604020202020204" pitchFamily="34" charset="0"/>
            </a:endParaRPr>
          </a:p>
          <a:p>
            <a:pPr lvl="0"/>
            <a:r>
              <a:rPr lang="en-US" altLang="en-US" sz="1600" dirty="0" smtClean="0">
                <a:latin typeface="Arial" panose="020B0604020202020204" pitchFamily="34" charset="0"/>
              </a:rPr>
              <a:t>Here's </a:t>
            </a:r>
            <a:r>
              <a:rPr lang="en-US" altLang="en-US" sz="1600" dirty="0">
                <a:latin typeface="Arial" panose="020B0604020202020204" pitchFamily="34" charset="0"/>
              </a:rPr>
              <a:t>a stuff: eggs </a:t>
            </a:r>
            <a:endParaRPr lang="en-US" altLang="en-US" sz="1600" dirty="0" smtClean="0">
              <a:latin typeface="Arial" panose="020B0604020202020204" pitchFamily="34" charset="0"/>
            </a:endParaRPr>
          </a:p>
          <a:p>
            <a:pPr lvl="0"/>
            <a:r>
              <a:rPr lang="en-US" altLang="en-US" sz="1600" dirty="0" smtClean="0">
                <a:latin typeface="Arial" panose="020B0604020202020204" pitchFamily="34" charset="0"/>
              </a:rPr>
              <a:t>Here's </a:t>
            </a:r>
            <a:r>
              <a:rPr lang="en-US" altLang="en-US" sz="1600" dirty="0">
                <a:latin typeface="Arial" panose="020B0604020202020204" pitchFamily="34" charset="0"/>
              </a:rPr>
              <a:t>a stuff: toothbrush </a:t>
            </a:r>
            <a:endParaRPr lang="en-US" altLang="en-US" sz="1600" dirty="0" smtClean="0">
              <a:latin typeface="Arial" panose="020B0604020202020204" pitchFamily="34" charset="0"/>
            </a:endParaRPr>
          </a:p>
          <a:p>
            <a:pPr lvl="0"/>
            <a:r>
              <a:rPr lang="en-US" altLang="en-US" sz="1600" dirty="0" smtClean="0">
                <a:latin typeface="Arial" panose="020B0604020202020204" pitchFamily="34" charset="0"/>
              </a:rPr>
              <a:t>Here's </a:t>
            </a:r>
            <a:r>
              <a:rPr lang="en-US" altLang="en-US" sz="1600" dirty="0">
                <a:latin typeface="Arial" panose="020B0604020202020204" pitchFamily="34" charset="0"/>
              </a:rPr>
              <a:t>a stuff: kittens </a:t>
            </a:r>
            <a:endParaRPr lang="en-US" altLang="en-US" sz="1600" dirty="0" smtClean="0">
              <a:latin typeface="Arial" panose="020B0604020202020204" pitchFamily="34" charset="0"/>
            </a:endParaRPr>
          </a:p>
          <a:p>
            <a:pPr lvl="0"/>
            <a:r>
              <a:rPr lang="en-US" altLang="en-US" sz="1600" dirty="0" smtClean="0">
                <a:latin typeface="Arial" panose="020B0604020202020204" pitchFamily="34" charset="0"/>
              </a:rPr>
              <a:t>Here's </a:t>
            </a:r>
            <a:r>
              <a:rPr lang="en-US" altLang="en-US" sz="1600" dirty="0">
                <a:latin typeface="Arial" panose="020B0604020202020204" pitchFamily="34" charset="0"/>
              </a:rPr>
              <a:t>a stuff: mugs </a:t>
            </a:r>
            <a:endParaRPr lang="en-US" sz="1600" dirty="0">
              <a:latin typeface="Arial" panose="020B0604020202020204" pitchFamily="34" charset="0"/>
            </a:endParaRPr>
          </a:p>
        </p:txBody>
      </p:sp>
    </p:spTree>
    <p:extLst>
      <p:ext uri="{BB962C8B-B14F-4D97-AF65-F5344CB8AC3E}">
        <p14:creationId xmlns:p14="http://schemas.microsoft.com/office/powerpoint/2010/main" val="3610159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noChangeArrowheads="1"/>
          </p:cNvSpPr>
          <p:nvPr>
            <p:ph type="ctrTitle"/>
          </p:nvPr>
        </p:nvSpPr>
        <p:spPr>
          <a:xfrm>
            <a:off x="990600" y="228600"/>
            <a:ext cx="7772400" cy="685800"/>
          </a:xfrm>
        </p:spPr>
        <p:txBody>
          <a:bodyPr/>
          <a:lstStyle/>
          <a:p>
            <a:pPr eaLnBrk="1" hangingPunct="1"/>
            <a:r>
              <a:rPr lang="en-US" altLang="en-US" dirty="0" smtClean="0"/>
              <a:t>Time Complexity </a:t>
            </a:r>
          </a:p>
        </p:txBody>
      </p:sp>
      <p:sp>
        <p:nvSpPr>
          <p:cNvPr id="3" name="Slide Number Placeholder 2"/>
          <p:cNvSpPr>
            <a:spLocks noGrp="1"/>
          </p:cNvSpPr>
          <p:nvPr>
            <p:ph type="sldNum" sz="quarter" idx="12"/>
          </p:nvPr>
        </p:nvSpPr>
        <p:spPr/>
        <p:txBody>
          <a:bodyPr/>
          <a:lstStyle/>
          <a:p>
            <a:pPr>
              <a:defRPr/>
            </a:pPr>
            <a:fld id="{FA17DEC5-3457-452E-848A-33C4CE728D6C}" type="slidenum">
              <a:rPr lang="en-US" altLang="en-US" smtClean="0"/>
              <a:pPr>
                <a:defRPr/>
              </a:pPr>
              <a:t>4</a:t>
            </a:fld>
            <a:endParaRPr lang="en-US" altLang="en-US"/>
          </a:p>
        </p:txBody>
      </p:sp>
      <p:sp>
        <p:nvSpPr>
          <p:cNvPr id="5" name="Rectangle 4"/>
          <p:cNvSpPr/>
          <p:nvPr/>
        </p:nvSpPr>
        <p:spPr>
          <a:xfrm>
            <a:off x="630621" y="914400"/>
            <a:ext cx="7763203" cy="1200329"/>
          </a:xfrm>
          <a:prstGeom prst="rect">
            <a:avLst/>
          </a:prstGeom>
        </p:spPr>
        <p:txBody>
          <a:bodyPr wrap="square">
            <a:spAutoFit/>
          </a:bodyPr>
          <a:lstStyle/>
          <a:p>
            <a:r>
              <a:rPr lang="en-US" dirty="0"/>
              <a:t>The complexity of an algorithm is a measure of the amount of time and/or space required by an algorithm for an input of a given size (n). </a:t>
            </a:r>
          </a:p>
        </p:txBody>
      </p:sp>
      <p:sp>
        <p:nvSpPr>
          <p:cNvPr id="2" name="Subtitle 1"/>
          <p:cNvSpPr>
            <a:spLocks noGrp="1"/>
          </p:cNvSpPr>
          <p:nvPr>
            <p:ph type="subTitle" idx="1"/>
          </p:nvPr>
        </p:nvSpPr>
        <p:spPr>
          <a:xfrm>
            <a:off x="609600" y="2114729"/>
            <a:ext cx="8077200" cy="4438471"/>
          </a:xfrm>
        </p:spPr>
        <p:txBody>
          <a:bodyPr/>
          <a:lstStyle/>
          <a:p>
            <a:pPr algn="l"/>
            <a:r>
              <a:rPr lang="en-US" sz="2400" dirty="0">
                <a:solidFill>
                  <a:schemeClr val="tx1"/>
                </a:solidFill>
                <a:latin typeface="Times New Roman" panose="02020603050405020304" pitchFamily="18" charset="0"/>
                <a:ea typeface="MS PGothic" panose="020B0600070205080204" pitchFamily="34" charset="-128"/>
              </a:rPr>
              <a:t>The commonly used notation for calculating the running time complexity of the algorithm is as follows:</a:t>
            </a:r>
          </a:p>
          <a:p>
            <a:pPr marL="457200" indent="-457200" algn="just">
              <a:buFont typeface="+mj-lt"/>
              <a:buAutoNum type="arabicPeriod"/>
            </a:pPr>
            <a:r>
              <a:rPr lang="en-US" sz="2400" dirty="0">
                <a:solidFill>
                  <a:srgbClr val="C00000"/>
                </a:solidFill>
                <a:latin typeface="Times New Roman" panose="02020603050405020304" pitchFamily="18" charset="0"/>
                <a:ea typeface="MS PGothic" panose="020B0600070205080204" pitchFamily="34" charset="-128"/>
              </a:rPr>
              <a:t>Big O notation</a:t>
            </a:r>
            <a:r>
              <a:rPr lang="en-US" sz="2400" dirty="0" smtClean="0">
                <a:solidFill>
                  <a:schemeClr val="tx1"/>
                </a:solidFill>
                <a:latin typeface="Times New Roman" panose="02020603050405020304" pitchFamily="18" charset="0"/>
                <a:ea typeface="MS PGothic" panose="020B0600070205080204" pitchFamily="34" charset="-128"/>
              </a:rPr>
              <a:t>: </a:t>
            </a:r>
            <a:r>
              <a:rPr lang="en-US" sz="2000" dirty="0">
                <a:solidFill>
                  <a:schemeClr val="tx1"/>
                </a:solidFill>
              </a:rPr>
              <a:t>Big O is used to measure the performance </a:t>
            </a:r>
            <a:r>
              <a:rPr lang="en-US" sz="2000" dirty="0" smtClean="0">
                <a:solidFill>
                  <a:schemeClr val="tx1"/>
                </a:solidFill>
              </a:rPr>
              <a:t>or complexity </a:t>
            </a:r>
            <a:r>
              <a:rPr lang="en-US" sz="2000" dirty="0">
                <a:solidFill>
                  <a:schemeClr val="tx1"/>
                </a:solidFill>
              </a:rPr>
              <a:t>of an algorithm. In more mathematical term, it is the upper bound of the growth rate of a function. if a function </a:t>
            </a:r>
            <a:r>
              <a:rPr lang="en-US" sz="2000" dirty="0" smtClean="0">
                <a:solidFill>
                  <a:schemeClr val="tx1"/>
                </a:solidFill>
              </a:rPr>
              <a:t>f(x</a:t>
            </a:r>
            <a:r>
              <a:rPr lang="en-US" sz="2000" dirty="0">
                <a:solidFill>
                  <a:schemeClr val="tx1"/>
                </a:solidFill>
              </a:rPr>
              <a:t>) grows no faster than a function </a:t>
            </a:r>
            <a:r>
              <a:rPr lang="en-US" sz="2000" dirty="0" smtClean="0">
                <a:solidFill>
                  <a:schemeClr val="tx1"/>
                </a:solidFill>
              </a:rPr>
              <a:t>g(x</a:t>
            </a:r>
            <a:r>
              <a:rPr lang="en-US" sz="2000" dirty="0">
                <a:solidFill>
                  <a:schemeClr val="tx1"/>
                </a:solidFill>
              </a:rPr>
              <a:t>), then </a:t>
            </a:r>
            <a:r>
              <a:rPr lang="en-US" sz="2000" dirty="0" smtClean="0">
                <a:solidFill>
                  <a:schemeClr val="tx1"/>
                </a:solidFill>
              </a:rPr>
              <a:t>f </a:t>
            </a:r>
            <a:r>
              <a:rPr lang="en-US" sz="2000" dirty="0">
                <a:solidFill>
                  <a:schemeClr val="tx1"/>
                </a:solidFill>
              </a:rPr>
              <a:t>is said to be a member of </a:t>
            </a:r>
            <a:r>
              <a:rPr lang="en-US" sz="2000" dirty="0" smtClean="0">
                <a:solidFill>
                  <a:schemeClr val="tx1"/>
                </a:solidFill>
              </a:rPr>
              <a:t>O(g).</a:t>
            </a:r>
            <a:endParaRPr lang="en-US" sz="2000" dirty="0">
              <a:solidFill>
                <a:schemeClr val="tx1"/>
              </a:solidFill>
              <a:latin typeface="Times New Roman" panose="02020603050405020304" pitchFamily="18" charset="0"/>
              <a:ea typeface="MS PGothic" panose="020B0600070205080204" pitchFamily="34" charset="-128"/>
            </a:endParaRPr>
          </a:p>
          <a:p>
            <a:pPr marL="457200" indent="-457200" algn="l">
              <a:buFont typeface="+mj-lt"/>
              <a:buAutoNum type="arabicPeriod"/>
            </a:pPr>
            <a:r>
              <a:rPr lang="en-US" sz="2400" dirty="0">
                <a:solidFill>
                  <a:srgbClr val="C00000"/>
                </a:solidFill>
                <a:latin typeface="Times New Roman" panose="02020603050405020304" pitchFamily="18" charset="0"/>
                <a:ea typeface="MS PGothic" panose="020B0600070205080204" pitchFamily="34" charset="-128"/>
              </a:rPr>
              <a:t>Big Ω notation</a:t>
            </a:r>
            <a:r>
              <a:rPr lang="en-US" sz="2400" dirty="0" smtClean="0">
                <a:solidFill>
                  <a:schemeClr val="tx1"/>
                </a:solidFill>
                <a:latin typeface="Times New Roman" panose="02020603050405020304" pitchFamily="18" charset="0"/>
                <a:ea typeface="MS PGothic" panose="020B0600070205080204" pitchFamily="34" charset="-128"/>
              </a:rPr>
              <a:t>: </a:t>
            </a:r>
            <a:r>
              <a:rPr lang="en-US" sz="2000" dirty="0">
                <a:solidFill>
                  <a:schemeClr val="tx1"/>
                </a:solidFill>
              </a:rPr>
              <a:t>The notation Ω(n) is the formal way to express the lower bound of an algorithm's running time. It measures the best case time complexity or the best amount of time an algorithm can possibly take to complete.</a:t>
            </a:r>
          </a:p>
          <a:p>
            <a:pPr marL="457200" indent="-457200" algn="l">
              <a:buFont typeface="+mj-lt"/>
              <a:buAutoNum type="arabicPeriod"/>
            </a:pPr>
            <a:r>
              <a:rPr lang="en-US" sz="2400" dirty="0">
                <a:solidFill>
                  <a:srgbClr val="C00000"/>
                </a:solidFill>
                <a:latin typeface="Times New Roman" panose="02020603050405020304" pitchFamily="18" charset="0"/>
                <a:ea typeface="MS PGothic" panose="020B0600070205080204" pitchFamily="34" charset="-128"/>
              </a:rPr>
              <a:t>Big θ </a:t>
            </a:r>
            <a:r>
              <a:rPr lang="en-US" sz="2400" dirty="0" smtClean="0">
                <a:solidFill>
                  <a:srgbClr val="C00000"/>
                </a:solidFill>
                <a:latin typeface="Times New Roman" panose="02020603050405020304" pitchFamily="18" charset="0"/>
                <a:ea typeface="MS PGothic" panose="020B0600070205080204" pitchFamily="34" charset="-128"/>
              </a:rPr>
              <a:t>notation</a:t>
            </a:r>
            <a:r>
              <a:rPr lang="en-US" sz="2400" dirty="0" smtClean="0">
                <a:solidFill>
                  <a:schemeClr val="tx1"/>
                </a:solidFill>
                <a:latin typeface="Times New Roman" panose="02020603050405020304" pitchFamily="18" charset="0"/>
                <a:ea typeface="MS PGothic" panose="020B0600070205080204" pitchFamily="34" charset="-128"/>
              </a:rPr>
              <a:t>: </a:t>
            </a:r>
            <a:r>
              <a:rPr lang="en-US" sz="2000" dirty="0">
                <a:solidFill>
                  <a:schemeClr val="tx1"/>
                </a:solidFill>
              </a:rPr>
              <a:t>The notation θ(n) is the formal way to express both the lower bound and the upper bound of an algorithm's running time.</a:t>
            </a:r>
          </a:p>
          <a:p>
            <a:pPr algn="l"/>
            <a:endParaRPr lang="en-US" dirty="0"/>
          </a:p>
        </p:txBody>
      </p:sp>
    </p:spTree>
    <p:extLst>
      <p:ext uri="{BB962C8B-B14F-4D97-AF65-F5344CB8AC3E}">
        <p14:creationId xmlns:p14="http://schemas.microsoft.com/office/powerpoint/2010/main" val="2528058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04894D7-D0A3-984F-BF05-06DB8E70D050}"/>
              </a:ext>
            </a:extLst>
          </p:cNvPr>
          <p:cNvSpPr>
            <a:spLocks noGrp="1" noChangeArrowheads="1"/>
          </p:cNvSpPr>
          <p:nvPr>
            <p:ph type="title"/>
          </p:nvPr>
        </p:nvSpPr>
        <p:spPr>
          <a:xfrm>
            <a:off x="1143000" y="152400"/>
            <a:ext cx="7772400" cy="838200"/>
          </a:xfrm>
        </p:spPr>
        <p:txBody>
          <a:bodyPr rtlCol="0">
            <a:noAutofit/>
          </a:bodyPr>
          <a:lstStyle/>
          <a:p>
            <a:pPr eaLnBrk="1" fontAlgn="auto" hangingPunct="1">
              <a:spcAft>
                <a:spcPts val="0"/>
              </a:spcAft>
              <a:defRPr/>
            </a:pPr>
            <a:r>
              <a:rPr lang="en-US" altLang="en-US" sz="1800" dirty="0"/>
              <a:t/>
            </a:r>
            <a:br>
              <a:rPr lang="en-US" altLang="en-US" sz="1800" dirty="0"/>
            </a:br>
            <a:r>
              <a:rPr lang="en-US" altLang="en-US" sz="2800" b="1" dirty="0"/>
              <a:t>Counting operations of an Algorithm</a:t>
            </a:r>
            <a:r>
              <a:rPr lang="en-US" altLang="en-US" sz="1800" dirty="0"/>
              <a:t/>
            </a:r>
            <a:br>
              <a:rPr lang="en-US" altLang="en-US" sz="1800" dirty="0"/>
            </a:br>
            <a:endParaRPr lang="en-US" altLang="en-US" sz="1800" dirty="0">
              <a:solidFill>
                <a:srgbClr val="FF0000"/>
              </a:solidFill>
            </a:endParaRPr>
          </a:p>
        </p:txBody>
      </p:sp>
      <p:sp>
        <p:nvSpPr>
          <p:cNvPr id="4915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616137-9232-4AAD-AA72-BE8F1D1A032C}" type="slidenum">
              <a:rPr lang="en-US" altLang="en-US" sz="1400">
                <a:latin typeface="Times New Roman" panose="02020603050405020304" pitchFamily="18" charset="0"/>
              </a:rPr>
              <a:pPr>
                <a:spcBef>
                  <a:spcPct val="0"/>
                </a:spcBef>
                <a:buFontTx/>
                <a:buNone/>
              </a:pPr>
              <a:t>40</a:t>
            </a:fld>
            <a:endParaRPr lang="en-US" altLang="en-US" sz="1400">
              <a:latin typeface="Times New Roman" panose="02020603050405020304" pitchFamily="18" charset="0"/>
            </a:endParaRPr>
          </a:p>
        </p:txBody>
      </p:sp>
      <p:sp>
        <p:nvSpPr>
          <p:cNvPr id="4" name="Rectangle 2"/>
          <p:cNvSpPr>
            <a:spLocks noChangeArrowheads="1"/>
          </p:cNvSpPr>
          <p:nvPr/>
        </p:nvSpPr>
        <p:spPr bwMode="auto">
          <a:xfrm>
            <a:off x="499241" y="2781619"/>
            <a:ext cx="8179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800" dirty="0"/>
              <a:t>You can determine the efficiency of the above algorithm to be 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33400" y="927651"/>
            <a:ext cx="7620000" cy="1477328"/>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70C0"/>
                </a:solidFill>
                <a:effectLst/>
                <a:latin typeface="Arial Unicode MS"/>
              </a:rPr>
              <a:t>def</a:t>
            </a:r>
            <a:r>
              <a:rPr kumimoji="0" lang="en-US" altLang="en-US" sz="1800" b="0" i="0" u="none" strike="noStrike" cap="none" normalizeH="0" baseline="0" dirty="0" smtClean="0">
                <a:ln>
                  <a:noFill/>
                </a:ln>
                <a:solidFill>
                  <a:srgbClr val="0070C0"/>
                </a:solidFill>
                <a:effectLst/>
                <a:latin typeface="Arial Unicode MS"/>
              </a:rPr>
              <a:t> </a:t>
            </a:r>
            <a:r>
              <a:rPr kumimoji="0" lang="en-US" altLang="en-US" sz="1800" b="0" i="0" u="none" strike="noStrike" cap="none" normalizeH="0" baseline="0" dirty="0" err="1" smtClean="0">
                <a:ln>
                  <a:noFill/>
                </a:ln>
                <a:solidFill>
                  <a:srgbClr val="0070C0"/>
                </a:solidFill>
                <a:effectLst/>
                <a:latin typeface="Arial Unicode MS"/>
              </a:rPr>
              <a:t>is_prime</a:t>
            </a:r>
            <a:r>
              <a:rPr kumimoji="0" lang="en-US" altLang="en-US" sz="1800" b="0" i="0" u="none" strike="noStrike" cap="none" normalizeH="0" baseline="0" dirty="0" smtClean="0">
                <a:ln>
                  <a:noFill/>
                </a:ln>
                <a:solidFill>
                  <a:srgbClr val="0070C0"/>
                </a:solidFill>
                <a:effectLst/>
                <a:latin typeface="Arial Unicode MS"/>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a:t>
            </a:r>
            <a:r>
              <a:rPr kumimoji="0" lang="en-US" altLang="en-US" sz="1800" b="0" i="0" u="none" strike="noStrike" cap="none" normalizeH="0" baseline="0" dirty="0" smtClean="0">
                <a:ln>
                  <a:noFill/>
                </a:ln>
                <a:solidFill>
                  <a:srgbClr val="0070C0"/>
                </a:solidFill>
                <a:effectLst/>
                <a:latin typeface="Arial Unicode MS"/>
              </a:rPr>
              <a:t>for </a:t>
            </a:r>
            <a:r>
              <a:rPr lang="en-US" altLang="en-US" sz="1800" dirty="0" err="1" smtClean="0">
                <a:solidFill>
                  <a:srgbClr val="0070C0"/>
                </a:solidFill>
                <a:latin typeface="Arial Unicode MS"/>
              </a:rPr>
              <a:t>num</a:t>
            </a:r>
            <a:r>
              <a:rPr kumimoji="0" lang="en-US" altLang="en-US" sz="1800" b="0" i="0" u="none" strike="noStrike" cap="none" normalizeH="0" baseline="0" dirty="0" smtClean="0">
                <a:ln>
                  <a:noFill/>
                </a:ln>
                <a:solidFill>
                  <a:srgbClr val="0070C0"/>
                </a:solidFill>
                <a:effectLst/>
                <a:latin typeface="Arial Unicode MS"/>
              </a:rPr>
              <a:t> in range(2, number): </a:t>
            </a:r>
          </a:p>
          <a:p>
            <a:pPr lvl="0"/>
            <a:r>
              <a:rPr lang="en-US" altLang="en-US" sz="1800" dirty="0">
                <a:solidFill>
                  <a:srgbClr val="0070C0"/>
                </a:solidFill>
                <a:latin typeface="Arial Unicode MS"/>
              </a:rPr>
              <a:t> </a:t>
            </a:r>
            <a:r>
              <a:rPr lang="en-US" altLang="en-US" sz="1800" dirty="0" smtClean="0">
                <a:solidFill>
                  <a:srgbClr val="0070C0"/>
                </a:solidFill>
                <a:latin typeface="Arial Unicode MS"/>
              </a:rPr>
              <a:t>                         </a:t>
            </a:r>
            <a:r>
              <a:rPr kumimoji="0" lang="en-US" altLang="en-US" sz="1800" b="0" i="0" u="none" strike="noStrike" cap="none" normalizeH="0" baseline="0" dirty="0" smtClean="0">
                <a:ln>
                  <a:noFill/>
                </a:ln>
                <a:solidFill>
                  <a:srgbClr val="0070C0"/>
                </a:solidFill>
                <a:effectLst/>
                <a:latin typeface="Arial Unicode MS"/>
              </a:rPr>
              <a:t>if number % </a:t>
            </a:r>
            <a:r>
              <a:rPr lang="en-US" altLang="en-US" sz="1800" dirty="0" err="1">
                <a:solidFill>
                  <a:srgbClr val="0070C0"/>
                </a:solidFill>
                <a:latin typeface="Arial Unicode MS"/>
              </a:rPr>
              <a:t>num</a:t>
            </a:r>
            <a:r>
              <a:rPr kumimoji="0" lang="en-US" altLang="en-US" sz="1800" b="0" i="0" u="none" strike="noStrike" cap="none" normalizeH="0" baseline="0" dirty="0" smtClean="0">
                <a:ln>
                  <a:noFill/>
                </a:ln>
                <a:solidFill>
                  <a:srgbClr val="0070C0"/>
                </a:solidFill>
                <a:effectLst/>
                <a:latin typeface="Arial Unicode MS"/>
              </a:rPr>
              <a:t>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a:t>
            </a:r>
            <a:r>
              <a:rPr kumimoji="0" lang="en-US" altLang="en-US" sz="1800" b="0" i="0" u="none" strike="noStrike" cap="none" normalizeH="0" baseline="0" dirty="0" smtClean="0">
                <a:ln>
                  <a:noFill/>
                </a:ln>
                <a:solidFill>
                  <a:srgbClr val="0070C0"/>
                </a:solidFill>
                <a:effectLst/>
                <a:latin typeface="Arial Unicode MS"/>
              </a:rPr>
              <a:t>return True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a:t>
            </a:r>
            <a:r>
              <a:rPr kumimoji="0" lang="en-US" altLang="en-US" sz="1800" b="0" i="0" u="none" strike="noStrike" cap="none" normalizeH="0" baseline="0" dirty="0" smtClean="0">
                <a:ln>
                  <a:noFill/>
                </a:ln>
                <a:solidFill>
                  <a:srgbClr val="0070C0"/>
                </a:solidFill>
                <a:effectLst/>
                <a:latin typeface="Arial Unicode MS"/>
              </a:rPr>
              <a:t>return False</a:t>
            </a:r>
            <a:r>
              <a:rPr kumimoji="0" lang="en-US" altLang="en-US" sz="1800" b="0" i="0" u="none" strike="noStrike" cap="none" normalizeH="0" baseline="0" dirty="0" smtClean="0">
                <a:ln>
                  <a:noFill/>
                </a:ln>
                <a:solidFill>
                  <a:srgbClr val="0070C0"/>
                </a:solidFill>
                <a:effectLst/>
              </a:rPr>
              <a:t> </a:t>
            </a:r>
            <a:endParaRPr kumimoji="0" lang="en-US" altLang="en-US" sz="1800" b="0" i="0" u="none" strike="noStrike" cap="none" normalizeH="0" baseline="0" dirty="0" smtClean="0">
              <a:ln>
                <a:noFill/>
              </a:ln>
              <a:solidFill>
                <a:srgbClr val="0070C0"/>
              </a:solidFill>
              <a:effectLst/>
              <a:latin typeface="Arial" panose="020B0604020202020204" pitchFamily="34" charset="0"/>
            </a:endParaRPr>
          </a:p>
        </p:txBody>
      </p:sp>
      <p:sp>
        <p:nvSpPr>
          <p:cNvPr id="11" name="Rectangle 5"/>
          <p:cNvSpPr>
            <a:spLocks noChangeArrowheads="1"/>
          </p:cNvSpPr>
          <p:nvPr/>
        </p:nvSpPr>
        <p:spPr bwMode="auto">
          <a:xfrm>
            <a:off x="533400" y="3374277"/>
            <a:ext cx="7772400" cy="1862048"/>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solidFill>
                  <a:srgbClr val="0070C0"/>
                </a:solidFill>
                <a:latin typeface="Arial Unicode MS"/>
              </a:rPr>
              <a:t>def</a:t>
            </a:r>
            <a:r>
              <a:rPr kumimoji="0" lang="en-US" altLang="en-US" sz="1000" b="0" i="0" u="none" strike="noStrike" cap="none" normalizeH="0" baseline="0" dirty="0" smtClean="0">
                <a:ln>
                  <a:noFill/>
                </a:ln>
                <a:solidFill>
                  <a:schemeClr val="tx1"/>
                </a:solidFill>
                <a:effectLst/>
                <a:latin typeface="Arial Unicode MS"/>
              </a:rPr>
              <a:t> </a:t>
            </a:r>
            <a:r>
              <a:rPr lang="en-US" altLang="en-US" sz="1800" dirty="0" err="1">
                <a:solidFill>
                  <a:srgbClr val="0070C0"/>
                </a:solidFill>
                <a:latin typeface="Arial Unicode MS"/>
              </a:rPr>
              <a:t>twoForLoops</a:t>
            </a:r>
            <a:r>
              <a:rPr lang="en-US" altLang="en-US" sz="1800" dirty="0">
                <a:solidFill>
                  <a:srgbClr val="0070C0"/>
                </a:solidFill>
                <a:latin typeface="Arial Unicode MS"/>
              </a:rPr>
              <a:t>(n): </a:t>
            </a:r>
            <a:endParaRPr lang="en-US" altLang="en-US" sz="1800" dirty="0" smtClean="0">
              <a:solidFill>
                <a:srgbClr val="0070C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smtClean="0">
              <a:solidFill>
                <a:srgbClr val="0070C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for </a:t>
            </a:r>
            <a:r>
              <a:rPr lang="en-US" altLang="en-US" sz="1800" dirty="0" err="1">
                <a:solidFill>
                  <a:srgbClr val="0070C0"/>
                </a:solidFill>
                <a:latin typeface="Arial Unicode MS"/>
              </a:rPr>
              <a:t>i</a:t>
            </a:r>
            <a:r>
              <a:rPr lang="en-US" altLang="en-US" sz="1800" dirty="0">
                <a:solidFill>
                  <a:srgbClr val="0070C0"/>
                </a:solidFill>
                <a:latin typeface="Arial Unicode MS"/>
              </a:rPr>
              <a:t> in range(1,n): </a:t>
            </a:r>
            <a:endParaRPr lang="en-US" altLang="en-US" sz="1800" dirty="0" smtClean="0">
              <a:solidFill>
                <a:srgbClr val="0070C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print</a:t>
            </a:r>
            <a:r>
              <a:rPr lang="en-US" altLang="en-US" sz="1800" dirty="0">
                <a:solidFill>
                  <a:srgbClr val="0070C0"/>
                </a:solidFill>
                <a:latin typeface="Arial Unicode MS"/>
              </a:rPr>
              <a:t>("Printing:"+</a:t>
            </a:r>
            <a:r>
              <a:rPr lang="en-US" altLang="en-US" sz="1800" dirty="0" err="1">
                <a:solidFill>
                  <a:srgbClr val="0070C0"/>
                </a:solidFill>
                <a:latin typeface="Arial Unicode MS"/>
              </a:rPr>
              <a:t>i</a:t>
            </a:r>
            <a:r>
              <a:rPr lang="en-US" altLang="en-US" sz="1800" dirty="0">
                <a:solidFill>
                  <a:srgbClr val="0070C0"/>
                </a:solidFill>
                <a:latin typeface="Arial Unicode MS"/>
              </a:rPr>
              <a:t>); </a:t>
            </a:r>
            <a:endParaRPr lang="en-US" altLang="en-US" sz="1800" dirty="0" smtClean="0">
              <a:solidFill>
                <a:srgbClr val="0070C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70C0"/>
                </a:solidFill>
                <a:latin typeface="Arial Unicode MS"/>
              </a:rPr>
              <a:t> </a:t>
            </a:r>
            <a:r>
              <a:rPr lang="en-US" altLang="en-US" sz="1200" dirty="0" smtClean="0">
                <a:solidFill>
                  <a:srgbClr val="0070C0"/>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for </a:t>
            </a:r>
            <a:r>
              <a:rPr lang="en-US" altLang="en-US" sz="1800" dirty="0" err="1">
                <a:solidFill>
                  <a:srgbClr val="0070C0"/>
                </a:solidFill>
                <a:latin typeface="Arial Unicode MS"/>
              </a:rPr>
              <a:t>i</a:t>
            </a:r>
            <a:r>
              <a:rPr lang="en-US" altLang="en-US" sz="1800" dirty="0">
                <a:solidFill>
                  <a:srgbClr val="0070C0"/>
                </a:solidFill>
                <a:latin typeface="Arial Unicode MS"/>
              </a:rPr>
              <a:t> in range(1,100): </a:t>
            </a:r>
            <a:endParaRPr lang="en-US" altLang="en-US" sz="1800" dirty="0" smtClean="0">
              <a:solidFill>
                <a:srgbClr val="0070C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70C0"/>
                </a:solidFill>
                <a:latin typeface="Arial Unicode MS"/>
              </a:rPr>
              <a:t> </a:t>
            </a:r>
            <a:r>
              <a:rPr lang="en-US" altLang="en-US" sz="1800" dirty="0" smtClean="0">
                <a:solidFill>
                  <a:srgbClr val="0070C0"/>
                </a:solidFill>
                <a:latin typeface="Arial Unicode MS"/>
              </a:rPr>
              <a:t>                   print</a:t>
            </a:r>
            <a:r>
              <a:rPr lang="en-US" altLang="en-US" sz="1800" dirty="0">
                <a:solidFill>
                  <a:srgbClr val="0070C0"/>
                </a:solidFill>
                <a:latin typeface="Arial Unicode MS"/>
              </a:rPr>
              <a:t>("Printing:"+</a:t>
            </a:r>
            <a:r>
              <a:rPr lang="en-US" altLang="en-US" sz="1800" dirty="0" err="1">
                <a:solidFill>
                  <a:srgbClr val="0070C0"/>
                </a:solidFill>
                <a:latin typeface="Arial Unicode MS"/>
              </a:rPr>
              <a:t>i</a:t>
            </a:r>
            <a:r>
              <a:rPr lang="en-US" altLang="en-US" sz="1800" dirty="0">
                <a:solidFill>
                  <a:srgbClr val="0070C0"/>
                </a:solidFill>
                <a:latin typeface="Arial Unicode MS"/>
              </a:rPr>
              <a:t>); </a:t>
            </a:r>
          </a:p>
        </p:txBody>
      </p:sp>
      <p:sp>
        <p:nvSpPr>
          <p:cNvPr id="12" name="Rectangle 11"/>
          <p:cNvSpPr/>
          <p:nvPr/>
        </p:nvSpPr>
        <p:spPr>
          <a:xfrm>
            <a:off x="562302" y="5459651"/>
            <a:ext cx="7972097" cy="923330"/>
          </a:xfrm>
          <a:prstGeom prst="rect">
            <a:avLst/>
          </a:prstGeom>
        </p:spPr>
        <p:txBody>
          <a:bodyPr wrap="square">
            <a:spAutoFit/>
          </a:bodyPr>
          <a:lstStyle/>
          <a:p>
            <a:r>
              <a:rPr lang="en-US" sz="1800" dirty="0"/>
              <a:t>In the above code, the complexity of the algorithm is O(N).Since the second loop does contain 100 as an argument which can be ignored because you need to express the complexity by assuming N as very large.</a:t>
            </a:r>
          </a:p>
        </p:txBody>
      </p:sp>
    </p:spTree>
    <p:extLst>
      <p:ext uri="{BB962C8B-B14F-4D97-AF65-F5344CB8AC3E}">
        <p14:creationId xmlns:p14="http://schemas.microsoft.com/office/powerpoint/2010/main" val="2491048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04894D7-D0A3-984F-BF05-06DB8E70D050}"/>
              </a:ext>
            </a:extLst>
          </p:cNvPr>
          <p:cNvSpPr>
            <a:spLocks noGrp="1" noChangeArrowheads="1"/>
          </p:cNvSpPr>
          <p:nvPr>
            <p:ph type="title"/>
          </p:nvPr>
        </p:nvSpPr>
        <p:spPr>
          <a:xfrm>
            <a:off x="1905000" y="76200"/>
            <a:ext cx="7010400" cy="533400"/>
          </a:xfrm>
        </p:spPr>
        <p:txBody>
          <a:bodyPr rtlCol="0">
            <a:noAutofit/>
          </a:bodyPr>
          <a:lstStyle/>
          <a:p>
            <a:pPr eaLnBrk="1" fontAlgn="auto" hangingPunct="1">
              <a:spcAft>
                <a:spcPts val="0"/>
              </a:spcAft>
              <a:defRPr/>
            </a:pPr>
            <a:r>
              <a:rPr lang="en-US" altLang="en-US" sz="2800" b="1" dirty="0" smtClean="0"/>
              <a:t>Counting </a:t>
            </a:r>
            <a:r>
              <a:rPr lang="en-US" altLang="en-US" sz="2800" b="1" dirty="0"/>
              <a:t>operations of an </a:t>
            </a:r>
            <a:r>
              <a:rPr lang="en-US" altLang="en-US" sz="2800" b="1" dirty="0" smtClean="0"/>
              <a:t>Algorithm</a:t>
            </a:r>
            <a:endParaRPr lang="en-US" altLang="en-US" sz="3200" dirty="0">
              <a:solidFill>
                <a:srgbClr val="FF0000"/>
              </a:solidFill>
            </a:endParaRPr>
          </a:p>
        </p:txBody>
      </p:sp>
      <p:sp>
        <p:nvSpPr>
          <p:cNvPr id="49156" name="Slide Number Placeholder 5"/>
          <p:cNvSpPr>
            <a:spLocks noGrp="1" noChangeArrowheads="1"/>
          </p:cNvSpPr>
          <p:nvPr>
            <p:ph type="sldNum" sz="quarter" idx="12"/>
          </p:nvPr>
        </p:nvSpPr>
        <p:spPr bwMode="auto">
          <a:xfrm>
            <a:off x="6545317" y="617378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616137-9232-4AAD-AA72-BE8F1D1A032C}" type="slidenum">
              <a:rPr lang="en-US" altLang="en-US" sz="1400">
                <a:latin typeface="Times New Roman" panose="02020603050405020304" pitchFamily="18" charset="0"/>
              </a:rPr>
              <a:pPr>
                <a:spcBef>
                  <a:spcPct val="0"/>
                </a:spcBef>
                <a:buFontTx/>
                <a:buNone/>
              </a:pPr>
              <a:t>41</a:t>
            </a:fld>
            <a:endParaRPr lang="en-US" altLang="en-US" sz="1400">
              <a:latin typeface="Times New Roman" panose="02020603050405020304" pitchFamily="18" charset="0"/>
            </a:endParaRPr>
          </a:p>
        </p:txBody>
      </p:sp>
      <p:sp>
        <p:nvSpPr>
          <p:cNvPr id="4" name="Rectangle 2"/>
          <p:cNvSpPr>
            <a:spLocks noChangeArrowheads="1"/>
          </p:cNvSpPr>
          <p:nvPr/>
        </p:nvSpPr>
        <p:spPr bwMode="auto">
          <a:xfrm>
            <a:off x="499241" y="2366121"/>
            <a:ext cx="81796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US" sz="1800" dirty="0"/>
              <a:t>There are two loops where a length of one loop is m, and the other loop length is n. Also, you need to assume m and n to be large and then the complexity of the operation is O(</a:t>
            </a:r>
            <a:r>
              <a:rPr lang="en-US" sz="1800" dirty="0" err="1"/>
              <a:t>n+m</a:t>
            </a:r>
            <a:r>
              <a:rPr lang="en-US" sz="1800" dirty="0"/>
              <a:t>). Since the loops are different and it takes a different input, the complexity is additive in nature.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33400" y="927651"/>
            <a:ext cx="7620000" cy="1477328"/>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a:r>
              <a:rPr lang="en-US" altLang="en-US" sz="1800" dirty="0" err="1">
                <a:solidFill>
                  <a:srgbClr val="0070C0"/>
                </a:solidFill>
                <a:latin typeface="Arial Unicode MS"/>
              </a:rPr>
              <a:t>def</a:t>
            </a:r>
            <a:r>
              <a:rPr lang="en-US" altLang="en-US" sz="1800" dirty="0">
                <a:solidFill>
                  <a:srgbClr val="0070C0"/>
                </a:solidFill>
                <a:latin typeface="Arial Unicode MS"/>
              </a:rPr>
              <a:t> </a:t>
            </a:r>
            <a:r>
              <a:rPr lang="en-US" altLang="en-US" sz="1800" dirty="0" err="1">
                <a:solidFill>
                  <a:srgbClr val="0070C0"/>
                </a:solidFill>
                <a:latin typeface="Arial Unicode MS"/>
              </a:rPr>
              <a:t>twoConditionalLoops</a:t>
            </a:r>
            <a:r>
              <a:rPr lang="en-US" altLang="en-US" sz="1800" dirty="0">
                <a:solidFill>
                  <a:srgbClr val="0070C0"/>
                </a:solidFill>
                <a:latin typeface="Arial Unicode MS"/>
              </a:rPr>
              <a:t>(</a:t>
            </a:r>
            <a:r>
              <a:rPr lang="en-US" altLang="en-US" sz="1800" dirty="0" err="1">
                <a:solidFill>
                  <a:srgbClr val="0070C0"/>
                </a:solidFill>
                <a:latin typeface="Arial Unicode MS"/>
              </a:rPr>
              <a:t>m,n</a:t>
            </a:r>
            <a:r>
              <a:rPr lang="en-US" altLang="en-US" sz="1800" dirty="0">
                <a:solidFill>
                  <a:srgbClr val="0070C0"/>
                </a:solidFill>
                <a:latin typeface="Arial Unicode MS"/>
              </a:rPr>
              <a:t>):</a:t>
            </a:r>
          </a:p>
          <a:p>
            <a:pPr lvl="1"/>
            <a:r>
              <a:rPr lang="en-US" altLang="en-US" sz="1800" dirty="0">
                <a:solidFill>
                  <a:srgbClr val="0070C0"/>
                </a:solidFill>
                <a:latin typeface="Arial Unicode MS"/>
              </a:rPr>
              <a:t>    for </a:t>
            </a:r>
            <a:r>
              <a:rPr lang="en-US" altLang="en-US" sz="1800" dirty="0" err="1">
                <a:solidFill>
                  <a:srgbClr val="0070C0"/>
                </a:solidFill>
                <a:latin typeface="Arial Unicode MS"/>
              </a:rPr>
              <a:t>i</a:t>
            </a:r>
            <a:r>
              <a:rPr lang="en-US" altLang="en-US" sz="1800" dirty="0">
                <a:solidFill>
                  <a:srgbClr val="0070C0"/>
                </a:solidFill>
                <a:latin typeface="Arial Unicode MS"/>
              </a:rPr>
              <a:t> in range(0,m):</a:t>
            </a:r>
          </a:p>
          <a:p>
            <a:pPr lvl="1"/>
            <a:r>
              <a:rPr lang="en-US" altLang="en-US" sz="1800" dirty="0">
                <a:solidFill>
                  <a:srgbClr val="0070C0"/>
                </a:solidFill>
                <a:latin typeface="Arial Unicode MS"/>
              </a:rPr>
              <a:t>        print("Printing:"+</a:t>
            </a:r>
            <a:r>
              <a:rPr lang="en-US" altLang="en-US" sz="1800" dirty="0" err="1">
                <a:solidFill>
                  <a:srgbClr val="0070C0"/>
                </a:solidFill>
                <a:latin typeface="Arial Unicode MS"/>
              </a:rPr>
              <a:t>i</a:t>
            </a:r>
            <a:r>
              <a:rPr lang="en-US" altLang="en-US" sz="1800" dirty="0">
                <a:solidFill>
                  <a:srgbClr val="0070C0"/>
                </a:solidFill>
                <a:latin typeface="Arial Unicode MS"/>
              </a:rPr>
              <a:t>);</a:t>
            </a:r>
          </a:p>
          <a:p>
            <a:pPr lvl="1"/>
            <a:r>
              <a:rPr lang="en-US" altLang="en-US" sz="1800" dirty="0">
                <a:solidFill>
                  <a:srgbClr val="0070C0"/>
                </a:solidFill>
                <a:latin typeface="Arial Unicode MS"/>
              </a:rPr>
              <a:t>    for </a:t>
            </a:r>
            <a:r>
              <a:rPr lang="en-US" altLang="en-US" sz="1800" dirty="0" err="1">
                <a:solidFill>
                  <a:srgbClr val="0070C0"/>
                </a:solidFill>
                <a:latin typeface="Arial Unicode MS"/>
              </a:rPr>
              <a:t>i</a:t>
            </a:r>
            <a:r>
              <a:rPr lang="en-US" altLang="en-US" sz="1800" dirty="0">
                <a:solidFill>
                  <a:srgbClr val="0070C0"/>
                </a:solidFill>
                <a:latin typeface="Arial Unicode MS"/>
              </a:rPr>
              <a:t> in range(0,n):</a:t>
            </a:r>
          </a:p>
          <a:p>
            <a:pPr lvl="1"/>
            <a:r>
              <a:rPr lang="en-US" altLang="en-US" sz="1800" dirty="0">
                <a:solidFill>
                  <a:srgbClr val="0070C0"/>
                </a:solidFill>
                <a:latin typeface="Arial Unicode MS"/>
              </a:rPr>
              <a:t>        print("Printing:"+</a:t>
            </a:r>
            <a:r>
              <a:rPr lang="en-US" altLang="en-US" sz="1800" dirty="0" err="1">
                <a:solidFill>
                  <a:srgbClr val="0070C0"/>
                </a:solidFill>
                <a:latin typeface="Arial Unicode MS"/>
              </a:rPr>
              <a:t>i</a:t>
            </a:r>
            <a:r>
              <a:rPr lang="en-US" altLang="en-US" sz="1800" dirty="0">
                <a:solidFill>
                  <a:srgbClr val="0070C0"/>
                </a:solidFill>
                <a:latin typeface="Arial Unicode MS"/>
              </a:rPr>
              <a:t>);</a:t>
            </a:r>
            <a:endParaRPr kumimoji="0" lang="en-US" altLang="en-US" sz="1800" b="0" i="0" u="none" strike="noStrike" cap="none" normalizeH="0" baseline="0" dirty="0" smtClean="0">
              <a:ln>
                <a:noFill/>
              </a:ln>
              <a:solidFill>
                <a:srgbClr val="0070C0"/>
              </a:solidFill>
              <a:effectLst/>
              <a:latin typeface="Arial" panose="020B0604020202020204" pitchFamily="34" charset="0"/>
            </a:endParaRPr>
          </a:p>
        </p:txBody>
      </p:sp>
      <p:sp>
        <p:nvSpPr>
          <p:cNvPr id="11" name="Rectangle 5"/>
          <p:cNvSpPr>
            <a:spLocks noChangeArrowheads="1"/>
          </p:cNvSpPr>
          <p:nvPr/>
        </p:nvSpPr>
        <p:spPr bwMode="auto">
          <a:xfrm>
            <a:off x="499241" y="3778428"/>
            <a:ext cx="7772400" cy="1200329"/>
          </a:xfrm>
          <a:prstGeom prst="rect">
            <a:avLst/>
          </a:prstGeom>
          <a:solidFill>
            <a:schemeClr val="accent6">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a:r>
              <a:rPr lang="en-US" altLang="en-US" sz="1800" dirty="0" err="1">
                <a:solidFill>
                  <a:srgbClr val="0070C0"/>
                </a:solidFill>
                <a:latin typeface="Arial Unicode MS"/>
              </a:rPr>
              <a:t>def</a:t>
            </a:r>
            <a:r>
              <a:rPr lang="en-US" altLang="en-US" sz="1800" dirty="0">
                <a:solidFill>
                  <a:srgbClr val="0070C0"/>
                </a:solidFill>
                <a:latin typeface="Arial Unicode MS"/>
              </a:rPr>
              <a:t> </a:t>
            </a:r>
            <a:r>
              <a:rPr lang="en-US" altLang="en-US" sz="1800" dirty="0" err="1">
                <a:solidFill>
                  <a:srgbClr val="0070C0"/>
                </a:solidFill>
                <a:latin typeface="Arial Unicode MS"/>
              </a:rPr>
              <a:t>twoNestedForLoops</a:t>
            </a:r>
            <a:r>
              <a:rPr lang="en-US" altLang="en-US" sz="1800" dirty="0">
                <a:solidFill>
                  <a:srgbClr val="0070C0"/>
                </a:solidFill>
                <a:latin typeface="Arial Unicode MS"/>
              </a:rPr>
              <a:t>(</a:t>
            </a:r>
            <a:r>
              <a:rPr lang="en-US" altLang="en-US" sz="1800" dirty="0" err="1">
                <a:solidFill>
                  <a:srgbClr val="0070C0"/>
                </a:solidFill>
                <a:latin typeface="Arial Unicode MS"/>
              </a:rPr>
              <a:t>int</a:t>
            </a:r>
            <a:r>
              <a:rPr lang="en-US" altLang="en-US" sz="1800" dirty="0">
                <a:solidFill>
                  <a:srgbClr val="0070C0"/>
                </a:solidFill>
                <a:latin typeface="Arial Unicode MS"/>
              </a:rPr>
              <a:t> </a:t>
            </a:r>
            <a:r>
              <a:rPr lang="en-US" altLang="en-US" sz="1800" dirty="0" err="1">
                <a:solidFill>
                  <a:srgbClr val="0070C0"/>
                </a:solidFill>
                <a:latin typeface="Arial Unicode MS"/>
              </a:rPr>
              <a:t>m,int</a:t>
            </a:r>
            <a:r>
              <a:rPr lang="en-US" altLang="en-US" sz="1800" dirty="0">
                <a:solidFill>
                  <a:srgbClr val="0070C0"/>
                </a:solidFill>
                <a:latin typeface="Arial Unicode MS"/>
              </a:rPr>
              <a:t> n):</a:t>
            </a:r>
          </a:p>
          <a:p>
            <a:pPr lvl="0"/>
            <a:r>
              <a:rPr lang="en-US" altLang="en-US" sz="1800" dirty="0">
                <a:solidFill>
                  <a:srgbClr val="0070C0"/>
                </a:solidFill>
                <a:latin typeface="Arial Unicode MS"/>
              </a:rPr>
              <a:t>    for </a:t>
            </a:r>
            <a:r>
              <a:rPr lang="en-US" altLang="en-US" sz="1800" dirty="0" err="1">
                <a:solidFill>
                  <a:srgbClr val="0070C0"/>
                </a:solidFill>
                <a:latin typeface="Arial Unicode MS"/>
              </a:rPr>
              <a:t>i</a:t>
            </a:r>
            <a:r>
              <a:rPr lang="en-US" altLang="en-US" sz="1800" dirty="0">
                <a:solidFill>
                  <a:srgbClr val="0070C0"/>
                </a:solidFill>
                <a:latin typeface="Arial Unicode MS"/>
              </a:rPr>
              <a:t> in range(0,n):</a:t>
            </a:r>
          </a:p>
          <a:p>
            <a:pPr lvl="0"/>
            <a:r>
              <a:rPr lang="en-US" altLang="en-US" sz="1800" dirty="0">
                <a:solidFill>
                  <a:srgbClr val="0070C0"/>
                </a:solidFill>
                <a:latin typeface="Arial Unicode MS"/>
              </a:rPr>
              <a:t>        for j in </a:t>
            </a:r>
            <a:r>
              <a:rPr lang="en-US" altLang="en-US" sz="1800" dirty="0" smtClean="0">
                <a:solidFill>
                  <a:srgbClr val="0070C0"/>
                </a:solidFill>
                <a:latin typeface="Arial Unicode MS"/>
              </a:rPr>
              <a:t>range(0,m):</a:t>
            </a:r>
            <a:endParaRPr lang="en-US" altLang="en-US" sz="1800" dirty="0">
              <a:solidFill>
                <a:srgbClr val="0070C0"/>
              </a:solidFill>
              <a:latin typeface="Arial Unicode MS"/>
            </a:endParaRPr>
          </a:p>
          <a:p>
            <a:pPr lvl="0"/>
            <a:r>
              <a:rPr lang="en-US" altLang="en-US" sz="1800" dirty="0">
                <a:solidFill>
                  <a:srgbClr val="0070C0"/>
                </a:solidFill>
                <a:latin typeface="Arial Unicode MS"/>
              </a:rPr>
              <a:t>            print("Printing:"+(</a:t>
            </a:r>
            <a:r>
              <a:rPr lang="en-US" altLang="en-US" sz="1800" dirty="0" err="1">
                <a:solidFill>
                  <a:srgbClr val="0070C0"/>
                </a:solidFill>
                <a:latin typeface="Arial Unicode MS"/>
              </a:rPr>
              <a:t>i</a:t>
            </a:r>
            <a:r>
              <a:rPr lang="en-US" altLang="en-US" sz="1800" dirty="0">
                <a:solidFill>
                  <a:srgbClr val="0070C0"/>
                </a:solidFill>
                <a:latin typeface="Arial Unicode MS"/>
              </a:rPr>
              <a:t>*j));</a:t>
            </a:r>
          </a:p>
        </p:txBody>
      </p:sp>
      <p:sp>
        <p:nvSpPr>
          <p:cNvPr id="12" name="Rectangle 11"/>
          <p:cNvSpPr/>
          <p:nvPr/>
        </p:nvSpPr>
        <p:spPr>
          <a:xfrm>
            <a:off x="480848" y="5205888"/>
            <a:ext cx="7972097" cy="923330"/>
          </a:xfrm>
          <a:prstGeom prst="rect">
            <a:avLst/>
          </a:prstGeom>
        </p:spPr>
        <p:txBody>
          <a:bodyPr wrap="square">
            <a:spAutoFit/>
          </a:bodyPr>
          <a:lstStyle/>
          <a:p>
            <a:r>
              <a:rPr lang="en-US" sz="1800" dirty="0"/>
              <a:t>There is a nested for loop, and again you need to assume n and m to be large, and then the complexity of the operation is </a:t>
            </a:r>
            <a:r>
              <a:rPr lang="en-US" sz="1800" dirty="0" smtClean="0"/>
              <a:t>O(n*m). </a:t>
            </a:r>
            <a:r>
              <a:rPr lang="en-US" sz="1800" dirty="0"/>
              <a:t>Since the loops are the same and are nested, the complexity is multiplicative in nature.</a:t>
            </a:r>
          </a:p>
        </p:txBody>
      </p:sp>
    </p:spTree>
    <p:extLst>
      <p:ext uri="{BB962C8B-B14F-4D97-AF65-F5344CB8AC3E}">
        <p14:creationId xmlns:p14="http://schemas.microsoft.com/office/powerpoint/2010/main" val="4072641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7DC4-2576-1F46-B4A2-65C8CD2E2731}"/>
              </a:ext>
            </a:extLst>
          </p:cNvPr>
          <p:cNvSpPr>
            <a:spLocks noGrp="1"/>
          </p:cNvSpPr>
          <p:nvPr>
            <p:ph type="ctrTitle"/>
          </p:nvPr>
        </p:nvSpPr>
        <p:spPr>
          <a:xfrm>
            <a:off x="914400" y="381000"/>
            <a:ext cx="7772400" cy="688975"/>
          </a:xfrm>
        </p:spPr>
        <p:txBody>
          <a:bodyPr rtlCol="0">
            <a:normAutofit fontScale="90000"/>
          </a:bodyPr>
          <a:lstStyle/>
          <a:p>
            <a:pPr eaLnBrk="1" fontAlgn="auto" hangingPunct="1">
              <a:spcAft>
                <a:spcPts val="0"/>
              </a:spcAft>
              <a:defRPr/>
            </a:pPr>
            <a:r>
              <a:rPr lang="en-US" dirty="0"/>
              <a:t>Counting Operations of an Algorithm</a:t>
            </a:r>
          </a:p>
        </p:txBody>
      </p:sp>
      <p:sp>
        <p:nvSpPr>
          <p:cNvPr id="3" name="Subtitle 2">
            <a:extLst>
              <a:ext uri="{FF2B5EF4-FFF2-40B4-BE49-F238E27FC236}">
                <a16:creationId xmlns:a16="http://schemas.microsoft.com/office/drawing/2014/main" id="{1AFC1EFC-3A57-4642-A95B-435424ED5BD5}"/>
              </a:ext>
            </a:extLst>
          </p:cNvPr>
          <p:cNvSpPr>
            <a:spLocks noGrp="1"/>
          </p:cNvSpPr>
          <p:nvPr>
            <p:ph type="subTitle" idx="1"/>
          </p:nvPr>
        </p:nvSpPr>
        <p:spPr>
          <a:xfrm>
            <a:off x="347246" y="1069975"/>
            <a:ext cx="8686800" cy="571103"/>
          </a:xfrm>
        </p:spPr>
        <p:txBody>
          <a:bodyPr rtlCol="0">
            <a:noAutofit/>
          </a:bodyPr>
          <a:lstStyle/>
          <a:p>
            <a:pPr marL="342900" lvl="1" indent="-342900" algn="l" eaLnBrk="1" fontAlgn="auto" hangingPunct="1">
              <a:spcAft>
                <a:spcPts val="0"/>
              </a:spcAft>
              <a:buFontTx/>
              <a:buChar char="-"/>
              <a:defRPr/>
            </a:pPr>
            <a:r>
              <a:rPr lang="en-US" altLang="en-US" sz="1800" i="1" dirty="0">
                <a:solidFill>
                  <a:schemeClr val="tx1"/>
                </a:solidFill>
              </a:rPr>
              <a:t>Now let’s look at the Max algorithm that returns the largest number from an array of numbers</a:t>
            </a:r>
          </a:p>
          <a:p>
            <a:pPr marL="342900" lvl="1" indent="-342900" algn="l" eaLnBrk="1" fontAlgn="auto" hangingPunct="1">
              <a:spcAft>
                <a:spcPts val="0"/>
              </a:spcAft>
              <a:buFont typeface="Arial"/>
              <a:buNone/>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a:solidFill>
                <a:schemeClr val="tx1"/>
              </a:solidFill>
            </a:endParaRPr>
          </a:p>
          <a:p>
            <a:pPr marL="0" lvl="1" algn="l" eaLnBrk="1" fontAlgn="auto" hangingPunct="1">
              <a:spcAft>
                <a:spcPts val="0"/>
              </a:spcAft>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smtClean="0">
              <a:solidFill>
                <a:schemeClr val="tx1"/>
              </a:solidFill>
            </a:endParaRPr>
          </a:p>
          <a:p>
            <a:pPr marL="342900" lvl="1" indent="-342900" algn="l" eaLnBrk="1" fontAlgn="auto" hangingPunct="1">
              <a:spcAft>
                <a:spcPts val="0"/>
              </a:spcAft>
              <a:buFontTx/>
              <a:buChar char="-"/>
              <a:defRPr/>
            </a:pPr>
            <a:endParaRPr lang="en-US" altLang="en-US" sz="1800" i="1" dirty="0">
              <a:solidFill>
                <a:schemeClr val="tx1"/>
              </a:solidFill>
            </a:endParaRPr>
          </a:p>
          <a:p>
            <a:pPr marL="342900" lvl="1" indent="-342900" algn="l" eaLnBrk="1" fontAlgn="auto" hangingPunct="1">
              <a:spcAft>
                <a:spcPts val="0"/>
              </a:spcAft>
              <a:buFontTx/>
              <a:buChar char="-"/>
              <a:defRPr/>
            </a:pPr>
            <a:endParaRPr lang="en-US" altLang="en-US" sz="1800" i="1" dirty="0" smtClean="0">
              <a:solidFill>
                <a:schemeClr val="tx1"/>
              </a:solidFill>
            </a:endParaRPr>
          </a:p>
          <a:p>
            <a:pPr marL="342900" lvl="1" indent="-342900" algn="l" eaLnBrk="1" fontAlgn="auto" hangingPunct="1">
              <a:spcAft>
                <a:spcPts val="0"/>
              </a:spcAft>
              <a:buFont typeface="Arial"/>
              <a:buNone/>
              <a:defRPr/>
            </a:pPr>
            <a:endParaRPr lang="en-US" altLang="en-US" sz="1800" i="1" dirty="0">
              <a:solidFill>
                <a:schemeClr val="tx1"/>
              </a:solidFill>
            </a:endParaRPr>
          </a:p>
          <a:p>
            <a:pPr marL="342900" lvl="1" indent="-342900" algn="l" eaLnBrk="1" fontAlgn="auto" hangingPunct="1">
              <a:spcAft>
                <a:spcPts val="0"/>
              </a:spcAft>
              <a:buFont typeface="Arial"/>
              <a:buNone/>
              <a:defRPr/>
            </a:pPr>
            <a:endParaRPr lang="en-US" altLang="en-US" sz="1800" i="1" dirty="0"/>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42</a:t>
            </a:fld>
            <a:endParaRPr lang="en-US" altLang="en-US"/>
          </a:p>
        </p:txBody>
      </p:sp>
      <p:sp>
        <p:nvSpPr>
          <p:cNvPr id="8" name="TextBox 7"/>
          <p:cNvSpPr txBox="1"/>
          <p:nvPr/>
        </p:nvSpPr>
        <p:spPr>
          <a:xfrm>
            <a:off x="482656" y="1641078"/>
            <a:ext cx="8077200" cy="2062103"/>
          </a:xfrm>
          <a:prstGeom prst="rect">
            <a:avLst/>
          </a:prstGeom>
          <a:noFill/>
          <a:ln>
            <a:solidFill>
              <a:schemeClr val="tx1"/>
            </a:solidFill>
          </a:ln>
        </p:spPr>
        <p:txBody>
          <a:bodyPr>
            <a:spAutoFit/>
          </a:bodyPr>
          <a:lstStyle/>
          <a:p>
            <a:pPr>
              <a:defRPr/>
            </a:pPr>
            <a:r>
              <a:rPr lang="en-US" sz="1600" dirty="0" err="1">
                <a:solidFill>
                  <a:schemeClr val="bg1">
                    <a:lumMod val="50000"/>
                  </a:schemeClr>
                </a:solidFill>
              </a:rPr>
              <a:t>def</a:t>
            </a:r>
            <a:r>
              <a:rPr lang="en-US" sz="1600" dirty="0">
                <a:solidFill>
                  <a:schemeClr val="bg1">
                    <a:lumMod val="50000"/>
                  </a:schemeClr>
                </a:solidFill>
              </a:rPr>
              <a:t> Max(numbers):</a:t>
            </a:r>
          </a:p>
          <a:p>
            <a:pPr>
              <a:defRPr/>
            </a:pPr>
            <a:r>
              <a:rPr lang="en-US" sz="1600" dirty="0">
                <a:solidFill>
                  <a:schemeClr val="bg1">
                    <a:lumMod val="50000"/>
                  </a:schemeClr>
                </a:solidFill>
              </a:rPr>
              <a:t>    max=numbers[0]                  # set first number to max</a:t>
            </a:r>
          </a:p>
          <a:p>
            <a:pPr>
              <a:defRPr/>
            </a:pPr>
            <a:r>
              <a:rPr lang="en-US" sz="1600" dirty="0">
                <a:solidFill>
                  <a:schemeClr val="bg1">
                    <a:lumMod val="50000"/>
                  </a:schemeClr>
                </a:solidFill>
              </a:rPr>
              <a:t>    k = </a:t>
            </a:r>
            <a:r>
              <a:rPr lang="en-US" sz="1600" dirty="0" smtClean="0">
                <a:solidFill>
                  <a:schemeClr val="bg1">
                    <a:lumMod val="50000"/>
                  </a:schemeClr>
                </a:solidFill>
              </a:rPr>
              <a:t>0                   </a:t>
            </a:r>
            <a:endParaRPr lang="en-US" sz="1600" dirty="0">
              <a:solidFill>
                <a:schemeClr val="bg1">
                  <a:lumMod val="50000"/>
                </a:schemeClr>
              </a:solidFill>
            </a:endParaRPr>
          </a:p>
          <a:p>
            <a:pPr>
              <a:defRPr/>
            </a:pPr>
            <a:r>
              <a:rPr lang="en-US" sz="1600" dirty="0">
                <a:solidFill>
                  <a:schemeClr val="bg1">
                    <a:lumMod val="50000"/>
                  </a:schemeClr>
                </a:solidFill>
              </a:rPr>
              <a:t>    while( k &lt; </a:t>
            </a:r>
            <a:r>
              <a:rPr lang="en-US" sz="1600" dirty="0" err="1">
                <a:solidFill>
                  <a:schemeClr val="bg1">
                    <a:lumMod val="50000"/>
                  </a:schemeClr>
                </a:solidFill>
              </a:rPr>
              <a:t>len</a:t>
            </a:r>
            <a:r>
              <a:rPr lang="en-US" sz="1600" dirty="0">
                <a:solidFill>
                  <a:schemeClr val="bg1">
                    <a:lumMod val="50000"/>
                  </a:schemeClr>
                </a:solidFill>
              </a:rPr>
              <a:t>(numbers) ):    # continue to search for max till end</a:t>
            </a:r>
          </a:p>
          <a:p>
            <a:pPr>
              <a:defRPr/>
            </a:pPr>
            <a:r>
              <a:rPr lang="en-US" sz="1600" dirty="0">
                <a:solidFill>
                  <a:schemeClr val="bg1">
                    <a:lumMod val="50000"/>
                  </a:schemeClr>
                </a:solidFill>
              </a:rPr>
              <a:t>        if( numbers[k] &gt; max ):    # if current number is bigger</a:t>
            </a:r>
          </a:p>
          <a:p>
            <a:pPr>
              <a:defRPr/>
            </a:pPr>
            <a:r>
              <a:rPr lang="en-US" sz="1600" dirty="0">
                <a:solidFill>
                  <a:schemeClr val="bg1">
                    <a:lumMod val="50000"/>
                  </a:schemeClr>
                </a:solidFill>
              </a:rPr>
              <a:t>            max = numbers[k]        # set it as max</a:t>
            </a:r>
          </a:p>
          <a:p>
            <a:pPr>
              <a:defRPr/>
            </a:pPr>
            <a:r>
              <a:rPr lang="en-US" sz="1600" dirty="0">
                <a:solidFill>
                  <a:schemeClr val="bg1">
                    <a:lumMod val="50000"/>
                  </a:schemeClr>
                </a:solidFill>
              </a:rPr>
              <a:t>        k=k+1                                # go to next number in array  </a:t>
            </a:r>
          </a:p>
          <a:p>
            <a:pPr>
              <a:defRPr/>
            </a:pPr>
            <a:r>
              <a:rPr lang="en-US" sz="1600" dirty="0">
                <a:solidFill>
                  <a:schemeClr val="bg1">
                    <a:lumMod val="50000"/>
                  </a:schemeClr>
                </a:solidFill>
              </a:rPr>
              <a:t>    return </a:t>
            </a:r>
            <a:r>
              <a:rPr lang="en-US" sz="1600" dirty="0" smtClean="0">
                <a:solidFill>
                  <a:schemeClr val="bg1">
                    <a:lumMod val="50000"/>
                  </a:schemeClr>
                </a:solidFill>
              </a:rPr>
              <a:t>max</a:t>
            </a:r>
            <a:endParaRPr lang="en-US" sz="1600" dirty="0">
              <a:solidFill>
                <a:schemeClr val="bg1">
                  <a:lumMod val="50000"/>
                </a:schemeClr>
              </a:solidFill>
            </a:endParaRPr>
          </a:p>
        </p:txBody>
      </p:sp>
      <p:sp>
        <p:nvSpPr>
          <p:cNvPr id="4" name="Left Brace 3"/>
          <p:cNvSpPr/>
          <p:nvPr/>
        </p:nvSpPr>
        <p:spPr>
          <a:xfrm>
            <a:off x="533400" y="2533850"/>
            <a:ext cx="1524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p:nvPr/>
        </p:nvSpPr>
        <p:spPr>
          <a:xfrm>
            <a:off x="194846" y="2799393"/>
            <a:ext cx="338554" cy="461665"/>
          </a:xfrm>
          <a:prstGeom prst="rect">
            <a:avLst/>
          </a:prstGeom>
        </p:spPr>
        <p:txBody>
          <a:bodyPr wrap="none">
            <a:spAutoFit/>
          </a:bodyPr>
          <a:lstStyle/>
          <a:p>
            <a:r>
              <a:rPr lang="en-US" altLang="en-US" i="1" dirty="0">
                <a:solidFill>
                  <a:srgbClr val="FF0000"/>
                </a:solidFill>
              </a:rPr>
              <a:t>n</a:t>
            </a:r>
            <a:endParaRPr lang="en-US" dirty="0"/>
          </a:p>
        </p:txBody>
      </p:sp>
      <p:sp>
        <p:nvSpPr>
          <p:cNvPr id="9" name="Rectangle 8"/>
          <p:cNvSpPr/>
          <p:nvPr/>
        </p:nvSpPr>
        <p:spPr>
          <a:xfrm>
            <a:off x="120232" y="1821558"/>
            <a:ext cx="312906" cy="400110"/>
          </a:xfrm>
          <a:prstGeom prst="rect">
            <a:avLst/>
          </a:prstGeom>
        </p:spPr>
        <p:txBody>
          <a:bodyPr wrap="none">
            <a:spAutoFit/>
          </a:bodyPr>
          <a:lstStyle/>
          <a:p>
            <a:r>
              <a:rPr lang="en-US" altLang="en-US" sz="2000" i="1" dirty="0" smtClean="0">
                <a:solidFill>
                  <a:schemeClr val="tx2">
                    <a:lumMod val="60000"/>
                    <a:lumOff val="40000"/>
                  </a:schemeClr>
                </a:solidFill>
              </a:rPr>
              <a:t>1</a:t>
            </a:r>
            <a:endParaRPr lang="en-US" sz="2000" dirty="0">
              <a:solidFill>
                <a:schemeClr val="tx2">
                  <a:lumMod val="60000"/>
                  <a:lumOff val="40000"/>
                </a:schemeClr>
              </a:solidFill>
            </a:endParaRPr>
          </a:p>
        </p:txBody>
      </p:sp>
      <p:sp>
        <p:nvSpPr>
          <p:cNvPr id="10" name="Rectangle 9"/>
          <p:cNvSpPr/>
          <p:nvPr/>
        </p:nvSpPr>
        <p:spPr>
          <a:xfrm>
            <a:off x="120232" y="2086691"/>
            <a:ext cx="312906" cy="400110"/>
          </a:xfrm>
          <a:prstGeom prst="rect">
            <a:avLst/>
          </a:prstGeom>
        </p:spPr>
        <p:txBody>
          <a:bodyPr wrap="none">
            <a:spAutoFit/>
          </a:bodyPr>
          <a:lstStyle/>
          <a:p>
            <a:r>
              <a:rPr lang="en-US" altLang="en-US" sz="2000" i="1" dirty="0" smtClean="0">
                <a:solidFill>
                  <a:schemeClr val="tx2">
                    <a:lumMod val="60000"/>
                    <a:lumOff val="40000"/>
                  </a:schemeClr>
                </a:solidFill>
              </a:rPr>
              <a:t>2</a:t>
            </a:r>
            <a:endParaRPr lang="en-US" sz="2000" dirty="0">
              <a:solidFill>
                <a:schemeClr val="tx2">
                  <a:lumMod val="60000"/>
                  <a:lumOff val="40000"/>
                </a:schemeClr>
              </a:solidFill>
            </a:endParaRPr>
          </a:p>
        </p:txBody>
      </p:sp>
      <p:cxnSp>
        <p:nvCxnSpPr>
          <p:cNvPr id="11" name="Straight Connector 10"/>
          <p:cNvCxnSpPr/>
          <p:nvPr/>
        </p:nvCxnSpPr>
        <p:spPr>
          <a:xfrm>
            <a:off x="1171503" y="3141341"/>
            <a:ext cx="1447800" cy="11746"/>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2" name="Straight Connector 11"/>
          <p:cNvCxnSpPr/>
          <p:nvPr/>
        </p:nvCxnSpPr>
        <p:spPr>
          <a:xfrm>
            <a:off x="957071" y="3387033"/>
            <a:ext cx="1600200" cy="12983"/>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5" name="Straight Connector 14"/>
          <p:cNvCxnSpPr/>
          <p:nvPr/>
        </p:nvCxnSpPr>
        <p:spPr>
          <a:xfrm>
            <a:off x="1306970" y="2636974"/>
            <a:ext cx="1447800" cy="11746"/>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5"/>
          <p:cNvCxnSpPr/>
          <p:nvPr/>
        </p:nvCxnSpPr>
        <p:spPr>
          <a:xfrm>
            <a:off x="1171503" y="2894412"/>
            <a:ext cx="1600200" cy="12983"/>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866301" y="2385767"/>
            <a:ext cx="261610" cy="276999"/>
          </a:xfrm>
          <a:prstGeom prst="rect">
            <a:avLst/>
          </a:prstGeom>
        </p:spPr>
        <p:txBody>
          <a:bodyPr wrap="none">
            <a:spAutoFit/>
          </a:bodyPr>
          <a:lstStyle/>
          <a:p>
            <a:r>
              <a:rPr lang="en-US" altLang="en-US" sz="1200" b="1" i="1" dirty="0" smtClean="0">
                <a:solidFill>
                  <a:schemeClr val="accent6">
                    <a:lumMod val="75000"/>
                  </a:schemeClr>
                </a:solidFill>
              </a:rPr>
              <a:t>1</a:t>
            </a:r>
            <a:endParaRPr lang="en-US" sz="1200" b="1" dirty="0">
              <a:solidFill>
                <a:schemeClr val="accent6">
                  <a:lumMod val="75000"/>
                </a:schemeClr>
              </a:solidFill>
            </a:endParaRPr>
          </a:p>
        </p:txBody>
      </p:sp>
      <p:sp>
        <p:nvSpPr>
          <p:cNvPr id="18" name="Rectangle 17"/>
          <p:cNvSpPr/>
          <p:nvPr/>
        </p:nvSpPr>
        <p:spPr>
          <a:xfrm>
            <a:off x="2845477" y="2660893"/>
            <a:ext cx="261610" cy="276999"/>
          </a:xfrm>
          <a:prstGeom prst="rect">
            <a:avLst/>
          </a:prstGeom>
        </p:spPr>
        <p:txBody>
          <a:bodyPr wrap="none">
            <a:spAutoFit/>
          </a:bodyPr>
          <a:lstStyle/>
          <a:p>
            <a:r>
              <a:rPr lang="en-US" altLang="en-US" sz="1200" b="1" i="1" dirty="0" smtClean="0">
                <a:solidFill>
                  <a:schemeClr val="accent6">
                    <a:lumMod val="75000"/>
                  </a:schemeClr>
                </a:solidFill>
              </a:rPr>
              <a:t>2</a:t>
            </a:r>
            <a:endParaRPr lang="en-US" sz="1200" b="1" dirty="0">
              <a:solidFill>
                <a:schemeClr val="accent6">
                  <a:lumMod val="75000"/>
                </a:schemeClr>
              </a:solidFill>
            </a:endParaRPr>
          </a:p>
        </p:txBody>
      </p:sp>
      <p:sp>
        <p:nvSpPr>
          <p:cNvPr id="19" name="Rectangle 18"/>
          <p:cNvSpPr/>
          <p:nvPr/>
        </p:nvSpPr>
        <p:spPr>
          <a:xfrm>
            <a:off x="2793185" y="2937580"/>
            <a:ext cx="261610" cy="276999"/>
          </a:xfrm>
          <a:prstGeom prst="rect">
            <a:avLst/>
          </a:prstGeom>
        </p:spPr>
        <p:txBody>
          <a:bodyPr wrap="none">
            <a:spAutoFit/>
          </a:bodyPr>
          <a:lstStyle/>
          <a:p>
            <a:r>
              <a:rPr lang="en-US" altLang="en-US" sz="1200" b="1" i="1" dirty="0" smtClean="0">
                <a:solidFill>
                  <a:schemeClr val="accent6">
                    <a:lumMod val="75000"/>
                  </a:schemeClr>
                </a:solidFill>
              </a:rPr>
              <a:t>3</a:t>
            </a:r>
            <a:endParaRPr lang="en-US" sz="1200" b="1" dirty="0">
              <a:solidFill>
                <a:schemeClr val="accent6">
                  <a:lumMod val="75000"/>
                </a:schemeClr>
              </a:solidFill>
            </a:endParaRPr>
          </a:p>
        </p:txBody>
      </p:sp>
      <p:sp>
        <p:nvSpPr>
          <p:cNvPr id="20" name="Rectangle 19"/>
          <p:cNvSpPr/>
          <p:nvPr/>
        </p:nvSpPr>
        <p:spPr>
          <a:xfrm>
            <a:off x="2714672" y="3153087"/>
            <a:ext cx="261610" cy="276999"/>
          </a:xfrm>
          <a:prstGeom prst="rect">
            <a:avLst/>
          </a:prstGeom>
        </p:spPr>
        <p:txBody>
          <a:bodyPr wrap="none">
            <a:spAutoFit/>
          </a:bodyPr>
          <a:lstStyle/>
          <a:p>
            <a:r>
              <a:rPr lang="en-US" altLang="en-US" sz="1200" b="1" i="1" dirty="0" smtClean="0">
                <a:solidFill>
                  <a:schemeClr val="accent6">
                    <a:lumMod val="75000"/>
                  </a:schemeClr>
                </a:solidFill>
              </a:rPr>
              <a:t>4</a:t>
            </a:r>
            <a:endParaRPr lang="en-US" sz="1200" b="1" dirty="0">
              <a:solidFill>
                <a:schemeClr val="accent6">
                  <a:lumMod val="75000"/>
                </a:schemeClr>
              </a:solidFill>
            </a:endParaRPr>
          </a:p>
        </p:txBody>
      </p:sp>
      <p:sp>
        <p:nvSpPr>
          <p:cNvPr id="21" name="Rectangle 20"/>
          <p:cNvSpPr/>
          <p:nvPr/>
        </p:nvSpPr>
        <p:spPr>
          <a:xfrm>
            <a:off x="3104041" y="2120363"/>
            <a:ext cx="2563522" cy="369332"/>
          </a:xfrm>
          <a:prstGeom prst="rect">
            <a:avLst/>
          </a:prstGeom>
        </p:spPr>
        <p:txBody>
          <a:bodyPr wrap="none">
            <a:spAutoFit/>
          </a:bodyPr>
          <a:lstStyle/>
          <a:p>
            <a:r>
              <a:rPr lang="en-US" altLang="en-US" sz="1800" i="1" dirty="0" smtClean="0">
                <a:solidFill>
                  <a:schemeClr val="tx2">
                    <a:lumMod val="60000"/>
                    <a:lumOff val="40000"/>
                  </a:schemeClr>
                </a:solidFill>
              </a:rPr>
              <a:t>3 stopping case for while </a:t>
            </a:r>
            <a:endParaRPr lang="en-US" sz="1800" dirty="0">
              <a:solidFill>
                <a:schemeClr val="tx2">
                  <a:lumMod val="60000"/>
                  <a:lumOff val="40000"/>
                </a:schemeClr>
              </a:solidFill>
            </a:endParaRPr>
          </a:p>
        </p:txBody>
      </p:sp>
      <p:cxnSp>
        <p:nvCxnSpPr>
          <p:cNvPr id="23" name="Elbow Connector 22"/>
          <p:cNvCxnSpPr/>
          <p:nvPr/>
        </p:nvCxnSpPr>
        <p:spPr>
          <a:xfrm rot="10800000" flipV="1">
            <a:off x="2340605" y="2186124"/>
            <a:ext cx="763436" cy="311287"/>
          </a:xfrm>
          <a:prstGeom prst="bentConnector3">
            <a:avLst>
              <a:gd name="adj1" fmla="val 100939"/>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16523" y="4076699"/>
            <a:ext cx="7239000" cy="2462213"/>
          </a:xfrm>
          <a:prstGeom prst="rect">
            <a:avLst/>
          </a:prstGeom>
        </p:spPr>
        <p:txBody>
          <a:bodyPr wrap="square">
            <a:spAutoFit/>
          </a:bodyPr>
          <a:lstStyle/>
          <a:p>
            <a:pPr marL="342900" lvl="1" indent="-342900" eaLnBrk="1" fontAlgn="auto" hangingPunct="1">
              <a:spcAft>
                <a:spcPts val="0"/>
              </a:spcAft>
              <a:buFontTx/>
              <a:buChar char="-"/>
              <a:defRPr/>
            </a:pPr>
            <a:r>
              <a:rPr lang="en-US" altLang="en-US" sz="1400" i="1" dirty="0"/>
              <a:t>On first glance we are tempted to say the algorithm takes 6 operations</a:t>
            </a:r>
          </a:p>
          <a:p>
            <a:pPr marL="342900" lvl="1" indent="-342900" eaLnBrk="1" fontAlgn="auto" hangingPunct="1">
              <a:spcAft>
                <a:spcPts val="0"/>
              </a:spcAft>
              <a:defRPr/>
            </a:pPr>
            <a:r>
              <a:rPr lang="en-US" altLang="en-US" sz="1400" i="1" dirty="0"/>
              <a:t>       max = numbers[0]         # assignment</a:t>
            </a:r>
          </a:p>
          <a:p>
            <a:pPr marL="342900" lvl="1" indent="-342900" eaLnBrk="1" fontAlgn="auto" hangingPunct="1">
              <a:spcAft>
                <a:spcPts val="0"/>
              </a:spcAft>
              <a:defRPr/>
            </a:pPr>
            <a:r>
              <a:rPr lang="en-US" altLang="en-US" sz="1400" i="1" dirty="0"/>
              <a:t>	k = </a:t>
            </a:r>
            <a:r>
              <a:rPr lang="en-US" altLang="en-US" sz="1400" i="1" dirty="0" smtClean="0"/>
              <a:t>0                                  </a:t>
            </a:r>
            <a:r>
              <a:rPr lang="en-US" altLang="en-US" sz="1400" i="1" dirty="0"/>
              <a:t># assignment</a:t>
            </a:r>
          </a:p>
          <a:p>
            <a:pPr marL="342900" lvl="1" indent="-342900" eaLnBrk="1" fontAlgn="auto" hangingPunct="1">
              <a:spcAft>
                <a:spcPts val="0"/>
              </a:spcAft>
              <a:defRPr/>
            </a:pPr>
            <a:r>
              <a:rPr lang="en-US" altLang="en-US" sz="1400" i="1" dirty="0"/>
              <a:t>	k++	                             # assignment k++ </a:t>
            </a:r>
            <a:r>
              <a:rPr lang="en-US" altLang="en-US" sz="1400" i="1" dirty="0">
                <a:sym typeface="Wingdings" pitchFamily="2" charset="2"/>
              </a:rPr>
              <a:t> k = k + 1</a:t>
            </a:r>
            <a:endParaRPr lang="en-US" altLang="en-US" sz="1400" i="1" dirty="0"/>
          </a:p>
          <a:p>
            <a:pPr marL="342900" lvl="1" indent="-342900" eaLnBrk="1" fontAlgn="auto" hangingPunct="1">
              <a:spcAft>
                <a:spcPts val="0"/>
              </a:spcAft>
              <a:defRPr/>
            </a:pPr>
            <a:r>
              <a:rPr lang="en-US" altLang="en-US" sz="1400" i="1" dirty="0"/>
              <a:t>       k &lt; </a:t>
            </a:r>
            <a:r>
              <a:rPr lang="en-US" altLang="en-US" sz="1400" i="1" dirty="0" err="1" smtClean="0"/>
              <a:t>len</a:t>
            </a:r>
            <a:r>
              <a:rPr lang="en-US" altLang="en-US" sz="1400" i="1" dirty="0" smtClean="0"/>
              <a:t>(numbers)              </a:t>
            </a:r>
            <a:r>
              <a:rPr lang="en-US" altLang="en-US" sz="1400" i="1" dirty="0"/>
              <a:t># comparison</a:t>
            </a:r>
          </a:p>
          <a:p>
            <a:pPr marL="342900" lvl="1" indent="-342900" eaLnBrk="1" fontAlgn="auto" hangingPunct="1">
              <a:spcAft>
                <a:spcPts val="0"/>
              </a:spcAft>
              <a:defRPr/>
            </a:pPr>
            <a:r>
              <a:rPr lang="en-US" altLang="en-US" sz="1400" i="1" dirty="0"/>
              <a:t>	if( numbers[k] &gt; max)   # comparison</a:t>
            </a:r>
          </a:p>
          <a:p>
            <a:pPr marL="342900" lvl="1" indent="-342900" eaLnBrk="1" fontAlgn="auto" hangingPunct="1">
              <a:spcAft>
                <a:spcPts val="0"/>
              </a:spcAft>
              <a:defRPr/>
            </a:pPr>
            <a:r>
              <a:rPr lang="en-US" altLang="en-US" sz="1400" i="1" dirty="0"/>
              <a:t>	max = numbers[k]         # </a:t>
            </a:r>
            <a:r>
              <a:rPr lang="en-US" altLang="en-US" sz="1400" i="1" dirty="0" smtClean="0"/>
              <a:t>assignment</a:t>
            </a:r>
            <a:endParaRPr lang="en-US" altLang="en-US" sz="1400" i="1" dirty="0"/>
          </a:p>
          <a:p>
            <a:pPr marL="342900" lvl="1" indent="-342900" eaLnBrk="1" fontAlgn="auto" hangingPunct="1">
              <a:spcAft>
                <a:spcPts val="0"/>
              </a:spcAft>
              <a:defRPr/>
            </a:pPr>
            <a:r>
              <a:rPr lang="en-US" altLang="en-US" sz="1400" i="1" dirty="0"/>
              <a:t>			F(n) = </a:t>
            </a:r>
            <a:r>
              <a:rPr lang="en-US" altLang="en-US" sz="1400" i="1" dirty="0">
                <a:solidFill>
                  <a:srgbClr val="FF0000"/>
                </a:solidFill>
              </a:rPr>
              <a:t>4n </a:t>
            </a:r>
            <a:r>
              <a:rPr lang="en-US" altLang="en-US" sz="1400" i="1" dirty="0"/>
              <a:t>+</a:t>
            </a:r>
            <a:r>
              <a:rPr lang="en-US" altLang="en-US" sz="1400" i="1" dirty="0">
                <a:solidFill>
                  <a:srgbClr val="FF0000"/>
                </a:solidFill>
              </a:rPr>
              <a:t> </a:t>
            </a:r>
            <a:r>
              <a:rPr lang="en-US" altLang="en-US" sz="1400" i="1" dirty="0" smtClean="0">
                <a:solidFill>
                  <a:schemeClr val="tx2">
                    <a:lumMod val="60000"/>
                    <a:lumOff val="40000"/>
                  </a:schemeClr>
                </a:solidFill>
              </a:rPr>
              <a:t>3</a:t>
            </a:r>
          </a:p>
          <a:p>
            <a:pPr marL="342900" lvl="1" indent="-342900" eaLnBrk="1" fontAlgn="auto" hangingPunct="1">
              <a:spcAft>
                <a:spcPts val="0"/>
              </a:spcAft>
              <a:defRPr/>
            </a:pPr>
            <a:r>
              <a:rPr lang="en-US" altLang="en-US" sz="1400" i="1" dirty="0">
                <a:solidFill>
                  <a:schemeClr val="tx2">
                    <a:lumMod val="60000"/>
                    <a:lumOff val="40000"/>
                  </a:schemeClr>
                </a:solidFill>
              </a:rPr>
              <a:t>n</a:t>
            </a:r>
            <a:r>
              <a:rPr lang="en-US" altLang="en-US" sz="1400" i="1" dirty="0" smtClean="0">
                <a:solidFill>
                  <a:schemeClr val="tx2">
                    <a:lumMod val="60000"/>
                    <a:lumOff val="40000"/>
                  </a:schemeClr>
                </a:solidFill>
              </a:rPr>
              <a:t> = 10  , f(10)  = 4 *10 +3  = 43 , how many operations inside the loop statement ? : 40 (4*10)</a:t>
            </a:r>
          </a:p>
          <a:p>
            <a:pPr marL="342900" lvl="1" indent="-342900" eaLnBrk="1" fontAlgn="auto" hangingPunct="1">
              <a:spcAft>
                <a:spcPts val="0"/>
              </a:spcAft>
              <a:defRPr/>
            </a:pPr>
            <a:r>
              <a:rPr lang="en-US" altLang="en-US" sz="1400" i="1" dirty="0" smtClean="0">
                <a:solidFill>
                  <a:schemeClr val="tx2">
                    <a:lumMod val="60000"/>
                    <a:lumOff val="40000"/>
                  </a:schemeClr>
                </a:solidFill>
              </a:rPr>
              <a:t>How many operations outside the loop statement ? = 3 </a:t>
            </a:r>
          </a:p>
          <a:p>
            <a:pPr marL="342900" lvl="1" indent="-342900" eaLnBrk="1" fontAlgn="auto" hangingPunct="1">
              <a:spcAft>
                <a:spcPts val="0"/>
              </a:spcAft>
              <a:defRPr/>
            </a:pPr>
            <a:r>
              <a:rPr lang="en-US" altLang="en-US" sz="1400" i="1" dirty="0" smtClean="0">
                <a:solidFill>
                  <a:schemeClr val="tx2">
                    <a:lumMod val="60000"/>
                    <a:lumOff val="40000"/>
                  </a:schemeClr>
                </a:solidFill>
              </a:rPr>
              <a:t>What is the total number of operations = 43</a:t>
            </a:r>
            <a:endParaRPr lang="en-US" altLang="en-US" sz="1400" i="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2CC-2F5A-1843-A74A-F55D96907F8B}"/>
              </a:ext>
            </a:extLst>
          </p:cNvPr>
          <p:cNvSpPr>
            <a:spLocks noGrp="1"/>
          </p:cNvSpPr>
          <p:nvPr>
            <p:ph type="ctrTitle"/>
          </p:nvPr>
        </p:nvSpPr>
        <p:spPr>
          <a:xfrm>
            <a:off x="762000" y="914400"/>
            <a:ext cx="8039100" cy="990600"/>
          </a:xfrm>
        </p:spPr>
        <p:txBody>
          <a:bodyPr rtlCol="0">
            <a:normAutofit fontScale="90000"/>
          </a:bodyPr>
          <a:lstStyle/>
          <a:p>
            <a:pPr eaLnBrk="1" fontAlgn="auto" hangingPunct="1">
              <a:spcAft>
                <a:spcPts val="0"/>
              </a:spcAft>
              <a:defRPr/>
            </a:pPr>
            <a:r>
              <a:rPr lang="en-US" b="1" dirty="0"/>
              <a:t>Counting Operations of an Algorithm</a:t>
            </a:r>
          </a:p>
        </p:txBody>
      </p:sp>
      <p:sp>
        <p:nvSpPr>
          <p:cNvPr id="3" name="Subtitle 2">
            <a:extLst>
              <a:ext uri="{FF2B5EF4-FFF2-40B4-BE49-F238E27FC236}">
                <a16:creationId xmlns:a16="http://schemas.microsoft.com/office/drawing/2014/main" id="{B9C9332C-85CC-7A4B-8CC6-DE35E1E96A5C}"/>
              </a:ext>
            </a:extLst>
          </p:cNvPr>
          <p:cNvSpPr>
            <a:spLocks noGrp="1"/>
          </p:cNvSpPr>
          <p:nvPr>
            <p:ph type="subTitle" idx="1"/>
          </p:nvPr>
        </p:nvSpPr>
        <p:spPr>
          <a:xfrm>
            <a:off x="266700" y="1752600"/>
            <a:ext cx="8534400" cy="5334000"/>
          </a:xfrm>
        </p:spPr>
        <p:txBody>
          <a:bodyPr rtlCol="0">
            <a:normAutofit/>
          </a:bodyPr>
          <a:lstStyle/>
          <a:p>
            <a:pPr marL="342900" lvl="1" indent="-342900" algn="l" eaLnBrk="1" fontAlgn="auto" hangingPunct="1">
              <a:spcAft>
                <a:spcPts val="0"/>
              </a:spcAft>
              <a:buFontTx/>
              <a:buChar char="-"/>
              <a:defRPr/>
            </a:pPr>
            <a:r>
              <a:rPr lang="en-US" sz="2000" i="1" dirty="0" smtClean="0">
                <a:solidFill>
                  <a:schemeClr val="tx1"/>
                </a:solidFill>
              </a:rPr>
              <a:t>If </a:t>
            </a:r>
            <a:r>
              <a:rPr lang="en-US" sz="2000" i="1" dirty="0">
                <a:solidFill>
                  <a:schemeClr val="tx1"/>
                </a:solidFill>
              </a:rPr>
              <a:t>the numbers </a:t>
            </a:r>
            <a:r>
              <a:rPr lang="en-US" sz="2000" i="1" dirty="0" smtClean="0">
                <a:solidFill>
                  <a:schemeClr val="tx1"/>
                </a:solidFill>
              </a:rPr>
              <a:t>in the list </a:t>
            </a:r>
            <a:r>
              <a:rPr lang="en-US" sz="2000" i="1" dirty="0">
                <a:solidFill>
                  <a:schemeClr val="tx1"/>
                </a:solidFill>
              </a:rPr>
              <a:t>was:</a:t>
            </a:r>
          </a:p>
          <a:p>
            <a:pPr marL="0" lvl="1" algn="l" eaLnBrk="1" fontAlgn="auto" hangingPunct="1">
              <a:spcAft>
                <a:spcPts val="0"/>
              </a:spcAft>
              <a:buFont typeface="Arial"/>
              <a:buNone/>
              <a:defRPr/>
            </a:pPr>
            <a:r>
              <a:rPr lang="en-US" sz="2000" i="1" dirty="0">
                <a:solidFill>
                  <a:schemeClr val="tx1"/>
                </a:solidFill>
              </a:rPr>
              <a:t>      </a:t>
            </a:r>
            <a:r>
              <a:rPr lang="en-US" sz="2000" i="1" dirty="0" smtClean="0">
                <a:solidFill>
                  <a:schemeClr val="tx1"/>
                </a:solidFill>
              </a:rPr>
              <a:t>numbers </a:t>
            </a:r>
            <a:r>
              <a:rPr lang="en-US" sz="2000" i="1" dirty="0">
                <a:solidFill>
                  <a:schemeClr val="tx1"/>
                </a:solidFill>
              </a:rPr>
              <a:t>= </a:t>
            </a:r>
            <a:r>
              <a:rPr lang="en-US" sz="2000" i="1" dirty="0" smtClean="0">
                <a:solidFill>
                  <a:schemeClr val="tx1"/>
                </a:solidFill>
              </a:rPr>
              <a:t>[1</a:t>
            </a:r>
            <a:r>
              <a:rPr lang="en-US" sz="2000" i="1" dirty="0">
                <a:solidFill>
                  <a:schemeClr val="tx1"/>
                </a:solidFill>
              </a:rPr>
              <a:t>, 2, 3, 4, 5, 6, 7, 8, 9, </a:t>
            </a:r>
            <a:r>
              <a:rPr lang="en-US" sz="2000" i="1" dirty="0" smtClean="0">
                <a:solidFill>
                  <a:schemeClr val="tx1"/>
                </a:solidFill>
              </a:rPr>
              <a:t>10</a:t>
            </a:r>
            <a:r>
              <a:rPr lang="en-US" sz="2000" i="1" dirty="0">
                <a:solidFill>
                  <a:schemeClr val="tx1"/>
                </a:solidFill>
              </a:rPr>
              <a:t>]</a:t>
            </a:r>
          </a:p>
          <a:p>
            <a:pPr marL="342900" lvl="1" indent="-342900" algn="l" eaLnBrk="1" fontAlgn="auto" hangingPunct="1">
              <a:spcAft>
                <a:spcPts val="0"/>
              </a:spcAft>
              <a:buFontTx/>
              <a:buChar char="-"/>
              <a:defRPr/>
            </a:pPr>
            <a:r>
              <a:rPr lang="en-US" sz="2000" i="1" dirty="0">
                <a:solidFill>
                  <a:schemeClr val="tx1"/>
                </a:solidFill>
              </a:rPr>
              <a:t>The above four operations would be repeated 10 times</a:t>
            </a:r>
          </a:p>
          <a:p>
            <a:pPr marL="342900" lvl="1" indent="-342900" algn="l" eaLnBrk="1" fontAlgn="auto" hangingPunct="1">
              <a:spcAft>
                <a:spcPts val="0"/>
              </a:spcAft>
              <a:buFontTx/>
              <a:buChar char="-"/>
              <a:defRPr/>
            </a:pPr>
            <a:r>
              <a:rPr lang="en-US" sz="2000" i="1" dirty="0">
                <a:solidFill>
                  <a:schemeClr val="tx1"/>
                </a:solidFill>
              </a:rPr>
              <a:t>So the total number of operations would be </a:t>
            </a:r>
            <a:r>
              <a:rPr lang="en-US" sz="2000" i="1" dirty="0" smtClean="0">
                <a:solidFill>
                  <a:schemeClr val="tx1"/>
                </a:solidFill>
              </a:rPr>
              <a:t>4*10 </a:t>
            </a:r>
            <a:r>
              <a:rPr lang="en-US" sz="2000" i="1" dirty="0">
                <a:solidFill>
                  <a:schemeClr val="tx1"/>
                </a:solidFill>
              </a:rPr>
              <a:t>+ </a:t>
            </a:r>
            <a:r>
              <a:rPr lang="en-US" sz="2000" i="1" dirty="0" smtClean="0">
                <a:solidFill>
                  <a:schemeClr val="tx1"/>
                </a:solidFill>
              </a:rPr>
              <a:t>3 </a:t>
            </a:r>
            <a:r>
              <a:rPr lang="en-US" sz="2000" i="1" dirty="0">
                <a:solidFill>
                  <a:schemeClr val="tx1"/>
                </a:solidFill>
              </a:rPr>
              <a:t>= </a:t>
            </a:r>
            <a:r>
              <a:rPr lang="en-US" sz="2000" i="1" dirty="0" smtClean="0">
                <a:solidFill>
                  <a:schemeClr val="tx1"/>
                </a:solidFill>
              </a:rPr>
              <a:t>43</a:t>
            </a:r>
            <a:endParaRPr lang="en-US" sz="2000" i="1" dirty="0">
              <a:solidFill>
                <a:schemeClr val="tx1"/>
              </a:solidFill>
            </a:endParaRPr>
          </a:p>
          <a:p>
            <a:pPr marL="342900" lvl="1" indent="-342900" algn="l" eaLnBrk="1" fontAlgn="auto" hangingPunct="1">
              <a:spcAft>
                <a:spcPts val="0"/>
              </a:spcAft>
              <a:buFontTx/>
              <a:buChar char="-"/>
              <a:defRPr/>
            </a:pPr>
            <a:r>
              <a:rPr lang="en-US" sz="2000" i="1" dirty="0">
                <a:solidFill>
                  <a:schemeClr val="tx1"/>
                </a:solidFill>
              </a:rPr>
              <a:t>What if the arrays had 100 elements</a:t>
            </a:r>
          </a:p>
          <a:p>
            <a:pPr marL="800100" lvl="2" indent="-342900" algn="l" eaLnBrk="1" fontAlgn="auto" hangingPunct="1">
              <a:spcAft>
                <a:spcPts val="0"/>
              </a:spcAft>
              <a:buFontTx/>
              <a:buChar char="-"/>
              <a:defRPr/>
            </a:pPr>
            <a:r>
              <a:rPr lang="en-US" sz="1600" i="1" dirty="0">
                <a:solidFill>
                  <a:schemeClr val="tx1"/>
                </a:solidFill>
              </a:rPr>
              <a:t>Total number of operations would be </a:t>
            </a:r>
            <a:r>
              <a:rPr lang="en-US" sz="1600" i="1" dirty="0" smtClean="0">
                <a:solidFill>
                  <a:schemeClr val="tx1"/>
                </a:solidFill>
              </a:rPr>
              <a:t>4*100 </a:t>
            </a:r>
            <a:r>
              <a:rPr lang="en-US" sz="1600" i="1" dirty="0">
                <a:solidFill>
                  <a:schemeClr val="tx1"/>
                </a:solidFill>
              </a:rPr>
              <a:t>+ </a:t>
            </a:r>
            <a:r>
              <a:rPr lang="en-US" sz="1600" i="1" dirty="0" smtClean="0">
                <a:solidFill>
                  <a:schemeClr val="tx1"/>
                </a:solidFill>
              </a:rPr>
              <a:t>3 </a:t>
            </a:r>
            <a:r>
              <a:rPr lang="en-US" sz="1600" i="1" dirty="0">
                <a:solidFill>
                  <a:schemeClr val="tx1"/>
                </a:solidFill>
              </a:rPr>
              <a:t>= </a:t>
            </a:r>
            <a:r>
              <a:rPr lang="en-US" sz="1600" i="1" dirty="0" smtClean="0">
                <a:solidFill>
                  <a:schemeClr val="tx1"/>
                </a:solidFill>
              </a:rPr>
              <a:t>403</a:t>
            </a:r>
            <a:endParaRPr lang="en-US" sz="1600" i="1" dirty="0">
              <a:solidFill>
                <a:schemeClr val="tx1"/>
              </a:solidFill>
            </a:endParaRPr>
          </a:p>
          <a:p>
            <a:pPr marL="342900" lvl="1" indent="-342900" algn="l" eaLnBrk="1" fontAlgn="auto" hangingPunct="1">
              <a:spcAft>
                <a:spcPts val="0"/>
              </a:spcAft>
              <a:buFontTx/>
              <a:buChar char="-"/>
              <a:defRPr/>
            </a:pPr>
            <a:r>
              <a:rPr lang="en-US" sz="2000" i="1" dirty="0">
                <a:solidFill>
                  <a:schemeClr val="tx1"/>
                </a:solidFill>
              </a:rPr>
              <a:t>How many operations would the algorithm do if the size of the array was 1000?</a:t>
            </a:r>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43</a:t>
            </a:fld>
            <a:endParaRPr lang="en-US" altLang="en-US"/>
          </a:p>
        </p:txBody>
      </p:sp>
    </p:spTree>
    <p:extLst>
      <p:ext uri="{BB962C8B-B14F-4D97-AF65-F5344CB8AC3E}">
        <p14:creationId xmlns:p14="http://schemas.microsoft.com/office/powerpoint/2010/main" val="34305507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CBEB-632E-984C-A8AA-7C6CE22DC2F8}"/>
              </a:ext>
            </a:extLst>
          </p:cNvPr>
          <p:cNvSpPr>
            <a:spLocks noGrp="1"/>
          </p:cNvSpPr>
          <p:nvPr>
            <p:ph type="ctrTitle"/>
          </p:nvPr>
        </p:nvSpPr>
        <p:spPr>
          <a:xfrm>
            <a:off x="228600" y="609600"/>
            <a:ext cx="8458200" cy="688975"/>
          </a:xfrm>
        </p:spPr>
        <p:txBody>
          <a:bodyPr rtlCol="0">
            <a:normAutofit/>
          </a:bodyPr>
          <a:lstStyle/>
          <a:p>
            <a:pPr eaLnBrk="1" fontAlgn="auto" hangingPunct="1">
              <a:spcAft>
                <a:spcPts val="0"/>
              </a:spcAft>
              <a:defRPr/>
            </a:pPr>
            <a:r>
              <a:rPr lang="en-US" sz="2800" b="1" dirty="0"/>
              <a:t>Counting Operations of an Algorithm</a:t>
            </a:r>
          </a:p>
        </p:txBody>
      </p:sp>
      <p:sp>
        <p:nvSpPr>
          <p:cNvPr id="56323" name="Subtitle 2"/>
          <p:cNvSpPr>
            <a:spLocks noGrp="1" noChangeArrowheads="1"/>
          </p:cNvSpPr>
          <p:nvPr>
            <p:ph type="subTitle" idx="1"/>
          </p:nvPr>
        </p:nvSpPr>
        <p:spPr>
          <a:xfrm>
            <a:off x="228600" y="1284721"/>
            <a:ext cx="8458200" cy="4735080"/>
          </a:xfrm>
        </p:spPr>
        <p:txBody>
          <a:bodyPr/>
          <a:lstStyle/>
          <a:p>
            <a:pPr marL="342900" lvl="1" indent="-342900" algn="l" eaLnBrk="1" hangingPunct="1">
              <a:buFontTx/>
              <a:buChar char="-"/>
            </a:pPr>
            <a:r>
              <a:rPr lang="en-US" altLang="en-US" sz="2000" i="1" dirty="0" smtClean="0">
                <a:solidFill>
                  <a:schemeClr val="tx1"/>
                </a:solidFill>
              </a:rPr>
              <a:t>Note that number of operations the algorithm performs depends </a:t>
            </a:r>
            <a:r>
              <a:rPr lang="en-US" altLang="en-US" sz="2000" b="1" i="1" dirty="0" smtClean="0">
                <a:solidFill>
                  <a:schemeClr val="tx1"/>
                </a:solidFill>
              </a:rPr>
              <a:t>on the size of the list</a:t>
            </a:r>
          </a:p>
          <a:p>
            <a:pPr marL="342900" lvl="1" indent="-342900" algn="l" eaLnBrk="1" hangingPunct="1">
              <a:buFontTx/>
              <a:buChar char="-"/>
            </a:pPr>
            <a:r>
              <a:rPr lang="en-US" altLang="en-US" sz="2000" i="1" dirty="0" smtClean="0">
                <a:solidFill>
                  <a:schemeClr val="tx1"/>
                </a:solidFill>
              </a:rPr>
              <a:t>This means the algorithm does not take constant time and depends on the size of the input</a:t>
            </a:r>
          </a:p>
          <a:p>
            <a:pPr marL="342900" lvl="1" indent="-342900" algn="l" eaLnBrk="1" hangingPunct="1">
              <a:buFontTx/>
              <a:buChar char="-"/>
            </a:pPr>
            <a:r>
              <a:rPr lang="en-US" altLang="en-US" sz="2000" i="1" dirty="0" smtClean="0">
                <a:solidFill>
                  <a:schemeClr val="tx1"/>
                </a:solidFill>
              </a:rPr>
              <a:t>We will denote the size of the input by the letter </a:t>
            </a:r>
            <a:r>
              <a:rPr lang="en-US" altLang="en-US" sz="2000" b="1" i="1" dirty="0" smtClean="0">
                <a:solidFill>
                  <a:schemeClr val="tx1"/>
                </a:solidFill>
              </a:rPr>
              <a:t>n</a:t>
            </a:r>
          </a:p>
          <a:p>
            <a:pPr marL="342900" lvl="1" indent="-342900" algn="l" eaLnBrk="1" hangingPunct="1">
              <a:buFontTx/>
              <a:buChar char="-"/>
            </a:pPr>
            <a:r>
              <a:rPr lang="en-US" altLang="en-US" sz="2000" b="1" dirty="0" smtClean="0">
                <a:solidFill>
                  <a:srgbClr val="FF0000"/>
                </a:solidFill>
              </a:rPr>
              <a:t>Activity</a:t>
            </a:r>
            <a:r>
              <a:rPr lang="en-US" altLang="en-US" sz="2000" dirty="0" smtClean="0">
                <a:solidFill>
                  <a:srgbClr val="FF0000"/>
                </a:solidFill>
              </a:rPr>
              <a:t>: </a:t>
            </a:r>
            <a:r>
              <a:rPr lang="en-US" altLang="en-US" sz="2000" dirty="0" smtClean="0">
                <a:solidFill>
                  <a:schemeClr val="tx1"/>
                </a:solidFill>
              </a:rPr>
              <a:t>Do the number of operations of the Linear Search algorithm depend on the size of the input? Explain your answer.</a:t>
            </a:r>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ctrTitle"/>
          </p:nvPr>
        </p:nvSpPr>
        <p:spPr>
          <a:xfrm>
            <a:off x="253315" y="431683"/>
            <a:ext cx="7620150" cy="642938"/>
          </a:xfrm>
        </p:spPr>
        <p:txBody>
          <a:bodyPr/>
          <a:lstStyle/>
          <a:p>
            <a:pPr eaLnBrk="1" hangingPunct="1"/>
            <a:r>
              <a:rPr lang="en-US" altLang="en-US" sz="2800" b="1" dirty="0" smtClean="0"/>
              <a:t>Performance of </a:t>
            </a:r>
            <a:r>
              <a:rPr lang="en-US" altLang="en-US" sz="2800" b="1" dirty="0" smtClean="0">
                <a:solidFill>
                  <a:srgbClr val="000000"/>
                </a:solidFill>
              </a:rPr>
              <a:t>Algorithms: Time Complexity </a:t>
            </a:r>
          </a:p>
        </p:txBody>
      </p:sp>
      <p:sp>
        <p:nvSpPr>
          <p:cNvPr id="3" name="Subtitle 2">
            <a:extLst>
              <a:ext uri="{FF2B5EF4-FFF2-40B4-BE49-F238E27FC236}">
                <a16:creationId xmlns:a16="http://schemas.microsoft.com/office/drawing/2014/main" id="{B90FCE08-FB40-3141-8163-2D5CA071971F}"/>
              </a:ext>
            </a:extLst>
          </p:cNvPr>
          <p:cNvSpPr>
            <a:spLocks noGrp="1"/>
          </p:cNvSpPr>
          <p:nvPr>
            <p:ph type="subTitle" idx="1"/>
          </p:nvPr>
        </p:nvSpPr>
        <p:spPr>
          <a:xfrm>
            <a:off x="152400" y="1248844"/>
            <a:ext cx="8686800" cy="5635625"/>
          </a:xfrm>
        </p:spPr>
        <p:txBody>
          <a:bodyPr rtlCol="0">
            <a:normAutofit/>
          </a:bodyPr>
          <a:lstStyle/>
          <a:p>
            <a:pPr algn="l" eaLnBrk="1" fontAlgn="auto" hangingPunct="1">
              <a:spcAft>
                <a:spcPts val="0"/>
              </a:spcAft>
              <a:buFont typeface="Arial"/>
              <a:buNone/>
              <a:defRPr/>
            </a:pPr>
            <a:endParaRPr lang="en-US" sz="1400" dirty="0"/>
          </a:p>
          <a:p>
            <a:pPr marL="342900" indent="-342900" algn="l" eaLnBrk="1" fontAlgn="auto" hangingPunct="1">
              <a:spcAft>
                <a:spcPts val="0"/>
              </a:spcAft>
              <a:buFont typeface="Arial" panose="020B0604020202020204" pitchFamily="34" charset="0"/>
              <a:buChar char="•"/>
              <a:defRPr/>
            </a:pPr>
            <a:r>
              <a:rPr lang="en-US" sz="2400" dirty="0">
                <a:solidFill>
                  <a:schemeClr val="tx1"/>
                </a:solidFill>
              </a:rPr>
              <a:t>The analysis done to find out the processing time or performance of algorithms is called </a:t>
            </a:r>
            <a:r>
              <a:rPr lang="en-US" sz="2400" b="1" u="sng" dirty="0">
                <a:solidFill>
                  <a:schemeClr val="tx1"/>
                </a:solidFill>
              </a:rPr>
              <a:t>Time Complexity </a:t>
            </a:r>
            <a:r>
              <a:rPr lang="en-US" sz="2400" dirty="0" smtClean="0">
                <a:solidFill>
                  <a:schemeClr val="tx1"/>
                </a:solidFill>
              </a:rPr>
              <a:t>analysis</a:t>
            </a:r>
            <a:endParaRPr lang="en-US" sz="2400" dirty="0">
              <a:solidFill>
                <a:schemeClr val="tx1"/>
              </a:solidFill>
            </a:endParaRPr>
          </a:p>
          <a:p>
            <a:pPr marL="342900" indent="-342900" algn="l" eaLnBrk="1" fontAlgn="auto" hangingPunct="1">
              <a:spcAft>
                <a:spcPts val="0"/>
              </a:spcAft>
              <a:buFontTx/>
              <a:buChar char="-"/>
              <a:defRPr/>
            </a:pPr>
            <a:r>
              <a:rPr lang="en-US" sz="2400" dirty="0">
                <a:solidFill>
                  <a:schemeClr val="tx1"/>
                </a:solidFill>
              </a:rPr>
              <a:t>Time complexity analysis involves the following general steps:</a:t>
            </a:r>
          </a:p>
          <a:p>
            <a:pPr marL="800100" lvl="1" indent="-342900" algn="l" eaLnBrk="1" fontAlgn="auto" hangingPunct="1">
              <a:spcAft>
                <a:spcPts val="0"/>
              </a:spcAft>
              <a:buFontTx/>
              <a:buChar char="-"/>
              <a:defRPr/>
            </a:pPr>
            <a:r>
              <a:rPr lang="en-US" sz="2000" dirty="0">
                <a:solidFill>
                  <a:schemeClr val="tx1"/>
                </a:solidFill>
              </a:rPr>
              <a:t>Counting number of operations of an algorithm</a:t>
            </a:r>
          </a:p>
          <a:p>
            <a:pPr marL="800100" lvl="1" indent="-342900" algn="l" eaLnBrk="1" fontAlgn="auto" hangingPunct="1">
              <a:spcAft>
                <a:spcPts val="0"/>
              </a:spcAft>
              <a:buFontTx/>
              <a:buChar char="-"/>
              <a:defRPr/>
            </a:pPr>
            <a:r>
              <a:rPr lang="en-US" sz="2000" dirty="0">
                <a:solidFill>
                  <a:schemeClr val="tx1"/>
                </a:solidFill>
              </a:rPr>
              <a:t>Expressing or writing the number of operations performed by the algorithm as a function of the input size</a:t>
            </a:r>
          </a:p>
          <a:p>
            <a:pPr marL="800100" lvl="1" indent="-342900" algn="l" eaLnBrk="1" fontAlgn="auto" hangingPunct="1">
              <a:spcAft>
                <a:spcPts val="0"/>
              </a:spcAft>
              <a:buFontTx/>
              <a:buChar char="-"/>
              <a:defRPr/>
            </a:pPr>
            <a:r>
              <a:rPr lang="en-US" sz="2000" dirty="0">
                <a:solidFill>
                  <a:schemeClr val="tx1"/>
                </a:solidFill>
              </a:rPr>
              <a:t>Analyzing the function in terms of Big-O, Big-Omega and/or Big-Theta</a:t>
            </a:r>
          </a:p>
          <a:p>
            <a:pPr marL="800100" lvl="1" indent="-342900" algn="l" eaLnBrk="1" fontAlgn="auto" hangingPunct="1">
              <a:spcAft>
                <a:spcPts val="0"/>
              </a:spcAft>
              <a:buFontTx/>
              <a:buChar char="-"/>
              <a:defRPr/>
            </a:pPr>
            <a:r>
              <a:rPr lang="en-US" sz="2000" dirty="0">
                <a:solidFill>
                  <a:schemeClr val="tx1"/>
                </a:solidFill>
              </a:rPr>
              <a:t>Expressing the Time Complexity of the algorithm using Big-Theta notation</a:t>
            </a:r>
          </a:p>
          <a:p>
            <a:pPr marL="342900" indent="-342900" algn="l" eaLnBrk="1" fontAlgn="auto" hangingPunct="1">
              <a:spcAft>
                <a:spcPts val="0"/>
              </a:spcAft>
              <a:buFontTx/>
              <a:buChar char="-"/>
              <a:defRPr/>
            </a:pPr>
            <a:endParaRPr lang="en-US" sz="2000" dirty="0"/>
          </a:p>
          <a:p>
            <a:pPr marL="342900" indent="-342900" algn="l" eaLnBrk="1" fontAlgn="auto" hangingPunct="1">
              <a:spcAft>
                <a:spcPts val="0"/>
              </a:spcAft>
              <a:buFontTx/>
              <a:buChar char="-"/>
              <a:defRPr/>
            </a:pPr>
            <a:endParaRPr lang="en-US" sz="2000" dirty="0"/>
          </a:p>
          <a:p>
            <a:pPr marL="342900" indent="-342900" algn="l" eaLnBrk="1" fontAlgn="auto" hangingPunct="1">
              <a:spcAft>
                <a:spcPts val="0"/>
              </a:spcAft>
              <a:buFontTx/>
              <a:buChar char="-"/>
              <a:defRPr/>
            </a:pPr>
            <a:endParaRPr lang="en-US" sz="2000" dirty="0"/>
          </a:p>
          <a:p>
            <a:pPr marL="342900" indent="-342900" algn="l" eaLnBrk="1" fontAlgn="auto" hangingPunct="1">
              <a:spcAft>
                <a:spcPts val="0"/>
              </a:spcAft>
              <a:buFontTx/>
              <a:buChar char="-"/>
              <a:defRPr/>
            </a:pPr>
            <a:endParaRPr lang="en-US" sz="2000" dirty="0"/>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141F-EB5F-464E-8DFF-E502A389A3E9}"/>
              </a:ext>
            </a:extLst>
          </p:cNvPr>
          <p:cNvSpPr>
            <a:spLocks noGrp="1"/>
          </p:cNvSpPr>
          <p:nvPr>
            <p:ph type="ctrTitle"/>
          </p:nvPr>
        </p:nvSpPr>
        <p:spPr>
          <a:xfrm>
            <a:off x="685800" y="561273"/>
            <a:ext cx="7772400" cy="688975"/>
          </a:xfrm>
        </p:spPr>
        <p:txBody>
          <a:bodyPr rtlCol="0">
            <a:normAutofit/>
          </a:bodyPr>
          <a:lstStyle/>
          <a:p>
            <a:pPr eaLnBrk="1" fontAlgn="auto" hangingPunct="1">
              <a:spcAft>
                <a:spcPts val="0"/>
              </a:spcAft>
              <a:defRPr/>
            </a:pPr>
            <a:r>
              <a:rPr lang="en-US" altLang="en-US" sz="2800" b="1" dirty="0"/>
              <a:t>Performance of </a:t>
            </a:r>
            <a:r>
              <a:rPr lang="en-US" altLang="en-US" sz="2800" b="1" dirty="0">
                <a:solidFill>
                  <a:srgbClr val="000000"/>
                </a:solidFill>
              </a:rPr>
              <a:t>Algorithms: Time Complexity </a:t>
            </a:r>
            <a:endParaRPr lang="en-US" sz="2800" b="1" dirty="0"/>
          </a:p>
        </p:txBody>
      </p:sp>
      <p:sp>
        <p:nvSpPr>
          <p:cNvPr id="69635" name="Subtitle 2"/>
          <p:cNvSpPr>
            <a:spLocks noGrp="1" noChangeArrowheads="1"/>
          </p:cNvSpPr>
          <p:nvPr>
            <p:ph type="subTitle" idx="1"/>
          </p:nvPr>
        </p:nvSpPr>
        <p:spPr>
          <a:xfrm>
            <a:off x="228600" y="1452729"/>
            <a:ext cx="8686800" cy="4733223"/>
          </a:xfrm>
        </p:spPr>
        <p:txBody>
          <a:bodyPr/>
          <a:lstStyle/>
          <a:p>
            <a:pPr marL="342900" lvl="1" indent="-342900" algn="l" eaLnBrk="1" hangingPunct="1">
              <a:buFontTx/>
              <a:buChar char="-"/>
            </a:pPr>
            <a:r>
              <a:rPr lang="en-US" altLang="en-US" sz="2400" dirty="0" smtClean="0">
                <a:solidFill>
                  <a:schemeClr val="tx1"/>
                </a:solidFill>
              </a:rPr>
              <a:t>Given f(n) = 4n + 3 and g(n) = n</a:t>
            </a:r>
          </a:p>
          <a:p>
            <a:pPr marL="342900" lvl="1" indent="-342900" algn="l" eaLnBrk="1" hangingPunct="1">
              <a:buFontTx/>
              <a:buChar char="-"/>
            </a:pPr>
            <a:r>
              <a:rPr lang="en-US" altLang="en-US" sz="2400" b="1" i="1" dirty="0" smtClean="0">
                <a:solidFill>
                  <a:srgbClr val="FF0000"/>
                </a:solidFill>
              </a:rPr>
              <a:t>Activity 1</a:t>
            </a:r>
            <a:r>
              <a:rPr lang="en-US" altLang="en-US" sz="2400" i="1" dirty="0" smtClean="0">
                <a:solidFill>
                  <a:srgbClr val="FF0000"/>
                </a:solidFill>
              </a:rPr>
              <a:t>: </a:t>
            </a:r>
            <a:r>
              <a:rPr lang="en-US" altLang="en-US" sz="2400" dirty="0" smtClean="0">
                <a:solidFill>
                  <a:schemeClr val="tx1"/>
                </a:solidFill>
              </a:rPr>
              <a:t>Show that that f(n) is O(g(n)) for C = 5 and k = 2 and f(n) is </a:t>
            </a:r>
            <a:r>
              <a:rPr lang="el-GR" altLang="en-US" sz="2400" dirty="0" smtClean="0">
                <a:solidFill>
                  <a:schemeClr val="tx1"/>
                </a:solidFill>
              </a:rPr>
              <a:t>Ω</a:t>
            </a:r>
            <a:r>
              <a:rPr lang="en-US" altLang="en-US" sz="2400" dirty="0" smtClean="0">
                <a:solidFill>
                  <a:schemeClr val="tx1"/>
                </a:solidFill>
              </a:rPr>
              <a:t>(g(n)) for C = 1</a:t>
            </a:r>
          </a:p>
          <a:p>
            <a:pPr marL="342900" lvl="1" indent="-342900" algn="l" eaLnBrk="1" hangingPunct="1"/>
            <a:r>
              <a:rPr lang="en-US" altLang="en-US" sz="2400" i="1" dirty="0" smtClean="0">
                <a:solidFill>
                  <a:schemeClr val="tx1"/>
                </a:solidFill>
              </a:rPr>
              <a:t>      </a:t>
            </a:r>
          </a:p>
          <a:p>
            <a:pPr marL="342900" lvl="1" indent="-342900" algn="l" eaLnBrk="1" hangingPunct="1">
              <a:buFontTx/>
              <a:buChar char="-"/>
            </a:pPr>
            <a:r>
              <a:rPr lang="en-US" altLang="en-US" sz="2400" b="1" i="1" dirty="0" smtClean="0">
                <a:solidFill>
                  <a:srgbClr val="FF0000"/>
                </a:solidFill>
              </a:rPr>
              <a:t>Activity 2</a:t>
            </a:r>
            <a:r>
              <a:rPr lang="en-US" altLang="en-US" sz="2400" i="1" dirty="0" smtClean="0">
                <a:solidFill>
                  <a:srgbClr val="FF0000"/>
                </a:solidFill>
              </a:rPr>
              <a:t>: </a:t>
            </a:r>
            <a:r>
              <a:rPr lang="en-US" altLang="en-US" sz="2400" i="1" dirty="0" smtClean="0">
                <a:solidFill>
                  <a:schemeClr val="tx1"/>
                </a:solidFill>
              </a:rPr>
              <a:t>In the example above we saw that f(n) was O(g(n)) and </a:t>
            </a:r>
            <a:r>
              <a:rPr lang="el-GR" altLang="en-US" sz="2400" i="1" dirty="0" smtClean="0">
                <a:solidFill>
                  <a:schemeClr val="tx1"/>
                </a:solidFill>
              </a:rPr>
              <a:t>Ω</a:t>
            </a:r>
            <a:r>
              <a:rPr lang="en-US" altLang="en-US" sz="2400" i="1" dirty="0" smtClean="0">
                <a:solidFill>
                  <a:schemeClr val="tx1"/>
                </a:solidFill>
              </a:rPr>
              <a:t>(g(n))</a:t>
            </a:r>
          </a:p>
          <a:p>
            <a:pPr marL="800100" lvl="2" indent="-342900" algn="l" eaLnBrk="1" hangingPunct="1">
              <a:buFontTx/>
              <a:buChar char="-"/>
            </a:pPr>
            <a:r>
              <a:rPr lang="en-US" altLang="en-US" sz="2000" i="1" dirty="0" smtClean="0">
                <a:solidFill>
                  <a:schemeClr val="tx1"/>
                </a:solidFill>
              </a:rPr>
              <a:t>Does this mean f(n) is </a:t>
            </a:r>
            <a:r>
              <a:rPr lang="el-GR" altLang="en-US" sz="2000" i="1" dirty="0" smtClean="0">
                <a:solidFill>
                  <a:schemeClr val="tx1"/>
                </a:solidFill>
              </a:rPr>
              <a:t>ϴ</a:t>
            </a:r>
            <a:r>
              <a:rPr lang="en-US" altLang="en-US" sz="2000" i="1" dirty="0" smtClean="0">
                <a:solidFill>
                  <a:schemeClr val="tx1"/>
                </a:solidFill>
              </a:rPr>
              <a:t>(g(n))?</a:t>
            </a:r>
          </a:p>
          <a:p>
            <a:pPr marL="800100" lvl="2" indent="-342900" algn="l" eaLnBrk="1" hangingPunct="1">
              <a:buFontTx/>
              <a:buChar char="-"/>
            </a:pPr>
            <a:r>
              <a:rPr lang="en-US" altLang="en-US" sz="2000" i="1" dirty="0" smtClean="0">
                <a:solidFill>
                  <a:schemeClr val="tx1"/>
                </a:solidFill>
              </a:rPr>
              <a:t> if f(n) is </a:t>
            </a:r>
            <a:r>
              <a:rPr lang="el-GR" altLang="en-US" sz="2000" i="1" dirty="0" smtClean="0">
                <a:solidFill>
                  <a:schemeClr val="tx1"/>
                </a:solidFill>
              </a:rPr>
              <a:t>ϴ</a:t>
            </a:r>
            <a:r>
              <a:rPr lang="en-US" altLang="en-US" sz="2000" i="1" dirty="0" smtClean="0">
                <a:solidFill>
                  <a:schemeClr val="tx1"/>
                </a:solidFill>
              </a:rPr>
              <a:t>(g(n)) is true then the following inequalities hold:</a:t>
            </a:r>
          </a:p>
          <a:p>
            <a:pPr marL="800100" lvl="2" indent="-342900" algn="l" eaLnBrk="1" hangingPunct="1"/>
            <a:r>
              <a:rPr lang="en-US" altLang="en-US" sz="2000" i="1" dirty="0" smtClean="0">
                <a:solidFill>
                  <a:schemeClr val="tx1"/>
                </a:solidFill>
              </a:rPr>
              <a:t>                 C</a:t>
            </a:r>
            <a:r>
              <a:rPr lang="en-US" altLang="en-US" sz="2000" i="1" baseline="-25000" dirty="0" smtClean="0">
                <a:solidFill>
                  <a:schemeClr val="tx1"/>
                </a:solidFill>
              </a:rPr>
              <a:t>1</a:t>
            </a:r>
            <a:r>
              <a:rPr lang="en-US" altLang="en-US" sz="2000" i="1" dirty="0" smtClean="0">
                <a:solidFill>
                  <a:schemeClr val="tx1"/>
                </a:solidFill>
              </a:rPr>
              <a:t>|g(n)| ≤ |f(n)| ≤ C</a:t>
            </a:r>
            <a:r>
              <a:rPr lang="en-US" altLang="en-US" sz="2000" i="1" baseline="-25000" dirty="0" smtClean="0">
                <a:solidFill>
                  <a:schemeClr val="tx1"/>
                </a:solidFill>
              </a:rPr>
              <a:t>2</a:t>
            </a:r>
            <a:r>
              <a:rPr lang="en-US" altLang="en-US" sz="2000" i="1" dirty="0" smtClean="0">
                <a:solidFill>
                  <a:schemeClr val="tx1"/>
                </a:solidFill>
              </a:rPr>
              <a:t>|g(n)|</a:t>
            </a:r>
          </a:p>
          <a:p>
            <a:pPr marL="800100" lvl="2" indent="-342900" algn="l" eaLnBrk="1" hangingPunct="1"/>
            <a:r>
              <a:rPr lang="en-US" altLang="en-US" sz="2000" i="1" dirty="0" smtClean="0">
                <a:solidFill>
                  <a:schemeClr val="tx1"/>
                </a:solidFill>
              </a:rPr>
              <a:t>- What are the values of C</a:t>
            </a:r>
            <a:r>
              <a:rPr lang="en-US" altLang="en-US" sz="2000" i="1" baseline="-25000" dirty="0" smtClean="0">
                <a:solidFill>
                  <a:schemeClr val="tx1"/>
                </a:solidFill>
              </a:rPr>
              <a:t>1 </a:t>
            </a:r>
            <a:r>
              <a:rPr lang="en-US" altLang="en-US" sz="2000" i="1" dirty="0" smtClean="0">
                <a:solidFill>
                  <a:schemeClr val="tx1"/>
                </a:solidFill>
              </a:rPr>
              <a:t>and C</a:t>
            </a:r>
            <a:r>
              <a:rPr lang="en-US" altLang="en-US" sz="2000" i="1" baseline="-25000" dirty="0" smtClean="0">
                <a:solidFill>
                  <a:schemeClr val="tx1"/>
                </a:solidFill>
              </a:rPr>
              <a:t>2</a:t>
            </a:r>
            <a:r>
              <a:rPr lang="en-US" altLang="en-US" sz="2000" i="1" dirty="0" smtClean="0">
                <a:solidFill>
                  <a:schemeClr val="tx1"/>
                </a:solidFill>
              </a:rPr>
              <a:t>?</a:t>
            </a:r>
          </a:p>
        </p:txBody>
      </p:sp>
      <p:sp>
        <p:nvSpPr>
          <p:cNvPr id="4" name="Slide Number Placeholder 3"/>
          <p:cNvSpPr>
            <a:spLocks noGrp="1"/>
          </p:cNvSpPr>
          <p:nvPr>
            <p:ph type="sldNum" sz="quarter" idx="12"/>
          </p:nvPr>
        </p:nvSpPr>
        <p:spPr/>
        <p:txBody>
          <a:bodyPr/>
          <a:lstStyle/>
          <a:p>
            <a:pPr>
              <a:defRPr/>
            </a:pPr>
            <a:fld id="{FA17DEC5-3457-452E-848A-33C4CE728D6C}" type="slidenum">
              <a:rPr lang="en-US" altLang="en-US" smtClean="0"/>
              <a:pPr>
                <a:defRPr/>
              </a:pPr>
              <a:t>46</a:t>
            </a:fld>
            <a:endParaRPr lang="en-US" altLang="en-US"/>
          </a:p>
        </p:txBody>
      </p:sp>
    </p:spTree>
    <p:extLst>
      <p:ext uri="{BB962C8B-B14F-4D97-AF65-F5344CB8AC3E}">
        <p14:creationId xmlns:p14="http://schemas.microsoft.com/office/powerpoint/2010/main" val="2571854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614797"/>
            <a:ext cx="7772400" cy="685800"/>
          </a:xfrm>
        </p:spPr>
        <p:txBody>
          <a:bodyPr/>
          <a:lstStyle/>
          <a:p>
            <a:pPr eaLnBrk="1" hangingPunct="1"/>
            <a:r>
              <a:rPr lang="en-US" altLang="en-US" sz="3200" b="1" dirty="0" smtClean="0"/>
              <a:t>The Execution Time of Algorithms (cont.)</a:t>
            </a:r>
          </a:p>
        </p:txBody>
      </p:sp>
      <p:sp>
        <p:nvSpPr>
          <p:cNvPr id="63491" name="Rectangle 3"/>
          <p:cNvSpPr>
            <a:spLocks noGrp="1" noChangeArrowheads="1"/>
          </p:cNvSpPr>
          <p:nvPr>
            <p:ph idx="1"/>
          </p:nvPr>
        </p:nvSpPr>
        <p:spPr>
          <a:xfrm>
            <a:off x="457200" y="1219200"/>
            <a:ext cx="8382000" cy="4527550"/>
          </a:xfrm>
        </p:spPr>
        <p:txBody>
          <a:bodyPr/>
          <a:lstStyle/>
          <a:p>
            <a:pPr eaLnBrk="1" hangingPunct="1">
              <a:lnSpc>
                <a:spcPct val="90000"/>
              </a:lnSpc>
              <a:buFontTx/>
              <a:buNone/>
            </a:pPr>
            <a:r>
              <a:rPr lang="en-US" altLang="en-US" sz="2400" i="1" dirty="0" smtClean="0"/>
              <a:t>Example: Consider an example of Nested Loops</a:t>
            </a:r>
          </a:p>
          <a:p>
            <a:pPr eaLnBrk="1" hangingPunct="1">
              <a:lnSpc>
                <a:spcPct val="90000"/>
              </a:lnSpc>
              <a:buFontTx/>
              <a:buNone/>
            </a:pPr>
            <a:r>
              <a:rPr lang="en-US" altLang="en-US" sz="2000" dirty="0" smtClean="0"/>
              <a:t>					</a:t>
            </a:r>
          </a:p>
          <a:p>
            <a:pPr eaLnBrk="1" hangingPunct="1">
              <a:lnSpc>
                <a:spcPct val="90000"/>
              </a:lnSpc>
              <a:buFontTx/>
              <a:buNone/>
            </a:pPr>
            <a:endParaRPr lang="en-US" altLang="en-US" sz="2000" dirty="0"/>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a:p>
          <a:p>
            <a:pPr eaLnBrk="1" hangingPunct="1">
              <a:lnSpc>
                <a:spcPct val="90000"/>
              </a:lnSpc>
              <a:buFontTx/>
              <a:buNone/>
            </a:pPr>
            <a:r>
              <a:rPr lang="en-US" altLang="en-US" sz="2000" dirty="0" smtClean="0"/>
              <a:t>	</a:t>
            </a:r>
            <a:r>
              <a:rPr lang="en-US" altLang="en-US" sz="2000" b="1" dirty="0" smtClean="0"/>
              <a:t>	</a:t>
            </a:r>
          </a:p>
          <a:p>
            <a:pPr eaLnBrk="1" hangingPunct="1">
              <a:lnSpc>
                <a:spcPct val="90000"/>
              </a:lnSpc>
              <a:buFontTx/>
              <a:buNone/>
            </a:pPr>
            <a:endParaRPr lang="en-US" altLang="en-US" sz="2000" b="1" u="sng" dirty="0"/>
          </a:p>
          <a:p>
            <a:pPr eaLnBrk="1" hangingPunct="1">
              <a:lnSpc>
                <a:spcPct val="90000"/>
              </a:lnSpc>
              <a:buFontTx/>
              <a:buNone/>
            </a:pPr>
            <a:endParaRPr lang="pt-BR" altLang="en-US" sz="2000" b="1" u="sng" dirty="0"/>
          </a:p>
          <a:p>
            <a:pPr marL="0" indent="0">
              <a:buNone/>
            </a:pPr>
            <a:r>
              <a:rPr lang="en-US" sz="2000" i="1" dirty="0" smtClean="0"/>
              <a:t>        f(n</a:t>
            </a:r>
            <a:r>
              <a:rPr lang="en-US" sz="2000" i="1" dirty="0"/>
              <a:t>)</a:t>
            </a:r>
            <a:r>
              <a:rPr lang="en-US" sz="2000" dirty="0"/>
              <a:t> = 2 + </a:t>
            </a:r>
            <a:r>
              <a:rPr lang="en-US" sz="2000" dirty="0" smtClean="0"/>
              <a:t>(2n+1)*(3n+1) </a:t>
            </a:r>
            <a:r>
              <a:rPr lang="en-US" sz="2000" dirty="0"/>
              <a:t>= </a:t>
            </a:r>
            <a:r>
              <a:rPr lang="en-US" sz="2000" dirty="0" smtClean="0"/>
              <a:t>2 + 6</a:t>
            </a:r>
            <a:r>
              <a:rPr lang="en-US" sz="1800" dirty="0" smtClean="0"/>
              <a:t>n</a:t>
            </a:r>
            <a:r>
              <a:rPr lang="en-US" sz="1800" baseline="30000" dirty="0" smtClean="0"/>
              <a:t>2</a:t>
            </a:r>
            <a:r>
              <a:rPr lang="en-US" sz="1800" dirty="0" smtClean="0"/>
              <a:t> </a:t>
            </a:r>
            <a:r>
              <a:rPr lang="en-US" sz="1800" dirty="0"/>
              <a:t>+ </a:t>
            </a:r>
            <a:r>
              <a:rPr lang="en-US" sz="1800" dirty="0" smtClean="0"/>
              <a:t>2n </a:t>
            </a:r>
            <a:r>
              <a:rPr lang="en-US" sz="1800" dirty="0"/>
              <a:t>+ </a:t>
            </a:r>
            <a:r>
              <a:rPr lang="en-US" sz="1800" dirty="0" smtClean="0"/>
              <a:t>3n + 1</a:t>
            </a:r>
            <a:endParaRPr lang="en-US" sz="1800" dirty="0"/>
          </a:p>
          <a:p>
            <a:pPr marL="0" indent="0">
              <a:buNone/>
            </a:pPr>
            <a:r>
              <a:rPr lang="en-US" sz="2000" i="1" dirty="0" smtClean="0"/>
              <a:t>        f(n</a:t>
            </a:r>
            <a:r>
              <a:rPr lang="en-US" sz="2000" i="1" dirty="0"/>
              <a:t>)</a:t>
            </a:r>
            <a:r>
              <a:rPr lang="en-US" sz="2000" dirty="0"/>
              <a:t> </a:t>
            </a:r>
            <a:r>
              <a:rPr lang="en-US" sz="2000" dirty="0" smtClean="0"/>
              <a:t>= 6n</a:t>
            </a:r>
            <a:r>
              <a:rPr lang="en-US" sz="2000" baseline="30000" dirty="0" smtClean="0"/>
              <a:t>2</a:t>
            </a:r>
            <a:r>
              <a:rPr lang="en-US" sz="2000" dirty="0" smtClean="0"/>
              <a:t> </a:t>
            </a:r>
            <a:r>
              <a:rPr lang="en-US" sz="2000" dirty="0"/>
              <a:t>+ 5</a:t>
            </a:r>
            <a:r>
              <a:rPr lang="en-US" sz="2000" dirty="0" smtClean="0"/>
              <a:t>n + 3</a:t>
            </a:r>
          </a:p>
          <a:p>
            <a:pPr eaLnBrk="1" hangingPunct="1">
              <a:lnSpc>
                <a:spcPct val="90000"/>
              </a:lnSpc>
              <a:buFontTx/>
              <a:buNone/>
            </a:pPr>
            <a:r>
              <a:rPr lang="en-US" altLang="en-US" sz="2000" dirty="0" smtClean="0"/>
              <a:t>	</a:t>
            </a:r>
            <a:r>
              <a:rPr lang="en-US" altLang="en-US" sz="2000" dirty="0" smtClean="0">
                <a:latin typeface="Courier New" panose="02070309020205020404" pitchFamily="49" charset="0"/>
              </a:rPr>
              <a:t>	</a:t>
            </a:r>
            <a:r>
              <a:rPr lang="en-US" altLang="en-US" sz="2000" dirty="0" smtClean="0"/>
              <a:t>	</a:t>
            </a:r>
            <a:r>
              <a:rPr lang="en-US" altLang="en-US" sz="2000" dirty="0" smtClean="0">
                <a:sym typeface="Wingdings" panose="05000000000000000000" pitchFamily="2" charset="2"/>
              </a:rPr>
              <a:t> The time required for this algorithm is proportional to n</a:t>
            </a:r>
            <a:r>
              <a:rPr lang="en-US" altLang="en-US" sz="2000" baseline="30000" dirty="0" smtClean="0">
                <a:sym typeface="Wingdings" panose="05000000000000000000" pitchFamily="2" charset="2"/>
              </a:rPr>
              <a:t>2</a:t>
            </a:r>
            <a:endParaRPr lang="en-US" altLang="en-US" sz="2000" baseline="30000" dirty="0" smtClean="0"/>
          </a:p>
          <a:p>
            <a:pPr eaLnBrk="1" hangingPunct="1">
              <a:lnSpc>
                <a:spcPct val="90000"/>
              </a:lnSpc>
              <a:buFontTx/>
              <a:buNone/>
            </a:pPr>
            <a:endParaRPr lang="en-US" altLang="en-US" sz="2000" dirty="0" smtClean="0"/>
          </a:p>
        </p:txBody>
      </p:sp>
      <p:sp>
        <p:nvSpPr>
          <p:cNvPr id="6349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3BF3D5-8B5E-4995-AAF1-17A35D92A713}" type="slidenum">
              <a:rPr lang="en-US" altLang="en-US" sz="1400">
                <a:latin typeface="Times New Roman" panose="02020603050405020304" pitchFamily="18" charset="0"/>
              </a:rPr>
              <a:pPr>
                <a:spcBef>
                  <a:spcPct val="0"/>
                </a:spcBef>
                <a:buFontTx/>
                <a:buNone/>
              </a:pPr>
              <a:t>47</a:t>
            </a:fld>
            <a:endParaRPr lang="en-US" altLang="en-US" sz="1400">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00200" y="1752600"/>
            <a:ext cx="4838700" cy="2409825"/>
          </a:xfrm>
          <a:prstGeom prst="rect">
            <a:avLst/>
          </a:prstGeom>
        </p:spPr>
      </p:pic>
    </p:spTree>
    <p:extLst>
      <p:ext uri="{BB962C8B-B14F-4D97-AF65-F5344CB8AC3E}">
        <p14:creationId xmlns:p14="http://schemas.microsoft.com/office/powerpoint/2010/main" val="2797672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07473" y="485775"/>
            <a:ext cx="7779327" cy="809625"/>
          </a:xfrm>
        </p:spPr>
        <p:txBody>
          <a:bodyPr/>
          <a:lstStyle/>
          <a:p>
            <a:pPr eaLnBrk="1" hangingPunct="1"/>
            <a:r>
              <a:rPr lang="en-US" altLang="en-US" sz="2800" b="1" dirty="0" smtClean="0"/>
              <a:t>Algorithm Growth Rates (cont.)</a:t>
            </a:r>
          </a:p>
        </p:txBody>
      </p:sp>
      <p:sp>
        <p:nvSpPr>
          <p:cNvPr id="7270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306820D1-EBE8-4941-A35B-FAF38A037419}" type="slidenum">
              <a:rPr lang="en-US" altLang="en-US" sz="1400">
                <a:latin typeface="Times New Roman" panose="02020603050405020304" pitchFamily="18" charset="0"/>
              </a:rPr>
              <a:pPr eaLnBrk="0" hangingPunct="0">
                <a:spcBef>
                  <a:spcPct val="0"/>
                </a:spcBef>
                <a:buFontTx/>
                <a:buNone/>
              </a:pPr>
              <a:t>48</a:t>
            </a:fld>
            <a:endParaRPr lang="en-US" altLang="en-US" sz="1400" dirty="0">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43000" y="1553190"/>
            <a:ext cx="7010400" cy="495801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38150" y="547253"/>
            <a:ext cx="8229600" cy="1143000"/>
          </a:xfrm>
        </p:spPr>
        <p:txBody>
          <a:bodyPr/>
          <a:lstStyle/>
          <a:p>
            <a:pPr eaLnBrk="1" hangingPunct="1"/>
            <a:r>
              <a:rPr lang="en-US" altLang="en-US" b="1" dirty="0" smtClean="0"/>
              <a:t>Algorithm Growth Rates</a:t>
            </a:r>
          </a:p>
        </p:txBody>
      </p:sp>
      <p:sp>
        <p:nvSpPr>
          <p:cNvPr id="75779" name="Rectangle 3">
            <a:extLst>
              <a:ext uri="{FF2B5EF4-FFF2-40B4-BE49-F238E27FC236}">
                <a16:creationId xmlns:a16="http://schemas.microsoft.com/office/drawing/2014/main" id="{DA3D57BE-0838-BD44-AAB3-4C0B0EE43286}"/>
              </a:ext>
            </a:extLst>
          </p:cNvPr>
          <p:cNvSpPr>
            <a:spLocks noGrp="1" noChangeArrowheads="1"/>
          </p:cNvSpPr>
          <p:nvPr>
            <p:ph idx="1"/>
          </p:nvPr>
        </p:nvSpPr>
        <p:spPr>
          <a:xfrm>
            <a:off x="438150" y="1604241"/>
            <a:ext cx="8401050" cy="4752109"/>
          </a:xfrm>
        </p:spPr>
        <p:txBody>
          <a:bodyPr rtlCol="0">
            <a:normAutofit fontScale="25000" lnSpcReduction="20000"/>
          </a:bodyPr>
          <a:lstStyle/>
          <a:p>
            <a:pPr marL="457200" lvl="1" indent="0" eaLnBrk="1" fontAlgn="auto" hangingPunct="1">
              <a:lnSpc>
                <a:spcPct val="90000"/>
              </a:lnSpc>
              <a:spcAft>
                <a:spcPts val="0"/>
              </a:spcAft>
              <a:buFontTx/>
              <a:buNone/>
              <a:defRPr/>
            </a:pPr>
            <a:endParaRPr lang="en-US" altLang="en-US" dirty="0"/>
          </a:p>
          <a:p>
            <a:pPr eaLnBrk="1" fontAlgn="auto" hangingPunct="1">
              <a:lnSpc>
                <a:spcPct val="90000"/>
              </a:lnSpc>
              <a:spcAft>
                <a:spcPts val="0"/>
              </a:spcAft>
              <a:buFont typeface="Arial"/>
              <a:buChar char="•"/>
              <a:defRPr/>
            </a:pPr>
            <a:r>
              <a:rPr lang="en-US" altLang="en-US" sz="8000" dirty="0"/>
              <a:t>We measure an </a:t>
            </a:r>
            <a:r>
              <a:rPr lang="en-US" altLang="en-US" sz="8000" dirty="0" smtClean="0"/>
              <a:t>algorithm</a:t>
            </a:r>
            <a:r>
              <a:rPr lang="en-US" altLang="en-US" sz="8000" dirty="0" smtClean="0">
                <a:latin typeface="Arial" panose="020B0604020202020204" pitchFamily="34" charset="0"/>
              </a:rPr>
              <a:t>’</a:t>
            </a:r>
            <a:r>
              <a:rPr lang="en-US" altLang="ja-JP" sz="8000" dirty="0" smtClean="0"/>
              <a:t>s </a:t>
            </a:r>
            <a:r>
              <a:rPr lang="en-US" altLang="ja-JP" sz="8000" dirty="0"/>
              <a:t>time requirement as a function of the </a:t>
            </a:r>
            <a:r>
              <a:rPr lang="en-US" altLang="ja-JP" sz="8000" i="1" dirty="0"/>
              <a:t>problem size</a:t>
            </a:r>
            <a:r>
              <a:rPr lang="en-US" altLang="ja-JP" sz="8000" dirty="0"/>
              <a:t>.</a:t>
            </a:r>
          </a:p>
          <a:p>
            <a:pPr marL="457200" lvl="1" indent="0" eaLnBrk="1" fontAlgn="auto" hangingPunct="1">
              <a:lnSpc>
                <a:spcPct val="90000"/>
              </a:lnSpc>
              <a:spcAft>
                <a:spcPts val="0"/>
              </a:spcAft>
              <a:buFont typeface="Arial"/>
              <a:buChar char="–"/>
              <a:defRPr/>
            </a:pPr>
            <a:r>
              <a:rPr lang="en-US" altLang="en-US" sz="8000" dirty="0"/>
              <a:t>Problem size depends on the application: e.g. number of elements in a list for a  sorting algorithm, So, for instance, we say that (if the problem size is n</a:t>
            </a:r>
            <a:r>
              <a:rPr lang="en-US" altLang="en-US" sz="8000" dirty="0" smtClean="0"/>
              <a:t>).  </a:t>
            </a:r>
          </a:p>
          <a:p>
            <a:pPr marL="457200" lvl="1" indent="0" eaLnBrk="1" fontAlgn="auto" hangingPunct="1">
              <a:lnSpc>
                <a:spcPct val="90000"/>
              </a:lnSpc>
              <a:spcAft>
                <a:spcPts val="0"/>
              </a:spcAft>
              <a:buNone/>
              <a:defRPr/>
            </a:pPr>
            <a:r>
              <a:rPr lang="en-US" altLang="en-US" sz="8000" b="1" dirty="0" smtClean="0"/>
              <a:t>For example</a:t>
            </a:r>
            <a:r>
              <a:rPr lang="en-US" altLang="en-US" sz="8000" dirty="0" smtClean="0"/>
              <a:t>:</a:t>
            </a:r>
            <a:endParaRPr lang="en-US" altLang="en-US" sz="8000" dirty="0"/>
          </a:p>
          <a:p>
            <a:pPr marL="457200" lvl="1" indent="0" eaLnBrk="1" fontAlgn="auto" hangingPunct="1">
              <a:lnSpc>
                <a:spcPct val="90000"/>
              </a:lnSpc>
              <a:spcAft>
                <a:spcPts val="0"/>
              </a:spcAft>
              <a:buFont typeface="Arial"/>
              <a:buChar char="–"/>
              <a:defRPr/>
            </a:pPr>
            <a:r>
              <a:rPr lang="en-US" altLang="en-US" sz="8000" dirty="0"/>
              <a:t>Algorithm A requires </a:t>
            </a:r>
            <a:r>
              <a:rPr lang="en-US" altLang="en-US" sz="8000" b="1" dirty="0"/>
              <a:t>5*n</a:t>
            </a:r>
            <a:r>
              <a:rPr lang="en-US" altLang="en-US" sz="8000" b="1" baseline="30000" dirty="0"/>
              <a:t>2</a:t>
            </a:r>
            <a:r>
              <a:rPr lang="en-US" altLang="en-US" sz="8000" dirty="0"/>
              <a:t> time units to solve a problem of size n.</a:t>
            </a:r>
          </a:p>
          <a:p>
            <a:pPr marL="457200" lvl="1" indent="0" eaLnBrk="1" fontAlgn="auto" hangingPunct="1">
              <a:lnSpc>
                <a:spcPct val="90000"/>
              </a:lnSpc>
              <a:spcAft>
                <a:spcPts val="0"/>
              </a:spcAft>
              <a:buFont typeface="Arial"/>
              <a:buChar char="–"/>
              <a:defRPr/>
            </a:pPr>
            <a:r>
              <a:rPr lang="en-US" altLang="en-US" sz="8000" dirty="0"/>
              <a:t>Algorithm B requires </a:t>
            </a:r>
            <a:r>
              <a:rPr lang="en-US" altLang="en-US" sz="8000" b="1" dirty="0"/>
              <a:t>7*n</a:t>
            </a:r>
            <a:r>
              <a:rPr lang="en-US" altLang="en-US" sz="8000" dirty="0"/>
              <a:t>  time units to solve a problem of size n</a:t>
            </a:r>
            <a:r>
              <a:rPr lang="en-US" altLang="en-US" sz="8000" dirty="0" smtClean="0"/>
              <a:t>.</a:t>
            </a:r>
            <a:br>
              <a:rPr lang="en-US" altLang="en-US" sz="8000" dirty="0" smtClean="0"/>
            </a:br>
            <a:endParaRPr lang="en-US" altLang="en-US" sz="8000" dirty="0"/>
          </a:p>
          <a:p>
            <a:pPr eaLnBrk="1" fontAlgn="auto" hangingPunct="1">
              <a:lnSpc>
                <a:spcPct val="90000"/>
              </a:lnSpc>
              <a:spcAft>
                <a:spcPts val="0"/>
              </a:spcAft>
              <a:buFont typeface="Arial"/>
              <a:buChar char="•"/>
              <a:defRPr/>
            </a:pPr>
            <a:r>
              <a:rPr lang="en-US" altLang="en-US" sz="8000" dirty="0"/>
              <a:t>The most important thing to learn is how quickly the </a:t>
            </a:r>
            <a:r>
              <a:rPr lang="en-US" altLang="en-US" sz="8000" dirty="0" smtClean="0"/>
              <a:t>algorithm</a:t>
            </a:r>
            <a:r>
              <a:rPr lang="en-US" altLang="en-US" sz="8000" dirty="0" smtClean="0">
                <a:latin typeface="Arial" panose="020B0604020202020204" pitchFamily="34" charset="0"/>
              </a:rPr>
              <a:t>’</a:t>
            </a:r>
            <a:r>
              <a:rPr lang="en-US" altLang="ja-JP" sz="8000" dirty="0" smtClean="0"/>
              <a:t>s </a:t>
            </a:r>
            <a:r>
              <a:rPr lang="en-US" altLang="ja-JP" sz="8000" dirty="0"/>
              <a:t>time requirement grows as a function of the problem size.</a:t>
            </a:r>
          </a:p>
          <a:p>
            <a:pPr marL="457200" lvl="1" indent="0" eaLnBrk="1" fontAlgn="auto" hangingPunct="1">
              <a:lnSpc>
                <a:spcPct val="90000"/>
              </a:lnSpc>
              <a:spcAft>
                <a:spcPts val="0"/>
              </a:spcAft>
              <a:buFont typeface="Arial"/>
              <a:buChar char="–"/>
              <a:defRPr/>
            </a:pPr>
            <a:r>
              <a:rPr lang="en-US" altLang="en-US" sz="8000" dirty="0"/>
              <a:t>Algorithm A requires time proportional to </a:t>
            </a:r>
            <a:r>
              <a:rPr lang="en-US" altLang="en-US" sz="8000" b="1" dirty="0"/>
              <a:t>n</a:t>
            </a:r>
            <a:r>
              <a:rPr lang="en-US" altLang="en-US" sz="8000" b="1" baseline="30000" dirty="0"/>
              <a:t>2</a:t>
            </a:r>
            <a:r>
              <a:rPr lang="en-US" altLang="en-US" sz="8000" dirty="0"/>
              <a:t>.</a:t>
            </a:r>
          </a:p>
          <a:p>
            <a:pPr marL="457200" lvl="1" indent="0" eaLnBrk="1" fontAlgn="auto" hangingPunct="1">
              <a:lnSpc>
                <a:spcPct val="90000"/>
              </a:lnSpc>
              <a:spcAft>
                <a:spcPts val="0"/>
              </a:spcAft>
              <a:buFont typeface="Arial"/>
              <a:buChar char="–"/>
              <a:defRPr/>
            </a:pPr>
            <a:r>
              <a:rPr lang="en-US" altLang="en-US" sz="8000" dirty="0"/>
              <a:t>Algorithm B requires time proportional to </a:t>
            </a:r>
            <a:r>
              <a:rPr lang="en-US" altLang="en-US" sz="8000" b="1" dirty="0"/>
              <a:t>n</a:t>
            </a:r>
            <a:r>
              <a:rPr lang="en-US" altLang="en-US" sz="8000" dirty="0" smtClean="0"/>
              <a:t>.</a:t>
            </a:r>
            <a:br>
              <a:rPr lang="en-US" altLang="en-US" sz="8000" dirty="0" smtClean="0"/>
            </a:br>
            <a:endParaRPr lang="en-US" altLang="en-US" sz="8000" dirty="0"/>
          </a:p>
          <a:p>
            <a:pPr eaLnBrk="1" fontAlgn="auto" hangingPunct="1">
              <a:lnSpc>
                <a:spcPct val="90000"/>
              </a:lnSpc>
              <a:spcAft>
                <a:spcPts val="0"/>
              </a:spcAft>
              <a:buFont typeface="Arial"/>
              <a:buChar char="•"/>
              <a:defRPr/>
            </a:pPr>
            <a:r>
              <a:rPr lang="en-US" altLang="en-US" sz="8000" dirty="0"/>
              <a:t>An </a:t>
            </a:r>
            <a:r>
              <a:rPr lang="en-US" altLang="en-US" sz="8000" dirty="0" smtClean="0"/>
              <a:t>algorithm</a:t>
            </a:r>
            <a:r>
              <a:rPr lang="en-US" altLang="en-US" sz="8000" dirty="0" smtClean="0">
                <a:latin typeface="Arial" panose="020B0604020202020204" pitchFamily="34" charset="0"/>
              </a:rPr>
              <a:t>’</a:t>
            </a:r>
            <a:r>
              <a:rPr lang="en-US" altLang="ja-JP" sz="8000" dirty="0" smtClean="0"/>
              <a:t>s </a:t>
            </a:r>
            <a:r>
              <a:rPr lang="en-US" altLang="ja-JP" sz="8000" dirty="0"/>
              <a:t>proportional time requirement is known as </a:t>
            </a:r>
            <a:r>
              <a:rPr lang="en-US" altLang="ja-JP" sz="8000" b="1" i="1" dirty="0"/>
              <a:t>growth rate</a:t>
            </a:r>
            <a:r>
              <a:rPr lang="en-US" altLang="ja-JP" sz="8000" dirty="0"/>
              <a:t>. </a:t>
            </a:r>
            <a:r>
              <a:rPr lang="en-US" altLang="ja-JP" sz="8000" dirty="0" smtClean="0"/>
              <a:t/>
            </a:r>
            <a:br>
              <a:rPr lang="en-US" altLang="ja-JP" sz="8000" dirty="0" smtClean="0"/>
            </a:br>
            <a:endParaRPr lang="en-US" altLang="ja-JP" sz="8000" dirty="0"/>
          </a:p>
          <a:p>
            <a:pPr eaLnBrk="1" fontAlgn="auto" hangingPunct="1">
              <a:lnSpc>
                <a:spcPct val="90000"/>
              </a:lnSpc>
              <a:spcAft>
                <a:spcPts val="0"/>
              </a:spcAft>
              <a:buFont typeface="Arial"/>
              <a:buChar char="•"/>
              <a:defRPr/>
            </a:pPr>
            <a:r>
              <a:rPr lang="en-US" altLang="en-US" sz="8000" dirty="0"/>
              <a:t>We can compare the efficiency of two algorithms by comparing their growth </a:t>
            </a:r>
            <a:r>
              <a:rPr lang="en-US" altLang="en-US" sz="8000" dirty="0" smtClean="0"/>
              <a:t>rates.</a:t>
            </a:r>
          </a:p>
        </p:txBody>
      </p:sp>
      <p:sp>
        <p:nvSpPr>
          <p:cNvPr id="7168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2A3E9B64-4C12-4D64-88AC-32EEAE8F7D06}" type="slidenum">
              <a:rPr lang="en-US" altLang="en-US" sz="1400">
                <a:latin typeface="Times New Roman" panose="02020603050405020304" pitchFamily="18" charset="0"/>
              </a:rPr>
              <a:pPr eaLnBrk="0" hangingPunct="0">
                <a:spcBef>
                  <a:spcPct val="0"/>
                </a:spcBef>
                <a:buFontTx/>
                <a:buNone/>
              </a:pPr>
              <a:t>49</a:t>
            </a:fld>
            <a:endParaRPr lang="en-US" altLang="en-US" sz="1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noChangeArrowheads="1"/>
          </p:cNvSpPr>
          <p:nvPr>
            <p:ph type="ctrTitle"/>
          </p:nvPr>
        </p:nvSpPr>
        <p:spPr>
          <a:xfrm>
            <a:off x="1219200" y="76200"/>
            <a:ext cx="7772400" cy="685800"/>
          </a:xfrm>
        </p:spPr>
        <p:txBody>
          <a:bodyPr/>
          <a:lstStyle/>
          <a:p>
            <a:pPr eaLnBrk="1" hangingPunct="1"/>
            <a:r>
              <a:rPr lang="en-US" altLang="en-US" dirty="0" smtClean="0"/>
              <a:t>Asymptotic notation : big O</a:t>
            </a:r>
          </a:p>
        </p:txBody>
      </p:sp>
      <p:sp>
        <p:nvSpPr>
          <p:cNvPr id="21507" name="Subtitle 2"/>
          <p:cNvSpPr>
            <a:spLocks noGrp="1" noChangeArrowheads="1"/>
          </p:cNvSpPr>
          <p:nvPr>
            <p:ph type="subTitle" idx="1"/>
          </p:nvPr>
        </p:nvSpPr>
        <p:spPr>
          <a:xfrm>
            <a:off x="228600" y="2523960"/>
            <a:ext cx="8686800" cy="4038600"/>
          </a:xfrm>
        </p:spPr>
        <p:txBody>
          <a:bodyPr/>
          <a:lstStyle/>
          <a:p>
            <a:pPr marL="342900" indent="-342900" algn="l" eaLnBrk="1" hangingPunct="1">
              <a:buFontTx/>
              <a:buChar char="-"/>
            </a:pPr>
            <a:r>
              <a:rPr lang="en-US" altLang="en-US" sz="2000" dirty="0" smtClean="0">
                <a:solidFill>
                  <a:schemeClr val="tx1"/>
                </a:solidFill>
              </a:rPr>
              <a:t>Big-O notation (O)</a:t>
            </a:r>
          </a:p>
          <a:p>
            <a:pPr marL="342900" indent="-342900" algn="l" eaLnBrk="1" hangingPunct="1"/>
            <a:r>
              <a:rPr lang="en-US" altLang="en-US" sz="2400" i="1" dirty="0" smtClean="0">
                <a:solidFill>
                  <a:schemeClr val="tx1"/>
                </a:solidFill>
              </a:rPr>
              <a:t>Let f and g be functions from the set of integers or the set of real numbers.         We say </a:t>
            </a:r>
            <a:r>
              <a:rPr lang="en-US" altLang="en-US" sz="2400" b="1" i="1" dirty="0" smtClean="0">
                <a:solidFill>
                  <a:schemeClr val="tx1"/>
                </a:solidFill>
              </a:rPr>
              <a:t>that f (x) is O(g(x))</a:t>
            </a:r>
          </a:p>
          <a:p>
            <a:pPr marL="342900" indent="-342900" algn="l" eaLnBrk="1" hangingPunct="1"/>
            <a:r>
              <a:rPr lang="en-US" altLang="en-US" sz="2400" i="1" dirty="0" smtClean="0">
                <a:solidFill>
                  <a:schemeClr val="tx1"/>
                </a:solidFill>
              </a:rPr>
              <a:t> if there are constants C and k such that |f (x)| ≤ </a:t>
            </a:r>
            <a:r>
              <a:rPr lang="en-US" altLang="en-US" sz="2400" i="1" dirty="0" err="1" smtClean="0">
                <a:solidFill>
                  <a:schemeClr val="tx1"/>
                </a:solidFill>
              </a:rPr>
              <a:t>C|g</a:t>
            </a:r>
            <a:r>
              <a:rPr lang="en-US" altLang="en-US" sz="2400" i="1" dirty="0" smtClean="0">
                <a:solidFill>
                  <a:schemeClr val="tx1"/>
                </a:solidFill>
              </a:rPr>
              <a:t>(x)|</a:t>
            </a:r>
          </a:p>
          <a:p>
            <a:pPr marL="342900" indent="-342900" algn="l" eaLnBrk="1" hangingPunct="1"/>
            <a:r>
              <a:rPr lang="en-US" altLang="en-US" sz="2400" i="1" dirty="0" smtClean="0">
                <a:solidFill>
                  <a:schemeClr val="tx1"/>
                </a:solidFill>
              </a:rPr>
              <a:t>Whenever x &gt; k. </a:t>
            </a:r>
            <a:r>
              <a:rPr lang="en-US" altLang="en-US" sz="2400" b="1" i="1" dirty="0" smtClean="0">
                <a:solidFill>
                  <a:schemeClr val="tx1"/>
                </a:solidFill>
              </a:rPr>
              <a:t>[This is read as “f (x) is big-oh of g(x).”</a:t>
            </a:r>
            <a:r>
              <a:rPr lang="en-US" altLang="ja-JP" sz="2400" b="1" i="1" dirty="0" smtClean="0">
                <a:solidFill>
                  <a:schemeClr val="tx1"/>
                </a:solidFill>
              </a:rPr>
              <a:t>]</a:t>
            </a:r>
          </a:p>
          <a:p>
            <a:pPr marL="342900" indent="-342900" algn="l" eaLnBrk="1" hangingPunct="1">
              <a:buFontTx/>
              <a:buChar char="-"/>
            </a:pPr>
            <a:r>
              <a:rPr lang="en-US" altLang="en-US" sz="2400" dirty="0" smtClean="0">
                <a:solidFill>
                  <a:schemeClr val="tx1"/>
                </a:solidFill>
              </a:rPr>
              <a:t>The vertical bars || mean absolute value</a:t>
            </a:r>
          </a:p>
          <a:p>
            <a:pPr marL="800100" lvl="1" indent="-342900" algn="l" eaLnBrk="1" hangingPunct="1">
              <a:buFontTx/>
              <a:buChar char="-"/>
            </a:pPr>
            <a:r>
              <a:rPr lang="en-US" altLang="en-US" sz="2000" dirty="0" smtClean="0">
                <a:solidFill>
                  <a:schemeClr val="tx1"/>
                </a:solidFill>
              </a:rPr>
              <a:t>This is because we are only interested in </a:t>
            </a:r>
            <a:r>
              <a:rPr lang="en-US" altLang="en-US" sz="2000" u="sng" dirty="0" smtClean="0">
                <a:solidFill>
                  <a:schemeClr val="tx1"/>
                </a:solidFill>
              </a:rPr>
              <a:t>positive values</a:t>
            </a:r>
          </a:p>
          <a:p>
            <a:pPr marL="342900" indent="-342900" algn="l" eaLnBrk="1" hangingPunct="1">
              <a:buFontTx/>
              <a:buChar char="-"/>
            </a:pPr>
            <a:r>
              <a:rPr lang="en-US" altLang="en-US" sz="2400" dirty="0" smtClean="0">
                <a:solidFill>
                  <a:schemeClr val="tx1"/>
                </a:solidFill>
              </a:rPr>
              <a:t>Note for algorithm analysis:</a:t>
            </a:r>
          </a:p>
          <a:p>
            <a:pPr marL="800100" lvl="1" indent="-342900" algn="l" eaLnBrk="1" hangingPunct="1">
              <a:buFontTx/>
              <a:buChar char="-"/>
            </a:pPr>
            <a:r>
              <a:rPr lang="en-US" altLang="en-US" sz="1800" dirty="0">
                <a:solidFill>
                  <a:schemeClr val="tx1"/>
                </a:solidFill>
              </a:rPr>
              <a:t>x</a:t>
            </a:r>
            <a:r>
              <a:rPr lang="en-US" altLang="en-US" sz="1800" dirty="0" smtClean="0">
                <a:solidFill>
                  <a:schemeClr val="tx1"/>
                </a:solidFill>
              </a:rPr>
              <a:t> will always be a positive integer</a:t>
            </a:r>
          </a:p>
          <a:p>
            <a:pPr marL="800100" lvl="1" indent="-342900" algn="l" eaLnBrk="1" hangingPunct="1">
              <a:buFontTx/>
              <a:buChar char="-"/>
            </a:pPr>
            <a:r>
              <a:rPr lang="en-US" altLang="en-US" sz="1800" dirty="0">
                <a:solidFill>
                  <a:schemeClr val="tx1"/>
                </a:solidFill>
              </a:rPr>
              <a:t>f</a:t>
            </a:r>
            <a:r>
              <a:rPr lang="en-US" altLang="en-US" sz="1800" dirty="0" smtClean="0">
                <a:solidFill>
                  <a:schemeClr val="tx1"/>
                </a:solidFill>
              </a:rPr>
              <a:t>(x) and g(x) will always be positive</a:t>
            </a:r>
          </a:p>
        </p:txBody>
      </p:sp>
      <p:sp>
        <p:nvSpPr>
          <p:cNvPr id="3" name="Slide Number Placeholder 2"/>
          <p:cNvSpPr>
            <a:spLocks noGrp="1"/>
          </p:cNvSpPr>
          <p:nvPr>
            <p:ph type="sldNum" sz="quarter" idx="12"/>
          </p:nvPr>
        </p:nvSpPr>
        <p:spPr/>
        <p:txBody>
          <a:bodyPr/>
          <a:lstStyle/>
          <a:p>
            <a:pPr>
              <a:defRPr/>
            </a:pPr>
            <a:fld id="{FA17DEC5-3457-452E-848A-33C4CE728D6C}" type="slidenum">
              <a:rPr lang="en-US" altLang="en-US" smtClean="0"/>
              <a:pPr>
                <a:defRPr/>
              </a:pPr>
              <a:t>5</a:t>
            </a:fld>
            <a:endParaRPr lang="en-US" altLang="en-US"/>
          </a:p>
        </p:txBody>
      </p:sp>
      <p:sp>
        <p:nvSpPr>
          <p:cNvPr id="5" name="Rectangle 4"/>
          <p:cNvSpPr/>
          <p:nvPr/>
        </p:nvSpPr>
        <p:spPr>
          <a:xfrm>
            <a:off x="381000" y="1040187"/>
            <a:ext cx="7763203" cy="1200329"/>
          </a:xfrm>
          <a:prstGeom prst="rect">
            <a:avLst/>
          </a:prstGeom>
        </p:spPr>
        <p:txBody>
          <a:bodyPr wrap="square">
            <a:spAutoFit/>
          </a:bodyPr>
          <a:lstStyle/>
          <a:p>
            <a:r>
              <a:rPr lang="en-US" dirty="0"/>
              <a:t>The complexity of an algorithm is a measure of the amount of time and/or space required by an algorithm for an input of a given size (n). </a:t>
            </a:r>
          </a:p>
        </p:txBody>
      </p:sp>
    </p:spTree>
    <p:extLst>
      <p:ext uri="{BB962C8B-B14F-4D97-AF65-F5344CB8AC3E}">
        <p14:creationId xmlns:p14="http://schemas.microsoft.com/office/powerpoint/2010/main" val="19105013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1235075"/>
            <a:ext cx="7772400" cy="762000"/>
          </a:xfrm>
        </p:spPr>
        <p:txBody>
          <a:bodyPr/>
          <a:lstStyle/>
          <a:p>
            <a:pPr eaLnBrk="1" hangingPunct="1"/>
            <a:r>
              <a:rPr lang="en-US" altLang="en-US" sz="2800" b="1" dirty="0" smtClean="0"/>
              <a:t>General Rules for Estimation</a:t>
            </a:r>
          </a:p>
        </p:txBody>
      </p:sp>
      <p:sp>
        <p:nvSpPr>
          <p:cNvPr id="64515" name="Rectangle 3"/>
          <p:cNvSpPr>
            <a:spLocks noGrp="1" noChangeArrowheads="1"/>
          </p:cNvSpPr>
          <p:nvPr>
            <p:ph idx="1"/>
          </p:nvPr>
        </p:nvSpPr>
        <p:spPr>
          <a:xfrm>
            <a:off x="228600" y="2057400"/>
            <a:ext cx="8382000" cy="4419600"/>
          </a:xfrm>
        </p:spPr>
        <p:txBody>
          <a:bodyPr/>
          <a:lstStyle/>
          <a:p>
            <a:pPr eaLnBrk="1" hangingPunct="1"/>
            <a:r>
              <a:rPr lang="en-US" altLang="en-US" sz="2400" b="1" dirty="0" smtClean="0"/>
              <a:t>Loops</a:t>
            </a:r>
            <a:r>
              <a:rPr lang="en-US" altLang="en-US" sz="2400" dirty="0" smtClean="0"/>
              <a:t>: The running time of a loop is at most the running time of the statements inside of that loop times the number of iterations.</a:t>
            </a:r>
          </a:p>
          <a:p>
            <a:pPr eaLnBrk="1" hangingPunct="1"/>
            <a:r>
              <a:rPr lang="en-US" altLang="en-US" sz="2400" dirty="0" smtClean="0"/>
              <a:t> </a:t>
            </a:r>
            <a:r>
              <a:rPr lang="en-US" altLang="en-US" sz="2400" b="1" dirty="0" smtClean="0"/>
              <a:t>Nested Loops</a:t>
            </a:r>
            <a:r>
              <a:rPr lang="en-US" altLang="en-US" sz="2400" dirty="0" smtClean="0"/>
              <a:t>: Running time of a nested loop containing a statement in the inner most loop is the running time of statement multiplied by the product of the sized of all loops. </a:t>
            </a:r>
          </a:p>
          <a:p>
            <a:pPr eaLnBrk="1" hangingPunct="1"/>
            <a:r>
              <a:rPr lang="en-US" altLang="en-US" sz="2400" b="1" dirty="0" smtClean="0"/>
              <a:t>Consecutive Statements: </a:t>
            </a:r>
            <a:r>
              <a:rPr lang="en-US" altLang="en-US" sz="2400" dirty="0" smtClean="0"/>
              <a:t>Just add the running times of those consecutive statements. </a:t>
            </a:r>
          </a:p>
          <a:p>
            <a:pPr eaLnBrk="1" hangingPunct="1"/>
            <a:r>
              <a:rPr lang="en-US" altLang="en-US" sz="2400" b="1" dirty="0" smtClean="0"/>
              <a:t>If/Else</a:t>
            </a:r>
            <a:r>
              <a:rPr lang="en-US" altLang="en-US" sz="2400" dirty="0" smtClean="0"/>
              <a:t>: Never more than the running time of the test plus the larger of running times of S1 and S2. </a:t>
            </a:r>
          </a:p>
          <a:p>
            <a:pPr eaLnBrk="1" hangingPunct="1"/>
            <a:endParaRPr lang="en-US" altLang="en-US" sz="2400" dirty="0" smtClean="0"/>
          </a:p>
        </p:txBody>
      </p:sp>
      <p:sp>
        <p:nvSpPr>
          <p:cNvPr id="6451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CF864F-4C26-458E-936C-BF0067FAD947}" type="slidenum">
              <a:rPr lang="en-US" altLang="en-US" sz="1400">
                <a:latin typeface="Times New Roman" panose="02020603050405020304" pitchFamily="18" charset="0"/>
              </a:rPr>
              <a:pPr>
                <a:spcBef>
                  <a:spcPct val="0"/>
                </a:spcBef>
                <a:buFontTx/>
                <a:buNone/>
              </a:pPr>
              <a:t>50</a:t>
            </a:fld>
            <a:endParaRPr lang="en-US" altLang="en-US"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E8DB-9F3C-454B-B398-A2ECF84D4B9F}"/>
              </a:ext>
            </a:extLst>
          </p:cNvPr>
          <p:cNvSpPr>
            <a:spLocks noGrp="1"/>
          </p:cNvSpPr>
          <p:nvPr>
            <p:ph type="ctrTitle"/>
          </p:nvPr>
        </p:nvSpPr>
        <p:spPr>
          <a:xfrm>
            <a:off x="1143000" y="882650"/>
            <a:ext cx="7772400" cy="688975"/>
          </a:xfrm>
        </p:spPr>
        <p:txBody>
          <a:bodyPr rtlCol="0">
            <a:normAutofit/>
          </a:bodyPr>
          <a:lstStyle/>
          <a:p>
            <a:pPr eaLnBrk="1" fontAlgn="auto" hangingPunct="1">
              <a:spcAft>
                <a:spcPts val="0"/>
              </a:spcAft>
              <a:defRPr/>
            </a:pPr>
            <a:r>
              <a:rPr lang="en-US" sz="2800" b="1" dirty="0"/>
              <a:t>Time </a:t>
            </a:r>
            <a:r>
              <a:rPr lang="en-US" sz="2800" b="1" dirty="0" smtClean="0"/>
              <a:t>Complexity of </a:t>
            </a:r>
            <a:r>
              <a:rPr lang="en-US" sz="2800" b="1" dirty="0" err="1" smtClean="0"/>
              <a:t>Polynomail</a:t>
            </a:r>
            <a:r>
              <a:rPr lang="en-US" sz="2800" b="1" dirty="0" smtClean="0"/>
              <a:t> functions</a:t>
            </a:r>
            <a:endParaRPr lang="en-US" sz="2800" b="1" dirty="0"/>
          </a:p>
        </p:txBody>
      </p:sp>
      <p:sp>
        <p:nvSpPr>
          <p:cNvPr id="65539" name="Subtitle 2"/>
          <p:cNvSpPr>
            <a:spLocks noGrp="1" noChangeArrowheads="1"/>
          </p:cNvSpPr>
          <p:nvPr>
            <p:ph type="subTitle" idx="1"/>
          </p:nvPr>
        </p:nvSpPr>
        <p:spPr>
          <a:xfrm>
            <a:off x="533400" y="1571625"/>
            <a:ext cx="8153400" cy="4905375"/>
          </a:xfrm>
        </p:spPr>
        <p:txBody>
          <a:bodyPr/>
          <a:lstStyle/>
          <a:p>
            <a:pPr marL="0" lvl="1" algn="l" eaLnBrk="1" hangingPunct="1"/>
            <a:r>
              <a:rPr lang="en-US" altLang="en-US" sz="1800" i="1" dirty="0" smtClean="0">
                <a:solidFill>
                  <a:schemeClr val="tx1"/>
                </a:solidFill>
              </a:rPr>
              <a:t>Theorem: Time complexity of a polynomial: a</a:t>
            </a:r>
            <a:r>
              <a:rPr lang="en-US" altLang="en-US" sz="1800" i="1" baseline="-25000" dirty="0" smtClean="0">
                <a:solidFill>
                  <a:schemeClr val="tx1"/>
                </a:solidFill>
              </a:rPr>
              <a:t>m </a:t>
            </a:r>
            <a:r>
              <a:rPr lang="en-US" altLang="en-US" sz="1800" i="1" dirty="0" err="1" smtClean="0">
                <a:solidFill>
                  <a:schemeClr val="tx1"/>
                </a:solidFill>
              </a:rPr>
              <a:t>x</a:t>
            </a:r>
            <a:r>
              <a:rPr lang="en-US" altLang="en-US" sz="1800" i="1" baseline="30000" dirty="0" err="1" smtClean="0">
                <a:solidFill>
                  <a:schemeClr val="tx1"/>
                </a:solidFill>
              </a:rPr>
              <a:t>m</a:t>
            </a:r>
            <a:r>
              <a:rPr lang="en-US" altLang="en-US" sz="1800" i="1" dirty="0" smtClean="0">
                <a:solidFill>
                  <a:schemeClr val="tx1"/>
                </a:solidFill>
              </a:rPr>
              <a:t> + a</a:t>
            </a:r>
            <a:r>
              <a:rPr lang="en-US" altLang="en-US" sz="1800" i="1" baseline="-25000" dirty="0" smtClean="0">
                <a:solidFill>
                  <a:schemeClr val="tx1"/>
                </a:solidFill>
              </a:rPr>
              <a:t>m-1 </a:t>
            </a:r>
            <a:r>
              <a:rPr lang="en-US" altLang="en-US" sz="1800" i="1" dirty="0" smtClean="0">
                <a:solidFill>
                  <a:schemeClr val="tx1"/>
                </a:solidFill>
              </a:rPr>
              <a:t>x</a:t>
            </a:r>
            <a:r>
              <a:rPr lang="en-US" altLang="en-US" sz="1800" i="1" baseline="30000" dirty="0" smtClean="0">
                <a:solidFill>
                  <a:schemeClr val="tx1"/>
                </a:solidFill>
              </a:rPr>
              <a:t>m-1 </a:t>
            </a:r>
            <a:r>
              <a:rPr lang="en-US" altLang="en-US" sz="1800" i="1" dirty="0" smtClean="0">
                <a:solidFill>
                  <a:schemeClr val="tx1"/>
                </a:solidFill>
              </a:rPr>
              <a:t>+ … + a</a:t>
            </a:r>
            <a:r>
              <a:rPr lang="en-US" altLang="en-US" sz="1800" i="1" baseline="-25000" dirty="0" smtClean="0">
                <a:solidFill>
                  <a:schemeClr val="tx1"/>
                </a:solidFill>
              </a:rPr>
              <a:t>1 </a:t>
            </a:r>
            <a:r>
              <a:rPr lang="en-US" altLang="en-US" sz="1800" i="1" dirty="0" smtClean="0">
                <a:solidFill>
                  <a:schemeClr val="tx1"/>
                </a:solidFill>
              </a:rPr>
              <a:t>x</a:t>
            </a:r>
            <a:r>
              <a:rPr lang="en-US" altLang="en-US" sz="1800" i="1" baseline="30000" dirty="0" smtClean="0">
                <a:solidFill>
                  <a:schemeClr val="tx1"/>
                </a:solidFill>
              </a:rPr>
              <a:t>1 </a:t>
            </a:r>
            <a:r>
              <a:rPr lang="en-US" altLang="en-US" sz="1800" i="1" dirty="0" smtClean="0">
                <a:solidFill>
                  <a:schemeClr val="tx1"/>
                </a:solidFill>
              </a:rPr>
              <a:t> + </a:t>
            </a:r>
            <a:r>
              <a:rPr lang="en-US" altLang="en-US" sz="1800" i="1" dirty="0">
                <a:solidFill>
                  <a:schemeClr val="tx1"/>
                </a:solidFill>
              </a:rPr>
              <a:t> </a:t>
            </a:r>
            <a:r>
              <a:rPr lang="en-US" altLang="en-US" sz="1800" i="1" dirty="0" smtClean="0">
                <a:solidFill>
                  <a:schemeClr val="tx1"/>
                </a:solidFill>
              </a:rPr>
              <a:t>a</a:t>
            </a:r>
            <a:r>
              <a:rPr lang="en-US" altLang="en-US" sz="1800" i="1" baseline="-25000" dirty="0" smtClean="0">
                <a:solidFill>
                  <a:schemeClr val="tx1"/>
                </a:solidFill>
              </a:rPr>
              <a:t>0</a:t>
            </a:r>
          </a:p>
          <a:p>
            <a:pPr marL="0" lvl="1" algn="l" eaLnBrk="1" hangingPunct="1"/>
            <a:r>
              <a:rPr lang="en-US" altLang="en-US" sz="1800" i="1" dirty="0" smtClean="0">
                <a:solidFill>
                  <a:schemeClr val="tx1"/>
                </a:solidFill>
              </a:rPr>
              <a:t>is </a:t>
            </a:r>
            <a:r>
              <a:rPr lang="el-GR" altLang="en-US" sz="1800" i="1" dirty="0" smtClean="0">
                <a:solidFill>
                  <a:schemeClr val="tx1"/>
                </a:solidFill>
              </a:rPr>
              <a:t>ϴ</a:t>
            </a:r>
            <a:r>
              <a:rPr lang="en-US" altLang="en-US" sz="1800" i="1" dirty="0" smtClean="0">
                <a:solidFill>
                  <a:schemeClr val="tx1"/>
                </a:solidFill>
              </a:rPr>
              <a:t>(n</a:t>
            </a:r>
            <a:r>
              <a:rPr lang="en-US" altLang="en-US" sz="1800" i="1" baseline="30000" dirty="0" smtClean="0">
                <a:solidFill>
                  <a:schemeClr val="tx1"/>
                </a:solidFill>
              </a:rPr>
              <a:t>m</a:t>
            </a:r>
            <a:r>
              <a:rPr lang="en-US" altLang="en-US" sz="1800" i="1" dirty="0" smtClean="0">
                <a:solidFill>
                  <a:schemeClr val="tx1"/>
                </a:solidFill>
              </a:rPr>
              <a:t>).</a:t>
            </a:r>
          </a:p>
          <a:p>
            <a:pPr marL="0" lvl="1" algn="l" eaLnBrk="1" hangingPunct="1"/>
            <a:r>
              <a:rPr lang="en-US" altLang="en-US" sz="1800" i="1" dirty="0" smtClean="0">
                <a:solidFill>
                  <a:schemeClr val="tx1"/>
                </a:solidFill>
              </a:rPr>
              <a:t>Example of Time complexity of algorithms with number of operations expressed as functions are given below:</a:t>
            </a:r>
          </a:p>
          <a:p>
            <a:pPr marL="0" lvl="1" algn="l" eaLnBrk="1" hangingPunct="1"/>
            <a:endParaRPr lang="en-US" altLang="en-US" sz="1800" i="1" dirty="0" smtClean="0">
              <a:solidFill>
                <a:schemeClr val="tx1"/>
              </a:solidFill>
            </a:endParaRPr>
          </a:p>
          <a:p>
            <a:pPr marL="0" lvl="1" algn="l" eaLnBrk="1" hangingPunct="1"/>
            <a:endParaRPr lang="en-US" altLang="en-US" sz="1800" i="1" dirty="0" smtClean="0">
              <a:solidFill>
                <a:schemeClr val="tx1"/>
              </a:solidFill>
            </a:endParaRPr>
          </a:p>
          <a:p>
            <a:pPr marL="0" lvl="1" algn="l" eaLnBrk="1" hangingPunct="1"/>
            <a:endParaRPr lang="en-US" altLang="en-US" sz="1800" i="1" dirty="0" smtClean="0">
              <a:solidFill>
                <a:schemeClr val="tx1"/>
              </a:solidFill>
            </a:endParaRPr>
          </a:p>
          <a:p>
            <a:pPr marL="0" lvl="1" algn="l" eaLnBrk="1" hangingPunct="1"/>
            <a:endParaRPr lang="en-US" altLang="en-US" sz="1800" i="1" dirty="0" smtClean="0">
              <a:solidFill>
                <a:schemeClr val="tx1"/>
              </a:solidFill>
            </a:endParaRPr>
          </a:p>
          <a:p>
            <a:pPr marL="0" lvl="1" algn="l" eaLnBrk="1" hangingPunct="1"/>
            <a:endParaRPr lang="en-US" altLang="en-US" sz="1800" i="1" dirty="0" smtClean="0">
              <a:solidFill>
                <a:schemeClr val="tx1"/>
              </a:solidFill>
            </a:endParaRPr>
          </a:p>
          <a:p>
            <a:pPr marL="0" lvl="1" algn="l" eaLnBrk="1" hangingPunct="1"/>
            <a:endParaRPr lang="en-US" altLang="en-US" sz="1800" i="1" dirty="0" smtClean="0">
              <a:solidFill>
                <a:schemeClr val="tx1"/>
              </a:solidFill>
            </a:endParaRPr>
          </a:p>
          <a:p>
            <a:pPr marL="0" lvl="1" algn="l" eaLnBrk="1" hangingPunct="1"/>
            <a:r>
              <a:rPr lang="en-US" altLang="en-US" sz="1800" i="1" dirty="0" smtClean="0">
                <a:solidFill>
                  <a:schemeClr val="tx1"/>
                </a:solidFill>
              </a:rPr>
              <a:t>- Notice that Time Complexity can be expressed as the degree of the polynomial</a:t>
            </a:r>
          </a:p>
          <a:p>
            <a:pPr marL="0" lvl="1" algn="l" eaLnBrk="1" hangingPunct="1"/>
            <a:r>
              <a:rPr lang="en-US" altLang="en-US" sz="1800" i="1" dirty="0" smtClean="0">
                <a:solidFill>
                  <a:schemeClr val="tx1"/>
                </a:solidFill>
              </a:rPr>
              <a:t>	- m in </a:t>
            </a:r>
            <a:r>
              <a:rPr lang="el-GR" altLang="en-US" sz="1800" i="1" dirty="0" smtClean="0">
                <a:solidFill>
                  <a:schemeClr val="tx1"/>
                </a:solidFill>
              </a:rPr>
              <a:t>ϴ</a:t>
            </a:r>
            <a:r>
              <a:rPr lang="en-US" altLang="en-US" sz="1800" i="1" dirty="0" smtClean="0">
                <a:solidFill>
                  <a:schemeClr val="tx1"/>
                </a:solidFill>
              </a:rPr>
              <a:t>(n</a:t>
            </a:r>
            <a:r>
              <a:rPr lang="en-US" altLang="en-US" sz="1800" i="1" baseline="30000" dirty="0" smtClean="0">
                <a:solidFill>
                  <a:schemeClr val="tx1"/>
                </a:solidFill>
              </a:rPr>
              <a:t>m</a:t>
            </a:r>
            <a:r>
              <a:rPr lang="en-US" altLang="en-US" sz="1800" i="1" dirty="0" smtClean="0">
                <a:solidFill>
                  <a:schemeClr val="tx1"/>
                </a:solidFill>
              </a:rPr>
              <a:t>) is the degree of the polynomial</a:t>
            </a:r>
          </a:p>
          <a:p>
            <a:pPr marL="0" lvl="1" algn="l" eaLnBrk="1" hangingPunct="1"/>
            <a:r>
              <a:rPr lang="en-US" altLang="en-US" sz="1800" i="1" dirty="0" smtClean="0">
                <a:solidFill>
                  <a:schemeClr val="tx1"/>
                </a:solidFill>
              </a:rPr>
              <a:t>	- Degree of the polynomial of f(n)=5 is 0. Therefore m = 0, so </a:t>
            </a:r>
            <a:r>
              <a:rPr lang="el-GR" altLang="en-US" sz="1800" i="1" dirty="0" smtClean="0">
                <a:solidFill>
                  <a:schemeClr val="tx1"/>
                </a:solidFill>
              </a:rPr>
              <a:t>ϴ</a:t>
            </a:r>
            <a:r>
              <a:rPr lang="en-US" altLang="en-US" sz="1800" i="1" dirty="0" smtClean="0">
                <a:solidFill>
                  <a:schemeClr val="tx1"/>
                </a:solidFill>
              </a:rPr>
              <a:t>(n</a:t>
            </a:r>
            <a:r>
              <a:rPr lang="en-US" altLang="en-US" sz="1800" i="1" baseline="30000" dirty="0" smtClean="0">
                <a:solidFill>
                  <a:schemeClr val="tx1"/>
                </a:solidFill>
              </a:rPr>
              <a:t>0</a:t>
            </a:r>
            <a:r>
              <a:rPr lang="en-US" altLang="en-US" sz="1800" i="1" dirty="0" smtClean="0">
                <a:solidFill>
                  <a:schemeClr val="tx1"/>
                </a:solidFill>
              </a:rPr>
              <a:t>) or </a:t>
            </a:r>
            <a:r>
              <a:rPr lang="el-GR" altLang="en-US" sz="1800" i="1" dirty="0" smtClean="0">
                <a:solidFill>
                  <a:schemeClr val="tx1"/>
                </a:solidFill>
              </a:rPr>
              <a:t>ϴ</a:t>
            </a:r>
            <a:r>
              <a:rPr lang="en-US" altLang="en-US" sz="1800" i="1" dirty="0" smtClean="0">
                <a:solidFill>
                  <a:schemeClr val="tx1"/>
                </a:solidFill>
              </a:rPr>
              <a:t>(1) </a:t>
            </a:r>
          </a:p>
          <a:p>
            <a:pPr marL="0" lvl="1" algn="l" eaLnBrk="1" hangingPunct="1"/>
            <a:r>
              <a:rPr lang="en-US" altLang="en-US" sz="1800" i="1" dirty="0" smtClean="0">
                <a:solidFill>
                  <a:schemeClr val="tx1"/>
                </a:solidFill>
              </a:rPr>
              <a:t>	- Degree of polynomial of f(n)= n</a:t>
            </a:r>
            <a:r>
              <a:rPr lang="en-US" altLang="en-US" sz="1800" i="1" baseline="30000" dirty="0" smtClean="0">
                <a:solidFill>
                  <a:schemeClr val="tx1"/>
                </a:solidFill>
              </a:rPr>
              <a:t>3</a:t>
            </a:r>
            <a:r>
              <a:rPr lang="en-US" altLang="en-US" sz="1800" i="1" dirty="0" smtClean="0">
                <a:solidFill>
                  <a:schemeClr val="tx1"/>
                </a:solidFill>
              </a:rPr>
              <a:t> is 3. Therefore m = 3, so </a:t>
            </a:r>
            <a:r>
              <a:rPr lang="el-GR" altLang="en-US" sz="1800" i="1" dirty="0" smtClean="0">
                <a:solidFill>
                  <a:schemeClr val="tx1"/>
                </a:solidFill>
              </a:rPr>
              <a:t>ϴ</a:t>
            </a:r>
            <a:r>
              <a:rPr lang="en-US" altLang="en-US" sz="1800" i="1" dirty="0" smtClean="0">
                <a:solidFill>
                  <a:schemeClr val="tx1"/>
                </a:solidFill>
              </a:rPr>
              <a:t>(n</a:t>
            </a:r>
            <a:r>
              <a:rPr lang="en-US" altLang="en-US" sz="1800" i="1" baseline="30000" dirty="0" smtClean="0">
                <a:solidFill>
                  <a:schemeClr val="tx1"/>
                </a:solidFill>
              </a:rPr>
              <a:t>3</a:t>
            </a:r>
            <a:r>
              <a:rPr lang="en-US" altLang="en-US" sz="1800" i="1" dirty="0" smtClean="0">
                <a:solidFill>
                  <a:schemeClr val="tx1"/>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2528963426"/>
              </p:ext>
            </p:extLst>
          </p:nvPr>
        </p:nvGraphicFramePr>
        <p:xfrm>
          <a:off x="3810000" y="2590800"/>
          <a:ext cx="2819400" cy="2103437"/>
        </p:xfrm>
        <a:graphic>
          <a:graphicData uri="http://schemas.openxmlformats.org/drawingml/2006/table">
            <a:tbl>
              <a:tblPr/>
              <a:tblGrid>
                <a:gridCol w="1409700">
                  <a:extLst>
                    <a:ext uri="{9D8B030D-6E8A-4147-A177-3AD203B41FA5}">
                      <a16:colId xmlns:a16="http://schemas.microsoft.com/office/drawing/2014/main" val="2563749942"/>
                    </a:ext>
                  </a:extLst>
                </a:gridCol>
                <a:gridCol w="1409700">
                  <a:extLst>
                    <a:ext uri="{9D8B030D-6E8A-4147-A177-3AD203B41FA5}">
                      <a16:colId xmlns:a16="http://schemas.microsoft.com/office/drawing/2014/main" val="3888788813"/>
                    </a:ext>
                  </a:extLst>
                </a:gridCol>
              </a:tblGrid>
              <a:tr h="640177">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function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Time Complexity</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660637"/>
                  </a:ext>
                </a:extLst>
              </a:tr>
              <a:tr h="36581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f(n)=</a:t>
                      </a:r>
                      <a:r>
                        <a:rPr lang="en-US" sz="1800" i="1" kern="1200" dirty="0" smtClean="0">
                          <a:solidFill>
                            <a:schemeClr val="tx1"/>
                          </a:solidFill>
                          <a:effectLst/>
                          <a:latin typeface="Calibri" panose="020F0502020204030204" pitchFamily="34" charset="0"/>
                          <a:ea typeface="+mn-ea"/>
                          <a:cs typeface="+mn-cs"/>
                        </a:rPr>
                        <a:t>n</a:t>
                      </a:r>
                      <a:r>
                        <a:rPr lang="en-US" sz="1800" i="1" kern="1200" baseline="30000" dirty="0" smtClean="0">
                          <a:solidFill>
                            <a:schemeClr val="tx1"/>
                          </a:solidFill>
                          <a:effectLst/>
                          <a:latin typeface="Calibri" panose="020F0502020204030204" pitchFamily="34" charset="0"/>
                          <a:ea typeface="+mn-ea"/>
                          <a:cs typeface="+mn-cs"/>
                        </a:rPr>
                        <a:t>0 *</a:t>
                      </a: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5</a:t>
                      </a:r>
                      <a:endParaRPr kumimoji="0" lang="en-US" altLang="en-US" sz="16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5948853"/>
                  </a:ext>
                </a:extLst>
              </a:tr>
              <a:tr h="36581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f(n)= 4n + 2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2361430"/>
                  </a:ext>
                </a:extLst>
              </a:tr>
              <a:tr h="36581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f(n)= n</a:t>
                      </a:r>
                      <a:r>
                        <a:rPr kumimoji="0" lang="en-US" altLang="en-US" sz="1800" b="0" i="1" u="none" strike="noStrike" cap="none" normalizeH="0" baseline="30000" dirty="0" smtClean="0">
                          <a:ln>
                            <a:noFill/>
                          </a:ln>
                          <a:solidFill>
                            <a:schemeClr val="tx1"/>
                          </a:solidFill>
                          <a:effectLst/>
                          <a:latin typeface="Times New Roman" panose="02020603050405020304" pitchFamily="18" charset="0"/>
                          <a:ea typeface="MS PGothic" panose="020B0600070205080204" pitchFamily="34" charset="-128"/>
                        </a:rPr>
                        <a:t>2</a:t>
                      </a: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 + 4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(n</a:t>
                      </a:r>
                      <a:r>
                        <a:rPr kumimoji="0" lang="en-US" altLang="en-US" sz="1800" b="0" i="1" u="none" strike="noStrike" cap="none" normalizeH="0" baseline="30000" smtClean="0">
                          <a:ln>
                            <a:noFill/>
                          </a:ln>
                          <a:solidFill>
                            <a:schemeClr val="tx1"/>
                          </a:solidFill>
                          <a:effectLst/>
                          <a:latin typeface="Times New Roman" panose="02020603050405020304" pitchFamily="18" charset="0"/>
                          <a:ea typeface="MS PGothic" panose="020B0600070205080204" pitchFamily="34" charset="-128"/>
                        </a:rPr>
                        <a:t>2</a:t>
                      </a: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250574"/>
                  </a:ext>
                </a:extLst>
              </a:tr>
              <a:tr h="36581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f(n)=n</a:t>
                      </a:r>
                      <a:r>
                        <a:rPr kumimoji="0" lang="en-US" altLang="en-US" sz="1800" b="0" i="1" u="none" strike="noStrike" cap="none" normalizeH="0" baseline="30000" dirty="0" smtClean="0">
                          <a:ln>
                            <a:noFill/>
                          </a:ln>
                          <a:solidFill>
                            <a:schemeClr val="tx1"/>
                          </a:solidFill>
                          <a:effectLst/>
                          <a:latin typeface="Times New Roman" panose="02020603050405020304" pitchFamily="18" charset="0"/>
                          <a:ea typeface="MS PGothic" panose="020B0600070205080204" pitchFamily="34" charset="-128"/>
                        </a:rPr>
                        <a:t>3</a:t>
                      </a:r>
                      <a:endParaRPr kumimoji="0" lang="en-US" altLang="en-US" sz="1800" b="0" i="1"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(n</a:t>
                      </a:r>
                      <a:r>
                        <a:rPr kumimoji="0" lang="en-US" altLang="en-US" sz="1800" b="0" i="1" u="none" strike="noStrike" cap="none" normalizeH="0" baseline="30000" dirty="0" smtClean="0">
                          <a:ln>
                            <a:noFill/>
                          </a:ln>
                          <a:solidFill>
                            <a:schemeClr val="tx1"/>
                          </a:solidFill>
                          <a:effectLst/>
                          <a:latin typeface="Times New Roman" panose="02020603050405020304" pitchFamily="18" charset="0"/>
                          <a:ea typeface="MS PGothic" panose="020B0600070205080204" pitchFamily="34" charset="-128"/>
                        </a:rPr>
                        <a:t>3</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4598211"/>
                  </a:ext>
                </a:extLst>
              </a:tr>
            </a:tbl>
          </a:graphicData>
        </a:graphic>
      </p:graphicFrame>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B539-806D-F445-A477-4E37671818F4}"/>
              </a:ext>
            </a:extLst>
          </p:cNvPr>
          <p:cNvSpPr>
            <a:spLocks noGrp="1"/>
          </p:cNvSpPr>
          <p:nvPr>
            <p:ph type="ctrTitle"/>
          </p:nvPr>
        </p:nvSpPr>
        <p:spPr>
          <a:xfrm>
            <a:off x="6096000" y="76087"/>
            <a:ext cx="2895600" cy="723900"/>
          </a:xfrm>
        </p:spPr>
        <p:txBody>
          <a:bodyPr rtlCol="0">
            <a:normAutofit fontScale="90000"/>
          </a:bodyPr>
          <a:lstStyle/>
          <a:p>
            <a:pPr eaLnBrk="1" fontAlgn="auto" hangingPunct="1">
              <a:spcAft>
                <a:spcPts val="0"/>
              </a:spcAft>
              <a:defRPr/>
            </a:pPr>
            <a:r>
              <a:rPr lang="en-US" b="1" dirty="0"/>
              <a:t>Big-Theta</a:t>
            </a:r>
          </a:p>
        </p:txBody>
      </p:sp>
      <p:sp>
        <p:nvSpPr>
          <p:cNvPr id="3" name="Subtitle 2">
            <a:extLst>
              <a:ext uri="{FF2B5EF4-FFF2-40B4-BE49-F238E27FC236}">
                <a16:creationId xmlns:a16="http://schemas.microsoft.com/office/drawing/2014/main" id="{7B94FAB4-A250-CF46-9A63-F916404CA788}"/>
              </a:ext>
            </a:extLst>
          </p:cNvPr>
          <p:cNvSpPr>
            <a:spLocks noGrp="1"/>
          </p:cNvSpPr>
          <p:nvPr>
            <p:ph type="subTitle" idx="1"/>
          </p:nvPr>
        </p:nvSpPr>
        <p:spPr>
          <a:xfrm>
            <a:off x="381000" y="609600"/>
            <a:ext cx="8382000" cy="5880101"/>
          </a:xfrm>
        </p:spPr>
        <p:txBody>
          <a:bodyPr rtlCol="0">
            <a:normAutofit lnSpcReduction="10000"/>
          </a:bodyPr>
          <a:lstStyle/>
          <a:p>
            <a:pPr marL="0" lvl="1" algn="l" eaLnBrk="1" fontAlgn="auto" hangingPunct="1">
              <a:lnSpc>
                <a:spcPct val="90000"/>
              </a:lnSpc>
              <a:spcAft>
                <a:spcPts val="0"/>
              </a:spcAft>
              <a:buFont typeface="Arial"/>
              <a:buNone/>
              <a:defRPr/>
            </a:pPr>
            <a:endParaRPr lang="en-US" altLang="en-US" sz="2000" i="1" dirty="0"/>
          </a:p>
          <a:p>
            <a:pPr marL="0" lvl="1" algn="l" eaLnBrk="1" fontAlgn="auto" hangingPunct="1">
              <a:lnSpc>
                <a:spcPct val="90000"/>
              </a:lnSpc>
              <a:spcAft>
                <a:spcPts val="0"/>
              </a:spcAft>
              <a:buFont typeface="Arial"/>
              <a:buNone/>
              <a:defRPr/>
            </a:pPr>
            <a:r>
              <a:rPr lang="en-US" altLang="en-US" sz="2000" i="1" dirty="0">
                <a:solidFill>
                  <a:schemeClr val="tx1"/>
                </a:solidFill>
              </a:rPr>
              <a:t>Time Complexity of some common algorithms</a:t>
            </a:r>
          </a:p>
          <a:p>
            <a:pPr marL="0" lvl="1" algn="l" eaLnBrk="1" fontAlgn="auto" hangingPunct="1">
              <a:lnSpc>
                <a:spcPct val="90000"/>
              </a:lnSpc>
              <a:spcAft>
                <a:spcPts val="0"/>
              </a:spcAft>
              <a:buFont typeface="Arial"/>
              <a:buNone/>
              <a:defRPr/>
            </a:pPr>
            <a:endParaRPr lang="en-US" altLang="en-US" sz="2000" i="1" dirty="0"/>
          </a:p>
          <a:p>
            <a:pPr marL="0" lvl="1" algn="l" eaLnBrk="1" fontAlgn="auto" hangingPunct="1">
              <a:lnSpc>
                <a:spcPct val="90000"/>
              </a:lnSpc>
              <a:spcAft>
                <a:spcPts val="0"/>
              </a:spcAft>
              <a:buFontTx/>
              <a:buChar char="-"/>
              <a:defRPr/>
            </a:pPr>
            <a:endParaRPr lang="en-US" altLang="en-US" sz="2000" i="1" dirty="0"/>
          </a:p>
          <a:p>
            <a:pPr marL="0" lvl="1" algn="l" eaLnBrk="1" fontAlgn="auto" hangingPunct="1">
              <a:lnSpc>
                <a:spcPct val="90000"/>
              </a:lnSpc>
              <a:spcAft>
                <a:spcPts val="0"/>
              </a:spcAft>
              <a:buFontTx/>
              <a:buChar char="-"/>
              <a:defRPr/>
            </a:pPr>
            <a:endParaRPr lang="en-US" altLang="en-US" sz="2000" i="1" dirty="0"/>
          </a:p>
          <a:p>
            <a:pPr marL="0" lvl="1" algn="l" eaLnBrk="1" fontAlgn="auto" hangingPunct="1">
              <a:lnSpc>
                <a:spcPct val="90000"/>
              </a:lnSpc>
              <a:spcAft>
                <a:spcPts val="0"/>
              </a:spcAft>
              <a:buFontTx/>
              <a:buChar char="-"/>
              <a:defRPr/>
            </a:pPr>
            <a:endParaRPr lang="en-US" altLang="en-US" sz="2000" i="1" dirty="0"/>
          </a:p>
          <a:p>
            <a:pPr marL="0" lvl="1" algn="l" eaLnBrk="1" fontAlgn="auto" hangingPunct="1">
              <a:lnSpc>
                <a:spcPct val="90000"/>
              </a:lnSpc>
              <a:spcAft>
                <a:spcPts val="0"/>
              </a:spcAft>
              <a:buFontTx/>
              <a:buChar char="-"/>
              <a:defRPr/>
            </a:pPr>
            <a:endParaRPr lang="en-US" altLang="en-US" sz="2000" i="1" dirty="0"/>
          </a:p>
          <a:p>
            <a:pPr marL="0" lvl="1" algn="l" eaLnBrk="1" fontAlgn="auto" hangingPunct="1">
              <a:lnSpc>
                <a:spcPct val="90000"/>
              </a:lnSpc>
              <a:spcAft>
                <a:spcPts val="0"/>
              </a:spcAft>
              <a:buFontTx/>
              <a:buChar char="-"/>
              <a:defRPr/>
            </a:pPr>
            <a:endParaRPr lang="en-US" altLang="en-US" sz="2000" i="1" dirty="0"/>
          </a:p>
          <a:p>
            <a:pPr marL="0" lvl="1" algn="l" eaLnBrk="1" fontAlgn="auto" hangingPunct="1">
              <a:lnSpc>
                <a:spcPct val="90000"/>
              </a:lnSpc>
              <a:spcAft>
                <a:spcPts val="0"/>
              </a:spcAft>
              <a:buFont typeface="Arial"/>
              <a:buNone/>
              <a:defRPr/>
            </a:pPr>
            <a:endParaRPr lang="en-GB" altLang="en-US" sz="2000" i="1" dirty="0"/>
          </a:p>
          <a:p>
            <a:pPr marL="0" lvl="1" algn="l" eaLnBrk="1" fontAlgn="auto" hangingPunct="1">
              <a:lnSpc>
                <a:spcPct val="90000"/>
              </a:lnSpc>
              <a:spcAft>
                <a:spcPts val="0"/>
              </a:spcAft>
              <a:buFont typeface="Arial"/>
              <a:buNone/>
              <a:defRPr/>
            </a:pPr>
            <a:endParaRPr lang="en-GB" altLang="en-US" sz="2000" i="1" dirty="0"/>
          </a:p>
          <a:p>
            <a:pPr marL="0" lvl="1" algn="l" eaLnBrk="1" fontAlgn="auto" hangingPunct="1">
              <a:lnSpc>
                <a:spcPct val="90000"/>
              </a:lnSpc>
              <a:spcAft>
                <a:spcPts val="0"/>
              </a:spcAft>
              <a:buFont typeface="Arial"/>
              <a:buNone/>
              <a:defRPr/>
            </a:pPr>
            <a:endParaRPr lang="en-US" altLang="en-US" sz="2000" i="1" dirty="0"/>
          </a:p>
          <a:p>
            <a:pPr marL="0" lvl="1" algn="l" eaLnBrk="1" fontAlgn="auto" hangingPunct="1">
              <a:lnSpc>
                <a:spcPct val="90000"/>
              </a:lnSpc>
              <a:spcAft>
                <a:spcPts val="0"/>
              </a:spcAft>
              <a:buFont typeface="Arial"/>
              <a:buNone/>
              <a:defRPr/>
            </a:pPr>
            <a:endParaRPr lang="en-US" altLang="en-US" sz="1800" i="1" dirty="0" smtClean="0">
              <a:solidFill>
                <a:schemeClr val="tx1"/>
              </a:solidFill>
            </a:endParaRPr>
          </a:p>
          <a:p>
            <a:pPr marL="0" lvl="1" algn="l" eaLnBrk="1" fontAlgn="auto" hangingPunct="1">
              <a:lnSpc>
                <a:spcPct val="90000"/>
              </a:lnSpc>
              <a:spcAft>
                <a:spcPts val="0"/>
              </a:spcAft>
              <a:buFont typeface="Arial"/>
              <a:buNone/>
              <a:defRPr/>
            </a:pPr>
            <a:endParaRPr lang="en-US" altLang="en-US" sz="1800" i="1" dirty="0">
              <a:solidFill>
                <a:schemeClr val="tx1"/>
              </a:solidFill>
            </a:endParaRPr>
          </a:p>
          <a:p>
            <a:pPr marL="0" lvl="1" algn="l" eaLnBrk="1" fontAlgn="auto" hangingPunct="1">
              <a:lnSpc>
                <a:spcPct val="90000"/>
              </a:lnSpc>
              <a:spcAft>
                <a:spcPts val="0"/>
              </a:spcAft>
              <a:buFont typeface="Arial"/>
              <a:buNone/>
              <a:defRPr/>
            </a:pPr>
            <a:r>
              <a:rPr lang="en-US" altLang="en-US" sz="1800" i="1" dirty="0" smtClean="0">
                <a:solidFill>
                  <a:schemeClr val="tx1"/>
                </a:solidFill>
              </a:rPr>
              <a:t>All </a:t>
            </a:r>
            <a:r>
              <a:rPr lang="en-US" altLang="en-US" sz="1800" i="1" dirty="0">
                <a:solidFill>
                  <a:schemeClr val="tx1"/>
                </a:solidFill>
              </a:rPr>
              <a:t>algorithms with Time Complexity of the form </a:t>
            </a:r>
            <a:r>
              <a:rPr lang="el-GR" altLang="en-US" sz="1800" dirty="0">
                <a:solidFill>
                  <a:schemeClr val="tx1"/>
                </a:solidFill>
              </a:rPr>
              <a:t>ϴ</a:t>
            </a:r>
            <a:r>
              <a:rPr lang="en-US" altLang="en-US" sz="1800" dirty="0">
                <a:solidFill>
                  <a:schemeClr val="tx1"/>
                </a:solidFill>
              </a:rPr>
              <a:t>(</a:t>
            </a:r>
            <a:r>
              <a:rPr lang="en-US" altLang="en-US" sz="1800" dirty="0" err="1">
                <a:solidFill>
                  <a:schemeClr val="tx1"/>
                </a:solidFill>
              </a:rPr>
              <a:t>n</a:t>
            </a:r>
            <a:r>
              <a:rPr lang="en-US" altLang="en-US" sz="1800" baseline="30000" dirty="0" err="1">
                <a:solidFill>
                  <a:schemeClr val="tx1"/>
                </a:solidFill>
              </a:rPr>
              <a:t>k</a:t>
            </a:r>
            <a:r>
              <a:rPr lang="en-US" altLang="en-US" sz="1800" dirty="0">
                <a:solidFill>
                  <a:schemeClr val="tx1"/>
                </a:solidFill>
              </a:rPr>
              <a:t>) </a:t>
            </a:r>
            <a:r>
              <a:rPr lang="en-US" altLang="en-US" sz="1800" i="1" dirty="0">
                <a:solidFill>
                  <a:schemeClr val="tx1"/>
                </a:solidFill>
              </a:rPr>
              <a:t> have Polynomial Complexity</a:t>
            </a:r>
          </a:p>
          <a:p>
            <a:pPr marL="0" lvl="1" algn="l" eaLnBrk="1" fontAlgn="auto" hangingPunct="1">
              <a:lnSpc>
                <a:spcPct val="90000"/>
              </a:lnSpc>
              <a:spcAft>
                <a:spcPts val="0"/>
              </a:spcAft>
              <a:buFont typeface="Arial"/>
              <a:buNone/>
              <a:defRPr/>
            </a:pPr>
            <a:r>
              <a:rPr lang="en-US" altLang="en-US" sz="1800" dirty="0">
                <a:solidFill>
                  <a:schemeClr val="tx1"/>
                </a:solidFill>
              </a:rPr>
              <a:t>Note:   </a:t>
            </a:r>
            <a:r>
              <a:rPr lang="en-US" altLang="en-US" sz="1800" b="1" dirty="0">
                <a:solidFill>
                  <a:schemeClr val="tx1"/>
                </a:solidFill>
              </a:rPr>
              <a:t>log is short for logarithm</a:t>
            </a:r>
            <a:r>
              <a:rPr lang="en-US" altLang="en-US" sz="1800" dirty="0">
                <a:solidFill>
                  <a:schemeClr val="tx1"/>
                </a:solidFill>
              </a:rPr>
              <a:t>.</a:t>
            </a:r>
          </a:p>
          <a:p>
            <a:pPr marL="0" lvl="1" algn="l" eaLnBrk="1" fontAlgn="auto" hangingPunct="1">
              <a:lnSpc>
                <a:spcPct val="90000"/>
              </a:lnSpc>
              <a:spcAft>
                <a:spcPts val="0"/>
              </a:spcAft>
              <a:buFontTx/>
              <a:buChar char="-"/>
              <a:defRPr/>
            </a:pPr>
            <a:r>
              <a:rPr lang="en-US" altLang="en-US" sz="1800" b="1" dirty="0">
                <a:solidFill>
                  <a:schemeClr val="tx1"/>
                </a:solidFill>
              </a:rPr>
              <a:t>y = 10</a:t>
            </a:r>
            <a:r>
              <a:rPr lang="en-US" altLang="en-US" sz="1800" b="1" baseline="30000" dirty="0">
                <a:solidFill>
                  <a:schemeClr val="tx1"/>
                </a:solidFill>
              </a:rPr>
              <a:t>n         </a:t>
            </a:r>
            <a:r>
              <a:rPr lang="en-US" altLang="en-US" sz="1800" dirty="0">
                <a:solidFill>
                  <a:schemeClr val="tx1"/>
                </a:solidFill>
                <a:latin typeface="Arial" panose="020B0604020202020204" pitchFamily="34" charset="0"/>
              </a:rPr>
              <a:t>....is equivalent to..... </a:t>
            </a:r>
            <a:r>
              <a:rPr lang="en-US" altLang="en-US" sz="1800" b="1" dirty="0">
                <a:solidFill>
                  <a:schemeClr val="tx1"/>
                </a:solidFill>
              </a:rPr>
              <a:t>log</a:t>
            </a:r>
            <a:r>
              <a:rPr lang="en-US" altLang="en-US" sz="1800" b="1" baseline="-25000" dirty="0">
                <a:solidFill>
                  <a:schemeClr val="tx1"/>
                </a:solidFill>
              </a:rPr>
              <a:t>10</a:t>
            </a:r>
            <a:r>
              <a:rPr lang="en-US" altLang="en-US" sz="1800" b="1" dirty="0">
                <a:solidFill>
                  <a:schemeClr val="tx1"/>
                </a:solidFill>
              </a:rPr>
              <a:t>(y) = n  </a:t>
            </a:r>
            <a:r>
              <a:rPr lang="en-US" altLang="en-US" sz="1800" dirty="0">
                <a:solidFill>
                  <a:schemeClr val="tx1"/>
                </a:solidFill>
              </a:rPr>
              <a:t>or just </a:t>
            </a:r>
            <a:r>
              <a:rPr lang="en-US" altLang="en-US" sz="1800" b="1" dirty="0">
                <a:solidFill>
                  <a:schemeClr val="tx1"/>
                </a:solidFill>
              </a:rPr>
              <a:t>log y = n</a:t>
            </a:r>
          </a:p>
          <a:p>
            <a:pPr marL="0" lvl="1" algn="l" eaLnBrk="1" fontAlgn="auto" hangingPunct="1">
              <a:lnSpc>
                <a:spcPct val="90000"/>
              </a:lnSpc>
              <a:spcAft>
                <a:spcPts val="0"/>
              </a:spcAft>
              <a:buFontTx/>
              <a:buChar char="-"/>
              <a:defRPr/>
            </a:pPr>
            <a:r>
              <a:rPr lang="en-US" altLang="en-US" sz="1800" dirty="0">
                <a:solidFill>
                  <a:schemeClr val="tx1"/>
                </a:solidFill>
              </a:rPr>
              <a:t>Example : </a:t>
            </a:r>
            <a:r>
              <a:rPr lang="en-US" altLang="en-US" sz="1800" b="1" dirty="0">
                <a:solidFill>
                  <a:schemeClr val="tx1"/>
                </a:solidFill>
              </a:rPr>
              <a:t>100 = 10</a:t>
            </a:r>
            <a:r>
              <a:rPr lang="en-US" altLang="en-US" sz="1800" b="1" baseline="30000" dirty="0">
                <a:solidFill>
                  <a:schemeClr val="tx1"/>
                </a:solidFill>
              </a:rPr>
              <a:t>2</a:t>
            </a:r>
            <a:r>
              <a:rPr lang="en-US" altLang="en-US" sz="1800" b="1" dirty="0">
                <a:solidFill>
                  <a:schemeClr val="tx1"/>
                </a:solidFill>
              </a:rPr>
              <a:t> </a:t>
            </a:r>
            <a:r>
              <a:rPr lang="en-US" altLang="en-US" sz="1800" dirty="0">
                <a:solidFill>
                  <a:schemeClr val="tx1"/>
                </a:solidFill>
              </a:rPr>
              <a:t>  is the same as </a:t>
            </a:r>
            <a:r>
              <a:rPr lang="en-US" altLang="en-US" sz="1800" baseline="30000" dirty="0">
                <a:solidFill>
                  <a:schemeClr val="tx1"/>
                </a:solidFill>
              </a:rPr>
              <a:t>      </a:t>
            </a:r>
            <a:r>
              <a:rPr lang="en-US" altLang="en-US" sz="1800" b="1" dirty="0">
                <a:solidFill>
                  <a:schemeClr val="tx1"/>
                </a:solidFill>
              </a:rPr>
              <a:t>log</a:t>
            </a:r>
            <a:r>
              <a:rPr lang="en-US" altLang="en-US" sz="1800" b="1" baseline="-25000" dirty="0">
                <a:solidFill>
                  <a:schemeClr val="tx1"/>
                </a:solidFill>
              </a:rPr>
              <a:t>10</a:t>
            </a:r>
            <a:r>
              <a:rPr lang="en-US" altLang="en-US" sz="1800" b="1" dirty="0">
                <a:solidFill>
                  <a:schemeClr val="tx1"/>
                </a:solidFill>
              </a:rPr>
              <a:t>(100) = 2 </a:t>
            </a:r>
            <a:r>
              <a:rPr lang="en-US" altLang="en-US" sz="1800" dirty="0">
                <a:solidFill>
                  <a:schemeClr val="tx1"/>
                </a:solidFill>
              </a:rPr>
              <a:t>or just  </a:t>
            </a:r>
            <a:r>
              <a:rPr lang="en-US" altLang="en-US" sz="1800" b="1" dirty="0">
                <a:solidFill>
                  <a:schemeClr val="tx1"/>
                </a:solidFill>
              </a:rPr>
              <a:t>log 100 = 2</a:t>
            </a:r>
          </a:p>
          <a:p>
            <a:pPr marL="0" lvl="1" algn="l" eaLnBrk="1" fontAlgn="auto" hangingPunct="1">
              <a:lnSpc>
                <a:spcPct val="90000"/>
              </a:lnSpc>
              <a:spcAft>
                <a:spcPts val="0"/>
              </a:spcAft>
              <a:buFontTx/>
              <a:buChar char="-"/>
              <a:defRPr/>
            </a:pPr>
            <a:r>
              <a:rPr lang="en-US" altLang="en-US" sz="1800" b="1" dirty="0">
                <a:solidFill>
                  <a:schemeClr val="tx1"/>
                </a:solidFill>
              </a:rPr>
              <a:t>Logarithm can have any base. Values change accordingly.</a:t>
            </a:r>
          </a:p>
          <a:p>
            <a:pPr marL="0" lvl="1" algn="l" eaLnBrk="1" fontAlgn="auto" hangingPunct="1">
              <a:lnSpc>
                <a:spcPct val="90000"/>
              </a:lnSpc>
              <a:spcAft>
                <a:spcPts val="0"/>
              </a:spcAft>
              <a:buFontTx/>
              <a:buChar char="-"/>
              <a:defRPr/>
            </a:pPr>
            <a:r>
              <a:rPr lang="en-US" altLang="en-US" sz="1800" b="1" dirty="0">
                <a:solidFill>
                  <a:schemeClr val="tx1"/>
                </a:solidFill>
              </a:rPr>
              <a:t> i.e. log</a:t>
            </a:r>
            <a:r>
              <a:rPr lang="en-US" altLang="en-US" sz="1800" b="1" baseline="-25000" dirty="0">
                <a:solidFill>
                  <a:schemeClr val="tx1"/>
                </a:solidFill>
              </a:rPr>
              <a:t>2</a:t>
            </a:r>
            <a:r>
              <a:rPr lang="en-US" altLang="en-US" sz="1800" b="1" dirty="0">
                <a:solidFill>
                  <a:schemeClr val="tx1"/>
                </a:solidFill>
              </a:rPr>
              <a:t>(100) =</a:t>
            </a:r>
            <a:r>
              <a:rPr lang="en-US" altLang="en-US" sz="1800" dirty="0">
                <a:solidFill>
                  <a:schemeClr val="tx1"/>
                </a:solidFill>
              </a:rPr>
              <a:t> 6.643856…</a:t>
            </a:r>
          </a:p>
          <a:p>
            <a:pPr marL="0" lvl="1" algn="l" eaLnBrk="1" fontAlgn="auto" hangingPunct="1">
              <a:lnSpc>
                <a:spcPct val="90000"/>
              </a:lnSpc>
              <a:spcAft>
                <a:spcPts val="0"/>
              </a:spcAft>
              <a:buFontTx/>
              <a:buChar char="-"/>
              <a:defRPr/>
            </a:pPr>
            <a:r>
              <a:rPr lang="en-US" altLang="en-US" sz="1800" b="1" i="1" dirty="0">
                <a:solidFill>
                  <a:schemeClr val="tx1"/>
                </a:solidFill>
              </a:rPr>
              <a:t>Log of a number is smaller than the number itself. Ex: log 2  &lt;  2.</a:t>
            </a:r>
            <a:endParaRPr lang="en-US" altLang="en-US" sz="1800" i="1" dirty="0">
              <a:solidFill>
                <a:schemeClr val="tx1"/>
              </a:solidFill>
            </a:endParaRPr>
          </a:p>
          <a:p>
            <a:pPr marL="0" lvl="1" algn="l" eaLnBrk="1" fontAlgn="auto" hangingPunct="1">
              <a:lnSpc>
                <a:spcPct val="90000"/>
              </a:lnSpc>
              <a:spcAft>
                <a:spcPts val="0"/>
              </a:spcAft>
              <a:buFont typeface="Arial"/>
              <a:buNone/>
              <a:defRPr/>
            </a:pPr>
            <a:endParaRPr lang="en-US" altLang="en-US" sz="2000" i="1" dirty="0"/>
          </a:p>
        </p:txBody>
      </p:sp>
      <p:graphicFrame>
        <p:nvGraphicFramePr>
          <p:cNvPr id="4" name="Table 3"/>
          <p:cNvGraphicFramePr>
            <a:graphicFrameLocks noGrp="1"/>
          </p:cNvGraphicFramePr>
          <p:nvPr>
            <p:extLst>
              <p:ext uri="{D42A27DB-BD31-4B8C-83A1-F6EECF244321}">
                <p14:modId xmlns:p14="http://schemas.microsoft.com/office/powerpoint/2010/main" val="975484963"/>
              </p:ext>
            </p:extLst>
          </p:nvPr>
        </p:nvGraphicFramePr>
        <p:xfrm>
          <a:off x="762000" y="1981200"/>
          <a:ext cx="6858000" cy="2438506"/>
        </p:xfrm>
        <a:graphic>
          <a:graphicData uri="http://schemas.openxmlformats.org/drawingml/2006/table">
            <a:tbl>
              <a:tblPr/>
              <a:tblGrid>
                <a:gridCol w="2286000">
                  <a:extLst>
                    <a:ext uri="{9D8B030D-6E8A-4147-A177-3AD203B41FA5}">
                      <a16:colId xmlns:a16="http://schemas.microsoft.com/office/drawing/2014/main" val="440190628"/>
                    </a:ext>
                  </a:extLst>
                </a:gridCol>
                <a:gridCol w="2286000">
                  <a:extLst>
                    <a:ext uri="{9D8B030D-6E8A-4147-A177-3AD203B41FA5}">
                      <a16:colId xmlns:a16="http://schemas.microsoft.com/office/drawing/2014/main" val="1855734488"/>
                    </a:ext>
                  </a:extLst>
                </a:gridCol>
                <a:gridCol w="2286000">
                  <a:extLst>
                    <a:ext uri="{9D8B030D-6E8A-4147-A177-3AD203B41FA5}">
                      <a16:colId xmlns:a16="http://schemas.microsoft.com/office/drawing/2014/main" val="585884799"/>
                    </a:ext>
                  </a:extLst>
                </a:gridCol>
              </a:tblGrid>
              <a:tr h="36571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Time Complexity</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Terminology</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Algorithm</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9454191"/>
                  </a:ext>
                </a:extLst>
              </a:tr>
              <a:tr h="36571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a:t>
                      </a:r>
                      <a:r>
                        <a:rPr lang="en-US" sz="1800" i="1" kern="1200" dirty="0" smtClean="0">
                          <a:solidFill>
                            <a:schemeClr val="tx1"/>
                          </a:solidFill>
                          <a:effectLst/>
                          <a:latin typeface="Calibri" panose="020F0502020204030204" pitchFamily="34" charset="0"/>
                          <a:ea typeface="+mn-ea"/>
                          <a:cs typeface="+mn-cs"/>
                        </a:rPr>
                        <a:t>log</a:t>
                      </a:r>
                      <a:r>
                        <a:rPr lang="en-US" sz="1800" i="1" kern="1200" baseline="-25000" dirty="0" smtClean="0">
                          <a:solidFill>
                            <a:schemeClr val="tx1"/>
                          </a:solidFill>
                          <a:effectLst/>
                          <a:latin typeface="Calibri" panose="020F0502020204030204" pitchFamily="34" charset="0"/>
                          <a:ea typeface="+mn-ea"/>
                          <a:cs typeface="+mn-cs"/>
                        </a:rPr>
                        <a:t>2</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 (n))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Logarithmic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Binary Search</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1216928"/>
                  </a:ext>
                </a:extLst>
              </a:tr>
              <a:tr h="36571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Linear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Max</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1877930"/>
                  </a:ext>
                </a:extLst>
              </a:tr>
              <a:tr h="4809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(n log 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Linearithmic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Quick Sort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4167701"/>
                  </a:ext>
                </a:extLst>
              </a:tr>
              <a:tr h="40317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(n</a:t>
                      </a:r>
                      <a:r>
                        <a:rPr kumimoji="0" lang="en-US" altLang="en-US" sz="1800" b="0" i="0" u="none" strike="noStrike" cap="none" normalizeH="0" baseline="30000" dirty="0" smtClean="0">
                          <a:ln>
                            <a:noFill/>
                          </a:ln>
                          <a:solidFill>
                            <a:schemeClr val="tx1"/>
                          </a:solidFill>
                          <a:effectLst/>
                          <a:latin typeface="Times New Roman" panose="02020603050405020304" pitchFamily="18" charset="0"/>
                          <a:ea typeface="MS PGothic" panose="020B0600070205080204" pitchFamily="34" charset="-128"/>
                        </a:rPr>
                        <a:t>2</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Polynomial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Bubble Sort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8061125"/>
                  </a:ext>
                </a:extLst>
              </a:tr>
              <a:tr h="45714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ϴ</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(n</a:t>
                      </a:r>
                      <a:r>
                        <a:rPr kumimoji="0" lang="en-US" altLang="en-US" sz="1800" b="0" i="0" u="none" strike="noStrike" cap="none" normalizeH="0" baseline="30000" dirty="0" smtClean="0">
                          <a:ln>
                            <a:noFill/>
                          </a:ln>
                          <a:solidFill>
                            <a:schemeClr val="tx1"/>
                          </a:solidFill>
                          <a:effectLst/>
                          <a:latin typeface="Times New Roman" panose="02020603050405020304" pitchFamily="18" charset="0"/>
                          <a:ea typeface="MS PGothic" panose="020B0600070205080204" pitchFamily="34" charset="-128"/>
                        </a:rPr>
                        <a:t>3</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Polynomial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MS PGothic" panose="020B0600070205080204" pitchFamily="34" charset="-128"/>
                        </a:rPr>
                        <a:t>Matrix Multiplication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7995192"/>
                  </a:ext>
                </a:extLst>
              </a:tr>
            </a:tbl>
          </a:graphicData>
        </a:graphic>
      </p:graphicFrame>
      <p:sp>
        <p:nvSpPr>
          <p:cNvPr id="6" name="Slide Number Placeholder 5"/>
          <p:cNvSpPr>
            <a:spLocks noGrp="1"/>
          </p:cNvSpPr>
          <p:nvPr>
            <p:ph type="sldNum" sz="quarter" idx="12"/>
          </p:nvPr>
        </p:nvSpPr>
        <p:spPr/>
        <p:txBody>
          <a:bodyPr/>
          <a:lstStyle/>
          <a:p>
            <a:pPr>
              <a:defRPr/>
            </a:pPr>
            <a:fld id="{FA17DEC5-3457-452E-848A-33C4CE728D6C}" type="slidenum">
              <a:rPr lang="en-US" altLang="en-US" smtClean="0"/>
              <a:pPr>
                <a:defRPr/>
              </a:pPr>
              <a:t>52</a:t>
            </a:fld>
            <a:endParaRPr lang="en-US" altLang="en-US"/>
          </a:p>
        </p:txBody>
      </p:sp>
    </p:spTree>
    <p:extLst>
      <p:ext uri="{BB962C8B-B14F-4D97-AF65-F5344CB8AC3E}">
        <p14:creationId xmlns:p14="http://schemas.microsoft.com/office/powerpoint/2010/main" val="1913535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17A9-8498-2743-B0E9-691BE37933C4}"/>
              </a:ext>
            </a:extLst>
          </p:cNvPr>
          <p:cNvSpPr>
            <a:spLocks noGrp="1"/>
          </p:cNvSpPr>
          <p:nvPr>
            <p:ph type="ctrTitle"/>
          </p:nvPr>
        </p:nvSpPr>
        <p:spPr>
          <a:xfrm>
            <a:off x="762000" y="152400"/>
            <a:ext cx="7772400" cy="688975"/>
          </a:xfrm>
        </p:spPr>
        <p:txBody>
          <a:bodyPr rtlCol="0">
            <a:normAutofit fontScale="90000"/>
          </a:bodyPr>
          <a:lstStyle/>
          <a:p>
            <a:pPr eaLnBrk="1" fontAlgn="auto" hangingPunct="1">
              <a:spcAft>
                <a:spcPts val="0"/>
              </a:spcAft>
              <a:defRPr/>
            </a:pPr>
            <a:r>
              <a:rPr lang="en-US" dirty="0"/>
              <a:t>Growth of functions</a:t>
            </a:r>
          </a:p>
        </p:txBody>
      </p:sp>
      <p:sp>
        <p:nvSpPr>
          <p:cNvPr id="3" name="Subtitle 2">
            <a:extLst>
              <a:ext uri="{FF2B5EF4-FFF2-40B4-BE49-F238E27FC236}">
                <a16:creationId xmlns:a16="http://schemas.microsoft.com/office/drawing/2014/main" id="{70604F4D-A20B-EC48-9DE9-8FFFB5B54DFA}"/>
              </a:ext>
            </a:extLst>
          </p:cNvPr>
          <p:cNvSpPr>
            <a:spLocks noGrp="1"/>
          </p:cNvSpPr>
          <p:nvPr>
            <p:ph type="subTitle" idx="1"/>
          </p:nvPr>
        </p:nvSpPr>
        <p:spPr>
          <a:xfrm>
            <a:off x="304800" y="1524000"/>
            <a:ext cx="8686800" cy="3806825"/>
          </a:xfrm>
        </p:spPr>
        <p:txBody>
          <a:bodyPr rtlCol="0">
            <a:normAutofit lnSpcReduction="10000"/>
          </a:bodyPr>
          <a:lstStyle/>
          <a:p>
            <a:pPr algn="l" eaLnBrk="1" fontAlgn="auto" hangingPunct="1">
              <a:spcAft>
                <a:spcPts val="0"/>
              </a:spcAft>
              <a:buFont typeface="Arial"/>
              <a:buNone/>
              <a:defRPr/>
            </a:pPr>
            <a:r>
              <a:rPr lang="en-US" sz="2400" dirty="0">
                <a:solidFill>
                  <a:schemeClr val="tx1"/>
                </a:solidFill>
              </a:rPr>
              <a:t>The study of behavior of functions, more specifically, growth of functions is important in performance analysis of algorithms.</a:t>
            </a:r>
          </a:p>
          <a:p>
            <a:pPr marL="342900" indent="-342900" algn="l" eaLnBrk="1" fontAlgn="auto" hangingPunct="1">
              <a:spcAft>
                <a:spcPts val="0"/>
              </a:spcAft>
              <a:buFontTx/>
              <a:buChar char="-"/>
              <a:defRPr/>
            </a:pPr>
            <a:r>
              <a:rPr lang="en-US" sz="2400" dirty="0">
                <a:solidFill>
                  <a:schemeClr val="tx1"/>
                </a:solidFill>
              </a:rPr>
              <a:t>Concretely: y = f(x), where x and y are both real, is a function that evaluates y at different values of x</a:t>
            </a:r>
          </a:p>
          <a:p>
            <a:pPr marL="342900" indent="-342900" algn="l" eaLnBrk="1" fontAlgn="auto" hangingPunct="1">
              <a:spcAft>
                <a:spcPts val="0"/>
              </a:spcAft>
              <a:buFontTx/>
              <a:buChar char="-"/>
              <a:defRPr/>
            </a:pPr>
            <a:r>
              <a:rPr lang="en-US" sz="2400" dirty="0">
                <a:solidFill>
                  <a:schemeClr val="tx1"/>
                </a:solidFill>
              </a:rPr>
              <a:t>We are interested in how does y change as we increase the value of x</a:t>
            </a:r>
          </a:p>
          <a:p>
            <a:pPr marL="342900" indent="-342900" algn="l" eaLnBrk="1" fontAlgn="auto" hangingPunct="1">
              <a:spcAft>
                <a:spcPts val="0"/>
              </a:spcAft>
              <a:buFontTx/>
              <a:buChar char="-"/>
              <a:defRPr/>
            </a:pPr>
            <a:r>
              <a:rPr lang="en-US" sz="2400" dirty="0">
                <a:solidFill>
                  <a:schemeClr val="tx1"/>
                </a:solidFill>
              </a:rPr>
              <a:t>For purposes of algorithm analysis, x can only have positive integer values greater than zero</a:t>
            </a:r>
          </a:p>
          <a:p>
            <a:pPr marL="800100" lvl="1" indent="-342900" algn="l" eaLnBrk="1" fontAlgn="auto" hangingPunct="1">
              <a:spcAft>
                <a:spcPts val="0"/>
              </a:spcAft>
              <a:buFontTx/>
              <a:buChar char="-"/>
              <a:defRPr/>
            </a:pPr>
            <a:r>
              <a:rPr lang="en-US" sz="1800" dirty="0">
                <a:solidFill>
                  <a:schemeClr val="tx1"/>
                </a:solidFill>
              </a:rPr>
              <a:t>This point will get clear when we start analyzing algorithms for their run time </a:t>
            </a:r>
            <a:r>
              <a:rPr lang="en-US" sz="1800" dirty="0" smtClean="0">
                <a:solidFill>
                  <a:schemeClr val="tx1"/>
                </a:solidFill>
              </a:rPr>
              <a:t>performance</a:t>
            </a:r>
            <a:endParaRPr lang="en-US" sz="2000" dirty="0"/>
          </a:p>
          <a:p>
            <a:pPr algn="l" eaLnBrk="1" fontAlgn="auto" hangingPunct="1">
              <a:spcAft>
                <a:spcPts val="0"/>
              </a:spcAft>
              <a:buFont typeface="Arial"/>
              <a:buNone/>
              <a:defRPr/>
            </a:pPr>
            <a:endParaRPr lang="en-US" sz="2000" dirty="0"/>
          </a:p>
          <a:p>
            <a:pPr algn="l" eaLnBrk="1" fontAlgn="auto" hangingPunct="1">
              <a:spcAft>
                <a:spcPts val="0"/>
              </a:spcAft>
              <a:buFont typeface="Arial"/>
              <a:buNone/>
              <a:defRPr/>
            </a:pPr>
            <a:endParaRPr lang="en-US" sz="2000" dirty="0"/>
          </a:p>
          <a:p>
            <a:pPr algn="l" eaLnBrk="1" fontAlgn="auto" hangingPunct="1">
              <a:spcAft>
                <a:spcPts val="0"/>
              </a:spcAft>
              <a:buFont typeface="Arial"/>
              <a:buNone/>
              <a:defRPr/>
            </a:pPr>
            <a:endParaRPr lang="en-US" sz="2000" dirty="0"/>
          </a:p>
          <a:p>
            <a:pPr marL="342900" indent="-342900" algn="l" eaLnBrk="1" fontAlgn="auto" hangingPunct="1">
              <a:spcAft>
                <a:spcPts val="0"/>
              </a:spcAft>
              <a:buFontTx/>
              <a:buChar char="-"/>
              <a:defRPr/>
            </a:pPr>
            <a:endParaRPr lang="en-US" sz="1800" dirty="0"/>
          </a:p>
          <a:p>
            <a:pPr marL="342900" indent="-342900" algn="l" eaLnBrk="1" fontAlgn="auto" hangingPunct="1">
              <a:spcAft>
                <a:spcPts val="0"/>
              </a:spcAft>
              <a:buFontTx/>
              <a:buChar char="-"/>
              <a:defRPr/>
            </a:pPr>
            <a:endParaRPr lang="en-US" sz="1800" dirty="0"/>
          </a:p>
        </p:txBody>
      </p:sp>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8544-9F7C-9A46-82F6-B4E75F1CD985}"/>
              </a:ext>
            </a:extLst>
          </p:cNvPr>
          <p:cNvSpPr>
            <a:spLocks noGrp="1"/>
          </p:cNvSpPr>
          <p:nvPr>
            <p:ph type="ctrTitle"/>
          </p:nvPr>
        </p:nvSpPr>
        <p:spPr>
          <a:xfrm>
            <a:off x="228600" y="993775"/>
            <a:ext cx="7772400" cy="688975"/>
          </a:xfrm>
        </p:spPr>
        <p:txBody>
          <a:bodyPr rtlCol="0">
            <a:normAutofit fontScale="90000"/>
          </a:bodyPr>
          <a:lstStyle/>
          <a:p>
            <a:pPr eaLnBrk="1" fontAlgn="auto" hangingPunct="1">
              <a:spcAft>
                <a:spcPts val="0"/>
              </a:spcAft>
              <a:defRPr/>
            </a:pPr>
            <a:r>
              <a:rPr lang="en-US" dirty="0"/>
              <a:t>Growth of functions</a:t>
            </a:r>
          </a:p>
        </p:txBody>
      </p:sp>
      <p:sp>
        <p:nvSpPr>
          <p:cNvPr id="3" name="Subtitle 2">
            <a:extLst>
              <a:ext uri="{FF2B5EF4-FFF2-40B4-BE49-F238E27FC236}">
                <a16:creationId xmlns:a16="http://schemas.microsoft.com/office/drawing/2014/main" id="{ABF35CE5-714F-4B4D-AA4E-415CBB6D247B}"/>
              </a:ext>
            </a:extLst>
          </p:cNvPr>
          <p:cNvSpPr>
            <a:spLocks noGrp="1"/>
          </p:cNvSpPr>
          <p:nvPr>
            <p:ph type="subTitle" idx="1"/>
          </p:nvPr>
        </p:nvSpPr>
        <p:spPr>
          <a:xfrm>
            <a:off x="228600" y="993775"/>
            <a:ext cx="8686800" cy="5635625"/>
          </a:xfrm>
        </p:spPr>
        <p:txBody>
          <a:bodyPr rtlCol="0">
            <a:normAutofit/>
          </a:bodyPr>
          <a:lstStyle/>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r>
              <a:rPr lang="en-US" sz="2400" dirty="0">
                <a:solidFill>
                  <a:schemeClr val="tx1"/>
                </a:solidFill>
              </a:rPr>
              <a:t>Looking at the graph of </a:t>
            </a:r>
            <a:r>
              <a:rPr lang="en-US" sz="2400" dirty="0">
                <a:solidFill>
                  <a:srgbClr val="FF0000"/>
                </a:solidFill>
              </a:rPr>
              <a:t>y</a:t>
            </a:r>
            <a:r>
              <a:rPr lang="en-US" sz="2400" dirty="0"/>
              <a:t> = 2</a:t>
            </a:r>
            <a:r>
              <a:rPr lang="en-US" sz="2400" dirty="0">
                <a:solidFill>
                  <a:srgbClr val="FF0000"/>
                </a:solidFill>
              </a:rPr>
              <a:t>x</a:t>
            </a:r>
            <a:r>
              <a:rPr lang="en-US" sz="2400" dirty="0"/>
              <a:t> </a:t>
            </a:r>
            <a:r>
              <a:rPr lang="en-US" sz="2400" dirty="0">
                <a:solidFill>
                  <a:schemeClr val="tx1"/>
                </a:solidFill>
              </a:rPr>
              <a:t>+ 1 below:</a:t>
            </a:r>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marL="342900" indent="-342900" algn="l" eaLnBrk="1" fontAlgn="auto" hangingPunct="1">
              <a:spcAft>
                <a:spcPts val="0"/>
              </a:spcAft>
              <a:buFontTx/>
              <a:buChar char="-"/>
              <a:defRPr/>
            </a:pPr>
            <a:endParaRPr lang="en-US" sz="2400" dirty="0"/>
          </a:p>
          <a:p>
            <a:pPr algn="l" eaLnBrk="1" fontAlgn="auto" hangingPunct="1">
              <a:spcAft>
                <a:spcPts val="0"/>
              </a:spcAft>
              <a:buFont typeface="Arial"/>
              <a:buNone/>
              <a:defRPr/>
            </a:pPr>
            <a:endParaRPr lang="en-US" sz="2400" dirty="0"/>
          </a:p>
          <a:p>
            <a:pPr marL="342900" indent="-342900" algn="l" eaLnBrk="1" fontAlgn="auto" hangingPunct="1">
              <a:spcAft>
                <a:spcPts val="0"/>
              </a:spcAft>
              <a:buFontTx/>
              <a:buChar char="-"/>
              <a:defRPr/>
            </a:pPr>
            <a:r>
              <a:rPr lang="en-US" sz="2400" dirty="0">
                <a:solidFill>
                  <a:srgbClr val="FF0000"/>
                </a:solidFill>
              </a:rPr>
              <a:t>y</a:t>
            </a:r>
            <a:r>
              <a:rPr lang="en-US" sz="2400" dirty="0"/>
              <a:t> </a:t>
            </a:r>
            <a:r>
              <a:rPr lang="en-US" sz="2400" dirty="0">
                <a:solidFill>
                  <a:schemeClr val="tx1"/>
                </a:solidFill>
              </a:rPr>
              <a:t>increases or grows linearly as values of </a:t>
            </a:r>
            <a:r>
              <a:rPr lang="en-US" sz="2400" dirty="0">
                <a:solidFill>
                  <a:srgbClr val="FF0000"/>
                </a:solidFill>
              </a:rPr>
              <a:t>x </a:t>
            </a:r>
            <a:r>
              <a:rPr lang="en-US" sz="2400" dirty="0">
                <a:solidFill>
                  <a:schemeClr val="tx1"/>
                </a:solidFill>
              </a:rPr>
              <a:t>increase</a:t>
            </a:r>
          </a:p>
          <a:p>
            <a:pPr marL="342900" indent="-342900" algn="l" eaLnBrk="1" fontAlgn="auto" hangingPunct="1">
              <a:spcAft>
                <a:spcPts val="0"/>
              </a:spcAft>
              <a:buFontTx/>
              <a:buChar char="-"/>
              <a:defRPr/>
            </a:pPr>
            <a:endParaRPr lang="en-US" sz="2400" dirty="0"/>
          </a:p>
          <a:p>
            <a:pPr algn="l" eaLnBrk="1" fontAlgn="auto" hangingPunct="1">
              <a:spcAft>
                <a:spcPts val="0"/>
              </a:spcAft>
              <a:buFont typeface="Arial"/>
              <a:buNone/>
              <a:defRPr/>
            </a:pPr>
            <a:endParaRPr lang="en-US" sz="2200" dirty="0"/>
          </a:p>
          <a:p>
            <a:pPr algn="l" eaLnBrk="1" fontAlgn="auto" hangingPunct="1">
              <a:spcAft>
                <a:spcPts val="0"/>
              </a:spcAft>
              <a:buFont typeface="Arial"/>
              <a:buNone/>
              <a:defRPr/>
            </a:pPr>
            <a:endParaRPr lang="en-US" sz="2200" dirty="0"/>
          </a:p>
          <a:p>
            <a:pPr algn="l" eaLnBrk="1" fontAlgn="auto" hangingPunct="1">
              <a:spcAft>
                <a:spcPts val="0"/>
              </a:spcAft>
              <a:buFont typeface="Arial"/>
              <a:buNone/>
              <a:defRPr/>
            </a:pPr>
            <a:endParaRPr lang="en-US" sz="2200" dirty="0"/>
          </a:p>
          <a:p>
            <a:pPr marL="342900" indent="-342900" algn="l" eaLnBrk="1" fontAlgn="auto" hangingPunct="1">
              <a:spcAft>
                <a:spcPts val="0"/>
              </a:spcAft>
              <a:buFontTx/>
              <a:buChar char="-"/>
              <a:defRPr/>
            </a:pPr>
            <a:endParaRPr lang="en-US" sz="2000" dirty="0"/>
          </a:p>
          <a:p>
            <a:pPr marL="342900" indent="-342900" algn="l" eaLnBrk="1" fontAlgn="auto" hangingPunct="1">
              <a:spcAft>
                <a:spcPts val="0"/>
              </a:spcAft>
              <a:buFontTx/>
              <a:buChar char="-"/>
              <a:defRPr/>
            </a:pPr>
            <a:endParaRPr lang="en-US" sz="2000" dirty="0"/>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0"/>
            <a:ext cx="5410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F3A7-CA7B-7D45-AC32-43AC5F7153B1}"/>
              </a:ext>
            </a:extLst>
          </p:cNvPr>
          <p:cNvSpPr>
            <a:spLocks noGrp="1"/>
          </p:cNvSpPr>
          <p:nvPr>
            <p:ph type="ctrTitle"/>
          </p:nvPr>
        </p:nvSpPr>
        <p:spPr>
          <a:xfrm>
            <a:off x="457200" y="854075"/>
            <a:ext cx="7772400" cy="688975"/>
          </a:xfrm>
        </p:spPr>
        <p:txBody>
          <a:bodyPr rtlCol="0">
            <a:normAutofit fontScale="90000"/>
          </a:bodyPr>
          <a:lstStyle/>
          <a:p>
            <a:pPr eaLnBrk="1" fontAlgn="auto" hangingPunct="1">
              <a:spcAft>
                <a:spcPts val="0"/>
              </a:spcAft>
              <a:defRPr/>
            </a:pPr>
            <a:r>
              <a:rPr lang="en-US" dirty="0"/>
              <a:t>Growth of functions</a:t>
            </a:r>
          </a:p>
        </p:txBody>
      </p:sp>
      <p:sp>
        <p:nvSpPr>
          <p:cNvPr id="3" name="Subtitle 2">
            <a:extLst>
              <a:ext uri="{FF2B5EF4-FFF2-40B4-BE49-F238E27FC236}">
                <a16:creationId xmlns:a16="http://schemas.microsoft.com/office/drawing/2014/main" id="{F2F6B244-D2CF-9D45-8C9E-57E9E4BA6CEC}"/>
              </a:ext>
            </a:extLst>
          </p:cNvPr>
          <p:cNvSpPr>
            <a:spLocks noGrp="1"/>
          </p:cNvSpPr>
          <p:nvPr>
            <p:ph type="subTitle" idx="1"/>
          </p:nvPr>
        </p:nvSpPr>
        <p:spPr>
          <a:xfrm>
            <a:off x="228600" y="1182688"/>
            <a:ext cx="8686800" cy="5864225"/>
          </a:xfrm>
        </p:spPr>
        <p:txBody>
          <a:bodyPr rtlCol="0">
            <a:normAutofit/>
          </a:bodyPr>
          <a:lstStyle/>
          <a:p>
            <a:pPr marL="342900" indent="-342900" algn="l" eaLnBrk="1" fontAlgn="auto" hangingPunct="1">
              <a:spcAft>
                <a:spcPts val="0"/>
              </a:spcAft>
              <a:buFontTx/>
              <a:buChar char="-"/>
              <a:defRPr/>
            </a:pPr>
            <a:endParaRPr lang="en-US" altLang="en-US" sz="2400" dirty="0"/>
          </a:p>
          <a:p>
            <a:pPr marL="342900" indent="-342900" algn="l" eaLnBrk="1" fontAlgn="auto" hangingPunct="1">
              <a:spcAft>
                <a:spcPts val="0"/>
              </a:spcAft>
              <a:buFontTx/>
              <a:buChar char="-"/>
              <a:defRPr/>
            </a:pPr>
            <a:r>
              <a:rPr lang="en-US" altLang="en-US" sz="2400" dirty="0">
                <a:solidFill>
                  <a:schemeClr val="tx1"/>
                </a:solidFill>
              </a:rPr>
              <a:t>Now let’s look at a graph of </a:t>
            </a:r>
            <a:r>
              <a:rPr lang="en-US" altLang="en-US" sz="2400" dirty="0">
                <a:solidFill>
                  <a:srgbClr val="FF0000"/>
                </a:solidFill>
              </a:rPr>
              <a:t>y</a:t>
            </a:r>
            <a:r>
              <a:rPr lang="en-US" altLang="en-US" sz="2400" dirty="0"/>
              <a:t> = </a:t>
            </a:r>
            <a:r>
              <a:rPr lang="en-US" altLang="en-US" sz="2400" dirty="0">
                <a:solidFill>
                  <a:srgbClr val="FF0000"/>
                </a:solidFill>
              </a:rPr>
              <a:t>x</a:t>
            </a:r>
            <a:r>
              <a:rPr lang="en-US" altLang="en-US" sz="2400" baseline="30000" dirty="0"/>
              <a:t>2</a:t>
            </a:r>
            <a:r>
              <a:rPr lang="en-US" altLang="en-US" sz="2400" dirty="0"/>
              <a:t> </a:t>
            </a:r>
          </a:p>
          <a:p>
            <a:pPr marL="342900" indent="-342900" algn="l" eaLnBrk="1" fontAlgn="auto" hangingPunct="1">
              <a:spcAft>
                <a:spcPts val="0"/>
              </a:spcAft>
              <a:buFontTx/>
              <a:buChar char="-"/>
              <a:defRPr/>
            </a:pPr>
            <a:endParaRPr lang="en-US" altLang="en-US" sz="2400" dirty="0"/>
          </a:p>
          <a:p>
            <a:pPr marL="342900" indent="-342900" algn="l" eaLnBrk="1" fontAlgn="auto" hangingPunct="1">
              <a:spcAft>
                <a:spcPts val="0"/>
              </a:spcAft>
              <a:buFontTx/>
              <a:buChar char="-"/>
              <a:defRPr/>
            </a:pPr>
            <a:endParaRPr lang="en-US" altLang="en-US" sz="2400" dirty="0"/>
          </a:p>
          <a:p>
            <a:pPr marL="342900" indent="-342900" algn="l" eaLnBrk="1" fontAlgn="auto" hangingPunct="1">
              <a:spcAft>
                <a:spcPts val="0"/>
              </a:spcAft>
              <a:buFontTx/>
              <a:buChar char="-"/>
              <a:defRPr/>
            </a:pPr>
            <a:endParaRPr lang="en-US" altLang="en-US" sz="2400" dirty="0"/>
          </a:p>
          <a:p>
            <a:pPr marL="342900" indent="-342900" algn="l" eaLnBrk="1" fontAlgn="auto" hangingPunct="1">
              <a:spcAft>
                <a:spcPts val="0"/>
              </a:spcAft>
              <a:buFontTx/>
              <a:buChar char="-"/>
              <a:defRPr/>
            </a:pPr>
            <a:endParaRPr lang="en-US" altLang="en-US" sz="2400" dirty="0"/>
          </a:p>
          <a:p>
            <a:pPr marL="342900" indent="-342900" algn="l" eaLnBrk="1" fontAlgn="auto" hangingPunct="1">
              <a:spcAft>
                <a:spcPts val="0"/>
              </a:spcAft>
              <a:buFont typeface="Arial"/>
              <a:buNone/>
              <a:defRPr/>
            </a:pPr>
            <a:endParaRPr lang="en-US" altLang="en-US" sz="2400" dirty="0"/>
          </a:p>
          <a:p>
            <a:pPr marL="342900" indent="-342900" algn="l" eaLnBrk="1" fontAlgn="auto" hangingPunct="1">
              <a:spcAft>
                <a:spcPts val="0"/>
              </a:spcAft>
              <a:buFontTx/>
              <a:buChar char="-"/>
              <a:defRPr/>
            </a:pPr>
            <a:r>
              <a:rPr lang="en-US" altLang="en-US" sz="2400" dirty="0">
                <a:solidFill>
                  <a:srgbClr val="FF0000"/>
                </a:solidFill>
              </a:rPr>
              <a:t>y</a:t>
            </a:r>
            <a:r>
              <a:rPr lang="en-US" altLang="en-US" sz="2400" dirty="0"/>
              <a:t> </a:t>
            </a:r>
            <a:r>
              <a:rPr lang="en-US" altLang="en-US" sz="2400" dirty="0">
                <a:solidFill>
                  <a:schemeClr val="tx1"/>
                </a:solidFill>
              </a:rPr>
              <a:t>also increases here as well.</a:t>
            </a:r>
          </a:p>
          <a:p>
            <a:pPr marL="342900" indent="-342900" algn="l" eaLnBrk="1" fontAlgn="auto" hangingPunct="1">
              <a:spcAft>
                <a:spcPts val="0"/>
              </a:spcAft>
              <a:buFontTx/>
              <a:buChar char="-"/>
              <a:defRPr/>
            </a:pPr>
            <a:r>
              <a:rPr lang="en-US" altLang="en-US" sz="2400" dirty="0">
                <a:solidFill>
                  <a:schemeClr val="tx1"/>
                </a:solidFill>
              </a:rPr>
              <a:t>What can you observe about the graphs of the two functions:</a:t>
            </a:r>
          </a:p>
          <a:p>
            <a:pPr marL="800100" lvl="1" indent="-342900" algn="l" eaLnBrk="1" fontAlgn="auto" hangingPunct="1">
              <a:spcAft>
                <a:spcPts val="0"/>
              </a:spcAft>
              <a:buFontTx/>
              <a:buChar char="-"/>
              <a:defRPr/>
            </a:pPr>
            <a:r>
              <a:rPr lang="en-US" altLang="en-US" sz="2000" dirty="0">
                <a:solidFill>
                  <a:schemeClr val="tx1"/>
                </a:solidFill>
              </a:rPr>
              <a:t>y grows or increases as x is increased</a:t>
            </a:r>
          </a:p>
          <a:p>
            <a:pPr marL="800100" lvl="1" indent="-342900" algn="l" eaLnBrk="1" fontAlgn="auto" hangingPunct="1">
              <a:spcAft>
                <a:spcPts val="0"/>
              </a:spcAft>
              <a:buFontTx/>
              <a:buChar char="-"/>
              <a:defRPr/>
            </a:pPr>
            <a:r>
              <a:rPr lang="en-US" altLang="en-US" sz="2000" dirty="0">
                <a:solidFill>
                  <a:schemeClr val="tx1"/>
                </a:solidFill>
              </a:rPr>
              <a:t>y grows more rapidly or faster when y = x</a:t>
            </a:r>
            <a:r>
              <a:rPr lang="en-US" altLang="en-US" sz="2000" baseline="30000" dirty="0">
                <a:solidFill>
                  <a:schemeClr val="tx1"/>
                </a:solidFill>
              </a:rPr>
              <a:t>2</a:t>
            </a:r>
          </a:p>
          <a:p>
            <a:pPr marL="800100" lvl="1" indent="-342900" algn="l" eaLnBrk="1" fontAlgn="auto" hangingPunct="1">
              <a:spcAft>
                <a:spcPts val="0"/>
              </a:spcAft>
              <a:buFontTx/>
              <a:buChar char="-"/>
              <a:defRPr/>
            </a:pPr>
            <a:r>
              <a:rPr lang="en-US" altLang="en-US" sz="2000" b="1" dirty="0">
                <a:solidFill>
                  <a:schemeClr val="tx1"/>
                </a:solidFill>
              </a:rPr>
              <a:t>After x=2,</a:t>
            </a:r>
            <a:r>
              <a:rPr lang="en-US" altLang="en-US" sz="2000" dirty="0">
                <a:solidFill>
                  <a:schemeClr val="tx1"/>
                </a:solidFill>
              </a:rPr>
              <a:t> values of y when the function is y= x</a:t>
            </a:r>
            <a:r>
              <a:rPr lang="en-US" altLang="en-US" sz="2000" baseline="30000" dirty="0">
                <a:solidFill>
                  <a:schemeClr val="tx1"/>
                </a:solidFill>
              </a:rPr>
              <a:t>2 </a:t>
            </a:r>
            <a:r>
              <a:rPr lang="en-US" altLang="en-US" sz="2000" u="sng" dirty="0">
                <a:solidFill>
                  <a:schemeClr val="tx1"/>
                </a:solidFill>
              </a:rPr>
              <a:t>overtakes</a:t>
            </a:r>
            <a:r>
              <a:rPr lang="en-US" altLang="en-US" sz="2000" dirty="0">
                <a:solidFill>
                  <a:schemeClr val="tx1"/>
                </a:solidFill>
              </a:rPr>
              <a:t> the function y=2x + 1.</a:t>
            </a:r>
            <a:endParaRPr lang="en-US" altLang="en-US" sz="2200" dirty="0">
              <a:solidFill>
                <a:schemeClr val="tx1"/>
              </a:solidFill>
            </a:endParaRPr>
          </a:p>
          <a:p>
            <a:pPr marL="342900" indent="-342900" algn="l" eaLnBrk="1" fontAlgn="auto" hangingPunct="1">
              <a:spcAft>
                <a:spcPts val="0"/>
              </a:spcAft>
              <a:buFont typeface="Arial"/>
              <a:buNone/>
              <a:defRPr/>
            </a:pPr>
            <a:endParaRPr lang="en-US" altLang="en-US" sz="2200" dirty="0"/>
          </a:p>
          <a:p>
            <a:pPr marL="342900" indent="-342900" algn="l" eaLnBrk="1" fontAlgn="auto" hangingPunct="1">
              <a:spcAft>
                <a:spcPts val="0"/>
              </a:spcAft>
              <a:buFont typeface="Arial"/>
              <a:buNone/>
              <a:defRPr/>
            </a:pPr>
            <a:endParaRPr lang="en-US" altLang="en-US" sz="2200" dirty="0"/>
          </a:p>
          <a:p>
            <a:pPr marL="342900" indent="-342900" algn="l" eaLnBrk="1" fontAlgn="auto" hangingPunct="1">
              <a:spcAft>
                <a:spcPts val="0"/>
              </a:spcAft>
              <a:buFontTx/>
              <a:buChar char="-"/>
              <a:defRPr/>
            </a:pPr>
            <a:endParaRPr lang="en-US" altLang="en-US" sz="2000" dirty="0"/>
          </a:p>
          <a:p>
            <a:pPr marL="342900" indent="-342900" algn="l" eaLnBrk="1" fontAlgn="auto" hangingPunct="1">
              <a:spcAft>
                <a:spcPts val="0"/>
              </a:spcAft>
              <a:buFontTx/>
              <a:buChar char="-"/>
              <a:defRPr/>
            </a:pPr>
            <a:endParaRPr lang="en-US" altLang="en-US" sz="20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085975"/>
            <a:ext cx="4343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A17DEC5-3457-452E-848A-33C4CE728D6C}"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381000" y="993775"/>
            <a:ext cx="8686800" cy="5635625"/>
          </a:xfrm>
        </p:spPr>
        <p:txBody>
          <a:bodyPr/>
          <a:lstStyle/>
          <a:p>
            <a:pPr algn="l" eaLnBrk="1" hangingPunct="1"/>
            <a:endParaRPr lang="en-US" altLang="en-US" sz="2200" dirty="0" smtClean="0">
              <a:solidFill>
                <a:srgbClr val="FF0000"/>
              </a:solidFill>
            </a:endParaRPr>
          </a:p>
          <a:p>
            <a:pPr algn="l" eaLnBrk="1" hangingPunct="1"/>
            <a:r>
              <a:rPr lang="en-US" altLang="en-US" sz="2200" dirty="0" smtClean="0">
                <a:solidFill>
                  <a:srgbClr val="FF0000"/>
                </a:solidFill>
              </a:rPr>
              <a:t>Activity 1 : </a:t>
            </a:r>
            <a:r>
              <a:rPr lang="en-US" altLang="en-US" sz="2200" dirty="0" smtClean="0">
                <a:solidFill>
                  <a:schemeClr val="tx1"/>
                </a:solidFill>
              </a:rPr>
              <a:t>Fill in the following table for the function y =x</a:t>
            </a:r>
            <a:r>
              <a:rPr lang="en-US" altLang="en-US" sz="2200" baseline="30000" dirty="0" smtClean="0">
                <a:solidFill>
                  <a:schemeClr val="tx1"/>
                </a:solidFill>
              </a:rPr>
              <a:t>3</a:t>
            </a: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endParaRPr lang="en-US" altLang="en-US" sz="2200" baseline="30000" dirty="0" smtClean="0">
              <a:solidFill>
                <a:schemeClr val="tx1"/>
              </a:solidFill>
            </a:endParaRPr>
          </a:p>
          <a:p>
            <a:pPr algn="l" eaLnBrk="1" hangingPunct="1"/>
            <a:r>
              <a:rPr lang="en-US" altLang="en-US" sz="2200" baseline="30000" dirty="0" smtClean="0">
                <a:solidFill>
                  <a:schemeClr val="tx1"/>
                </a:solidFill>
              </a:rPr>
              <a:t> </a:t>
            </a:r>
            <a:r>
              <a:rPr lang="en-US" altLang="en-US" sz="2200" dirty="0" smtClean="0">
                <a:solidFill>
                  <a:schemeClr val="tx1"/>
                </a:solidFill>
              </a:rPr>
              <a:t> Using the table above draw a graph of this function on paper’</a:t>
            </a:r>
          </a:p>
          <a:p>
            <a:pPr algn="l" eaLnBrk="1" hangingPunct="1"/>
            <a:endParaRPr lang="en-US" altLang="ja-JP" sz="2200" dirty="0" smtClean="0">
              <a:solidFill>
                <a:schemeClr val="tx1"/>
              </a:solidFill>
            </a:endParaRPr>
          </a:p>
          <a:p>
            <a:pPr algn="l" eaLnBrk="1" hangingPunct="1"/>
            <a:r>
              <a:rPr lang="en-US" altLang="en-US" sz="2200" dirty="0" smtClean="0">
                <a:solidFill>
                  <a:srgbClr val="FF0000"/>
                </a:solidFill>
              </a:rPr>
              <a:t>Activity  2 </a:t>
            </a:r>
            <a:r>
              <a:rPr lang="en-US" altLang="en-US" sz="2200" dirty="0" smtClean="0">
                <a:solidFill>
                  <a:schemeClr val="tx1"/>
                </a:solidFill>
              </a:rPr>
              <a:t>:  Given the three functions:</a:t>
            </a:r>
          </a:p>
          <a:p>
            <a:pPr algn="l" eaLnBrk="1" hangingPunct="1"/>
            <a:r>
              <a:rPr lang="en-US" altLang="en-US" sz="2200" dirty="0" smtClean="0">
                <a:solidFill>
                  <a:schemeClr val="tx1"/>
                </a:solidFill>
              </a:rPr>
              <a:t>	a) y=2x + 1      b) y =x</a:t>
            </a:r>
            <a:r>
              <a:rPr lang="en-US" altLang="en-US" sz="2200" baseline="30000" dirty="0" smtClean="0">
                <a:solidFill>
                  <a:schemeClr val="tx1"/>
                </a:solidFill>
              </a:rPr>
              <a:t>2 </a:t>
            </a:r>
            <a:r>
              <a:rPr lang="en-US" altLang="en-US" sz="2200" dirty="0" smtClean="0">
                <a:solidFill>
                  <a:schemeClr val="tx1"/>
                </a:solidFill>
              </a:rPr>
              <a:t>          c ) y =x</a:t>
            </a:r>
            <a:r>
              <a:rPr lang="en-US" altLang="en-US" sz="2200" baseline="30000" dirty="0" smtClean="0">
                <a:solidFill>
                  <a:schemeClr val="tx1"/>
                </a:solidFill>
              </a:rPr>
              <a:t>3</a:t>
            </a:r>
          </a:p>
          <a:p>
            <a:pPr algn="l" eaLnBrk="1" hangingPunct="1"/>
            <a:r>
              <a:rPr lang="en-US" altLang="en-US" sz="2200" baseline="30000" dirty="0" smtClean="0">
                <a:solidFill>
                  <a:schemeClr val="tx1"/>
                </a:solidFill>
              </a:rPr>
              <a:t>    </a:t>
            </a:r>
            <a:r>
              <a:rPr lang="en-US" altLang="en-US" sz="2200" dirty="0" smtClean="0">
                <a:solidFill>
                  <a:schemeClr val="tx1"/>
                </a:solidFill>
              </a:rPr>
              <a:t>which function grows the fastest?  For </a:t>
            </a:r>
            <a:r>
              <a:rPr lang="en-US" altLang="en-US" sz="2200" b="1" dirty="0" smtClean="0">
                <a:solidFill>
                  <a:schemeClr val="tx1"/>
                </a:solidFill>
              </a:rPr>
              <a:t>what value of x </a:t>
            </a:r>
            <a:r>
              <a:rPr lang="en-US" altLang="en-US" sz="2200" dirty="0" smtClean="0">
                <a:solidFill>
                  <a:schemeClr val="tx1"/>
                </a:solidFill>
              </a:rPr>
              <a:t>will the function y=x</a:t>
            </a:r>
            <a:r>
              <a:rPr lang="en-US" altLang="en-US" sz="2200" baseline="30000" dirty="0" smtClean="0">
                <a:solidFill>
                  <a:schemeClr val="tx1"/>
                </a:solidFill>
              </a:rPr>
              <a:t>3   </a:t>
            </a:r>
            <a:r>
              <a:rPr lang="en-US" altLang="en-US" sz="2200" u="sng" dirty="0" smtClean="0">
                <a:solidFill>
                  <a:schemeClr val="tx1"/>
                </a:solidFill>
              </a:rPr>
              <a:t>overtake </a:t>
            </a:r>
            <a:r>
              <a:rPr lang="en-US" altLang="en-US" sz="2200" dirty="0" smtClean="0">
                <a:solidFill>
                  <a:schemeClr val="tx1"/>
                </a:solidFill>
              </a:rPr>
              <a:t>the function y =2x + 1?</a:t>
            </a:r>
            <a:endParaRPr lang="en-US" altLang="en-US" sz="2200" baseline="30000" dirty="0" smtClean="0">
              <a:solidFill>
                <a:schemeClr val="tx1"/>
              </a:solidFill>
            </a:endParaRPr>
          </a:p>
          <a:p>
            <a:pPr algn="l" eaLnBrk="1" hangingPunct="1"/>
            <a:endParaRPr lang="en-US" altLang="en-US" sz="2200" dirty="0" smtClean="0">
              <a:solidFill>
                <a:srgbClr val="898989"/>
              </a:solidFill>
            </a:endParaRPr>
          </a:p>
          <a:p>
            <a:pPr algn="l" eaLnBrk="1" hangingPunct="1"/>
            <a:endParaRPr lang="en-US" altLang="en-US" sz="2200" dirty="0" smtClean="0">
              <a:solidFill>
                <a:srgbClr val="898989"/>
              </a:solidFill>
            </a:endParaRPr>
          </a:p>
          <a:p>
            <a:pPr algn="l" eaLnBrk="1" hangingPunct="1"/>
            <a:endParaRPr lang="en-US" altLang="en-US" sz="2200" dirty="0" smtClean="0">
              <a:solidFill>
                <a:srgbClr val="898989"/>
              </a:solidFill>
            </a:endParaRPr>
          </a:p>
          <a:p>
            <a:pPr algn="l" eaLnBrk="1" hangingPunct="1">
              <a:buFontTx/>
              <a:buChar char="-"/>
            </a:pPr>
            <a:endParaRPr lang="en-US" altLang="en-US" sz="2000" dirty="0" smtClean="0">
              <a:solidFill>
                <a:srgbClr val="898989"/>
              </a:solidFill>
            </a:endParaRPr>
          </a:p>
          <a:p>
            <a:pPr algn="l" eaLnBrk="1" hangingPunct="1">
              <a:buFontTx/>
              <a:buChar char="-"/>
            </a:pPr>
            <a:endParaRPr lang="en-US" altLang="en-US" sz="2000" dirty="0" smtClean="0">
              <a:solidFill>
                <a:srgbClr val="898989"/>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7073859"/>
              </p:ext>
            </p:extLst>
          </p:nvPr>
        </p:nvGraphicFramePr>
        <p:xfrm>
          <a:off x="2057400" y="1905000"/>
          <a:ext cx="3352800" cy="1857375"/>
        </p:xfrm>
        <a:graphic>
          <a:graphicData uri="http://schemas.openxmlformats.org/drawingml/2006/table">
            <a:tbl>
              <a:tblPr/>
              <a:tblGrid>
                <a:gridCol w="838200">
                  <a:extLst>
                    <a:ext uri="{9D8B030D-6E8A-4147-A177-3AD203B41FA5}">
                      <a16:colId xmlns:a16="http://schemas.microsoft.com/office/drawing/2014/main" val="2360042865"/>
                    </a:ext>
                  </a:extLst>
                </a:gridCol>
                <a:gridCol w="2514600">
                  <a:extLst>
                    <a:ext uri="{9D8B030D-6E8A-4147-A177-3AD203B41FA5}">
                      <a16:colId xmlns:a16="http://schemas.microsoft.com/office/drawing/2014/main" val="2343943954"/>
                    </a:ext>
                  </a:extLst>
                </a:gridCol>
              </a:tblGrid>
              <a:tr h="37147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y =x</a:t>
                      </a:r>
                      <a:r>
                        <a:rPr kumimoji="0" lang="en-US" altLang="en-US" sz="1800" b="0" i="0" u="none" strike="noStrike" cap="none" normalizeH="0" baseline="30000" smtClean="0">
                          <a:ln>
                            <a:noFill/>
                          </a:ln>
                          <a:solidFill>
                            <a:schemeClr val="tx1"/>
                          </a:solidFill>
                          <a:effectLst/>
                          <a:latin typeface="Calibri" panose="020F0502020204030204" pitchFamily="34" charset="0"/>
                          <a:ea typeface="MS PGothic" panose="020B0600070205080204" pitchFamily="34"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415083"/>
                  </a:ext>
                </a:extLst>
              </a:tr>
              <a:tr h="37147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0084129"/>
                  </a:ext>
                </a:extLst>
              </a:tr>
              <a:tr h="37147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8698782"/>
                  </a:ext>
                </a:extLst>
              </a:tr>
              <a:tr h="37147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348099"/>
                  </a:ext>
                </a:extLst>
              </a:tr>
              <a:tr h="371475">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181342"/>
                  </a:ext>
                </a:extLst>
              </a:tr>
            </a:tbl>
          </a:graphicData>
        </a:graphic>
      </p:graphicFrame>
      <p:sp>
        <p:nvSpPr>
          <p:cNvPr id="3" name="Slide Number Placeholder 2"/>
          <p:cNvSpPr>
            <a:spLocks noGrp="1"/>
          </p:cNvSpPr>
          <p:nvPr>
            <p:ph type="sldNum" sz="quarter" idx="12"/>
          </p:nvPr>
        </p:nvSpPr>
        <p:spPr/>
        <p:txBody>
          <a:bodyPr/>
          <a:lstStyle/>
          <a:p>
            <a:pPr>
              <a:defRPr/>
            </a:pPr>
            <a:fld id="{FA17DEC5-3457-452E-848A-33C4CE728D6C}" type="slidenum">
              <a:rPr lang="en-US" altLang="en-US" smtClean="0"/>
              <a:pPr>
                <a:defRPr/>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1 P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4702</TotalTime>
  <Words>4855</Words>
  <Application>Microsoft Office PowerPoint</Application>
  <PresentationFormat>On-screen Show (4:3)</PresentationFormat>
  <Paragraphs>765</Paragraphs>
  <Slides>52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ＭＳ Ｐゴシック</vt:lpstr>
      <vt:lpstr>ＭＳ Ｐゴシック</vt:lpstr>
      <vt:lpstr>Arial</vt:lpstr>
      <vt:lpstr>Arial Unicode MS</vt:lpstr>
      <vt:lpstr>Calibri</vt:lpstr>
      <vt:lpstr>Cambria Math</vt:lpstr>
      <vt:lpstr>Courier New</vt:lpstr>
      <vt:lpstr>Times New Roman</vt:lpstr>
      <vt:lpstr>Wingdings</vt:lpstr>
      <vt:lpstr>LO1 P2</vt:lpstr>
      <vt:lpstr> Algorithm Analysis Big O</vt:lpstr>
      <vt:lpstr>Topics</vt:lpstr>
      <vt:lpstr>Why do we Analyze Algorithms</vt:lpstr>
      <vt:lpstr>Time Complexity </vt:lpstr>
      <vt:lpstr>Asymptotic notation : big O</vt:lpstr>
      <vt:lpstr>Growth of functions</vt:lpstr>
      <vt:lpstr>Growth of functions</vt:lpstr>
      <vt:lpstr>Growth of functions</vt:lpstr>
      <vt:lpstr>PowerPoint Presentation</vt:lpstr>
      <vt:lpstr>PowerPoint Presentation</vt:lpstr>
      <vt:lpstr>PowerPoint Presentation</vt:lpstr>
      <vt:lpstr>PowerPoint Presentation</vt:lpstr>
      <vt:lpstr>Growth of functions</vt:lpstr>
      <vt:lpstr>PowerPoint Presentation</vt:lpstr>
      <vt:lpstr>Big-O</vt:lpstr>
      <vt:lpstr>Asymptotic notation: Big-Omega  Ω</vt:lpstr>
      <vt:lpstr>PowerPoint Presentation</vt:lpstr>
      <vt:lpstr>PowerPoint Presentation</vt:lpstr>
      <vt:lpstr>Big-Omega</vt:lpstr>
      <vt:lpstr> Asymptotic notation: Big-Theta (ϴ) </vt:lpstr>
      <vt:lpstr>Big-Theta</vt:lpstr>
      <vt:lpstr>Big-Theta</vt:lpstr>
      <vt:lpstr>Big-Theta</vt:lpstr>
      <vt:lpstr>Big-Oh, Big Omega and Big Theta Comparison</vt:lpstr>
      <vt:lpstr>Linear search example (cont.)</vt:lpstr>
      <vt:lpstr>Comparison (Cont.)</vt:lpstr>
      <vt:lpstr>Performance of Algorithms</vt:lpstr>
      <vt:lpstr>Performance of Algorithms</vt:lpstr>
      <vt:lpstr>Performance of Algorithms</vt:lpstr>
      <vt:lpstr>Analysis of Algorithms</vt:lpstr>
      <vt:lpstr> Counting operations of an Algorithm </vt:lpstr>
      <vt:lpstr>Operation</vt:lpstr>
      <vt:lpstr>Primitive Operations</vt:lpstr>
      <vt:lpstr>The Execution Time of Algorithms</vt:lpstr>
      <vt:lpstr>The Execution Time of Algorithms (cont.)</vt:lpstr>
      <vt:lpstr>Counting Operations of an Algorithm</vt:lpstr>
      <vt:lpstr>Counting Operations of an Algorithm</vt:lpstr>
      <vt:lpstr>Counting Operations of an Algorithm O(1)</vt:lpstr>
      <vt:lpstr> Counting operations of an Algorithm O(n) </vt:lpstr>
      <vt:lpstr> Counting operations of an Algorithm </vt:lpstr>
      <vt:lpstr>Counting operations of an Algorithm</vt:lpstr>
      <vt:lpstr>Counting Operations of an Algorithm</vt:lpstr>
      <vt:lpstr>Counting Operations of an Algorithm</vt:lpstr>
      <vt:lpstr>Counting Operations of an Algorithm</vt:lpstr>
      <vt:lpstr>Performance of Algorithms: Time Complexity </vt:lpstr>
      <vt:lpstr>Performance of Algorithms: Time Complexity </vt:lpstr>
      <vt:lpstr>The Execution Time of Algorithms (cont.)</vt:lpstr>
      <vt:lpstr>Algorithm Growth Rates (cont.)</vt:lpstr>
      <vt:lpstr>Algorithm Growth Rates</vt:lpstr>
      <vt:lpstr>General Rules for Estimation</vt:lpstr>
      <vt:lpstr>Time Complexity of Polynomail functions</vt:lpstr>
      <vt:lpstr>Big-Theta</vt:lpstr>
    </vt:vector>
  </TitlesOfParts>
  <Company>ODTU Bilgisayar Muhendisligi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Dr A Al Shami</dc:creator>
  <cp:lastModifiedBy>Ahmad Al Shami</cp:lastModifiedBy>
  <cp:revision>268</cp:revision>
  <dcterms:created xsi:type="dcterms:W3CDTF">2003-10-03T08:07:42Z</dcterms:created>
  <dcterms:modified xsi:type="dcterms:W3CDTF">2020-10-30T23:58:40Z</dcterms:modified>
</cp:coreProperties>
</file>