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2"/>
  </p:notesMasterIdLst>
  <p:handoutMasterIdLst>
    <p:handoutMasterId r:id="rId33"/>
  </p:handoutMasterIdLst>
  <p:sldIdLst>
    <p:sldId id="323" r:id="rId2"/>
    <p:sldId id="372" r:id="rId3"/>
    <p:sldId id="608" r:id="rId4"/>
    <p:sldId id="610" r:id="rId5"/>
    <p:sldId id="617" r:id="rId6"/>
    <p:sldId id="613" r:id="rId7"/>
    <p:sldId id="615" r:id="rId8"/>
    <p:sldId id="699" r:id="rId9"/>
    <p:sldId id="614" r:id="rId10"/>
    <p:sldId id="711" r:id="rId11"/>
    <p:sldId id="712" r:id="rId12"/>
    <p:sldId id="713" r:id="rId13"/>
    <p:sldId id="714" r:id="rId14"/>
    <p:sldId id="715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6" r:id="rId27"/>
    <p:sldId id="720" r:id="rId28"/>
    <p:sldId id="717" r:id="rId29"/>
    <p:sldId id="718" r:id="rId30"/>
    <p:sldId id="719" r:id="rId31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94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4919" autoAdjust="0"/>
  </p:normalViewPr>
  <p:slideViewPr>
    <p:cSldViewPr>
      <p:cViewPr varScale="1">
        <p:scale>
          <a:sx n="58" d="100"/>
          <a:sy n="58" d="100"/>
        </p:scale>
        <p:origin x="135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2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9" d="100"/>
          <a:sy n="139" d="100"/>
        </p:scale>
        <p:origin x="132" y="1116"/>
      </p:cViewPr>
      <p:guideLst>
        <p:guide orient="horz" pos="2976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485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r">
              <a:defRPr sz="1200"/>
            </a:lvl1pPr>
          </a:lstStyle>
          <a:p>
            <a:fld id="{28957A51-BFA0-49A7-B194-971C3CE2BEB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485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r">
              <a:defRPr sz="1200"/>
            </a:lvl1pPr>
          </a:lstStyle>
          <a:p>
            <a:fld id="{54487098-F544-493E-95EC-E2A617454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8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485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r">
              <a:defRPr sz="1200"/>
            </a:lvl1pPr>
          </a:lstStyle>
          <a:p>
            <a:fld id="{287833ED-62ED-44F7-83AE-2776C5EF38A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1173163"/>
            <a:ext cx="42227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12" tIns="46406" rIns="92812" bIns="4640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891" y="4518345"/>
            <a:ext cx="5680693" cy="3696975"/>
          </a:xfrm>
          <a:prstGeom prst="rect">
            <a:avLst/>
          </a:prstGeom>
        </p:spPr>
        <p:txBody>
          <a:bodyPr vert="horz" lIns="92812" tIns="46406" rIns="92812" bIns="46406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485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r">
              <a:defRPr sz="1200"/>
            </a:lvl1pPr>
          </a:lstStyle>
          <a:p>
            <a:fld id="{F28B9C7E-F3C4-4954-8E32-5C7EBA53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9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5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24762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19562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44090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66983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0031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A6DEEA-1B6D-4F74-B14B-DB113561F42B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916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B45CC3-1517-4D56-A6FC-F99CD7274A1A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448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8A9F0B-4E9C-4B51-ABB0-7841BADAD47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888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78DEA2-0342-42BE-B98F-3EEAFAB66BEF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509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99E39F-571A-48CC-A16F-4AA9F783B2E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02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7087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3186D1-AF7B-4AE9-B676-C7A2F786985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311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B04BCB-D54E-4814-B12B-B61C3A2E2FE6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699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76F325-DA1A-4925-AEFD-82B02CFB09EF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458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3880DD-0273-44EC-9413-7DFA216F9097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423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3BAE97-8AF5-4DBE-9CA4-57C6DB679CE0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36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702B26-DAFF-47DF-84BF-445580B6E231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933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10571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96582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88511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6104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57855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038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8387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2560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0232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8540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58845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2786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EAF5263-54AB-482B-81E0-0CB2BE9B2B51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9055-17E2-425A-9EC4-26BD58E31AB2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139C-892D-492D-9205-4A61B717B8A8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32FE-523A-4F3A-B78B-D33006409ADA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6D0E44-5271-4BDE-B6CD-D38B11B3EBDE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323-4EEF-41A3-92B9-9F22A851A7C0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91C9-4BCF-4B11-BD09-6AACBD8C4143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094-2D37-41F8-808D-3511B1A2F70F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016C-51EB-4A9F-806C-066514F9EB8A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8277-1067-430D-A8B6-4C390F5EF09F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CB81-9145-4B4E-AF96-7FF58016DE56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9DBD42-AEC0-41DB-8385-93E3D9A210DB}" type="datetime1">
              <a:rPr lang="en-US" altLang="ko-KR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828800"/>
          </a:xfrm>
        </p:spPr>
        <p:txBody>
          <a:bodyPr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MCIS 3103 - Data Structure and Algorithms </a:t>
            </a:r>
            <a:b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</a:br>
            <a:r>
              <a:rPr lang="en-US" altLang="ko-KR" sz="3600" dirty="0">
                <a:latin typeface="Times New Roman" panose="02020603050405020304" pitchFamily="18" charset="0"/>
                <a:ea typeface="PMingLiU" panose="02020500000000000000" pitchFamily="18" charset="-120"/>
              </a:rPr>
              <a:t/>
            </a:r>
            <a:br>
              <a:rPr lang="en-US" altLang="ko-KR" sz="3600" dirty="0">
                <a:latin typeface="Times New Roman" panose="02020603050405020304" pitchFamily="18" charset="0"/>
                <a:ea typeface="PMingLiU" panose="02020500000000000000" pitchFamily="18" charset="-120"/>
              </a:rPr>
            </a:br>
            <a: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Week</a:t>
            </a:r>
            <a: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07</a:t>
            </a:r>
            <a:endParaRPr lang="ko-KR" altLang="ko-KR" sz="2000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7818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68233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Tree-1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91247" y="1175385"/>
            <a:ext cx="8043153" cy="4615815"/>
          </a:xfrm>
        </p:spPr>
        <p:txBody>
          <a:bodyPr>
            <a:normAutofit lnSpcReduction="10000"/>
          </a:bodyPr>
          <a:lstStyle/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structure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: The top most node of the tree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Path: The node encountered when following the edges from a starting node to a destination form a path.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2593975" y="6388100"/>
            <a:ext cx="6092825" cy="33337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 371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100160"/>
              </p:ext>
            </p:extLst>
          </p:nvPr>
        </p:nvGraphicFramePr>
        <p:xfrm>
          <a:off x="914400" y="3124200"/>
          <a:ext cx="6667552" cy="296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Bitmap Image" r:id="rId4" imgW="6229440" imgH="2771640" progId="Paint.Picture">
                  <p:embed/>
                </p:oleObj>
              </mc:Choice>
              <mc:Fallback>
                <p:oleObj name="Bitmap Image" r:id="rId4" imgW="6229440" imgH="2771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3124200"/>
                        <a:ext cx="6667552" cy="296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1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68233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Tree-2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91247" y="1175385"/>
            <a:ext cx="8043153" cy="46158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Parents: The organization of the nodes form relationship between the data elements. Every node, except the root, has a parent node.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Children: Each node can have one or more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2593975" y="6388100"/>
            <a:ext cx="6092825" cy="33337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 371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8800"/>
            <a:ext cx="69437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68233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Tree-3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91247" y="1175385"/>
            <a:ext cx="8043153" cy="461581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Nodes: Nodes that have at least one child are known as interior nodes while nodes that have no children are known as leaf nodes.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Subtree: Every node can be the root of its own subtree, which consist of a subset of nodes and edges of the larger tree.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2593975" y="6388100"/>
            <a:ext cx="6092825" cy="33337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 372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3134953"/>
            <a:ext cx="6104566" cy="30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68233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91247" y="1175385"/>
            <a:ext cx="8043153" cy="46158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tree is a tree in which each node can have at most two children.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child is identified as the left child and the other as the right child.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Depth: distance from the root, with distance begin the number of levels that separate the two.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Height: number of levels in the tree.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Width: number of nodes on level containing the most nodes. </a:t>
            </a:r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2593975" y="6388100"/>
            <a:ext cx="6092825" cy="33337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 372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68233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91247" y="1175385"/>
            <a:ext cx="8043153" cy="46158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of ‘G’ in (a) : 2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(c) :  </a:t>
            </a:r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2593975" y="6388100"/>
            <a:ext cx="6092825" cy="33337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 374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08577"/>
            <a:ext cx="6369589" cy="41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Trees</a:t>
            </a:r>
          </a:p>
        </p:txBody>
      </p:sp>
      <p:sp>
        <p:nvSpPr>
          <p:cNvPr id="614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Definition: a </a:t>
            </a:r>
            <a:r>
              <a:rPr lang="en-US" altLang="en-US" u="sng" dirty="0" smtClean="0"/>
              <a:t>binary tree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is either empty or has these properties:</a:t>
            </a:r>
          </a:p>
          <a:p>
            <a:pPr marL="736600" lvl="1" indent="-273050"/>
            <a:r>
              <a:rPr lang="en-US" altLang="en-US" dirty="0" smtClean="0"/>
              <a:t>Has a root node</a:t>
            </a:r>
          </a:p>
          <a:p>
            <a:pPr marL="736600" lvl="1" indent="-273050"/>
            <a:r>
              <a:rPr lang="en-US" altLang="en-US" dirty="0" smtClean="0"/>
              <a:t>Has two sets of nodes: left subtree </a:t>
            </a:r>
            <a:r>
              <a:rPr lang="en-US" altLang="en-US" i="1" dirty="0" smtClean="0"/>
              <a:t>L</a:t>
            </a:r>
            <a:r>
              <a:rPr lang="en-US" altLang="en-US" i="1" baseline="-25000" dirty="0" smtClean="0"/>
              <a:t>T</a:t>
            </a:r>
            <a:r>
              <a:rPr lang="en-US" altLang="en-US" dirty="0" smtClean="0"/>
              <a:t> and right subtree </a:t>
            </a:r>
            <a:r>
              <a:rPr lang="en-US" altLang="en-US" i="1" dirty="0" smtClean="0"/>
              <a:t>R</a:t>
            </a:r>
            <a:r>
              <a:rPr lang="en-US" altLang="en-US" i="1" baseline="-25000" dirty="0" smtClean="0"/>
              <a:t>T</a:t>
            </a:r>
          </a:p>
          <a:p>
            <a:pPr marL="736600" lvl="1" indent="-273050"/>
            <a:r>
              <a:rPr lang="en-US" altLang="en-US" dirty="0" smtClean="0"/>
              <a:t> </a:t>
            </a:r>
            <a:r>
              <a:rPr lang="en-US" altLang="en-US" i="1" dirty="0" smtClean="0"/>
              <a:t>L</a:t>
            </a:r>
            <a:r>
              <a:rPr lang="en-US" altLang="en-US" i="1" baseline="-25000" dirty="0" smtClean="0"/>
              <a:t>T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R</a:t>
            </a:r>
            <a:r>
              <a:rPr lang="en-US" altLang="en-US" i="1" baseline="-25000" dirty="0" smtClean="0"/>
              <a:t>T</a:t>
            </a:r>
            <a:r>
              <a:rPr lang="en-US" altLang="en-US" dirty="0" smtClean="0"/>
              <a:t> are binary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69547"/>
            <a:ext cx="6781800" cy="352563"/>
          </a:xfrm>
        </p:spPr>
        <p:txBody>
          <a:bodyPr/>
          <a:lstStyle/>
          <a:p>
            <a:r>
              <a:rPr lang="en-US" dirty="0" smtClean="0"/>
              <a:t>C++ Programming: Program Design Including Data Structures,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90813"/>
            <a:ext cx="67183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Trees (cont’d.)</a:t>
            </a:r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 flipH="1">
            <a:off x="5635625" y="3355975"/>
            <a:ext cx="304800" cy="3048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772150" y="3011488"/>
            <a:ext cx="172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Right child of A</a:t>
            </a:r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3578225" y="3355975"/>
            <a:ext cx="304800" cy="3048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2419350" y="3011488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Left child of A</a:t>
            </a:r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 flipH="1">
            <a:off x="4813300" y="2633663"/>
            <a:ext cx="304800" cy="3048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4505325" y="1984375"/>
            <a:ext cx="1974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3300"/>
                </a:solidFill>
              </a:rPr>
              <a:t>Root node, and</a:t>
            </a:r>
          </a:p>
          <a:p>
            <a:pPr algn="ctr" eaLnBrk="1" hangingPunct="1"/>
            <a:r>
              <a:rPr lang="en-US" altLang="en-US">
                <a:solidFill>
                  <a:srgbClr val="FF3300"/>
                </a:solidFill>
              </a:rPr>
              <a:t>parent of B and C</a:t>
            </a:r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 flipH="1">
            <a:off x="5788025" y="3965575"/>
            <a:ext cx="457200" cy="396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6213475" y="3506788"/>
            <a:ext cx="2089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Directed edge,</a:t>
            </a:r>
          </a:p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directed branch, or</a:t>
            </a:r>
          </a:p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branch</a:t>
            </a:r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>
            <a:off x="3136900" y="3902075"/>
            <a:ext cx="304800" cy="3048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2708275" y="3559175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Node</a:t>
            </a:r>
          </a:p>
        </p:txBody>
      </p:sp>
      <p:sp>
        <p:nvSpPr>
          <p:cNvPr id="7183" name="Line 19"/>
          <p:cNvSpPr>
            <a:spLocks noChangeShapeType="1"/>
          </p:cNvSpPr>
          <p:nvPr/>
        </p:nvSpPr>
        <p:spPr bwMode="auto">
          <a:xfrm flipH="1" flipV="1">
            <a:off x="6400800" y="5105400"/>
            <a:ext cx="495300" cy="2667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6273800" y="5284788"/>
            <a:ext cx="1974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3300"/>
                </a:solidFill>
              </a:rPr>
              <a:t>Empty subtree</a:t>
            </a:r>
          </a:p>
          <a:p>
            <a:pPr algn="ctr" eaLnBrk="1" hangingPunct="1"/>
            <a:r>
              <a:rPr lang="en-US" altLang="en-US">
                <a:solidFill>
                  <a:srgbClr val="FF3300"/>
                </a:solidFill>
              </a:rPr>
              <a:t>(F’s right subtree)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69547"/>
            <a:ext cx="6781800" cy="352563"/>
          </a:xfrm>
        </p:spPr>
        <p:txBody>
          <a:bodyPr/>
          <a:lstStyle/>
          <a:p>
            <a:r>
              <a:rPr lang="en-US" dirty="0" smtClean="0"/>
              <a:t>C++ Programming: Program Design Including Data Structures,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Trees (cont’d.)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209800"/>
            <a:ext cx="8153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69547"/>
            <a:ext cx="6781800" cy="352563"/>
          </a:xfrm>
        </p:spPr>
        <p:txBody>
          <a:bodyPr/>
          <a:lstStyle/>
          <a:p>
            <a:r>
              <a:rPr lang="en-US" dirty="0" smtClean="0"/>
              <a:t>C++ Programming: Program Design Including Data Structures,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Trees (cont’d.)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77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69547"/>
            <a:ext cx="6781800" cy="352563"/>
          </a:xfrm>
        </p:spPr>
        <p:txBody>
          <a:bodyPr/>
          <a:lstStyle/>
          <a:p>
            <a:r>
              <a:rPr lang="en-US" dirty="0" smtClean="0"/>
              <a:t>C++ Programming: Program Design Including Data Structures,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Trees (cont’d.)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Every node has at most two children</a:t>
            </a:r>
          </a:p>
          <a:p>
            <a:r>
              <a:rPr lang="en-US" altLang="en-US" smtClean="0"/>
              <a:t>A node:</a:t>
            </a:r>
          </a:p>
          <a:p>
            <a:pPr lvl="1"/>
            <a:r>
              <a:rPr lang="en-US" altLang="en-US" smtClean="0"/>
              <a:t>Stores its own information</a:t>
            </a:r>
          </a:p>
          <a:p>
            <a:pPr lvl="1"/>
            <a:r>
              <a:rPr lang="en-US" altLang="en-US" smtClean="0"/>
              <a:t>Keeps track of its left subtree and right subtree using pointers</a:t>
            </a:r>
          </a:p>
          <a:p>
            <a:pPr lvl="2"/>
            <a:r>
              <a:rPr lang="en-US" altLang="en-US" smtClean="0">
                <a:latin typeface="Courier New" panose="02070309020205020404" pitchFamily="49" charset="0"/>
              </a:rPr>
              <a:t>lLink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rLink</a:t>
            </a:r>
            <a:r>
              <a:rPr lang="en-US" altLang="en-US" smtClean="0"/>
              <a:t>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69547"/>
            <a:ext cx="6781800" cy="352563"/>
          </a:xfrm>
        </p:spPr>
        <p:txBody>
          <a:bodyPr/>
          <a:lstStyle/>
          <a:p>
            <a:r>
              <a:rPr lang="en-US" dirty="0" smtClean="0"/>
              <a:t>C++ Programming: Program Design Including Data Structures,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Traversal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Trees (cont’d.)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pointer to the root node of the binary tree is stored outside the tree in a pointer variable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0650"/>
            <a:ext cx="6705600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69547"/>
            <a:ext cx="6781800" cy="352563"/>
          </a:xfrm>
        </p:spPr>
        <p:txBody>
          <a:bodyPr/>
          <a:lstStyle/>
          <a:p>
            <a:r>
              <a:rPr lang="en-US" dirty="0" smtClean="0"/>
              <a:t>C++ Programming: Program Design Including Data Structures,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Trees (cont’d.)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924800" cy="43021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u="sng" dirty="0" smtClean="0"/>
              <a:t>Leaf</a:t>
            </a:r>
            <a:r>
              <a:rPr lang="en-US" dirty="0" smtClean="0"/>
              <a:t>: node that has no left and right children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U</a:t>
            </a:r>
            <a:r>
              <a:rPr lang="en-US" dirty="0" smtClean="0"/>
              <a:t> is </a:t>
            </a:r>
            <a:r>
              <a:rPr lang="en-US" u="sng" dirty="0" smtClean="0"/>
              <a:t>parent</a:t>
            </a:r>
            <a:r>
              <a:rPr lang="en-US" dirty="0" smtClean="0"/>
              <a:t> of </a:t>
            </a:r>
            <a:r>
              <a:rPr lang="en-US" i="1" dirty="0" smtClean="0"/>
              <a:t>V</a:t>
            </a:r>
            <a:r>
              <a:rPr lang="en-US" dirty="0" smtClean="0"/>
              <a:t> if there is a branch from </a:t>
            </a:r>
            <a:r>
              <a:rPr lang="en-US" i="1" dirty="0" smtClean="0"/>
              <a:t>U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There is a unique </a:t>
            </a:r>
            <a:r>
              <a:rPr lang="en-US" u="sng" dirty="0" smtClean="0"/>
              <a:t>path</a:t>
            </a:r>
            <a:r>
              <a:rPr lang="en-US" dirty="0" smtClean="0"/>
              <a:t> from root to every node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u="sng" dirty="0" smtClean="0"/>
              <a:t>Length</a:t>
            </a:r>
            <a:r>
              <a:rPr lang="en-US" dirty="0" smtClean="0"/>
              <a:t> of a path: number of branches on path</a:t>
            </a:r>
            <a:endParaRPr lang="en-US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u="sng" dirty="0" smtClean="0"/>
              <a:t>Level</a:t>
            </a:r>
            <a:r>
              <a:rPr lang="en-US" dirty="0" smtClean="0"/>
              <a:t> of a node: number of branches on the path from the root to the node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Root node level is 0</a:t>
            </a:r>
            <a:endParaRPr lang="en-US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u="sng" dirty="0" smtClean="0"/>
              <a:t>Height</a:t>
            </a:r>
            <a:r>
              <a:rPr lang="en-US" dirty="0" smtClean="0"/>
              <a:t> of a binary tree: number of nodes on the longest path from the root to a leaf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69547"/>
            <a:ext cx="6781800" cy="352563"/>
          </a:xfrm>
        </p:spPr>
        <p:txBody>
          <a:bodyPr/>
          <a:lstStyle/>
          <a:p>
            <a:r>
              <a:rPr lang="en-US" dirty="0" smtClean="0"/>
              <a:t>C++ Programming: Program Design Including Data Structures,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Traversal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Insertion, deletion, and lookup operations require traversal of the tree</a:t>
            </a:r>
          </a:p>
          <a:p>
            <a:pPr lvl="1"/>
            <a:r>
              <a:rPr lang="en-US" altLang="en-US" smtClean="0"/>
              <a:t>Must start at the root node</a:t>
            </a:r>
          </a:p>
          <a:p>
            <a:r>
              <a:rPr lang="en-US" altLang="en-US" smtClean="0"/>
              <a:t>Two choices for each node:</a:t>
            </a:r>
          </a:p>
          <a:p>
            <a:pPr lvl="1"/>
            <a:r>
              <a:rPr lang="en-US" altLang="en-US" smtClean="0"/>
              <a:t>Visit the node first</a:t>
            </a:r>
          </a:p>
          <a:p>
            <a:pPr lvl="1"/>
            <a:r>
              <a:rPr lang="en-US" altLang="en-US" smtClean="0"/>
              <a:t>Visit the node’s subtrees first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69547"/>
            <a:ext cx="6781800" cy="352563"/>
          </a:xfrm>
        </p:spPr>
        <p:txBody>
          <a:bodyPr/>
          <a:lstStyle/>
          <a:p>
            <a:r>
              <a:rPr lang="en-US" dirty="0" smtClean="0"/>
              <a:t>C++ Programming: Program Design Including Data Structures,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Traversal (cont’d.)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Inorder traversal</a:t>
            </a:r>
          </a:p>
          <a:p>
            <a:pPr lvl="1"/>
            <a:r>
              <a:rPr lang="en-US" altLang="en-US" smtClean="0"/>
              <a:t>Traverse the left subtree</a:t>
            </a:r>
          </a:p>
          <a:p>
            <a:pPr lvl="1"/>
            <a:r>
              <a:rPr lang="en-US" altLang="en-US" smtClean="0"/>
              <a:t>Visit the node</a:t>
            </a:r>
          </a:p>
          <a:p>
            <a:pPr lvl="1"/>
            <a:r>
              <a:rPr lang="en-US" altLang="en-US" smtClean="0"/>
              <a:t>Traverse the right subtree</a:t>
            </a:r>
          </a:p>
          <a:p>
            <a:r>
              <a:rPr lang="en-US" altLang="en-US" smtClean="0"/>
              <a:t>Preorder traversal</a:t>
            </a:r>
          </a:p>
          <a:p>
            <a:pPr lvl="1"/>
            <a:r>
              <a:rPr lang="en-US" altLang="en-US" smtClean="0"/>
              <a:t>Visit the node</a:t>
            </a:r>
          </a:p>
          <a:p>
            <a:pPr lvl="1"/>
            <a:r>
              <a:rPr lang="en-US" altLang="en-US" smtClean="0"/>
              <a:t>Traverse the left subtree</a:t>
            </a:r>
          </a:p>
          <a:p>
            <a:pPr lvl="1"/>
            <a:r>
              <a:rPr lang="en-US" altLang="en-US" smtClean="0"/>
              <a:t>Traverse the right subtree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69547"/>
            <a:ext cx="6781800" cy="352563"/>
          </a:xfrm>
        </p:spPr>
        <p:txBody>
          <a:bodyPr/>
          <a:lstStyle/>
          <a:p>
            <a:r>
              <a:rPr lang="en-US" dirty="0" smtClean="0"/>
              <a:t>C++ Programming: Program Design Including Data Structures,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Traversal (cont’d.)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en-US" smtClean="0"/>
              <a:t>Postorder traversal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mtClean="0"/>
              <a:t>Traverse the left subtree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mtClean="0"/>
              <a:t>Traverse the right subtree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mtClean="0"/>
              <a:t>Visit the node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en-US" smtClean="0"/>
              <a:t>Listing of nodes produced by traversal type is called: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u="sng" smtClean="0"/>
              <a:t>Inorder sequence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u="sng" smtClean="0"/>
              <a:t>Preorder sequence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u="sng" smtClean="0"/>
              <a:t>Postorder sequence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69547"/>
            <a:ext cx="6781800" cy="352563"/>
          </a:xfrm>
        </p:spPr>
        <p:txBody>
          <a:bodyPr/>
          <a:lstStyle/>
          <a:p>
            <a:r>
              <a:rPr lang="en-US" dirty="0" smtClean="0"/>
              <a:t>C++ Programming: Program Design Including Data Structures,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Tree Traversal (cont’d.)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altLang="en-US" dirty="0" err="1" smtClean="0"/>
              <a:t>Inorder</a:t>
            </a:r>
            <a:r>
              <a:rPr lang="en-US" altLang="en-US" dirty="0" smtClean="0"/>
              <a:t> sequence: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i="1" dirty="0" smtClean="0"/>
              <a:t>DFBACGE</a:t>
            </a:r>
          </a:p>
          <a:p>
            <a:r>
              <a:rPr lang="en-US" altLang="en-US" dirty="0" smtClean="0"/>
              <a:t>Preorder sequence:</a:t>
            </a:r>
          </a:p>
          <a:p>
            <a:pPr lvl="1"/>
            <a:r>
              <a:rPr lang="en-US" altLang="en-US" i="1" dirty="0" smtClean="0"/>
              <a:t>ABDFCEG</a:t>
            </a:r>
          </a:p>
          <a:p>
            <a:r>
              <a:rPr lang="en-US" altLang="en-US" dirty="0" err="1" smtClean="0"/>
              <a:t>Postorder</a:t>
            </a:r>
            <a:r>
              <a:rPr lang="en-US" altLang="en-US" dirty="0" smtClean="0"/>
              <a:t> sequence:</a:t>
            </a:r>
          </a:p>
          <a:p>
            <a:pPr lvl="1"/>
            <a:r>
              <a:rPr lang="en-US" altLang="en-US" i="1" dirty="0" smtClean="0"/>
              <a:t>FDBGECA</a:t>
            </a:r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9624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646738"/>
            <a:ext cx="44005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69547"/>
            <a:ext cx="6781800" cy="352563"/>
          </a:xfrm>
        </p:spPr>
        <p:txBody>
          <a:bodyPr/>
          <a:lstStyle/>
          <a:p>
            <a:r>
              <a:rPr lang="en-US" dirty="0" smtClean="0"/>
              <a:t>C++ Programming: Program Design Including Data Structures, Seventh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976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6388100"/>
            <a:ext cx="7162800" cy="165100"/>
          </a:xfrm>
        </p:spPr>
        <p:txBody>
          <a:bodyPr/>
          <a:lstStyle/>
          <a:p>
            <a:r>
              <a:rPr lang="en-US" dirty="0"/>
              <a:t>https://www.tutorialspoint.com/python_data_structure/python_tree_traversal_algorithms.htm</a:t>
            </a: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62164"/>
            <a:ext cx="4905375" cy="4733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16134"/>
            <a:ext cx="4010025" cy="17907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537327" y="2648337"/>
            <a:ext cx="2743201" cy="2161578"/>
            <a:chOff x="1447799" y="1309981"/>
            <a:chExt cx="2743201" cy="2161578"/>
          </a:xfrm>
        </p:grpSpPr>
        <p:sp>
          <p:nvSpPr>
            <p:cNvPr id="10" name="Oval 9"/>
            <p:cNvSpPr/>
            <p:nvPr/>
          </p:nvSpPr>
          <p:spPr>
            <a:xfrm>
              <a:off x="2170288" y="1309981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447799" y="1888425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905000" y="2519934"/>
              <a:ext cx="378403" cy="3806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625" y="3147888"/>
              <a:ext cx="310445" cy="323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778250" y="1962329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276600" y="2519934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810000" y="3039713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0" idx="3"/>
              <a:endCxn id="13" idx="6"/>
            </p:cNvCxnSpPr>
            <p:nvPr/>
          </p:nvCxnSpPr>
          <p:spPr>
            <a:xfrm flipH="1">
              <a:off x="1828799" y="1619077"/>
              <a:ext cx="397285" cy="450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6" idx="1"/>
            </p:cNvCxnSpPr>
            <p:nvPr/>
          </p:nvCxnSpPr>
          <p:spPr>
            <a:xfrm>
              <a:off x="2495492" y="1619077"/>
              <a:ext cx="338554" cy="396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5"/>
              <a:endCxn id="17" idx="1"/>
            </p:cNvCxnSpPr>
            <p:nvPr/>
          </p:nvCxnSpPr>
          <p:spPr>
            <a:xfrm>
              <a:off x="3103454" y="2271425"/>
              <a:ext cx="228942" cy="30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5"/>
              <a:endCxn id="18" idx="1"/>
            </p:cNvCxnSpPr>
            <p:nvPr/>
          </p:nvCxnSpPr>
          <p:spPr>
            <a:xfrm>
              <a:off x="3601804" y="2829030"/>
              <a:ext cx="263992" cy="26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5"/>
              <a:endCxn id="14" idx="1"/>
            </p:cNvCxnSpPr>
            <p:nvPr/>
          </p:nvCxnSpPr>
          <p:spPr>
            <a:xfrm>
              <a:off x="1773003" y="2197521"/>
              <a:ext cx="187413" cy="378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4" idx="5"/>
              <a:endCxn id="15" idx="1"/>
            </p:cNvCxnSpPr>
            <p:nvPr/>
          </p:nvCxnSpPr>
          <p:spPr>
            <a:xfrm>
              <a:off x="2227987" y="2844825"/>
              <a:ext cx="256102" cy="350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8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976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6388100"/>
            <a:ext cx="7162800" cy="165100"/>
          </a:xfrm>
        </p:spPr>
        <p:txBody>
          <a:bodyPr/>
          <a:lstStyle/>
          <a:p>
            <a:r>
              <a:rPr lang="en-US" dirty="0"/>
              <a:t>https://www.tutorialspoint.com/python_data_structure/python_tree_traversal_algorithms.htm</a:t>
            </a: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62164"/>
            <a:ext cx="4905375" cy="4733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16134"/>
            <a:ext cx="4010025" cy="179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353229" y="2705754"/>
            <a:ext cx="3748514" cy="34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976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traversal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6388100"/>
            <a:ext cx="7162800" cy="165100"/>
          </a:xfrm>
        </p:spPr>
        <p:txBody>
          <a:bodyPr/>
          <a:lstStyle/>
          <a:p>
            <a:r>
              <a:rPr lang="en-US" dirty="0"/>
              <a:t>https://www.tutorialspoint.com/python_data_structure/python_tree_traversal_algorithms.htm</a:t>
            </a: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" y="3950566"/>
            <a:ext cx="5865611" cy="20725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69456" y="1424117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-new"/>
              </a:rPr>
              <a:t>Inorder</a:t>
            </a:r>
            <a:r>
              <a:rPr lang="en-US" b="1" dirty="0">
                <a:latin typeface="courier-new"/>
              </a:rPr>
              <a:t> =&gt; ['A', 'D', 'F', 'O', 'P', 'R', 'Z']       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95400" y="1362164"/>
            <a:ext cx="2743201" cy="2161578"/>
            <a:chOff x="1447799" y="1309981"/>
            <a:chExt cx="2743201" cy="2161578"/>
          </a:xfrm>
        </p:grpSpPr>
        <p:sp>
          <p:nvSpPr>
            <p:cNvPr id="19" name="Oval 18"/>
            <p:cNvSpPr/>
            <p:nvPr/>
          </p:nvSpPr>
          <p:spPr>
            <a:xfrm>
              <a:off x="2170288" y="1309981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447799" y="1888425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905000" y="2519934"/>
              <a:ext cx="378403" cy="3806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438625" y="3147888"/>
              <a:ext cx="310445" cy="323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778250" y="1962329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276600" y="2519934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10000" y="3039713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stCxn id="19" idx="3"/>
              <a:endCxn id="20" idx="6"/>
            </p:cNvCxnSpPr>
            <p:nvPr/>
          </p:nvCxnSpPr>
          <p:spPr>
            <a:xfrm flipH="1">
              <a:off x="1828799" y="1619077"/>
              <a:ext cx="397285" cy="450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5"/>
              <a:endCxn id="23" idx="1"/>
            </p:cNvCxnSpPr>
            <p:nvPr/>
          </p:nvCxnSpPr>
          <p:spPr>
            <a:xfrm>
              <a:off x="2495492" y="1619077"/>
              <a:ext cx="338554" cy="396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4" idx="1"/>
            </p:cNvCxnSpPr>
            <p:nvPr/>
          </p:nvCxnSpPr>
          <p:spPr>
            <a:xfrm>
              <a:off x="3103454" y="2271425"/>
              <a:ext cx="228942" cy="30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5"/>
              <a:endCxn id="25" idx="1"/>
            </p:cNvCxnSpPr>
            <p:nvPr/>
          </p:nvCxnSpPr>
          <p:spPr>
            <a:xfrm>
              <a:off x="3601804" y="2829030"/>
              <a:ext cx="263992" cy="26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5"/>
              <a:endCxn id="21" idx="1"/>
            </p:cNvCxnSpPr>
            <p:nvPr/>
          </p:nvCxnSpPr>
          <p:spPr>
            <a:xfrm>
              <a:off x="1773003" y="2197521"/>
              <a:ext cx="187413" cy="378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1" idx="5"/>
              <a:endCxn id="22" idx="1"/>
            </p:cNvCxnSpPr>
            <p:nvPr/>
          </p:nvCxnSpPr>
          <p:spPr>
            <a:xfrm>
              <a:off x="2227987" y="2844825"/>
              <a:ext cx="256102" cy="350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65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976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traversal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6388100"/>
            <a:ext cx="7162800" cy="165100"/>
          </a:xfrm>
        </p:spPr>
        <p:txBody>
          <a:bodyPr/>
          <a:lstStyle/>
          <a:p>
            <a:r>
              <a:rPr lang="en-US" dirty="0"/>
              <a:t>https://www.tutorialspoint.com/python_data_structure/python_tree_traversal_algorithms.htm</a:t>
            </a: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9456" y="1424117"/>
            <a:ext cx="4313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-new"/>
              </a:rPr>
              <a:t> </a:t>
            </a:r>
            <a:r>
              <a:rPr lang="en-US" b="1" dirty="0">
                <a:latin typeface="courier-new"/>
              </a:rPr>
              <a:t> </a:t>
            </a:r>
            <a:endParaRPr lang="en-US" b="1" dirty="0" smtClean="0">
              <a:latin typeface="courier-new"/>
            </a:endParaRPr>
          </a:p>
          <a:p>
            <a:r>
              <a:rPr lang="en-US" dirty="0" err="1"/>
              <a:t>PostOrder</a:t>
            </a:r>
            <a:r>
              <a:rPr lang="en-US" dirty="0"/>
              <a:t> =&gt; ['F', 'D', 'A', 'Z', 'R', 'P', 'O']</a:t>
            </a:r>
            <a:r>
              <a:rPr lang="en-US" b="1" dirty="0">
                <a:latin typeface="courier-new"/>
              </a:rPr>
              <a:t>      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" y="3902113"/>
            <a:ext cx="6294325" cy="216975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295400" y="1362164"/>
            <a:ext cx="2743201" cy="2161578"/>
            <a:chOff x="1447799" y="1309981"/>
            <a:chExt cx="2743201" cy="2161578"/>
          </a:xfrm>
        </p:grpSpPr>
        <p:sp>
          <p:nvSpPr>
            <p:cNvPr id="19" name="Oval 18"/>
            <p:cNvSpPr/>
            <p:nvPr/>
          </p:nvSpPr>
          <p:spPr>
            <a:xfrm>
              <a:off x="2170288" y="1309981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447799" y="1888425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905000" y="2519934"/>
              <a:ext cx="378403" cy="3806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438625" y="3147888"/>
              <a:ext cx="310445" cy="323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778250" y="1962329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276600" y="2519934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810000" y="3039713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stCxn id="19" idx="3"/>
              <a:endCxn id="20" idx="6"/>
            </p:cNvCxnSpPr>
            <p:nvPr/>
          </p:nvCxnSpPr>
          <p:spPr>
            <a:xfrm flipH="1">
              <a:off x="1828799" y="1619077"/>
              <a:ext cx="397285" cy="450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5"/>
              <a:endCxn id="23" idx="1"/>
            </p:cNvCxnSpPr>
            <p:nvPr/>
          </p:nvCxnSpPr>
          <p:spPr>
            <a:xfrm>
              <a:off x="2495492" y="1619077"/>
              <a:ext cx="338554" cy="396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4" idx="1"/>
            </p:cNvCxnSpPr>
            <p:nvPr/>
          </p:nvCxnSpPr>
          <p:spPr>
            <a:xfrm>
              <a:off x="3103454" y="2271425"/>
              <a:ext cx="228942" cy="30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5"/>
              <a:endCxn id="25" idx="1"/>
            </p:cNvCxnSpPr>
            <p:nvPr/>
          </p:nvCxnSpPr>
          <p:spPr>
            <a:xfrm>
              <a:off x="3601804" y="2829030"/>
              <a:ext cx="263992" cy="26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5"/>
              <a:endCxn id="21" idx="1"/>
            </p:cNvCxnSpPr>
            <p:nvPr/>
          </p:nvCxnSpPr>
          <p:spPr>
            <a:xfrm>
              <a:off x="1773003" y="2197521"/>
              <a:ext cx="187413" cy="378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1" idx="5"/>
              <a:endCxn id="22" idx="1"/>
            </p:cNvCxnSpPr>
            <p:nvPr/>
          </p:nvCxnSpPr>
          <p:spPr>
            <a:xfrm>
              <a:off x="2227987" y="2844825"/>
              <a:ext cx="256102" cy="350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3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976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26720" y="1175385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a function </a:t>
            </a:r>
            <a:endParaRPr lang="en-US" altLang="ko-KR" sz="3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Counts the number of occurrences </a:t>
            </a: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count(data, target) – function signature </a:t>
            </a: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function expressed as an indented block</a:t>
            </a: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statement </a:t>
            </a:r>
          </a:p>
          <a:p>
            <a:pPr marL="0" indent="0">
              <a:buNone/>
            </a:pP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1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57013"/>
              </p:ext>
            </p:extLst>
          </p:nvPr>
        </p:nvGraphicFramePr>
        <p:xfrm>
          <a:off x="472440" y="4011327"/>
          <a:ext cx="7162800" cy="194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4" imgW="5162400" imgH="1400040" progId="Paint.Picture">
                  <p:embed/>
                </p:oleObj>
              </mc:Choice>
              <mc:Fallback>
                <p:oleObj name="Bitmap Image" r:id="rId4" imgW="5162400" imgH="1400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" y="4011327"/>
                        <a:ext cx="7162800" cy="1942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976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 traversal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6388100"/>
            <a:ext cx="7162800" cy="165100"/>
          </a:xfrm>
        </p:spPr>
        <p:txBody>
          <a:bodyPr/>
          <a:lstStyle/>
          <a:p>
            <a:r>
              <a:rPr lang="en-US" dirty="0"/>
              <a:t>https://www.tutorialspoint.com/python_data_structure/python_tree_traversal_algorithms.htm</a:t>
            </a:r>
          </a:p>
        </p:txBody>
      </p:sp>
      <p:sp>
        <p:nvSpPr>
          <p:cNvPr id="2" name="Rectangle 1"/>
          <p:cNvSpPr/>
          <p:nvPr/>
        </p:nvSpPr>
        <p:spPr>
          <a:xfrm>
            <a:off x="313492" y="745067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9456" y="1424117"/>
            <a:ext cx="409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Preorder</a:t>
            </a:r>
            <a:r>
              <a:rPr lang="en-US" dirty="0"/>
              <a:t> =&gt; ['O', 'A', 'D', 'F', 'P', 'R', 'Z']</a:t>
            </a:r>
            <a:r>
              <a:rPr lang="en-US" b="1" dirty="0">
                <a:latin typeface="courier-new"/>
              </a:rPr>
              <a:t>    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10023"/>
            <a:ext cx="5775198" cy="2173041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447799" y="1309981"/>
            <a:ext cx="2743201" cy="2161578"/>
            <a:chOff x="1447799" y="1309981"/>
            <a:chExt cx="2743201" cy="2161578"/>
          </a:xfrm>
        </p:grpSpPr>
        <p:sp>
          <p:nvSpPr>
            <p:cNvPr id="6" name="Oval 5"/>
            <p:cNvSpPr/>
            <p:nvPr/>
          </p:nvSpPr>
          <p:spPr>
            <a:xfrm>
              <a:off x="2170288" y="1309981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447799" y="1888425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2519934"/>
              <a:ext cx="378403" cy="3806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625" y="3147888"/>
              <a:ext cx="310445" cy="323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778250" y="1962329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276600" y="2519934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810000" y="3039713"/>
              <a:ext cx="381000" cy="3621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6" idx="3"/>
              <a:endCxn id="10" idx="6"/>
            </p:cNvCxnSpPr>
            <p:nvPr/>
          </p:nvCxnSpPr>
          <p:spPr>
            <a:xfrm flipH="1">
              <a:off x="1828799" y="1619077"/>
              <a:ext cx="397285" cy="450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5"/>
              <a:endCxn id="15" idx="1"/>
            </p:cNvCxnSpPr>
            <p:nvPr/>
          </p:nvCxnSpPr>
          <p:spPr>
            <a:xfrm>
              <a:off x="2495492" y="1619077"/>
              <a:ext cx="338554" cy="396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" idx="5"/>
              <a:endCxn id="16" idx="1"/>
            </p:cNvCxnSpPr>
            <p:nvPr/>
          </p:nvCxnSpPr>
          <p:spPr>
            <a:xfrm>
              <a:off x="3103454" y="2271425"/>
              <a:ext cx="228942" cy="301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6" idx="5"/>
              <a:endCxn id="17" idx="1"/>
            </p:cNvCxnSpPr>
            <p:nvPr/>
          </p:nvCxnSpPr>
          <p:spPr>
            <a:xfrm>
              <a:off x="3601804" y="2829030"/>
              <a:ext cx="263992" cy="263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5"/>
              <a:endCxn id="13" idx="1"/>
            </p:cNvCxnSpPr>
            <p:nvPr/>
          </p:nvCxnSpPr>
          <p:spPr>
            <a:xfrm>
              <a:off x="1773003" y="2197521"/>
              <a:ext cx="187413" cy="378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3" idx="5"/>
              <a:endCxn id="14" idx="1"/>
            </p:cNvCxnSpPr>
            <p:nvPr/>
          </p:nvCxnSpPr>
          <p:spPr>
            <a:xfrm>
              <a:off x="2227987" y="2844825"/>
              <a:ext cx="256102" cy="350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6239" y="-12500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passing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59" y="1175385"/>
            <a:ext cx="8260080" cy="5379720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parameter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parameter </a:t>
            </a: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/>
              <a:t>prizes </a:t>
            </a:r>
            <a:r>
              <a:rPr lang="en-US" sz="3400" dirty="0"/>
              <a:t>= count(grades, A </a:t>
            </a:r>
            <a:r>
              <a:rPr lang="en-US" sz="3400" dirty="0" smtClean="0"/>
              <a:t>)</a:t>
            </a:r>
          </a:p>
          <a:p>
            <a:pPr marL="0" indent="0">
              <a:buNone/>
            </a:pP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01685"/>
              </p:ext>
            </p:extLst>
          </p:nvPr>
        </p:nvGraphicFramePr>
        <p:xfrm>
          <a:off x="227369" y="2684097"/>
          <a:ext cx="8536861" cy="231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Bitmap Image" r:id="rId4" imgW="5162400" imgH="1400040" progId="Paint.Picture">
                  <p:embed/>
                </p:oleObj>
              </mc:Choice>
              <mc:Fallback>
                <p:oleObj name="Bitmap Image" r:id="rId4" imgW="5162400" imgH="14000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369" y="2684097"/>
                        <a:ext cx="8536861" cy="2315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2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6880" y="-70530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1175385"/>
            <a:ext cx="8244840" cy="5023222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Recursion: process for solving problems by subdividing a larger problem into smaller cases of the problem itself and the solving the smaller.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Functions: A function can call any other function, including itself. </a:t>
            </a: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352800"/>
            <a:ext cx="3755842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341451"/>
            <a:ext cx="3200400" cy="2103489"/>
          </a:xfrm>
          <a:prstGeom prst="rect">
            <a:avLst/>
          </a:prstGeom>
        </p:spPr>
      </p:pic>
      <p:sp>
        <p:nvSpPr>
          <p:cNvPr id="13" name="Footer Placeholder 2"/>
          <p:cNvSpPr txBox="1">
            <a:spLocks/>
          </p:cNvSpPr>
          <p:nvPr/>
        </p:nvSpPr>
        <p:spPr>
          <a:xfrm>
            <a:off x="2593848" y="6388100"/>
            <a:ext cx="6092952" cy="33401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 277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2524" y="-85090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24" y="1295400"/>
            <a:ext cx="5943600" cy="4954288"/>
          </a:xfrm>
          <a:prstGeom prst="rect">
            <a:avLst/>
          </a:prstGeom>
        </p:spPr>
      </p:pic>
      <p:sp>
        <p:nvSpPr>
          <p:cNvPr id="12" name="Footer Placeholder 2"/>
          <p:cNvSpPr txBox="1">
            <a:spLocks/>
          </p:cNvSpPr>
          <p:nvPr/>
        </p:nvSpPr>
        <p:spPr>
          <a:xfrm>
            <a:off x="2593848" y="6388100"/>
            <a:ext cx="6092952" cy="33401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 278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6829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Function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6987"/>
            <a:ext cx="8610600" cy="4646613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implementation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example </a:t>
            </a: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796662"/>
              </p:ext>
            </p:extLst>
          </p:nvPr>
        </p:nvGraphicFramePr>
        <p:xfrm>
          <a:off x="685800" y="2668860"/>
          <a:ext cx="7273333" cy="131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Bitmap Image" r:id="rId4" imgW="4257720" imgH="771480" progId="Paint.Picture">
                  <p:embed/>
                </p:oleObj>
              </mc:Choice>
              <mc:Fallback>
                <p:oleObj name="Bitmap Image" r:id="rId4" imgW="4257720" imgH="771480" progId="Paint.Pictur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668860"/>
                        <a:ext cx="7273333" cy="131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68" y="4343400"/>
            <a:ext cx="6641469" cy="11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1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6829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Function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2593975" y="6388100"/>
            <a:ext cx="6092825" cy="33337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 280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52217"/>
            <a:ext cx="2981325" cy="1914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651431"/>
            <a:ext cx="2972234" cy="19849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53" y="1219200"/>
            <a:ext cx="8707447" cy="19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168233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91247" y="1175385"/>
            <a:ext cx="8043153" cy="4615815"/>
          </a:xfrm>
        </p:spPr>
        <p:txBody>
          <a:bodyPr>
            <a:normAutofit/>
          </a:bodyPr>
          <a:lstStyle/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structure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tree structure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2593975" y="6388100"/>
            <a:ext cx="6092825" cy="33337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 370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39" y="2426054"/>
            <a:ext cx="8155023" cy="35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11942</TotalTime>
  <Words>1266</Words>
  <Application>Microsoft Office PowerPoint</Application>
  <PresentationFormat>On-screen Show (4:3)</PresentationFormat>
  <Paragraphs>377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맑은 고딕</vt:lpstr>
      <vt:lpstr>Arial</vt:lpstr>
      <vt:lpstr>Bookman Old Style</vt:lpstr>
      <vt:lpstr>Courier New</vt:lpstr>
      <vt:lpstr>courier-new</vt:lpstr>
      <vt:lpstr>돋움</vt:lpstr>
      <vt:lpstr>Gill Sans MT</vt:lpstr>
      <vt:lpstr>PMingLiU</vt:lpstr>
      <vt:lpstr>Times</vt:lpstr>
      <vt:lpstr>Times New Roman</vt:lpstr>
      <vt:lpstr>Wingdings</vt:lpstr>
      <vt:lpstr>Wingdings 3</vt:lpstr>
      <vt:lpstr>Origin</vt:lpstr>
      <vt:lpstr>Bitmap Image</vt:lpstr>
      <vt:lpstr>MCIS 3103 - Data Structure and Algorithms   Week #07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Trees</vt:lpstr>
      <vt:lpstr>Binary Trees (cont’d.)</vt:lpstr>
      <vt:lpstr>Binary Trees (cont’d.)</vt:lpstr>
      <vt:lpstr>Binary Trees (cont’d.)</vt:lpstr>
      <vt:lpstr>Binary Trees (cont’d.)</vt:lpstr>
      <vt:lpstr>Binary Trees (cont’d.)</vt:lpstr>
      <vt:lpstr>Binary Trees (cont’d.)</vt:lpstr>
      <vt:lpstr>Binary Tree Traversal</vt:lpstr>
      <vt:lpstr>Binary Tree Traversal (cont’d.)</vt:lpstr>
      <vt:lpstr>Binary Tree Traversal (cont’d.)</vt:lpstr>
      <vt:lpstr>Binary Tree Traversal (cont’d.)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Performance-Aware Distributed Beacon Scheduling for IEEE 802.15.4/ZigBee  Cluster-Tree Wireless Sensor Networks</dc:title>
  <dc:creator>Dr A Al Shami</dc:creator>
  <cp:lastModifiedBy>Ahmad Al Shami</cp:lastModifiedBy>
  <cp:revision>528</cp:revision>
  <cp:lastPrinted>2019-10-14T23:04:16Z</cp:lastPrinted>
  <dcterms:created xsi:type="dcterms:W3CDTF">2006-08-16T00:00:00Z</dcterms:created>
  <dcterms:modified xsi:type="dcterms:W3CDTF">2020-09-25T14:12:08Z</dcterms:modified>
</cp:coreProperties>
</file>