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6"/>
  </p:notesMasterIdLst>
  <p:handoutMasterIdLst>
    <p:handoutMasterId r:id="rId27"/>
  </p:handoutMasterIdLst>
  <p:sldIdLst>
    <p:sldId id="323" r:id="rId2"/>
    <p:sldId id="372" r:id="rId3"/>
    <p:sldId id="632" r:id="rId4"/>
    <p:sldId id="647" r:id="rId5"/>
    <p:sldId id="634" r:id="rId6"/>
    <p:sldId id="648" r:id="rId7"/>
    <p:sldId id="649" r:id="rId8"/>
    <p:sldId id="650" r:id="rId9"/>
    <p:sldId id="651" r:id="rId10"/>
    <p:sldId id="652" r:id="rId11"/>
    <p:sldId id="653" r:id="rId12"/>
    <p:sldId id="654" r:id="rId13"/>
    <p:sldId id="655" r:id="rId14"/>
    <p:sldId id="656" r:id="rId15"/>
    <p:sldId id="657" r:id="rId16"/>
    <p:sldId id="664" r:id="rId17"/>
    <p:sldId id="658" r:id="rId18"/>
    <p:sldId id="667" r:id="rId19"/>
    <p:sldId id="660" r:id="rId20"/>
    <p:sldId id="661" r:id="rId21"/>
    <p:sldId id="662" r:id="rId22"/>
    <p:sldId id="663" r:id="rId23"/>
    <p:sldId id="683" r:id="rId24"/>
    <p:sldId id="684" r:id="rId25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6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94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6" autoAdjust="0"/>
    <p:restoredTop sz="96404" autoAdjust="0"/>
  </p:normalViewPr>
  <p:slideViewPr>
    <p:cSldViewPr>
      <p:cViewPr varScale="1">
        <p:scale>
          <a:sx n="65" d="100"/>
          <a:sy n="65" d="100"/>
        </p:scale>
        <p:origin x="115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2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39" d="100"/>
          <a:sy n="139" d="100"/>
        </p:scale>
        <p:origin x="132" y="1116"/>
      </p:cViewPr>
      <p:guideLst>
        <p:guide orient="horz" pos="2976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383" cy="471199"/>
          </a:xfrm>
          <a:prstGeom prst="rect">
            <a:avLst/>
          </a:prstGeom>
        </p:spPr>
        <p:txBody>
          <a:bodyPr vert="horz" lIns="92812" tIns="46406" rIns="92812" bIns="4640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485" y="0"/>
            <a:ext cx="3078383" cy="471199"/>
          </a:xfrm>
          <a:prstGeom prst="rect">
            <a:avLst/>
          </a:prstGeom>
        </p:spPr>
        <p:txBody>
          <a:bodyPr vert="horz" lIns="92812" tIns="46406" rIns="92812" bIns="46406" rtlCol="0"/>
          <a:lstStyle>
            <a:lvl1pPr algn="r">
              <a:defRPr sz="1200"/>
            </a:lvl1pPr>
          </a:lstStyle>
          <a:p>
            <a:fld id="{28957A51-BFA0-49A7-B194-971C3CE2BEBA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276"/>
            <a:ext cx="3078383" cy="471199"/>
          </a:xfrm>
          <a:prstGeom prst="rect">
            <a:avLst/>
          </a:prstGeom>
        </p:spPr>
        <p:txBody>
          <a:bodyPr vert="horz" lIns="92812" tIns="46406" rIns="92812" bIns="4640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485" y="8917276"/>
            <a:ext cx="3078383" cy="471199"/>
          </a:xfrm>
          <a:prstGeom prst="rect">
            <a:avLst/>
          </a:prstGeom>
        </p:spPr>
        <p:txBody>
          <a:bodyPr vert="horz" lIns="92812" tIns="46406" rIns="92812" bIns="46406" rtlCol="0" anchor="b"/>
          <a:lstStyle>
            <a:lvl1pPr algn="r">
              <a:defRPr sz="1200"/>
            </a:lvl1pPr>
          </a:lstStyle>
          <a:p>
            <a:fld id="{54487098-F544-493E-95EC-E2A617454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286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383" cy="471199"/>
          </a:xfrm>
          <a:prstGeom prst="rect">
            <a:avLst/>
          </a:prstGeom>
        </p:spPr>
        <p:txBody>
          <a:bodyPr vert="horz" lIns="92812" tIns="46406" rIns="92812" bIns="4640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485" y="0"/>
            <a:ext cx="3078383" cy="471199"/>
          </a:xfrm>
          <a:prstGeom prst="rect">
            <a:avLst/>
          </a:prstGeom>
        </p:spPr>
        <p:txBody>
          <a:bodyPr vert="horz" lIns="92812" tIns="46406" rIns="92812" bIns="46406" rtlCol="0"/>
          <a:lstStyle>
            <a:lvl1pPr algn="r">
              <a:defRPr sz="1200"/>
            </a:lvl1pPr>
          </a:lstStyle>
          <a:p>
            <a:fld id="{287833ED-62ED-44F7-83AE-2776C5EF38AA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1173163"/>
            <a:ext cx="42227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12" tIns="46406" rIns="92812" bIns="4640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891" y="4518345"/>
            <a:ext cx="5680693" cy="3696975"/>
          </a:xfrm>
          <a:prstGeom prst="rect">
            <a:avLst/>
          </a:prstGeom>
        </p:spPr>
        <p:txBody>
          <a:bodyPr vert="horz" lIns="92812" tIns="46406" rIns="92812" bIns="46406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276"/>
            <a:ext cx="3078383" cy="471199"/>
          </a:xfrm>
          <a:prstGeom prst="rect">
            <a:avLst/>
          </a:prstGeom>
        </p:spPr>
        <p:txBody>
          <a:bodyPr vert="horz" lIns="92812" tIns="46406" rIns="92812" bIns="4640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485" y="8917276"/>
            <a:ext cx="3078383" cy="471199"/>
          </a:xfrm>
          <a:prstGeom prst="rect">
            <a:avLst/>
          </a:prstGeom>
        </p:spPr>
        <p:txBody>
          <a:bodyPr vert="horz" lIns="92812" tIns="46406" rIns="92812" bIns="46406" rtlCol="0" anchor="b"/>
          <a:lstStyle>
            <a:lvl1pPr algn="r">
              <a:defRPr sz="1200"/>
            </a:lvl1pPr>
          </a:lstStyle>
          <a:p>
            <a:fld id="{F28B9C7E-F3C4-4954-8E32-5C7EBA53F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9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r>
              <a:rPr lang="en-US" altLang="ko-KR" dirty="0"/>
              <a:t> 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055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7658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5904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9873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1249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126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3651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9934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0003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335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010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70873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2537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9236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9419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1835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838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3835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82531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1690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4163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5911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0594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991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EAF5263-54AB-482B-81E0-0CB2BE9B2B51}" type="datetime1">
              <a:rPr lang="en-US" altLang="ko-KR" smtClean="0"/>
              <a:t>9/25/2020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dirty="0" smtClean="0"/>
              <a:t>Southern Arkansas University   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9055-17E2-425A-9EC4-26BD58E31AB2}" type="datetime1">
              <a:rPr lang="en-US" altLang="ko-KR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Southern Arkansas University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139C-892D-492D-9205-4A61B717B8A8}" type="datetime1">
              <a:rPr lang="en-US" altLang="ko-KR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Southern Arkansas University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32FE-523A-4F3A-B78B-D33006409ADA}" type="datetime1">
              <a:rPr lang="en-US" altLang="ko-KR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Southern Arkansas University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16D0E44-5271-4BDE-B6CD-D38B11B3EBDE}" type="datetime1">
              <a:rPr lang="en-US" altLang="ko-KR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dirty="0" smtClean="0"/>
              <a:t>Southern Arkansas University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8323-4EEF-41A3-92B9-9F22A851A7C0}" type="datetime1">
              <a:rPr lang="en-US" altLang="ko-KR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Southern Arkansas University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91C9-4BCF-4B11-BD09-6AACBD8C4143}" type="datetime1">
              <a:rPr lang="en-US" altLang="ko-KR" smtClean="0"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Southern Arkansas University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C094-2D37-41F8-808D-3511B1A2F70F}" type="datetime1">
              <a:rPr lang="en-US" altLang="ko-KR" smtClean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Southern Arkansas University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016C-51EB-4A9F-806C-066514F9EB8A}" type="datetime1">
              <a:rPr lang="en-US" altLang="ko-KR" smtClean="0"/>
              <a:t>9/25/2020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Southern Arkansas University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8277-1067-430D-A8B6-4C390F5EF09F}" type="datetime1">
              <a:rPr lang="en-US" altLang="ko-KR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Southern Arkansas University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CB81-9145-4B4E-AF96-7FF58016DE56}" type="datetime1">
              <a:rPr lang="en-US" altLang="ko-KR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Southern Arkansas University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89DBD42-AEC0-41DB-8385-93E3D9A210DB}" type="datetime1">
              <a:rPr lang="en-US" altLang="ko-KR" smtClean="0"/>
              <a:t>9/25/2020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Southern Arkansas University   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1828800"/>
          </a:xfrm>
        </p:spPr>
        <p:txBody>
          <a:bodyPr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altLang="ko-KR" sz="360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MCIS 3103 - Data Structure and Algorithms </a:t>
            </a:r>
            <a:br>
              <a:rPr lang="en-US" altLang="ko-KR" sz="360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</a:br>
            <a:r>
              <a:rPr lang="en-US" altLang="ko-KR" sz="3600" dirty="0">
                <a:latin typeface="Times New Roman" panose="02020603050405020304" pitchFamily="18" charset="0"/>
                <a:ea typeface="PMingLiU" panose="02020500000000000000" pitchFamily="18" charset="-120"/>
              </a:rPr>
              <a:t/>
            </a:r>
            <a:br>
              <a:rPr lang="en-US" altLang="ko-KR" sz="3600" dirty="0">
                <a:latin typeface="Times New Roman" panose="02020603050405020304" pitchFamily="18" charset="0"/>
                <a:ea typeface="PMingLiU" panose="02020500000000000000" pitchFamily="18" charset="-120"/>
              </a:rPr>
            </a:br>
            <a:r>
              <a:rPr lang="en-US" altLang="ko-KR" sz="360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Day  4 – Search &amp; Sort &amp; Linked List </a:t>
            </a:r>
            <a:endParaRPr lang="ko-KR" altLang="ko-KR" sz="2000" dirty="0">
              <a:effectLst/>
              <a:latin typeface="Times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7818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</a:t>
            </a:r>
          </a:p>
          <a:p>
            <a:endParaRPr lang="en-US" dirty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2020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3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0310" y="-76848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binary Search 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and Algorithms Using Python-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Necaise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-2011 pp.125 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362385"/>
              </p:ext>
            </p:extLst>
          </p:nvPr>
        </p:nvGraphicFramePr>
        <p:xfrm>
          <a:off x="587248" y="1440802"/>
          <a:ext cx="7976543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Bitmap Image" r:id="rId4" imgW="7248600" imgH="4362480" progId="Paint.Picture">
                  <p:embed/>
                </p:oleObj>
              </mc:Choice>
              <mc:Fallback>
                <p:oleObj name="Bitmap Image" r:id="rId4" imgW="7248600" imgH="4362480" progId="Paint.Picture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7248" y="1440802"/>
                        <a:ext cx="7976543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921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0310" y="-76848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binary Search 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and Algorithms Using Python-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Necaise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-2011 pp.125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216964"/>
            <a:ext cx="6203386" cy="484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9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0310" y="-76848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binary Search-example 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66800" y="6388100"/>
            <a:ext cx="7620000" cy="33401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https://www.w3resource.com/python-exercises/data-structures-and-algorithms/python-search-and-sorting-exercise-1.php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02556"/>
            <a:ext cx="43719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7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algn="just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Sorting is the process of arranging or ordering a collection of items such that each item and its successor satisfy a prescribed relationship.</a:t>
            </a:r>
            <a:endParaRPr lang="en-US" altLang="ko-KR" sz="2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 Sort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arranges the values by iterating over the list multiple times, causing larger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 to the top or end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 </a:t>
            </a: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0310" y="-76848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Sorting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and Algorithms Using Python-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Necaise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-2011 pp.125 </a:t>
            </a:r>
          </a:p>
        </p:txBody>
      </p:sp>
    </p:spTree>
    <p:extLst>
      <p:ext uri="{BB962C8B-B14F-4D97-AF65-F5344CB8AC3E}">
        <p14:creationId xmlns:p14="http://schemas.microsoft.com/office/powerpoint/2010/main" val="392002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0310" y="-76848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Bubble Sort 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and Algorithms in Python-Michael T. Goodrich -2013- pp.128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1470965"/>
            <a:ext cx="3009900" cy="1047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09" y="2699543"/>
            <a:ext cx="3152775" cy="1390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67" y="4370387"/>
            <a:ext cx="3457575" cy="904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4924" y="1432070"/>
            <a:ext cx="3143250" cy="234315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419600" y="2362200"/>
            <a:ext cx="381000" cy="156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5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0310" y="-76848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Bubble Sort 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and Algorithms in Python-Michael T. Goodrich -2013- pp.128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910983"/>
            <a:ext cx="6548438" cy="537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0310" y="-76848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Bubble Sort 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and Algorithms in Python-Michael T. Goodrich -2013- pp.128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687371"/>
            <a:ext cx="8377238" cy="314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2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0310" y="-76848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Bubble Sort 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and Algorithms in Python-Michael T. Goodrich -2013- pp.128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58239"/>
            <a:ext cx="5324475" cy="467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4010964"/>
            <a:ext cx="30003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algn="just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Depends on the number of keys in the array and is independent of the specific values and the initial arrangement of those values</a:t>
            </a:r>
            <a:endParaRPr lang="en-US" altLang="ko-KR" sz="2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Outer loop executed n-1 , inner loop executes n-1, </a:t>
            </a:r>
          </a:p>
          <a:p>
            <a:pPr marL="0" indent="0">
              <a:buNone/>
            </a:pP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n-2, n-3 times until it executes the last pass.</a:t>
            </a:r>
          </a:p>
          <a:p>
            <a:pPr marL="0" indent="0">
              <a:buNone/>
            </a:pPr>
            <a:endParaRPr lang="en-US" altLang="ko-KR" sz="2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iteration : </a:t>
            </a:r>
          </a:p>
          <a:p>
            <a:r>
              <a:rPr lang="en-US" altLang="ko-KR" sz="28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O(n^2)</a:t>
            </a:r>
            <a:endParaRPr lang="en-US" altLang="ko-KR" sz="28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0310" y="-76848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of bubble sort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and Algorithms Using Python-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Necaise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-2011 pp.125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572000"/>
            <a:ext cx="3124200" cy="78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algn="just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on the bubble sort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 – instead of swapping the card, select smallest from among those on the table and place it in our hand. </a:t>
            </a: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0310" y="-76848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and Algorithms Using Python-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Necaise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-2011 pp.125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21990"/>
            <a:ext cx="4733925" cy="118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800" y="4703127"/>
            <a:ext cx="58864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4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 fontScale="92500" lnSpcReduction="20000"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Smallest Value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 </a:t>
            </a:r>
          </a:p>
          <a:p>
            <a:endParaRPr lang="en-US" altLang="ko-KR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 </a:t>
            </a:r>
            <a:endParaRPr lang="en-US" altLang="ko-KR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 List </a:t>
            </a:r>
            <a:endParaRPr lang="en-US" altLang="ko-KR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 </a:t>
            </a:r>
          </a:p>
          <a:p>
            <a:pPr mar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and Algorithms Using Python-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Necaise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-2011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81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0310" y="-76848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and Algorithms Using Python-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Necaise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-2011 pp.125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1371600"/>
            <a:ext cx="5943600" cy="1781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48" y="3533775"/>
            <a:ext cx="78200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0310" y="-76848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and Algorithms Using Python-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Necaise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-2011 pp.125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85877"/>
            <a:ext cx="8258175" cy="435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1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0310" y="-76848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and Algorithms Using Python-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Necaise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-2011 pp.125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069975"/>
            <a:ext cx="6124575" cy="5286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4422775"/>
            <a:ext cx="26574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algn="just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hex(id(</a:t>
            </a:r>
            <a:r>
              <a:rPr lang="en-US" altLang="ko-K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curNode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/>
              <a:t> traversal ( head):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curNode</a:t>
            </a:r>
            <a:r>
              <a:rPr lang="en-US" dirty="0"/>
              <a:t> =</a:t>
            </a:r>
            <a:r>
              <a:rPr lang="en-US" dirty="0" smtClean="0"/>
              <a:t>head </a:t>
            </a:r>
          </a:p>
          <a:p>
            <a:pPr marL="0" indent="0">
              <a:buNone/>
            </a:pPr>
            <a:r>
              <a:rPr lang="en-US" dirty="0" smtClean="0"/>
              <a:t>         while</a:t>
            </a:r>
            <a:r>
              <a:rPr lang="en-US" dirty="0"/>
              <a:t> </a:t>
            </a:r>
            <a:r>
              <a:rPr lang="en-US" dirty="0" err="1"/>
              <a:t>curNode</a:t>
            </a:r>
            <a:r>
              <a:rPr lang="en-US" dirty="0"/>
              <a:t> is not None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        print (</a:t>
            </a:r>
            <a:r>
              <a:rPr lang="en-US" dirty="0" err="1"/>
              <a:t>curNode.data</a:t>
            </a:r>
            <a:r>
              <a:rPr lang="en-US" dirty="0"/>
              <a:t>, end='   ') 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      print (hex(id(</a:t>
            </a:r>
            <a:r>
              <a:rPr lang="en-US" dirty="0" err="1"/>
              <a:t>curNode</a:t>
            </a:r>
            <a:r>
              <a:rPr lang="en-US" dirty="0"/>
              <a:t>)))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/>
              <a:t>    </a:t>
            </a:r>
            <a:r>
              <a:rPr lang="en-US" dirty="0" err="1"/>
              <a:t>curNode</a:t>
            </a:r>
            <a:r>
              <a:rPr lang="en-US" dirty="0"/>
              <a:t> =</a:t>
            </a:r>
            <a:r>
              <a:rPr lang="en-US" dirty="0" err="1"/>
              <a:t>curNode.next</a:t>
            </a:r>
            <a:endParaRPr lang="en-US" dirty="0"/>
          </a:p>
          <a:p>
            <a:pPr marL="0" indent="0"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0310" y="-76848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memory address in Python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and Algorithms Using Python-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Necaise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-2011 pp.125 </a:t>
            </a:r>
          </a:p>
        </p:txBody>
      </p:sp>
    </p:spTree>
    <p:extLst>
      <p:ext uri="{BB962C8B-B14F-4D97-AF65-F5344CB8AC3E}">
        <p14:creationId xmlns:p14="http://schemas.microsoft.com/office/powerpoint/2010/main" val="272640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0310" y="-76848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memory address in Python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and Algorithms Using Python-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Necaise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-2011 pp.125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060126"/>
            <a:ext cx="5781675" cy="518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612" y="5279701"/>
            <a:ext cx="43529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3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algn="just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is a process of selecting particular information from a collection of data, base on specific criteria. </a:t>
            </a:r>
            <a:endParaRPr lang="en-US" altLang="ko-KR" sz="2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can be performed on many different data structures.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– a unique value used to identify the data element of a collection.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and Algorithms Using Python-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Necaise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-2011 pp.125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15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algn="just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iterates over the sequence, one item at a time until the specific item is found or all items have been examined. </a:t>
            </a:r>
            <a:endParaRPr lang="en-US" altLang="ko-KR" sz="2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Linear Search 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and Algorithms Using Python-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Necaise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-2011 pp.126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35" y="2925445"/>
            <a:ext cx="7679729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1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algn="just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item is in the sequence, the loop is terminated and True is returned. Otherwise, a full traversal is performed and False is returned. </a:t>
            </a:r>
            <a:endParaRPr lang="en-US" altLang="ko-KR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Unsorted sequence example: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  case time of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0310" y="-76848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 Specific item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6388100"/>
            <a:ext cx="7086600" cy="3632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and Algorithms Using Python-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Necaise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-2011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pp.128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44" y="3760470"/>
            <a:ext cx="7969956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7940"/>
          </a:xfrm>
        </p:spPr>
        <p:txBody>
          <a:bodyPr>
            <a:normAutofit/>
          </a:bodyPr>
          <a:lstStyle/>
          <a:p>
            <a:pPr algn="just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possible to terminate the search early when the value is not in the sequence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0310" y="-76848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 Sorted Sequence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47800" y="6388100"/>
            <a:ext cx="7162800" cy="33401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and Algorithms Using Python-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Necaise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-2011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pp.128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49" y="4708677"/>
            <a:ext cx="4905375" cy="1476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49" y="2369490"/>
            <a:ext cx="60864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0310" y="-76848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 Example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https://www.geeksforgeeks.org/python-linear-search-on-list-or-tuples/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3348"/>
            <a:ext cx="5410200" cy="49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3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0310" y="-76848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Smallest Value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and Algorithms Using Python-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Necaise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-2011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pp.186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382288"/>
              </p:ext>
            </p:extLst>
          </p:nvPr>
        </p:nvGraphicFramePr>
        <p:xfrm>
          <a:off x="612648" y="1219200"/>
          <a:ext cx="7377678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Bitmap Image" r:id="rId4" imgW="6334200" imgH="2486160" progId="Paint.Picture">
                  <p:embed/>
                </p:oleObj>
              </mc:Choice>
              <mc:Fallback>
                <p:oleObj name="Bitmap Image" r:id="rId4" imgW="6334200" imgH="24861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648" y="1219200"/>
                        <a:ext cx="7377678" cy="289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4121150"/>
            <a:ext cx="45339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4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0310" y="-76848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binary Search 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and Algorithms Using Python-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Necaise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-2011 pp.125 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219200"/>
            <a:ext cx="8229600" cy="51079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strategy, which entails dividing a larger problem into smaller parts and conquering the smaller part. </a:t>
            </a:r>
          </a:p>
          <a:p>
            <a:pPr marL="0" indent="0" algn="just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&gt; Worst case time complexity: </a:t>
            </a:r>
            <a:r>
              <a:rPr lang="en-US" altLang="ko-KR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(log n)</a:t>
            </a:r>
          </a:p>
          <a:p>
            <a:pPr marL="0" indent="0" algn="just">
              <a:buClr>
                <a:srgbClr val="727CA3"/>
              </a:buClr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&gt;  find 10 from the array: 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/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Font typeface="Wingdings 3"/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Font typeface="Wingdings 3"/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Font typeface="Wingdings 3"/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864485"/>
            <a:ext cx="6656861" cy="350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12393</TotalTime>
  <Words>814</Words>
  <Application>Microsoft Office PowerPoint</Application>
  <PresentationFormat>On-screen Show (4:3)</PresentationFormat>
  <Paragraphs>197</Paragraphs>
  <Slides>24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맑은 고딕</vt:lpstr>
      <vt:lpstr>Bookman Old Style</vt:lpstr>
      <vt:lpstr>돋움</vt:lpstr>
      <vt:lpstr>Gill Sans MT</vt:lpstr>
      <vt:lpstr>PMingLiU</vt:lpstr>
      <vt:lpstr>Times</vt:lpstr>
      <vt:lpstr>Times New Roman</vt:lpstr>
      <vt:lpstr>Wingdings</vt:lpstr>
      <vt:lpstr>Wingdings 3</vt:lpstr>
      <vt:lpstr>Origin</vt:lpstr>
      <vt:lpstr>Bitmap Image</vt:lpstr>
      <vt:lpstr>MCIS 3103 - Data Structure and Algorithms   Day  4 – Search &amp; Sort &amp; Linked List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Performance-Aware Distributed Beacon Scheduling for IEEE 802.15.4/ZigBee  Cluster-Tree Wireless Sensor Networks</dc:title>
  <dc:creator>Dr A Al Shami</dc:creator>
  <cp:lastModifiedBy>Ahmad Al Shami</cp:lastModifiedBy>
  <cp:revision>557</cp:revision>
  <cp:lastPrinted>2017-01-23T05:18:45Z</cp:lastPrinted>
  <dcterms:created xsi:type="dcterms:W3CDTF">2006-08-16T00:00:00Z</dcterms:created>
  <dcterms:modified xsi:type="dcterms:W3CDTF">2020-09-25T13:56:47Z</dcterms:modified>
</cp:coreProperties>
</file>