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74" r:id="rId3"/>
    <p:sldId id="316" r:id="rId4"/>
    <p:sldId id="318" r:id="rId5"/>
    <p:sldId id="385" r:id="rId6"/>
    <p:sldId id="319" r:id="rId7"/>
    <p:sldId id="320" r:id="rId8"/>
    <p:sldId id="321" r:id="rId9"/>
    <p:sldId id="322" r:id="rId10"/>
    <p:sldId id="388" r:id="rId11"/>
    <p:sldId id="256" r:id="rId12"/>
    <p:sldId id="325" r:id="rId13"/>
    <p:sldId id="382" r:id="rId14"/>
    <p:sldId id="326" r:id="rId15"/>
    <p:sldId id="327" r:id="rId16"/>
    <p:sldId id="334" r:id="rId17"/>
    <p:sldId id="328" r:id="rId18"/>
    <p:sldId id="335" r:id="rId19"/>
    <p:sldId id="329" r:id="rId20"/>
    <p:sldId id="330" r:id="rId21"/>
    <p:sldId id="331" r:id="rId22"/>
    <p:sldId id="386" r:id="rId23"/>
    <p:sldId id="336" r:id="rId24"/>
    <p:sldId id="387" r:id="rId25"/>
    <p:sldId id="337" r:id="rId26"/>
    <p:sldId id="338" r:id="rId27"/>
    <p:sldId id="383" r:id="rId28"/>
    <p:sldId id="341" r:id="rId29"/>
    <p:sldId id="384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5" r:id="rId62"/>
    <p:sldId id="376" r:id="rId63"/>
    <p:sldId id="377" r:id="rId64"/>
    <p:sldId id="378" r:id="rId65"/>
    <p:sldId id="380" r:id="rId66"/>
    <p:sldId id="381" r:id="rId67"/>
    <p:sldId id="275" r:id="rId68"/>
    <p:sldId id="276" r:id="rId69"/>
    <p:sldId id="277" r:id="rId70"/>
    <p:sldId id="278" r:id="rId71"/>
    <p:sldId id="279" r:id="rId72"/>
    <p:sldId id="280" r:id="rId73"/>
    <p:sldId id="281" r:id="rId74"/>
    <p:sldId id="282" r:id="rId75"/>
    <p:sldId id="312" r:id="rId76"/>
    <p:sldId id="313" r:id="rId77"/>
    <p:sldId id="314" r:id="rId78"/>
    <p:sldId id="283" r:id="rId79"/>
    <p:sldId id="284" r:id="rId80"/>
    <p:sldId id="285" r:id="rId81"/>
    <p:sldId id="287" r:id="rId82"/>
    <p:sldId id="289" r:id="rId83"/>
    <p:sldId id="290" r:id="rId84"/>
    <p:sldId id="291" r:id="rId85"/>
    <p:sldId id="292" r:id="rId86"/>
    <p:sldId id="293" r:id="rId87"/>
    <p:sldId id="294" r:id="rId88"/>
    <p:sldId id="295" r:id="rId89"/>
    <p:sldId id="297" r:id="rId90"/>
    <p:sldId id="298" r:id="rId91"/>
    <p:sldId id="299" r:id="rId92"/>
    <p:sldId id="300" r:id="rId93"/>
    <p:sldId id="301" r:id="rId94"/>
    <p:sldId id="302" r:id="rId95"/>
    <p:sldId id="303" r:id="rId96"/>
    <p:sldId id="304" r:id="rId97"/>
    <p:sldId id="305" r:id="rId98"/>
    <p:sldId id="306" r:id="rId99"/>
    <p:sldId id="307" r:id="rId100"/>
    <p:sldId id="308" r:id="rId101"/>
    <p:sldId id="30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56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01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8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3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73C9C5-51B5-46D1-8ABC-724D368A6FB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82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SHORTEST PATH</a:t>
            </a:r>
            <a:endParaRPr lang="hu-HU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SHORTEST PATH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86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652" y="158607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DijkstraAlgorithm(Graph, source)</a:t>
            </a:r>
          </a:p>
          <a:p>
            <a:endParaRPr lang="hu-HU" dirty="0" smtClean="0"/>
          </a:p>
          <a:p>
            <a:r>
              <a:rPr lang="hu-HU" dirty="0" smtClean="0"/>
              <a:t>	distance[source] = 0</a:t>
            </a:r>
          </a:p>
          <a:p>
            <a:r>
              <a:rPr lang="hu-HU" dirty="0"/>
              <a:t>	</a:t>
            </a:r>
            <a:r>
              <a:rPr lang="hu-HU" dirty="0" smtClean="0"/>
              <a:t>create vertex queue Q</a:t>
            </a:r>
          </a:p>
          <a:p>
            <a:endParaRPr lang="hu-HU" dirty="0"/>
          </a:p>
          <a:p>
            <a:r>
              <a:rPr lang="hu-HU" dirty="0" smtClean="0"/>
              <a:t>	for v in Graph</a:t>
            </a:r>
          </a:p>
          <a:p>
            <a:r>
              <a:rPr lang="hu-HU" dirty="0"/>
              <a:t>	</a:t>
            </a:r>
            <a:r>
              <a:rPr lang="hu-HU" dirty="0" smtClean="0"/>
              <a:t>	distance[v] = inf</a:t>
            </a:r>
          </a:p>
          <a:p>
            <a:r>
              <a:rPr lang="hu-HU" dirty="0"/>
              <a:t>	</a:t>
            </a:r>
            <a:r>
              <a:rPr lang="hu-HU" dirty="0" smtClean="0"/>
              <a:t>	predecessor[v] = undefined  // previous node in the shortest path</a:t>
            </a:r>
          </a:p>
          <a:p>
            <a:r>
              <a:rPr lang="hu-HU" dirty="0"/>
              <a:t>	</a:t>
            </a:r>
            <a:r>
              <a:rPr lang="hu-HU" dirty="0" smtClean="0"/>
              <a:t>	add v to Q</a:t>
            </a:r>
          </a:p>
          <a:p>
            <a:endParaRPr lang="hu-HU" dirty="0"/>
          </a:p>
          <a:p>
            <a:r>
              <a:rPr lang="hu-HU" dirty="0" smtClean="0"/>
              <a:t>	while Q not empty</a:t>
            </a:r>
          </a:p>
          <a:p>
            <a:r>
              <a:rPr lang="hu-HU" dirty="0"/>
              <a:t>	</a:t>
            </a:r>
            <a:r>
              <a:rPr lang="hu-HU" dirty="0" smtClean="0"/>
              <a:t>	u = vertex in Q with min distance // this is why to use heaps !!!</a:t>
            </a:r>
          </a:p>
          <a:p>
            <a:r>
              <a:rPr lang="hu-HU" dirty="0"/>
              <a:t>	</a:t>
            </a:r>
            <a:r>
              <a:rPr lang="hu-HU" dirty="0" smtClean="0"/>
              <a:t>	remove u from Q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>
                <a:solidFill>
                  <a:srgbClr val="FFFF00"/>
                </a:solidFill>
              </a:rPr>
              <a:t>for each neighbor v of u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tempDist = distance[u] + distBetween(u,v)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if tempDist &lt; distance[v]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distance[v] = tempDist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return distance[]  // contains the shortest distances from source to other 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82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in(9,7+3) = 9 so no better path found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</a:t>
            </a:r>
            <a:r>
              <a:rPr lang="hu-HU" b="1" dirty="0" smtClean="0">
                <a:solidFill>
                  <a:srgbClr val="FF0000"/>
                </a:solidFill>
              </a:rPr>
              <a:t>7</a:t>
            </a:r>
            <a:r>
              <a:rPr lang="hu-HU" dirty="0" smtClean="0"/>
              <a:t>                                       9   	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237667" y="402780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                                                               </a:t>
            </a:r>
            <a:r>
              <a:rPr lang="hu-HU" b="1" dirty="0" smtClean="0">
                <a:solidFill>
                  <a:srgbClr val="FF0000"/>
                </a:solidFill>
              </a:rPr>
              <a:t>9</a:t>
            </a:r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06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94194" y="5637444"/>
            <a:ext cx="10520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Conclusion</a:t>
            </a:r>
            <a:r>
              <a:rPr lang="hu-HU" dirty="0" smtClean="0"/>
              <a:t>: red values represent what are the shortest path values from A to the given node</a:t>
            </a:r>
          </a:p>
          <a:p>
            <a:r>
              <a:rPr lang="hu-HU" dirty="0"/>
              <a:t>	</a:t>
            </a:r>
            <a:r>
              <a:rPr lang="hu-HU" dirty="0" smtClean="0"/>
              <a:t>If we want the path itself: we have to „backtrack”, have to store predecessors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</a:t>
            </a:r>
            <a:r>
              <a:rPr lang="hu-HU" b="1" dirty="0" smtClean="0">
                <a:solidFill>
                  <a:srgbClr val="FF0000"/>
                </a:solidFill>
              </a:rPr>
              <a:t>7</a:t>
            </a:r>
            <a:r>
              <a:rPr lang="hu-HU" dirty="0" smtClean="0"/>
              <a:t>                                       9   	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237667" y="402780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                                                               </a:t>
            </a:r>
            <a:r>
              <a:rPr lang="hu-HU" b="1" dirty="0" smtClean="0">
                <a:solidFill>
                  <a:srgbClr val="FF0000"/>
                </a:solidFill>
              </a:rPr>
              <a:t>9</a:t>
            </a:r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87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13" y="181035"/>
            <a:ext cx="655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Initialize </a:t>
            </a:r>
            <a:r>
              <a:rPr lang="hu-HU" dirty="0" smtClean="0">
                <a:sym typeface="Wingdings" panose="05000000000000000000" pitchFamily="2" charset="2"/>
              </a:rPr>
              <a:t> source vertex distance is 0, all the other vertex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have infinity distance from the source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87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194" y="132204"/>
            <a:ext cx="1042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B: decide what is smaller 0+5 or </a:t>
            </a:r>
            <a:r>
              <a:rPr lang="hu-HU" dirty="0" smtClean="0"/>
              <a:t>inf</a:t>
            </a:r>
            <a:r>
              <a:rPr lang="en-US" dirty="0" smtClean="0"/>
              <a:t>?  </a:t>
            </a:r>
            <a:r>
              <a:rPr lang="en-US" dirty="0" smtClean="0"/>
              <a:t>&gt;&gt;</a:t>
            </a:r>
            <a:r>
              <a:rPr lang="hu-HU" dirty="0" smtClean="0"/>
              <a:t> </a:t>
            </a:r>
            <a:r>
              <a:rPr lang="hu-HU" dirty="0" smtClean="0"/>
              <a:t>5 is smaller so UPDATE</a:t>
            </a:r>
          </a:p>
          <a:p>
            <a:r>
              <a:rPr lang="hu-HU" dirty="0"/>
              <a:t>	</a:t>
            </a:r>
            <a:r>
              <a:rPr lang="hu-HU" dirty="0" smtClean="0"/>
              <a:t>+ we have to track predecessor when we update ( if we do not update, we don’t 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9714101" y="2562775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B</a:t>
            </a:r>
          </a:p>
          <a:p>
            <a:r>
              <a:rPr lang="hu-HU" dirty="0"/>
              <a:t>i</a:t>
            </a:r>
            <a:r>
              <a:rPr lang="hu-HU" dirty="0" smtClean="0"/>
              <a:t>s A</a:t>
            </a:r>
            <a:endParaRPr lang="hu-HU" dirty="0"/>
          </a:p>
        </p:txBody>
      </p:sp>
      <p:sp>
        <p:nvSpPr>
          <p:cNvPr id="55" name="Oval 54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490163" y="7185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55" idx="4"/>
            <a:endCxn id="58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5"/>
            <a:endCxn id="59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5" idx="7"/>
            <a:endCxn id="5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6" idx="6"/>
            <a:endCxn id="61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6" idx="5"/>
            <a:endCxn id="62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4"/>
            <a:endCxn id="59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8" idx="7"/>
            <a:endCxn id="59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8" idx="6"/>
            <a:endCxn id="65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8" idx="6"/>
            <a:endCxn id="63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9" idx="6"/>
            <a:endCxn id="62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9" idx="6"/>
            <a:endCxn id="63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2" idx="7"/>
            <a:endCxn id="61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2" idx="5"/>
            <a:endCxn id="65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3" idx="5"/>
            <a:endCxn id="65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3" idx="7"/>
            <a:endCxn id="62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1" idx="5"/>
            <a:endCxn id="65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42162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0908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05654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58301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092246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61844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69091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21186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351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6938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4967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7797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2011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5733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2769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27225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41545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383347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383347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590198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675878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57684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13718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68474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54376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50833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591629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61227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68474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61227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591629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3843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10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680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07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08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1864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29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296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320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688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50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383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977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792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080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071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593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79768" y="231251"/>
            <a:ext cx="765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H: decide what is smaller 0+8 or </a:t>
            </a:r>
            <a:r>
              <a:rPr lang="hu-HU" dirty="0" smtClean="0"/>
              <a:t>inf</a:t>
            </a:r>
            <a:r>
              <a:rPr lang="en-US" dirty="0" smtClean="0"/>
              <a:t>? &gt;&gt;</a:t>
            </a:r>
            <a:r>
              <a:rPr lang="hu-HU" dirty="0" smtClean="0"/>
              <a:t> </a:t>
            </a:r>
            <a:r>
              <a:rPr lang="hu-HU" dirty="0" smtClean="0"/>
              <a:t>8 is smaller so UPDATE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601392" y="2372336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H</a:t>
            </a:r>
          </a:p>
          <a:p>
            <a:r>
              <a:rPr lang="hu-HU" dirty="0"/>
              <a:t>i</a:t>
            </a:r>
            <a:r>
              <a:rPr lang="hu-HU" dirty="0" smtClean="0"/>
              <a:t>s 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93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69873" y="195890"/>
            <a:ext cx="739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E: decide what is smaller 0+9 or inf ... 9 is smaller so UPDATE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E</a:t>
            </a:r>
          </a:p>
          <a:p>
            <a:r>
              <a:rPr lang="hu-HU" dirty="0"/>
              <a:t>i</a:t>
            </a:r>
            <a:r>
              <a:rPr lang="hu-HU" dirty="0" smtClean="0"/>
              <a:t>s 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98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B – 5  ;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</a:t>
            </a:r>
            <a:r>
              <a:rPr lang="hu-HU" b="1" dirty="0" smtClean="0">
                <a:solidFill>
                  <a:srgbClr val="FF0000"/>
                </a:solidFill>
              </a:rPr>
              <a:t>B – 5  </a:t>
            </a:r>
            <a:r>
              <a:rPr lang="hu-HU" dirty="0" smtClean="0"/>
              <a:t>;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</a:t>
            </a:r>
            <a:r>
              <a:rPr lang="en-US" dirty="0" err="1" smtClean="0"/>
              <a:t>hortest</a:t>
            </a:r>
            <a:r>
              <a:rPr lang="en-US" dirty="0" smtClean="0"/>
              <a:t> </a:t>
            </a:r>
            <a:r>
              <a:rPr lang="en-US" dirty="0"/>
              <a:t>path </a:t>
            </a:r>
            <a:r>
              <a:rPr lang="en-US" dirty="0" smtClean="0"/>
              <a:t>problem</a:t>
            </a:r>
            <a:r>
              <a:rPr lang="hu-HU" dirty="0" smtClean="0"/>
              <a:t>: </a:t>
            </a:r>
            <a:r>
              <a:rPr lang="en-US" dirty="0" smtClean="0"/>
              <a:t>finding </a:t>
            </a:r>
            <a:r>
              <a:rPr lang="en-US" dirty="0"/>
              <a:t>a path between two </a:t>
            </a:r>
            <a:r>
              <a:rPr lang="en-US" dirty="0" smtClean="0"/>
              <a:t>vertices </a:t>
            </a:r>
            <a:r>
              <a:rPr lang="en-US" dirty="0"/>
              <a:t>in a graph such that the sum of the weights of its </a:t>
            </a:r>
            <a:r>
              <a:rPr lang="en-US" dirty="0" smtClean="0"/>
              <a:t>edges </a:t>
            </a:r>
            <a:r>
              <a:rPr lang="en-US" dirty="0"/>
              <a:t>is minimized</a:t>
            </a:r>
            <a:endParaRPr lang="hu-HU" dirty="0" smtClean="0"/>
          </a:p>
          <a:p>
            <a:r>
              <a:rPr lang="hu-HU" dirty="0" smtClean="0"/>
              <a:t>Dijkstra algorithm</a:t>
            </a:r>
          </a:p>
          <a:p>
            <a:r>
              <a:rPr lang="hu-HU" dirty="0" smtClean="0"/>
              <a:t>Bellman-Ford algorithm</a:t>
            </a:r>
          </a:p>
          <a:p>
            <a:r>
              <a:rPr lang="hu-HU" dirty="0" smtClean="0"/>
              <a:t>A* search</a:t>
            </a:r>
          </a:p>
          <a:p>
            <a:r>
              <a:rPr lang="hu-HU" dirty="0" smtClean="0"/>
              <a:t>Floyd-Warshall algorithm</a:t>
            </a:r>
          </a:p>
        </p:txBody>
      </p:sp>
    </p:spTree>
    <p:extLst>
      <p:ext uri="{BB962C8B-B14F-4D97-AF65-F5344CB8AC3E}">
        <p14:creationId xmlns:p14="http://schemas.microsoft.com/office/powerpoint/2010/main" val="11987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59251" y="56729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D: decide what is smaller 5+15 or inf ... 20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67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6450" y="50610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D: decide what is smaller 5+15 or inf ... 20 is smaller so UPDATE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D</a:t>
            </a:r>
          </a:p>
          <a:p>
            <a:r>
              <a:rPr lang="hu-HU" dirty="0"/>
              <a:t>i</a:t>
            </a:r>
            <a:r>
              <a:rPr lang="hu-HU" dirty="0" smtClean="0"/>
              <a:t>s 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44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9285" y="74910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C: decide what is smaller 5+12 or inf ... 17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43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96130" y="74910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C: decide what is smaller 5+12 or inf ... 17 is smaller so UPDATE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C</a:t>
            </a:r>
          </a:p>
          <a:p>
            <a:r>
              <a:rPr lang="hu-HU" dirty="0"/>
              <a:t>i</a:t>
            </a:r>
            <a:r>
              <a:rPr lang="hu-HU" dirty="0" smtClean="0"/>
              <a:t>s 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58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7952" y="32659"/>
            <a:ext cx="826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H: decide what is smaller 5+4 or 8 ... 8 is smaller so DO NOT UPDATE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56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H</a:t>
            </a:r>
          </a:p>
          <a:p>
            <a:r>
              <a:rPr lang="hu-HU" dirty="0"/>
              <a:t>r</a:t>
            </a:r>
            <a:r>
              <a:rPr lang="hu-HU" dirty="0" smtClean="0"/>
              <a:t>emanins A because</a:t>
            </a:r>
          </a:p>
          <a:p>
            <a:r>
              <a:rPr lang="hu-HU" dirty="0"/>
              <a:t>w</a:t>
            </a:r>
            <a:r>
              <a:rPr lang="hu-HU" dirty="0" smtClean="0"/>
              <a:t>e do not update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40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2311" y="74910"/>
            <a:ext cx="826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H: decide what is smaller 5+4 or 8 ... 8 is smaller so DO NOT UPDATE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56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H</a:t>
            </a:r>
          </a:p>
          <a:p>
            <a:r>
              <a:rPr lang="hu-HU" dirty="0"/>
              <a:t>r</a:t>
            </a:r>
            <a:r>
              <a:rPr lang="hu-HU" dirty="0" smtClean="0"/>
              <a:t>emanins A because</a:t>
            </a:r>
          </a:p>
          <a:p>
            <a:r>
              <a:rPr lang="hu-HU" dirty="0"/>
              <a:t>w</a:t>
            </a:r>
            <a:r>
              <a:rPr lang="hu-HU" dirty="0" smtClean="0"/>
              <a:t>e do not update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61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– 9 ; C – 17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</a:t>
            </a:r>
            <a:r>
              <a:rPr lang="hu-HU" b="1" dirty="0" smtClean="0">
                <a:solidFill>
                  <a:srgbClr val="FF0000"/>
                </a:solidFill>
              </a:rPr>
              <a:t>H – 8 </a:t>
            </a:r>
            <a:r>
              <a:rPr lang="hu-HU" dirty="0" smtClean="0"/>
              <a:t>;  E – 9 ; C – 17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Dijkstra algorithm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was constructed by computer scientist Edsger Dijkstra in 1956</a:t>
            </a:r>
          </a:p>
          <a:p>
            <a:r>
              <a:rPr lang="hu-HU" dirty="0" smtClean="0"/>
              <a:t>Dijkstra </a:t>
            </a:r>
            <a:r>
              <a:rPr lang="hu-HU" dirty="0"/>
              <a:t>can handle positive edge </a:t>
            </a:r>
            <a:r>
              <a:rPr lang="hu-HU" dirty="0" smtClean="0"/>
              <a:t>weights !!! // </a:t>
            </a:r>
            <a:r>
              <a:rPr lang="hu-HU" dirty="0"/>
              <a:t>Bellman-Ford </a:t>
            </a:r>
            <a:r>
              <a:rPr lang="hu-HU" dirty="0" smtClean="0"/>
              <a:t>algorithm can </a:t>
            </a:r>
            <a:r>
              <a:rPr lang="hu-HU" dirty="0"/>
              <a:t>have negative weights as </a:t>
            </a:r>
            <a:r>
              <a:rPr lang="hu-HU" dirty="0" smtClean="0"/>
              <a:t>well</a:t>
            </a:r>
          </a:p>
          <a:p>
            <a:r>
              <a:rPr lang="hu-HU" dirty="0" smtClean="0"/>
              <a:t>Several variants: it can find the shortest path from A to B, but it is able to construct a shortest path tree as well </a:t>
            </a:r>
            <a:r>
              <a:rPr lang="hu-HU" dirty="0" smtClean="0">
                <a:sym typeface="Wingdings" panose="05000000000000000000" pitchFamily="2" charset="2"/>
              </a:rPr>
              <a:t> defines the shortest paths from a source to all the other nodes</a:t>
            </a:r>
            <a:endParaRPr lang="hu-HU" dirty="0"/>
          </a:p>
          <a:p>
            <a:r>
              <a:rPr lang="en-US" dirty="0"/>
              <a:t>This is asymptotically the fastest known single-source shortest-path algorithm for arbitrary directed graphs with unbounded non-negative weights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18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17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17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17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4615" y="67412"/>
            <a:ext cx="752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C: decide what is smaller 8+7 or 17 ... 15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63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15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55577" y="81114"/>
            <a:ext cx="1140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C: decide what is smaller 8+7 or 17 ... 15 is smaller so UPDATE  // we have to update the heap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72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15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4615" y="91433"/>
            <a:ext cx="752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F: decide what is smaller 8+6 or inf ... 14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01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15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76648" y="57648"/>
            <a:ext cx="752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F: decide what is smaller 8+6 or inf ... 14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74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15 ; D – 20 ; F – 14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</a:t>
            </a:r>
            <a:r>
              <a:rPr lang="hu-HU" b="1" dirty="0" smtClean="0">
                <a:solidFill>
                  <a:srgbClr val="FF0000"/>
                </a:solidFill>
              </a:rPr>
              <a:t>E – 9 </a:t>
            </a:r>
            <a:r>
              <a:rPr lang="hu-HU" dirty="0" smtClean="0"/>
              <a:t>; C – 15 ; D – 20 ; F – 14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14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14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Dijkstra algorithm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Dijkstra’s algorithm </a:t>
            </a:r>
            <a:r>
              <a:rPr lang="hu-HU" dirty="0"/>
              <a:t>time complexity: </a:t>
            </a:r>
            <a:r>
              <a:rPr lang="hu-HU" b="1" dirty="0" smtClean="0"/>
              <a:t>O(V*logV </a:t>
            </a:r>
            <a:r>
              <a:rPr lang="hu-HU" b="1" dirty="0"/>
              <a:t>+ E</a:t>
            </a:r>
            <a:r>
              <a:rPr lang="hu-HU" b="1" dirty="0" smtClean="0"/>
              <a:t>)</a:t>
            </a:r>
          </a:p>
          <a:p>
            <a:r>
              <a:rPr lang="hu-HU" dirty="0" smtClean="0"/>
              <a:t>Dijkstra’s </a:t>
            </a:r>
            <a:r>
              <a:rPr lang="hu-HU" dirty="0"/>
              <a:t>algorithm is a greedy one: it tries to find the global optimum with the help of local </a:t>
            </a:r>
            <a:r>
              <a:rPr lang="hu-HU" dirty="0" smtClean="0"/>
              <a:t>minimum </a:t>
            </a:r>
            <a:r>
              <a:rPr lang="hu-HU" dirty="0" smtClean="0">
                <a:sym typeface="Wingdings" panose="05000000000000000000" pitchFamily="2" charset="2"/>
              </a:rPr>
              <a:t> it turns out to be good !!!</a:t>
            </a:r>
          </a:p>
          <a:p>
            <a:r>
              <a:rPr lang="hu-HU" dirty="0" smtClean="0"/>
              <a:t>It is greedy </a:t>
            </a:r>
            <a:r>
              <a:rPr lang="hu-HU" dirty="0" smtClean="0">
                <a:sym typeface="Wingdings" panose="05000000000000000000" pitchFamily="2" charset="2"/>
              </a:rPr>
              <a:t> on every iteration we want to find the minimum distance to the next vertex possible  </a:t>
            </a:r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/>
              <a:t>ppropriate </a:t>
            </a:r>
            <a:r>
              <a:rPr lang="hu-HU" dirty="0"/>
              <a:t>data </a:t>
            </a:r>
            <a:r>
              <a:rPr lang="hu-HU" dirty="0" smtClean="0"/>
              <a:t>structures: </a:t>
            </a:r>
            <a:r>
              <a:rPr lang="hu-HU" dirty="0"/>
              <a:t>heaps (binary or Fibonacci) or in general a priority queue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49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14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3450" y="107404"/>
            <a:ext cx="839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H: decide what is smaller 9+5 or 8 ... 8 is smaller so DO NOT UPDATE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75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14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95329" y="59222"/>
            <a:ext cx="770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F: decide what is smaller 9+4 or 14 ... 13 is smaller so UPDATE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42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13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0588" y="59785"/>
            <a:ext cx="948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F: decide what is smaller 9+4 or 14 ... 13 is smaller so UPDATE  // update heap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40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13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1844" y="68481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9+20 or inf ... 29 is smaller so UPDATE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19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13 ; G – 29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4037" y="29863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9+20 or inf ... 29 is smaller so UPDATE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73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13 ; G – 29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</a:t>
            </a:r>
            <a:r>
              <a:rPr lang="hu-HU" b="1" dirty="0" smtClean="0">
                <a:solidFill>
                  <a:srgbClr val="FF0000"/>
                </a:solidFill>
              </a:rPr>
              <a:t>F – 13</a:t>
            </a:r>
            <a:r>
              <a:rPr lang="hu-HU" dirty="0" smtClean="0"/>
              <a:t> ; G – 29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G – 29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G – 29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2704" y="39641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C: decide what is smaller 13+1 or 15 ... 14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6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14 ; D – 20 ; G – 29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2704" y="59174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C: decide what is smaller 13+1 or 15 ... 14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6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Dijkstra algorithm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618187" y="1287887"/>
            <a:ext cx="318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lass Node 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name</a:t>
            </a:r>
            <a:endParaRPr lang="hu-HU" dirty="0"/>
          </a:p>
          <a:p>
            <a:r>
              <a:rPr lang="hu-HU" dirty="0" smtClean="0"/>
              <a:t>	min_distance</a:t>
            </a:r>
          </a:p>
          <a:p>
            <a:r>
              <a:rPr lang="hu-HU" dirty="0"/>
              <a:t>	</a:t>
            </a:r>
            <a:r>
              <a:rPr lang="hu-HU" dirty="0" smtClean="0"/>
              <a:t>Node predecessor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27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14 ; D – 20 ; G – 29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1844" y="32935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13+13 or 29 ... 26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12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14 ; D – 20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8385" y="68481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13+13 or 29 ... 26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75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14 ; D – 20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</a:t>
            </a:r>
            <a:r>
              <a:rPr lang="hu-HU" b="1" dirty="0" smtClean="0">
                <a:solidFill>
                  <a:srgbClr val="FF0000"/>
                </a:solidFill>
              </a:rPr>
              <a:t>C – 14 </a:t>
            </a:r>
            <a:r>
              <a:rPr lang="hu-HU" dirty="0" smtClean="0"/>
              <a:t>; D – 20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D – 20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D – 20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2322" y="68481"/>
            <a:ext cx="769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D: decide what is smaller 14+3 or 20 ... 17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39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D – 17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2322" y="49113"/>
            <a:ext cx="769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D: decide what is smaller 14+3 or 20 ... 17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3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D – 17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1844" y="74910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14+11 or 26 ... 25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15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D – 17 ; G – 25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1573" y="59927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14+11 or 26 ... 25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4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D – 17 ; G – 25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Dijkstra algorithm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DijkstraAlgorithm(Graph, source)</a:t>
            </a:r>
          </a:p>
          <a:p>
            <a:endParaRPr lang="hu-HU" dirty="0" smtClean="0"/>
          </a:p>
          <a:p>
            <a:r>
              <a:rPr lang="hu-HU" dirty="0" smtClean="0"/>
              <a:t>	distance[source] = 0</a:t>
            </a:r>
          </a:p>
          <a:p>
            <a:r>
              <a:rPr lang="hu-HU" dirty="0"/>
              <a:t>	</a:t>
            </a:r>
            <a:r>
              <a:rPr lang="hu-HU" dirty="0" smtClean="0"/>
              <a:t>create vertex queue Q</a:t>
            </a:r>
          </a:p>
          <a:p>
            <a:endParaRPr lang="hu-HU" dirty="0"/>
          </a:p>
          <a:p>
            <a:r>
              <a:rPr lang="hu-HU" dirty="0" smtClean="0"/>
              <a:t>	for v in Graph</a:t>
            </a:r>
          </a:p>
          <a:p>
            <a:r>
              <a:rPr lang="hu-HU" dirty="0"/>
              <a:t>	</a:t>
            </a:r>
            <a:r>
              <a:rPr lang="hu-HU" dirty="0" smtClean="0"/>
              <a:t>	distance[v] = inf</a:t>
            </a:r>
          </a:p>
          <a:p>
            <a:r>
              <a:rPr lang="hu-HU" dirty="0"/>
              <a:t>	</a:t>
            </a:r>
            <a:r>
              <a:rPr lang="hu-HU" dirty="0" smtClean="0"/>
              <a:t>	predecessor[v] = undefined  // previous node in the shortest path</a:t>
            </a:r>
          </a:p>
          <a:p>
            <a:r>
              <a:rPr lang="hu-HU" dirty="0"/>
              <a:t>	</a:t>
            </a:r>
            <a:r>
              <a:rPr lang="hu-HU" dirty="0" smtClean="0"/>
              <a:t>	add v to Q</a:t>
            </a:r>
          </a:p>
          <a:p>
            <a:endParaRPr lang="hu-HU" dirty="0"/>
          </a:p>
          <a:p>
            <a:r>
              <a:rPr lang="hu-HU" dirty="0" smtClean="0"/>
              <a:t>	while Q not empty</a:t>
            </a:r>
          </a:p>
          <a:p>
            <a:r>
              <a:rPr lang="hu-HU" dirty="0"/>
              <a:t>	</a:t>
            </a:r>
            <a:r>
              <a:rPr lang="hu-HU" dirty="0" smtClean="0"/>
              <a:t>	u = vertex in Q with min distance // this is why to use heaps !!!</a:t>
            </a:r>
          </a:p>
          <a:p>
            <a:r>
              <a:rPr lang="hu-HU" dirty="0"/>
              <a:t>	</a:t>
            </a:r>
            <a:r>
              <a:rPr lang="hu-HU" dirty="0" smtClean="0"/>
              <a:t>	remove v from Q</a:t>
            </a:r>
          </a:p>
          <a:p>
            <a:endParaRPr lang="hu-HU" dirty="0"/>
          </a:p>
          <a:p>
            <a:r>
              <a:rPr lang="hu-HU" dirty="0" smtClean="0"/>
              <a:t>		for each neighbor v of u</a:t>
            </a:r>
          </a:p>
          <a:p>
            <a:r>
              <a:rPr lang="hu-HU" dirty="0"/>
              <a:t>	</a:t>
            </a:r>
            <a:r>
              <a:rPr lang="hu-HU" dirty="0" smtClean="0"/>
              <a:t>		tempDist = distance[u] + distBetween(u,v)</a:t>
            </a:r>
          </a:p>
          <a:p>
            <a:r>
              <a:rPr lang="hu-HU" dirty="0"/>
              <a:t>	</a:t>
            </a:r>
            <a:r>
              <a:rPr lang="hu-HU" dirty="0" smtClean="0"/>
              <a:t>		if tempDist &lt; distance[v]</a:t>
            </a:r>
          </a:p>
          <a:p>
            <a:r>
              <a:rPr lang="hu-HU" dirty="0"/>
              <a:t>	</a:t>
            </a:r>
            <a:r>
              <a:rPr lang="hu-HU" dirty="0" smtClean="0"/>
              <a:t>			distance[v] = tempDist</a:t>
            </a:r>
          </a:p>
          <a:p>
            <a:r>
              <a:rPr lang="hu-HU" dirty="0"/>
              <a:t>	</a:t>
            </a:r>
            <a:r>
              <a:rPr lang="hu-HU" dirty="0" smtClean="0"/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return distance[]  // contains the shortest distances from source to other 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2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</a:t>
            </a:r>
            <a:r>
              <a:rPr lang="hu-HU" b="1" dirty="0" smtClean="0">
                <a:solidFill>
                  <a:srgbClr val="FF0000"/>
                </a:solidFill>
              </a:rPr>
              <a:t>D – 17 </a:t>
            </a:r>
            <a:r>
              <a:rPr lang="hu-HU" dirty="0" smtClean="0"/>
              <a:t>; G – 25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25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25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1287" y="81114"/>
            <a:ext cx="882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15+17 or 25 ... 25 is smaller so DO NOT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25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25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</a:t>
            </a:r>
            <a:r>
              <a:rPr lang="hu-HU" b="1" dirty="0" smtClean="0">
                <a:solidFill>
                  <a:srgbClr val="FF0000"/>
                </a:solidFill>
              </a:rPr>
              <a:t>G – 25    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empty so terminate the algorithm !!!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17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8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25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80873" y="1450228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empty so </a:t>
            </a:r>
          </a:p>
          <a:p>
            <a:r>
              <a:rPr lang="hu-HU" dirty="0" smtClean="0"/>
              <a:t>terminate the algorithm !!!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108" y="263355"/>
            <a:ext cx="10355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constructed the shortest path tree: we just have to calculated once, than reuse it</a:t>
            </a:r>
          </a:p>
          <a:p>
            <a:r>
              <a:rPr lang="hu-HU" dirty="0"/>
              <a:t> </a:t>
            </a:r>
            <a:r>
              <a:rPr lang="hu-HU" dirty="0" smtClean="0"/>
              <a:t>as many times as we want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93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DIJKSTRA ALGORITHM</a:t>
            </a:r>
            <a:endParaRPr lang="hu-H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SHORTEST PATH – with adjacency matrix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45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5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212169" y="1891049"/>
            <a:ext cx="0" cy="32894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25048" y="1891049"/>
            <a:ext cx="5409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12169" y="5180528"/>
            <a:ext cx="5409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713076" y="1906073"/>
            <a:ext cx="0" cy="32894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72163" y="1906073"/>
            <a:ext cx="5409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172163" y="5195552"/>
            <a:ext cx="5409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6867" y="1366458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B      C      D      E      F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641063" y="1975232"/>
            <a:ext cx="6126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</a:t>
            </a:r>
          </a:p>
          <a:p>
            <a:r>
              <a:rPr lang="hu-HU" dirty="0" smtClean="0"/>
              <a:t> </a:t>
            </a:r>
          </a:p>
          <a:p>
            <a:r>
              <a:rPr lang="hu-HU" dirty="0" smtClean="0"/>
              <a:t>B</a:t>
            </a:r>
          </a:p>
          <a:p>
            <a:r>
              <a:rPr lang="hu-HU" dirty="0" smtClean="0"/>
              <a:t>     </a:t>
            </a:r>
          </a:p>
          <a:p>
            <a:r>
              <a:rPr lang="hu-HU" dirty="0" smtClean="0"/>
              <a:t>C </a:t>
            </a:r>
          </a:p>
          <a:p>
            <a:r>
              <a:rPr lang="hu-HU" dirty="0" smtClean="0"/>
              <a:t>     </a:t>
            </a:r>
          </a:p>
          <a:p>
            <a:r>
              <a:rPr lang="hu-HU" dirty="0" smtClean="0"/>
              <a:t>D  </a:t>
            </a:r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E   </a:t>
            </a:r>
          </a:p>
          <a:p>
            <a:r>
              <a:rPr lang="hu-HU" dirty="0" smtClean="0"/>
              <a:t>   </a:t>
            </a:r>
          </a:p>
          <a:p>
            <a:r>
              <a:rPr lang="hu-HU" dirty="0" smtClean="0"/>
              <a:t>F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7456867" y="1972049"/>
            <a:ext cx="30700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0       7      5       2      0      0</a:t>
            </a:r>
          </a:p>
          <a:p>
            <a:endParaRPr lang="hu-HU" dirty="0"/>
          </a:p>
          <a:p>
            <a:r>
              <a:rPr lang="hu-HU" dirty="0" smtClean="0"/>
              <a:t>7       0      0       0      3      0</a:t>
            </a:r>
          </a:p>
          <a:p>
            <a:endParaRPr lang="hu-HU" dirty="0" smtClean="0"/>
          </a:p>
          <a:p>
            <a:r>
              <a:rPr lang="hu-HU" dirty="0" smtClean="0"/>
              <a:t>5       0      0       10    4      0</a:t>
            </a:r>
          </a:p>
          <a:p>
            <a:endParaRPr lang="hu-HU" dirty="0" smtClean="0"/>
          </a:p>
          <a:p>
            <a:r>
              <a:rPr lang="hu-HU" dirty="0" smtClean="0"/>
              <a:t>2       0      10     0      0      2</a:t>
            </a:r>
          </a:p>
          <a:p>
            <a:endParaRPr lang="hu-HU" dirty="0" smtClean="0"/>
          </a:p>
          <a:p>
            <a:r>
              <a:rPr lang="hu-HU" dirty="0" smtClean="0"/>
              <a:t>0       3       4      0      0      6</a:t>
            </a:r>
          </a:p>
          <a:p>
            <a:endParaRPr lang="hu-HU" dirty="0"/>
          </a:p>
          <a:p>
            <a:r>
              <a:rPr lang="hu-HU" dirty="0" smtClean="0"/>
              <a:t>0       8       0      2      6      0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71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Dijkstra algorithm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DijkstraAlgorithm(Graph, source)</a:t>
            </a:r>
          </a:p>
          <a:p>
            <a:endParaRPr lang="hu-HU" dirty="0" smtClean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distance[source] = 0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create vertex queue Q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v in Graph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distance[v] = inf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predecessor[v] = undefined  // previous node in the shortest path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add v to Q</a:t>
            </a:r>
          </a:p>
          <a:p>
            <a:endParaRPr lang="hu-HU" dirty="0" smtClean="0"/>
          </a:p>
          <a:p>
            <a:r>
              <a:rPr lang="hu-HU" dirty="0" smtClean="0"/>
              <a:t>	while Q not empty</a:t>
            </a:r>
          </a:p>
          <a:p>
            <a:r>
              <a:rPr lang="hu-HU" dirty="0"/>
              <a:t>	</a:t>
            </a:r>
            <a:r>
              <a:rPr lang="hu-HU" dirty="0" smtClean="0"/>
              <a:t>	u = vertex in Q with min distance // this is why to use heaps !!!</a:t>
            </a:r>
          </a:p>
          <a:p>
            <a:r>
              <a:rPr lang="hu-HU" dirty="0"/>
              <a:t>	</a:t>
            </a:r>
            <a:r>
              <a:rPr lang="hu-HU" dirty="0" smtClean="0"/>
              <a:t>	remove v from Q</a:t>
            </a:r>
          </a:p>
          <a:p>
            <a:endParaRPr lang="hu-HU" dirty="0"/>
          </a:p>
          <a:p>
            <a:r>
              <a:rPr lang="hu-HU" dirty="0" smtClean="0"/>
              <a:t>		for each neighbor v of u</a:t>
            </a:r>
          </a:p>
          <a:p>
            <a:r>
              <a:rPr lang="hu-HU" dirty="0"/>
              <a:t>	</a:t>
            </a:r>
            <a:r>
              <a:rPr lang="hu-HU" dirty="0" smtClean="0"/>
              <a:t>		tempDist = distance[u] + distBetween(u,v)</a:t>
            </a:r>
          </a:p>
          <a:p>
            <a:r>
              <a:rPr lang="hu-HU" dirty="0"/>
              <a:t>	</a:t>
            </a:r>
            <a:r>
              <a:rPr lang="hu-HU" dirty="0" smtClean="0"/>
              <a:t>		if tempDist &lt; distance[v]</a:t>
            </a:r>
          </a:p>
          <a:p>
            <a:r>
              <a:rPr lang="hu-HU" dirty="0"/>
              <a:t>	</a:t>
            </a:r>
            <a:r>
              <a:rPr lang="hu-HU" dirty="0" smtClean="0"/>
              <a:t>			distance[v] = tempDist</a:t>
            </a:r>
          </a:p>
          <a:p>
            <a:r>
              <a:rPr lang="hu-HU" dirty="0"/>
              <a:t>	</a:t>
            </a:r>
            <a:r>
              <a:rPr lang="hu-HU" dirty="0" smtClean="0"/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return distance[]  // contains the shortest distances from source to other nodes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4649274" y="1493948"/>
            <a:ext cx="6742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/>
              <a:t>Initialization phase: distance from source is 0, because</a:t>
            </a:r>
          </a:p>
          <a:p>
            <a:r>
              <a:rPr lang="hu-HU" i="1" dirty="0"/>
              <a:t>t</a:t>
            </a:r>
            <a:r>
              <a:rPr lang="hu-HU" i="1" dirty="0" smtClean="0"/>
              <a:t>hat is the starting point. All the other nodes distances are</a:t>
            </a:r>
          </a:p>
          <a:p>
            <a:r>
              <a:rPr lang="hu-HU" i="1" dirty="0"/>
              <a:t>i</a:t>
            </a:r>
            <a:r>
              <a:rPr lang="hu-HU" i="1" dirty="0" smtClean="0"/>
              <a:t>nfinity because we do not know the distances in advance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3675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7777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9754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starting vertex is node A + initialize all the other distances to be infinity</a:t>
            </a:r>
          </a:p>
          <a:p>
            <a:r>
              <a:rPr lang="hu-HU" dirty="0" smtClean="0"/>
              <a:t>	We track: the minimum distance + where did we come here ( predecessor )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0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0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consider the possible routes we are able to take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0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3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consider the possible routes we are able to take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 </a:t>
            </a:r>
            <a:r>
              <a:rPr lang="hu-HU" dirty="0" smtClean="0"/>
              <a:t>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01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consider the possible routes we are able to take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40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colculate: min(inf,7) for node B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7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82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colculate: min(inf,5) for node C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7           5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64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colculate: min(inf,2) for node 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7           5           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31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not reach E and F at the moment: they are infinitely far away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2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76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3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consider the possible routes we are able to take</a:t>
            </a:r>
          </a:p>
          <a:p>
            <a:r>
              <a:rPr lang="hu-HU" dirty="0"/>
              <a:t>	</a:t>
            </a:r>
            <a:r>
              <a:rPr lang="hu-HU" dirty="0" smtClean="0"/>
              <a:t>+ we calculate the minimum value in every row 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 </a:t>
            </a:r>
            <a:r>
              <a:rPr lang="hu-HU" dirty="0" smtClean="0"/>
              <a:t>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97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Dijkstra algorithm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DijkstraAlgorithm(Graph, source)</a:t>
            </a:r>
          </a:p>
          <a:p>
            <a:endParaRPr lang="hu-HU" dirty="0" smtClean="0"/>
          </a:p>
          <a:p>
            <a:r>
              <a:rPr lang="hu-HU" dirty="0" smtClean="0"/>
              <a:t>	distance[source] = 0</a:t>
            </a:r>
          </a:p>
          <a:p>
            <a:r>
              <a:rPr lang="hu-HU" dirty="0"/>
              <a:t>	</a:t>
            </a:r>
            <a:r>
              <a:rPr lang="hu-HU" dirty="0" smtClean="0"/>
              <a:t>create vertex queue Q</a:t>
            </a:r>
          </a:p>
          <a:p>
            <a:endParaRPr lang="hu-HU" dirty="0"/>
          </a:p>
          <a:p>
            <a:r>
              <a:rPr lang="hu-HU" dirty="0" smtClean="0"/>
              <a:t>	for v in Graph</a:t>
            </a:r>
          </a:p>
          <a:p>
            <a:r>
              <a:rPr lang="hu-HU" dirty="0"/>
              <a:t>	</a:t>
            </a:r>
            <a:r>
              <a:rPr lang="hu-HU" dirty="0" smtClean="0"/>
              <a:t>	distance[v] = inf</a:t>
            </a:r>
          </a:p>
          <a:p>
            <a:r>
              <a:rPr lang="hu-HU" dirty="0"/>
              <a:t>	</a:t>
            </a:r>
            <a:r>
              <a:rPr lang="hu-HU" dirty="0" smtClean="0"/>
              <a:t>	predecessor[v] = undefined  // previous node in the shortest path</a:t>
            </a:r>
          </a:p>
          <a:p>
            <a:r>
              <a:rPr lang="hu-HU" dirty="0"/>
              <a:t>	</a:t>
            </a:r>
            <a:r>
              <a:rPr lang="hu-HU" dirty="0" smtClean="0"/>
              <a:t>	add v to Q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while Q not empty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u = vertex in Q with min distance // this is why to use heaps !!!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remove u from Q</a:t>
            </a:r>
          </a:p>
          <a:p>
            <a:endParaRPr lang="hu-HU" dirty="0"/>
          </a:p>
          <a:p>
            <a:r>
              <a:rPr lang="hu-HU" dirty="0" smtClean="0"/>
              <a:t>		for each neighbor v of u</a:t>
            </a:r>
          </a:p>
          <a:p>
            <a:r>
              <a:rPr lang="hu-HU" dirty="0"/>
              <a:t>	</a:t>
            </a:r>
            <a:r>
              <a:rPr lang="hu-HU" dirty="0" smtClean="0"/>
              <a:t>		tempDist = distance[u] + distBetween(u,v)</a:t>
            </a:r>
          </a:p>
          <a:p>
            <a:r>
              <a:rPr lang="hu-HU" dirty="0"/>
              <a:t>	</a:t>
            </a:r>
            <a:r>
              <a:rPr lang="hu-HU" dirty="0" smtClean="0"/>
              <a:t>		if tempDist &lt; distance[v]</a:t>
            </a:r>
          </a:p>
          <a:p>
            <a:r>
              <a:rPr lang="hu-HU" dirty="0"/>
              <a:t>	</a:t>
            </a:r>
            <a:r>
              <a:rPr lang="hu-HU" dirty="0" smtClean="0"/>
              <a:t>			distance[v] = tempDist</a:t>
            </a:r>
          </a:p>
          <a:p>
            <a:r>
              <a:rPr lang="hu-HU" dirty="0"/>
              <a:t>	</a:t>
            </a:r>
            <a:r>
              <a:rPr lang="hu-HU" dirty="0" smtClean="0"/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return distance[]  // contains the shortest distances from source to other 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87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182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consider the possible routes we are able to take</a:t>
            </a:r>
          </a:p>
          <a:p>
            <a:r>
              <a:rPr lang="hu-HU" dirty="0"/>
              <a:t>	</a:t>
            </a:r>
            <a:r>
              <a:rPr lang="hu-HU" dirty="0" smtClean="0"/>
              <a:t>+ we calculate the minimum value in every row – we hop there 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 </a:t>
            </a:r>
            <a:r>
              <a:rPr lang="hu-HU" dirty="0" smtClean="0"/>
              <a:t>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7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         	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1689278" y="5822110"/>
            <a:ext cx="913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IMPORTANT: it takes cost 2 to get to D so we have to add this value from now on</a:t>
            </a:r>
          </a:p>
          <a:p>
            <a:r>
              <a:rPr lang="hu-HU" dirty="0"/>
              <a:t>	</a:t>
            </a:r>
            <a:r>
              <a:rPr lang="hu-HU" dirty="0" smtClean="0"/>
              <a:t>From D: we can get to A ( already visited ) and C and F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94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551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Math.min(10+2;5) = 5  do not change column C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	        5                             	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00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Math.min(inf, 4) = 4  change column 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	        5                             	    4	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25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Copy all the values from the row above for nodes we have not visited yet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4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93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 the minimum again from the last row </a:t>
            </a:r>
            <a:r>
              <a:rPr lang="hu-HU" dirty="0" smtClean="0">
                <a:sym typeface="Wingdings" panose="05000000000000000000" pitchFamily="2" charset="2"/>
              </a:rPr>
              <a:t> so we visit node 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40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 the minimum again from the last row </a:t>
            </a:r>
            <a:r>
              <a:rPr lang="hu-HU" dirty="0" smtClean="0">
                <a:sym typeface="Wingdings" panose="05000000000000000000" pitchFamily="2" charset="2"/>
              </a:rPr>
              <a:t> so we visit node 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93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	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48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F connects to: B, E, D ( we have already visited D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78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	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get to B:  min(7,8+4) = 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70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	               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get to E:  min(inf,4+6) = 10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17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Dijkstra algorithm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DijkstraAlgorithm(Graph, source)</a:t>
            </a:r>
          </a:p>
          <a:p>
            <a:endParaRPr lang="hu-HU" dirty="0" smtClean="0"/>
          </a:p>
          <a:p>
            <a:r>
              <a:rPr lang="hu-HU" dirty="0" smtClean="0"/>
              <a:t>	distance[source] = 0</a:t>
            </a:r>
          </a:p>
          <a:p>
            <a:r>
              <a:rPr lang="hu-HU" dirty="0"/>
              <a:t>	</a:t>
            </a:r>
            <a:r>
              <a:rPr lang="hu-HU" dirty="0" smtClean="0"/>
              <a:t>create vertex queue Q</a:t>
            </a:r>
          </a:p>
          <a:p>
            <a:endParaRPr lang="hu-HU" dirty="0"/>
          </a:p>
          <a:p>
            <a:r>
              <a:rPr lang="hu-HU" dirty="0" smtClean="0"/>
              <a:t>	for v in Graph</a:t>
            </a:r>
          </a:p>
          <a:p>
            <a:r>
              <a:rPr lang="hu-HU" dirty="0"/>
              <a:t>	</a:t>
            </a:r>
            <a:r>
              <a:rPr lang="hu-HU" dirty="0" smtClean="0"/>
              <a:t>	distance[v] = inf</a:t>
            </a:r>
          </a:p>
          <a:p>
            <a:r>
              <a:rPr lang="hu-HU" dirty="0"/>
              <a:t>	</a:t>
            </a:r>
            <a:r>
              <a:rPr lang="hu-HU" dirty="0" smtClean="0"/>
              <a:t>	predecessor[v] = undefined  // previous node in the shortest path</a:t>
            </a:r>
          </a:p>
          <a:p>
            <a:r>
              <a:rPr lang="hu-HU" dirty="0"/>
              <a:t>	</a:t>
            </a:r>
            <a:r>
              <a:rPr lang="hu-HU" dirty="0" smtClean="0"/>
              <a:t>	add v to Q</a:t>
            </a:r>
          </a:p>
          <a:p>
            <a:endParaRPr lang="hu-HU" dirty="0"/>
          </a:p>
          <a:p>
            <a:r>
              <a:rPr lang="hu-HU" dirty="0" smtClean="0"/>
              <a:t>	while Q not empty</a:t>
            </a:r>
          </a:p>
          <a:p>
            <a:r>
              <a:rPr lang="hu-HU" dirty="0"/>
              <a:t>	</a:t>
            </a:r>
            <a:r>
              <a:rPr lang="hu-HU" dirty="0" smtClean="0"/>
              <a:t>	u = vertex in Q with min distance // this is why to use heaps !!!</a:t>
            </a:r>
          </a:p>
          <a:p>
            <a:r>
              <a:rPr lang="hu-HU" dirty="0"/>
              <a:t>	</a:t>
            </a:r>
            <a:r>
              <a:rPr lang="hu-HU" dirty="0" smtClean="0"/>
              <a:t>	remove u from Q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>
                <a:solidFill>
                  <a:srgbClr val="FFFF00"/>
                </a:solidFill>
              </a:rPr>
              <a:t>for each neighbor v of u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tempDist = distance[u] + distBetween(u,v)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if tempDist &lt; distance[v]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distance[v] = tempDist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return distance[]  // contains the shortest distances from source to other 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1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5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Copy all the values from the row above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5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97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value in the last row: it is 5 so node 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38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97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value in the last row: it is 5 so node C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82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72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already visited node A and </a:t>
            </a:r>
            <a:r>
              <a:rPr lang="en-US" dirty="0" smtClean="0"/>
              <a:t>D</a:t>
            </a:r>
            <a:r>
              <a:rPr lang="hu-HU" dirty="0" smtClean="0"/>
              <a:t>, </a:t>
            </a:r>
            <a:r>
              <a:rPr lang="hu-HU" dirty="0" smtClean="0"/>
              <a:t>so E is the only one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62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min(10,5+4) = 9  we have found a shorter path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                                        9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048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Copy the values from the row above that has not been visited / ready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                                        9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56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Copy the values from the row above that has not been visited / ready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7                                       9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71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702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minimum: it is node B </a:t>
            </a:r>
            <a:r>
              <a:rPr lang="hu-HU" dirty="0" smtClean="0">
                <a:sym typeface="Wingdings" panose="05000000000000000000" pitchFamily="2" charset="2"/>
              </a:rPr>
              <a:t> so we consider node B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</a:t>
            </a:r>
            <a:r>
              <a:rPr lang="hu-HU" b="1" dirty="0" smtClean="0">
                <a:solidFill>
                  <a:srgbClr val="FF0000"/>
                </a:solidFill>
              </a:rPr>
              <a:t>7</a:t>
            </a:r>
            <a:r>
              <a:rPr lang="hu-HU" dirty="0" smtClean="0"/>
              <a:t>                                       9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5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702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minimum: it is node B </a:t>
            </a:r>
            <a:r>
              <a:rPr lang="hu-HU" dirty="0" smtClean="0">
                <a:sym typeface="Wingdings" panose="05000000000000000000" pitchFamily="2" charset="2"/>
              </a:rPr>
              <a:t> so we consider node B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</a:t>
            </a:r>
            <a:r>
              <a:rPr lang="hu-HU" b="1" dirty="0" smtClean="0">
                <a:solidFill>
                  <a:srgbClr val="FF0000"/>
                </a:solidFill>
              </a:rPr>
              <a:t>7</a:t>
            </a:r>
            <a:r>
              <a:rPr lang="hu-HU" dirty="0" smtClean="0"/>
              <a:t>                                       9   	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237667" y="40278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                  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36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38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every node except for the node 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</a:t>
            </a:r>
            <a:r>
              <a:rPr lang="hu-HU" b="1" dirty="0" smtClean="0">
                <a:solidFill>
                  <a:srgbClr val="FF0000"/>
                </a:solidFill>
              </a:rPr>
              <a:t>7</a:t>
            </a:r>
            <a:r>
              <a:rPr lang="hu-HU" dirty="0" smtClean="0"/>
              <a:t>                                       9   	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237667" y="40278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                  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2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663</TotalTime>
  <Words>5912</Words>
  <Application>Microsoft Office PowerPoint</Application>
  <PresentationFormat>Widescreen</PresentationFormat>
  <Paragraphs>2769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Century Gothic</vt:lpstr>
      <vt:lpstr>Wingdings</vt:lpstr>
      <vt:lpstr>Wingdings 3</vt:lpstr>
      <vt:lpstr>Ion</vt:lpstr>
      <vt:lpstr>SHORTEST PATH</vt:lpstr>
      <vt:lpstr>PowerPoint Presentation</vt:lpstr>
      <vt:lpstr>Dijkstra algorithm</vt:lpstr>
      <vt:lpstr>Dijkstra algorithm</vt:lpstr>
      <vt:lpstr>Dijkstra algorithm: pseudocode</vt:lpstr>
      <vt:lpstr>Dijkstra algorithm: pseudocode</vt:lpstr>
      <vt:lpstr>Dijkstra algorithm: pseudocode</vt:lpstr>
      <vt:lpstr>Dijkstra algorithm: pseudocode</vt:lpstr>
      <vt:lpstr>Dijkstra algorithm: 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 Al Shami</dc:creator>
  <cp:lastModifiedBy>Ahmad Al Shami</cp:lastModifiedBy>
  <cp:revision>59</cp:revision>
  <dcterms:created xsi:type="dcterms:W3CDTF">2015-02-13T11:12:10Z</dcterms:created>
  <dcterms:modified xsi:type="dcterms:W3CDTF">2020-10-23T12:44:18Z</dcterms:modified>
</cp:coreProperties>
</file>