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77" r:id="rId12"/>
    <p:sldId id="278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80" r:id="rId22"/>
    <p:sldId id="276" r:id="rId23"/>
    <p:sldId id="281" r:id="rId24"/>
    <p:sldId id="282" r:id="rId25"/>
    <p:sldId id="283" r:id="rId26"/>
    <p:sldId id="284" r:id="rId27"/>
    <p:sldId id="285" r:id="rId28"/>
    <p:sldId id="286" r:id="rId29"/>
    <p:sldId id="288" r:id="rId30"/>
    <p:sldId id="289" r:id="rId31"/>
    <p:sldId id="287" r:id="rId32"/>
    <p:sldId id="290" r:id="rId33"/>
    <p:sldId id="291" r:id="rId34"/>
    <p:sldId id="297" r:id="rId35"/>
    <p:sldId id="292" r:id="rId36"/>
    <p:sldId id="293" r:id="rId37"/>
    <p:sldId id="294" r:id="rId38"/>
    <p:sldId id="295" r:id="rId39"/>
    <p:sldId id="29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280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62B-612C-4F8C-998C-35333F50CEC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8DF5-F814-481F-B6E9-20745624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8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62B-612C-4F8C-998C-35333F50CEC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8DF5-F814-481F-B6E9-20745624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3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62B-612C-4F8C-998C-35333F50CEC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8DF5-F814-481F-B6E9-20745624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4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62B-612C-4F8C-998C-35333F50CEC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8DF5-F814-481F-B6E9-20745624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9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62B-612C-4F8C-998C-35333F50CEC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8DF5-F814-481F-B6E9-20745624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0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62B-612C-4F8C-998C-35333F50CEC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8DF5-F814-481F-B6E9-20745624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5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62B-612C-4F8C-998C-35333F50CEC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8DF5-F814-481F-B6E9-20745624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9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62B-612C-4F8C-998C-35333F50CEC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8DF5-F814-481F-B6E9-20745624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62B-612C-4F8C-998C-35333F50CEC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8DF5-F814-481F-B6E9-20745624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8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62B-612C-4F8C-998C-35333F50CEC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8DF5-F814-481F-B6E9-20745624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5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62B-612C-4F8C-998C-35333F50CEC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8DF5-F814-481F-B6E9-20745624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2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0C62B-612C-4F8C-998C-35333F50CEC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8DF5-F814-481F-B6E9-20745624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4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laymath.org/millennium-problem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as.upenn.edu/~bhusnur4/cit596_spring2014/karp-1971.pdf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oeydevilla.com/2003/04/07/what-happened-to-me-and-the-new-girl-or-the-girl-who-cried-webmaster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P, NP, NP Hard, NP 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of this lecture = get the definitions across</a:t>
            </a:r>
          </a:p>
        </p:txBody>
      </p:sp>
    </p:spTree>
    <p:extLst>
      <p:ext uri="{BB962C8B-B14F-4D97-AF65-F5344CB8AC3E}">
        <p14:creationId xmlns:p14="http://schemas.microsoft.com/office/powerpoint/2010/main" val="203587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NP is not the same as non-polynomial complexity/running time. NP does not stand for not polynomial.</a:t>
            </a:r>
          </a:p>
          <a:p>
            <a:r>
              <a:rPr lang="en-US" b="1" dirty="0" smtClean="0"/>
              <a:t>NP = Non-Deterministic polynomial time</a:t>
            </a:r>
          </a:p>
          <a:p>
            <a:r>
              <a:rPr lang="en-US" dirty="0" smtClean="0"/>
              <a:t>NP means verifiable in polynomial time</a:t>
            </a:r>
          </a:p>
          <a:p>
            <a:r>
              <a:rPr lang="en-US" dirty="0" smtClean="0"/>
              <a:t>Verifiable?</a:t>
            </a:r>
          </a:p>
          <a:p>
            <a:pPr lvl="1"/>
            <a:r>
              <a:rPr lang="en-US" dirty="0" smtClean="0"/>
              <a:t>If we are somehow given a ‘certificate’ of a solution we can verify the legitimacy in polynomial time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810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happened to automata?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Problem is in NP</a:t>
            </a:r>
            <a:r>
              <a:rPr lang="en-US" dirty="0"/>
              <a:t> </a:t>
            </a:r>
            <a:r>
              <a:rPr lang="en-US" dirty="0" smtClean="0"/>
              <a:t>if </a:t>
            </a:r>
            <a:r>
              <a:rPr lang="en-US" dirty="0" smtClean="0"/>
              <a:t>it is decidable by some non deterministic Turing machine in polynomial time.</a:t>
            </a:r>
          </a:p>
          <a:p>
            <a:r>
              <a:rPr lang="en-US" dirty="0" smtClean="0"/>
              <a:t>Remember that the </a:t>
            </a:r>
            <a:r>
              <a:rPr lang="en-US" dirty="0" smtClean="0"/>
              <a:t>all the model </a:t>
            </a:r>
            <a:r>
              <a:rPr lang="en-US" dirty="0" smtClean="0"/>
              <a:t>we have </a:t>
            </a:r>
            <a:r>
              <a:rPr lang="en-US" dirty="0" smtClean="0"/>
              <a:t>seen so </a:t>
            </a:r>
            <a:r>
              <a:rPr lang="en-US" dirty="0" smtClean="0"/>
              <a:t>far is a deterministic Turing machine</a:t>
            </a:r>
          </a:p>
          <a:p>
            <a:r>
              <a:rPr lang="en-US" dirty="0" smtClean="0"/>
              <a:t>It is provable that a Non Deterministic Turing Machine is equivalent to a Deterministic Turing Machine</a:t>
            </a:r>
          </a:p>
          <a:p>
            <a:r>
              <a:rPr lang="en-US" dirty="0" smtClean="0"/>
              <a:t>Remember NFA to DFA conversion?</a:t>
            </a:r>
          </a:p>
          <a:p>
            <a:pPr lvl="1"/>
            <a:r>
              <a:rPr lang="en-US" dirty="0" smtClean="0"/>
              <a:t>Given an NFA with n states how many states does the equivalent DFA have?</a:t>
            </a:r>
          </a:p>
          <a:p>
            <a:pPr lvl="1"/>
            <a:r>
              <a:rPr lang="en-US" dirty="0" smtClean="0"/>
              <a:t>Worst case …. 2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</a:p>
          <a:p>
            <a:pPr lvl="1"/>
            <a:endParaRPr lang="en-US" baseline="30000" dirty="0"/>
          </a:p>
          <a:p>
            <a:r>
              <a:rPr lang="en-US" dirty="0" smtClean="0"/>
              <a:t>The deterministic version of a poly time non deterministic Turing machine will run in exponential time (worst case)</a:t>
            </a:r>
          </a:p>
          <a:p>
            <a:pPr lvl="1"/>
            <a:endParaRPr lang="en-US" baseline="30000" dirty="0" smtClean="0"/>
          </a:p>
          <a:p>
            <a:pPr lvl="1"/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305262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Graph theory has these fascinating(annoying?) pairs of problems</a:t>
            </a:r>
          </a:p>
          <a:p>
            <a:pPr lvl="1"/>
            <a:r>
              <a:rPr lang="en-US" dirty="0" smtClean="0"/>
              <a:t>Shortest path algorithms?</a:t>
            </a:r>
          </a:p>
          <a:p>
            <a:pPr lvl="1"/>
            <a:r>
              <a:rPr lang="en-US" dirty="0" smtClean="0"/>
              <a:t>Longest path is NP complete (we’ll define NP complete later)</a:t>
            </a:r>
            <a:endParaRPr lang="en-US" dirty="0"/>
          </a:p>
          <a:p>
            <a:pPr lvl="1"/>
            <a:r>
              <a:rPr lang="en-US" dirty="0" err="1" smtClean="0"/>
              <a:t>Eulerian</a:t>
            </a:r>
            <a:r>
              <a:rPr lang="en-US" dirty="0" smtClean="0"/>
              <a:t> tours (visit every vertex but cover every edge only once, even degree </a:t>
            </a:r>
            <a:r>
              <a:rPr lang="en-US" dirty="0" err="1" smtClean="0"/>
              <a:t>etc</a:t>
            </a:r>
            <a:r>
              <a:rPr lang="en-US" dirty="0" smtClean="0"/>
              <a:t>). Solvable in polynomial time!</a:t>
            </a:r>
          </a:p>
          <a:p>
            <a:pPr lvl="1"/>
            <a:r>
              <a:rPr lang="en-US" dirty="0" smtClean="0"/>
              <a:t>Hamiltonian tours (visit every vertex, no vertices can be repeated). NP complete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837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Determining whether a directed graph has a Hamiltonian cycle does not have a polynomial time algorithm (yet!)</a:t>
            </a:r>
          </a:p>
          <a:p>
            <a:r>
              <a:rPr lang="en-US" dirty="0" smtClean="0"/>
              <a:t>However if someone was to give you a sequence of vertices, determining whether or not that sequence forms a Hamiltonian cycle can be done in polynomial time</a:t>
            </a:r>
          </a:p>
          <a:p>
            <a:r>
              <a:rPr lang="en-US" dirty="0" smtClean="0"/>
              <a:t>Therefore Hamiltonian cycles are in NP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3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boolean</a:t>
            </a:r>
            <a:r>
              <a:rPr lang="en-US" dirty="0"/>
              <a:t> formula is </a:t>
            </a:r>
            <a:r>
              <a:rPr lang="en-US" b="1" i="1" dirty="0" err="1"/>
              <a:t>satisfiable</a:t>
            </a:r>
            <a:r>
              <a:rPr lang="en-US" b="1" i="1" dirty="0"/>
              <a:t> </a:t>
            </a:r>
            <a:r>
              <a:rPr lang="en-US" dirty="0"/>
              <a:t>if there exists</a:t>
            </a:r>
          </a:p>
          <a:p>
            <a:pPr marL="0" indent="0">
              <a:buNone/>
            </a:pPr>
            <a:r>
              <a:rPr lang="en-US" dirty="0"/>
              <a:t>some assignment of the values 0 and 1 to its variables that causes it to evaluate</a:t>
            </a:r>
          </a:p>
          <a:p>
            <a:pPr marL="0" indent="0">
              <a:buNone/>
            </a:pPr>
            <a:r>
              <a:rPr lang="en-US" dirty="0"/>
              <a:t>to 1</a:t>
            </a:r>
            <a:r>
              <a:rPr lang="en-US" dirty="0" smtClean="0"/>
              <a:t>.</a:t>
            </a:r>
          </a:p>
          <a:p>
            <a:r>
              <a:rPr lang="en-US" dirty="0" smtClean="0"/>
              <a:t>CNF – Conjunctive Normal Form. </a:t>
            </a:r>
            <a:r>
              <a:rPr lang="en-US" dirty="0" err="1" smtClean="0"/>
              <a:t>ANDing</a:t>
            </a:r>
            <a:r>
              <a:rPr lang="en-US" dirty="0" smtClean="0"/>
              <a:t> of clauses of ORs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686" y="5257798"/>
            <a:ext cx="6528196" cy="38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2-CNF SAT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Each or operation has two arguments that are either variables or negation of variables</a:t>
            </a:r>
          </a:p>
          <a:p>
            <a:r>
              <a:rPr lang="en-US" dirty="0" smtClean="0"/>
              <a:t>The problem in 2 CNF SAT is to find true/false(0 or 1) assignments to the variables in order to make the entire formula true.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Any of the OR clauses can be converted to implication clauses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676400" y="4876800"/>
            <a:ext cx="5410200" cy="461665"/>
          </a:xfrm>
          <a:prstGeom prst="rect">
            <a:avLst/>
          </a:prstGeom>
          <a:solidFill>
            <a:srgbClr val="6699FF"/>
          </a:solidFill>
          <a:ln>
            <a:noFill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 altLang="en-US" dirty="0">
                <a:sym typeface="Symbol" pitchFamily="18" charset="2"/>
              </a:rPr>
              <a:t>(</a:t>
            </a:r>
            <a:r>
              <a:rPr lang="en-US" altLang="en-US" dirty="0" err="1">
                <a:sym typeface="Symbol" pitchFamily="18" charset="2"/>
              </a:rPr>
              <a:t>xy</a:t>
            </a:r>
            <a:r>
              <a:rPr lang="en-US" altLang="en-US" dirty="0">
                <a:sym typeface="Symbol" pitchFamily="18" charset="2"/>
              </a:rPr>
              <a:t>)(</a:t>
            </a:r>
            <a:r>
              <a:rPr lang="en-US" altLang="en-US" dirty="0" err="1">
                <a:sym typeface="Symbol" pitchFamily="18" charset="2"/>
              </a:rPr>
              <a:t>yz</a:t>
            </a:r>
            <a:r>
              <a:rPr lang="en-US" altLang="en-US" dirty="0">
                <a:sym typeface="Symbol" pitchFamily="18" charset="2"/>
              </a:rPr>
              <a:t>)(xz)(</a:t>
            </a:r>
            <a:r>
              <a:rPr lang="en-US" altLang="en-US" dirty="0" err="1">
                <a:sym typeface="Symbol" pitchFamily="18" charset="2"/>
              </a:rPr>
              <a:t>zy</a:t>
            </a:r>
            <a:r>
              <a:rPr lang="en-US" altLang="en-US" dirty="0"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885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2-SAT is in 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implication graph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3429000" y="2667000"/>
            <a:ext cx="765175" cy="628650"/>
          </a:xfrm>
          <a:prstGeom prst="ellipse">
            <a:avLst/>
          </a:prstGeom>
          <a:solidFill>
            <a:srgbClr val="FF9966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ym typeface="Symbol" pitchFamily="18" charset="2"/>
              </a:rPr>
              <a:t>x</a:t>
            </a: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029200" y="3200400"/>
            <a:ext cx="685800" cy="628650"/>
          </a:xfrm>
          <a:prstGeom prst="ellipse">
            <a:avLst/>
          </a:prstGeom>
          <a:solidFill>
            <a:srgbClr val="FF9966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ym typeface="Symbol" pitchFamily="18" charset="2"/>
              </a:rPr>
              <a:t> y </a:t>
            </a: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2209800" y="3581400"/>
            <a:ext cx="715963" cy="628650"/>
          </a:xfrm>
          <a:prstGeom prst="ellipse">
            <a:avLst/>
          </a:prstGeom>
          <a:solidFill>
            <a:srgbClr val="FF9966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ym typeface="Symbol" pitchFamily="18" charset="2"/>
              </a:rPr>
              <a:t> x </a:t>
            </a: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2362200" y="4876800"/>
            <a:ext cx="742950" cy="628650"/>
          </a:xfrm>
          <a:prstGeom prst="ellipse">
            <a:avLst/>
          </a:prstGeom>
          <a:solidFill>
            <a:srgbClr val="FF9966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ym typeface="Symbol" pitchFamily="18" charset="2"/>
              </a:rPr>
              <a:t>z</a:t>
            </a: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3886200" y="5410200"/>
            <a:ext cx="690563" cy="628650"/>
          </a:xfrm>
          <a:prstGeom prst="ellipse">
            <a:avLst/>
          </a:prstGeom>
          <a:solidFill>
            <a:srgbClr val="FF9966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ym typeface="Symbol" pitchFamily="18" charset="2"/>
              </a:rPr>
              <a:t> z </a:t>
            </a:r>
          </a:p>
        </p:txBody>
      </p:sp>
      <p:cxnSp>
        <p:nvCxnSpPr>
          <p:cNvPr id="9" name="AutoShape 12"/>
          <p:cNvCxnSpPr>
            <a:cxnSpLocks noChangeShapeType="1"/>
            <a:stCxn id="6" idx="6"/>
            <a:endCxn id="5" idx="2"/>
          </p:cNvCxnSpPr>
          <p:nvPr/>
        </p:nvCxnSpPr>
        <p:spPr bwMode="auto">
          <a:xfrm flipV="1">
            <a:off x="2935288" y="3514725"/>
            <a:ext cx="20843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13"/>
          <p:cNvCxnSpPr>
            <a:cxnSpLocks noChangeShapeType="1"/>
            <a:stCxn id="12" idx="1"/>
            <a:endCxn id="4" idx="5"/>
          </p:cNvCxnSpPr>
          <p:nvPr/>
        </p:nvCxnSpPr>
        <p:spPr bwMode="auto">
          <a:xfrm flipH="1" flipV="1">
            <a:off x="4081463" y="3213100"/>
            <a:ext cx="1360487" cy="1289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14"/>
          <p:cNvCxnSpPr>
            <a:cxnSpLocks noChangeShapeType="1"/>
            <a:stCxn id="7" idx="6"/>
            <a:endCxn id="12" idx="2"/>
          </p:cNvCxnSpPr>
          <p:nvPr/>
        </p:nvCxnSpPr>
        <p:spPr bwMode="auto">
          <a:xfrm flipV="1">
            <a:off x="3114675" y="4733925"/>
            <a:ext cx="2209800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Oval 16"/>
          <p:cNvSpPr>
            <a:spLocks noChangeArrowheads="1"/>
          </p:cNvSpPr>
          <p:nvPr/>
        </p:nvSpPr>
        <p:spPr bwMode="auto">
          <a:xfrm>
            <a:off x="5334000" y="4419600"/>
            <a:ext cx="738188" cy="628650"/>
          </a:xfrm>
          <a:prstGeom prst="ellipse">
            <a:avLst/>
          </a:prstGeom>
          <a:solidFill>
            <a:srgbClr val="FF9966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ym typeface="Symbol" pitchFamily="18" charset="2"/>
              </a:rPr>
              <a:t>y</a:t>
            </a:r>
          </a:p>
        </p:txBody>
      </p:sp>
      <p:cxnSp>
        <p:nvCxnSpPr>
          <p:cNvPr id="13" name="AutoShape 17"/>
          <p:cNvCxnSpPr>
            <a:cxnSpLocks noChangeShapeType="1"/>
            <a:stCxn id="5" idx="4"/>
            <a:endCxn id="8" idx="7"/>
          </p:cNvCxnSpPr>
          <p:nvPr/>
        </p:nvCxnSpPr>
        <p:spPr bwMode="auto">
          <a:xfrm flipH="1">
            <a:off x="4475163" y="3838575"/>
            <a:ext cx="896937" cy="1654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8"/>
          <p:cNvCxnSpPr>
            <a:cxnSpLocks noChangeShapeType="1"/>
            <a:stCxn id="8" idx="1"/>
            <a:endCxn id="6" idx="5"/>
          </p:cNvCxnSpPr>
          <p:nvPr/>
        </p:nvCxnSpPr>
        <p:spPr bwMode="auto">
          <a:xfrm flipH="1" flipV="1">
            <a:off x="2820988" y="4127500"/>
            <a:ext cx="1166812" cy="1365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9"/>
          <p:cNvCxnSpPr>
            <a:cxnSpLocks noChangeShapeType="1"/>
            <a:stCxn id="4" idx="3"/>
            <a:endCxn id="7" idx="0"/>
          </p:cNvCxnSpPr>
          <p:nvPr/>
        </p:nvCxnSpPr>
        <p:spPr bwMode="auto">
          <a:xfrm flipH="1">
            <a:off x="2733675" y="3213100"/>
            <a:ext cx="808038" cy="1654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20"/>
          <p:cNvCxnSpPr>
            <a:cxnSpLocks noChangeShapeType="1"/>
            <a:stCxn id="7" idx="7"/>
            <a:endCxn id="5" idx="3"/>
          </p:cNvCxnSpPr>
          <p:nvPr/>
        </p:nvCxnSpPr>
        <p:spPr bwMode="auto">
          <a:xfrm flipV="1">
            <a:off x="2995613" y="3746500"/>
            <a:ext cx="2133600" cy="1212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21"/>
          <p:cNvCxnSpPr>
            <a:cxnSpLocks noChangeShapeType="1"/>
            <a:stCxn id="12" idx="3"/>
            <a:endCxn id="8" idx="6"/>
          </p:cNvCxnSpPr>
          <p:nvPr/>
        </p:nvCxnSpPr>
        <p:spPr bwMode="auto">
          <a:xfrm flipH="1">
            <a:off x="4586288" y="4965700"/>
            <a:ext cx="855662" cy="758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1509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Satisfiability</a:t>
            </a:r>
            <a:r>
              <a:rPr lang="en-US" dirty="0" smtClean="0"/>
              <a:t> via path finding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there is a path from</a:t>
            </a:r>
          </a:p>
          <a:p>
            <a:r>
              <a:rPr lang="en-US" dirty="0" smtClean="0"/>
              <a:t>And if there is a path from</a:t>
            </a:r>
          </a:p>
          <a:p>
            <a:r>
              <a:rPr lang="en-US" dirty="0" smtClean="0"/>
              <a:t>Then FAIL!</a:t>
            </a:r>
          </a:p>
          <a:p>
            <a:r>
              <a:rPr lang="en-US" dirty="0" smtClean="0"/>
              <a:t>How to find paths in graphs?</a:t>
            </a:r>
          </a:p>
          <a:p>
            <a:pPr lvl="1"/>
            <a:r>
              <a:rPr lang="en-US" dirty="0" smtClean="0"/>
              <a:t>DFS/BFS  and modifications thereof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734521"/>
            <a:ext cx="1435704" cy="274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233" y="2322888"/>
            <a:ext cx="1447741" cy="28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8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CNF SAT (3 SAT)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so easy anymore.</a:t>
            </a:r>
          </a:p>
          <a:p>
            <a:r>
              <a:rPr lang="en-US" dirty="0" smtClean="0"/>
              <a:t>Implication graph cannot be constructed</a:t>
            </a:r>
          </a:p>
          <a:p>
            <a:r>
              <a:rPr lang="en-US" dirty="0" smtClean="0"/>
              <a:t>No known </a:t>
            </a:r>
            <a:r>
              <a:rPr lang="en-US" dirty="0" err="1" smtClean="0"/>
              <a:t>polytime</a:t>
            </a:r>
            <a:r>
              <a:rPr lang="en-US" dirty="0" smtClean="0"/>
              <a:t> algorithm</a:t>
            </a:r>
          </a:p>
          <a:p>
            <a:r>
              <a:rPr lang="en-US" dirty="0" smtClean="0"/>
              <a:t>Is it NP?</a:t>
            </a:r>
          </a:p>
          <a:p>
            <a:pPr lvl="1"/>
            <a:r>
              <a:rPr lang="en-US" dirty="0" smtClean="0"/>
              <a:t>If someone gives you a solution how long does it take to verify it?</a:t>
            </a:r>
          </a:p>
          <a:p>
            <a:pPr lvl="1"/>
            <a:r>
              <a:rPr lang="en-US" dirty="0" smtClean="0"/>
              <a:t>Make one pass through the formula and check</a:t>
            </a:r>
          </a:p>
          <a:p>
            <a:r>
              <a:rPr lang="en-US" dirty="0" smtClean="0"/>
              <a:t>This is an NP problem</a:t>
            </a:r>
          </a:p>
        </p:txBody>
      </p:sp>
    </p:spTree>
    <p:extLst>
      <p:ext uri="{BB962C8B-B14F-4D97-AF65-F5344CB8AC3E}">
        <p14:creationId xmlns:p14="http://schemas.microsoft.com/office/powerpoint/2010/main" val="83324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P is a subset of 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it takes polynomial time to run the program, just run the program and get a solution</a:t>
            </a:r>
          </a:p>
          <a:p>
            <a:r>
              <a:rPr lang="en-US" dirty="0" smtClean="0"/>
              <a:t>But is NP a subset of P?</a:t>
            </a:r>
          </a:p>
          <a:p>
            <a:r>
              <a:rPr lang="en-US" dirty="0" smtClean="0"/>
              <a:t>No one knows if P = NP or not</a:t>
            </a:r>
          </a:p>
          <a:p>
            <a:r>
              <a:rPr lang="en-US" dirty="0" smtClean="0"/>
              <a:t>Solve for a million dollars!</a:t>
            </a:r>
          </a:p>
          <a:p>
            <a:pPr lvl="1"/>
            <a:r>
              <a:rPr lang="en-US" dirty="0" smtClean="0">
                <a:hlinkClick r:id="rId2"/>
              </a:rPr>
              <a:t>http://www.claymath.org/millennium-problems</a:t>
            </a:r>
            <a:endParaRPr lang="en-US" dirty="0" smtClean="0"/>
          </a:p>
          <a:p>
            <a:pPr lvl="1"/>
            <a:r>
              <a:rPr lang="en-US" dirty="0" smtClean="0"/>
              <a:t>The Poincare conjecture is solved today</a:t>
            </a:r>
          </a:p>
        </p:txBody>
      </p:sp>
    </p:spTree>
    <p:extLst>
      <p:ext uri="{BB962C8B-B14F-4D97-AF65-F5344CB8AC3E}">
        <p14:creationId xmlns:p14="http://schemas.microsoft.com/office/powerpoint/2010/main" val="161302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Complexity definitions (seen in 592)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Big-Oh</a:t>
            </a:r>
          </a:p>
          <a:p>
            <a:r>
              <a:rPr lang="en-US" dirty="0" smtClean="0"/>
              <a:t>Big-Theta</a:t>
            </a:r>
          </a:p>
          <a:p>
            <a:r>
              <a:rPr lang="en-US" dirty="0" smtClean="0"/>
              <a:t>Big - Omega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 in NP?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Undecidable problems</a:t>
            </a:r>
          </a:p>
          <a:p>
            <a:pPr lvl="1"/>
            <a:r>
              <a:rPr lang="en-US" dirty="0" smtClean="0"/>
              <a:t>Given a polynomial with integer coefficients, does it have integer roots</a:t>
            </a:r>
          </a:p>
          <a:p>
            <a:pPr lvl="1"/>
            <a:r>
              <a:rPr lang="en-US" dirty="0" smtClean="0"/>
              <a:t>Hilbert’s nth problem</a:t>
            </a:r>
          </a:p>
          <a:p>
            <a:pPr lvl="1"/>
            <a:r>
              <a:rPr lang="en-US" dirty="0" smtClean="0"/>
              <a:t>Impossible to check for all the integers</a:t>
            </a:r>
          </a:p>
          <a:p>
            <a:pPr lvl="1"/>
            <a:r>
              <a:rPr lang="en-US" dirty="0" smtClean="0"/>
              <a:t>Even a non-deterministic TM has to have a finite number of states!</a:t>
            </a:r>
          </a:p>
          <a:p>
            <a:pPr lvl="1"/>
            <a:r>
              <a:rPr lang="en-US" dirty="0" smtClean="0"/>
              <a:t>More on decidability later</a:t>
            </a:r>
          </a:p>
          <a:p>
            <a:r>
              <a:rPr lang="en-US" dirty="0" smtClean="0"/>
              <a:t>Tautology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boolean</a:t>
            </a:r>
            <a:r>
              <a:rPr lang="en-US" dirty="0" smtClean="0"/>
              <a:t> formula that is true for all possible assignments</a:t>
            </a:r>
          </a:p>
          <a:p>
            <a:pPr lvl="1"/>
            <a:r>
              <a:rPr lang="en-US" dirty="0" smtClean="0"/>
              <a:t>Here just one ‘verifier’ will not work. You have to try all possible values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925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Amusing analogy </a:t>
            </a:r>
            <a:br>
              <a:rPr lang="en-US" sz="3200" dirty="0" smtClean="0"/>
            </a:br>
            <a:r>
              <a:rPr lang="en-US" sz="3200" dirty="0" smtClean="0"/>
              <a:t>(thanks to lecture notes at University of Utah)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Students believe that every problem assigned to them is NP-complete in diﬃculty level, as they have to ﬁnd the solutions. </a:t>
            </a:r>
          </a:p>
          <a:p>
            <a:r>
              <a:rPr lang="en-US" dirty="0"/>
              <a:t>Teaching Assistants, on the other </a:t>
            </a:r>
            <a:r>
              <a:rPr lang="en-US" dirty="0" smtClean="0"/>
              <a:t>hand, ﬁnd </a:t>
            </a:r>
            <a:r>
              <a:rPr lang="en-US" dirty="0"/>
              <a:t>that their job is only as hard as </a:t>
            </a:r>
            <a:r>
              <a:rPr lang="en-US" dirty="0" smtClean="0"/>
              <a:t>NP</a:t>
            </a:r>
            <a:r>
              <a:rPr lang="en-US" dirty="0"/>
              <a:t>, as they only have to verify the student’s </a:t>
            </a:r>
            <a:r>
              <a:rPr lang="en-US" dirty="0" smtClean="0"/>
              <a:t>answers.</a:t>
            </a:r>
            <a:endParaRPr lang="en-US" dirty="0"/>
          </a:p>
          <a:p>
            <a:r>
              <a:rPr lang="en-US" dirty="0"/>
              <a:t> When some students confound the TAs, even veriﬁcation becomes hard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problem Q can be reduced to another problem </a:t>
            </a:r>
            <a:r>
              <a:rPr lang="en-US" dirty="0" smtClean="0"/>
              <a:t>Q’ </a:t>
            </a:r>
            <a:r>
              <a:rPr lang="en-US" dirty="0"/>
              <a:t>if any instance </a:t>
            </a:r>
            <a:r>
              <a:rPr lang="en-US" dirty="0" smtClean="0"/>
              <a:t>of Q can </a:t>
            </a:r>
            <a:r>
              <a:rPr lang="en-US" dirty="0"/>
              <a:t>be “easily rephrased” as an instance of </a:t>
            </a:r>
            <a:r>
              <a:rPr lang="en-US" dirty="0" smtClean="0"/>
              <a:t>Q’, </a:t>
            </a:r>
            <a:r>
              <a:rPr lang="en-US" dirty="0"/>
              <a:t>the solution to which provides </a:t>
            </a:r>
            <a:r>
              <a:rPr lang="en-US" dirty="0" smtClean="0"/>
              <a:t>a solution </a:t>
            </a:r>
            <a:r>
              <a:rPr lang="en-US" dirty="0"/>
              <a:t>to the instance of </a:t>
            </a:r>
            <a:r>
              <a:rPr lang="en-US" dirty="0" smtClean="0"/>
              <a:t>Q</a:t>
            </a:r>
          </a:p>
          <a:p>
            <a:r>
              <a:rPr lang="en-US" dirty="0" smtClean="0"/>
              <a:t>Is a linear equation reducible to a quadratic equation?</a:t>
            </a:r>
          </a:p>
          <a:p>
            <a:pPr lvl="1"/>
            <a:r>
              <a:rPr lang="en-US" dirty="0" smtClean="0"/>
              <a:t>Sure! Let coefficient of the square term be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 -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are the hardest problems in NP?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That notation means that L</a:t>
            </a:r>
            <a:r>
              <a:rPr lang="en-US" baseline="-25000" dirty="0" smtClean="0"/>
              <a:t>1</a:t>
            </a:r>
            <a:r>
              <a:rPr lang="en-US" dirty="0" smtClean="0"/>
              <a:t> is reducible in polynomial time to L</a:t>
            </a:r>
            <a:r>
              <a:rPr lang="en-US" baseline="-25000" dirty="0" smtClean="0"/>
              <a:t>2 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less than symbol basically means that the time taken to solve L</a:t>
            </a:r>
            <a:r>
              <a:rPr lang="en-US" baseline="-25000" dirty="0" smtClean="0"/>
              <a:t>1 </a:t>
            </a:r>
            <a:r>
              <a:rPr lang="en-US" dirty="0"/>
              <a:t>is </a:t>
            </a:r>
            <a:r>
              <a:rPr lang="en-US" dirty="0" smtClean="0"/>
              <a:t>no worse that a polynomial factor away from the time taken to solve L</a:t>
            </a:r>
            <a:r>
              <a:rPr lang="en-US" baseline="-25000" dirty="0" smtClean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35869"/>
            <a:ext cx="1828800" cy="45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9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NP-hard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problem (a language) is said to NP-hard if </a:t>
            </a:r>
            <a:r>
              <a:rPr lang="en-US" dirty="0"/>
              <a:t>e</a:t>
            </a:r>
            <a:r>
              <a:rPr lang="en-US" dirty="0" smtClean="0"/>
              <a:t>very problem in NP can be poly time reduced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to it.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16" y="3733800"/>
            <a:ext cx="604133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1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 Complete problems/languages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000" dirty="0" smtClean="0"/>
              <a:t>Need to be in NP</a:t>
            </a:r>
          </a:p>
          <a:p>
            <a:r>
              <a:rPr lang="en-US" sz="8000" dirty="0" smtClean="0"/>
              <a:t>Need to be in NP-Hard</a:t>
            </a:r>
          </a:p>
          <a:p>
            <a:pPr marL="0" indent="0">
              <a:buNone/>
            </a:pPr>
            <a:endParaRPr lang="en-US" sz="8000" dirty="0"/>
          </a:p>
          <a:p>
            <a:pPr marL="0" indent="0">
              <a:buNone/>
            </a:pPr>
            <a:r>
              <a:rPr lang="en-US" sz="8000" dirty="0" smtClean="0"/>
              <a:t>If both are satisfied then it is an NP complete problem</a:t>
            </a:r>
          </a:p>
          <a:p>
            <a:pPr marL="0" indent="0">
              <a:buNone/>
            </a:pPr>
            <a:endParaRPr lang="en-US" sz="8000" dirty="0"/>
          </a:p>
          <a:p>
            <a:pPr marL="0" indent="0">
              <a:buNone/>
            </a:pPr>
            <a:r>
              <a:rPr lang="en-US" sz="8000" dirty="0" smtClean="0"/>
              <a:t>Reducibility is a transitive relation. </a:t>
            </a:r>
            <a:endParaRPr lang="en-US" sz="8000" dirty="0"/>
          </a:p>
          <a:p>
            <a:pPr marL="0" indent="0">
              <a:buNone/>
            </a:pPr>
            <a:endParaRPr lang="en-US" sz="8000" dirty="0" smtClean="0"/>
          </a:p>
          <a:p>
            <a:pPr marL="0" indent="0">
              <a:buNone/>
            </a:pPr>
            <a:r>
              <a:rPr lang="en-US" sz="8000" dirty="0" smtClean="0"/>
              <a:t>If we know a single problem in NP-Complete that helps when we are asked to prove some other problem is NP-Complete</a:t>
            </a:r>
          </a:p>
          <a:p>
            <a:pPr marL="0" indent="0">
              <a:buNone/>
            </a:pPr>
            <a:endParaRPr lang="en-US" sz="8000" dirty="0" smtClean="0"/>
          </a:p>
          <a:p>
            <a:pPr marL="0" indent="0">
              <a:buNone/>
            </a:pPr>
            <a:r>
              <a:rPr lang="en-US" sz="8000" dirty="0" smtClean="0"/>
              <a:t>Assume problem P is NP Complete</a:t>
            </a:r>
          </a:p>
          <a:p>
            <a:pPr marL="0" indent="0">
              <a:buNone/>
            </a:pPr>
            <a:r>
              <a:rPr lang="en-US" sz="8000" dirty="0" smtClean="0"/>
              <a:t>All NP problems are reducible to this problem</a:t>
            </a:r>
          </a:p>
          <a:p>
            <a:pPr marL="0" indent="0">
              <a:buNone/>
            </a:pPr>
            <a:r>
              <a:rPr lang="en-US" sz="8000" dirty="0" smtClean="0"/>
              <a:t>Now given a different problem P’</a:t>
            </a:r>
          </a:p>
          <a:p>
            <a:pPr marL="0" indent="0">
              <a:buNone/>
            </a:pPr>
            <a:r>
              <a:rPr lang="en-US" sz="8000" dirty="0" smtClean="0"/>
              <a:t>If we show P reducible to P’</a:t>
            </a:r>
          </a:p>
          <a:p>
            <a:pPr marL="0" indent="0">
              <a:buNone/>
            </a:pPr>
            <a:r>
              <a:rPr lang="en-US" sz="8000" dirty="0" smtClean="0"/>
              <a:t>Then by transitivity all NP problems are reducible to P’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10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 NP-Complete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course, we will axiomatically state that the following problems are NP-Complete</a:t>
            </a:r>
          </a:p>
          <a:p>
            <a:r>
              <a:rPr lang="en-US" dirty="0" smtClean="0"/>
              <a:t>SAT – Given any </a:t>
            </a:r>
            <a:r>
              <a:rPr lang="en-US" dirty="0" err="1" smtClean="0"/>
              <a:t>boolean</a:t>
            </a:r>
            <a:r>
              <a:rPr lang="en-US" dirty="0" smtClean="0"/>
              <a:t> formula, is there some assignment of values to the variables so that the formula has a true value</a:t>
            </a:r>
          </a:p>
          <a:p>
            <a:r>
              <a:rPr lang="en-US" dirty="0" smtClean="0"/>
              <a:t>3-CNF SAT</a:t>
            </a:r>
          </a:p>
          <a:p>
            <a:r>
              <a:rPr lang="en-US" dirty="0" smtClean="0"/>
              <a:t>Actually any </a:t>
            </a:r>
            <a:r>
              <a:rPr lang="en-US" dirty="0" err="1" smtClean="0"/>
              <a:t>boolean</a:t>
            </a:r>
            <a:r>
              <a:rPr lang="en-US" dirty="0" smtClean="0"/>
              <a:t> formula can be reduced to 3-CNF form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88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CLIQUE problem</a:t>
            </a:r>
          </a:p>
          <a:p>
            <a:r>
              <a:rPr lang="en-US" dirty="0" smtClean="0"/>
              <a:t>A clique in an undirected graph is a subset of vertices such that each pair is connected by an </a:t>
            </a:r>
            <a:r>
              <a:rPr lang="en-US" dirty="0" smtClean="0"/>
              <a:t>edge.</a:t>
            </a:r>
            <a:endParaRPr lang="en-US" dirty="0" smtClean="0"/>
          </a:p>
          <a:p>
            <a:r>
              <a:rPr lang="en-US" dirty="0" smtClean="0"/>
              <a:t>We want to take a problem instance in 3-CNF SAT and convert it to CLIQUE finding</a:t>
            </a:r>
            <a:endParaRPr lang="en-US" dirty="0"/>
          </a:p>
        </p:txBody>
      </p:sp>
      <p:pic>
        <p:nvPicPr>
          <p:cNvPr id="1026" name="Picture 2" descr="https://upload.wikimedia.org/wikipedia/commons/thumb/3/3d/Brute_force_Clique_algorithm.svg/300px-Brute_force_Clique_algorith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836" y="1752600"/>
            <a:ext cx="323272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0" y="5101874"/>
            <a:ext cx="3200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The brute force algorithm finds a 4-clique in this 7-vertex graph (the complement of the 7-vertex path graph) by systematically checking all C(7,4) = 35 4-vertex subgraphs for completeness.</a:t>
            </a:r>
          </a:p>
        </p:txBody>
      </p:sp>
    </p:spTree>
    <p:extLst>
      <p:ext uri="{BB962C8B-B14F-4D97-AF65-F5344CB8AC3E}">
        <p14:creationId xmlns:p14="http://schemas.microsoft.com/office/powerpoint/2010/main" val="218441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3CNF SAT to CLIQUE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Given – A </a:t>
            </a:r>
            <a:r>
              <a:rPr lang="en-US" dirty="0" err="1" smtClean="0"/>
              <a:t>boolean</a:t>
            </a:r>
            <a:r>
              <a:rPr lang="en-US" dirty="0" smtClean="0"/>
              <a:t> formula in 3 CNF SAT</a:t>
            </a:r>
          </a:p>
          <a:p>
            <a:r>
              <a:rPr lang="en-US" dirty="0" smtClean="0"/>
              <a:t>Goal – Produce a graph (in polynomial time) such that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will construct a graph where satisfying formula with k clauses is equivalent to finding a k vertex clique.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18" y="3276600"/>
            <a:ext cx="7235877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instance of a clique problem gives you 2 things as input</a:t>
            </a:r>
          </a:p>
          <a:p>
            <a:pPr lvl="1"/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Some positive integer k</a:t>
            </a:r>
          </a:p>
          <a:p>
            <a:r>
              <a:rPr lang="en-US" dirty="0" smtClean="0"/>
              <a:t>Question being asked  = do we have a clique of size k in this graph</a:t>
            </a:r>
          </a:p>
          <a:p>
            <a:r>
              <a:rPr lang="en-US" dirty="0" smtClean="0"/>
              <a:t>Why can’t I just go through and pick all possible k-subsets?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1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259001" y="534338"/>
            <a:ext cx="8698230" cy="82296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altLang="zh-CN" sz="2800" dirty="0" smtClean="0">
                <a:ea typeface="宋体" pitchFamily="2" charset="-122"/>
              </a:rPr>
              <a:t> Big Oh (</a:t>
            </a:r>
            <a:r>
              <a:rPr lang="en-US" altLang="zh-CN" sz="2800" i="1" dirty="0" smtClean="0">
                <a:ea typeface="宋体" pitchFamily="2" charset="-122"/>
              </a:rPr>
              <a:t>O</a:t>
            </a:r>
            <a:r>
              <a:rPr lang="en-US" altLang="zh-CN" sz="2800" dirty="0" smtClean="0">
                <a:ea typeface="宋体" pitchFamily="2" charset="-122"/>
              </a:rPr>
              <a:t>)</a:t>
            </a:r>
            <a:endParaRPr lang="en-US" altLang="zh-CN" sz="2800" b="1" dirty="0" smtClean="0">
              <a:solidFill>
                <a:srgbClr val="333333"/>
              </a:solidFill>
              <a:latin typeface="sans-serif" pitchFamily="34"/>
              <a:ea typeface="宋体" pitchFamily="2" charset="-122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2643182"/>
            <a:ext cx="8698230" cy="3723314"/>
          </a:xfrm>
        </p:spPr>
        <p:txBody>
          <a:bodyPr lIns="0" tIns="0" rIns="0" bIns="0"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dirty="0" smtClean="0"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dirty="0" smtClean="0"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5509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85720" y="1357298"/>
            <a:ext cx="82868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f(n)= O(g(n)) </a:t>
            </a:r>
            <a:r>
              <a:rPr lang="en-US" altLang="zh-CN" sz="2400" i="1" dirty="0" err="1" smtClean="0">
                <a:solidFill>
                  <a:srgbClr val="FF0000"/>
                </a:solidFill>
              </a:rPr>
              <a:t>iff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there exist positive constants c and n0 such that f(n) ≤ cg(n) for all n ≥ n0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O-notation to give an </a:t>
            </a:r>
            <a:r>
              <a:rPr lang="en-US" altLang="zh-CN" sz="2400" dirty="0" smtClean="0">
                <a:solidFill>
                  <a:srgbClr val="FF0000"/>
                </a:solidFill>
              </a:rPr>
              <a:t>upper bound </a:t>
            </a:r>
            <a:r>
              <a:rPr lang="en-US" altLang="zh-CN" sz="2400" dirty="0" smtClean="0"/>
              <a:t>on a function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pic>
        <p:nvPicPr>
          <p:cNvPr id="1027" name="Picture 3" descr="C:\Documents and Settings\Litao\Desktop\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3000372"/>
            <a:ext cx="3429024" cy="34047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175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Decision problems versus optimization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Finding the maximum sized clique is an optimization problem</a:t>
            </a:r>
          </a:p>
          <a:p>
            <a:r>
              <a:rPr lang="en-US" dirty="0" smtClean="0"/>
              <a:t>But we can reduce it to a series of decision problems</a:t>
            </a:r>
          </a:p>
          <a:p>
            <a:pPr lvl="1"/>
            <a:r>
              <a:rPr lang="en-US" dirty="0" smtClean="0"/>
              <a:t>Can we find a clique of size 3 (why start at 3??)</a:t>
            </a:r>
          </a:p>
          <a:p>
            <a:pPr lvl="1"/>
            <a:r>
              <a:rPr lang="en-US" dirty="0" smtClean="0"/>
              <a:t>Can we find a clique of size 4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In general in our study of NP </a:t>
            </a:r>
            <a:r>
              <a:rPr lang="en-US" dirty="0" err="1" smtClean="0"/>
              <a:t>etc</a:t>
            </a:r>
            <a:r>
              <a:rPr lang="en-US" dirty="0" smtClean="0"/>
              <a:t>, we will focus on decision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4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90600"/>
            <a:ext cx="7977940" cy="362265"/>
          </a:xfrm>
        </p:spPr>
      </p:pic>
      <p:sp>
        <p:nvSpPr>
          <p:cNvPr id="9" name="TextBox 8"/>
          <p:cNvSpPr txBox="1"/>
          <p:nvPr/>
        </p:nvSpPr>
        <p:spPr>
          <a:xfrm>
            <a:off x="609600" y="1524000"/>
            <a:ext cx="685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each clause, create a vertex for each literal</a:t>
            </a:r>
          </a:p>
          <a:p>
            <a:endParaRPr lang="en-US" dirty="0"/>
          </a:p>
          <a:p>
            <a:r>
              <a:rPr lang="en-US" dirty="0" smtClean="0"/>
              <a:t>For the edges</a:t>
            </a:r>
          </a:p>
          <a:p>
            <a:endParaRPr lang="en-US" dirty="0"/>
          </a:p>
          <a:p>
            <a:r>
              <a:rPr lang="en-US" dirty="0" smtClean="0"/>
              <a:t>Connect vertices if they come from different clauses</a:t>
            </a:r>
          </a:p>
          <a:p>
            <a:endParaRPr lang="en-US" dirty="0"/>
          </a:p>
          <a:p>
            <a:r>
              <a:rPr lang="en-US" dirty="0" smtClean="0"/>
              <a:t>Even if the vertices come from different clauses, do not connect if it results in incompatibility. No variable should be connected to its not. 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0" name="Oval 9"/>
          <p:cNvSpPr/>
          <p:nvPr/>
        </p:nvSpPr>
        <p:spPr>
          <a:xfrm>
            <a:off x="1727447" y="4064883"/>
            <a:ext cx="685800" cy="64287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352800" y="4064883"/>
            <a:ext cx="685800" cy="64287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163475" y="4064883"/>
            <a:ext cx="685800" cy="64287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693786" y="5029200"/>
            <a:ext cx="685800" cy="64287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┐x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295836" y="5125375"/>
            <a:ext cx="685800" cy="64287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57800" y="5125375"/>
            <a:ext cx="685800" cy="64287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43723" y="6019800"/>
            <a:ext cx="685800" cy="64287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┐x</a:t>
            </a:r>
            <a:r>
              <a:rPr lang="en-US" baseline="-25000" dirty="0" smtClean="0">
                <a:solidFill>
                  <a:srgbClr val="C00000"/>
                </a:solidFill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283260" y="5981330"/>
            <a:ext cx="685800" cy="64287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221920" y="6019800"/>
            <a:ext cx="685800" cy="64287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95618" y="420165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┐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86000" y="1524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REDUCE 3-CNF SAT to CLIQUE</a:t>
            </a:r>
            <a:endParaRPr lang="en-US" sz="2400" dirty="0"/>
          </a:p>
        </p:txBody>
      </p:sp>
      <p:cxnSp>
        <p:nvCxnSpPr>
          <p:cNvPr id="5" name="Straight Connector 4"/>
          <p:cNvCxnSpPr>
            <a:stCxn id="10" idx="5"/>
            <a:endCxn id="15" idx="2"/>
          </p:cNvCxnSpPr>
          <p:nvPr/>
        </p:nvCxnSpPr>
        <p:spPr>
          <a:xfrm>
            <a:off x="2312814" y="4613614"/>
            <a:ext cx="983022" cy="83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5" idx="6"/>
          </p:cNvCxnSpPr>
          <p:nvPr/>
        </p:nvCxnSpPr>
        <p:spPr>
          <a:xfrm flipV="1">
            <a:off x="3981636" y="4495800"/>
            <a:ext cx="1181839" cy="951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8" idx="6"/>
            <a:endCxn id="19" idx="2"/>
          </p:cNvCxnSpPr>
          <p:nvPr/>
        </p:nvCxnSpPr>
        <p:spPr>
          <a:xfrm>
            <a:off x="3969060" y="6302769"/>
            <a:ext cx="1252860" cy="38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6" idx="2"/>
          </p:cNvCxnSpPr>
          <p:nvPr/>
        </p:nvCxnSpPr>
        <p:spPr>
          <a:xfrm flipV="1">
            <a:off x="3969060" y="5446814"/>
            <a:ext cx="1288740" cy="725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3" idx="3"/>
          </p:cNvCxnSpPr>
          <p:nvPr/>
        </p:nvCxnSpPr>
        <p:spPr>
          <a:xfrm flipV="1">
            <a:off x="3981636" y="4613614"/>
            <a:ext cx="1282272" cy="1558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6"/>
            <a:endCxn id="15" idx="3"/>
          </p:cNvCxnSpPr>
          <p:nvPr/>
        </p:nvCxnSpPr>
        <p:spPr>
          <a:xfrm flipV="1">
            <a:off x="2429523" y="5674106"/>
            <a:ext cx="966746" cy="667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7"/>
            <a:endCxn id="12" idx="3"/>
          </p:cNvCxnSpPr>
          <p:nvPr/>
        </p:nvCxnSpPr>
        <p:spPr>
          <a:xfrm flipV="1">
            <a:off x="2329090" y="4613614"/>
            <a:ext cx="1124143" cy="1500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6"/>
            <a:endCxn id="19" idx="0"/>
          </p:cNvCxnSpPr>
          <p:nvPr/>
        </p:nvCxnSpPr>
        <p:spPr>
          <a:xfrm>
            <a:off x="2413247" y="4386322"/>
            <a:ext cx="3151573" cy="1633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5" idx="6"/>
            <a:endCxn id="16" idx="2"/>
          </p:cNvCxnSpPr>
          <p:nvPr/>
        </p:nvCxnSpPr>
        <p:spPr>
          <a:xfrm>
            <a:off x="3981636" y="5446814"/>
            <a:ext cx="1276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6"/>
            <a:endCxn id="16" idx="1"/>
          </p:cNvCxnSpPr>
          <p:nvPr/>
        </p:nvCxnSpPr>
        <p:spPr>
          <a:xfrm>
            <a:off x="4038600" y="4386322"/>
            <a:ext cx="1319633" cy="83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0" idx="5"/>
            <a:endCxn id="18" idx="2"/>
          </p:cNvCxnSpPr>
          <p:nvPr/>
        </p:nvCxnSpPr>
        <p:spPr>
          <a:xfrm>
            <a:off x="2312814" y="4613614"/>
            <a:ext cx="970446" cy="1689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0" idx="6"/>
            <a:endCxn id="13" idx="2"/>
          </p:cNvCxnSpPr>
          <p:nvPr/>
        </p:nvCxnSpPr>
        <p:spPr>
          <a:xfrm>
            <a:off x="2413247" y="4386322"/>
            <a:ext cx="2750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7" idx="6"/>
          </p:cNvCxnSpPr>
          <p:nvPr/>
        </p:nvCxnSpPr>
        <p:spPr>
          <a:xfrm flipV="1">
            <a:off x="2429523" y="5562600"/>
            <a:ext cx="2834385" cy="778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00800" y="4114800"/>
            <a:ext cx="175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more edges in here. Refer to the CLRS book to get the complete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2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Vertex cover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vertex cover of an undirected graph G=(V,E) is a subset of vertices such that every edge is incident to at least one of the vertices</a:t>
            </a:r>
          </a:p>
          <a:p>
            <a:r>
              <a:rPr lang="en-US" dirty="0" smtClean="0"/>
              <a:t>We’re typically interested in finding the minimum sized vertex cover</a:t>
            </a:r>
          </a:p>
          <a:p>
            <a:r>
              <a:rPr lang="en-US" dirty="0" smtClean="0"/>
              <a:t>To show vertex cover is NP-complete</a:t>
            </a:r>
          </a:p>
          <a:p>
            <a:r>
              <a:rPr lang="en-US" dirty="0" smtClean="0"/>
              <a:t>What problem should we try to reduce to it</a:t>
            </a:r>
          </a:p>
          <a:p>
            <a:r>
              <a:rPr lang="en-US" dirty="0" smtClean="0"/>
              <a:t>It sounds like the ‘reverse’ of CLIQUE</a:t>
            </a:r>
          </a:p>
          <a:p>
            <a:r>
              <a:rPr lang="en-US" dirty="0" smtClean="0"/>
              <a:t>Reduction is done from CLIQUE to vertex cover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4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33" y="780603"/>
            <a:ext cx="7659771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5917232"/>
            <a:ext cx="2277727" cy="323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3657600"/>
            <a:ext cx="76597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Clique of size k in G exists </a:t>
            </a:r>
            <a:r>
              <a:rPr lang="en-US" sz="2800" dirty="0" err="1" smtClean="0"/>
              <a:t>iff</a:t>
            </a:r>
            <a:r>
              <a:rPr lang="en-US" sz="2800" dirty="0" smtClean="0"/>
              <a:t>  a vertex cover of size |V| - k exists in G’ where G’ is the complement graph (vertices that had an edge between then in G do not have one in G’ and vice versa) 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219200" y="381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53200" y="150167"/>
            <a:ext cx="1427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G’ = Complement</a:t>
            </a:r>
          </a:p>
          <a:p>
            <a:r>
              <a:rPr lang="en-US" dirty="0" smtClean="0"/>
              <a:t>Of</a:t>
            </a:r>
          </a:p>
          <a:p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77208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61999"/>
            <a:ext cx="6858000" cy="279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3733800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original graph has a </a:t>
            </a:r>
            <a:r>
              <a:rPr lang="en-US" sz="2400" dirty="0" err="1" smtClean="0"/>
              <a:t>u,v,x,y</a:t>
            </a:r>
            <a:r>
              <a:rPr lang="en-US" sz="2400" dirty="0" smtClean="0"/>
              <a:t> CLIQUE. That is a clique of size 4</a:t>
            </a:r>
          </a:p>
          <a:p>
            <a:endParaRPr lang="en-US" sz="2400" dirty="0"/>
          </a:p>
          <a:p>
            <a:r>
              <a:rPr lang="en-US" sz="2400" dirty="0" smtClean="0"/>
              <a:t>The complement graph has a vertex cover of size 6 (number of vertices) – 4 (clique size).  </a:t>
            </a:r>
            <a:r>
              <a:rPr lang="en-US" sz="2400" dirty="0" err="1" smtClean="0"/>
              <a:t>z,w</a:t>
            </a:r>
            <a:r>
              <a:rPr lang="en-US" sz="2400" dirty="0" smtClean="0"/>
              <a:t>  is one such vertex cover.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833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reducibility ‘tree’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Richard Karp proved 21 problems to be NP complete in a seminal 1971 paper</a:t>
            </a:r>
          </a:p>
          <a:p>
            <a:r>
              <a:rPr lang="en-US" dirty="0" smtClean="0"/>
              <a:t>Not that hard to read actually!</a:t>
            </a:r>
          </a:p>
          <a:p>
            <a:r>
              <a:rPr lang="en-US" dirty="0" smtClean="0"/>
              <a:t>Definitely not hard to read it to the point of knowing what these problems are.</a:t>
            </a:r>
          </a:p>
          <a:p>
            <a:r>
              <a:rPr lang="en-US" dirty="0" err="1" smtClean="0">
                <a:hlinkClick r:id="rId2"/>
              </a:rPr>
              <a:t>karp's</a:t>
            </a:r>
            <a:r>
              <a:rPr lang="en-US" dirty="0" smtClean="0">
                <a:hlinkClick r:id="rId2"/>
              </a:rPr>
              <a:t>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42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Amusing/tragic NP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Breaking up over NP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8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NP complete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Subset sum</a:t>
            </a:r>
          </a:p>
          <a:p>
            <a:r>
              <a:rPr lang="en-US" dirty="0" smtClean="0"/>
              <a:t>Given a set of positive integers and some target t &gt; 0,</a:t>
            </a:r>
          </a:p>
          <a:p>
            <a:pPr marL="0" indent="0">
              <a:buNone/>
            </a:pPr>
            <a:r>
              <a:rPr lang="en-US" dirty="0" smtClean="0"/>
              <a:t>    do we have a subset that sums up to that target set</a:t>
            </a:r>
            <a:endParaRPr lang="en-US" dirty="0"/>
          </a:p>
          <a:p>
            <a:r>
              <a:rPr lang="en-US" dirty="0" smtClean="0"/>
              <a:t>Why is the naïve algorithm going to be bad?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079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</a:t>
            </a:r>
            <a:r>
              <a:rPr lang="en-US" dirty="0"/>
              <a:t>←∅</a:t>
            </a:r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E </a:t>
            </a:r>
            <a:r>
              <a:rPr lang="en-US" dirty="0" smtClean="0"/>
              <a:t>= </a:t>
            </a:r>
            <a:r>
              <a:rPr lang="en-US" dirty="0"/>
              <a:t>∅</a:t>
            </a:r>
          </a:p>
          <a:p>
            <a:pPr marL="0" indent="0">
              <a:buNone/>
            </a:pPr>
            <a:r>
              <a:rPr lang="en-US" dirty="0" smtClean="0"/>
              <a:t>    pick </a:t>
            </a:r>
            <a:r>
              <a:rPr lang="en-US" dirty="0"/>
              <a:t>any {u, v} ∈ E</a:t>
            </a:r>
          </a:p>
          <a:p>
            <a:pPr marL="0" indent="0">
              <a:buNone/>
            </a:pPr>
            <a:r>
              <a:rPr lang="en-US" dirty="0" smtClean="0"/>
              <a:t>    C </a:t>
            </a:r>
            <a:r>
              <a:rPr lang="en-US" dirty="0"/>
              <a:t>← C ∪ {u, v}</a:t>
            </a:r>
          </a:p>
          <a:p>
            <a:pPr marL="0" indent="0">
              <a:buNone/>
            </a:pPr>
            <a:r>
              <a:rPr lang="en-US" dirty="0" smtClean="0"/>
              <a:t>    delete </a:t>
            </a:r>
            <a:r>
              <a:rPr lang="en-US" dirty="0"/>
              <a:t>all </a:t>
            </a:r>
            <a:r>
              <a:rPr lang="en-US" dirty="0" smtClean="0"/>
              <a:t>edges </a:t>
            </a:r>
            <a:r>
              <a:rPr lang="en-US" dirty="0"/>
              <a:t>incident to either u or v</a:t>
            </a:r>
          </a:p>
          <a:p>
            <a:pPr marL="0" indent="0">
              <a:buNone/>
            </a:pPr>
            <a:r>
              <a:rPr lang="en-US" dirty="0"/>
              <a:t>return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22860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Approximation algorithm for Vertex cover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487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bad is that approximation?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Look at the edges returned in that algorithm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Will the optimum vertex cover include at least one end point of the edges returned from </a:t>
            </a:r>
            <a:r>
              <a:rPr lang="en-US" dirty="0" err="1" smtClean="0"/>
              <a:t>approx</a:t>
            </a:r>
            <a:r>
              <a:rPr lang="en-US" dirty="0" smtClean="0"/>
              <a:t> algorithm?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09800"/>
            <a:ext cx="507682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340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165177" y="566006"/>
            <a:ext cx="8698230" cy="82296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altLang="zh-CN" sz="2800" dirty="0" smtClean="0">
                <a:ea typeface="宋体" pitchFamily="2" charset="-122"/>
              </a:rPr>
              <a:t>Omega Notation</a:t>
            </a:r>
            <a:endParaRPr lang="en-US" altLang="zh-CN" sz="2800" b="1" dirty="0" smtClean="0">
              <a:solidFill>
                <a:srgbClr val="333333"/>
              </a:solidFill>
              <a:latin typeface="sans-serif" pitchFamily="34"/>
              <a:ea typeface="宋体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5509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85720" y="1357298"/>
            <a:ext cx="82868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Big oh provides an asymptotic </a:t>
            </a:r>
            <a:r>
              <a:rPr lang="en-US" altLang="zh-CN" sz="2400" dirty="0" smtClean="0">
                <a:solidFill>
                  <a:srgbClr val="FF0000"/>
                </a:solidFill>
              </a:rPr>
              <a:t>upper</a:t>
            </a:r>
            <a:r>
              <a:rPr lang="en-US" altLang="zh-CN" sz="2400" dirty="0" smtClean="0"/>
              <a:t> bound on a function.</a:t>
            </a:r>
          </a:p>
          <a:p>
            <a:r>
              <a:rPr lang="en-US" altLang="zh-CN" sz="2400" dirty="0" smtClean="0"/>
              <a:t>Omega provides an asymptotic </a:t>
            </a:r>
            <a:r>
              <a:rPr lang="en-US" altLang="zh-CN" sz="2400" dirty="0" smtClean="0">
                <a:solidFill>
                  <a:srgbClr val="FF0000"/>
                </a:solidFill>
              </a:rPr>
              <a:t>lower </a:t>
            </a:r>
            <a:r>
              <a:rPr lang="en-US" altLang="zh-CN" sz="2400" dirty="0" smtClean="0"/>
              <a:t>bound on a function.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pic>
        <p:nvPicPr>
          <p:cNvPr id="3074" name="Picture 2" descr="C:\Documents and Settings\Litao\Desktop\fds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3143248"/>
            <a:ext cx="3333751" cy="3571875"/>
          </a:xfrm>
          <a:prstGeom prst="rect">
            <a:avLst/>
          </a:prstGeom>
          <a:noFill/>
        </p:spPr>
      </p:pic>
      <p:pic>
        <p:nvPicPr>
          <p:cNvPr id="3075" name="Picture 3" descr="C:\Documents and Settings\Litao\Desktop\2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357430"/>
            <a:ext cx="7981951" cy="742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859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196469" y="381000"/>
            <a:ext cx="8698230" cy="82296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altLang="zh-CN" sz="2800" dirty="0" smtClean="0">
                <a:ea typeface="宋体" pitchFamily="2" charset="-122"/>
              </a:rPr>
              <a:t>Theta Notation</a:t>
            </a:r>
            <a:endParaRPr lang="en-US" altLang="zh-CN" sz="2800" b="1" dirty="0" smtClean="0">
              <a:solidFill>
                <a:srgbClr val="333333"/>
              </a:solidFill>
              <a:latin typeface="sans-serif" pitchFamily="34"/>
              <a:ea typeface="宋体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5509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85720" y="1357298"/>
            <a:ext cx="82868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Theta notation is used when function </a:t>
            </a:r>
            <a:r>
              <a:rPr lang="en-US" altLang="zh-CN" sz="2400" i="1" dirty="0" smtClean="0"/>
              <a:t>f</a:t>
            </a:r>
            <a:r>
              <a:rPr lang="en-US" altLang="zh-CN" sz="2400" dirty="0" smtClean="0"/>
              <a:t> can be bounded </a:t>
            </a:r>
            <a:r>
              <a:rPr lang="en-US" altLang="zh-CN" sz="2400" dirty="0" smtClean="0">
                <a:solidFill>
                  <a:srgbClr val="FF0000"/>
                </a:solidFill>
              </a:rPr>
              <a:t>both from above and below</a:t>
            </a:r>
            <a:r>
              <a:rPr lang="en-US" altLang="zh-CN" sz="2400" dirty="0" smtClean="0"/>
              <a:t> by the same function </a:t>
            </a:r>
            <a:r>
              <a:rPr lang="en-US" altLang="zh-CN" sz="2400" i="1" dirty="0" smtClean="0"/>
              <a:t>g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pic>
        <p:nvPicPr>
          <p:cNvPr id="4098" name="Picture 2" descr="C:\Documents and Settings\Litao\Desktop\12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357430"/>
            <a:ext cx="8572500" cy="866775"/>
          </a:xfrm>
          <a:prstGeom prst="rect">
            <a:avLst/>
          </a:prstGeom>
          <a:noFill/>
        </p:spPr>
      </p:pic>
      <p:pic>
        <p:nvPicPr>
          <p:cNvPr id="4099" name="Picture 3" descr="C:\Documents and Settings\Litao\Desktop\23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3362325"/>
            <a:ext cx="3448050" cy="3495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208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</a:t>
            </a:r>
            <a:r>
              <a:rPr lang="en-US" dirty="0" smtClean="0"/>
              <a:t>ow bad is exponential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Fibonacci example – the recursive fib cannot even compute fib(50)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43200"/>
            <a:ext cx="6705600" cy="3889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227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class 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 P consists of those problems that are solvable in polynomial time</a:t>
            </a:r>
            <a:r>
              <a:rPr lang="en-US" dirty="0" smtClean="0"/>
              <a:t>.(+, -, *, …..)</a:t>
            </a:r>
            <a:endParaRPr lang="en-US" dirty="0"/>
          </a:p>
          <a:p>
            <a:r>
              <a:rPr lang="en-US" dirty="0"/>
              <a:t>More specifically, they are problems that can be solved in time </a:t>
            </a:r>
            <a:r>
              <a:rPr lang="en-US" dirty="0" smtClean="0"/>
              <a:t>O(</a:t>
            </a:r>
            <a:r>
              <a:rPr lang="en-US" dirty="0" err="1" smtClean="0"/>
              <a:t>n</a:t>
            </a:r>
            <a:r>
              <a:rPr lang="en-US" baseline="30000" dirty="0" err="1" smtClean="0"/>
              <a:t>k</a:t>
            </a:r>
            <a:r>
              <a:rPr lang="en-US" dirty="0" smtClean="0"/>
              <a:t>) </a:t>
            </a:r>
            <a:r>
              <a:rPr lang="en-US" dirty="0"/>
              <a:t>for </a:t>
            </a:r>
            <a:r>
              <a:rPr lang="en-US" dirty="0" smtClean="0"/>
              <a:t>some constant </a:t>
            </a:r>
            <a:r>
              <a:rPr lang="en-US" dirty="0"/>
              <a:t>k, where n is the size of the input to the </a:t>
            </a:r>
            <a:r>
              <a:rPr lang="en-US" dirty="0" smtClean="0"/>
              <a:t>problem</a:t>
            </a:r>
            <a:endParaRPr lang="en-US" dirty="0"/>
          </a:p>
          <a:p>
            <a:r>
              <a:rPr lang="en-US" dirty="0" smtClean="0"/>
              <a:t>The key is that n is the </a:t>
            </a:r>
            <a:r>
              <a:rPr lang="en-US" b="1" dirty="0" smtClean="0"/>
              <a:t>size of input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334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complexity of </a:t>
            </a:r>
            <a:r>
              <a:rPr lang="en-US" dirty="0" err="1" smtClean="0"/>
              <a:t>primality</a:t>
            </a:r>
            <a:r>
              <a:rPr lang="en-US" dirty="0" smtClean="0"/>
              <a:t>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static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smtClean="0"/>
              <a:t>is Prime(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n){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boolean</a:t>
            </a:r>
            <a:r>
              <a:rPr lang="en-US" dirty="0" smtClean="0"/>
              <a:t> answer = (n&gt;1)? true: false;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2; </a:t>
            </a:r>
            <a:r>
              <a:rPr lang="en-US" dirty="0" err="1" smtClean="0"/>
              <a:t>i</a:t>
            </a:r>
            <a:r>
              <a:rPr lang="en-US" dirty="0" smtClean="0"/>
              <a:t>*</a:t>
            </a:r>
            <a:r>
              <a:rPr lang="en-US" dirty="0" err="1" smtClean="0"/>
              <a:t>i</a:t>
            </a:r>
            <a:r>
              <a:rPr lang="en-US" dirty="0" smtClean="0"/>
              <a:t> &lt;= n; 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System.out.printf</a:t>
            </a:r>
            <a:r>
              <a:rPr lang="en-US" dirty="0" smtClean="0"/>
              <a:t>("%d\n",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if(</a:t>
            </a:r>
            <a:r>
              <a:rPr lang="en-US" dirty="0" err="1" smtClean="0"/>
              <a:t>n%i</a:t>
            </a:r>
            <a:r>
              <a:rPr lang="en-US" dirty="0" smtClean="0"/>
              <a:t> == 0)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answer = false;</a:t>
            </a:r>
          </a:p>
          <a:p>
            <a:pPr marL="0" indent="0">
              <a:buNone/>
            </a:pPr>
            <a:r>
              <a:rPr lang="en-US" dirty="0" smtClean="0"/>
              <a:t>            break;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   return answer;     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1676400"/>
            <a:ext cx="358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loops until the square root of n</a:t>
            </a:r>
          </a:p>
          <a:p>
            <a:r>
              <a:rPr lang="en-US" dirty="0" smtClean="0"/>
              <a:t>So this should be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But what is the input size?</a:t>
            </a:r>
          </a:p>
          <a:p>
            <a:r>
              <a:rPr lang="en-US" dirty="0" smtClean="0"/>
              <a:t>How many bits does it take to represent the number n?</a:t>
            </a:r>
          </a:p>
          <a:p>
            <a:r>
              <a:rPr lang="en-US" dirty="0"/>
              <a:t>l</a:t>
            </a:r>
            <a:r>
              <a:rPr lang="en-US" dirty="0" smtClean="0"/>
              <a:t>og(n) = k</a:t>
            </a:r>
          </a:p>
          <a:p>
            <a:endParaRPr lang="en-US" dirty="0"/>
          </a:p>
          <a:p>
            <a:r>
              <a:rPr lang="en-US" dirty="0" smtClean="0"/>
              <a:t>What is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155" y="2031786"/>
            <a:ext cx="720090" cy="257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191000"/>
            <a:ext cx="346710" cy="2552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981" y="4724400"/>
            <a:ext cx="3937635" cy="457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133108" y="55626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Naïve </a:t>
            </a:r>
            <a:r>
              <a:rPr lang="en-US" dirty="0" err="1" smtClean="0"/>
              <a:t>primality</a:t>
            </a:r>
            <a:r>
              <a:rPr lang="en-US" dirty="0" smtClean="0"/>
              <a:t> testing is exponential!!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27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obsess about primes?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Crypto uses it heavily</a:t>
            </a:r>
          </a:p>
          <a:p>
            <a:r>
              <a:rPr lang="en-US" dirty="0" err="1" smtClean="0"/>
              <a:t>Primality</a:t>
            </a:r>
            <a:r>
              <a:rPr lang="en-US" dirty="0" smtClean="0"/>
              <a:t> testing actually is in P</a:t>
            </a:r>
          </a:p>
          <a:p>
            <a:r>
              <a:rPr lang="en-US" dirty="0" smtClean="0"/>
              <a:t>Proven in 2002 </a:t>
            </a:r>
          </a:p>
          <a:p>
            <a:pPr lvl="1"/>
            <a:r>
              <a:rPr lang="en-US" dirty="0" smtClean="0"/>
              <a:t>Uses complicated number theory</a:t>
            </a:r>
          </a:p>
          <a:p>
            <a:pPr lvl="1"/>
            <a:r>
              <a:rPr lang="en-US" dirty="0" smtClean="0"/>
              <a:t>AKs </a:t>
            </a:r>
            <a:r>
              <a:rPr lang="en-US" dirty="0" smtClean="0"/>
              <a:t>primality test</a:t>
            </a:r>
          </a:p>
        </p:txBody>
      </p:sp>
    </p:spTree>
    <p:extLst>
      <p:ext uri="{BB962C8B-B14F-4D97-AF65-F5344CB8AC3E}">
        <p14:creationId xmlns:p14="http://schemas.microsoft.com/office/powerpoint/2010/main" val="2277027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O($\sqrt{n}$)&#10;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x_1 \vee \neg x_2 \vee \neg x_3) \wedge (\neg x_1 \vee x_2 \vee x_3) \wedge (x_1 \vee x_2 \vee x_3)$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ext{CLIQUE} \le_p \text{VC}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sqrt{n}$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sqrt{n} = \sqrt{2^{log(n)}} = (2^k)^{0.5}$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x_0 \vee x_2) \wedge (\neg x_0 \vee x_1) \wedge (x_0 \vee x_1 \vee \neg x_2)$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x$ to $\neg x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x$ to $x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L_1 \le_p L_2$&#10;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L' \le_p L \text{ for every } L' \in NP$&#10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ext{Satisfiabiality} \Leftrightarrow \text{Clique of a certain size}$&#10;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</TotalTime>
  <Words>1972</Words>
  <Application>Microsoft Office PowerPoint</Application>
  <PresentationFormat>On-screen Show (4:3)</PresentationFormat>
  <Paragraphs>265</Paragraphs>
  <Slides>39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宋体</vt:lpstr>
      <vt:lpstr>Arial</vt:lpstr>
      <vt:lpstr>Calibri</vt:lpstr>
      <vt:lpstr>Comic Sans MS</vt:lpstr>
      <vt:lpstr>sans-serif</vt:lpstr>
      <vt:lpstr>Symbol</vt:lpstr>
      <vt:lpstr>Office Theme</vt:lpstr>
      <vt:lpstr>P, NP, NP Hard, NP Complete</vt:lpstr>
      <vt:lpstr>Complexity definitions (seen in 592)</vt:lpstr>
      <vt:lpstr> Big Oh (O)</vt:lpstr>
      <vt:lpstr>Omega Notation</vt:lpstr>
      <vt:lpstr>Theta Notation</vt:lpstr>
      <vt:lpstr>How bad is exponential complexity</vt:lpstr>
      <vt:lpstr>The class P</vt:lpstr>
      <vt:lpstr>What is the complexity of primality testing?</vt:lpstr>
      <vt:lpstr>Why obsess about primes?</vt:lpstr>
      <vt:lpstr>NP</vt:lpstr>
      <vt:lpstr>What happened to automata?</vt:lpstr>
      <vt:lpstr>NP problems</vt:lpstr>
      <vt:lpstr>Hamiltonian cycles</vt:lpstr>
      <vt:lpstr>SAT</vt:lpstr>
      <vt:lpstr>2-CNF SAT</vt:lpstr>
      <vt:lpstr>2-SAT is in P</vt:lpstr>
      <vt:lpstr>Satisfiability via path finding</vt:lpstr>
      <vt:lpstr>3 CNF SAT (3 SAT)</vt:lpstr>
      <vt:lpstr>P is a subset of NP</vt:lpstr>
      <vt:lpstr>What is not in NP?</vt:lpstr>
      <vt:lpstr>Amusing analogy  (thanks to lecture notes at University of Utah)</vt:lpstr>
      <vt:lpstr>Reducibility</vt:lpstr>
      <vt:lpstr>NP - hard</vt:lpstr>
      <vt:lpstr>NP-hard</vt:lpstr>
      <vt:lpstr>NP Complete problems/languages</vt:lpstr>
      <vt:lpstr>What is in NP-Complete</vt:lpstr>
      <vt:lpstr>An example reduction</vt:lpstr>
      <vt:lpstr>Reducing 3CNF SAT to CLIQUE</vt:lpstr>
      <vt:lpstr>CLIQUE</vt:lpstr>
      <vt:lpstr>Decision problems versus optimization problems</vt:lpstr>
      <vt:lpstr>PowerPoint Presentation</vt:lpstr>
      <vt:lpstr>Vertex cover problem</vt:lpstr>
      <vt:lpstr>PowerPoint Presentation</vt:lpstr>
      <vt:lpstr>PowerPoint Presentation</vt:lpstr>
      <vt:lpstr>The reducibility ‘tree’</vt:lpstr>
      <vt:lpstr>Amusing/tragic NP story</vt:lpstr>
      <vt:lpstr>Other NP complete problems</vt:lpstr>
      <vt:lpstr>PowerPoint Presentation</vt:lpstr>
      <vt:lpstr>How bad is that approximation?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P, NP, NP Hard, NP Complete</dc:title>
  <dc:creator>Dr A Al Shami</dc:creator>
  <cp:lastModifiedBy>Ahmad Al Shami</cp:lastModifiedBy>
  <cp:revision>131</cp:revision>
  <dcterms:created xsi:type="dcterms:W3CDTF">2014-04-08T01:25:10Z</dcterms:created>
  <dcterms:modified xsi:type="dcterms:W3CDTF">2020-11-06T09:28:27Z</dcterms:modified>
</cp:coreProperties>
</file>