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308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197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0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959E6E-CB8D-4AEA-BE16-E9DD34CDEFD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57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MERGESORT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1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623801" y="1971890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ergesort(0,3)                         mergesort(4,6)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380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8201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373062" y="197189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mergesort(0,1)         mergesort(2,3)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2679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8303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7588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several recursive method calls: we end with single items,</a:t>
            </a:r>
          </a:p>
          <a:p>
            <a:r>
              <a:rPr lang="hu-HU" dirty="0"/>
              <a:t>	</a:t>
            </a:r>
            <a:r>
              <a:rPr lang="hu-HU" dirty="0" smtClean="0"/>
              <a:t>we consider them sorted by default</a:t>
            </a:r>
          </a:p>
          <a:p>
            <a:r>
              <a:rPr lang="hu-HU" dirty="0"/>
              <a:t>	</a:t>
            </a:r>
            <a:r>
              <a:rPr lang="hu-HU" dirty="0" smtClean="0"/>
              <a:t>	~ so we keep merging these already sorted items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957589" y="1853248"/>
            <a:ext cx="2833352" cy="208768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5545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08" y="831965"/>
            <a:ext cx="5708304" cy="5493707"/>
          </a:xfrm>
        </p:spPr>
      </p:pic>
    </p:spTree>
    <p:extLst>
      <p:ext uri="{BB962C8B-B14F-4D97-AF65-F5344CB8AC3E}">
        <p14:creationId xmlns:p14="http://schemas.microsoft.com/office/powerpoint/2010/main" val="338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377" y="3593206"/>
            <a:ext cx="865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after the split operations: we have several distinct arrays that are already</a:t>
            </a:r>
          </a:p>
          <a:p>
            <a:r>
              <a:rPr lang="hu-HU" dirty="0"/>
              <a:t>	</a:t>
            </a:r>
            <a:r>
              <a:rPr lang="hu-HU" dirty="0" smtClean="0"/>
              <a:t>sorted: we have to merge these arrays into a single one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16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15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75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7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endParaRPr lang="hu-HU" b="1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4856" y="1446728"/>
            <a:ext cx="9161211" cy="5411272"/>
          </a:xfrm>
        </p:spPr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is a divide and conquer algorithm that was invented by John von Neumann</a:t>
            </a:r>
            <a:r>
              <a:rPr lang="hu-HU" dirty="0"/>
              <a:t> in 1945</a:t>
            </a:r>
            <a:endParaRPr lang="hu-HU" dirty="0" smtClean="0"/>
          </a:p>
          <a:p>
            <a:r>
              <a:rPr lang="hu-HU" dirty="0" smtClean="0"/>
              <a:t>Comparison based algorithm with running time complexity </a:t>
            </a:r>
            <a:r>
              <a:rPr lang="hu-HU" b="1" dirty="0" smtClean="0"/>
              <a:t>O(N logN)</a:t>
            </a:r>
          </a:p>
          <a:p>
            <a:r>
              <a:rPr lang="hu-HU" dirty="0" smtClean="0"/>
              <a:t>It is a stable sorting algorithm</a:t>
            </a:r>
          </a:p>
          <a:p>
            <a:r>
              <a:rPr lang="hu-HU" dirty="0" smtClean="0"/>
              <a:t>Not an in-place algorithm !!!</a:t>
            </a:r>
          </a:p>
          <a:p>
            <a:r>
              <a:rPr lang="en-US" dirty="0"/>
              <a:t>Although heapsort has the same time bounds as merge </a:t>
            </a:r>
            <a:r>
              <a:rPr lang="en-US" dirty="0" smtClean="0"/>
              <a:t>sort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heapsort</a:t>
            </a:r>
            <a:r>
              <a:rPr lang="en-US" dirty="0" smtClean="0"/>
              <a:t> </a:t>
            </a:r>
            <a:r>
              <a:rPr lang="en-US" dirty="0"/>
              <a:t>requires only </a:t>
            </a:r>
            <a:r>
              <a:rPr lang="en-US" b="1" dirty="0"/>
              <a:t>Θ(1)</a:t>
            </a:r>
            <a:r>
              <a:rPr lang="en-US" dirty="0"/>
              <a:t> auxiliary space instead of merge sort's </a:t>
            </a:r>
            <a:r>
              <a:rPr lang="en-US" b="1" dirty="0"/>
              <a:t>Θ(</a:t>
            </a:r>
            <a:r>
              <a:rPr lang="en-US" b="1" i="1" dirty="0"/>
              <a:t>n</a:t>
            </a:r>
            <a:r>
              <a:rPr lang="en-US" b="1" dirty="0" smtClean="0"/>
              <a:t>)</a:t>
            </a:r>
            <a:endParaRPr lang="hu-HU" b="1" dirty="0" smtClean="0"/>
          </a:p>
          <a:p>
            <a:r>
              <a:rPr lang="hu-HU" dirty="0"/>
              <a:t>E</a:t>
            </a:r>
            <a:r>
              <a:rPr lang="en-US" dirty="0" err="1" smtClean="0"/>
              <a:t>fficient</a:t>
            </a:r>
            <a:r>
              <a:rPr lang="en-US" dirty="0"/>
              <a:t> </a:t>
            </a:r>
            <a:r>
              <a:rPr lang="en-US" dirty="0" smtClean="0"/>
              <a:t>quicksort</a:t>
            </a:r>
            <a:r>
              <a:rPr lang="hu-HU" dirty="0"/>
              <a:t> </a:t>
            </a:r>
            <a:r>
              <a:rPr lang="en-US" dirty="0" smtClean="0"/>
              <a:t>implementations </a:t>
            </a:r>
            <a:r>
              <a:rPr lang="en-US" dirty="0"/>
              <a:t>generally </a:t>
            </a:r>
            <a:r>
              <a:rPr lang="en-US" dirty="0" smtClean="0"/>
              <a:t>outperform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endParaRPr lang="hu-HU" dirty="0" smtClean="0"/>
          </a:p>
          <a:p>
            <a:r>
              <a:rPr lang="en-US" dirty="0" smtClean="0"/>
              <a:t>Merge </a:t>
            </a:r>
            <a:r>
              <a:rPr lang="en-US" dirty="0"/>
              <a:t>sort is often the best choice for sorting a linked list: in this situation it is relatively easy to implement a merge sort in such a way that it requires only </a:t>
            </a:r>
            <a:r>
              <a:rPr lang="en-US" b="1" dirty="0"/>
              <a:t>Θ(1)</a:t>
            </a:r>
            <a:r>
              <a:rPr lang="en-US" dirty="0"/>
              <a:t> extra </a:t>
            </a:r>
            <a:r>
              <a:rPr lang="en-US" dirty="0" smtClean="0"/>
              <a:t>space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722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17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55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57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81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47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34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7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3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24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68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20217"/>
              </p:ext>
            </p:extLst>
          </p:nvPr>
        </p:nvGraphicFramePr>
        <p:xfrm>
          <a:off x="1774422" y="2690134"/>
          <a:ext cx="8127999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Quicksort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Mergesort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In place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Yes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No</a:t>
                      </a:r>
                      <a:endParaRPr lang="hu-H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Stable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No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Yes</a:t>
                      </a:r>
                      <a:endParaRPr lang="hu-H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Time complexity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Quadratic sometimes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O(N</a:t>
                      </a:r>
                      <a:r>
                        <a:rPr lang="hu-HU" b="1" baseline="0" dirty="0" smtClean="0"/>
                        <a:t> logN)</a:t>
                      </a:r>
                      <a:endParaRPr lang="hu-H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2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5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2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7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6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3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04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82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378039" y="5460642"/>
            <a:ext cx="913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VERY IMPORTANT</a:t>
            </a:r>
            <a:r>
              <a:rPr lang="hu-HU" dirty="0" smtClean="0"/>
              <a:t>: we have to iterate through the left and right array if there are </a:t>
            </a:r>
          </a:p>
          <a:p>
            <a:r>
              <a:rPr lang="hu-HU" dirty="0"/>
              <a:t>	</a:t>
            </a:r>
            <a:r>
              <a:rPr lang="hu-HU" dirty="0" smtClean="0"/>
              <a:t>some more items left </a:t>
            </a:r>
            <a:r>
              <a:rPr lang="hu-HU" dirty="0" smtClean="0">
                <a:sym typeface="Wingdings" panose="05000000000000000000" pitchFamily="2" charset="2"/>
              </a:rPr>
              <a:t> in this case the </a:t>
            </a:r>
            <a:r>
              <a:rPr lang="hu-HU" b="1" dirty="0" smtClean="0">
                <a:sym typeface="Wingdings" panose="05000000000000000000" pitchFamily="2" charset="2"/>
              </a:rPr>
              <a:t>10</a:t>
            </a:r>
            <a:r>
              <a:rPr lang="hu-HU" dirty="0" smtClean="0">
                <a:sym typeface="Wingdings" panose="05000000000000000000" pitchFamily="2" charset="2"/>
              </a:rPr>
              <a:t> in the left 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71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378039" y="5460642"/>
            <a:ext cx="913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VERY IMPORTANT</a:t>
            </a:r>
            <a:r>
              <a:rPr lang="hu-HU" dirty="0" smtClean="0"/>
              <a:t>: we have to iterate through the left and right array if there are </a:t>
            </a:r>
          </a:p>
          <a:p>
            <a:r>
              <a:rPr lang="hu-HU" dirty="0"/>
              <a:t>	</a:t>
            </a:r>
            <a:r>
              <a:rPr lang="hu-HU" dirty="0" smtClean="0"/>
              <a:t>some more items left </a:t>
            </a:r>
            <a:r>
              <a:rPr lang="hu-HU" dirty="0" smtClean="0">
                <a:sym typeface="Wingdings" panose="05000000000000000000" pitchFamily="2" charset="2"/>
              </a:rPr>
              <a:t> in this case the </a:t>
            </a:r>
            <a:r>
              <a:rPr lang="hu-HU" b="1" dirty="0" smtClean="0">
                <a:sym typeface="Wingdings" panose="05000000000000000000" pitchFamily="2" charset="2"/>
              </a:rPr>
              <a:t>10</a:t>
            </a:r>
            <a:r>
              <a:rPr lang="hu-HU" dirty="0" smtClean="0">
                <a:sym typeface="Wingdings" panose="05000000000000000000" pitchFamily="2" charset="2"/>
              </a:rPr>
              <a:t> in the left 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13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VERY IMPORTANT</a:t>
            </a:r>
            <a:r>
              <a:rPr lang="hu-HU" dirty="0" smtClean="0"/>
              <a:t>: we have to iterate through the left and right array if there are </a:t>
            </a:r>
          </a:p>
          <a:p>
            <a:r>
              <a:rPr lang="hu-HU" dirty="0"/>
              <a:t>	</a:t>
            </a:r>
            <a:r>
              <a:rPr lang="hu-HU" dirty="0" smtClean="0"/>
              <a:t>some more items left </a:t>
            </a:r>
            <a:r>
              <a:rPr lang="hu-HU" dirty="0" smtClean="0">
                <a:sym typeface="Wingdings" panose="05000000000000000000" pitchFamily="2" charset="2"/>
              </a:rPr>
              <a:t> in this case the </a:t>
            </a:r>
            <a:r>
              <a:rPr lang="hu-HU" b="1" dirty="0" smtClean="0">
                <a:sym typeface="Wingdings" panose="05000000000000000000" pitchFamily="2" charset="2"/>
              </a:rPr>
              <a:t>10</a:t>
            </a:r>
            <a:r>
              <a:rPr lang="hu-HU" dirty="0" smtClean="0">
                <a:sym typeface="Wingdings" panose="05000000000000000000" pitchFamily="2" charset="2"/>
              </a:rPr>
              <a:t> in the left 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74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53803" y="1853248"/>
            <a:ext cx="75280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dirty="0" smtClean="0"/>
              <a:t>divide the array into two subarrays recursively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dirty="0" smtClean="0"/>
              <a:t>sort these subarrays recursively with mergesort again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FF00"/>
                </a:solidFill>
              </a:rPr>
              <a:t>3.) </a:t>
            </a:r>
            <a:r>
              <a:rPr lang="hu-HU" dirty="0" smtClean="0"/>
              <a:t>if there is only a single item left in the subarray </a:t>
            </a:r>
            <a:r>
              <a:rPr lang="hu-HU" dirty="0" smtClean="0">
                <a:sym typeface="Wingdings" panose="05000000000000000000" pitchFamily="2" charset="2"/>
              </a:rPr>
              <a:t> we consider it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to be sorted by definition 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4.) </a:t>
            </a:r>
            <a:r>
              <a:rPr lang="hu-HU" dirty="0" smtClean="0">
                <a:sym typeface="Wingdings" panose="05000000000000000000" pitchFamily="2" charset="2"/>
              </a:rPr>
              <a:t>merge the subarrays to get the final sorted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45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>
                <a:solidFill>
                  <a:srgbClr val="FFFF00"/>
                </a:solidFill>
              </a:rPr>
              <a:t>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7929" y="4172755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Base case for recursive method calls,</a:t>
            </a:r>
          </a:p>
          <a:p>
            <a:r>
              <a:rPr lang="hu-HU" dirty="0"/>
              <a:t>i</a:t>
            </a:r>
            <a:r>
              <a:rPr lang="hu-HU" dirty="0" smtClean="0"/>
              <a:t>n this situation the sort is over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28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669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middle index to partition</a:t>
            </a:r>
          </a:p>
          <a:p>
            <a:r>
              <a:rPr lang="hu-HU" dirty="0"/>
              <a:t>t</a:t>
            </a:r>
            <a:r>
              <a:rPr lang="hu-HU" dirty="0" smtClean="0"/>
              <a:t>he array into two equal subarrays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50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>
                <a:solidFill>
                  <a:srgbClr val="FFFF00"/>
                </a:solidFill>
              </a:rPr>
              <a:t>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5407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Call the mergesort method recursively</a:t>
            </a:r>
          </a:p>
          <a:p>
            <a:r>
              <a:rPr lang="hu-HU" dirty="0"/>
              <a:t>o</a:t>
            </a:r>
            <a:r>
              <a:rPr lang="hu-HU" dirty="0" smtClean="0"/>
              <a:t>n the left subarray</a:t>
            </a:r>
          </a:p>
          <a:p>
            <a:endParaRPr lang="hu-HU" dirty="0"/>
          </a:p>
          <a:p>
            <a:r>
              <a:rPr lang="hu-HU" dirty="0" smtClean="0"/>
              <a:t>IMPORTANT: because of middle, there</a:t>
            </a:r>
          </a:p>
          <a:p>
            <a:r>
              <a:rPr lang="hu-HU" dirty="0"/>
              <a:t>w</a:t>
            </a:r>
            <a:r>
              <a:rPr lang="hu-HU" dirty="0" smtClean="0"/>
              <a:t>ill be always more items in the left subarray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88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>
                <a:solidFill>
                  <a:srgbClr val="FFFF00"/>
                </a:solidFill>
              </a:rPr>
              <a:t>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961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Call mergesort recursively</a:t>
            </a:r>
          </a:p>
          <a:p>
            <a:r>
              <a:rPr lang="hu-HU" dirty="0" smtClean="0"/>
              <a:t>on the right subarray</a:t>
            </a:r>
          </a:p>
          <a:p>
            <a:endParaRPr lang="hu-HU" dirty="0"/>
          </a:p>
          <a:p>
            <a:r>
              <a:rPr lang="hu-HU" dirty="0" smtClean="0"/>
              <a:t>IMPORTANT: because middle+1 there are</a:t>
            </a:r>
          </a:p>
          <a:p>
            <a:r>
              <a:rPr lang="hu-HU" dirty="0"/>
              <a:t>a</a:t>
            </a:r>
            <a:r>
              <a:rPr lang="hu-HU" dirty="0" smtClean="0"/>
              <a:t>t most as many items in the right 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29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>
                <a:solidFill>
                  <a:srgbClr val="FFFF00"/>
                </a:solidFill>
              </a:rPr>
              <a:t>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191" y="4172755"/>
            <a:ext cx="516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conquer part of the algorithm, we keep</a:t>
            </a:r>
          </a:p>
          <a:p>
            <a:r>
              <a:rPr lang="hu-HU" dirty="0"/>
              <a:t>m</a:t>
            </a:r>
            <a:r>
              <a:rPr lang="hu-HU" dirty="0" smtClean="0"/>
              <a:t>erging together the subarrays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49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i=low to 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   </a:t>
            </a:r>
            <a:r>
              <a:rPr lang="hu-HU" b="1" dirty="0" smtClean="0">
                <a:solidFill>
                  <a:srgbClr val="FFFF00"/>
                </a:solidFill>
              </a:rPr>
              <a:t>	    </a:t>
            </a:r>
            <a:r>
              <a:rPr lang="hu-HU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51860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Create a temporary array: size is equal</a:t>
            </a:r>
          </a:p>
          <a:p>
            <a:r>
              <a:rPr lang="hu-HU" dirty="0"/>
              <a:t>t</a:t>
            </a:r>
            <a:r>
              <a:rPr lang="hu-HU" dirty="0" smtClean="0"/>
              <a:t>o the size of the input</a:t>
            </a:r>
          </a:p>
          <a:p>
            <a:endParaRPr lang="hu-HU" dirty="0"/>
          </a:p>
          <a:p>
            <a:r>
              <a:rPr lang="hu-HU" dirty="0" smtClean="0"/>
              <a:t>Thats why mergesort has O(N) memory</a:t>
            </a:r>
          </a:p>
          <a:p>
            <a:r>
              <a:rPr lang="hu-HU" dirty="0"/>
              <a:t>c</a:t>
            </a:r>
            <a:r>
              <a:rPr lang="hu-HU" dirty="0" smtClean="0"/>
              <a:t>omplexity </a:t>
            </a:r>
            <a:r>
              <a:rPr lang="hu-HU" dirty="0" smtClean="0">
                <a:sym typeface="Wingdings" panose="05000000000000000000" pitchFamily="2" charset="2"/>
              </a:rPr>
              <a:t> we have to use an other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53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	</a:t>
            </a:r>
            <a:r>
              <a:rPr lang="hu-HU" b="1" dirty="0" smtClean="0">
                <a:solidFill>
                  <a:srgbClr val="FFFF00"/>
                </a:solidFill>
              </a:rPr>
              <a:t> j </a:t>
            </a:r>
            <a:r>
              <a:rPr lang="hu-HU" b="1" dirty="0">
                <a:solidFill>
                  <a:srgbClr val="FFFF00"/>
                </a:solidFill>
              </a:rPr>
              <a:t>= middle + </a:t>
            </a:r>
            <a:r>
              <a:rPr lang="hu-HU" b="1" dirty="0" smtClean="0">
                <a:solidFill>
                  <a:srgbClr val="FFFF00"/>
                </a:solidFill>
              </a:rPr>
              <a:t>1;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	</a:t>
            </a:r>
            <a:r>
              <a:rPr lang="hu-HU" b="1" dirty="0" smtClean="0">
                <a:solidFill>
                  <a:srgbClr val="FFFF00"/>
                </a:solidFill>
              </a:rPr>
              <a:t> k </a:t>
            </a:r>
            <a:r>
              <a:rPr lang="hu-HU" b="1" dirty="0">
                <a:solidFill>
                  <a:srgbClr val="FFFF00"/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Create the variables to be able to</a:t>
            </a:r>
          </a:p>
          <a:p>
            <a:r>
              <a:rPr lang="hu-HU" dirty="0"/>
              <a:t>t</a:t>
            </a:r>
            <a:r>
              <a:rPr lang="hu-HU" dirty="0" smtClean="0"/>
              <a:t>rack the indexes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25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while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&lt;= </a:t>
            </a:r>
            <a:r>
              <a:rPr lang="en-US" b="1" dirty="0" smtClean="0">
                <a:solidFill>
                  <a:srgbClr val="FFFF00"/>
                </a:solidFill>
              </a:rPr>
              <a:t>middle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&amp;&amp; 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j </a:t>
            </a:r>
            <a:r>
              <a:rPr lang="en-US" b="1" dirty="0">
                <a:solidFill>
                  <a:srgbClr val="FFFF00"/>
                </a:solidFill>
              </a:rPr>
              <a:t>&lt;= </a:t>
            </a:r>
            <a:r>
              <a:rPr lang="en-US" b="1" dirty="0" smtClean="0">
                <a:solidFill>
                  <a:srgbClr val="FFFF00"/>
                </a:solidFill>
              </a:rPr>
              <a:t>high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658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While we have items in the left and right</a:t>
            </a:r>
          </a:p>
          <a:p>
            <a:r>
              <a:rPr lang="hu-HU" dirty="0" smtClean="0"/>
              <a:t>subarrays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63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rgbClr val="FFFF00"/>
                </a:solidFill>
              </a:rPr>
              <a:t>if </a:t>
            </a:r>
            <a:r>
              <a:rPr lang="hu-HU" b="1" dirty="0" smtClean="0">
                <a:solidFill>
                  <a:srgbClr val="FFFF00"/>
                </a:solidFill>
              </a:rPr>
              <a:t> tempArray[i</a:t>
            </a:r>
            <a:r>
              <a:rPr lang="hu-HU" b="1" dirty="0">
                <a:solidFill>
                  <a:srgbClr val="FFFF00"/>
                </a:solidFill>
              </a:rPr>
              <a:t>] &lt;= tempArray[j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        </a:t>
            </a:r>
            <a:r>
              <a:rPr lang="hu-HU" b="1" dirty="0" smtClean="0">
                <a:solidFill>
                  <a:srgbClr val="FFFF00"/>
                </a:solidFill>
              </a:rPr>
              <a:t>	nums[k</a:t>
            </a:r>
            <a:r>
              <a:rPr lang="hu-HU" b="1" dirty="0">
                <a:solidFill>
                  <a:srgbClr val="FFFF00"/>
                </a:solidFill>
              </a:rPr>
              <a:t>] = tempArray[i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        </a:t>
            </a:r>
            <a:r>
              <a:rPr lang="hu-HU" b="1" dirty="0" smtClean="0">
                <a:solidFill>
                  <a:srgbClr val="FFFF00"/>
                </a:solidFill>
              </a:rPr>
              <a:t>	i++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5163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left subarray item is smaller: we put</a:t>
            </a:r>
          </a:p>
          <a:p>
            <a:r>
              <a:rPr lang="hu-HU" dirty="0"/>
              <a:t>i</a:t>
            </a:r>
            <a:r>
              <a:rPr lang="hu-HU" dirty="0" smtClean="0"/>
              <a:t>t to its right / sorted position in the array</a:t>
            </a:r>
          </a:p>
          <a:p>
            <a:endParaRPr lang="hu-HU" dirty="0"/>
          </a:p>
          <a:p>
            <a:r>
              <a:rPr lang="hu-HU" dirty="0" smtClean="0"/>
              <a:t>Note: we keep merging the items from temp</a:t>
            </a:r>
          </a:p>
          <a:p>
            <a:r>
              <a:rPr lang="hu-HU" dirty="0"/>
              <a:t>a</a:t>
            </a:r>
            <a:r>
              <a:rPr lang="hu-HU" dirty="0" smtClean="0"/>
              <a:t>rray to the original nums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03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smtClean="0">
                <a:solidFill>
                  <a:srgbClr val="FFFF00"/>
                </a:solidFill>
              </a:rPr>
              <a:t>else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        </a:t>
            </a:r>
            <a:r>
              <a:rPr lang="hu-HU" b="1" dirty="0" smtClean="0">
                <a:solidFill>
                  <a:srgbClr val="FFFF00"/>
                </a:solidFill>
              </a:rPr>
              <a:t>	nums[k</a:t>
            </a:r>
            <a:r>
              <a:rPr lang="hu-HU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        </a:t>
            </a:r>
            <a:r>
              <a:rPr lang="hu-HU" b="1" dirty="0" smtClean="0">
                <a:solidFill>
                  <a:srgbClr val="FFFF00"/>
                </a:solidFill>
              </a:rPr>
              <a:t>	j++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5163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right subarray item is smaller: we put</a:t>
            </a:r>
          </a:p>
          <a:p>
            <a:r>
              <a:rPr lang="hu-HU" dirty="0"/>
              <a:t>i</a:t>
            </a:r>
            <a:r>
              <a:rPr lang="hu-HU" dirty="0" smtClean="0"/>
              <a:t>t to its right / sorted position in the array</a:t>
            </a:r>
          </a:p>
          <a:p>
            <a:endParaRPr lang="hu-HU" dirty="0"/>
          </a:p>
          <a:p>
            <a:r>
              <a:rPr lang="hu-HU" dirty="0" smtClean="0"/>
              <a:t>Note: we keep merging the items from temp</a:t>
            </a:r>
          </a:p>
          <a:p>
            <a:r>
              <a:rPr lang="hu-HU" dirty="0"/>
              <a:t>a</a:t>
            </a:r>
            <a:r>
              <a:rPr lang="hu-HU" dirty="0" smtClean="0"/>
              <a:t>rray to the original nums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17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   k</a:t>
            </a:r>
            <a:r>
              <a:rPr lang="hu-HU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smtClean="0">
                <a:solidFill>
                  <a:srgbClr val="FFFF00"/>
                </a:solidFill>
              </a:rPr>
              <a:t>while i </a:t>
            </a:r>
            <a:r>
              <a:rPr lang="hu-HU" b="1" dirty="0">
                <a:solidFill>
                  <a:srgbClr val="FFFF00"/>
                </a:solidFill>
              </a:rPr>
              <a:t>&lt;= </a:t>
            </a:r>
            <a:r>
              <a:rPr lang="hu-HU" b="1" dirty="0" smtClean="0">
                <a:solidFill>
                  <a:srgbClr val="FFFF00"/>
                </a:solidFill>
              </a:rPr>
              <a:t>middle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    </a:t>
            </a:r>
            <a:r>
              <a:rPr lang="hu-HU" b="1" dirty="0" smtClean="0">
                <a:solidFill>
                  <a:srgbClr val="FFFF00"/>
                </a:solidFill>
              </a:rPr>
              <a:t>		nums[k</a:t>
            </a:r>
            <a:r>
              <a:rPr lang="hu-HU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    </a:t>
            </a:r>
            <a:r>
              <a:rPr lang="hu-HU" b="1" dirty="0" smtClean="0">
                <a:solidFill>
                  <a:srgbClr val="FFFF00"/>
                </a:solidFill>
              </a:rPr>
              <a:t>		k</a:t>
            </a:r>
            <a:r>
              <a:rPr lang="hu-HU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  </a:t>
            </a:r>
            <a:r>
              <a:rPr lang="hu-HU" b="1" dirty="0" smtClean="0">
                <a:solidFill>
                  <a:srgbClr val="FFFF00"/>
                </a:solidFill>
              </a:rPr>
              <a:t>		 </a:t>
            </a:r>
            <a:r>
              <a:rPr lang="hu-HU" b="1" dirty="0">
                <a:solidFill>
                  <a:srgbClr val="FFFF00"/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894" y="3940935"/>
            <a:ext cx="60580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we have items left in the left</a:t>
            </a:r>
          </a:p>
          <a:p>
            <a:r>
              <a:rPr lang="hu-HU" dirty="0" smtClean="0"/>
              <a:t>Subarray: so copy it to the final nums array</a:t>
            </a:r>
          </a:p>
          <a:p>
            <a:r>
              <a:rPr lang="hu-HU" dirty="0"/>
              <a:t>	</a:t>
            </a:r>
            <a:r>
              <a:rPr lang="hu-HU" dirty="0" smtClean="0"/>
              <a:t>~ it is in sorted order so just copy them</a:t>
            </a:r>
          </a:p>
          <a:p>
            <a:endParaRPr lang="hu-HU" dirty="0"/>
          </a:p>
          <a:p>
            <a:r>
              <a:rPr lang="hu-HU" dirty="0" smtClean="0"/>
              <a:t>IMPORTANT: because we partition our array in a way</a:t>
            </a:r>
          </a:p>
          <a:p>
            <a:r>
              <a:rPr lang="hu-HU" dirty="0"/>
              <a:t>t</a:t>
            </a:r>
            <a:r>
              <a:rPr lang="hu-HU" dirty="0" smtClean="0"/>
              <a:t>hat the left subarray contains more items </a:t>
            </a:r>
            <a:r>
              <a:rPr lang="hu-HU" dirty="0" smtClean="0">
                <a:sym typeface="Wingdings" panose="05000000000000000000" pitchFamily="2" charset="2"/>
              </a:rPr>
              <a:t> we</a:t>
            </a:r>
          </a:p>
          <a:p>
            <a:r>
              <a:rPr lang="hu-HU" dirty="0">
                <a:sym typeface="Wingdings" panose="05000000000000000000" pitchFamily="2" charset="2"/>
              </a:rPr>
              <a:t>j</a:t>
            </a:r>
            <a:r>
              <a:rPr lang="hu-HU" dirty="0" smtClean="0">
                <a:sym typeface="Wingdings" panose="05000000000000000000" pitchFamily="2" charset="2"/>
              </a:rPr>
              <a:t>ust have to consider the left subarray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so we do not have to copy items from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right subarray too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9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63" y="870602"/>
            <a:ext cx="5708304" cy="5493707"/>
          </a:xfrm>
        </p:spPr>
      </p:pic>
      <p:sp>
        <p:nvSpPr>
          <p:cNvPr id="3" name="TextBox 2"/>
          <p:cNvSpPr txBox="1"/>
          <p:nvPr/>
        </p:nvSpPr>
        <p:spPr>
          <a:xfrm>
            <a:off x="342317" y="1842611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>
                <a:solidFill>
                  <a:srgbClr val="FFFF00"/>
                </a:solidFill>
              </a:rPr>
              <a:t>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41857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2385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6127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623801" y="1971890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ergesort(0,3)                         mergesort(4,6)</a:t>
            </a:r>
            <a:endParaRPr lang="hu-HU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6516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3991</Words>
  <Application>Microsoft Office PowerPoint</Application>
  <PresentationFormat>Widescreen</PresentationFormat>
  <Paragraphs>983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Century Gothic</vt:lpstr>
      <vt:lpstr>Wingdings</vt:lpstr>
      <vt:lpstr>Wingdings 3</vt:lpstr>
      <vt:lpstr>Ion</vt:lpstr>
      <vt:lpstr>SORTING ALGORITHMS</vt:lpstr>
      <vt:lpstr>Mergesort</vt:lpstr>
      <vt:lpstr>PowerPoint Presentation</vt:lpstr>
      <vt:lpstr>Mergesort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PowerPoint Presentation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Dr A Al Shami</dc:creator>
  <cp:lastModifiedBy>Ahmad Al Shami</cp:lastModifiedBy>
  <cp:revision>43</cp:revision>
  <dcterms:created xsi:type="dcterms:W3CDTF">2015-02-19T11:59:44Z</dcterms:created>
  <dcterms:modified xsi:type="dcterms:W3CDTF">2020-10-15T15:36:18Z</dcterms:modified>
</cp:coreProperties>
</file>