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handoutMasterIdLst>
    <p:handoutMasterId r:id="rId24"/>
  </p:handoutMasterIdLst>
  <p:sldIdLst>
    <p:sldId id="608" r:id="rId2"/>
    <p:sldId id="610" r:id="rId3"/>
    <p:sldId id="613" r:id="rId4"/>
    <p:sldId id="615" r:id="rId5"/>
    <p:sldId id="614" r:id="rId6"/>
    <p:sldId id="616" r:id="rId7"/>
    <p:sldId id="617" r:id="rId8"/>
    <p:sldId id="612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19" r:id="rId18"/>
    <p:sldId id="620" r:id="rId19"/>
    <p:sldId id="621" r:id="rId20"/>
    <p:sldId id="622" r:id="rId21"/>
    <p:sldId id="623" r:id="rId2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94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3979" autoAdjust="0"/>
  </p:normalViewPr>
  <p:slideViewPr>
    <p:cSldViewPr>
      <p:cViewPr varScale="1">
        <p:scale>
          <a:sx n="65" d="100"/>
          <a:sy n="65" d="100"/>
        </p:scale>
        <p:origin x="11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39" d="100"/>
          <a:sy n="139" d="100"/>
        </p:scale>
        <p:origin x="132" y="1116"/>
      </p:cViewPr>
      <p:guideLst>
        <p:guide orient="horz" pos="2976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957A51-BFA0-49A7-B194-971C3CE2BEBA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54487098-F544-493E-95EC-E2A617454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28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485" y="0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87833ED-62ED-44F7-83AE-2776C5EF38AA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1173163"/>
            <a:ext cx="42227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2" tIns="46406" rIns="92812" bIns="4640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91" y="4518345"/>
            <a:ext cx="5680693" cy="3696975"/>
          </a:xfrm>
          <a:prstGeom prst="rect">
            <a:avLst/>
          </a:prstGeom>
        </p:spPr>
        <p:txBody>
          <a:bodyPr vert="horz" lIns="92812" tIns="46406" rIns="92812" bIns="46406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485" y="8917276"/>
            <a:ext cx="3078383" cy="471199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F28B9C7E-F3C4-4954-8E32-5C7EBA53F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9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5785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185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012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2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94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990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429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63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518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6455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857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83871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5316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2536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0232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8540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52786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6480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625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62539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9C7E-F3C4-4954-8E32-5C7EBA53F9C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885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EAF5263-54AB-482B-81E0-0CB2BE9B2B51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9055-17E2-425A-9EC4-26BD58E31AB2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139C-892D-492D-9205-4A61B717B8A8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32FE-523A-4F3A-B78B-D33006409ADA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6D0E44-5271-4BDE-B6CD-D38B11B3EBDE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323-4EEF-41A3-92B9-9F22A851A7C0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91C9-4BCF-4B11-BD09-6AACBD8C4143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C094-2D37-41F8-808D-3511B1A2F70F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B016C-51EB-4A9F-806C-066514F9EB8A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8277-1067-430D-A8B6-4C390F5EF09F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CB81-9145-4B4E-AF96-7FF58016DE56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9DBD42-AEC0-41DB-8385-93E3D9A210DB}" type="datetime1">
              <a:rPr lang="en-US" altLang="ko-KR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Southern Arkansas University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1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 </a:t>
            </a:r>
            <a:endParaRPr lang="en-US" altLang="ko-KR" sz="3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occurrences </a:t>
            </a:r>
          </a:p>
          <a:p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count(data, target) – function signature 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of function expressed as an indented block</a:t>
            </a:r>
          </a:p>
          <a:p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1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233900"/>
              </p:ext>
            </p:extLst>
          </p:nvPr>
        </p:nvGraphicFramePr>
        <p:xfrm>
          <a:off x="457200" y="3716199"/>
          <a:ext cx="8536861" cy="231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4" imgW="5162400" imgH="1400040" progId="Paint.Picture">
                  <p:embed/>
                </p:oleObj>
              </mc:Choice>
              <mc:Fallback>
                <p:oleObj name="Bitmap Image" r:id="rId4" imgW="5162400" imgH="1400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716199"/>
                        <a:ext cx="8536861" cy="231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object ? 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Tangible </a:t>
            </a: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  </a:t>
            </a:r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ko-KR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car, printer, ...</a:t>
            </a: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                 </a:t>
            </a:r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altLang="ko-KR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altLang="ko-KR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employee, boss, ...</a:t>
            </a: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              </a:t>
            </a:r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ko-KR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altLang="ko-KR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flight, overflow, ...</a:t>
            </a: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         </a:t>
            </a:r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ko-KR" sz="24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altLang="ko-KR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contract, sale, ...</a:t>
            </a: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       </a:t>
            </a:r>
            <a:r>
              <a:rPr lang="en-GB" altLang="ko-KR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colour, shape, …</a:t>
            </a:r>
            <a:endParaRPr lang="en-GB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Marc Conrad University of </a:t>
            </a:r>
            <a:r>
              <a:rPr lang="en-US" altLang="ko-KR" dirty="0" err="1" smtClean="0"/>
              <a:t>Luton</a:t>
            </a:r>
            <a:r>
              <a:rPr lang="en-US" altLang="ko-KR" dirty="0" smtClean="0"/>
              <a:t>  Lecture 1 </a:t>
            </a:r>
            <a:endParaRPr lang="en-US" altLang="ko-KR" dirty="0"/>
          </a:p>
        </p:txBody>
      </p:sp>
      <p:pic>
        <p:nvPicPr>
          <p:cNvPr id="2050" name="Picture 2" descr="https://encrypted-tbn2.gstatic.com/images?q=tbn:ANd9GcT-cjf6W8sW6dCXdXo7kdpt1uv0xc8FB1A7QD6yV0OJQs1lboss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4588290"/>
            <a:ext cx="1792111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461290"/>
            <a:ext cx="24384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641" y="4715054"/>
            <a:ext cx="1282042" cy="12820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077" y="4855893"/>
            <a:ext cx="1653213" cy="1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objects ? 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represent an individual, individual item, unit, or entity, either real or abstract, with a well-defined role in the problem domain.</a:t>
            </a:r>
          </a:p>
          <a:p>
            <a:pPr marL="0" indent="0">
              <a:buNone/>
            </a:pPr>
            <a:r>
              <a:rPr lang="en-GB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altLang="ko-KR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“object” is anything to which a concept applies.</a:t>
            </a:r>
          </a:p>
          <a:p>
            <a:pPr marL="0" indent="0">
              <a:buNone/>
            </a:pPr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GB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Marc Conrad University of </a:t>
            </a:r>
            <a:r>
              <a:rPr lang="en-US" altLang="ko-KR" dirty="0" err="1" smtClean="0"/>
              <a:t>Luton</a:t>
            </a:r>
            <a:r>
              <a:rPr lang="en-US" altLang="ko-KR" dirty="0" smtClean="0"/>
              <a:t>  Lecture 1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6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object 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</a:t>
            </a:r>
            <a:r>
              <a:rPr lang="en-GB" altLang="ko-KR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GB" altLang="ko-KR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this object be in? </a:t>
            </a:r>
          </a:p>
          <a:p>
            <a:r>
              <a:rPr lang="en-GB" altLang="ko-KR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</a:t>
            </a:r>
            <a:r>
              <a:rPr lang="en-GB" altLang="ko-KR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altLang="ko-KR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this object perform? </a:t>
            </a:r>
          </a:p>
          <a:p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GB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https://docs.oracle.com/javase/tutorial/java/concepts/object.html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68121"/>
            <a:ext cx="5044142" cy="35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object 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state in </a:t>
            </a:r>
            <a:r>
              <a:rPr lang="en-GB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r>
              <a:rPr lang="en-GB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Exposes its </a:t>
            </a:r>
            <a:r>
              <a:rPr lang="en-GB" altLang="ko-KR" sz="24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altLang="ko-K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GB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GB" altLang="ko-KR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GB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https://docs.oracle.com/javase/tutorial/java/concepts/object.html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9253"/>
            <a:ext cx="4693087" cy="35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parts of an object 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8304" y="1378696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endParaRPr lang="en-US" altLang="ko-KR" sz="2800" i="1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727CA3"/>
              </a:buClr>
              <a:buSzTx/>
              <a:buNone/>
            </a:pPr>
            <a:endParaRPr lang="en-US" altLang="ko-KR" sz="2800" i="1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1834" y="1210358"/>
            <a:ext cx="8229600" cy="5010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GB" altLang="ko-KR" sz="2400" dirty="0" smtClean="0"/>
              <a:t>       </a:t>
            </a:r>
            <a:r>
              <a:rPr lang="en-GB" altLang="ko-KR" sz="2400" dirty="0"/>
              <a:t>Object = </a:t>
            </a:r>
            <a:r>
              <a:rPr lang="en-GB" altLang="ko-KR" sz="2400" dirty="0" smtClean="0"/>
              <a:t>Data(Variable)  + </a:t>
            </a:r>
            <a:r>
              <a:rPr lang="en-GB" altLang="ko-KR" sz="2400" dirty="0" err="1" smtClean="0"/>
              <a:t>Operaton</a:t>
            </a:r>
            <a:r>
              <a:rPr lang="en-GB" altLang="ko-KR" sz="2400" dirty="0" smtClean="0"/>
              <a:t> (Function)</a:t>
            </a:r>
            <a:endParaRPr lang="en-GB" altLang="ko-KR" sz="2400" dirty="0"/>
          </a:p>
          <a:p>
            <a:pPr>
              <a:buFont typeface="Monotype Sorts" pitchFamily="2" charset="2"/>
              <a:buNone/>
            </a:pPr>
            <a:r>
              <a:rPr lang="en-GB" altLang="ko-KR" sz="2400" dirty="0"/>
              <a:t>       </a:t>
            </a:r>
            <a:r>
              <a:rPr lang="en-GB" altLang="ko-KR" sz="2400" i="1" dirty="0">
                <a:solidFill>
                  <a:srgbClr val="0033CC"/>
                </a:solidFill>
              </a:rPr>
              <a:t>or to say the same differently</a:t>
            </a:r>
            <a:r>
              <a:rPr lang="en-GB" altLang="ko-KR" sz="2400" i="1" dirty="0" smtClean="0">
                <a:solidFill>
                  <a:srgbClr val="0033CC"/>
                </a:solidFill>
              </a:rPr>
              <a:t>:</a:t>
            </a:r>
            <a:endParaRPr lang="en-GB" altLang="ko-KR" sz="2400" i="1" dirty="0">
              <a:solidFill>
                <a:srgbClr val="0033CC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GB" altLang="ko-KR" sz="2400" i="1" dirty="0" smtClean="0">
                <a:solidFill>
                  <a:srgbClr val="0033CC"/>
                </a:solidFill>
              </a:rPr>
              <a:t>An object has the responsibility to know and the responsibility to do.</a:t>
            </a:r>
          </a:p>
          <a:p>
            <a:pPr>
              <a:buFont typeface="Monotype Sorts" pitchFamily="2" charset="2"/>
              <a:buNone/>
            </a:pPr>
            <a:endParaRPr lang="en-GB" altLang="ko-KR" sz="2400" i="1" dirty="0">
              <a:solidFill>
                <a:srgbClr val="0033CC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GB" altLang="ko-KR" sz="2400" i="1" dirty="0" smtClean="0">
                <a:solidFill>
                  <a:srgbClr val="0033CC"/>
                </a:solidFill>
              </a:rPr>
              <a:t>                                  =                             +  </a:t>
            </a:r>
            <a:endParaRPr lang="en-GB" altLang="ko-K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35" y="2581090"/>
            <a:ext cx="1787445" cy="18526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41" y="2867544"/>
            <a:ext cx="2112433" cy="11829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2839578"/>
            <a:ext cx="1783144" cy="1335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159" y="4490175"/>
            <a:ext cx="1461626" cy="1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care about objects? 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– large software projects can be split up in smaller pieces.</a:t>
            </a:r>
          </a:p>
          <a:p>
            <a:r>
              <a:rPr lang="en-GB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Reuseability</a:t>
            </a:r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Programs can be assembled from pre-written software components.</a:t>
            </a:r>
          </a:p>
          <a:p>
            <a:r>
              <a:rPr lang="en-GB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– New software components can be written or developed from existing ones.</a:t>
            </a:r>
          </a:p>
          <a:p>
            <a:pPr marL="0" indent="0">
              <a:buNone/>
            </a:pPr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ko-K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>
              <a:buNone/>
            </a:pPr>
            <a:endParaRPr lang="en-GB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Marc Conrad University of </a:t>
            </a:r>
            <a:r>
              <a:rPr lang="en-US" altLang="ko-KR" dirty="0" err="1" smtClean="0"/>
              <a:t>Luton</a:t>
            </a:r>
            <a:r>
              <a:rPr lang="en-US" altLang="ko-KR" dirty="0" smtClean="0"/>
              <a:t>  Lecture 1 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88446"/>
            <a:ext cx="2057400" cy="1583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43694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921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Terminology 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representation of the essential features of an object. These are ‘encapsulated’ into an </a:t>
            </a:r>
            <a:r>
              <a:rPr lang="en-GB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type.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</a:t>
            </a:r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practice of including in an object everything it needs hidden from other objects. The internal state is usually not accessible by other objects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ea typeface="돋움체" panose="020B060900010101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/>
              <a:t>Marc Conrad University of </a:t>
            </a:r>
            <a:r>
              <a:rPr lang="en-US" altLang="ko-KR" dirty="0" err="1"/>
              <a:t>Luton</a:t>
            </a:r>
            <a:r>
              <a:rPr lang="en-US" altLang="ko-KR" dirty="0"/>
              <a:t>  Lecture 1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99990"/>
            <a:ext cx="1054794" cy="10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 Goals </a:t>
            </a:r>
          </a:p>
          <a:p>
            <a:pPr marL="0" lvl="0" indent="0">
              <a:buClr>
                <a:srgbClr val="727CA3"/>
              </a:buClr>
              <a:buNone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produces the right output for all the anticipated inputs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program’s application.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software to run with minimal change on different hardware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operating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platforms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– same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should be usable as a component of different systems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applications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11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 Goals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 refers to an organizing principle in which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system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divided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separate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units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parts of a system involves naming them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explaining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– Different 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software system should not reveal the internal details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respective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implementations.</a:t>
            </a:r>
          </a:p>
          <a:p>
            <a:pPr marL="0" indent="0">
              <a:buClr>
                <a:srgbClr val="727CA3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727CA3"/>
              </a:buCl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347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class serves as the primary means for abstraction in object-oriented programming.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piece of data is represented as an instance of some class.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identifier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self identifier plays a key role.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Syntactically, self identifies the instance upon which a method is invoked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82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passing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 fontScale="85000" lnSpcReduction="20000"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endParaRPr lang="en-US" altLang="ko-KR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parameter 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/>
              <a:t>prizes </a:t>
            </a:r>
            <a:r>
              <a:rPr lang="en-US" sz="3400" dirty="0"/>
              <a:t>= count(grades, A </a:t>
            </a:r>
            <a:r>
              <a:rPr lang="en-US" sz="3400" dirty="0" smtClean="0"/>
              <a:t>)</a:t>
            </a:r>
          </a:p>
          <a:p>
            <a:pPr marL="0" indent="0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54100"/>
              </p:ext>
            </p:extLst>
          </p:nvPr>
        </p:nvGraphicFramePr>
        <p:xfrm>
          <a:off x="307848" y="2350632"/>
          <a:ext cx="8536861" cy="231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itmap Image" r:id="rId4" imgW="5162400" imgH="1400040" progId="Paint.Picture">
                  <p:embed/>
                </p:oleObj>
              </mc:Choice>
              <mc:Fallback>
                <p:oleObj name="Bitmap Image" r:id="rId4" imgW="5162400" imgH="14000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848" y="2350632"/>
                        <a:ext cx="8536861" cy="2315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2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CreditCard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Example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54576"/>
              </p:ext>
            </p:extLst>
          </p:nvPr>
        </p:nvGraphicFramePr>
        <p:xfrm>
          <a:off x="459658" y="762000"/>
          <a:ext cx="8227142" cy="5486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13571">
                  <a:extLst>
                    <a:ext uri="{9D8B030D-6E8A-4147-A177-3AD203B41FA5}">
                      <a16:colId xmlns:a16="http://schemas.microsoft.com/office/drawing/2014/main" val="2302527781"/>
                    </a:ext>
                  </a:extLst>
                </a:gridCol>
                <a:gridCol w="4113571">
                  <a:extLst>
                    <a:ext uri="{9D8B030D-6E8A-4147-A177-3AD203B41FA5}">
                      <a16:colId xmlns:a16="http://schemas.microsoft.com/office/drawing/2014/main" val="2619957671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8472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13" y="1058645"/>
            <a:ext cx="6185385" cy="50808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65" y="3767789"/>
            <a:ext cx="4426033" cy="237170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ko-KR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CreditCard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CreditCard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responsibility is to establish the state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newly created credit card object with appropriate instance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91998"/>
            <a:ext cx="7848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print example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integer values from 1 to n in reverse order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8" y="1893569"/>
            <a:ext cx="3674680" cy="20874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467050"/>
            <a:ext cx="3332887" cy="50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implementation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example </a:t>
            </a: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9837" y="1962329"/>
          <a:ext cx="7273333" cy="131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Bitmap Image" r:id="rId4" imgW="4257720" imgH="771480" progId="Paint.Picture">
                  <p:embed/>
                </p:oleObj>
              </mc:Choice>
              <mc:Fallback>
                <p:oleObj name="Bitmap Image" r:id="rId4" imgW="4257720" imgH="771480" progId="Paint.Pictur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837" y="1962329"/>
                        <a:ext cx="7273333" cy="131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36869"/>
            <a:ext cx="6641469" cy="11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3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implementation </a:t>
            </a:r>
            <a:endParaRPr lang="en-US" altLang="ko-KR" sz="3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6324600" cy="32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Function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trace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6" y="1371600"/>
            <a:ext cx="6786386" cy="43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with recursive function </a:t>
            </a:r>
            <a:endParaRPr lang="en-US" altLang="ko-K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 must be sorted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4" y="1457324"/>
            <a:ext cx="6114695" cy="43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556895"/>
            <a:ext cx="8077200" cy="111379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   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3848" y="6388100"/>
            <a:ext cx="6092952" cy="334010"/>
          </a:xfrm>
        </p:spPr>
        <p:txBody>
          <a:bodyPr/>
          <a:lstStyle/>
          <a:p>
            <a:r>
              <a:rPr lang="en-US" dirty="0" smtClean="0"/>
              <a:t>Data Structure and Algorithms in Python – Michael </a:t>
            </a:r>
            <a:r>
              <a:rPr lang="en-US" dirty="0" err="1" smtClean="0"/>
              <a:t>T.Goodrich</a:t>
            </a:r>
            <a:r>
              <a:rPr lang="en-US" dirty="0" smtClean="0"/>
              <a:t> – Wiley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7848" y="762000"/>
            <a:ext cx="8226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</a:p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/>
              <a:t> </a:t>
            </a: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65760" y="620077"/>
            <a:ext cx="8260080" cy="5379720"/>
          </a:xfrm>
        </p:spPr>
        <p:txBody>
          <a:bodyPr>
            <a:normAutofit/>
          </a:bodyPr>
          <a:lstStyle/>
          <a:p>
            <a:pPr lvl="0"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</a:t>
            </a:r>
            <a:endParaRPr lang="en-US" altLang="ko-K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4" y="1114424"/>
            <a:ext cx="7739497" cy="49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313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Oriented programming ?</a:t>
            </a:r>
            <a:endParaRPr lang="en-US" altLang="ko-K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7623" y="1248410"/>
            <a:ext cx="8229600" cy="51079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27CA3"/>
              </a:buClr>
              <a:buNone/>
            </a:pPr>
            <a:r>
              <a:rPr lang="en-US" altLang="ko-KR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like a block box. </a:t>
            </a:r>
            <a:endParaRPr lang="en-US" altLang="ko-KR" sz="24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details are hidden</a:t>
            </a:r>
            <a:r>
              <a:rPr lang="en-US" altLang="ko-KR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rgbClr val="727CA3"/>
              </a:buClr>
              <a:buNone/>
            </a:pPr>
            <a:endParaRPr lang="en-US" altLang="ko-KR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altLang="ko-KR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assigning responsibility to these objects.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communicate to other objects by sending messages.</a:t>
            </a:r>
          </a:p>
          <a:p>
            <a:pPr>
              <a:buClr>
                <a:srgbClr val="727CA3"/>
              </a:buClr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received by the methods of an object.</a:t>
            </a:r>
            <a:endParaRPr lang="en-US" altLang="ko-K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727CA3"/>
              </a:buClr>
              <a:buNone/>
            </a:pPr>
            <a:endParaRPr lang="en-US" altLang="ko-KR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oter Placeholder 1"/>
          <p:cNvSpPr txBox="1">
            <a:spLocks/>
          </p:cNvSpPr>
          <p:nvPr/>
        </p:nvSpPr>
        <p:spPr>
          <a:xfrm>
            <a:off x="1981200" y="6351050"/>
            <a:ext cx="6908487" cy="3048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 smtClean="0"/>
              <a:t>Marc Conrad University of </a:t>
            </a:r>
            <a:r>
              <a:rPr lang="en-US" altLang="ko-KR" dirty="0" err="1" smtClean="0"/>
              <a:t>Luton</a:t>
            </a:r>
            <a:r>
              <a:rPr lang="en-US" altLang="ko-KR" dirty="0" smtClean="0"/>
              <a:t>  Lecture 1 </a:t>
            </a:r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99" y="1319103"/>
            <a:ext cx="2728175" cy="15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11639</TotalTime>
  <Words>890</Words>
  <Application>Microsoft Office PowerPoint</Application>
  <PresentationFormat>On-screen Show (4:3)</PresentationFormat>
  <Paragraphs>268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맑은 고딕</vt:lpstr>
      <vt:lpstr>Bookman Old Style</vt:lpstr>
      <vt:lpstr>돋움</vt:lpstr>
      <vt:lpstr>돋움체</vt:lpstr>
      <vt:lpstr>Gill Sans MT</vt:lpstr>
      <vt:lpstr>Monotype Sorts</vt:lpstr>
      <vt:lpstr>Times New Roman</vt:lpstr>
      <vt:lpstr>Wingdings</vt:lpstr>
      <vt:lpstr>Wingdings 3</vt:lpstr>
      <vt:lpstr>Origin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Performance-Aware Distributed Beacon Scheduling for IEEE 802.15.4/ZigBee  Cluster-Tree Wireless Sensor Networks</dc:title>
  <dc:creator>howard</dc:creator>
  <cp:lastModifiedBy>Ahmad Al Shami</cp:lastModifiedBy>
  <cp:revision>504</cp:revision>
  <cp:lastPrinted>2017-01-23T05:18:45Z</cp:lastPrinted>
  <dcterms:created xsi:type="dcterms:W3CDTF">2006-08-16T00:00:00Z</dcterms:created>
  <dcterms:modified xsi:type="dcterms:W3CDTF">2020-09-11T15:41:55Z</dcterms:modified>
</cp:coreProperties>
</file>