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361134"/>
            <a:ext cx="609600" cy="715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19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11693236" cy="2387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Week 5-6_BINARY </a:t>
            </a:r>
            <a:r>
              <a:rPr lang="en-US" sz="5400" b="1" dirty="0">
                <a:solidFill>
                  <a:srgbClr val="FF0000"/>
                </a:solidFill>
              </a:rPr>
              <a:t>SEARCH </a:t>
            </a:r>
            <a:r>
              <a:rPr lang="en-US" sz="5400" b="1" dirty="0" smtClean="0">
                <a:solidFill>
                  <a:srgbClr val="FF0000"/>
                </a:solidFill>
              </a:rPr>
              <a:t>TREES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(BST)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8145"/>
            <a:ext cx="9144000" cy="15794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Dr. Ahmad Al Shami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September 2020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80720" y="434418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7592" y="4094089"/>
            <a:ext cx="284516" cy="2485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84236" y="4082096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0497" y="43478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8367" y="692383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tree: the number of layers</a:t>
            </a:r>
          </a:p>
          <a:p>
            <a:r>
              <a:rPr lang="hu-HU" dirty="0"/>
              <a:t>	</a:t>
            </a:r>
            <a:r>
              <a:rPr lang="hu-HU" dirty="0" smtClean="0"/>
              <a:t> it contains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19850" y="1715828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 layer 1   // 1 node    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823168" y="246089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 layer 2   // 2 nodes    2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12168" y="4488621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---------------------------------------------------------------- layer h  // 2       nodes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494709" y="227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8367" y="1544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358942" y="334827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4106191" y="43714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43063" y="4121308"/>
            <a:ext cx="284516" cy="2485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9707" y="4109315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35968" y="437511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624" y="43243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735968" y="5383369"/>
            <a:ext cx="762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general: h ~ </a:t>
            </a:r>
            <a:r>
              <a:rPr lang="hu-HU" b="1" dirty="0" smtClean="0"/>
              <a:t>O(logN)</a:t>
            </a:r>
            <a:r>
              <a:rPr lang="hu-HU" dirty="0" smtClean="0"/>
              <a:t>  if this is true the tree is said to be balanced</a:t>
            </a:r>
          </a:p>
          <a:p>
            <a:r>
              <a:rPr lang="hu-HU" dirty="0"/>
              <a:t>	</a:t>
            </a:r>
            <a:r>
              <a:rPr lang="hu-HU" dirty="0" smtClean="0"/>
              <a:t>If it is not true the tree is unbalanced, which means it is</a:t>
            </a:r>
          </a:p>
          <a:p>
            <a:r>
              <a:rPr lang="hu-HU" dirty="0"/>
              <a:t>	</a:t>
            </a:r>
            <a:r>
              <a:rPr lang="hu-HU" dirty="0" smtClean="0"/>
              <a:t>	asymmetric which is a PROBLEM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1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859648" y="944854"/>
            <a:ext cx="427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hu-HU" dirty="0" smtClean="0"/>
              <a:t>eight </a:t>
            </a:r>
            <a:r>
              <a:rPr lang="hu-HU" dirty="0" smtClean="0"/>
              <a:t>of a tree: the number of layers it has</a:t>
            </a:r>
            <a:endParaRPr lang="hu-HU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1225175" y="1635617"/>
            <a:ext cx="10128625" cy="26144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Height of the </a:t>
            </a:r>
            <a:r>
              <a:rPr lang="hu-HU" dirty="0" smtClean="0"/>
              <a:t>tree:  </a:t>
            </a:r>
            <a:r>
              <a:rPr lang="en-US" dirty="0" smtClean="0"/>
              <a:t>the length of the path from the root to the deepest node in the tree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- we should keep the height of the tree at a minimum which </a:t>
            </a:r>
            <a:r>
              <a:rPr lang="hu-HU" dirty="0" smtClean="0"/>
              <a:t>is</a:t>
            </a:r>
            <a:r>
              <a:rPr lang="en-US" dirty="0" smtClean="0"/>
              <a:t>&gt;&gt; </a:t>
            </a:r>
            <a:r>
              <a:rPr lang="hu-HU" dirty="0" smtClean="0"/>
              <a:t>h=log </a:t>
            </a:r>
            <a:r>
              <a:rPr lang="hu-HU" dirty="0" smtClean="0"/>
              <a:t>n</a:t>
            </a:r>
          </a:p>
          <a:p>
            <a:pPr marL="0" indent="0">
              <a:buNone/>
            </a:pPr>
            <a:r>
              <a:rPr lang="hu-HU" dirty="0" smtClean="0"/>
              <a:t>	- if the tree is unbalanced: the h=log n relation is no more valid </a:t>
            </a:r>
            <a:r>
              <a:rPr lang="hu-HU" dirty="0" smtClean="0"/>
              <a:t>and </a:t>
            </a:r>
            <a:r>
              <a:rPr lang="hu-HU" dirty="0" smtClean="0"/>
              <a:t>the operation’s running time is no more </a:t>
            </a:r>
            <a:r>
              <a:rPr lang="hu-HU" dirty="0" smtClean="0"/>
              <a:t>logarithmic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03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3530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98842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45812" y="2400259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79037" y="313957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5298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4946" y="4597757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        unbalanced tree</a:t>
            </a:r>
            <a:endParaRPr lang="hu-HU" dirty="0"/>
          </a:p>
        </p:txBody>
      </p:sp>
      <p:sp>
        <p:nvSpPr>
          <p:cNvPr id="14" name="Oval 13"/>
          <p:cNvSpPr/>
          <p:nvPr/>
        </p:nvSpPr>
        <p:spPr>
          <a:xfrm>
            <a:off x="7798168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93480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0450" y="2400259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79883" y="33036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9818" y="3157099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99858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89793" y="2400259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73675" y="313957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99936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6261" y="325918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176196" y="3112674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40450" y="459775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 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1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06" y="1575980"/>
            <a:ext cx="8946541" cy="5372636"/>
          </a:xfrm>
        </p:spPr>
        <p:txBody>
          <a:bodyPr/>
          <a:lstStyle/>
          <a:p>
            <a:r>
              <a:rPr lang="hu-HU" dirty="0" smtClean="0"/>
              <a:t>Binary search trees are data structures</a:t>
            </a:r>
          </a:p>
          <a:p>
            <a:r>
              <a:rPr lang="hu-HU" dirty="0" smtClean="0"/>
              <a:t>Keeps the keys in sorted order: </a:t>
            </a:r>
            <a:r>
              <a:rPr lang="en-US" dirty="0"/>
              <a:t> so that lookup and other operations can use the principle of binary </a:t>
            </a:r>
            <a:r>
              <a:rPr lang="en-US" dirty="0" smtClean="0"/>
              <a:t>search</a:t>
            </a:r>
            <a:r>
              <a:rPr lang="hu-HU" dirty="0" smtClean="0"/>
              <a:t> !!!</a:t>
            </a:r>
          </a:p>
          <a:p>
            <a:r>
              <a:rPr lang="hu-HU" dirty="0"/>
              <a:t>E</a:t>
            </a:r>
            <a:r>
              <a:rPr lang="en-US" dirty="0" smtClean="0"/>
              <a:t>ach </a:t>
            </a:r>
            <a:r>
              <a:rPr lang="en-US" dirty="0"/>
              <a:t>comparison allows the operations to skip over half of the tree, so that each lookup/insertion/deletion takes </a:t>
            </a:r>
            <a:r>
              <a:rPr lang="en-US" dirty="0" smtClean="0"/>
              <a:t>time proportional to</a:t>
            </a:r>
            <a:r>
              <a:rPr lang="en-US" dirty="0"/>
              <a:t> the logarithm of the number of items stored in the </a:t>
            </a:r>
            <a:r>
              <a:rPr lang="en-US" dirty="0" smtClean="0"/>
              <a:t>tree</a:t>
            </a:r>
            <a:endParaRPr lang="hu-HU" dirty="0" smtClean="0"/>
          </a:p>
          <a:p>
            <a:r>
              <a:rPr lang="en-US" dirty="0"/>
              <a:t>This is much better than the linear </a:t>
            </a:r>
            <a:r>
              <a:rPr lang="en-US" dirty="0" smtClean="0"/>
              <a:t>time</a:t>
            </a:r>
            <a:r>
              <a:rPr lang="hu-HU" dirty="0" smtClean="0"/>
              <a:t> O(N)</a:t>
            </a:r>
            <a:r>
              <a:rPr lang="en-US" dirty="0"/>
              <a:t> required to find items by key in an unsorted array, but slower than the corresponding operations on hash </a:t>
            </a:r>
            <a:r>
              <a:rPr lang="en-US" dirty="0" smtClean="0"/>
              <a:t>tables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1898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0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956" y="338769"/>
            <a:ext cx="9981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u="sng" dirty="0" smtClean="0"/>
              <a:t>Insertion:</a:t>
            </a:r>
            <a:r>
              <a:rPr lang="hu-HU" sz="3600" dirty="0" smtClean="0"/>
              <a:t> 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hu-HU" dirty="0" smtClean="0"/>
              <a:t>e </a:t>
            </a:r>
            <a:r>
              <a:rPr lang="hu-HU" b="1" dirty="0" smtClean="0">
                <a:solidFill>
                  <a:srgbClr val="FF0000"/>
                </a:solidFill>
              </a:rPr>
              <a:t>start at the root node</a:t>
            </a:r>
            <a:r>
              <a:rPr lang="hu-HU" dirty="0" smtClean="0"/>
              <a:t>. If the data we want to insert is </a:t>
            </a:r>
            <a:r>
              <a:rPr lang="hu-HU" b="1" dirty="0" smtClean="0">
                <a:solidFill>
                  <a:srgbClr val="FF0000"/>
                </a:solidFill>
              </a:rPr>
              <a:t>greater</a:t>
            </a:r>
            <a:r>
              <a:rPr lang="hu-HU" b="1" dirty="0" smtClean="0"/>
              <a:t> </a:t>
            </a:r>
            <a:r>
              <a:rPr lang="hu-HU" b="1" dirty="0" smtClean="0"/>
              <a:t>than</a:t>
            </a:r>
            <a:r>
              <a:rPr lang="en-US" b="1" dirty="0" smtClean="0"/>
              <a:t> </a:t>
            </a:r>
            <a:r>
              <a:rPr lang="hu-HU" b="1" dirty="0" smtClean="0"/>
              <a:t>the </a:t>
            </a:r>
            <a:r>
              <a:rPr lang="hu-HU" b="1" dirty="0" smtClean="0"/>
              <a:t>root node we go to the </a:t>
            </a:r>
            <a:r>
              <a:rPr lang="hu-HU" b="1" dirty="0" smtClean="0">
                <a:solidFill>
                  <a:srgbClr val="FF0000"/>
                </a:solidFill>
              </a:rPr>
              <a:t>right</a:t>
            </a:r>
            <a:r>
              <a:rPr lang="hu-HU" dirty="0" smtClean="0"/>
              <a:t>,</a:t>
            </a:r>
            <a:endParaRPr lang="en-US" dirty="0" smtClean="0"/>
          </a:p>
          <a:p>
            <a:r>
              <a:rPr lang="hu-HU" b="1" dirty="0" smtClean="0"/>
              <a:t> </a:t>
            </a:r>
            <a:r>
              <a:rPr lang="hu-HU" b="1" dirty="0" smtClean="0"/>
              <a:t>if it is </a:t>
            </a:r>
            <a:r>
              <a:rPr lang="hu-HU" b="1" dirty="0" smtClean="0">
                <a:solidFill>
                  <a:srgbClr val="FF0000"/>
                </a:solidFill>
              </a:rPr>
              <a:t>smaller</a:t>
            </a:r>
            <a:r>
              <a:rPr lang="hu-HU" b="1" dirty="0" smtClean="0"/>
              <a:t>, we go to the </a:t>
            </a:r>
            <a:r>
              <a:rPr lang="hu-HU" b="1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   &gt;&gt;  </a:t>
            </a:r>
            <a:r>
              <a:rPr lang="hu-HU" dirty="0" smtClean="0"/>
              <a:t>And </a:t>
            </a:r>
            <a:r>
              <a:rPr lang="hu-HU" dirty="0" smtClean="0"/>
              <a:t>so on ...</a:t>
            </a:r>
          </a:p>
        </p:txBody>
      </p:sp>
    </p:spTree>
    <p:extLst>
      <p:ext uri="{BB962C8B-B14F-4D97-AF65-F5344CB8AC3E}">
        <p14:creationId xmlns:p14="http://schemas.microsoft.com/office/powerpoint/2010/main" val="2669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binarySearhTree.insert(12);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41447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binarySearhTree.insert(12);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6158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871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7661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3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0759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9592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558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303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1791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0066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309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23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7320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1176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117239" y="5769735"/>
            <a:ext cx="812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 search trees are going to make all of these operations quite fast,</a:t>
            </a:r>
          </a:p>
          <a:p>
            <a:r>
              <a:rPr lang="hu-HU" dirty="0"/>
              <a:t>w</a:t>
            </a:r>
            <a:r>
              <a:rPr lang="hu-HU" dirty="0" smtClean="0"/>
              <a:t>ith </a:t>
            </a:r>
            <a:r>
              <a:rPr lang="hu-HU" b="1" dirty="0" smtClean="0"/>
              <a:t>O(log N)</a:t>
            </a:r>
            <a:r>
              <a:rPr lang="hu-HU" dirty="0" smtClean="0"/>
              <a:t> time complexity !!!   ~ predictable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3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155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757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82586" y="3782311"/>
            <a:ext cx="615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mangaed to find the item </a:t>
            </a:r>
          </a:p>
          <a:p>
            <a:endParaRPr lang="hu-HU" dirty="0"/>
          </a:p>
          <a:p>
            <a:r>
              <a:rPr lang="hu-HU" dirty="0" smtClean="0"/>
              <a:t>On every decision: we discard half of the tree, so it is</a:t>
            </a:r>
          </a:p>
          <a:p>
            <a:r>
              <a:rPr lang="hu-HU" dirty="0" smtClean="0"/>
              <a:t>like binary search in a sorted array // O(logN)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4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smallest node: we just have to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as far as possible ... </a:t>
            </a:r>
            <a:r>
              <a:rPr lang="hu-HU" dirty="0"/>
              <a:t>i</a:t>
            </a:r>
            <a:r>
              <a:rPr lang="hu-HU" dirty="0" smtClean="0"/>
              <a:t>t will be the smallest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2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smallest node: we just have to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as far as possible ... </a:t>
            </a:r>
            <a:r>
              <a:rPr lang="hu-HU" dirty="0"/>
              <a:t>i</a:t>
            </a:r>
            <a:r>
              <a:rPr lang="hu-HU" dirty="0" smtClean="0"/>
              <a:t>t will be the smallest !!!</a:t>
            </a:r>
          </a:p>
          <a:p>
            <a:endParaRPr lang="hu-HU" dirty="0"/>
          </a:p>
          <a:p>
            <a:r>
              <a:rPr lang="hu-HU" dirty="0"/>
              <a:t>We want to find the </a:t>
            </a:r>
            <a:r>
              <a:rPr lang="hu-HU" dirty="0" smtClean="0"/>
              <a:t>largest node</a:t>
            </a:r>
            <a:r>
              <a:rPr lang="hu-HU" dirty="0"/>
              <a:t>: we just have to go to the </a:t>
            </a:r>
            <a:r>
              <a:rPr lang="hu-HU" dirty="0" smtClean="0"/>
              <a:t>right</a:t>
            </a:r>
            <a:endParaRPr lang="hu-HU" dirty="0"/>
          </a:p>
          <a:p>
            <a:r>
              <a:rPr lang="hu-HU" dirty="0"/>
              <a:t>	as far as possible ... it will be the </a:t>
            </a:r>
            <a:r>
              <a:rPr lang="hu-HU" dirty="0" smtClean="0"/>
              <a:t>largest !!!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0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3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548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hu-HU" b="1" dirty="0" smtClean="0">
                <a:solidFill>
                  <a:srgbClr val="FF0000"/>
                </a:solidFill>
              </a:rPr>
              <a:t>oot </a:t>
            </a:r>
            <a:r>
              <a:rPr lang="hu-HU" b="1" dirty="0" smtClean="0">
                <a:solidFill>
                  <a:srgbClr val="FF0000"/>
                </a:solidFill>
              </a:rPr>
              <a:t>node</a:t>
            </a:r>
            <a:r>
              <a:rPr lang="hu-HU" dirty="0" smtClean="0"/>
              <a:t>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a tree: there must be only a single path from the root node to any other nodes</a:t>
            </a:r>
          </a:p>
          <a:p>
            <a:r>
              <a:rPr lang="hu-HU" dirty="0"/>
              <a:t>i</a:t>
            </a:r>
            <a:r>
              <a:rPr lang="hu-HU" dirty="0" smtClean="0"/>
              <a:t>n the tree</a:t>
            </a:r>
          </a:p>
          <a:p>
            <a:r>
              <a:rPr lang="hu-HU" dirty="0"/>
              <a:t>	</a:t>
            </a:r>
            <a:r>
              <a:rPr lang="hu-HU" dirty="0" smtClean="0"/>
              <a:t>~ if there are several ways to get to a given node: it is not a tree !!!</a:t>
            </a:r>
            <a:endParaRPr lang="hu-HU" dirty="0"/>
          </a:p>
        </p:txBody>
      </p:sp>
      <p:sp>
        <p:nvSpPr>
          <p:cNvPr id="28" name="Oval 27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28" idx="3"/>
            <a:endCxn id="29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3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31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4"/>
            <a:endCxn id="30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5588000" y="1348509"/>
            <a:ext cx="221673" cy="34217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778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In the main </a:t>
            </a:r>
            <a:r>
              <a:rPr lang="hu-HU" b="1" u="sng" dirty="0" smtClean="0">
                <a:sym typeface="Wingdings" panose="05000000000000000000" pitchFamily="2" charset="2"/>
              </a:rPr>
              <a:t>three</a:t>
            </a:r>
            <a:r>
              <a:rPr lang="hu-HU" dirty="0" smtClean="0">
                <a:sym typeface="Wingdings" panose="05000000000000000000" pitchFamily="2" charset="2"/>
              </a:rPr>
              <a:t> possible cases: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1.) The node we want to get rid of is a leaf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2.) The node we want to get rid of has a single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3.) The node we want to get rid of has 2 children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48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2592" y="4533363"/>
            <a:ext cx="808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we have to find the item itself + we have to delete it or set</a:t>
            </a:r>
          </a:p>
          <a:p>
            <a:r>
              <a:rPr lang="hu-HU" dirty="0"/>
              <a:t>	</a:t>
            </a:r>
            <a:r>
              <a:rPr lang="hu-HU" dirty="0" smtClean="0"/>
              <a:t>it to NULL</a:t>
            </a:r>
          </a:p>
          <a:p>
            <a:r>
              <a:rPr lang="hu-HU" dirty="0"/>
              <a:t>	 </a:t>
            </a:r>
            <a:r>
              <a:rPr lang="hu-HU" dirty="0" smtClean="0"/>
              <a:t>  ~ 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deletion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oot node: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a tree: there must be only a single path from the root node to any other nodes</a:t>
            </a:r>
          </a:p>
          <a:p>
            <a:r>
              <a:rPr lang="hu-HU" dirty="0"/>
              <a:t>i</a:t>
            </a:r>
            <a:r>
              <a:rPr lang="hu-HU" dirty="0" smtClean="0"/>
              <a:t>n the tree</a:t>
            </a:r>
          </a:p>
          <a:p>
            <a:r>
              <a:rPr lang="hu-HU" dirty="0"/>
              <a:t>	</a:t>
            </a:r>
            <a:r>
              <a:rPr lang="hu-HU" dirty="0" smtClean="0"/>
              <a:t>~ if there are several ways to get to a given node: it is not a tree !!!</a:t>
            </a:r>
            <a:endParaRPr lang="hu-HU" dirty="0"/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04846" y="3196076"/>
            <a:ext cx="480149" cy="5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4161" y="237061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Not a tree !!!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3287040" y="2957814"/>
            <a:ext cx="1170207" cy="1168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33357" y="2772150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31557" y="4031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4203349" y="2957814"/>
            <a:ext cx="253898" cy="235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47866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6834" y="4468969"/>
            <a:ext cx="8008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first we have to find the item we want to get rid of and 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</a:p>
          <a:p>
            <a:r>
              <a:rPr lang="hu-HU" dirty="0"/>
              <a:t>	</a:t>
            </a:r>
            <a:r>
              <a:rPr lang="hu-HU" dirty="0" smtClean="0"/>
              <a:t>	~ set parent’s pointer point to it’s grandchild directly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update references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89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451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4060" y="55733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7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50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6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oot node: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077856" y="4639176"/>
            <a:ext cx="604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directly connected to another node </a:t>
            </a:r>
            <a:r>
              <a:rPr lang="hu-HU" dirty="0" smtClean="0">
                <a:sym typeface="Wingdings" panose="05000000000000000000" pitchFamily="2" charset="2"/>
              </a:rPr>
              <a:t>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 opposite  parent node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Leaf nodes: with no children </a:t>
            </a:r>
            <a:endParaRPr lang="hu-HU" dirty="0"/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59" y="57151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366402" y="3258985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9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32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0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1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321745" y="3293345"/>
            <a:ext cx="1263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3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69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66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2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endParaRPr lang="hu-H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536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hu-HU" b="1" dirty="0" smtClean="0"/>
              <a:t>very </a:t>
            </a:r>
            <a:r>
              <a:rPr lang="hu-HU" b="1" dirty="0" smtClean="0"/>
              <a:t>node </a:t>
            </a:r>
            <a:r>
              <a:rPr lang="hu-HU" dirty="0" smtClean="0"/>
              <a:t>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en-US" dirty="0" smtClean="0"/>
              <a:t>	</a:t>
            </a:r>
            <a:r>
              <a:rPr lang="hu-HU" dirty="0" smtClean="0"/>
              <a:t>- </a:t>
            </a:r>
            <a:r>
              <a:rPr lang="en-US" b="1" dirty="0" smtClean="0"/>
              <a:t>L</a:t>
            </a:r>
            <a:r>
              <a:rPr lang="hu-HU" b="1" dirty="0" smtClean="0"/>
              <a:t>eft </a:t>
            </a:r>
            <a:r>
              <a:rPr lang="hu-HU" dirty="0" smtClean="0"/>
              <a:t>child: </a:t>
            </a:r>
            <a:r>
              <a:rPr lang="hu-HU" b="1" dirty="0" smtClean="0">
                <a:solidFill>
                  <a:srgbClr val="FF0000"/>
                </a:solidFill>
              </a:rPr>
              <a:t>smaller</a:t>
            </a:r>
            <a:r>
              <a:rPr lang="hu-HU" dirty="0" smtClean="0"/>
              <a:t> than the parent</a:t>
            </a:r>
          </a:p>
          <a:p>
            <a:endParaRPr lang="hu-HU" dirty="0" smtClean="0"/>
          </a:p>
          <a:p>
            <a:r>
              <a:rPr lang="en-US" dirty="0" smtClean="0"/>
              <a:t>	</a:t>
            </a:r>
            <a:r>
              <a:rPr lang="hu-HU" dirty="0" smtClean="0"/>
              <a:t>- </a:t>
            </a:r>
            <a:r>
              <a:rPr lang="en-US" b="1" dirty="0" smtClean="0"/>
              <a:t>R</a:t>
            </a:r>
            <a:r>
              <a:rPr lang="hu-HU" b="1" dirty="0" smtClean="0"/>
              <a:t>ight </a:t>
            </a:r>
            <a:r>
              <a:rPr lang="hu-HU" dirty="0" smtClean="0"/>
              <a:t>child: </a:t>
            </a:r>
            <a:r>
              <a:rPr lang="hu-HU" b="1" dirty="0" smtClean="0">
                <a:solidFill>
                  <a:srgbClr val="FF0000"/>
                </a:solidFill>
              </a:rPr>
              <a:t>greater</a:t>
            </a:r>
            <a:r>
              <a:rPr lang="hu-HU" dirty="0" smtClean="0"/>
              <a:t> than the parent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8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every node 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hu-HU" dirty="0" smtClean="0"/>
              <a:t>- left child: smaller than the parent</a:t>
            </a:r>
          </a:p>
          <a:p>
            <a:endParaRPr lang="hu-HU" dirty="0" smtClean="0"/>
          </a:p>
          <a:p>
            <a:r>
              <a:rPr lang="hu-HU" dirty="0" smtClean="0"/>
              <a:t>- right child: greater than the parent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maller than the </a:t>
            </a:r>
          </a:p>
          <a:p>
            <a:r>
              <a:rPr lang="hu-HU" dirty="0"/>
              <a:t>p</a:t>
            </a:r>
            <a:r>
              <a:rPr lang="hu-HU" dirty="0" smtClean="0"/>
              <a:t>arent 12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reater than</a:t>
            </a:r>
          </a:p>
          <a:p>
            <a:r>
              <a:rPr lang="hu-HU" dirty="0" smtClean="0"/>
              <a:t>the parent 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0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every node 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hu-HU" dirty="0" smtClean="0"/>
              <a:t>- left child: smaller than the parent</a:t>
            </a:r>
          </a:p>
          <a:p>
            <a:endParaRPr lang="hu-HU" dirty="0" smtClean="0"/>
          </a:p>
          <a:p>
            <a:r>
              <a:rPr lang="hu-HU" dirty="0" smtClean="0"/>
              <a:t>- right child: greater than the parent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maller than the </a:t>
            </a:r>
          </a:p>
          <a:p>
            <a:r>
              <a:rPr lang="hu-HU" dirty="0"/>
              <a:t>p</a:t>
            </a:r>
            <a:r>
              <a:rPr lang="hu-HU" dirty="0" smtClean="0"/>
              <a:t>arent 12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reater than</a:t>
            </a:r>
          </a:p>
          <a:p>
            <a:r>
              <a:rPr lang="hu-HU" dirty="0" smtClean="0"/>
              <a:t>the parent 12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5112913"/>
            <a:ext cx="824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Why is it good</a:t>
            </a:r>
            <a:r>
              <a:rPr lang="hu-HU" dirty="0" smtClean="0"/>
              <a:t>? On every decision we get rid of half of the data in which</a:t>
            </a:r>
          </a:p>
          <a:p>
            <a:r>
              <a:rPr lang="hu-HU" dirty="0" smtClean="0"/>
              <a:t>		we are searching !!!  // like binary search</a:t>
            </a:r>
          </a:p>
          <a:p>
            <a:r>
              <a:rPr lang="hu-HU" dirty="0"/>
              <a:t>	</a:t>
            </a:r>
            <a:r>
              <a:rPr lang="hu-HU" dirty="0" smtClean="0"/>
              <a:t>		~ </a:t>
            </a:r>
            <a:r>
              <a:rPr lang="hu-HU" b="1" dirty="0" smtClean="0"/>
              <a:t>O(logN)</a:t>
            </a:r>
            <a:r>
              <a:rPr lang="hu-HU" dirty="0" smtClean="0"/>
              <a:t> time complexity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3564</Words>
  <Application>Microsoft Office PowerPoint</Application>
  <PresentationFormat>Widescreen</PresentationFormat>
  <Paragraphs>647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Wingdings</vt:lpstr>
      <vt:lpstr>Wingdings 3</vt:lpstr>
      <vt:lpstr>1_Office Theme</vt:lpstr>
      <vt:lpstr>Week 5-6_BINARY SEARCH TREES (BST)</vt:lpstr>
      <vt:lpstr>PowerPoint Presentation</vt:lpstr>
      <vt:lpstr>PowerPoint Presentation</vt:lpstr>
      <vt:lpstr>Trees</vt:lpstr>
      <vt:lpstr>Trees</vt:lpstr>
      <vt:lpstr>Trees</vt:lpstr>
      <vt:lpstr>Binary search trees</vt:lpstr>
      <vt:lpstr>Binary search trees</vt:lpstr>
      <vt:lpstr>Binary search trees</vt:lpstr>
      <vt:lpstr>Binary search trees</vt:lpstr>
      <vt:lpstr>Trees</vt:lpstr>
      <vt:lpstr>PowerPoint Presentation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Week4_Linked Lists</dc:title>
  <dc:creator>Ahmad Al Shami</dc:creator>
  <cp:lastModifiedBy>Ahmad Al Shami</cp:lastModifiedBy>
  <cp:revision>22</cp:revision>
  <dcterms:created xsi:type="dcterms:W3CDTF">2020-09-04T13:49:53Z</dcterms:created>
  <dcterms:modified xsi:type="dcterms:W3CDTF">2020-09-18T15:40:03Z</dcterms:modified>
</cp:coreProperties>
</file>