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95" autoAdjust="0"/>
    <p:restoredTop sz="93883" autoAdjust="0"/>
  </p:normalViewPr>
  <p:slideViewPr>
    <p:cSldViewPr snapToGrid="0" snapToObjects="1" showGuides="1">
      <p:cViewPr>
        <p:scale>
          <a:sx n="40" d="100"/>
          <a:sy n="40" d="100"/>
        </p:scale>
        <p:origin x="-1027" y="-4824"/>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39948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userDrawn="1"/>
        </p:nvGrpSpPr>
        <p:grpSpPr>
          <a:xfrm>
            <a:off x="-122803" y="-102882"/>
            <a:ext cx="44106584" cy="33075071"/>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0" name="Table 9">
            <a:extLst>
              <a:ext uri="{FF2B5EF4-FFF2-40B4-BE49-F238E27FC236}">
                <a16:creationId xmlns:a16="http://schemas.microsoft.com/office/drawing/2014/main" id="{261139EA-164D-7E4A-BD91-7C2F98E9FA24}"/>
              </a:ext>
            </a:extLst>
          </p:cNvPr>
          <p:cNvGraphicFramePr>
            <a:graphicFrameLocks noGrp="1"/>
          </p:cNvGraphicFramePr>
          <p:nvPr userDrawn="1">
            <p:extLst>
              <p:ext uri="{D42A27DB-BD31-4B8C-83A1-F6EECF244321}">
                <p14:modId xmlns:p14="http://schemas.microsoft.com/office/powerpoint/2010/main" val="1592812610"/>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621BDD2D-00AC-BD4F-BDB1-ED6F0125A168}"/>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userDrawn="1"/>
        </p:nvGrpSpPr>
        <p:grpSpPr>
          <a:xfrm>
            <a:off x="-130628" y="-102882"/>
            <a:ext cx="44021828" cy="33075071"/>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11" name="Group 10">
            <a:extLst>
              <a:ext uri="{FF2B5EF4-FFF2-40B4-BE49-F238E27FC236}">
                <a16:creationId xmlns:a16="http://schemas.microsoft.com/office/drawing/2014/main" id="{D9F6BCED-5055-E44A-993C-83D6B18A42D5}"/>
              </a:ext>
            </a:extLst>
          </p:cNvPr>
          <p:cNvGrpSpPr/>
          <p:nvPr userDrawn="1"/>
        </p:nvGrpSpPr>
        <p:grpSpPr>
          <a:xfrm>
            <a:off x="-122803" y="-102882"/>
            <a:ext cx="44106584" cy="33075071"/>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7" name="Table 16">
            <a:extLst>
              <a:ext uri="{FF2B5EF4-FFF2-40B4-BE49-F238E27FC236}">
                <a16:creationId xmlns:a16="http://schemas.microsoft.com/office/drawing/2014/main" id="{257B2215-4863-3B4C-A5B3-C991D8137BD5}"/>
              </a:ext>
            </a:extLst>
          </p:cNvPr>
          <p:cNvGraphicFramePr>
            <a:graphicFrameLocks noGrp="1"/>
          </p:cNvGraphicFramePr>
          <p:nvPr userDrawn="1">
            <p:extLst>
              <p:ext uri="{D42A27DB-BD31-4B8C-83A1-F6EECF244321}">
                <p14:modId xmlns:p14="http://schemas.microsoft.com/office/powerpoint/2010/main" val="1592812610"/>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E163B31F-8587-4F49-A30E-262009709AB1}"/>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10" name="Group 9">
            <a:extLst>
              <a:ext uri="{FF2B5EF4-FFF2-40B4-BE49-F238E27FC236}">
                <a16:creationId xmlns:a16="http://schemas.microsoft.com/office/drawing/2014/main" id="{62BB6AD9-A529-034D-88F1-1A9EB71824A1}"/>
              </a:ext>
            </a:extLst>
          </p:cNvPr>
          <p:cNvGrpSpPr/>
          <p:nvPr userDrawn="1"/>
        </p:nvGrpSpPr>
        <p:grpSpPr>
          <a:xfrm>
            <a:off x="-122803" y="-102882"/>
            <a:ext cx="44106584" cy="33075071"/>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B80C7D44-D715-9B4F-8BBD-2F6579A94FB4}"/>
              </a:ext>
            </a:extLst>
          </p:cNvPr>
          <p:cNvGraphicFramePr>
            <a:graphicFrameLocks noGrp="1"/>
          </p:cNvGraphicFramePr>
          <p:nvPr userDrawn="1">
            <p:extLst>
              <p:ext uri="{D42A27DB-BD31-4B8C-83A1-F6EECF244321}">
                <p14:modId xmlns:p14="http://schemas.microsoft.com/office/powerpoint/2010/main" val="1592812610"/>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0B795C92-B2BD-7F4C-95B8-9F401C6D891A}"/>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ryanmia/Huffman_Coding_Images"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 Placeholder 35">
            <a:extLst>
              <a:ext uri="{FF2B5EF4-FFF2-40B4-BE49-F238E27FC236}">
                <a16:creationId xmlns:a16="http://schemas.microsoft.com/office/drawing/2014/main" id="{A2AE335E-3070-4CC9-BF8E-7F2BEB9EB36D}"/>
              </a:ext>
            </a:extLst>
          </p:cNvPr>
          <p:cNvSpPr>
            <a:spLocks noGrp="1"/>
          </p:cNvSpPr>
          <p:nvPr>
            <p:ph type="body" sz="quarter" idx="10"/>
          </p:nvPr>
        </p:nvSpPr>
        <p:spPr>
          <a:xfrm>
            <a:off x="427923" y="6152156"/>
            <a:ext cx="10056813" cy="7694392"/>
          </a:xfrm>
        </p:spPr>
        <p:txBody>
          <a:bodyPr/>
          <a:lstStyle/>
          <a:p>
            <a:pPr algn="just"/>
            <a:r>
              <a:rPr lang="en-US"/>
              <a:t>As we have learned in class, Huffman Coding is one of many techniques to perform data compression. The poster presentation is two-fold. </a:t>
            </a:r>
          </a:p>
          <a:p>
            <a:pPr algn="just"/>
            <a:endParaRPr lang="en-US"/>
          </a:p>
          <a:p>
            <a:pPr algn="just"/>
            <a:r>
              <a:rPr lang="en-US"/>
              <a:t>First, I used MATLAB as a tool to create my implementation of Huffman coding. I implemented functions to generate the Huffman codes using the algorithms we learned in class, as well as encoding and decoding functions. These were used to compress and decompress images to check the compression rates we could achieve on different images as well as to verify the coding scheme worked and the decoded image was the same as the initial starting point.</a:t>
            </a:r>
          </a:p>
          <a:p>
            <a:pPr algn="just"/>
            <a:endParaRPr lang="en-US"/>
          </a:p>
          <a:p>
            <a:pPr algn="just"/>
            <a:r>
              <a:rPr lang="en-US"/>
              <a:t>The next portion of the presentation is an investigation into the JPEG Compression standard. JPEG compression is a more complicated compression technique than Huffman coding, but does use Huffman coding as a subset of its algorithm. Thus I seek to find out how JPEG compression uses Huffman coding, and how its compression rates compare to a Huffman coding compression on images, and possible tradeoffs between to two methods.</a:t>
            </a:r>
            <a:endParaRPr lang="en-US" dirty="0"/>
          </a:p>
        </p:txBody>
      </p:sp>
      <p:sp>
        <p:nvSpPr>
          <p:cNvPr id="109" name="Text Placeholder 36">
            <a:extLst>
              <a:ext uri="{FF2B5EF4-FFF2-40B4-BE49-F238E27FC236}">
                <a16:creationId xmlns:a16="http://schemas.microsoft.com/office/drawing/2014/main" id="{858995B3-E726-48A8-B2FC-3BF87D2C75C1}"/>
              </a:ext>
            </a:extLst>
          </p:cNvPr>
          <p:cNvSpPr>
            <a:spLocks noGrp="1"/>
          </p:cNvSpPr>
          <p:nvPr>
            <p:ph type="body" sz="quarter" idx="11"/>
          </p:nvPr>
        </p:nvSpPr>
        <p:spPr>
          <a:xfrm>
            <a:off x="446076" y="5322426"/>
            <a:ext cx="10048875" cy="754045"/>
          </a:xfrm>
        </p:spPr>
        <p:txBody>
          <a:bodyPr/>
          <a:lstStyle/>
          <a:p>
            <a:r>
              <a:rPr lang="en-US"/>
              <a:t>INTRODUCTION and OBJECTIVE</a:t>
            </a:r>
            <a:endParaRPr lang="en-US" dirty="0"/>
          </a:p>
        </p:txBody>
      </p:sp>
      <p:sp>
        <p:nvSpPr>
          <p:cNvPr id="110" name="Text Placeholder 38">
            <a:extLst>
              <a:ext uri="{FF2B5EF4-FFF2-40B4-BE49-F238E27FC236}">
                <a16:creationId xmlns:a16="http://schemas.microsoft.com/office/drawing/2014/main" id="{0F1B8347-16B2-449B-BD43-AFFDB65D6AA8}"/>
              </a:ext>
            </a:extLst>
          </p:cNvPr>
          <p:cNvSpPr txBox="1">
            <a:spLocks/>
          </p:cNvSpPr>
          <p:nvPr/>
        </p:nvSpPr>
        <p:spPr>
          <a:xfrm>
            <a:off x="13086797" y="6562080"/>
            <a:ext cx="10048874" cy="109260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Girhub Repo: </a:t>
            </a:r>
            <a:r>
              <a:rPr lang="en-US">
                <a:hlinkClick r:id="rId3"/>
              </a:rPr>
              <a:t>https://github.com/ryanmia/Huffman_Coding_Images</a:t>
            </a:r>
            <a:endParaRPr lang="en-US"/>
          </a:p>
          <a:p>
            <a:endParaRPr lang="en-US"/>
          </a:p>
          <a:p>
            <a:pPr algn="just"/>
            <a:r>
              <a:rPr lang="en-US" b="1"/>
              <a:t>get_huffocdes(): </a:t>
            </a:r>
            <a:r>
              <a:rPr lang="en-US"/>
              <a:t>This function is the main one which uses the Huffman coding scheme learned in class. By first obtaining and sorting the pixel values in order of probability, I assure that the last 2 elements in my probability array are correspondent to the lowest two probabilities. I combine probabilities until we only have one probability (1) left. On each iteration I scan the probability array to see where the new probability could go and insert into the proper location. The complicated part of this algorithm is keeping track of which symbols are associated with each probability – especially once we start combining multiple times. This is solved by attaching an updating vector of pixels values to each probability. To avoid traversing the tree at the end of operation, I update the binary values as we go.</a:t>
            </a:r>
          </a:p>
          <a:p>
            <a:endParaRPr lang="en-US" b="1"/>
          </a:p>
          <a:p>
            <a:pPr algn="just"/>
            <a:r>
              <a:rPr lang="en-US" b="1"/>
              <a:t>huff_encode(): </a:t>
            </a:r>
            <a:r>
              <a:rPr lang="en-US"/>
              <a:t>This function takes in the dictionary we created and the image matrix reshaped to a vector. The result is a bitstream that converts each pixel value to its codeword. This involved some bitshift math to do – an oversight on my part that MATLAB does not have a ‘bool’ data type.</a:t>
            </a:r>
          </a:p>
          <a:p>
            <a:endParaRPr lang="en-US" b="1"/>
          </a:p>
          <a:p>
            <a:pPr algn="just"/>
            <a:r>
              <a:rPr lang="en-US" b="1"/>
              <a:t>huff_decode(): </a:t>
            </a:r>
            <a:r>
              <a:rPr lang="en-US"/>
              <a:t>This function takes in the bitstream ad the dictionary and returns the original image. Again some bitshift math is required for this operation. A benefit of the Huffman encoding algorithm is that we can check the current bit input against codewords of that length and if one matches we do not need to go any further because Huffman coding uses </a:t>
            </a:r>
            <a:r>
              <a:rPr lang="en-US" i="1"/>
              <a:t>prefix codes</a:t>
            </a:r>
            <a:r>
              <a:rPr lang="en-US"/>
              <a:t> to ensure any codeword is not a subset of another codeword.</a:t>
            </a:r>
            <a:endParaRPr lang="en-US" b="1" dirty="0"/>
          </a:p>
        </p:txBody>
      </p:sp>
      <p:sp>
        <p:nvSpPr>
          <p:cNvPr id="111" name="Text Placeholder 39">
            <a:extLst>
              <a:ext uri="{FF2B5EF4-FFF2-40B4-BE49-F238E27FC236}">
                <a16:creationId xmlns:a16="http://schemas.microsoft.com/office/drawing/2014/main" id="{051C9ACF-1A30-440E-8F0A-358207F8AE1A}"/>
              </a:ext>
            </a:extLst>
          </p:cNvPr>
          <p:cNvSpPr txBox="1">
            <a:spLocks/>
          </p:cNvSpPr>
          <p:nvPr/>
        </p:nvSpPr>
        <p:spPr>
          <a:xfrm>
            <a:off x="12688804" y="5328657"/>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METHODOLOGY</a:t>
            </a:r>
            <a:endParaRPr lang="en-US" dirty="0"/>
          </a:p>
        </p:txBody>
      </p:sp>
      <p:sp>
        <p:nvSpPr>
          <p:cNvPr id="112" name="Text Placeholder 41">
            <a:extLst>
              <a:ext uri="{FF2B5EF4-FFF2-40B4-BE49-F238E27FC236}">
                <a16:creationId xmlns:a16="http://schemas.microsoft.com/office/drawing/2014/main" id="{17EAAD9B-1BF1-4AB3-979A-48DB9BCFEED6}"/>
              </a:ext>
            </a:extLst>
          </p:cNvPr>
          <p:cNvSpPr txBox="1">
            <a:spLocks/>
          </p:cNvSpPr>
          <p:nvPr/>
        </p:nvSpPr>
        <p:spPr>
          <a:xfrm>
            <a:off x="29238760" y="5469345"/>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RESULTS OF COMPRESSION ON SAMPLE IMAGES</a:t>
            </a:r>
            <a:endParaRPr lang="en-US" dirty="0"/>
          </a:p>
        </p:txBody>
      </p:sp>
      <p:sp>
        <p:nvSpPr>
          <p:cNvPr id="113" name="Text Placeholder 44">
            <a:extLst>
              <a:ext uri="{FF2B5EF4-FFF2-40B4-BE49-F238E27FC236}">
                <a16:creationId xmlns:a16="http://schemas.microsoft.com/office/drawing/2014/main" id="{65B5986D-E374-4F17-B8C8-CA48454B01CA}"/>
              </a:ext>
            </a:extLst>
          </p:cNvPr>
          <p:cNvSpPr txBox="1">
            <a:spLocks/>
          </p:cNvSpPr>
          <p:nvPr/>
        </p:nvSpPr>
        <p:spPr>
          <a:xfrm>
            <a:off x="13026363" y="28587890"/>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References</a:t>
            </a:r>
            <a:endParaRPr lang="en-US" dirty="0"/>
          </a:p>
        </p:txBody>
      </p:sp>
      <p:sp>
        <p:nvSpPr>
          <p:cNvPr id="114" name="Text Placeholder 45">
            <a:extLst>
              <a:ext uri="{FF2B5EF4-FFF2-40B4-BE49-F238E27FC236}">
                <a16:creationId xmlns:a16="http://schemas.microsoft.com/office/drawing/2014/main" id="{714DC52C-EB50-410D-9E55-3B1A307E7705}"/>
              </a:ext>
            </a:extLst>
          </p:cNvPr>
          <p:cNvSpPr txBox="1">
            <a:spLocks/>
          </p:cNvSpPr>
          <p:nvPr/>
        </p:nvSpPr>
        <p:spPr>
          <a:xfrm>
            <a:off x="13026363" y="29193259"/>
            <a:ext cx="10052050" cy="377024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[1G. K. Wallace, "The JPEG still picture compression standard," in </a:t>
            </a:r>
            <a:r>
              <a:rPr lang="en-US" i="1"/>
              <a:t>IEEE Transactions on Consumer Electronics</a:t>
            </a:r>
            <a:r>
              <a:rPr lang="en-US"/>
              <a:t>, vol. 38, no. 1, pp. xviii-xxxiv, Feb. 1992, doi: 10.1109/30.125072.</a:t>
            </a:r>
          </a:p>
          <a:p>
            <a:endParaRPr lang="en-US"/>
          </a:p>
          <a:p>
            <a:r>
              <a:rPr lang="en-US"/>
              <a:t>[2R. Frost, Yi Ding and A. Baskurt, "JPEG dequantization array for regularized decompression," in </a:t>
            </a:r>
            <a:r>
              <a:rPr lang="en-US" i="1"/>
              <a:t>IEEE Transactions on Image Processing</a:t>
            </a:r>
            <a:r>
              <a:rPr lang="en-US"/>
              <a:t>, vol. 6, no. 6, pp. 883-888, June 1997, doi: 10.1109/83.585238.</a:t>
            </a:r>
          </a:p>
          <a:p>
            <a:endParaRPr lang="en-US" dirty="0"/>
          </a:p>
        </p:txBody>
      </p:sp>
      <p:sp>
        <p:nvSpPr>
          <p:cNvPr id="115" name="Text Placeholder 50">
            <a:extLst>
              <a:ext uri="{FF2B5EF4-FFF2-40B4-BE49-F238E27FC236}">
                <a16:creationId xmlns:a16="http://schemas.microsoft.com/office/drawing/2014/main" id="{DA8C6AE7-393B-406A-BE73-D94D344654A1}"/>
              </a:ext>
            </a:extLst>
          </p:cNvPr>
          <p:cNvSpPr txBox="1">
            <a:spLocks/>
          </p:cNvSpPr>
          <p:nvPr/>
        </p:nvSpPr>
        <p:spPr>
          <a:xfrm>
            <a:off x="18608039" y="3690627"/>
            <a:ext cx="8259281" cy="1378744"/>
          </a:xfrm>
          <a:prstGeom prst="rect">
            <a:avLst/>
          </a:prstGeom>
        </p:spPr>
        <p:txBody>
          <a:bodyPr anchor="t" anchorCtr="1">
            <a:normAutofit/>
          </a:bodyPr>
          <a:lstStyle>
            <a:lvl1pPr marL="0" indent="0" algn="ctr" defTabSz="4388900" rtl="0" eaLnBrk="1" latinLnBrk="0" hangingPunct="1">
              <a:spcBef>
                <a:spcPct val="20000"/>
              </a:spcBef>
              <a:buFontTx/>
              <a:buNone/>
              <a:defRPr sz="8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Ryan Mia</a:t>
            </a:r>
            <a:endParaRPr lang="en-US" dirty="0"/>
          </a:p>
        </p:txBody>
      </p:sp>
      <p:sp>
        <p:nvSpPr>
          <p:cNvPr id="116" name="Text Placeholder 51">
            <a:extLst>
              <a:ext uri="{FF2B5EF4-FFF2-40B4-BE49-F238E27FC236}">
                <a16:creationId xmlns:a16="http://schemas.microsoft.com/office/drawing/2014/main" id="{D130B788-882E-4B86-B799-167545A693F0}"/>
              </a:ext>
            </a:extLst>
          </p:cNvPr>
          <p:cNvSpPr txBox="1">
            <a:spLocks/>
          </p:cNvSpPr>
          <p:nvPr/>
        </p:nvSpPr>
        <p:spPr>
          <a:xfrm>
            <a:off x="7073897" y="756071"/>
            <a:ext cx="31998968" cy="1637973"/>
          </a:xfrm>
          <a:prstGeom prst="rect">
            <a:avLst/>
          </a:prstGeom>
        </p:spPr>
        <p:txBody>
          <a:bodyPr anchor="t" anchorCtr="1">
            <a:noAutofit/>
          </a:bodyPr>
          <a:lstStyle>
            <a:lvl1pPr marL="0" indent="0" algn="ctr" defTabSz="4388900" rtl="0" eaLnBrk="1" latinLnBrk="0" hangingPunct="1">
              <a:spcBef>
                <a:spcPct val="20000"/>
              </a:spcBef>
              <a:buFontTx/>
              <a:buNone/>
              <a:defRPr sz="9600" b="1"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9000"/>
              <a:t>Implementation of Huffman Coding in MATLAB with Comparison to JPEG Compression Ratios </a:t>
            </a:r>
            <a:endParaRPr lang="en-US" sz="9000" dirty="0"/>
          </a:p>
        </p:txBody>
      </p:sp>
      <p:sp>
        <p:nvSpPr>
          <p:cNvPr id="117" name="Text Placeholder 44">
            <a:extLst>
              <a:ext uri="{FF2B5EF4-FFF2-40B4-BE49-F238E27FC236}">
                <a16:creationId xmlns:a16="http://schemas.microsoft.com/office/drawing/2014/main" id="{A6B3781B-1F53-4B43-BB85-5DA28CC94D91}"/>
              </a:ext>
            </a:extLst>
          </p:cNvPr>
          <p:cNvSpPr txBox="1">
            <a:spLocks/>
          </p:cNvSpPr>
          <p:nvPr/>
        </p:nvSpPr>
        <p:spPr>
          <a:xfrm>
            <a:off x="337421" y="13682143"/>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LITERATURE REVIEW</a:t>
            </a:r>
          </a:p>
        </p:txBody>
      </p:sp>
      <p:sp>
        <p:nvSpPr>
          <p:cNvPr id="118" name="Text Placeholder 43">
            <a:extLst>
              <a:ext uri="{FF2B5EF4-FFF2-40B4-BE49-F238E27FC236}">
                <a16:creationId xmlns:a16="http://schemas.microsoft.com/office/drawing/2014/main" id="{8A9ABE47-D727-4F75-8DC7-BB51F8A3DA78}"/>
              </a:ext>
            </a:extLst>
          </p:cNvPr>
          <p:cNvSpPr txBox="1">
            <a:spLocks/>
          </p:cNvSpPr>
          <p:nvPr/>
        </p:nvSpPr>
        <p:spPr>
          <a:xfrm>
            <a:off x="533494" y="14269494"/>
            <a:ext cx="10047018" cy="407801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t>Topics covered in this presentation are Huffman Coding and JPEG Compression. This literature review will focus on the later, assuming a baseline knowledge of Huffman Coding is already understood.</a:t>
            </a:r>
          </a:p>
          <a:p>
            <a:pPr algn="just"/>
            <a:endParaRPr lang="en-US" dirty="0"/>
          </a:p>
          <a:p>
            <a:pPr algn="just"/>
            <a:r>
              <a:rPr lang="en-US" dirty="0"/>
              <a:t>JPEG stands for Joint Photographic Experts Group, a organization whose efforts focus on improving the standard for image compression. The result created the JPEG compression algorithm which is a lossy compression algorithm which relies on DCT and Quantization to compress an image in combination with Huffman Coding.</a:t>
            </a:r>
          </a:p>
        </p:txBody>
      </p:sp>
      <p:pic>
        <p:nvPicPr>
          <p:cNvPr id="119" name="Picture 118">
            <a:extLst>
              <a:ext uri="{FF2B5EF4-FFF2-40B4-BE49-F238E27FC236}">
                <a16:creationId xmlns:a16="http://schemas.microsoft.com/office/drawing/2014/main" id="{4C98F4DC-1FCC-43B6-8C5F-4E5F2FFF71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84667" y="8005814"/>
            <a:ext cx="2967842" cy="2967842"/>
          </a:xfrm>
          <a:prstGeom prst="rect">
            <a:avLst/>
          </a:prstGeom>
        </p:spPr>
      </p:pic>
      <p:sp>
        <p:nvSpPr>
          <p:cNvPr id="120" name="Text Placeholder 41">
            <a:extLst>
              <a:ext uri="{FF2B5EF4-FFF2-40B4-BE49-F238E27FC236}">
                <a16:creationId xmlns:a16="http://schemas.microsoft.com/office/drawing/2014/main" id="{6BFA7743-4DE2-4906-AF9E-2CBCC43AA0B7}"/>
              </a:ext>
            </a:extLst>
          </p:cNvPr>
          <p:cNvSpPr txBox="1">
            <a:spLocks/>
          </p:cNvSpPr>
          <p:nvPr/>
        </p:nvSpPr>
        <p:spPr>
          <a:xfrm>
            <a:off x="26398977" y="6394070"/>
            <a:ext cx="393922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i="1" u="none" dirty="0"/>
              <a:t>Image</a:t>
            </a:r>
          </a:p>
        </p:txBody>
      </p:sp>
      <p:sp>
        <p:nvSpPr>
          <p:cNvPr id="121" name="Text Placeholder 41">
            <a:extLst>
              <a:ext uri="{FF2B5EF4-FFF2-40B4-BE49-F238E27FC236}">
                <a16:creationId xmlns:a16="http://schemas.microsoft.com/office/drawing/2014/main" id="{3BEB51DD-1B26-4C9A-8DFF-21EC88B4584C}"/>
              </a:ext>
            </a:extLst>
          </p:cNvPr>
          <p:cNvSpPr txBox="1">
            <a:spLocks/>
          </p:cNvSpPr>
          <p:nvPr/>
        </p:nvSpPr>
        <p:spPr>
          <a:xfrm>
            <a:off x="31043931" y="6378481"/>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i="1" u="none" dirty="0"/>
              <a:t>Size</a:t>
            </a:r>
          </a:p>
        </p:txBody>
      </p:sp>
      <p:sp>
        <p:nvSpPr>
          <p:cNvPr id="122" name="Text Placeholder 41">
            <a:extLst>
              <a:ext uri="{FF2B5EF4-FFF2-40B4-BE49-F238E27FC236}">
                <a16:creationId xmlns:a16="http://schemas.microsoft.com/office/drawing/2014/main" id="{47DE1CEB-111A-4CDF-8345-78D09042C6DD}"/>
              </a:ext>
            </a:extLst>
          </p:cNvPr>
          <p:cNvSpPr txBox="1">
            <a:spLocks/>
          </p:cNvSpPr>
          <p:nvPr/>
        </p:nvSpPr>
        <p:spPr>
          <a:xfrm>
            <a:off x="33378715" y="6394070"/>
            <a:ext cx="5887965" cy="200669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i="1" u="none" dirty="0"/>
              <a:t>Huffman Compression Rate </a:t>
            </a:r>
          </a:p>
          <a:p>
            <a:r>
              <a:rPr lang="en-US" b="0" i="1" u="none" dirty="0"/>
              <a:t>(comp. size/</a:t>
            </a:r>
            <a:r>
              <a:rPr lang="en-US" b="0" i="1" u="none" dirty="0" err="1"/>
              <a:t>uncomp</a:t>
            </a:r>
            <a:r>
              <a:rPr lang="en-US" b="0" i="1" u="none" dirty="0"/>
              <a:t>. size)*100</a:t>
            </a:r>
          </a:p>
        </p:txBody>
      </p:sp>
      <p:pic>
        <p:nvPicPr>
          <p:cNvPr id="123" name="Picture 122">
            <a:extLst>
              <a:ext uri="{FF2B5EF4-FFF2-40B4-BE49-F238E27FC236}">
                <a16:creationId xmlns:a16="http://schemas.microsoft.com/office/drawing/2014/main" id="{E15A7D09-26B7-4EC5-8D4C-D78F758C1C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2361" y="11125268"/>
            <a:ext cx="2392453" cy="2392453"/>
          </a:xfrm>
          <a:prstGeom prst="rect">
            <a:avLst/>
          </a:prstGeom>
        </p:spPr>
      </p:pic>
      <p:pic>
        <p:nvPicPr>
          <p:cNvPr id="124" name="Picture 123">
            <a:extLst>
              <a:ext uri="{FF2B5EF4-FFF2-40B4-BE49-F238E27FC236}">
                <a16:creationId xmlns:a16="http://schemas.microsoft.com/office/drawing/2014/main" id="{684016D4-F6D0-4609-99FE-F06AA632D3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16088" y="13998309"/>
            <a:ext cx="1905000" cy="1905000"/>
          </a:xfrm>
          <a:prstGeom prst="rect">
            <a:avLst/>
          </a:prstGeom>
        </p:spPr>
      </p:pic>
      <p:pic>
        <p:nvPicPr>
          <p:cNvPr id="125" name="Picture 124">
            <a:extLst>
              <a:ext uri="{FF2B5EF4-FFF2-40B4-BE49-F238E27FC236}">
                <a16:creationId xmlns:a16="http://schemas.microsoft.com/office/drawing/2014/main" id="{6024346D-7610-4A7C-A328-FBD91B625B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39223" y="16338195"/>
            <a:ext cx="4458730" cy="2967842"/>
          </a:xfrm>
          <a:prstGeom prst="rect">
            <a:avLst/>
          </a:prstGeom>
        </p:spPr>
      </p:pic>
      <p:pic>
        <p:nvPicPr>
          <p:cNvPr id="126" name="Picture 125">
            <a:extLst>
              <a:ext uri="{FF2B5EF4-FFF2-40B4-BE49-F238E27FC236}">
                <a16:creationId xmlns:a16="http://schemas.microsoft.com/office/drawing/2014/main" id="{B82473A5-D6E4-4F50-85EB-7A27BE0C60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68289" y="19776517"/>
            <a:ext cx="4400595" cy="2931284"/>
          </a:xfrm>
          <a:prstGeom prst="rect">
            <a:avLst/>
          </a:prstGeom>
        </p:spPr>
      </p:pic>
      <p:sp>
        <p:nvSpPr>
          <p:cNvPr id="127" name="Text Placeholder 41">
            <a:extLst>
              <a:ext uri="{FF2B5EF4-FFF2-40B4-BE49-F238E27FC236}">
                <a16:creationId xmlns:a16="http://schemas.microsoft.com/office/drawing/2014/main" id="{9353DBB7-80C9-4F1B-ABAD-74492E93932F}"/>
              </a:ext>
            </a:extLst>
          </p:cNvPr>
          <p:cNvSpPr txBox="1">
            <a:spLocks/>
          </p:cNvSpPr>
          <p:nvPr/>
        </p:nvSpPr>
        <p:spPr>
          <a:xfrm>
            <a:off x="31304827" y="8795187"/>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2400x2400</a:t>
            </a:r>
          </a:p>
        </p:txBody>
      </p:sp>
      <p:sp>
        <p:nvSpPr>
          <p:cNvPr id="128" name="Text Placeholder 41">
            <a:extLst>
              <a:ext uri="{FF2B5EF4-FFF2-40B4-BE49-F238E27FC236}">
                <a16:creationId xmlns:a16="http://schemas.microsoft.com/office/drawing/2014/main" id="{E129DB8E-D360-4C14-AB24-7F90EFC586CD}"/>
              </a:ext>
            </a:extLst>
          </p:cNvPr>
          <p:cNvSpPr txBox="1">
            <a:spLocks/>
          </p:cNvSpPr>
          <p:nvPr/>
        </p:nvSpPr>
        <p:spPr>
          <a:xfrm>
            <a:off x="31174359" y="11851698"/>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512x512</a:t>
            </a:r>
          </a:p>
        </p:txBody>
      </p:sp>
      <p:sp>
        <p:nvSpPr>
          <p:cNvPr id="129" name="Text Placeholder 41">
            <a:extLst>
              <a:ext uri="{FF2B5EF4-FFF2-40B4-BE49-F238E27FC236}">
                <a16:creationId xmlns:a16="http://schemas.microsoft.com/office/drawing/2014/main" id="{A12E0861-372F-4F91-ADC1-37840457A937}"/>
              </a:ext>
            </a:extLst>
          </p:cNvPr>
          <p:cNvSpPr txBox="1">
            <a:spLocks/>
          </p:cNvSpPr>
          <p:nvPr/>
        </p:nvSpPr>
        <p:spPr>
          <a:xfrm>
            <a:off x="31304827" y="14477980"/>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200x200</a:t>
            </a:r>
          </a:p>
        </p:txBody>
      </p:sp>
      <p:sp>
        <p:nvSpPr>
          <p:cNvPr id="130" name="Text Placeholder 41">
            <a:extLst>
              <a:ext uri="{FF2B5EF4-FFF2-40B4-BE49-F238E27FC236}">
                <a16:creationId xmlns:a16="http://schemas.microsoft.com/office/drawing/2014/main" id="{CFEB0341-2AF6-498E-A8CA-3675AA1EF44C}"/>
              </a:ext>
            </a:extLst>
          </p:cNvPr>
          <p:cNvSpPr txBox="1">
            <a:spLocks/>
          </p:cNvSpPr>
          <p:nvPr/>
        </p:nvSpPr>
        <p:spPr>
          <a:xfrm>
            <a:off x="31304826" y="17344330"/>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640x426</a:t>
            </a:r>
          </a:p>
        </p:txBody>
      </p:sp>
      <p:sp>
        <p:nvSpPr>
          <p:cNvPr id="131" name="Text Placeholder 41">
            <a:extLst>
              <a:ext uri="{FF2B5EF4-FFF2-40B4-BE49-F238E27FC236}">
                <a16:creationId xmlns:a16="http://schemas.microsoft.com/office/drawing/2014/main" id="{414135D4-A126-451E-B63D-FCD64F9550A3}"/>
              </a:ext>
            </a:extLst>
          </p:cNvPr>
          <p:cNvSpPr txBox="1">
            <a:spLocks/>
          </p:cNvSpPr>
          <p:nvPr/>
        </p:nvSpPr>
        <p:spPr>
          <a:xfrm>
            <a:off x="31398356" y="20828864"/>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2399x1598</a:t>
            </a:r>
          </a:p>
        </p:txBody>
      </p:sp>
      <p:sp>
        <p:nvSpPr>
          <p:cNvPr id="132" name="Text Placeholder 41">
            <a:extLst>
              <a:ext uri="{FF2B5EF4-FFF2-40B4-BE49-F238E27FC236}">
                <a16:creationId xmlns:a16="http://schemas.microsoft.com/office/drawing/2014/main" id="{54E87D03-2A67-4EF7-9BCC-B147715CE7AF}"/>
              </a:ext>
            </a:extLst>
          </p:cNvPr>
          <p:cNvSpPr txBox="1">
            <a:spLocks/>
          </p:cNvSpPr>
          <p:nvPr/>
        </p:nvSpPr>
        <p:spPr>
          <a:xfrm>
            <a:off x="39072865" y="6394070"/>
            <a:ext cx="5351677"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i="1" u="none" dirty="0"/>
              <a:t>JPEG Compression Rate</a:t>
            </a:r>
          </a:p>
        </p:txBody>
      </p:sp>
      <p:sp>
        <p:nvSpPr>
          <p:cNvPr id="133" name="Text Placeholder 41">
            <a:extLst>
              <a:ext uri="{FF2B5EF4-FFF2-40B4-BE49-F238E27FC236}">
                <a16:creationId xmlns:a16="http://schemas.microsoft.com/office/drawing/2014/main" id="{FF61390B-1D7D-4894-8B59-EB4077BC1E10}"/>
              </a:ext>
            </a:extLst>
          </p:cNvPr>
          <p:cNvSpPr txBox="1">
            <a:spLocks/>
          </p:cNvSpPr>
          <p:nvPr/>
        </p:nvSpPr>
        <p:spPr>
          <a:xfrm>
            <a:off x="35610524" y="8795186"/>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81%</a:t>
            </a:r>
          </a:p>
        </p:txBody>
      </p:sp>
      <p:sp>
        <p:nvSpPr>
          <p:cNvPr id="134" name="Text Placeholder 41">
            <a:extLst>
              <a:ext uri="{FF2B5EF4-FFF2-40B4-BE49-F238E27FC236}">
                <a16:creationId xmlns:a16="http://schemas.microsoft.com/office/drawing/2014/main" id="{4BA9DF9E-3335-433A-BEB6-CCF33703EA23}"/>
              </a:ext>
            </a:extLst>
          </p:cNvPr>
          <p:cNvSpPr txBox="1">
            <a:spLocks/>
          </p:cNvSpPr>
          <p:nvPr/>
        </p:nvSpPr>
        <p:spPr>
          <a:xfrm>
            <a:off x="35559438" y="11871113"/>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94%</a:t>
            </a:r>
          </a:p>
        </p:txBody>
      </p:sp>
      <p:sp>
        <p:nvSpPr>
          <p:cNvPr id="135" name="Text Placeholder 41">
            <a:extLst>
              <a:ext uri="{FF2B5EF4-FFF2-40B4-BE49-F238E27FC236}">
                <a16:creationId xmlns:a16="http://schemas.microsoft.com/office/drawing/2014/main" id="{E0F6E3F8-8A9E-48F3-B9A9-967A5572219A}"/>
              </a:ext>
            </a:extLst>
          </p:cNvPr>
          <p:cNvSpPr txBox="1">
            <a:spLocks/>
          </p:cNvSpPr>
          <p:nvPr/>
        </p:nvSpPr>
        <p:spPr>
          <a:xfrm>
            <a:off x="35610524" y="14477979"/>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24%</a:t>
            </a:r>
          </a:p>
        </p:txBody>
      </p:sp>
      <p:sp>
        <p:nvSpPr>
          <p:cNvPr id="136" name="Text Placeholder 41">
            <a:extLst>
              <a:ext uri="{FF2B5EF4-FFF2-40B4-BE49-F238E27FC236}">
                <a16:creationId xmlns:a16="http://schemas.microsoft.com/office/drawing/2014/main" id="{2B98ED3C-10C1-4D37-BCAC-D963E115C5B0}"/>
              </a:ext>
            </a:extLst>
          </p:cNvPr>
          <p:cNvSpPr txBox="1">
            <a:spLocks/>
          </p:cNvSpPr>
          <p:nvPr/>
        </p:nvSpPr>
        <p:spPr>
          <a:xfrm>
            <a:off x="35610523" y="17344329"/>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87%</a:t>
            </a:r>
          </a:p>
        </p:txBody>
      </p:sp>
      <p:sp>
        <p:nvSpPr>
          <p:cNvPr id="137" name="Text Placeholder 41">
            <a:extLst>
              <a:ext uri="{FF2B5EF4-FFF2-40B4-BE49-F238E27FC236}">
                <a16:creationId xmlns:a16="http://schemas.microsoft.com/office/drawing/2014/main" id="{01327D16-8F5F-41FE-8F0C-16D9EBB47924}"/>
              </a:ext>
            </a:extLst>
          </p:cNvPr>
          <p:cNvSpPr txBox="1">
            <a:spLocks/>
          </p:cNvSpPr>
          <p:nvPr/>
        </p:nvSpPr>
        <p:spPr>
          <a:xfrm>
            <a:off x="35704053" y="20828863"/>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93%</a:t>
            </a:r>
          </a:p>
        </p:txBody>
      </p:sp>
      <p:sp>
        <p:nvSpPr>
          <p:cNvPr id="138" name="Text Placeholder 41">
            <a:extLst>
              <a:ext uri="{FF2B5EF4-FFF2-40B4-BE49-F238E27FC236}">
                <a16:creationId xmlns:a16="http://schemas.microsoft.com/office/drawing/2014/main" id="{F0B4C9A3-EA83-4C6A-A3C4-0AA5F19D866E}"/>
              </a:ext>
            </a:extLst>
          </p:cNvPr>
          <p:cNvSpPr txBox="1">
            <a:spLocks/>
          </p:cNvSpPr>
          <p:nvPr/>
        </p:nvSpPr>
        <p:spPr>
          <a:xfrm>
            <a:off x="40128586" y="8795187"/>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6%</a:t>
            </a:r>
          </a:p>
        </p:txBody>
      </p:sp>
      <p:sp>
        <p:nvSpPr>
          <p:cNvPr id="139" name="Text Placeholder 41">
            <a:extLst>
              <a:ext uri="{FF2B5EF4-FFF2-40B4-BE49-F238E27FC236}">
                <a16:creationId xmlns:a16="http://schemas.microsoft.com/office/drawing/2014/main" id="{7626849E-8FEA-4AF0-A74A-F2A08A3AC5FA}"/>
              </a:ext>
            </a:extLst>
          </p:cNvPr>
          <p:cNvSpPr txBox="1">
            <a:spLocks/>
          </p:cNvSpPr>
          <p:nvPr/>
        </p:nvSpPr>
        <p:spPr>
          <a:xfrm>
            <a:off x="40128586" y="11871113"/>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12%</a:t>
            </a:r>
          </a:p>
        </p:txBody>
      </p:sp>
      <p:sp>
        <p:nvSpPr>
          <p:cNvPr id="140" name="Text Placeholder 41">
            <a:extLst>
              <a:ext uri="{FF2B5EF4-FFF2-40B4-BE49-F238E27FC236}">
                <a16:creationId xmlns:a16="http://schemas.microsoft.com/office/drawing/2014/main" id="{CB898F26-15F2-46A5-9559-B309FCF4D67C}"/>
              </a:ext>
            </a:extLst>
          </p:cNvPr>
          <p:cNvSpPr txBox="1">
            <a:spLocks/>
          </p:cNvSpPr>
          <p:nvPr/>
        </p:nvSpPr>
        <p:spPr>
          <a:xfrm>
            <a:off x="40128586" y="14477980"/>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17%</a:t>
            </a:r>
          </a:p>
        </p:txBody>
      </p:sp>
      <p:sp>
        <p:nvSpPr>
          <p:cNvPr id="141" name="Text Placeholder 41">
            <a:extLst>
              <a:ext uri="{FF2B5EF4-FFF2-40B4-BE49-F238E27FC236}">
                <a16:creationId xmlns:a16="http://schemas.microsoft.com/office/drawing/2014/main" id="{7A6F6D9C-3F9A-49DD-9753-C338A9D5848A}"/>
              </a:ext>
            </a:extLst>
          </p:cNvPr>
          <p:cNvSpPr txBox="1">
            <a:spLocks/>
          </p:cNvSpPr>
          <p:nvPr/>
        </p:nvSpPr>
        <p:spPr>
          <a:xfrm>
            <a:off x="40128585" y="17344330"/>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25%</a:t>
            </a:r>
          </a:p>
        </p:txBody>
      </p:sp>
      <p:sp>
        <p:nvSpPr>
          <p:cNvPr id="142" name="Text Placeholder 41">
            <a:extLst>
              <a:ext uri="{FF2B5EF4-FFF2-40B4-BE49-F238E27FC236}">
                <a16:creationId xmlns:a16="http://schemas.microsoft.com/office/drawing/2014/main" id="{9892B99D-A522-4DE2-988A-BB8F7EBF474E}"/>
              </a:ext>
            </a:extLst>
          </p:cNvPr>
          <p:cNvSpPr txBox="1">
            <a:spLocks/>
          </p:cNvSpPr>
          <p:nvPr/>
        </p:nvSpPr>
        <p:spPr>
          <a:xfrm>
            <a:off x="40222115" y="20828864"/>
            <a:ext cx="2534323"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0" u="none" dirty="0"/>
              <a:t>17%</a:t>
            </a:r>
          </a:p>
        </p:txBody>
      </p:sp>
      <p:sp>
        <p:nvSpPr>
          <p:cNvPr id="143" name="Text Placeholder 41">
            <a:extLst>
              <a:ext uri="{FF2B5EF4-FFF2-40B4-BE49-F238E27FC236}">
                <a16:creationId xmlns:a16="http://schemas.microsoft.com/office/drawing/2014/main" id="{E408C147-F67C-4A76-8487-DDA93857C99A}"/>
              </a:ext>
            </a:extLst>
          </p:cNvPr>
          <p:cNvSpPr txBox="1">
            <a:spLocks/>
          </p:cNvSpPr>
          <p:nvPr/>
        </p:nvSpPr>
        <p:spPr>
          <a:xfrm>
            <a:off x="29852509" y="23024731"/>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DISCUSSION OF RESULTS</a:t>
            </a:r>
          </a:p>
        </p:txBody>
      </p:sp>
      <p:pic>
        <p:nvPicPr>
          <p:cNvPr id="144" name="Picture 143">
            <a:extLst>
              <a:ext uri="{FF2B5EF4-FFF2-40B4-BE49-F238E27FC236}">
                <a16:creationId xmlns:a16="http://schemas.microsoft.com/office/drawing/2014/main" id="{6EA6FFCA-65D0-4D99-931D-C99E12263EC5}"/>
              </a:ext>
            </a:extLst>
          </p:cNvPr>
          <p:cNvPicPr>
            <a:picLocks noChangeAspect="1"/>
          </p:cNvPicPr>
          <p:nvPr/>
        </p:nvPicPr>
        <p:blipFill>
          <a:blip r:embed="rId9"/>
          <a:stretch>
            <a:fillRect/>
          </a:stretch>
        </p:blipFill>
        <p:spPr>
          <a:xfrm>
            <a:off x="1370782" y="18542883"/>
            <a:ext cx="7781925" cy="5124450"/>
          </a:xfrm>
          <a:prstGeom prst="rect">
            <a:avLst/>
          </a:prstGeom>
        </p:spPr>
      </p:pic>
      <p:sp>
        <p:nvSpPr>
          <p:cNvPr id="145" name="Text Placeholder 43">
            <a:extLst>
              <a:ext uri="{FF2B5EF4-FFF2-40B4-BE49-F238E27FC236}">
                <a16:creationId xmlns:a16="http://schemas.microsoft.com/office/drawing/2014/main" id="{582794E7-D3B3-4759-AAC3-6612F5C70DAC}"/>
              </a:ext>
            </a:extLst>
          </p:cNvPr>
          <p:cNvSpPr txBox="1">
            <a:spLocks/>
          </p:cNvSpPr>
          <p:nvPr/>
        </p:nvSpPr>
        <p:spPr>
          <a:xfrm>
            <a:off x="447933" y="24124750"/>
            <a:ext cx="10047018" cy="869466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t>The above figure shows the general steps taken in the JPEG compression. Of course this is a slightly oversimplified model, but the core steps are here. The part we are familiar with (coding) runs from step 4 (Entropy Encoder) to step 7 (Entropy Decoder). This is what I have implemented in MATLAB in the </a:t>
            </a:r>
            <a:r>
              <a:rPr lang="en-US" i="1" dirty="0"/>
              <a:t>Methods </a:t>
            </a:r>
            <a:r>
              <a:rPr lang="en-US" dirty="0"/>
              <a:t>section. </a:t>
            </a:r>
          </a:p>
          <a:p>
            <a:pPr algn="just"/>
            <a:endParaRPr lang="en-US" dirty="0"/>
          </a:p>
          <a:p>
            <a:pPr algn="just"/>
            <a:r>
              <a:rPr lang="en-US" dirty="0"/>
              <a:t>In the pre-encoding steps, the 2D DCT is applied to the image in 8x8 blocks to transform the blocks to DCT coefficients. These are similar to eigenvalues in which each coefficient represents a frequency of information. The quantization step then takes this transform and removes some small details to these coefficients by zeroing out the high frequency coefficients. These coefficients represent frequencies of detail largely unnoticeable by the human eye. This is the “lossy” step of the JPEG compression algorithm. The number of coefficients zeroed out can be surprisingly high (80% or more of the coefficients). This step is variable depending on how much loss deemed acceptable in your system. These DCT blocks are then passed to the encoder where Huffman coding is performed. Quantization allows for Huffman coding to work with data with lower entropy, thus increasing the compression rate.</a:t>
            </a:r>
            <a:r>
              <a:rPr lang="en-US" baseline="30000" dirty="0"/>
              <a:t>[1]</a:t>
            </a:r>
          </a:p>
          <a:p>
            <a:pPr algn="just"/>
            <a:endParaRPr lang="en-US" baseline="30000" dirty="0"/>
          </a:p>
          <a:p>
            <a:pPr algn="just"/>
            <a:endParaRPr lang="en-US" dirty="0"/>
          </a:p>
        </p:txBody>
      </p:sp>
      <p:cxnSp>
        <p:nvCxnSpPr>
          <p:cNvPr id="146" name="Straight Connector 145">
            <a:extLst>
              <a:ext uri="{FF2B5EF4-FFF2-40B4-BE49-F238E27FC236}">
                <a16:creationId xmlns:a16="http://schemas.microsoft.com/office/drawing/2014/main" id="{84C5F8E1-C291-43DB-BD0A-55E09D68B6EA}"/>
              </a:ext>
            </a:extLst>
          </p:cNvPr>
          <p:cNvCxnSpPr/>
          <p:nvPr/>
        </p:nvCxnSpPr>
        <p:spPr>
          <a:xfrm>
            <a:off x="11338560" y="5069371"/>
            <a:ext cx="0" cy="12752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D665D8E-32F3-48F2-BC47-EAFD15ED62B5}"/>
              </a:ext>
            </a:extLst>
          </p:cNvPr>
          <p:cNvCxnSpPr>
            <a:cxnSpLocks/>
          </p:cNvCxnSpPr>
          <p:nvPr/>
        </p:nvCxnSpPr>
        <p:spPr>
          <a:xfrm flipH="1">
            <a:off x="11338562" y="17761192"/>
            <a:ext cx="12917389" cy="60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04D575F-472F-49D8-BE36-91B134BF7E8E}"/>
              </a:ext>
            </a:extLst>
          </p:cNvPr>
          <p:cNvCxnSpPr>
            <a:cxnSpLocks/>
          </p:cNvCxnSpPr>
          <p:nvPr/>
        </p:nvCxnSpPr>
        <p:spPr>
          <a:xfrm flipH="1" flipV="1">
            <a:off x="24148236" y="5189838"/>
            <a:ext cx="139629" cy="27629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BCEFF2-86C5-4D6E-A672-4545EB1B07EF}"/>
              </a:ext>
            </a:extLst>
          </p:cNvPr>
          <p:cNvCxnSpPr>
            <a:cxnSpLocks/>
          </p:cNvCxnSpPr>
          <p:nvPr/>
        </p:nvCxnSpPr>
        <p:spPr>
          <a:xfrm flipV="1">
            <a:off x="427923" y="13575120"/>
            <a:ext cx="1091063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46EFB0C-7C29-413B-9E2C-82029A6B242F}"/>
              </a:ext>
            </a:extLst>
          </p:cNvPr>
          <p:cNvCxnSpPr>
            <a:cxnSpLocks/>
          </p:cNvCxnSpPr>
          <p:nvPr/>
        </p:nvCxnSpPr>
        <p:spPr>
          <a:xfrm>
            <a:off x="11878954" y="28472082"/>
            <a:ext cx="12350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AE3AAAA-2B87-4336-951C-A41F5095C58E}"/>
              </a:ext>
            </a:extLst>
          </p:cNvPr>
          <p:cNvCxnSpPr>
            <a:cxnSpLocks/>
          </p:cNvCxnSpPr>
          <p:nvPr/>
        </p:nvCxnSpPr>
        <p:spPr>
          <a:xfrm>
            <a:off x="11878954" y="28472083"/>
            <a:ext cx="84446" cy="4446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F1DAAB4-0B29-46BA-9B71-7884A8AE20D4}"/>
              </a:ext>
            </a:extLst>
          </p:cNvPr>
          <p:cNvCxnSpPr>
            <a:cxnSpLocks/>
          </p:cNvCxnSpPr>
          <p:nvPr/>
        </p:nvCxnSpPr>
        <p:spPr>
          <a:xfrm flipV="1">
            <a:off x="24255951" y="22930374"/>
            <a:ext cx="19132329" cy="1"/>
          </a:xfrm>
          <a:prstGeom prst="line">
            <a:avLst/>
          </a:prstGeom>
        </p:spPr>
        <p:style>
          <a:lnRef idx="1">
            <a:schemeClr val="accent1"/>
          </a:lnRef>
          <a:fillRef idx="0">
            <a:schemeClr val="accent1"/>
          </a:fillRef>
          <a:effectRef idx="0">
            <a:schemeClr val="accent1"/>
          </a:effectRef>
          <a:fontRef idx="minor">
            <a:schemeClr val="tx1"/>
          </a:fontRef>
        </p:style>
      </p:cxnSp>
      <p:sp>
        <p:nvSpPr>
          <p:cNvPr id="153" name="Text Placeholder 43">
            <a:extLst>
              <a:ext uri="{FF2B5EF4-FFF2-40B4-BE49-F238E27FC236}">
                <a16:creationId xmlns:a16="http://schemas.microsoft.com/office/drawing/2014/main" id="{EE39C7E5-A021-4356-8C94-93A7058AD556}"/>
              </a:ext>
            </a:extLst>
          </p:cNvPr>
          <p:cNvSpPr txBox="1">
            <a:spLocks/>
          </p:cNvSpPr>
          <p:nvPr/>
        </p:nvSpPr>
        <p:spPr>
          <a:xfrm>
            <a:off x="13028496" y="17906496"/>
            <a:ext cx="10047018" cy="1038743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t>Once it is desired to grab view the original image, we apply the steps to decompress the image. First, the decoder uses the dictionary generated by Huffman encoding and decodes the codewords back to their original form. </a:t>
            </a:r>
          </a:p>
          <a:p>
            <a:pPr algn="just"/>
            <a:endParaRPr lang="en-US" dirty="0"/>
          </a:p>
          <a:p>
            <a:pPr algn="just"/>
            <a:r>
              <a:rPr lang="en-US" dirty="0"/>
              <a:t>Next, in the post-decoder steps we start by dequantizing the DCT blocks. Dequantization is not possible to do perfectly. Sometimes this step is bypassed and left in its quantized state, and other times unique algorithms are used in attempt to dequantize as best as possible. As an example, optimal dequantization arrays can be calculated in an attempt to minimize the restoration error. This method builds upon the Miller least squares regularization solution which is a method of  solving linear inverse problems. No matter what dequantization method is used, if any at all, the next step is to use and IDCT function to convert our DCT  coefficient blocks back to the spatial domain. This is similar in function to performing an IFFT on frequency domain data back to time domain for those more familiar with that process.</a:t>
            </a:r>
            <a:r>
              <a:rPr lang="en-US" baseline="30000" dirty="0"/>
              <a:t>[2]</a:t>
            </a:r>
            <a:r>
              <a:rPr lang="en-US" dirty="0"/>
              <a:t> </a:t>
            </a:r>
          </a:p>
          <a:p>
            <a:pPr algn="just"/>
            <a:endParaRPr lang="en-US" dirty="0"/>
          </a:p>
          <a:p>
            <a:pPr algn="just"/>
            <a:r>
              <a:rPr lang="en-US" dirty="0"/>
              <a:t>The result is the original image with minor detail loss as a product of the quantization efforts to compress the image. The amount of detail loss is dependent upon the quantization factor chosen and the performance of your dequantization algorithm. Usually this loss is barely noticeable, if at all by the human eye. One should be wary of lossy compression in systems where computer algorithms need to process the images further, as unnoticeable to the human eye does not mean a computer couldn’t have used that information.</a:t>
            </a:r>
          </a:p>
        </p:txBody>
      </p:sp>
      <p:sp>
        <p:nvSpPr>
          <p:cNvPr id="154" name="Text Placeholder 45">
            <a:extLst>
              <a:ext uri="{FF2B5EF4-FFF2-40B4-BE49-F238E27FC236}">
                <a16:creationId xmlns:a16="http://schemas.microsoft.com/office/drawing/2014/main" id="{0CF9ED44-47A9-4E2A-BDF8-D0CF02CB6D1C}"/>
              </a:ext>
            </a:extLst>
          </p:cNvPr>
          <p:cNvSpPr txBox="1">
            <a:spLocks/>
          </p:cNvSpPr>
          <p:nvPr/>
        </p:nvSpPr>
        <p:spPr>
          <a:xfrm>
            <a:off x="24483938" y="23556120"/>
            <a:ext cx="19407261" cy="931021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dirty="0"/>
              <a:t>The results of the Huffman Coding and JPEG Compression on the small image set above shows a few trends that I think are insightful. First, for all images except the checker pattern (3</a:t>
            </a:r>
            <a:r>
              <a:rPr lang="en-US" baseline="30000" dirty="0"/>
              <a:t>rd</a:t>
            </a:r>
            <a:r>
              <a:rPr lang="en-US" dirty="0"/>
              <a:t>) we see that Huffman Coding produces relatively small compression rates compared to the rest of JPEG Compression. This seems to align with what we have learned about JPEG compression in the </a:t>
            </a:r>
            <a:r>
              <a:rPr lang="en-US" i="1" dirty="0"/>
              <a:t>Literature Review </a:t>
            </a:r>
            <a:r>
              <a:rPr lang="en-US" dirty="0"/>
              <a:t>section. Basically, performing DCT and Quantization are more drastic measures to reduce information by a large margin. Namely, zeroing out a majority of the DCT coefficients before applying Huffman Coding allows for a huge reduction in file size as the data will be much more uniform than the majority of images. The checker pattern being an except as it already has a very uniform and low entropy of pixel values. In this case, JPEG Compression is actually doing most of the work and DCT/Quantization steps do not add a great deal of improvement. </a:t>
            </a:r>
          </a:p>
          <a:p>
            <a:pPr algn="just"/>
            <a:endParaRPr lang="en-US" dirty="0"/>
          </a:p>
          <a:p>
            <a:pPr algn="just"/>
            <a:r>
              <a:rPr lang="en-US" dirty="0"/>
              <a:t>Focusing on just the Huffman Coding rates, we can see that the images with the least variation in pixel value (i.e. checkers, and then the 4</a:t>
            </a:r>
            <a:r>
              <a:rPr lang="en-US" baseline="30000" dirty="0"/>
              <a:t>th</a:t>
            </a:r>
            <a:r>
              <a:rPr lang="en-US" dirty="0"/>
              <a:t> image of the disk in the dirt) have the higher rates of compression. This aligns with what we have learned in class that these in the encoding scheme we can set the pixels with the highest probability to the shortest length codewords to reduce the average codeword length. The lower the entropy of the image, the more we can take advantage of this algorithm and reuse shorter length codewords. </a:t>
            </a:r>
          </a:p>
          <a:p>
            <a:pPr algn="just"/>
            <a:endParaRPr lang="en-US" dirty="0"/>
          </a:p>
          <a:p>
            <a:pPr algn="just"/>
            <a:r>
              <a:rPr lang="en-US" dirty="0"/>
              <a:t>A last observation that somewhat surprised me was that size of image does not play a big role in determining the compression size of an image. I included the size of the dictionary in the compressed image size as it is necessary to decode the image. But regardless of image sizes ranging from 512x512 to 2400x2400 there was not a big difference in compression rate that could be attributed to this size difference. I suspect this may not hold at very small image sizes (but then why are you even compressing at that size?), but I think this can be attributed to the fact that in a pixel range from 0-255, there are not that many codewords so the dictionary need not be that big in comparison to the bitstream of codewords. A small side note that the Huffman Encoding algorithm I created was pretty slow in MATLAB without DCT and Quantization. Due to this my computer was not able handle running many test samples of images unfortunately. Optimizations in speed by swapping to a low level programming language, using concurrent programming, and more efficiently using hash tables could be made to improve speed.</a:t>
            </a:r>
          </a:p>
          <a:p>
            <a:pPr algn="just"/>
            <a:endParaRPr lang="en-US" dirty="0"/>
          </a:p>
        </p:txBody>
      </p:sp>
    </p:spTree>
    <p:extLst>
      <p:ext uri="{BB962C8B-B14F-4D97-AF65-F5344CB8AC3E}">
        <p14:creationId xmlns:p14="http://schemas.microsoft.com/office/powerpoint/2010/main" val="1347833560"/>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2522</TotalTime>
  <Words>1724</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Mia</dc:creator>
  <cp:lastModifiedBy>Ryan Mia</cp:lastModifiedBy>
  <cp:revision>124</cp:revision>
  <dcterms:created xsi:type="dcterms:W3CDTF">2012-02-03T19:11:35Z</dcterms:created>
  <dcterms:modified xsi:type="dcterms:W3CDTF">2021-04-12T23:11:04Z</dcterms:modified>
</cp:coreProperties>
</file>