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61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13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1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17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D25B-645B-4B99-B097-0309754E37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4FE70E-FD98-4092-9947-27E428AA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2E32-DD56-D894-FDA2-53C79E94F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Objective: Scaled Payment Platform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C14C1-87E0-0B7F-AD09-A040D8F12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/>
              <a:t>“Using the latest Microservice Architecture with CI/CD Pipeline implementation.”</a:t>
            </a:r>
          </a:p>
        </p:txBody>
      </p:sp>
    </p:spTree>
    <p:extLst>
      <p:ext uri="{BB962C8B-B14F-4D97-AF65-F5344CB8AC3E}">
        <p14:creationId xmlns:p14="http://schemas.microsoft.com/office/powerpoint/2010/main" val="252459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2C98-8E7A-9456-C16F-F57FEF41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/>
          <a:lstStyle/>
          <a:p>
            <a:r>
              <a:rPr lang="en-US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95A2-4C53-566B-80B1-50FB9FCD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47567"/>
          </a:xfrm>
        </p:spPr>
        <p:txBody>
          <a:bodyPr/>
          <a:lstStyle/>
          <a:p>
            <a:r>
              <a:rPr lang="en-US"/>
              <a:t>Infrastructure</a:t>
            </a:r>
          </a:p>
          <a:p>
            <a:r>
              <a:rPr lang="en-US"/>
              <a:t>Microservice Architecture</a:t>
            </a:r>
          </a:p>
          <a:p>
            <a:r>
              <a:rPr lang="en-US"/>
              <a:t>Payment Gateway</a:t>
            </a:r>
          </a:p>
          <a:p>
            <a:r>
              <a:rPr lang="en-US"/>
              <a:t>Team Composition and it’s charter</a:t>
            </a:r>
          </a:p>
          <a:p>
            <a:r>
              <a:rPr lang="en-US"/>
              <a:t>Key Performance Indicator</a:t>
            </a:r>
          </a:p>
          <a:p>
            <a:r>
              <a:rPr lang="en-US"/>
              <a:t>Measurements</a:t>
            </a:r>
          </a:p>
          <a:p>
            <a:r>
              <a:rPr lang="en-US"/>
              <a:t>Quarterly Business Review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9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5273-4587-EEBF-B16A-5DE7667B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US"/>
              <a:t>Infrastructure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3F3C7-E918-9030-4E3D-855E45BCF684}"/>
              </a:ext>
            </a:extLst>
          </p:cNvPr>
          <p:cNvSpPr txBox="1"/>
          <p:nvPr/>
        </p:nvSpPr>
        <p:spPr>
          <a:xfrm>
            <a:off x="6303146" y="1305341"/>
            <a:ext cx="35923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/>
              <a:t>Taylor fit to the organization’s current IT needs where modern and legacy systems work hand in hand</a:t>
            </a:r>
          </a:p>
          <a:p>
            <a:pPr marL="285750" indent="-285750">
              <a:buFontTx/>
              <a:buChar char="-"/>
            </a:pPr>
            <a:endParaRPr lang="en-US" sz="1600"/>
          </a:p>
          <a:p>
            <a:pPr marL="285750" indent="-285750">
              <a:buFontTx/>
              <a:buChar char="-"/>
            </a:pPr>
            <a:r>
              <a:rPr lang="en-US" sz="1600"/>
              <a:t>Availability of on-premise architectures for Payment gateways</a:t>
            </a:r>
          </a:p>
          <a:p>
            <a:pPr marL="285750" indent="-285750">
              <a:buFontTx/>
              <a:buChar char="-"/>
            </a:pPr>
            <a:endParaRPr lang="en-US" sz="1600"/>
          </a:p>
          <a:p>
            <a:pPr marL="285750" indent="-285750">
              <a:buFontTx/>
              <a:buChar char="-"/>
            </a:pPr>
            <a:r>
              <a:rPr lang="en-US" sz="1600"/>
              <a:t>Availability of vendors as third party sources for analytics and other data </a:t>
            </a:r>
          </a:p>
          <a:p>
            <a:pPr marL="285750" indent="-285750">
              <a:buFontTx/>
              <a:buChar char="-"/>
            </a:pPr>
            <a:endParaRPr lang="en-US" sz="1600"/>
          </a:p>
          <a:p>
            <a:pPr marL="285750" indent="-285750">
              <a:buFontTx/>
              <a:buChar char="-"/>
            </a:pPr>
            <a:r>
              <a:rPr lang="en-US" sz="1600"/>
              <a:t>Customer accessibility through cloud layer.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EE6F92A-D6B1-9C50-B388-6FCE71B99C60}"/>
              </a:ext>
            </a:extLst>
          </p:cNvPr>
          <p:cNvSpPr/>
          <p:nvPr/>
        </p:nvSpPr>
        <p:spPr>
          <a:xfrm>
            <a:off x="476434" y="1305341"/>
            <a:ext cx="5619566" cy="5164584"/>
          </a:xfrm>
          <a:prstGeom prst="roundRect">
            <a:avLst>
              <a:gd name="adj" fmla="val 516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4E2744-04E9-51D5-6428-179EAD9C8F6A}"/>
              </a:ext>
            </a:extLst>
          </p:cNvPr>
          <p:cNvSpPr/>
          <p:nvPr/>
        </p:nvSpPr>
        <p:spPr>
          <a:xfrm>
            <a:off x="677334" y="1802166"/>
            <a:ext cx="5138691" cy="1981941"/>
          </a:xfrm>
          <a:prstGeom prst="roundRect">
            <a:avLst>
              <a:gd name="adj" fmla="val 516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D9D902-4171-AE12-1683-2C1E8AA801AA}"/>
              </a:ext>
            </a:extLst>
          </p:cNvPr>
          <p:cNvSpPr txBox="1"/>
          <p:nvPr/>
        </p:nvSpPr>
        <p:spPr>
          <a:xfrm>
            <a:off x="1207363" y="1438183"/>
            <a:ext cx="38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HYBRID CLOUD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5A896E-DA6A-B43D-3BF4-9DB33AC07CEC}"/>
              </a:ext>
            </a:extLst>
          </p:cNvPr>
          <p:cNvSpPr/>
          <p:nvPr/>
        </p:nvSpPr>
        <p:spPr>
          <a:xfrm>
            <a:off x="860808" y="4901497"/>
            <a:ext cx="1130834" cy="102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Database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27829C-4BA8-DB9F-8D55-DCEAC99DD624}"/>
              </a:ext>
            </a:extLst>
          </p:cNvPr>
          <p:cNvSpPr/>
          <p:nvPr/>
        </p:nvSpPr>
        <p:spPr>
          <a:xfrm>
            <a:off x="881521" y="1940357"/>
            <a:ext cx="1130834" cy="102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Storage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4204329-3C5C-8E7A-1879-98C4BACEBD4F}"/>
              </a:ext>
            </a:extLst>
          </p:cNvPr>
          <p:cNvSpPr/>
          <p:nvPr/>
        </p:nvSpPr>
        <p:spPr>
          <a:xfrm>
            <a:off x="4539737" y="2638355"/>
            <a:ext cx="1130834" cy="102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Network / Security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36DCF98-CE10-F1EA-3AFB-1C3A22AEA5DF}"/>
              </a:ext>
            </a:extLst>
          </p:cNvPr>
          <p:cNvSpPr/>
          <p:nvPr/>
        </p:nvSpPr>
        <p:spPr>
          <a:xfrm>
            <a:off x="716871" y="4005308"/>
            <a:ext cx="5138691" cy="1981941"/>
          </a:xfrm>
          <a:prstGeom prst="roundRect">
            <a:avLst>
              <a:gd name="adj" fmla="val 516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024A727-7231-71F4-009D-A7FEBF4C3F10}"/>
              </a:ext>
            </a:extLst>
          </p:cNvPr>
          <p:cNvSpPr/>
          <p:nvPr/>
        </p:nvSpPr>
        <p:spPr>
          <a:xfrm>
            <a:off x="4539737" y="4148090"/>
            <a:ext cx="1130834" cy="102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Network / Security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464859-12C4-7E14-4195-E46FAA3492C8}"/>
              </a:ext>
            </a:extLst>
          </p:cNvPr>
          <p:cNvCxnSpPr>
            <a:stCxn id="48" idx="4"/>
            <a:endCxn id="52" idx="0"/>
          </p:cNvCxnSpPr>
          <p:nvPr/>
        </p:nvCxnSpPr>
        <p:spPr>
          <a:xfrm>
            <a:off x="5105154" y="3662493"/>
            <a:ext cx="0" cy="485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61B50E0-BFC0-7E29-9775-9E8D27102DDC}"/>
              </a:ext>
            </a:extLst>
          </p:cNvPr>
          <p:cNvSpPr/>
          <p:nvPr/>
        </p:nvSpPr>
        <p:spPr>
          <a:xfrm>
            <a:off x="1946310" y="4097042"/>
            <a:ext cx="1130834" cy="102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Payment Gateway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EEBC71-B7DC-C7E1-5E84-5A9A5F5164E6}"/>
              </a:ext>
            </a:extLst>
          </p:cNvPr>
          <p:cNvSpPr/>
          <p:nvPr/>
        </p:nvSpPr>
        <p:spPr>
          <a:xfrm>
            <a:off x="2151277" y="2320924"/>
            <a:ext cx="1293425" cy="1249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Application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635FFCB-E143-7A04-9742-C2B087A5A601}"/>
              </a:ext>
            </a:extLst>
          </p:cNvPr>
          <p:cNvSpPr/>
          <p:nvPr/>
        </p:nvSpPr>
        <p:spPr>
          <a:xfrm>
            <a:off x="3548275" y="1823334"/>
            <a:ext cx="1199882" cy="105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Monitoring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BC2122B-95F6-8D3A-DB71-A1F58E73182E}"/>
              </a:ext>
            </a:extLst>
          </p:cNvPr>
          <p:cNvSpPr/>
          <p:nvPr/>
        </p:nvSpPr>
        <p:spPr>
          <a:xfrm>
            <a:off x="3008548" y="4901497"/>
            <a:ext cx="1130834" cy="102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Runtime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DB900B-A0E2-DD4F-DF32-343571A57866}"/>
              </a:ext>
            </a:extLst>
          </p:cNvPr>
          <p:cNvSpPr txBox="1"/>
          <p:nvPr/>
        </p:nvSpPr>
        <p:spPr>
          <a:xfrm>
            <a:off x="860808" y="4097042"/>
            <a:ext cx="84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Private / On-premise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0FDBB9-0CE3-43F7-AE45-1398AEB9045E}"/>
              </a:ext>
            </a:extLst>
          </p:cNvPr>
          <p:cNvSpPr txBox="1"/>
          <p:nvPr/>
        </p:nvSpPr>
        <p:spPr>
          <a:xfrm>
            <a:off x="863766" y="3298503"/>
            <a:ext cx="84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Customer Facing</a:t>
            </a:r>
          </a:p>
        </p:txBody>
      </p:sp>
    </p:spTree>
    <p:extLst>
      <p:ext uri="{BB962C8B-B14F-4D97-AF65-F5344CB8AC3E}">
        <p14:creationId xmlns:p14="http://schemas.microsoft.com/office/powerpoint/2010/main" val="362265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5273-4587-EEBF-B16A-5DE7667B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US"/>
              <a:t>Microservice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89858-1738-8103-B037-4DCCF3EB4135}"/>
              </a:ext>
            </a:extLst>
          </p:cNvPr>
          <p:cNvSpPr txBox="1"/>
          <p:nvPr/>
        </p:nvSpPr>
        <p:spPr>
          <a:xfrm>
            <a:off x="1797346" y="5324127"/>
            <a:ext cx="440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Ability to plug and orchestrate new service as needed.</a:t>
            </a:r>
          </a:p>
          <a:p>
            <a:pPr marL="285750" indent="-285750">
              <a:buFontTx/>
              <a:buChar char="-"/>
            </a:pPr>
            <a:r>
              <a:rPr lang="en-US"/>
              <a:t>Ability to orchestrate and remove service as needed.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A91695-5081-CE1C-902A-AAC1014FB18B}"/>
              </a:ext>
            </a:extLst>
          </p:cNvPr>
          <p:cNvGrpSpPr/>
          <p:nvPr/>
        </p:nvGrpSpPr>
        <p:grpSpPr>
          <a:xfrm>
            <a:off x="899777" y="1410607"/>
            <a:ext cx="4211858" cy="3636886"/>
            <a:chOff x="1151877" y="1750380"/>
            <a:chExt cx="5138691" cy="441812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8222D6-0DF3-9715-4974-7434360FEC55}"/>
                </a:ext>
              </a:extLst>
            </p:cNvPr>
            <p:cNvSpPr/>
            <p:nvPr/>
          </p:nvSpPr>
          <p:spPr>
            <a:xfrm>
              <a:off x="1151877" y="1750380"/>
              <a:ext cx="5138691" cy="2359981"/>
            </a:xfrm>
            <a:prstGeom prst="roundRect">
              <a:avLst>
                <a:gd name="adj" fmla="val 5163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E15020-614D-E4A7-C8A8-3B5F6C84D026}"/>
                </a:ext>
              </a:extLst>
            </p:cNvPr>
            <p:cNvSpPr/>
            <p:nvPr/>
          </p:nvSpPr>
          <p:spPr>
            <a:xfrm>
              <a:off x="2944520" y="4422308"/>
              <a:ext cx="1553404" cy="1024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Payment 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AEAF95B-390C-BA4B-A87F-E05D3196BCFC}"/>
                </a:ext>
              </a:extLst>
            </p:cNvPr>
            <p:cNvSpPr/>
            <p:nvPr/>
          </p:nvSpPr>
          <p:spPr>
            <a:xfrm>
              <a:off x="1288743" y="1895384"/>
              <a:ext cx="1809566" cy="38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Paypal Service</a:t>
              </a:r>
            </a:p>
          </p:txBody>
        </p:sp>
        <p:sp>
          <p:nvSpPr>
            <p:cNvPr id="20" name="Flowchart: Predefined Process 19">
              <a:extLst>
                <a:ext uri="{FF2B5EF4-FFF2-40B4-BE49-F238E27FC236}">
                  <a16:creationId xmlns:a16="http://schemas.microsoft.com/office/drawing/2014/main" id="{FF00619E-6A4B-FED0-B8B8-BA11A0973B93}"/>
                </a:ext>
              </a:extLst>
            </p:cNvPr>
            <p:cNvSpPr/>
            <p:nvPr/>
          </p:nvSpPr>
          <p:spPr>
            <a:xfrm>
              <a:off x="2833455" y="5742373"/>
              <a:ext cx="1775534" cy="426128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Client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F37559-981D-3D15-57B6-4DE65FA8FED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3721221" y="4110361"/>
              <a:ext cx="1" cy="311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8BB66D-307A-3FEC-A254-A8C79EBE93BD}"/>
                </a:ext>
              </a:extLst>
            </p:cNvPr>
            <p:cNvCxnSpPr>
              <a:cxnSpLocks/>
              <a:stCxn id="7" idx="4"/>
              <a:endCxn id="20" idx="0"/>
            </p:cNvCxnSpPr>
            <p:nvPr/>
          </p:nvCxnSpPr>
          <p:spPr>
            <a:xfrm>
              <a:off x="3721221" y="5446447"/>
              <a:ext cx="0" cy="295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09D9D1-D921-8E14-C93A-3F4AEDFF37DE}"/>
                </a:ext>
              </a:extLst>
            </p:cNvPr>
            <p:cNvSpPr txBox="1"/>
            <p:nvPr/>
          </p:nvSpPr>
          <p:spPr>
            <a:xfrm>
              <a:off x="3199555" y="3126581"/>
              <a:ext cx="1043333" cy="373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NOW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B526AF-7E04-BAAB-0E4C-5C1168E10264}"/>
              </a:ext>
            </a:extLst>
          </p:cNvPr>
          <p:cNvGrpSpPr/>
          <p:nvPr/>
        </p:nvGrpSpPr>
        <p:grpSpPr>
          <a:xfrm>
            <a:off x="5214544" y="1430784"/>
            <a:ext cx="4211858" cy="3636886"/>
            <a:chOff x="1151877" y="1750380"/>
            <a:chExt cx="5138691" cy="441812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83425C4-7891-F018-4DEB-28C037CE81A1}"/>
                </a:ext>
              </a:extLst>
            </p:cNvPr>
            <p:cNvSpPr/>
            <p:nvPr/>
          </p:nvSpPr>
          <p:spPr>
            <a:xfrm>
              <a:off x="1151877" y="1750380"/>
              <a:ext cx="5138691" cy="2359981"/>
            </a:xfrm>
            <a:prstGeom prst="roundRect">
              <a:avLst>
                <a:gd name="adj" fmla="val 5163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2E1A75-7B6E-BC34-6FF3-0C3336D109BA}"/>
                </a:ext>
              </a:extLst>
            </p:cNvPr>
            <p:cNvSpPr/>
            <p:nvPr/>
          </p:nvSpPr>
          <p:spPr>
            <a:xfrm>
              <a:off x="2944520" y="4422308"/>
              <a:ext cx="1553404" cy="1024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Payment API Gateway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D461D98-5387-85ED-2562-13BBCEAD00FD}"/>
                </a:ext>
              </a:extLst>
            </p:cNvPr>
            <p:cNvSpPr/>
            <p:nvPr/>
          </p:nvSpPr>
          <p:spPr>
            <a:xfrm>
              <a:off x="1288743" y="1895384"/>
              <a:ext cx="1809566" cy="38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Paypal Service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E8CDAA2-0BF8-951D-FBBD-BE737EE3AA73}"/>
                </a:ext>
              </a:extLst>
            </p:cNvPr>
            <p:cNvSpPr/>
            <p:nvPr/>
          </p:nvSpPr>
          <p:spPr>
            <a:xfrm>
              <a:off x="4370712" y="1877630"/>
              <a:ext cx="1809566" cy="38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Alipay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1B9DE5-9BC2-EC7C-5E6C-A5F9AB62FCBD}"/>
                </a:ext>
              </a:extLst>
            </p:cNvPr>
            <p:cNvSpPr/>
            <p:nvPr/>
          </p:nvSpPr>
          <p:spPr>
            <a:xfrm>
              <a:off x="1288743" y="2426190"/>
              <a:ext cx="1809566" cy="38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Apple Pay Service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8A1EB95-F893-7328-A99E-6B75415A83D3}"/>
                </a:ext>
              </a:extLst>
            </p:cNvPr>
            <p:cNvSpPr/>
            <p:nvPr/>
          </p:nvSpPr>
          <p:spPr>
            <a:xfrm>
              <a:off x="4384294" y="2413994"/>
              <a:ext cx="1809566" cy="38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GCASH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931E812-E56C-00BD-B724-CB87F4838865}"/>
                </a:ext>
              </a:extLst>
            </p:cNvPr>
            <p:cNvSpPr/>
            <p:nvPr/>
          </p:nvSpPr>
          <p:spPr>
            <a:xfrm>
              <a:off x="1288743" y="2956996"/>
              <a:ext cx="1809566" cy="38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Stripe Service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8583B17-1A64-DD6C-6C9D-9F2202E939FF}"/>
                </a:ext>
              </a:extLst>
            </p:cNvPr>
            <p:cNvSpPr/>
            <p:nvPr/>
          </p:nvSpPr>
          <p:spPr>
            <a:xfrm>
              <a:off x="4384294" y="2922984"/>
              <a:ext cx="1809566" cy="381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Paymaya</a:t>
              </a:r>
            </a:p>
          </p:txBody>
        </p: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BFEF2120-85A7-4AAB-8C17-E0CEC6344237}"/>
                </a:ext>
              </a:extLst>
            </p:cNvPr>
            <p:cNvSpPr/>
            <p:nvPr/>
          </p:nvSpPr>
          <p:spPr>
            <a:xfrm>
              <a:off x="2193526" y="3595456"/>
              <a:ext cx="2982156" cy="38174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Orchestration</a:t>
              </a:r>
            </a:p>
          </p:txBody>
        </p:sp>
        <p:sp>
          <p:nvSpPr>
            <p:cNvPr id="43" name="Flowchart: Predefined Process 42">
              <a:extLst>
                <a:ext uri="{FF2B5EF4-FFF2-40B4-BE49-F238E27FC236}">
                  <a16:creationId xmlns:a16="http://schemas.microsoft.com/office/drawing/2014/main" id="{684EAA65-1573-77B3-F8FD-57E40276EC00}"/>
                </a:ext>
              </a:extLst>
            </p:cNvPr>
            <p:cNvSpPr/>
            <p:nvPr/>
          </p:nvSpPr>
          <p:spPr>
            <a:xfrm>
              <a:off x="2833455" y="5742373"/>
              <a:ext cx="1775534" cy="426128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Client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DE7F89-05DB-D42B-F148-1ABBB41B72D2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3721221" y="4110361"/>
              <a:ext cx="1" cy="311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29A0665-E52D-6826-8CC4-15001D574E90}"/>
                </a:ext>
              </a:extLst>
            </p:cNvPr>
            <p:cNvCxnSpPr>
              <a:cxnSpLocks/>
              <a:stCxn id="35" idx="4"/>
              <a:endCxn id="43" idx="0"/>
            </p:cNvCxnSpPr>
            <p:nvPr/>
          </p:nvCxnSpPr>
          <p:spPr>
            <a:xfrm>
              <a:off x="3721221" y="5446447"/>
              <a:ext cx="0" cy="295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1D91F4-D116-8B10-A401-FAB540C71F09}"/>
                </a:ext>
              </a:extLst>
            </p:cNvPr>
            <p:cNvSpPr txBox="1"/>
            <p:nvPr/>
          </p:nvSpPr>
          <p:spPr>
            <a:xfrm>
              <a:off x="3199555" y="3126581"/>
              <a:ext cx="1043333" cy="33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74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5273-4587-EEBF-B16A-5DE7667B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US"/>
              <a:t>Payment Gateway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B96B53-CA00-31F8-D2DA-6DB6DC7A25A1}"/>
              </a:ext>
            </a:extLst>
          </p:cNvPr>
          <p:cNvSpPr/>
          <p:nvPr/>
        </p:nvSpPr>
        <p:spPr>
          <a:xfrm>
            <a:off x="1596500" y="1691200"/>
            <a:ext cx="1809566" cy="38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CB4B6-4A59-7E97-6763-6A25D8FFCB20}"/>
              </a:ext>
            </a:extLst>
          </p:cNvPr>
          <p:cNvSpPr/>
          <p:nvPr/>
        </p:nvSpPr>
        <p:spPr>
          <a:xfrm>
            <a:off x="4236024" y="1691200"/>
            <a:ext cx="1809566" cy="38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Online Web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C9D9BF-CBBA-1BD0-5DB2-3693DCD59668}"/>
              </a:ext>
            </a:extLst>
          </p:cNvPr>
          <p:cNvSpPr/>
          <p:nvPr/>
        </p:nvSpPr>
        <p:spPr>
          <a:xfrm>
            <a:off x="6875549" y="1370001"/>
            <a:ext cx="1130834" cy="102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Payment API Gateway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1B4C21-957A-8732-CC3B-5FC03A29AD5B}"/>
              </a:ext>
            </a:extLst>
          </p:cNvPr>
          <p:cNvSpPr/>
          <p:nvPr/>
        </p:nvSpPr>
        <p:spPr>
          <a:xfrm>
            <a:off x="6536183" y="3429000"/>
            <a:ext cx="1809566" cy="38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Payment Process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C45175-CDE4-0B3B-01D9-FF73E99DDED0}"/>
              </a:ext>
            </a:extLst>
          </p:cNvPr>
          <p:cNvSpPr/>
          <p:nvPr/>
        </p:nvSpPr>
        <p:spPr>
          <a:xfrm>
            <a:off x="4410251" y="2998741"/>
            <a:ext cx="1369112" cy="124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Merchant’s Bank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385AF5-E167-0D5D-5BC7-554EECA7A650}"/>
              </a:ext>
            </a:extLst>
          </p:cNvPr>
          <p:cNvSpPr/>
          <p:nvPr/>
        </p:nvSpPr>
        <p:spPr>
          <a:xfrm>
            <a:off x="1596500" y="3429000"/>
            <a:ext cx="1809566" cy="38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Merchant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21CEEA-597C-50A8-CC2C-FADE6987E76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406066" y="1882070"/>
            <a:ext cx="82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1AB282-8ECC-5811-D016-7B568C0A13E3}"/>
              </a:ext>
            </a:extLst>
          </p:cNvPr>
          <p:cNvCxnSpPr>
            <a:stCxn id="7" idx="3"/>
            <a:endCxn id="11" idx="2"/>
          </p:cNvCxnSpPr>
          <p:nvPr/>
        </p:nvCxnSpPr>
        <p:spPr>
          <a:xfrm>
            <a:off x="6045590" y="1882070"/>
            <a:ext cx="82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4E17B9-E6E7-8A40-6FB0-369320A96617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7440966" y="2394139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A55AE2-CD5B-8752-19AC-54A7C9344EF2}"/>
              </a:ext>
            </a:extLst>
          </p:cNvPr>
          <p:cNvCxnSpPr>
            <a:stCxn id="13" idx="1"/>
          </p:cNvCxnSpPr>
          <p:nvPr/>
        </p:nvCxnSpPr>
        <p:spPr>
          <a:xfrm flipH="1">
            <a:off x="5779363" y="3619870"/>
            <a:ext cx="756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D91635-FD6E-44D6-8440-156BD6FB62D7}"/>
              </a:ext>
            </a:extLst>
          </p:cNvPr>
          <p:cNvCxnSpPr>
            <a:stCxn id="15" idx="2"/>
            <a:endCxn id="17" idx="3"/>
          </p:cNvCxnSpPr>
          <p:nvPr/>
        </p:nvCxnSpPr>
        <p:spPr>
          <a:xfrm flipH="1">
            <a:off x="3406066" y="3619870"/>
            <a:ext cx="1004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4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5273-4587-EEBF-B16A-5DE7667B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US"/>
              <a:t>Charter and Team 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129E-3121-04F5-BF4B-7D3EEDDC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971494"/>
          </a:xfrm>
        </p:spPr>
        <p:txBody>
          <a:bodyPr/>
          <a:lstStyle/>
          <a:p>
            <a:r>
              <a:rPr lang="en-US"/>
              <a:t>Delivery of scaled payment platform with microservice architecture.</a:t>
            </a:r>
          </a:p>
          <a:p>
            <a:r>
              <a:rPr lang="en-US"/>
              <a:t>CI/CD Implementation.</a:t>
            </a:r>
          </a:p>
          <a:p>
            <a:r>
              <a:rPr lang="en-US"/>
              <a:t>The Agile Team will work on different streams to handle platform and infrastructure specific activities. </a:t>
            </a:r>
          </a:p>
          <a:p>
            <a:r>
              <a:rPr lang="en-US"/>
              <a:t>Each streams will have corresponding SMEs and Stakeholders to bridge the gap of communications allowing the best coordination and collaboration to take place.</a:t>
            </a:r>
          </a:p>
          <a:p>
            <a:r>
              <a:rPr lang="en-US"/>
              <a:t>The Agile Team composes of 8 FTEs with the following role:</a:t>
            </a:r>
          </a:p>
          <a:p>
            <a:pPr lvl="1"/>
            <a:r>
              <a:rPr lang="en-US"/>
              <a:t>Team Leader</a:t>
            </a:r>
          </a:p>
          <a:p>
            <a:pPr lvl="1"/>
            <a:r>
              <a:rPr lang="en-US"/>
              <a:t>Developers</a:t>
            </a:r>
          </a:p>
          <a:p>
            <a:pPr lvl="1"/>
            <a:r>
              <a:rPr lang="en-US"/>
              <a:t>QA engineer</a:t>
            </a:r>
          </a:p>
          <a:p>
            <a:pPr lvl="1"/>
            <a:r>
              <a:rPr lang="en-US"/>
              <a:t>DevOps engineer</a:t>
            </a:r>
          </a:p>
          <a:p>
            <a:pPr lvl="1"/>
            <a:r>
              <a:rPr lang="en-US"/>
              <a:t>Support engineer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5273-4587-EEBF-B16A-5DE7667B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US"/>
              <a:t>Key Performance Indicator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129E-3121-04F5-BF4B-7D3EEDDC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/>
              <a:t>Customer Satisfaction</a:t>
            </a:r>
          </a:p>
          <a:p>
            <a:r>
              <a:rPr lang="en-US"/>
              <a:t>Business Value</a:t>
            </a:r>
          </a:p>
          <a:p>
            <a:r>
              <a:rPr lang="en-US"/>
              <a:t>Ability to Innovate</a:t>
            </a:r>
          </a:p>
          <a:p>
            <a:r>
              <a:rPr lang="en-US"/>
              <a:t>Time to Market</a:t>
            </a:r>
          </a:p>
          <a:p>
            <a:r>
              <a:rPr lang="en-US"/>
              <a:t>Collaboration with Teams</a:t>
            </a:r>
          </a:p>
        </p:txBody>
      </p:sp>
    </p:spTree>
    <p:extLst>
      <p:ext uri="{BB962C8B-B14F-4D97-AF65-F5344CB8AC3E}">
        <p14:creationId xmlns:p14="http://schemas.microsoft.com/office/powerpoint/2010/main" val="153499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5273-4587-EEBF-B16A-5DE7667B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US"/>
              <a:t>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129E-3121-04F5-BF4B-7D3EEDDC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sz="1600"/>
              <a:t>To measure Customer Satisfaction the following must be performed:</a:t>
            </a:r>
          </a:p>
          <a:p>
            <a:pPr lvl="1"/>
            <a:r>
              <a:rPr lang="en-US" sz="1400"/>
              <a:t>Net Promoter Score</a:t>
            </a:r>
          </a:p>
          <a:p>
            <a:pPr lvl="1"/>
            <a:r>
              <a:rPr lang="en-US" sz="1400"/>
              <a:t>Follow-Ups Surveys</a:t>
            </a:r>
          </a:p>
          <a:p>
            <a:pPr lvl="1"/>
            <a:r>
              <a:rPr lang="en-US" sz="1400"/>
              <a:t>Customer Effort Score</a:t>
            </a:r>
          </a:p>
          <a:p>
            <a:r>
              <a:rPr lang="en-US" sz="1600"/>
              <a:t>To measure Business Value the following must be performed:</a:t>
            </a:r>
          </a:p>
          <a:p>
            <a:pPr lvl="1"/>
            <a:r>
              <a:rPr lang="en-US" sz="1400"/>
              <a:t>Monthly revenue for each payment service</a:t>
            </a:r>
          </a:p>
          <a:p>
            <a:r>
              <a:rPr lang="en-US" sz="1600"/>
              <a:t>To measure our Ability to Innovate the following must be performed:</a:t>
            </a:r>
          </a:p>
          <a:p>
            <a:pPr lvl="1"/>
            <a:r>
              <a:rPr lang="en-US" sz="1400"/>
              <a:t>Ideas per sprint/month to solution features.</a:t>
            </a:r>
          </a:p>
          <a:p>
            <a:r>
              <a:rPr lang="en-US" sz="1600"/>
              <a:t>To measure our Time to Market the following mus be performed:</a:t>
            </a:r>
          </a:p>
          <a:p>
            <a:pPr lvl="1"/>
            <a:r>
              <a:rPr lang="en-US" sz="1400"/>
              <a:t>Lead Time</a:t>
            </a:r>
          </a:p>
          <a:p>
            <a:pPr lvl="1"/>
            <a:r>
              <a:rPr lang="en-US" sz="1400"/>
              <a:t>Cycle Time</a:t>
            </a:r>
          </a:p>
          <a:p>
            <a:r>
              <a:rPr lang="en-US" sz="1600"/>
              <a:t>To measure Collaboration with teams and within teams:</a:t>
            </a:r>
          </a:p>
          <a:p>
            <a:pPr lvl="1"/>
            <a:r>
              <a:rPr lang="en-US"/>
              <a:t>Employee Engagement Score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5273-4587-EEBF-B16A-5DE7667B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US"/>
              <a:t>Quarterly Business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129E-3121-04F5-BF4B-7D3EEDDC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/>
              <a:t>A quarterly collaboration between Stakeholders, Sponsor, SME’s, and Teams with the goal to find out the following:</a:t>
            </a:r>
          </a:p>
          <a:p>
            <a:pPr lvl="1"/>
            <a:r>
              <a:rPr lang="en-US"/>
              <a:t>Where are we on the Roadmap focusing on the bigger picture.</a:t>
            </a:r>
          </a:p>
          <a:p>
            <a:pPr lvl="1"/>
            <a:r>
              <a:rPr lang="en-US"/>
              <a:t>Where are we heading with our Scaling of Payment Platform given the current situation.</a:t>
            </a:r>
          </a:p>
          <a:p>
            <a:pPr lvl="1"/>
            <a:r>
              <a:rPr lang="en-US"/>
              <a:t>Are there adjustments such as:</a:t>
            </a:r>
          </a:p>
          <a:p>
            <a:pPr lvl="2"/>
            <a:r>
              <a:rPr lang="en-US"/>
              <a:t>People</a:t>
            </a:r>
          </a:p>
          <a:p>
            <a:pPr lvl="2"/>
            <a:r>
              <a:rPr lang="en-US"/>
              <a:t>Technology</a:t>
            </a:r>
          </a:p>
          <a:p>
            <a:pPr lvl="2"/>
            <a:r>
              <a:rPr lang="en-US"/>
              <a:t>Timeline</a:t>
            </a:r>
          </a:p>
          <a:p>
            <a:pPr lvl="1"/>
            <a:r>
              <a:rPr lang="en-US"/>
              <a:t>Are we seeing roadblocks or risk ahead?</a:t>
            </a:r>
          </a:p>
          <a:p>
            <a:pPr lvl="2"/>
            <a:r>
              <a:rPr lang="en-US"/>
              <a:t>Are mitigation plans needed?</a:t>
            </a:r>
          </a:p>
          <a:p>
            <a:pPr lvl="1"/>
            <a:r>
              <a:rPr lang="en-US"/>
              <a:t>Action Plan based on overall findings.</a:t>
            </a:r>
          </a:p>
        </p:txBody>
      </p:sp>
    </p:spTree>
    <p:extLst>
      <p:ext uri="{BB962C8B-B14F-4D97-AF65-F5344CB8AC3E}">
        <p14:creationId xmlns:p14="http://schemas.microsoft.com/office/powerpoint/2010/main" val="1564265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417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Objective: Scaled Payment Platform Delivery</vt:lpstr>
      <vt:lpstr>Contents:</vt:lpstr>
      <vt:lpstr>Infrastructure</vt:lpstr>
      <vt:lpstr>Microservice</vt:lpstr>
      <vt:lpstr>Payment Gateway </vt:lpstr>
      <vt:lpstr>Charter and Team Composition </vt:lpstr>
      <vt:lpstr>Key Performance Indicator </vt:lpstr>
      <vt:lpstr>Measurements</vt:lpstr>
      <vt:lpstr>Quarterly Business Review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Scaled Payment Platform Delivery</dc:title>
  <dc:creator>Ryan Darren Morales</dc:creator>
  <cp:lastModifiedBy>Ryan Darren Morales</cp:lastModifiedBy>
  <cp:revision>1</cp:revision>
  <dcterms:created xsi:type="dcterms:W3CDTF">2022-09-11T11:21:28Z</dcterms:created>
  <dcterms:modified xsi:type="dcterms:W3CDTF">2022-09-11T14:52:56Z</dcterms:modified>
</cp:coreProperties>
</file>