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0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F0C-9372-CE4A-AA2A-7F67C4C6D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Classifying Musical Genre from </a:t>
            </a:r>
            <a:r>
              <a:rPr lang="en-US" dirty="0" err="1"/>
              <a:t>Lyrics.com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D0E18-3948-BD41-9EAA-889FD1EE4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Springboard Capstone Project</a:t>
            </a:r>
          </a:p>
          <a:p>
            <a:r>
              <a:rPr lang="en-US" dirty="0"/>
              <a:t>By Ryan Swan</a:t>
            </a:r>
          </a:p>
        </p:txBody>
      </p:sp>
    </p:spTree>
    <p:extLst>
      <p:ext uri="{BB962C8B-B14F-4D97-AF65-F5344CB8AC3E}">
        <p14:creationId xmlns:p14="http://schemas.microsoft.com/office/powerpoint/2010/main" val="171757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A032-6A3A-334B-99CA-B510C268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of Rock 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5EF71-9038-774E-95A4-117F96F71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456051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Despite being the most highly represented genre, Rock is the most difficult to classify</a:t>
            </a:r>
          </a:p>
          <a:p>
            <a:r>
              <a:rPr lang="en-US" dirty="0"/>
              <a:t>Introduction of Rock decreases classification accuracy of other genres</a:t>
            </a:r>
          </a:p>
          <a:p>
            <a:r>
              <a:rPr lang="en-US" dirty="0"/>
              <a:t>Rock may represent an uninformative label or a grouping of several distinct subgenres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CDFCBF-004C-9D4E-AC7B-CE92FEBC0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72" y="2120900"/>
            <a:ext cx="6628590" cy="440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4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EBE0-2B92-824E-8B69-10AF1016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7301-43EC-9F44-81CB-EE28739B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549279" cy="3599316"/>
          </a:xfrm>
        </p:spPr>
        <p:txBody>
          <a:bodyPr/>
          <a:lstStyle/>
          <a:p>
            <a:r>
              <a:rPr lang="en-US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A6343-3467-6E4E-AFDA-99419CF9A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73"/>
          <a:stretch/>
        </p:blipFill>
        <p:spPr>
          <a:xfrm>
            <a:off x="8766799" y="2286599"/>
            <a:ext cx="3054766" cy="432860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244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D286-E876-5841-BB77-4A6A39D2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30244-EB4D-E747-80B4-80CADA8B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05424"/>
            <a:ext cx="5564362" cy="3599316"/>
          </a:xfrm>
        </p:spPr>
        <p:txBody>
          <a:bodyPr/>
          <a:lstStyle/>
          <a:p>
            <a:r>
              <a:rPr lang="en-US" dirty="0"/>
              <a:t>As of May 2019, 40,000 music tracks</a:t>
            </a:r>
            <a:br>
              <a:rPr lang="en-US" dirty="0"/>
            </a:br>
            <a:r>
              <a:rPr lang="en-US" dirty="0"/>
              <a:t>uploaded daily to Spotify</a:t>
            </a:r>
          </a:p>
          <a:p>
            <a:r>
              <a:rPr lang="en-US" dirty="0"/>
              <a:t>Classification and characterization</a:t>
            </a:r>
            <a:br>
              <a:rPr lang="en-US" dirty="0"/>
            </a:br>
            <a:r>
              <a:rPr lang="en-US" dirty="0"/>
              <a:t>of these tracks is necessary for </a:t>
            </a:r>
            <a:br>
              <a:rPr lang="en-US" dirty="0"/>
            </a:br>
            <a:r>
              <a:rPr lang="en-US" dirty="0"/>
              <a:t>presenting them to listeners</a:t>
            </a:r>
          </a:p>
          <a:p>
            <a:r>
              <a:rPr lang="en-US" dirty="0"/>
              <a:t>Genre is the most commonly </a:t>
            </a:r>
            <a:br>
              <a:rPr lang="en-US" dirty="0"/>
            </a:br>
            <a:r>
              <a:rPr lang="en-US" dirty="0"/>
              <a:t>used classification by both</a:t>
            </a:r>
            <a:br>
              <a:rPr lang="en-US" dirty="0"/>
            </a:br>
            <a:r>
              <a:rPr lang="en-US" dirty="0"/>
              <a:t>listeners and industry professionals</a:t>
            </a:r>
          </a:p>
        </p:txBody>
      </p:sp>
      <p:pic>
        <p:nvPicPr>
          <p:cNvPr id="5" name="Picture 4" descr="A close up of a person wearing a hat&#10;&#10;Description automatically generated">
            <a:extLst>
              <a:ext uri="{FF2B5EF4-FFF2-40B4-BE49-F238E27FC236}">
                <a16:creationId xmlns:a16="http://schemas.microsoft.com/office/drawing/2014/main" id="{356B4206-015A-7140-8B1E-BF8175F3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637" y="2133600"/>
            <a:ext cx="5141041" cy="38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4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8298-24C0-FB46-B498-A140F7E3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Lyrics.com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86FA-14C6-C34B-BF23-627CBA6B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6377703" cy="3621015"/>
          </a:xfrm>
        </p:spPr>
        <p:txBody>
          <a:bodyPr/>
          <a:lstStyle/>
          <a:p>
            <a:r>
              <a:rPr lang="en-US" dirty="0"/>
              <a:t>Online database of user-submitted lyric data across many genres and languages</a:t>
            </a:r>
          </a:p>
          <a:p>
            <a:pPr lvl="1"/>
            <a:r>
              <a:rPr lang="en-US" dirty="0"/>
              <a:t>Scraped dataset comprises 1.5 million songs</a:t>
            </a:r>
          </a:p>
          <a:p>
            <a:pPr lvl="1"/>
            <a:r>
              <a:rPr lang="en-US" dirty="0"/>
              <a:t>150,000 songs with annotated genre</a:t>
            </a:r>
          </a:p>
          <a:p>
            <a:pPr lvl="1"/>
            <a:r>
              <a:rPr lang="en-US" dirty="0"/>
              <a:t>20,000 songs with annotated tag information</a:t>
            </a:r>
          </a:p>
          <a:p>
            <a:pPr lvl="1"/>
            <a:r>
              <a:rPr lang="en-US" dirty="0"/>
              <a:t>Data is structured but poorly curated</a:t>
            </a:r>
          </a:p>
          <a:p>
            <a:pPr lvl="2"/>
            <a:r>
              <a:rPr lang="en-US" dirty="0"/>
              <a:t>Contains duplicates (</a:t>
            </a:r>
            <a:r>
              <a:rPr lang="en-US" dirty="0" err="1"/>
              <a:t>ie</a:t>
            </a:r>
            <a:r>
              <a:rPr lang="en-US" dirty="0"/>
              <a:t> “Covers”, “Reissues”)</a:t>
            </a:r>
          </a:p>
          <a:p>
            <a:pPr lvl="2"/>
            <a:r>
              <a:rPr lang="en-US" dirty="0"/>
              <a:t>Data is subject to misspelling or misattribution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E561B-3595-804A-AE49-0D5C9F053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009" y="2336873"/>
            <a:ext cx="4764492" cy="362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4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F7A1-2E92-9745-9676-89451EA7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9" name="Content Placeholder 8" descr="A screenshot of text&#10;&#10;Description automatically generated">
            <a:extLst>
              <a:ext uri="{FF2B5EF4-FFF2-40B4-BE49-F238E27FC236}">
                <a16:creationId xmlns:a16="http://schemas.microsoft.com/office/drawing/2014/main" id="{790AAFCD-AA68-B04C-9285-A5BDEDC7F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138" y="2805947"/>
            <a:ext cx="2390549" cy="359886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C5EA94-F809-A443-AE66-2BF76A375E1C}"/>
              </a:ext>
            </a:extLst>
          </p:cNvPr>
          <p:cNvSpPr txBox="1"/>
          <p:nvPr/>
        </p:nvSpPr>
        <p:spPr>
          <a:xfrm>
            <a:off x="4264138" y="2300288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Singly-tagged genres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0161B3-C8F4-0440-ADC0-CD6D71AE5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762" y="2805947"/>
            <a:ext cx="4924425" cy="36317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14F3F9-6534-CB46-B0F0-3E72BAF92E4F}"/>
              </a:ext>
            </a:extLst>
          </p:cNvPr>
          <p:cNvSpPr txBox="1"/>
          <p:nvPr/>
        </p:nvSpPr>
        <p:spPr>
          <a:xfrm>
            <a:off x="7559074" y="2300288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 in multiple-tagged genres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E4E342-1D89-6044-9F02-24F9BCB9DF7B}"/>
              </a:ext>
            </a:extLst>
          </p:cNvPr>
          <p:cNvSpPr txBox="1"/>
          <p:nvPr/>
        </p:nvSpPr>
        <p:spPr>
          <a:xfrm>
            <a:off x="485775" y="2805946"/>
            <a:ext cx="3570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genres are represented, but only seven have more than 10,000 examples.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Rock and Pop are the most highly represented genres and also the most highly intermixed</a:t>
            </a:r>
          </a:p>
        </p:txBody>
      </p:sp>
    </p:spTree>
    <p:extLst>
      <p:ext uri="{BB962C8B-B14F-4D97-AF65-F5344CB8AC3E}">
        <p14:creationId xmlns:p14="http://schemas.microsoft.com/office/powerpoint/2010/main" val="41511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3282-CE92-C242-B91B-5A17947F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Linguistic Features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5556D-C0A1-C043-801F-C37E3B971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7369" y="2770570"/>
            <a:ext cx="1965325" cy="327554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3C4355-FDEC-B144-A985-DF477ABEC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182" y="2770570"/>
            <a:ext cx="1511300" cy="3822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2679C6-DA7C-0F42-A030-E90A4ABE9AB6}"/>
              </a:ext>
            </a:extLst>
          </p:cNvPr>
          <p:cNvSpPr txBox="1"/>
          <p:nvPr/>
        </p:nvSpPr>
        <p:spPr>
          <a:xfrm>
            <a:off x="7944550" y="2124239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Common</a:t>
            </a:r>
            <a:br>
              <a:rPr lang="en-US" dirty="0"/>
            </a:br>
            <a:r>
              <a:rPr lang="en-US" dirty="0"/>
              <a:t>Languages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942D2-5F7E-3241-9AE1-2FCC0497A1E2}"/>
              </a:ext>
            </a:extLst>
          </p:cNvPr>
          <p:cNvSpPr txBox="1"/>
          <p:nvPr/>
        </p:nvSpPr>
        <p:spPr>
          <a:xfrm>
            <a:off x="10184525" y="2124238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Common</a:t>
            </a:r>
            <a:br>
              <a:rPr lang="en-US" dirty="0"/>
            </a:br>
            <a:r>
              <a:rPr lang="en-US" dirty="0"/>
              <a:t>English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B95FF-D34F-9B48-B75F-40D84DD01A32}"/>
              </a:ext>
            </a:extLst>
          </p:cNvPr>
          <p:cNvSpPr txBox="1"/>
          <p:nvPr/>
        </p:nvSpPr>
        <p:spPr>
          <a:xfrm>
            <a:off x="571500" y="2447403"/>
            <a:ext cx="6572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English is by far the most highly represented language in the data set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most common words in the dataset after elimination of </a:t>
            </a:r>
            <a:r>
              <a:rPr lang="en-US" sz="2400" dirty="0" err="1"/>
              <a:t>stopwords</a:t>
            </a:r>
            <a:r>
              <a:rPr lang="en-US" sz="2400" dirty="0"/>
              <a:t> reflect fairly common phrases and verbs</a:t>
            </a:r>
          </a:p>
        </p:txBody>
      </p:sp>
    </p:spTree>
    <p:extLst>
      <p:ext uri="{BB962C8B-B14F-4D97-AF65-F5344CB8AC3E}">
        <p14:creationId xmlns:p14="http://schemas.microsoft.com/office/powerpoint/2010/main" val="174964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F641-9A1C-7643-8CF6-827A1581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091B1-BB03-4B49-8B9A-2C294CECB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0" y="2279650"/>
            <a:ext cx="4049713" cy="210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913CCE-48A2-A246-84F1-59C9356E5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279650"/>
            <a:ext cx="4049713" cy="210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A4E339A-68D2-334A-B741-0B4CB8CCD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0" y="4559300"/>
            <a:ext cx="4049713" cy="210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2CCCD31-A577-684B-8F40-E91FA9E77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4559300"/>
            <a:ext cx="4049713" cy="210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BF0F96-31A7-CF43-A4BE-FD6117979930}"/>
              </a:ext>
            </a:extLst>
          </p:cNvPr>
          <p:cNvSpPr txBox="1"/>
          <p:nvPr/>
        </p:nvSpPr>
        <p:spPr>
          <a:xfrm>
            <a:off x="3079750" y="2013535"/>
            <a:ext cx="66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F08E3-60FB-6F47-AB53-34320FFEB4B6}"/>
              </a:ext>
            </a:extLst>
          </p:cNvPr>
          <p:cNvSpPr txBox="1"/>
          <p:nvPr/>
        </p:nvSpPr>
        <p:spPr>
          <a:xfrm>
            <a:off x="7323783" y="200530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Hip Hop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DC411-9CAA-1044-A561-A4F4883C140C}"/>
              </a:ext>
            </a:extLst>
          </p:cNvPr>
          <p:cNvSpPr txBox="1"/>
          <p:nvPr/>
        </p:nvSpPr>
        <p:spPr>
          <a:xfrm>
            <a:off x="3079750" y="42904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BD2D13-5FEE-0F45-866A-12F423A745B6}"/>
              </a:ext>
            </a:extLst>
          </p:cNvPr>
          <p:cNvSpPr txBox="1"/>
          <p:nvPr/>
        </p:nvSpPr>
        <p:spPr>
          <a:xfrm>
            <a:off x="7323783" y="428494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Jazz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A1EF0-9A1A-9542-BD71-75CFE18E93F6}"/>
              </a:ext>
            </a:extLst>
          </p:cNvPr>
          <p:cNvSpPr txBox="1"/>
          <p:nvPr/>
        </p:nvSpPr>
        <p:spPr>
          <a:xfrm>
            <a:off x="242888" y="2500313"/>
            <a:ext cx="2657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clouds capture the most common words and phrases within each musical genre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from a cursory view, Hip Hop appears the most distinct</a:t>
            </a:r>
          </a:p>
        </p:txBody>
      </p:sp>
    </p:spTree>
    <p:extLst>
      <p:ext uri="{BB962C8B-B14F-4D97-AF65-F5344CB8AC3E}">
        <p14:creationId xmlns:p14="http://schemas.microsoft.com/office/powerpoint/2010/main" val="427053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5CAB-0657-D94F-BB6A-04F1E273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F5D8-1D32-014E-B813-39085145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134" y="2470150"/>
            <a:ext cx="6806329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Focus on: </a:t>
            </a:r>
          </a:p>
          <a:p>
            <a:pPr lvl="1"/>
            <a:r>
              <a:rPr lang="en-US" dirty="0"/>
              <a:t>150,000 tracks with genre data</a:t>
            </a:r>
          </a:p>
          <a:p>
            <a:pPr lvl="1"/>
            <a:r>
              <a:rPr lang="en-US" dirty="0"/>
              <a:t>Hip Hop, Folk, and Electronic genres</a:t>
            </a:r>
          </a:p>
          <a:p>
            <a:pPr lvl="1"/>
            <a:r>
              <a:rPr lang="en-US" dirty="0"/>
              <a:t>English-language tracks</a:t>
            </a:r>
          </a:p>
          <a:p>
            <a:r>
              <a:rPr lang="en-US" dirty="0"/>
              <a:t>Duplicates detected via heuristic</a:t>
            </a:r>
          </a:p>
          <a:p>
            <a:pPr lvl="1"/>
            <a:r>
              <a:rPr lang="en-US" dirty="0"/>
              <a:t>Lyric data sorted by track title</a:t>
            </a:r>
          </a:p>
          <a:p>
            <a:pPr lvl="1"/>
            <a:r>
              <a:rPr lang="en-US" dirty="0"/>
              <a:t>Blocks of 20,000 tracks selected</a:t>
            </a:r>
          </a:p>
          <a:p>
            <a:pPr lvl="1"/>
            <a:r>
              <a:rPr lang="en-US" dirty="0"/>
              <a:t>Cosine similarity computed (80% threshold)</a:t>
            </a:r>
          </a:p>
          <a:p>
            <a:pPr lvl="1"/>
            <a:r>
              <a:rPr lang="en-US" dirty="0"/>
              <a:t>Oldest match retained (original entry)</a:t>
            </a:r>
          </a:p>
          <a:p>
            <a:r>
              <a:rPr lang="en-US" dirty="0"/>
              <a:t>Resulting data represents 40,000 tracks</a:t>
            </a:r>
          </a:p>
          <a:p>
            <a:pPr lvl="1"/>
            <a:r>
              <a:rPr lang="en-US" dirty="0"/>
              <a:t>97% reduction over full 1.5 million tracks!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036CA-0DBD-AE46-B706-AA98520B6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686" y="2470150"/>
            <a:ext cx="4013999" cy="35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5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9F86-ED4D-1E4E-8CE9-8DE853CD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D73B-C88A-9F49-82E0-32288459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822648"/>
            <a:ext cx="4191716" cy="3599316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performance was the most effective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Separation of Folk and Electronic was more difficult than Hip Hop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6E80B1-246B-D94B-987F-A70ABD12F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59" y="2097088"/>
            <a:ext cx="3405903" cy="227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110A7A8-7527-B04F-B645-F53B51399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162" y="2097089"/>
            <a:ext cx="3405903" cy="227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08884FE-96AA-AD47-B3E1-CEC286D43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59" y="4349095"/>
            <a:ext cx="3405903" cy="223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74F5364-6188-354E-AB4E-A67C9260A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161" y="4330351"/>
            <a:ext cx="3405904" cy="227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75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D6AB-E7F8-E646-A14B-CE2A0A83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360A-D754-D94E-90D9-FC4BB5CB1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3353517" cy="3949627"/>
          </a:xfrm>
        </p:spPr>
        <p:txBody>
          <a:bodyPr/>
          <a:lstStyle/>
          <a:p>
            <a:r>
              <a:rPr lang="en-US" dirty="0"/>
              <a:t>While most models performed similarly, there are large differences in training time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SVM may make up for its slightly lower accuracy with better efficiency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C052F0-13CA-4842-AEBD-39A1004F3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3025818"/>
            <a:ext cx="3910012" cy="287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8E128B7-8490-124C-BF18-28DBD309F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2" y="3025819"/>
            <a:ext cx="4012483" cy="282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8228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31</TotalTime>
  <Words>382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Classifying Musical Genre from Lyrics.com</vt:lpstr>
      <vt:lpstr>Genre Classification</vt:lpstr>
      <vt:lpstr>Lyrics.com</vt:lpstr>
      <vt:lpstr>Exploratory Analysis</vt:lpstr>
      <vt:lpstr>Linguistic Features</vt:lpstr>
      <vt:lpstr>Word Clouds</vt:lpstr>
      <vt:lpstr>Data Cleaning</vt:lpstr>
      <vt:lpstr>Classification</vt:lpstr>
      <vt:lpstr>Resource Usage</vt:lpstr>
      <vt:lpstr>Addition of Rock Genre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Musical Genre from Lyrics.com</dc:title>
  <dc:creator>Ryan Swan</dc:creator>
  <cp:lastModifiedBy>Ryan Swan</cp:lastModifiedBy>
  <cp:revision>4</cp:revision>
  <dcterms:created xsi:type="dcterms:W3CDTF">2020-08-19T07:27:05Z</dcterms:created>
  <dcterms:modified xsi:type="dcterms:W3CDTF">2020-08-19T07:58:32Z</dcterms:modified>
</cp:coreProperties>
</file>