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0"/>
    <p:restoredTop sz="95890"/>
  </p:normalViewPr>
  <p:slideViewPr>
    <p:cSldViewPr snapToGrid="0" snapToObjects="1">
      <p:cViewPr>
        <p:scale>
          <a:sx n="79" d="100"/>
          <a:sy n="79" d="100"/>
        </p:scale>
        <p:origin x="16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1A3F6-1CD7-1C48-AC79-F23F44F2E64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0644E-59BF-B245-98C9-9D23CC68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large size of the FMA, there is a large amount of missing information. </a:t>
            </a:r>
          </a:p>
          <a:p>
            <a:r>
              <a:rPr lang="en-US" dirty="0"/>
              <a:t>Decided to exclude instead of impute.</a:t>
            </a:r>
          </a:p>
          <a:p>
            <a:r>
              <a:rPr lang="en-US" dirty="0"/>
              <a:t>Per-row missing fields seemed normally distributed, giving some credence to assume that these missing fields are randomly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0644E-59BF-B245-98C9-9D23CC68A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highly correlated missing features were expected – long/</a:t>
            </a:r>
            <a:r>
              <a:rPr lang="en-US" dirty="0" err="1"/>
              <a:t>lat</a:t>
            </a:r>
            <a:r>
              <a:rPr lang="en-US" dirty="0"/>
              <a:t> for example. </a:t>
            </a:r>
          </a:p>
          <a:p>
            <a:r>
              <a:rPr lang="en-US" dirty="0"/>
              <a:t>Most combinations of features were not correlated for missingness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0644E-59BF-B245-98C9-9D23CC68AA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Geocoordinates allow EDA of physical distribution of artists</a:t>
            </a:r>
          </a:p>
          <a:p>
            <a:r>
              <a:rPr lang="en-US" dirty="0"/>
              <a:t>International data skewed to North America and Europe</a:t>
            </a:r>
          </a:p>
          <a:p>
            <a:r>
              <a:rPr lang="en-US" dirty="0"/>
              <a:t>Other continents underrepresented (call out Japan, Mexico)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0644E-59BF-B245-98C9-9D23CC68A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5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population centers</a:t>
            </a:r>
          </a:p>
          <a:p>
            <a:r>
              <a:rPr lang="en-US" dirty="0"/>
              <a:t>Oregon Netherlands overrepresented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0644E-59BF-B245-98C9-9D23CC68A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1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06DC-E893-2041-8360-9BBAE2756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Genre Classification in the Free Music Archive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4353E-DE2B-CB4E-93EF-1B733773C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Capstone Project</a:t>
            </a:r>
          </a:p>
          <a:p>
            <a:r>
              <a:rPr lang="en-US" dirty="0"/>
              <a:t>By Ryan Swan</a:t>
            </a:r>
          </a:p>
        </p:txBody>
      </p:sp>
    </p:spTree>
    <p:extLst>
      <p:ext uri="{BB962C8B-B14F-4D97-AF65-F5344CB8AC3E}">
        <p14:creationId xmlns:p14="http://schemas.microsoft.com/office/powerpoint/2010/main" val="188196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B874-942C-8A42-9A3A-A4C6C325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 vs.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D07F0-C53E-8F4B-B377-EC682B4B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8" y="2594728"/>
            <a:ext cx="5764590" cy="3882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C194F-FC6C-A840-BBE4-7F18CFAB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07" y="2594728"/>
            <a:ext cx="5809045" cy="388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2DC1-61FC-7C45-AA8C-2C4EEB21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CBFB-CBCE-2E46-89EC-9D01E8A3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88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GridCV</a:t>
            </a:r>
            <a:r>
              <a:rPr lang="en-US" dirty="0"/>
              <a:t> with 5-fold cross validation to evaluate:</a:t>
            </a:r>
          </a:p>
          <a:p>
            <a:pPr lvl="1"/>
            <a:r>
              <a:rPr lang="en-US" dirty="0"/>
              <a:t>Hidden layer size</a:t>
            </a:r>
          </a:p>
          <a:p>
            <a:pPr lvl="1"/>
            <a:r>
              <a:rPr lang="en-US" dirty="0"/>
              <a:t>Alpha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Max iterations to converge</a:t>
            </a:r>
          </a:p>
          <a:p>
            <a:pPr marL="0" indent="0">
              <a:buNone/>
            </a:pPr>
            <a:r>
              <a:rPr lang="en-US" dirty="0"/>
              <a:t>Max Accuracy: 80%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D5A85-CC0C-7A49-AEE2-7976BC7E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412" y="2336873"/>
            <a:ext cx="3742267" cy="3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6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BAA5E-A59B-E64D-8893-7AD9F61E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A4CC-5A35-6944-A839-2D114BFB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Thanks!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B62EB-5876-5A41-A087-4C3675937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73"/>
          <a:stretch/>
        </p:blipFill>
        <p:spPr>
          <a:xfrm>
            <a:off x="8194757" y="1049518"/>
            <a:ext cx="3358478" cy="47589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1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286-E876-5841-BB77-4A6A39D2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Genre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0244-EB4D-E747-80B4-80CADA8B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05424"/>
            <a:ext cx="5564362" cy="3599316"/>
          </a:xfrm>
        </p:spPr>
        <p:txBody>
          <a:bodyPr/>
          <a:lstStyle/>
          <a:p>
            <a:r>
              <a:rPr lang="en-US" dirty="0"/>
              <a:t>As of May 2019, 40,000 music tracks</a:t>
            </a:r>
            <a:br>
              <a:rPr lang="en-US" dirty="0"/>
            </a:br>
            <a:r>
              <a:rPr lang="en-US" dirty="0"/>
              <a:t>uploaded daily to Spotify</a:t>
            </a:r>
          </a:p>
          <a:p>
            <a:r>
              <a:rPr lang="en-US" dirty="0"/>
              <a:t>Classification and characterization</a:t>
            </a:r>
            <a:br>
              <a:rPr lang="en-US" dirty="0"/>
            </a:br>
            <a:r>
              <a:rPr lang="en-US" dirty="0"/>
              <a:t>of these tracks is necessary for </a:t>
            </a:r>
            <a:br>
              <a:rPr lang="en-US" dirty="0"/>
            </a:br>
            <a:r>
              <a:rPr lang="en-US" dirty="0"/>
              <a:t>presenting them to listeners</a:t>
            </a:r>
          </a:p>
          <a:p>
            <a:r>
              <a:rPr lang="en-US" dirty="0"/>
              <a:t>Genre is the most commonly </a:t>
            </a:r>
            <a:br>
              <a:rPr lang="en-US" dirty="0"/>
            </a:br>
            <a:r>
              <a:rPr lang="en-US" dirty="0"/>
              <a:t>used classification by both</a:t>
            </a:r>
            <a:br>
              <a:rPr lang="en-US" dirty="0"/>
            </a:br>
            <a:r>
              <a:rPr lang="en-US" dirty="0"/>
              <a:t>listeners and industry professionals</a:t>
            </a:r>
          </a:p>
        </p:txBody>
      </p:sp>
      <p:pic>
        <p:nvPicPr>
          <p:cNvPr id="5" name="Picture 4" descr="A close up of a person wearing a hat&#10;&#10;Description automatically generated">
            <a:extLst>
              <a:ext uri="{FF2B5EF4-FFF2-40B4-BE49-F238E27FC236}">
                <a16:creationId xmlns:a16="http://schemas.microsoft.com/office/drawing/2014/main" id="{356B4206-015A-7140-8B1E-BF8175F3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37" y="2133600"/>
            <a:ext cx="5141041" cy="38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B333-8E6E-084C-86E3-32B17426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Music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46EE-2DC2-2247-945F-4DD7F728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49042" cy="3599316"/>
          </a:xfrm>
        </p:spPr>
        <p:txBody>
          <a:bodyPr/>
          <a:lstStyle/>
          <a:p>
            <a:r>
              <a:rPr lang="en-US" dirty="0"/>
              <a:t>Freely available library including</a:t>
            </a:r>
          </a:p>
          <a:p>
            <a:pPr lvl="1"/>
            <a:r>
              <a:rPr lang="en-US" dirty="0"/>
              <a:t>Artist metadata</a:t>
            </a:r>
          </a:p>
          <a:p>
            <a:pPr lvl="1"/>
            <a:r>
              <a:rPr lang="en-US" dirty="0"/>
              <a:t>Audio features (</a:t>
            </a:r>
            <a:r>
              <a:rPr lang="en-US" dirty="0" err="1"/>
              <a:t>Librosa</a:t>
            </a:r>
            <a:r>
              <a:rPr lang="en-US" dirty="0"/>
              <a:t>, </a:t>
            </a:r>
            <a:r>
              <a:rPr lang="en-US" dirty="0" err="1"/>
              <a:t>Echonest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Audio files </a:t>
            </a:r>
          </a:p>
          <a:p>
            <a:pPr lvl="1"/>
            <a:r>
              <a:rPr lang="en-US" dirty="0"/>
              <a:t>Geocoordinate data</a:t>
            </a:r>
          </a:p>
          <a:p>
            <a:r>
              <a:rPr lang="en-US" dirty="0"/>
              <a:t>100,000 tracks with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BA64E-6E40-0B45-8473-7EBEB10E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08" y="2976713"/>
            <a:ext cx="4590780" cy="20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9A5F-8C49-3B43-AE94-ADD20C60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7DE56A-A336-4A40-B5E7-0FF94A0B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9404" y="2236786"/>
            <a:ext cx="6094321" cy="396171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3062B1-A600-F544-B5B3-0EBD6D912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40" y="2236786"/>
            <a:ext cx="3566004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81B4-145E-D14A-817C-B5CAE857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60FC55-97EB-004D-A7DA-D37D7140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505909"/>
            <a:ext cx="5467503" cy="359886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DDD11D-EA4C-BE4D-8104-0649651C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9" y="2309966"/>
            <a:ext cx="3452670" cy="40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79C8-F736-EF4B-A5A4-37D336DC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2A57-F175-744B-B298-745E04A2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026765" cy="3599316"/>
          </a:xfrm>
        </p:spPr>
        <p:txBody>
          <a:bodyPr/>
          <a:lstStyle/>
          <a:p>
            <a:r>
              <a:rPr lang="en-US" dirty="0"/>
              <a:t>Considered tracks with only one genre tag</a:t>
            </a:r>
            <a:br>
              <a:rPr lang="en-US" dirty="0"/>
            </a:br>
            <a:r>
              <a:rPr lang="en-US" dirty="0"/>
              <a:t>(approx. 45,000 tracks)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Narrowed focus for analysis to top three genres</a:t>
            </a:r>
          </a:p>
          <a:p>
            <a:pPr lvl="1"/>
            <a:r>
              <a:rPr lang="en-US" dirty="0"/>
              <a:t>Rock</a:t>
            </a:r>
          </a:p>
          <a:p>
            <a:pPr lvl="1"/>
            <a:r>
              <a:rPr lang="en-US" dirty="0"/>
              <a:t>Experimental</a:t>
            </a:r>
          </a:p>
          <a:p>
            <a:pPr lvl="1"/>
            <a:r>
              <a:rPr lang="en-US" dirty="0"/>
              <a:t>Electronic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80093-0CA2-744A-8AA8-BBD98870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64" y="2336873"/>
            <a:ext cx="3746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317C-42DF-4E48-904F-63E64463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37DB9-70E6-2F40-8CA2-AD97A7F8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32" y="2210802"/>
            <a:ext cx="8731250" cy="43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0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F23-0E30-2E40-8078-CDFAF94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2168-B770-654A-A0FD-C19C9543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5580"/>
            <a:ext cx="6434667" cy="2596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DDD2A-84D5-154D-8B16-DF787C71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7" y="2607194"/>
            <a:ext cx="5558097" cy="35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5E2-AF9B-6042-8D72-5D568AC1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Genre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292B-AAD6-0C4B-AB04-49F73F53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3" y="2760352"/>
            <a:ext cx="5449585" cy="3869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D8D03-B16C-C041-B609-03EDD1CE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0352"/>
            <a:ext cx="5449585" cy="3869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64AB4-3131-DD4B-AFE0-E625B786C7ED}"/>
              </a:ext>
            </a:extLst>
          </p:cNvPr>
          <p:cNvSpPr txBox="1"/>
          <p:nvPr/>
        </p:nvSpPr>
        <p:spPr>
          <a:xfrm>
            <a:off x="3073691" y="23910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DB9D9-3CFF-2947-B211-2CF36BEAAFD8}"/>
              </a:ext>
            </a:extLst>
          </p:cNvPr>
          <p:cNvSpPr txBox="1"/>
          <p:nvPr/>
        </p:nvSpPr>
        <p:spPr>
          <a:xfrm>
            <a:off x="8820792" y="239102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</a:t>
            </a:r>
          </a:p>
        </p:txBody>
      </p:sp>
    </p:spTree>
    <p:extLst>
      <p:ext uri="{BB962C8B-B14F-4D97-AF65-F5344CB8AC3E}">
        <p14:creationId xmlns:p14="http://schemas.microsoft.com/office/powerpoint/2010/main" val="22690093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Macintosh PowerPoint</Application>
  <PresentationFormat>Widescreen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Genre Classification in the Free Music Archive</vt:lpstr>
      <vt:lpstr>Genre Classification</vt:lpstr>
      <vt:lpstr>Free Music Archive</vt:lpstr>
      <vt:lpstr>Data Consistency</vt:lpstr>
      <vt:lpstr>Data Consistency</vt:lpstr>
      <vt:lpstr>Genre Breakdown</vt:lpstr>
      <vt:lpstr>Geographic Analysis</vt:lpstr>
      <vt:lpstr>Geographic Analysis</vt:lpstr>
      <vt:lpstr>ML: Genre Classification</vt:lpstr>
      <vt:lpstr>Training Time vs. Accuracy</vt:lpstr>
      <vt:lpstr>Hyperparameter Tuning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in the Free Music Archive</dc:title>
  <dc:creator>Ryan Swan</dc:creator>
  <cp:lastModifiedBy>Ryan Swan</cp:lastModifiedBy>
  <cp:revision>1</cp:revision>
  <dcterms:created xsi:type="dcterms:W3CDTF">2020-06-15T01:14:29Z</dcterms:created>
  <dcterms:modified xsi:type="dcterms:W3CDTF">2020-06-15T01:15:46Z</dcterms:modified>
</cp:coreProperties>
</file>