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ileron" panose="020B0604020202020204" charset="0"/>
      <p:regular r:id="rId13"/>
    </p:embeddedFont>
    <p:embeddedFont>
      <p:font typeface="Aileron Bold" panose="020B0604020202020204" charset="0"/>
      <p:regular r:id="rId14"/>
    </p:embeddedFont>
    <p:embeddedFont>
      <p:font typeface="Aileron Ultra-Bold" panose="020B0604020202020204" charset="0"/>
      <p:regular r:id="rId15"/>
    </p:embeddedFon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DM Sans" pitchFamily="2" charset="0"/>
      <p:regular r:id="rId18"/>
    </p:embeddedFont>
    <p:embeddedFont>
      <p:font typeface="DM Sans Bold" charset="0"/>
      <p:regular r:id="rId19"/>
    </p:embeddedFont>
    <p:embeddedFont>
      <p:font typeface="DM Sans Italics" panose="020B0604020202020204" charset="0"/>
      <p:regular r:id="rId20"/>
    </p:embeddedFont>
    <p:embeddedFont>
      <p:font typeface="Montserrat Classic Bold" panose="020B0604020202020204" charset="0"/>
      <p:regular r:id="rId21"/>
    </p:embeddedFont>
    <p:embeddedFont>
      <p:font typeface="Open Sauce" panose="020B0604020202020204" charset="0"/>
      <p:regular r:id="rId22"/>
    </p:embeddedFont>
    <p:embeddedFont>
      <p:font typeface="Open Sauce Bold" panose="020B0604020202020204" charset="0"/>
      <p:regular r:id="rId23"/>
    </p:embeddedFont>
    <p:embeddedFont>
      <p:font typeface="Oswald" panose="00000500000000000000" pitchFamily="2" charset="0"/>
      <p:regular r:id="rId24"/>
    </p:embeddedFont>
    <p:embeddedFont>
      <p:font typeface="Oswald Bold" panose="00000800000000000000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84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3.sv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yannair2002.wixstudio.io/ksu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3944031" y="2785498"/>
            <a:ext cx="10399937" cy="4847632"/>
            <a:chOff x="0" y="0"/>
            <a:chExt cx="1895495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04465" y="0"/>
            <a:ext cx="2215131" cy="2215131"/>
          </a:xfrm>
          <a:custGeom>
            <a:avLst/>
            <a:gdLst/>
            <a:ahLst/>
            <a:cxnLst/>
            <a:rect l="l" t="t" r="r" b="b"/>
            <a:pathLst>
              <a:path w="2215131" h="2215131">
                <a:moveTo>
                  <a:pt x="0" y="0"/>
                </a:moveTo>
                <a:lnTo>
                  <a:pt x="2215131" y="0"/>
                </a:lnTo>
                <a:lnTo>
                  <a:pt x="2215131" y="2215131"/>
                </a:lnTo>
                <a:lnTo>
                  <a:pt x="0" y="22151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7659121">
            <a:off x="-3814647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5338731" y="4103403"/>
            <a:ext cx="7610538" cy="330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81"/>
              </a:lnSpc>
            </a:pPr>
            <a:r>
              <a:rPr lang="en-US" sz="9624" spc="943" dirty="0">
                <a:solidFill>
                  <a:srgbClr val="231F20"/>
                </a:solidFill>
                <a:latin typeface="Oswald Bold"/>
              </a:rPr>
              <a:t>ASIAN BYTE ARCHITECTS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347" y="3087951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MIST 5740S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8559" y="2186556"/>
            <a:ext cx="2586941" cy="1170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94"/>
              </a:lnSpc>
              <a:spcBef>
                <a:spcPct val="0"/>
              </a:spcBef>
            </a:pPr>
            <a:r>
              <a:rPr lang="en-US" sz="1735" spc="170">
                <a:solidFill>
                  <a:srgbClr val="231F20"/>
                </a:solidFill>
                <a:latin typeface="Montserrat Classic Bold"/>
              </a:rPr>
              <a:t>KOREAN UNDERGRADUATE STUDENT ASSOCIATION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00989" y="1195325"/>
            <a:ext cx="5450615" cy="3618628"/>
          </a:xfrm>
          <a:custGeom>
            <a:avLst/>
            <a:gdLst/>
            <a:ahLst/>
            <a:cxnLst/>
            <a:rect l="l" t="t" r="r" b="b"/>
            <a:pathLst>
              <a:path w="5836496" h="3618628">
                <a:moveTo>
                  <a:pt x="0" y="0"/>
                </a:moveTo>
                <a:lnTo>
                  <a:pt x="5836496" y="0"/>
                </a:lnTo>
                <a:lnTo>
                  <a:pt x="5836496" y="3618627"/>
                </a:lnTo>
                <a:lnTo>
                  <a:pt x="0" y="3618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81829" y="1084247"/>
            <a:ext cx="11717836" cy="1452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800"/>
              </a:lnSpc>
              <a:spcBef>
                <a:spcPct val="0"/>
              </a:spcBef>
            </a:pPr>
            <a:r>
              <a:rPr lang="en-US" sz="8551" spc="838" dirty="0">
                <a:solidFill>
                  <a:srgbClr val="231F20"/>
                </a:solidFill>
                <a:latin typeface="Oswald Bold"/>
              </a:rPr>
              <a:t>CLOSING OF PROJECT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5304" y="6896100"/>
            <a:ext cx="631170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231F20"/>
                </a:solidFill>
                <a:latin typeface="Canva Sans Bold"/>
              </a:rPr>
              <a:t>Handover to KUSA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7887" y="8146992"/>
            <a:ext cx="1268462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"/>
              </a:rPr>
              <a:t>Provide technical assistance during Fall 2024 Add/Drop week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7766" y="2797679"/>
            <a:ext cx="13042271" cy="3235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6045" lvl="1" indent="-468023">
              <a:lnSpc>
                <a:spcPct val="150000"/>
              </a:lnSpc>
              <a:buAutoNum type="arabicPeriod"/>
            </a:pPr>
            <a:r>
              <a:rPr lang="en-US" sz="3600" dirty="0">
                <a:solidFill>
                  <a:srgbClr val="231F20"/>
                </a:solidFill>
                <a:latin typeface="Canva Sans"/>
              </a:rPr>
              <a:t>Acceptance of website from Nicole Kim</a:t>
            </a:r>
          </a:p>
          <a:p>
            <a:pPr marL="936045" lvl="1" indent="-468023">
              <a:lnSpc>
                <a:spcPct val="150000"/>
              </a:lnSpc>
              <a:buAutoNum type="arabicPeriod"/>
            </a:pPr>
            <a:r>
              <a:rPr lang="en-US" sz="3600" dirty="0">
                <a:solidFill>
                  <a:srgbClr val="231F20"/>
                </a:solidFill>
                <a:latin typeface="Canva Sans"/>
              </a:rPr>
              <a:t>Provide Nicole with all deliverables </a:t>
            </a:r>
          </a:p>
          <a:p>
            <a:pPr marL="936045" lvl="1" indent="-468023">
              <a:lnSpc>
                <a:spcPct val="150000"/>
              </a:lnSpc>
              <a:buAutoNum type="arabicPeriod"/>
            </a:pPr>
            <a:r>
              <a:rPr lang="en-US" sz="3600" dirty="0">
                <a:solidFill>
                  <a:srgbClr val="231F20"/>
                </a:solidFill>
                <a:latin typeface="Canva Sans"/>
              </a:rPr>
              <a:t>Update Configuration Management Plan for handoff</a:t>
            </a:r>
          </a:p>
          <a:p>
            <a:pPr marL="936045" lvl="1" indent="-468023">
              <a:lnSpc>
                <a:spcPct val="150000"/>
              </a:lnSpc>
              <a:buAutoNum type="arabicPeriod"/>
            </a:pPr>
            <a:r>
              <a:rPr lang="en-US" sz="3600" dirty="0">
                <a:solidFill>
                  <a:srgbClr val="231F20"/>
                </a:solidFill>
                <a:latin typeface="Canva Sans"/>
              </a:rPr>
              <a:t>Update resume for completion of website 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E93BFC5D-2830-F5C2-6A42-FABFE749C385}"/>
              </a:ext>
            </a:extLst>
          </p:cNvPr>
          <p:cNvSpPr/>
          <p:nvPr/>
        </p:nvSpPr>
        <p:spPr>
          <a:xfrm>
            <a:off x="11092362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BE0B04FD-99C7-32A7-3542-10663F1D611A}"/>
              </a:ext>
            </a:extLst>
          </p:cNvPr>
          <p:cNvSpPr/>
          <p:nvPr/>
        </p:nvSpPr>
        <p:spPr>
          <a:xfrm>
            <a:off x="12165205" y="419850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Risks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5971D0CA-CCCE-4361-611A-7C3BC3FB9C0A}"/>
              </a:ext>
            </a:extLst>
          </p:cNvPr>
          <p:cNvSpPr/>
          <p:nvPr/>
        </p:nvSpPr>
        <p:spPr>
          <a:xfrm>
            <a:off x="13250037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Roadmap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B12A9F32-71BA-CDF7-D4F6-B094B88B186C}"/>
              </a:ext>
            </a:extLst>
          </p:cNvPr>
          <p:cNvSpPr/>
          <p:nvPr/>
        </p:nvSpPr>
        <p:spPr>
          <a:xfrm>
            <a:off x="14322880" y="427288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Wireframe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A8B3D492-F0B1-D867-3F6B-4E7583BFEF3B}"/>
              </a:ext>
            </a:extLst>
          </p:cNvPr>
          <p:cNvSpPr/>
          <p:nvPr/>
        </p:nvSpPr>
        <p:spPr>
          <a:xfrm>
            <a:off x="15395723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703873AD-291D-20CC-3B1C-3DBBF10BC28B}"/>
              </a:ext>
            </a:extLst>
          </p:cNvPr>
          <p:cNvSpPr/>
          <p:nvPr/>
        </p:nvSpPr>
        <p:spPr>
          <a:xfrm>
            <a:off x="10003111" y="424015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76156FF0-53CD-40A2-97CC-F27F484A8C35}"/>
              </a:ext>
            </a:extLst>
          </p:cNvPr>
          <p:cNvSpPr/>
          <p:nvPr/>
        </p:nvSpPr>
        <p:spPr>
          <a:xfrm>
            <a:off x="8915400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0C7E7DE9-DE51-6879-D9C4-1EF474A1A213}"/>
              </a:ext>
            </a:extLst>
          </p:cNvPr>
          <p:cNvSpPr/>
          <p:nvPr/>
        </p:nvSpPr>
        <p:spPr>
          <a:xfrm>
            <a:off x="16480555" y="427229"/>
            <a:ext cx="1207303" cy="484632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Closing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686644" y="3910902"/>
            <a:ext cx="6065708" cy="60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62"/>
              </a:lnSpc>
              <a:spcBef>
                <a:spcPct val="0"/>
              </a:spcBef>
            </a:pPr>
            <a:r>
              <a:rPr lang="en-US" sz="3544">
                <a:solidFill>
                  <a:srgbClr val="000000"/>
                </a:solidFill>
                <a:latin typeface="DM Sans Italics"/>
              </a:rPr>
              <a:t>Questions?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7180132"/>
            <a:chOff x="0" y="0"/>
            <a:chExt cx="368852" cy="18910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891064"/>
            </a:xfrm>
            <a:custGeom>
              <a:avLst/>
              <a:gdLst/>
              <a:ahLst/>
              <a:cxnLst/>
              <a:rect l="l" t="t" r="r" b="b"/>
              <a:pathLst>
                <a:path w="368852" h="1891064">
                  <a:moveTo>
                    <a:pt x="0" y="0"/>
                  </a:moveTo>
                  <a:lnTo>
                    <a:pt x="368852" y="0"/>
                  </a:lnTo>
                  <a:lnTo>
                    <a:pt x="368852" y="1891064"/>
                  </a:lnTo>
                  <a:lnTo>
                    <a:pt x="0" y="189106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910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267118" y="274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AGENDA </a:t>
            </a:r>
          </a:p>
        </p:txBody>
      </p:sp>
      <p:sp>
        <p:nvSpPr>
          <p:cNvPr id="7" name="Freeform 7"/>
          <p:cNvSpPr/>
          <p:nvPr/>
        </p:nvSpPr>
        <p:spPr>
          <a:xfrm rot="-2870827">
            <a:off x="-4726969" y="127768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7421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OUR TEAM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EXECUTIVE SUMMARY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PROJECT TIMELINE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05631"/>
            <a:ext cx="7897057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RISKS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20258"/>
            <a:ext cx="6918147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ROADMAP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WIREFRAME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DEMO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50954" y="892492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07430" y="9069288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PROJECT CLOSURE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73927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87923">
            <a:off x="-6937517" y="-874735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580377">
            <a:off x="10646613" y="3123224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718608" y="4595199"/>
            <a:ext cx="3145217" cy="3434885"/>
            <a:chOff x="0" y="0"/>
            <a:chExt cx="862412" cy="9418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60187" y="6558496"/>
            <a:ext cx="2257081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Everest Cantu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93461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37869" y="3473118"/>
            <a:ext cx="2706695" cy="2696122"/>
            <a:chOff x="0" y="0"/>
            <a:chExt cx="6502400" cy="6477000"/>
          </a:xfrm>
        </p:grpSpPr>
        <p:sp>
          <p:nvSpPr>
            <p:cNvPr id="11" name="Freeform 11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r="2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576169" y="4595199"/>
            <a:ext cx="3145217" cy="3434885"/>
            <a:chOff x="0" y="0"/>
            <a:chExt cx="862412" cy="94183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7791180" y="3452799"/>
            <a:ext cx="2706695" cy="2696122"/>
            <a:chOff x="0" y="0"/>
            <a:chExt cx="6502400" cy="6477000"/>
          </a:xfrm>
        </p:grpSpPr>
        <p:sp>
          <p:nvSpPr>
            <p:cNvPr id="17" name="Freeform 1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-2900" r="223" b="-2900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007137" y="4595199"/>
            <a:ext cx="3145217" cy="3434885"/>
            <a:chOff x="0" y="0"/>
            <a:chExt cx="862412" cy="94183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11219503" y="3432034"/>
            <a:ext cx="2706695" cy="2696122"/>
            <a:chOff x="0" y="0"/>
            <a:chExt cx="6502400" cy="6477000"/>
          </a:xfrm>
        </p:grpSpPr>
        <p:sp>
          <p:nvSpPr>
            <p:cNvPr id="23" name="Freeform 23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223" r="2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Freeform 25"/>
          <p:cNvSpPr/>
          <p:nvPr/>
        </p:nvSpPr>
        <p:spPr>
          <a:xfrm>
            <a:off x="4160070" y="8277401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7571796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0988173" y="8236958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14426765" y="8227547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9" name="Group 29"/>
          <p:cNvGrpSpPr/>
          <p:nvPr/>
        </p:nvGrpSpPr>
        <p:grpSpPr>
          <a:xfrm>
            <a:off x="4156641" y="4587092"/>
            <a:ext cx="3145217" cy="3434885"/>
            <a:chOff x="0" y="0"/>
            <a:chExt cx="862412" cy="94183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438105" y="4587093"/>
            <a:ext cx="3145217" cy="3434885"/>
            <a:chOff x="0" y="0"/>
            <a:chExt cx="862412" cy="94183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35" name="Group 35"/>
          <p:cNvGrpSpPr>
            <a:grpSpLocks noChangeAspect="1"/>
          </p:cNvGrpSpPr>
          <p:nvPr/>
        </p:nvGrpSpPr>
        <p:grpSpPr>
          <a:xfrm>
            <a:off x="14603853" y="3442479"/>
            <a:ext cx="2706695" cy="2696122"/>
            <a:chOff x="0" y="0"/>
            <a:chExt cx="6502400" cy="6477000"/>
          </a:xfrm>
        </p:grpSpPr>
        <p:sp>
          <p:nvSpPr>
            <p:cNvPr id="36" name="Freeform 36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223" t="-16665" r="223" b="-1666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8"/>
          <p:cNvGrpSpPr>
            <a:grpSpLocks noChangeAspect="1"/>
          </p:cNvGrpSpPr>
          <p:nvPr/>
        </p:nvGrpSpPr>
        <p:grpSpPr>
          <a:xfrm>
            <a:off x="4367157" y="3451650"/>
            <a:ext cx="2706695" cy="2696122"/>
            <a:chOff x="0" y="0"/>
            <a:chExt cx="6502400" cy="6477000"/>
          </a:xfrm>
        </p:grpSpPr>
        <p:sp>
          <p:nvSpPr>
            <p:cNvPr id="39" name="Freeform 3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10"/>
              <a:stretch>
                <a:fillRect l="223" t="-16665" r="223" b="-16665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2324489" y="1533458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OUR TEAM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993196" y="6459916"/>
            <a:ext cx="2213980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Jimmy Kim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1534572" y="6459916"/>
            <a:ext cx="2009227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Ryan Nair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02139" y="6255129"/>
            <a:ext cx="2213980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Aiman Lalani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4552564" y="6459916"/>
            <a:ext cx="2213980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Charlie Kim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5015941" y="6312641"/>
            <a:ext cx="2009227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 dirty="0">
                <a:solidFill>
                  <a:srgbClr val="FFFBFB"/>
                </a:solidFill>
                <a:latin typeface="DM Sans"/>
              </a:rPr>
              <a:t>Willie </a:t>
            </a:r>
            <a:r>
              <a:rPr lang="en-US" sz="2738" spc="136" dirty="0" err="1">
                <a:solidFill>
                  <a:srgbClr val="FFFBFB"/>
                </a:solidFill>
                <a:latin typeface="DM Sans"/>
              </a:rPr>
              <a:t>Malonda</a:t>
            </a:r>
            <a:endParaRPr lang="en-US" sz="2738" spc="136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961440" y="7256362"/>
            <a:ext cx="2695377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swald"/>
              </a:rPr>
              <a:t>Project Manager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4311866" y="7256362"/>
            <a:ext cx="2695377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swald"/>
              </a:rPr>
              <a:t>Team Coordinator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7785771" y="7250065"/>
            <a:ext cx="2695377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swald"/>
              </a:rPr>
              <a:t>Project Manager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1206893" y="7253214"/>
            <a:ext cx="2695377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swald"/>
              </a:rPr>
              <a:t>Web Designer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4628014" y="7256362"/>
            <a:ext cx="2695377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swald"/>
              </a:rPr>
              <a:t>Web Designer II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F40576F1-FF08-672E-CB62-0FA084E5768F}"/>
              </a:ext>
            </a:extLst>
          </p:cNvPr>
          <p:cNvSpPr/>
          <p:nvPr/>
        </p:nvSpPr>
        <p:spPr>
          <a:xfrm>
            <a:off x="11092362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6A779EA5-9DB0-17C2-86B9-1DE21D35D648}"/>
              </a:ext>
            </a:extLst>
          </p:cNvPr>
          <p:cNvSpPr/>
          <p:nvPr/>
        </p:nvSpPr>
        <p:spPr>
          <a:xfrm>
            <a:off x="12165205" y="419850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Risks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06E523A7-850E-2314-1167-F6281DE0DF10}"/>
              </a:ext>
            </a:extLst>
          </p:cNvPr>
          <p:cNvSpPr/>
          <p:nvPr/>
        </p:nvSpPr>
        <p:spPr>
          <a:xfrm>
            <a:off x="13250037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Roadmap</a:t>
            </a:r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191F2237-0F4F-17CC-0953-DD1E61E4058A}"/>
              </a:ext>
            </a:extLst>
          </p:cNvPr>
          <p:cNvSpPr/>
          <p:nvPr/>
        </p:nvSpPr>
        <p:spPr>
          <a:xfrm>
            <a:off x="14322880" y="427288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Wireframe</a:t>
            </a:r>
          </a:p>
        </p:txBody>
      </p:sp>
      <p:sp>
        <p:nvSpPr>
          <p:cNvPr id="71" name="Arrow: Chevron 70">
            <a:extLst>
              <a:ext uri="{FF2B5EF4-FFF2-40B4-BE49-F238E27FC236}">
                <a16:creationId xmlns:a16="http://schemas.microsoft.com/office/drawing/2014/main" id="{F817E843-CEAE-7BBC-2068-3CB52C840712}"/>
              </a:ext>
            </a:extLst>
          </p:cNvPr>
          <p:cNvSpPr/>
          <p:nvPr/>
        </p:nvSpPr>
        <p:spPr>
          <a:xfrm>
            <a:off x="15395723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72" name="Arrow: Chevron 71">
            <a:extLst>
              <a:ext uri="{FF2B5EF4-FFF2-40B4-BE49-F238E27FC236}">
                <a16:creationId xmlns:a16="http://schemas.microsoft.com/office/drawing/2014/main" id="{B85F35D8-710D-9EA5-C231-96A150AB3525}"/>
              </a:ext>
            </a:extLst>
          </p:cNvPr>
          <p:cNvSpPr/>
          <p:nvPr/>
        </p:nvSpPr>
        <p:spPr>
          <a:xfrm>
            <a:off x="10003111" y="424015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73" name="Arrow: Chevron 72">
            <a:extLst>
              <a:ext uri="{FF2B5EF4-FFF2-40B4-BE49-F238E27FC236}">
                <a16:creationId xmlns:a16="http://schemas.microsoft.com/office/drawing/2014/main" id="{57D6AD7C-B4D1-910E-9316-8B5C59D87D40}"/>
              </a:ext>
            </a:extLst>
          </p:cNvPr>
          <p:cNvSpPr/>
          <p:nvPr/>
        </p:nvSpPr>
        <p:spPr>
          <a:xfrm>
            <a:off x="8915400" y="427229"/>
            <a:ext cx="1207303" cy="484632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74" name="Arrow: Chevron 73">
            <a:extLst>
              <a:ext uri="{FF2B5EF4-FFF2-40B4-BE49-F238E27FC236}">
                <a16:creationId xmlns:a16="http://schemas.microsoft.com/office/drawing/2014/main" id="{4A4114FD-3A8B-E4A2-917D-785736794B8A}"/>
              </a:ext>
            </a:extLst>
          </p:cNvPr>
          <p:cNvSpPr/>
          <p:nvPr/>
        </p:nvSpPr>
        <p:spPr>
          <a:xfrm>
            <a:off x="16480555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Closing</a:t>
            </a:r>
          </a:p>
        </p:txBody>
      </p:sp>
      <p:sp>
        <p:nvSpPr>
          <p:cNvPr id="52" name="Freeform 25">
            <a:extLst>
              <a:ext uri="{FF2B5EF4-FFF2-40B4-BE49-F238E27FC236}">
                <a16:creationId xmlns:a16="http://schemas.microsoft.com/office/drawing/2014/main" id="{DC6E47C8-D206-7ADD-1F4A-193AB9963C90}"/>
              </a:ext>
            </a:extLst>
          </p:cNvPr>
          <p:cNvSpPr/>
          <p:nvPr/>
        </p:nvSpPr>
        <p:spPr>
          <a:xfrm>
            <a:off x="714970" y="8227729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 descr="Thin Line Abstract  Shape Illustration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2915797"/>
            <a:ext cx="12784368" cy="1248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410"/>
              </a:lnSpc>
            </a:pPr>
            <a:r>
              <a:rPr lang="en-US" sz="8962" spc="878">
                <a:solidFill>
                  <a:srgbClr val="000000"/>
                </a:solidFill>
                <a:latin typeface="Oswald Bold"/>
              </a:rPr>
              <a:t>EXECUTIVE SUMMARY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4697373"/>
            <a:ext cx="5022718" cy="4560927"/>
            <a:chOff x="0" y="0"/>
            <a:chExt cx="6696957" cy="6081236"/>
          </a:xfrm>
        </p:grpSpPr>
        <p:sp>
          <p:nvSpPr>
            <p:cNvPr id="6" name="AutoShape 6"/>
            <p:cNvSpPr/>
            <p:nvPr/>
          </p:nvSpPr>
          <p:spPr>
            <a:xfrm>
              <a:off x="193539" y="193539"/>
              <a:ext cx="6503417" cy="5887696"/>
            </a:xfrm>
            <a:prstGeom prst="rect">
              <a:avLst/>
            </a:prstGeom>
            <a:solidFill>
              <a:srgbClr val="9E9E9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0"/>
              <a:ext cx="6503417" cy="5887696"/>
            </a:xfrm>
            <a:prstGeom prst="rect">
              <a:avLst/>
            </a:prstGeom>
            <a:solidFill>
              <a:srgbClr val="04050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12892" y="6069650"/>
            <a:ext cx="4654334" cy="250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87"/>
              </a:lnSpc>
            </a:pPr>
            <a:r>
              <a:rPr lang="en-US" sz="2033">
                <a:solidFill>
                  <a:srgbClr val="FFFFFF"/>
                </a:solidFill>
                <a:latin typeface="Open Sauce"/>
              </a:rPr>
              <a:t>The Korean Undergraduate Student Association at the University of Georgia currently faces challenges with its outdated website, hindering effective communication and engagement with members and the broader university community.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632641" y="4697373"/>
            <a:ext cx="5022718" cy="4560927"/>
            <a:chOff x="0" y="0"/>
            <a:chExt cx="6696957" cy="6081236"/>
          </a:xfrm>
        </p:grpSpPr>
        <p:sp>
          <p:nvSpPr>
            <p:cNvPr id="10" name="AutoShape 10"/>
            <p:cNvSpPr/>
            <p:nvPr/>
          </p:nvSpPr>
          <p:spPr>
            <a:xfrm>
              <a:off x="193539" y="193539"/>
              <a:ext cx="6503417" cy="5887696"/>
            </a:xfrm>
            <a:prstGeom prst="rect">
              <a:avLst/>
            </a:prstGeom>
            <a:solidFill>
              <a:srgbClr val="9E9E9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0"/>
              <a:ext cx="6503417" cy="5887696"/>
            </a:xfrm>
            <a:prstGeom prst="rect">
              <a:avLst/>
            </a:prstGeom>
            <a:solidFill>
              <a:srgbClr val="04050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236582" y="4697373"/>
            <a:ext cx="5022718" cy="4560927"/>
            <a:chOff x="0" y="0"/>
            <a:chExt cx="6696957" cy="6081236"/>
          </a:xfrm>
        </p:grpSpPr>
        <p:sp>
          <p:nvSpPr>
            <p:cNvPr id="13" name="AutoShape 13"/>
            <p:cNvSpPr/>
            <p:nvPr/>
          </p:nvSpPr>
          <p:spPr>
            <a:xfrm>
              <a:off x="193539" y="193539"/>
              <a:ext cx="6503417" cy="5887696"/>
            </a:xfrm>
            <a:prstGeom prst="rect">
              <a:avLst/>
            </a:prstGeom>
            <a:solidFill>
              <a:srgbClr val="9E9E9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14"/>
            <p:cNvSpPr/>
            <p:nvPr/>
          </p:nvSpPr>
          <p:spPr>
            <a:xfrm>
              <a:off x="0" y="0"/>
              <a:ext cx="6503417" cy="5887696"/>
            </a:xfrm>
            <a:prstGeom prst="rect">
              <a:avLst/>
            </a:prstGeom>
            <a:solidFill>
              <a:srgbClr val="04050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737751" y="5540934"/>
            <a:ext cx="4917608" cy="2264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53"/>
              </a:lnSpc>
            </a:pPr>
            <a:endParaRPr/>
          </a:p>
          <a:p>
            <a:pPr>
              <a:lnSpc>
                <a:spcPts val="3053"/>
              </a:lnSpc>
            </a:pPr>
            <a:endParaRPr/>
          </a:p>
          <a:p>
            <a:pPr marL="0" lvl="0" indent="0">
              <a:lnSpc>
                <a:spcPts val="3053"/>
              </a:lnSpc>
            </a:pPr>
            <a:r>
              <a:rPr lang="en-US" sz="2150">
                <a:solidFill>
                  <a:srgbClr val="FFFFFF"/>
                </a:solidFill>
                <a:latin typeface="Open Sauce"/>
              </a:rPr>
              <a:t>We aim to promote KUSA’s online presence by developing a website to share the club’s mission, events, and activities.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007909" y="6469700"/>
            <a:ext cx="3407798" cy="117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5775" lvl="1" indent="-242888">
              <a:lnSpc>
                <a:spcPts val="3195"/>
              </a:lnSpc>
              <a:buFont typeface="Arial"/>
              <a:buChar char="•"/>
            </a:pPr>
            <a:r>
              <a:rPr lang="en-US" sz="2250">
                <a:solidFill>
                  <a:srgbClr val="FFFFFF"/>
                </a:solidFill>
                <a:latin typeface="Open Sauce"/>
              </a:rPr>
              <a:t>Plan</a:t>
            </a:r>
          </a:p>
          <a:p>
            <a:pPr marL="485775" lvl="1" indent="-242888">
              <a:lnSpc>
                <a:spcPts val="3195"/>
              </a:lnSpc>
              <a:buFont typeface="Arial"/>
              <a:buChar char="•"/>
            </a:pPr>
            <a:r>
              <a:rPr lang="en-US" sz="2250">
                <a:solidFill>
                  <a:srgbClr val="FFFFFF"/>
                </a:solidFill>
                <a:latin typeface="Open Sauce"/>
              </a:rPr>
              <a:t>Develop</a:t>
            </a:r>
          </a:p>
          <a:p>
            <a:pPr marL="485775" lvl="1" indent="-242888">
              <a:lnSpc>
                <a:spcPts val="3195"/>
              </a:lnSpc>
              <a:buFont typeface="Arial"/>
              <a:buChar char="•"/>
            </a:pPr>
            <a:r>
              <a:rPr lang="en-US" sz="2250">
                <a:solidFill>
                  <a:srgbClr val="FFFFFF"/>
                </a:solidFill>
                <a:latin typeface="Open Sauce"/>
              </a:rPr>
              <a:t>Implement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0" y="0"/>
            <a:ext cx="2762136" cy="2261327"/>
            <a:chOff x="0" y="0"/>
            <a:chExt cx="3682847" cy="301510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682847" cy="2688479"/>
            </a:xfrm>
            <a:custGeom>
              <a:avLst/>
              <a:gdLst/>
              <a:ahLst/>
              <a:cxnLst/>
              <a:rect l="l" t="t" r="r" b="b"/>
              <a:pathLst>
                <a:path w="3682847" h="2688479">
                  <a:moveTo>
                    <a:pt x="0" y="0"/>
                  </a:moveTo>
                  <a:lnTo>
                    <a:pt x="3682847" y="0"/>
                  </a:lnTo>
                  <a:lnTo>
                    <a:pt x="3682847" y="2688479"/>
                  </a:lnTo>
                  <a:lnTo>
                    <a:pt x="0" y="26884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2608767" y="1941022"/>
              <a:ext cx="1074081" cy="1074081"/>
              <a:chOff x="1371600" y="6705600"/>
              <a:chExt cx="10972800" cy="1097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9E9E9E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" name="TextBox 21"/>
          <p:cNvSpPr txBox="1"/>
          <p:nvPr/>
        </p:nvSpPr>
        <p:spPr>
          <a:xfrm>
            <a:off x="1752600" y="4701464"/>
            <a:ext cx="3415548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swald Bold"/>
              </a:rPr>
              <a:t>Background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128824" y="4701464"/>
            <a:ext cx="1631057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swald Bold"/>
              </a:rPr>
              <a:t>Vision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151541" y="4701464"/>
            <a:ext cx="286117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swald Bold"/>
              </a:rPr>
              <a:t>Execution</a:t>
            </a: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361148E3-A0D6-948C-5BFF-2184E824E0BD}"/>
              </a:ext>
            </a:extLst>
          </p:cNvPr>
          <p:cNvSpPr/>
          <p:nvPr/>
        </p:nvSpPr>
        <p:spPr>
          <a:xfrm>
            <a:off x="11092362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DEC5FC6-6B27-599D-0A36-215DBF93DB48}"/>
              </a:ext>
            </a:extLst>
          </p:cNvPr>
          <p:cNvSpPr/>
          <p:nvPr/>
        </p:nvSpPr>
        <p:spPr>
          <a:xfrm>
            <a:off x="12165205" y="419850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Risks</a:t>
            </a: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EAE63E76-B887-8BFF-7B60-BC223CF7A8DD}"/>
              </a:ext>
            </a:extLst>
          </p:cNvPr>
          <p:cNvSpPr/>
          <p:nvPr/>
        </p:nvSpPr>
        <p:spPr>
          <a:xfrm>
            <a:off x="13250037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Roadmap</a:t>
            </a: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14086040-6BC7-30D8-DFEA-88CAE45A1AD7}"/>
              </a:ext>
            </a:extLst>
          </p:cNvPr>
          <p:cNvSpPr/>
          <p:nvPr/>
        </p:nvSpPr>
        <p:spPr>
          <a:xfrm>
            <a:off x="14322880" y="427288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Wireframe</a:t>
            </a: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A933A99-45BB-2A2A-596E-CA8218035721}"/>
              </a:ext>
            </a:extLst>
          </p:cNvPr>
          <p:cNvSpPr/>
          <p:nvPr/>
        </p:nvSpPr>
        <p:spPr>
          <a:xfrm>
            <a:off x="15395723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A12FD9BD-4ABC-018C-E0FE-71736AA5CD33}"/>
              </a:ext>
            </a:extLst>
          </p:cNvPr>
          <p:cNvSpPr/>
          <p:nvPr/>
        </p:nvSpPr>
        <p:spPr>
          <a:xfrm>
            <a:off x="10003111" y="424015"/>
            <a:ext cx="1207303" cy="484632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020DA80A-7DA4-26BA-DEEC-C9DB698F6CBC}"/>
              </a:ext>
            </a:extLst>
          </p:cNvPr>
          <p:cNvSpPr/>
          <p:nvPr/>
        </p:nvSpPr>
        <p:spPr>
          <a:xfrm>
            <a:off x="8915400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FC2C5C75-BACD-2826-CFFE-9DF1CD6966C3}"/>
              </a:ext>
            </a:extLst>
          </p:cNvPr>
          <p:cNvSpPr/>
          <p:nvPr/>
        </p:nvSpPr>
        <p:spPr>
          <a:xfrm>
            <a:off x="16480555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Closing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779206" y="2888499"/>
            <a:ext cx="1916675" cy="2912075"/>
          </a:xfrm>
          <a:custGeom>
            <a:avLst/>
            <a:gdLst/>
            <a:ahLst/>
            <a:cxnLst/>
            <a:rect l="l" t="t" r="r" b="b"/>
            <a:pathLst>
              <a:path w="1916675" h="2912075">
                <a:moveTo>
                  <a:pt x="0" y="0"/>
                </a:moveTo>
                <a:lnTo>
                  <a:pt x="1916674" y="0"/>
                </a:lnTo>
                <a:lnTo>
                  <a:pt x="1916674" y="2912075"/>
                </a:lnTo>
                <a:lnTo>
                  <a:pt x="0" y="2912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197584" y="6407397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3542437" y="6115599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23770" y="3340490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59451" y="6849871"/>
            <a:ext cx="3467055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JANUARY</a:t>
            </a:r>
          </a:p>
        </p:txBody>
      </p:sp>
      <p:sp>
        <p:nvSpPr>
          <p:cNvPr id="11" name="Freeform 11"/>
          <p:cNvSpPr/>
          <p:nvPr/>
        </p:nvSpPr>
        <p:spPr>
          <a:xfrm>
            <a:off x="6267505" y="2844840"/>
            <a:ext cx="1945411" cy="2955734"/>
          </a:xfrm>
          <a:custGeom>
            <a:avLst/>
            <a:gdLst/>
            <a:ahLst/>
            <a:cxnLst/>
            <a:rect l="l" t="t" r="r" b="b"/>
            <a:pathLst>
              <a:path w="1945411" h="2955734">
                <a:moveTo>
                  <a:pt x="0" y="0"/>
                </a:moveTo>
                <a:lnTo>
                  <a:pt x="1945411" y="0"/>
                </a:lnTo>
                <a:lnTo>
                  <a:pt x="1945411" y="2955734"/>
                </a:lnTo>
                <a:lnTo>
                  <a:pt x="0" y="29557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7030737" y="6177318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185371" y="3340490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>
            <a:off x="9780485" y="2844840"/>
            <a:ext cx="1983661" cy="3013850"/>
          </a:xfrm>
          <a:custGeom>
            <a:avLst/>
            <a:gdLst/>
            <a:ahLst/>
            <a:cxnLst/>
            <a:rect l="l" t="t" r="r" b="b"/>
            <a:pathLst>
              <a:path w="1983661" h="3013850">
                <a:moveTo>
                  <a:pt x="0" y="0"/>
                </a:moveTo>
                <a:lnTo>
                  <a:pt x="1983662" y="0"/>
                </a:lnTo>
                <a:lnTo>
                  <a:pt x="1983662" y="3013850"/>
                </a:lnTo>
                <a:lnTo>
                  <a:pt x="0" y="301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10543717" y="6106340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758543" y="3263390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1" name="Freeform 21"/>
          <p:cNvSpPr/>
          <p:nvPr/>
        </p:nvSpPr>
        <p:spPr>
          <a:xfrm>
            <a:off x="13248619" y="2844840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2" name="Group 22"/>
          <p:cNvGrpSpPr/>
          <p:nvPr/>
        </p:nvGrpSpPr>
        <p:grpSpPr>
          <a:xfrm>
            <a:off x="14035649" y="6106340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248619" y="3263390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929409" y="6849871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FEBRUARY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439342" y="6849871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MARCH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949274" y="6750297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APRIL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112526" y="7504184"/>
            <a:ext cx="3360904" cy="2735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Identify Stakeholders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Identify potential project risks</a:t>
            </a:r>
          </a:p>
          <a:p>
            <a:pPr marL="434050" lvl="1" indent="-217025">
              <a:lnSpc>
                <a:spcPts val="2774"/>
              </a:lnSpc>
              <a:spcBef>
                <a:spcPct val="0"/>
              </a:spcBef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Identify project scope and how value can be delivered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-1395234" y="836748"/>
            <a:ext cx="14663931" cy="1478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68"/>
              </a:lnSpc>
            </a:pPr>
            <a:r>
              <a:rPr lang="en-US" sz="8818" spc="467" dirty="0">
                <a:solidFill>
                  <a:srgbClr val="231F20"/>
                </a:solidFill>
                <a:latin typeface="Oswald Bold"/>
              </a:rPr>
              <a:t>PROJECT TIMELINE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784368" y="7504184"/>
            <a:ext cx="3360904" cy="1706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Meet with stakeholders</a:t>
            </a:r>
          </a:p>
          <a:p>
            <a:pPr marL="434050" lvl="1" indent="-217025">
              <a:lnSpc>
                <a:spcPts val="2774"/>
              </a:lnSpc>
              <a:spcBef>
                <a:spcPct val="0"/>
              </a:spcBef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Collect data and stakeholder requirements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364347" y="7504184"/>
            <a:ext cx="3360904" cy="136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Begin wireframe design on Wix</a:t>
            </a:r>
          </a:p>
          <a:p>
            <a:pPr marL="434050" lvl="1" indent="-217025">
              <a:lnSpc>
                <a:spcPts val="2774"/>
              </a:lnSpc>
              <a:spcBef>
                <a:spcPct val="0"/>
              </a:spcBef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Test wireframe for any technical issues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944326" y="7504184"/>
            <a:ext cx="3360904" cy="239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Teach clients wireframe setup</a:t>
            </a:r>
          </a:p>
          <a:p>
            <a:pPr marL="434050" lvl="1" indent="-217025">
              <a:lnSpc>
                <a:spcPts val="2774"/>
              </a:lnSpc>
              <a:spcBef>
                <a:spcPct val="0"/>
              </a:spcBef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Handover completed wireframe to KUSA for further development.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6E098985-907E-9C72-F46F-D0CF74FFE6C8}"/>
              </a:ext>
            </a:extLst>
          </p:cNvPr>
          <p:cNvSpPr/>
          <p:nvPr/>
        </p:nvSpPr>
        <p:spPr>
          <a:xfrm>
            <a:off x="12127602" y="348134"/>
            <a:ext cx="1207303" cy="484632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F788BBA7-6E15-9AD5-5C27-1BDD36A28C0E}"/>
              </a:ext>
            </a:extLst>
          </p:cNvPr>
          <p:cNvSpPr/>
          <p:nvPr/>
        </p:nvSpPr>
        <p:spPr>
          <a:xfrm>
            <a:off x="13200445" y="340755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Risks</a:t>
            </a: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06CD3AA6-E017-C9DC-A21C-54166A82F838}"/>
              </a:ext>
            </a:extLst>
          </p:cNvPr>
          <p:cNvSpPr/>
          <p:nvPr/>
        </p:nvSpPr>
        <p:spPr>
          <a:xfrm>
            <a:off x="14285277" y="348134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Roadmap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F5904171-8C5B-F3C8-0B60-268529FA97C9}"/>
              </a:ext>
            </a:extLst>
          </p:cNvPr>
          <p:cNvSpPr/>
          <p:nvPr/>
        </p:nvSpPr>
        <p:spPr>
          <a:xfrm>
            <a:off x="15358120" y="348193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Wireframe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E764F63C-14C6-B106-E062-926B7EC01BE3}"/>
              </a:ext>
            </a:extLst>
          </p:cNvPr>
          <p:cNvSpPr/>
          <p:nvPr/>
        </p:nvSpPr>
        <p:spPr>
          <a:xfrm>
            <a:off x="16430963" y="348134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7A50BB0C-EFB4-7A37-E4FC-61F52D21F032}"/>
              </a:ext>
            </a:extLst>
          </p:cNvPr>
          <p:cNvSpPr/>
          <p:nvPr/>
        </p:nvSpPr>
        <p:spPr>
          <a:xfrm>
            <a:off x="11038351" y="344920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60C86B6-88A6-E2B0-0808-C27C1F163F38}"/>
              </a:ext>
            </a:extLst>
          </p:cNvPr>
          <p:cNvSpPr/>
          <p:nvPr/>
        </p:nvSpPr>
        <p:spPr>
          <a:xfrm>
            <a:off x="9950640" y="348134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41712" y="4431476"/>
            <a:ext cx="823496" cy="823496"/>
            <a:chOff x="0" y="0"/>
            <a:chExt cx="1097995" cy="10979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7995" cy="1097995"/>
            </a:xfrm>
            <a:custGeom>
              <a:avLst/>
              <a:gdLst/>
              <a:ahLst/>
              <a:cxnLst/>
              <a:rect l="l" t="t" r="r" b="b"/>
              <a:pathLst>
                <a:path w="1097995" h="1097995">
                  <a:moveTo>
                    <a:pt x="0" y="0"/>
                  </a:moveTo>
                  <a:lnTo>
                    <a:pt x="1097995" y="0"/>
                  </a:lnTo>
                  <a:lnTo>
                    <a:pt x="1097995" y="1097995"/>
                  </a:lnTo>
                  <a:lnTo>
                    <a:pt x="0" y="1097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55010" y="303796"/>
              <a:ext cx="587974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Ultra-Bold"/>
                </a:rPr>
                <a:t>2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141712" y="6252178"/>
            <a:ext cx="823496" cy="823496"/>
            <a:chOff x="0" y="0"/>
            <a:chExt cx="1097995" cy="109799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97995" cy="1097995"/>
            </a:xfrm>
            <a:custGeom>
              <a:avLst/>
              <a:gdLst/>
              <a:ahLst/>
              <a:cxnLst/>
              <a:rect l="l" t="t" r="r" b="b"/>
              <a:pathLst>
                <a:path w="1097995" h="1097995">
                  <a:moveTo>
                    <a:pt x="0" y="0"/>
                  </a:moveTo>
                  <a:lnTo>
                    <a:pt x="1097995" y="0"/>
                  </a:lnTo>
                  <a:lnTo>
                    <a:pt x="1097995" y="1097995"/>
                  </a:lnTo>
                  <a:lnTo>
                    <a:pt x="0" y="1097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41775" y="303796"/>
              <a:ext cx="614445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Ultra-Bold"/>
                </a:rPr>
                <a:t>3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141712" y="8124963"/>
            <a:ext cx="823496" cy="823496"/>
            <a:chOff x="0" y="0"/>
            <a:chExt cx="1097995" cy="10979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97995" cy="1097995"/>
            </a:xfrm>
            <a:custGeom>
              <a:avLst/>
              <a:gdLst/>
              <a:ahLst/>
              <a:cxnLst/>
              <a:rect l="l" t="t" r="r" b="b"/>
              <a:pathLst>
                <a:path w="1097995" h="1097995">
                  <a:moveTo>
                    <a:pt x="0" y="0"/>
                  </a:moveTo>
                  <a:lnTo>
                    <a:pt x="1097995" y="0"/>
                  </a:lnTo>
                  <a:lnTo>
                    <a:pt x="1097995" y="1097995"/>
                  </a:lnTo>
                  <a:lnTo>
                    <a:pt x="0" y="1097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41775" y="303796"/>
              <a:ext cx="614445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Ultra-Bold"/>
                </a:rPr>
                <a:t>4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1141712" y="2612428"/>
            <a:ext cx="823496" cy="823496"/>
          </a:xfrm>
          <a:custGeom>
            <a:avLst/>
            <a:gdLst/>
            <a:ahLst/>
            <a:cxnLst/>
            <a:rect l="l" t="t" r="r" b="b"/>
            <a:pathLst>
              <a:path w="823496" h="823496">
                <a:moveTo>
                  <a:pt x="0" y="0"/>
                </a:moveTo>
                <a:lnTo>
                  <a:pt x="823497" y="0"/>
                </a:lnTo>
                <a:lnTo>
                  <a:pt x="823497" y="823496"/>
                </a:lnTo>
                <a:lnTo>
                  <a:pt x="0" y="823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1332970" y="2852181"/>
            <a:ext cx="440981" cy="391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2"/>
              </a:lnSpc>
            </a:pPr>
            <a:r>
              <a:rPr lang="en-US" sz="2882">
                <a:solidFill>
                  <a:srgbClr val="FFFFFF"/>
                </a:solidFill>
                <a:latin typeface="Aileron Ultra-Bold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071148" y="2673767"/>
            <a:ext cx="5962678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99"/>
              </a:lnSpc>
            </a:pPr>
            <a:r>
              <a:rPr lang="en-US" sz="2999" spc="59">
                <a:solidFill>
                  <a:srgbClr val="191919"/>
                </a:solidFill>
                <a:latin typeface="Aileron Bold"/>
              </a:rPr>
              <a:t>Technical Challenges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071148" y="3170030"/>
            <a:ext cx="5962678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 spc="55">
                <a:solidFill>
                  <a:srgbClr val="191919"/>
                </a:solidFill>
                <a:latin typeface="Aileron"/>
              </a:rPr>
              <a:t>Risk Acceptance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071148" y="4499250"/>
            <a:ext cx="596267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00"/>
              </a:lnSpc>
            </a:pPr>
            <a:r>
              <a:rPr lang="en-US" sz="3000" spc="60">
                <a:solidFill>
                  <a:srgbClr val="191919"/>
                </a:solidFill>
                <a:latin typeface="Aileron Bold"/>
              </a:rPr>
              <a:t>Communication Gaps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071148" y="4929303"/>
            <a:ext cx="5962678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3000" spc="60">
                <a:solidFill>
                  <a:srgbClr val="191919"/>
                </a:solidFill>
                <a:latin typeface="Aileron"/>
              </a:rPr>
              <a:t>Risk Mitigation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071148" y="6319953"/>
            <a:ext cx="596267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00"/>
              </a:lnSpc>
            </a:pPr>
            <a:r>
              <a:rPr lang="en-US" sz="3000" spc="60">
                <a:solidFill>
                  <a:srgbClr val="191919"/>
                </a:solidFill>
                <a:latin typeface="Aileron Bold"/>
              </a:rPr>
              <a:t>User Adoption Difficulties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071148" y="6750005"/>
            <a:ext cx="5962678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3000" spc="60">
                <a:solidFill>
                  <a:srgbClr val="191919"/>
                </a:solidFill>
                <a:latin typeface="Aileron"/>
              </a:rPr>
              <a:t>Risk Mitigation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071148" y="7965957"/>
            <a:ext cx="596267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00"/>
              </a:lnSpc>
            </a:pPr>
            <a:r>
              <a:rPr lang="en-US" sz="3000" spc="60">
                <a:solidFill>
                  <a:srgbClr val="191919"/>
                </a:solidFill>
                <a:latin typeface="Aileron Bold"/>
              </a:rPr>
              <a:t>Content Management Issues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071148" y="8338859"/>
            <a:ext cx="5962678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3000" spc="60">
                <a:solidFill>
                  <a:srgbClr val="191919"/>
                </a:solidFill>
                <a:latin typeface="Aileron"/>
              </a:rPr>
              <a:t>Risk Mitigation</a:t>
            </a: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3000" spc="60">
                <a:solidFill>
                  <a:srgbClr val="191919"/>
                </a:solidFill>
                <a:latin typeface="Aileron"/>
              </a:rPr>
              <a:t>Risk Transfer</a:t>
            </a:r>
          </a:p>
        </p:txBody>
      </p:sp>
      <p:sp>
        <p:nvSpPr>
          <p:cNvPr id="21" name="Freeform 21"/>
          <p:cNvSpPr/>
          <p:nvPr/>
        </p:nvSpPr>
        <p:spPr>
          <a:xfrm>
            <a:off x="632294" y="3329593"/>
            <a:ext cx="9768770" cy="4645889"/>
          </a:xfrm>
          <a:custGeom>
            <a:avLst/>
            <a:gdLst/>
            <a:ahLst/>
            <a:cxnLst/>
            <a:rect l="l" t="t" r="r" b="b"/>
            <a:pathLst>
              <a:path w="9768770" h="4645889">
                <a:moveTo>
                  <a:pt x="0" y="0"/>
                </a:moveTo>
                <a:lnTo>
                  <a:pt x="9768770" y="0"/>
                </a:lnTo>
                <a:lnTo>
                  <a:pt x="9768770" y="4645889"/>
                </a:lnTo>
                <a:lnTo>
                  <a:pt x="0" y="46458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-761019" y="662166"/>
            <a:ext cx="9064737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632"/>
              </a:lnSpc>
              <a:spcBef>
                <a:spcPct val="0"/>
              </a:spcBef>
            </a:pPr>
            <a:r>
              <a:rPr lang="en-US" sz="10527" u="none" strike="noStrike" dirty="0">
                <a:solidFill>
                  <a:srgbClr val="231F20"/>
                </a:solidFill>
                <a:latin typeface="Oswald Bold"/>
              </a:rPr>
              <a:t>Risk Matrix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9144000" y="7073855"/>
            <a:ext cx="823496" cy="823496"/>
            <a:chOff x="0" y="0"/>
            <a:chExt cx="1097995" cy="109799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97995" cy="1097995"/>
            </a:xfrm>
            <a:custGeom>
              <a:avLst/>
              <a:gdLst/>
              <a:ahLst/>
              <a:cxnLst/>
              <a:rect l="l" t="t" r="r" b="b"/>
              <a:pathLst>
                <a:path w="1097995" h="1097995">
                  <a:moveTo>
                    <a:pt x="0" y="0"/>
                  </a:moveTo>
                  <a:lnTo>
                    <a:pt x="1097995" y="0"/>
                  </a:lnTo>
                  <a:lnTo>
                    <a:pt x="1097995" y="1097995"/>
                  </a:lnTo>
                  <a:lnTo>
                    <a:pt x="0" y="1097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55010" y="303796"/>
              <a:ext cx="587974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Ultra-Bold"/>
                </a:rPr>
                <a:t>1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3652290" y="6146329"/>
            <a:ext cx="823496" cy="823496"/>
            <a:chOff x="0" y="0"/>
            <a:chExt cx="1097995" cy="109799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097995" cy="1097995"/>
            </a:xfrm>
            <a:custGeom>
              <a:avLst/>
              <a:gdLst/>
              <a:ahLst/>
              <a:cxnLst/>
              <a:rect l="l" t="t" r="r" b="b"/>
              <a:pathLst>
                <a:path w="1097995" h="1097995">
                  <a:moveTo>
                    <a:pt x="0" y="0"/>
                  </a:moveTo>
                  <a:lnTo>
                    <a:pt x="1097995" y="0"/>
                  </a:lnTo>
                  <a:lnTo>
                    <a:pt x="1097995" y="1097995"/>
                  </a:lnTo>
                  <a:lnTo>
                    <a:pt x="0" y="1097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255010" y="303796"/>
              <a:ext cx="587974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Ultra-Bold"/>
                </a:rPr>
                <a:t>2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7283531" y="6146329"/>
            <a:ext cx="823496" cy="823496"/>
            <a:chOff x="0" y="0"/>
            <a:chExt cx="1097995" cy="109799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097995" cy="1097995"/>
            </a:xfrm>
            <a:custGeom>
              <a:avLst/>
              <a:gdLst/>
              <a:ahLst/>
              <a:cxnLst/>
              <a:rect l="l" t="t" r="r" b="b"/>
              <a:pathLst>
                <a:path w="1097995" h="1097995">
                  <a:moveTo>
                    <a:pt x="0" y="0"/>
                  </a:moveTo>
                  <a:lnTo>
                    <a:pt x="1097995" y="0"/>
                  </a:lnTo>
                  <a:lnTo>
                    <a:pt x="1097995" y="1097995"/>
                  </a:lnTo>
                  <a:lnTo>
                    <a:pt x="0" y="1097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241775" y="303796"/>
              <a:ext cx="614445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Ultra-Bold"/>
                </a:rPr>
                <a:t>3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5466387" y="6146329"/>
            <a:ext cx="823496" cy="823496"/>
            <a:chOff x="0" y="0"/>
            <a:chExt cx="1097995" cy="109799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97995" cy="1097995"/>
            </a:xfrm>
            <a:custGeom>
              <a:avLst/>
              <a:gdLst/>
              <a:ahLst/>
              <a:cxnLst/>
              <a:rect l="l" t="t" r="r" b="b"/>
              <a:pathLst>
                <a:path w="1097995" h="1097995">
                  <a:moveTo>
                    <a:pt x="0" y="0"/>
                  </a:moveTo>
                  <a:lnTo>
                    <a:pt x="1097995" y="0"/>
                  </a:lnTo>
                  <a:lnTo>
                    <a:pt x="1097995" y="1097995"/>
                  </a:lnTo>
                  <a:lnTo>
                    <a:pt x="0" y="1097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241775" y="303796"/>
              <a:ext cx="614445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Ultra-Bold"/>
                </a:rPr>
                <a:t>4</a:t>
              </a:r>
            </a:p>
          </p:txBody>
        </p:sp>
      </p:grp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41CCC821-00AC-C9DB-C5DB-BDC15F66CF8D}"/>
              </a:ext>
            </a:extLst>
          </p:cNvPr>
          <p:cNvSpPr/>
          <p:nvPr/>
        </p:nvSpPr>
        <p:spPr>
          <a:xfrm>
            <a:off x="11092362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EF346394-FC3B-BD1E-1F18-9CE5BD65F6EC}"/>
              </a:ext>
            </a:extLst>
          </p:cNvPr>
          <p:cNvSpPr/>
          <p:nvPr/>
        </p:nvSpPr>
        <p:spPr>
          <a:xfrm>
            <a:off x="12165205" y="419850"/>
            <a:ext cx="1207303" cy="484632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Risks</a:t>
            </a: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6E77D781-7768-5135-F5FA-C39401C325CB}"/>
              </a:ext>
            </a:extLst>
          </p:cNvPr>
          <p:cNvSpPr/>
          <p:nvPr/>
        </p:nvSpPr>
        <p:spPr>
          <a:xfrm>
            <a:off x="13250037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Roadmap</a:t>
            </a: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1B5A367E-EE3A-FC0A-1B92-12E576C3A025}"/>
              </a:ext>
            </a:extLst>
          </p:cNvPr>
          <p:cNvSpPr/>
          <p:nvPr/>
        </p:nvSpPr>
        <p:spPr>
          <a:xfrm>
            <a:off x="14322880" y="427288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Wireframe</a:t>
            </a: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3DB1F053-5B4F-A5B2-C78C-7F4BC4103717}"/>
              </a:ext>
            </a:extLst>
          </p:cNvPr>
          <p:cNvSpPr/>
          <p:nvPr/>
        </p:nvSpPr>
        <p:spPr>
          <a:xfrm>
            <a:off x="15395723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33C3064A-AE17-666B-33B7-F9532DE97C10}"/>
              </a:ext>
            </a:extLst>
          </p:cNvPr>
          <p:cNvSpPr/>
          <p:nvPr/>
        </p:nvSpPr>
        <p:spPr>
          <a:xfrm>
            <a:off x="10003111" y="424015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9" name="Arrow: Chevron 48">
            <a:extLst>
              <a:ext uri="{FF2B5EF4-FFF2-40B4-BE49-F238E27FC236}">
                <a16:creationId xmlns:a16="http://schemas.microsoft.com/office/drawing/2014/main" id="{03E5FC60-AC13-5EAC-5352-34DA9D8C2C4B}"/>
              </a:ext>
            </a:extLst>
          </p:cNvPr>
          <p:cNvSpPr/>
          <p:nvPr/>
        </p:nvSpPr>
        <p:spPr>
          <a:xfrm>
            <a:off x="8915400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0602F66C-0F58-6EDE-B7D4-2CB927442656}"/>
              </a:ext>
            </a:extLst>
          </p:cNvPr>
          <p:cNvSpPr/>
          <p:nvPr/>
        </p:nvSpPr>
        <p:spPr>
          <a:xfrm>
            <a:off x="16480555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Closing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8112" y="2034505"/>
            <a:ext cx="6240494" cy="6729945"/>
          </a:xfrm>
          <a:custGeom>
            <a:avLst/>
            <a:gdLst/>
            <a:ahLst/>
            <a:cxnLst/>
            <a:rect l="l" t="t" r="r" b="b"/>
            <a:pathLst>
              <a:path w="6240494" h="6729945">
                <a:moveTo>
                  <a:pt x="0" y="0"/>
                </a:moveTo>
                <a:lnTo>
                  <a:pt x="6240494" y="0"/>
                </a:lnTo>
                <a:lnTo>
                  <a:pt x="6240494" y="6729945"/>
                </a:lnTo>
                <a:lnTo>
                  <a:pt x="0" y="67299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419100"/>
            <a:ext cx="627990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Oswald Bold"/>
              </a:rPr>
              <a:t>ROADMAP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74343" y="1538034"/>
            <a:ext cx="10413657" cy="7722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2"/>
              </a:lnSpc>
            </a:pPr>
            <a:r>
              <a:rPr lang="en-US" sz="3980" dirty="0">
                <a:solidFill>
                  <a:srgbClr val="000000"/>
                </a:solidFill>
                <a:latin typeface="Oswald Bold"/>
              </a:rPr>
              <a:t>1. Complete prototype of web site</a:t>
            </a:r>
          </a:p>
          <a:p>
            <a:pPr>
              <a:lnSpc>
                <a:spcPts val="5572"/>
              </a:lnSpc>
            </a:pPr>
            <a:endParaRPr lang="en-US" sz="3980" dirty="0">
              <a:solidFill>
                <a:srgbClr val="000000"/>
              </a:solidFill>
              <a:latin typeface="Oswald Bold"/>
            </a:endParaRPr>
          </a:p>
          <a:p>
            <a:pPr>
              <a:lnSpc>
                <a:spcPts val="5572"/>
              </a:lnSpc>
            </a:pPr>
            <a:r>
              <a:rPr lang="en-US" sz="3980" dirty="0">
                <a:solidFill>
                  <a:srgbClr val="000000"/>
                </a:solidFill>
                <a:latin typeface="Oswald Bold"/>
              </a:rPr>
              <a:t>2. Present prototype to client for feedback</a:t>
            </a:r>
          </a:p>
          <a:p>
            <a:pPr>
              <a:lnSpc>
                <a:spcPts val="5572"/>
              </a:lnSpc>
            </a:pPr>
            <a:endParaRPr lang="en-US" sz="3980" dirty="0">
              <a:solidFill>
                <a:srgbClr val="000000"/>
              </a:solidFill>
              <a:latin typeface="Oswald Bold"/>
            </a:endParaRPr>
          </a:p>
          <a:p>
            <a:pPr>
              <a:lnSpc>
                <a:spcPts val="5572"/>
              </a:lnSpc>
            </a:pPr>
            <a:r>
              <a:rPr lang="en-US" sz="3980" dirty="0">
                <a:solidFill>
                  <a:srgbClr val="000000"/>
                </a:solidFill>
                <a:latin typeface="Oswald Bold"/>
              </a:rPr>
              <a:t>3. Incorporate feedback into the website </a:t>
            </a:r>
          </a:p>
          <a:p>
            <a:pPr>
              <a:lnSpc>
                <a:spcPts val="5572"/>
              </a:lnSpc>
            </a:pPr>
            <a:endParaRPr lang="en-US" sz="3980" dirty="0">
              <a:solidFill>
                <a:srgbClr val="000000"/>
              </a:solidFill>
              <a:latin typeface="Oswald Bold"/>
            </a:endParaRPr>
          </a:p>
          <a:p>
            <a:pPr>
              <a:lnSpc>
                <a:spcPts val="5572"/>
              </a:lnSpc>
            </a:pPr>
            <a:r>
              <a:rPr lang="en-US" sz="3980" dirty="0">
                <a:solidFill>
                  <a:srgbClr val="000000"/>
                </a:solidFill>
                <a:latin typeface="Oswald Bold"/>
              </a:rPr>
              <a:t>4. Assurance testing and improvements</a:t>
            </a:r>
          </a:p>
          <a:p>
            <a:pPr>
              <a:lnSpc>
                <a:spcPts val="5572"/>
              </a:lnSpc>
            </a:pPr>
            <a:endParaRPr lang="en-US" sz="3980" dirty="0">
              <a:solidFill>
                <a:srgbClr val="000000"/>
              </a:solidFill>
              <a:latin typeface="Oswald Bold"/>
            </a:endParaRPr>
          </a:p>
          <a:p>
            <a:pPr>
              <a:lnSpc>
                <a:spcPts val="5572"/>
              </a:lnSpc>
            </a:pPr>
            <a:r>
              <a:rPr lang="en-US" sz="3980" dirty="0">
                <a:solidFill>
                  <a:srgbClr val="000000"/>
                </a:solidFill>
                <a:latin typeface="Oswald Bold"/>
              </a:rPr>
              <a:t>5. Fully implement website and handover to KUSA</a:t>
            </a:r>
          </a:p>
          <a:p>
            <a:pPr>
              <a:lnSpc>
                <a:spcPts val="5572"/>
              </a:lnSpc>
            </a:pPr>
            <a:endParaRPr lang="en-US" sz="3980" dirty="0">
              <a:solidFill>
                <a:srgbClr val="000000"/>
              </a:solidFill>
              <a:latin typeface="Oswald Bold"/>
            </a:endParaRPr>
          </a:p>
          <a:p>
            <a:pPr>
              <a:lnSpc>
                <a:spcPts val="5572"/>
              </a:lnSpc>
            </a:pPr>
            <a:r>
              <a:rPr lang="en-US" sz="3980" dirty="0">
                <a:solidFill>
                  <a:srgbClr val="000000"/>
                </a:solidFill>
                <a:latin typeface="Oswald Bold"/>
              </a:rPr>
              <a:t>6. Celebrate completion of project!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34214190-0321-E57F-42DE-7A2896E795DA}"/>
              </a:ext>
            </a:extLst>
          </p:cNvPr>
          <p:cNvSpPr/>
          <p:nvPr/>
        </p:nvSpPr>
        <p:spPr>
          <a:xfrm>
            <a:off x="11092362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528A3DE5-348E-9E77-FDA4-54AB87491A30}"/>
              </a:ext>
            </a:extLst>
          </p:cNvPr>
          <p:cNvSpPr/>
          <p:nvPr/>
        </p:nvSpPr>
        <p:spPr>
          <a:xfrm>
            <a:off x="12165205" y="419850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Risks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EBE95495-2A85-CD9D-18E2-68776787EF9C}"/>
              </a:ext>
            </a:extLst>
          </p:cNvPr>
          <p:cNvSpPr/>
          <p:nvPr/>
        </p:nvSpPr>
        <p:spPr>
          <a:xfrm>
            <a:off x="13250037" y="427229"/>
            <a:ext cx="1207303" cy="484632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Roadmap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665D2A57-EF86-602A-8D66-FB1B99C83B37}"/>
              </a:ext>
            </a:extLst>
          </p:cNvPr>
          <p:cNvSpPr/>
          <p:nvPr/>
        </p:nvSpPr>
        <p:spPr>
          <a:xfrm>
            <a:off x="14322880" y="427288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Wireframe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ECB8BAAB-F686-192C-6157-7C9114DC457C}"/>
              </a:ext>
            </a:extLst>
          </p:cNvPr>
          <p:cNvSpPr/>
          <p:nvPr/>
        </p:nvSpPr>
        <p:spPr>
          <a:xfrm>
            <a:off x="15395723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6E42DCD-50A0-8F21-DF5F-2D3C7BEFA536}"/>
              </a:ext>
            </a:extLst>
          </p:cNvPr>
          <p:cNvSpPr/>
          <p:nvPr/>
        </p:nvSpPr>
        <p:spPr>
          <a:xfrm>
            <a:off x="10003111" y="424015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690EA599-C919-3F50-12FA-B2AD0AC2197A}"/>
              </a:ext>
            </a:extLst>
          </p:cNvPr>
          <p:cNvSpPr/>
          <p:nvPr/>
        </p:nvSpPr>
        <p:spPr>
          <a:xfrm>
            <a:off x="8915400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3C36031F-C562-DC1E-9B3E-27C00A45AC35}"/>
              </a:ext>
            </a:extLst>
          </p:cNvPr>
          <p:cNvSpPr/>
          <p:nvPr/>
        </p:nvSpPr>
        <p:spPr>
          <a:xfrm>
            <a:off x="16480555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Closing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-4994685" y="889829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524" y="1872697"/>
            <a:ext cx="7268302" cy="6837132"/>
          </a:xfrm>
          <a:custGeom>
            <a:avLst/>
            <a:gdLst/>
            <a:ahLst/>
            <a:cxnLst/>
            <a:rect l="l" t="t" r="r" b="b"/>
            <a:pathLst>
              <a:path w="7268302" h="6837132">
                <a:moveTo>
                  <a:pt x="0" y="0"/>
                </a:moveTo>
                <a:lnTo>
                  <a:pt x="7268303" y="0"/>
                </a:lnTo>
                <a:lnTo>
                  <a:pt x="7268303" y="6837132"/>
                </a:lnTo>
                <a:lnTo>
                  <a:pt x="0" y="6837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64001" y="1070572"/>
            <a:ext cx="10946413" cy="1391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800"/>
              </a:lnSpc>
              <a:spcBef>
                <a:spcPct val="0"/>
              </a:spcBef>
            </a:pPr>
            <a:r>
              <a:rPr lang="en-US" sz="7700" spc="838" dirty="0">
                <a:solidFill>
                  <a:srgbClr val="231F20"/>
                </a:solidFill>
                <a:latin typeface="Oswald Bold"/>
              </a:rPr>
              <a:t>PLANNING &amp; DESIGN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2600" y="2808828"/>
            <a:ext cx="9160337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0936" lvl="1" indent="-415468" algn="just"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Open Sauce Bold"/>
              </a:rPr>
              <a:t>Wireframe Features                         </a:t>
            </a:r>
          </a:p>
          <a:p>
            <a:pPr marL="1661872" lvl="2" indent="-553957" algn="just">
              <a:buFont typeface="Arial"/>
              <a:buChar char="⚬"/>
            </a:pPr>
            <a:r>
              <a:rPr lang="en-US" sz="3000" dirty="0">
                <a:solidFill>
                  <a:srgbClr val="231F20"/>
                </a:solidFill>
                <a:latin typeface="Open Sauce"/>
              </a:rPr>
              <a:t>Homepage</a:t>
            </a:r>
          </a:p>
          <a:p>
            <a:pPr marL="1661872" lvl="2" indent="-553957" algn="just">
              <a:buFont typeface="Arial"/>
              <a:buChar char="⚬"/>
            </a:pPr>
            <a:r>
              <a:rPr lang="en-US" sz="3000" dirty="0">
                <a:solidFill>
                  <a:srgbClr val="231F20"/>
                </a:solidFill>
                <a:latin typeface="Open Sauce"/>
              </a:rPr>
              <a:t>About Us</a:t>
            </a:r>
          </a:p>
          <a:p>
            <a:pPr marL="1661872" lvl="2" indent="-553957" algn="just">
              <a:buFont typeface="Arial"/>
              <a:buChar char="⚬"/>
            </a:pPr>
            <a:r>
              <a:rPr lang="en-US" sz="3000" dirty="0">
                <a:solidFill>
                  <a:srgbClr val="231F20"/>
                </a:solidFill>
                <a:latin typeface="Open Sauce"/>
              </a:rPr>
              <a:t>Events</a:t>
            </a:r>
          </a:p>
          <a:p>
            <a:pPr marL="1661872" lvl="2" indent="-553957" algn="just">
              <a:buFont typeface="Arial"/>
              <a:buChar char="⚬"/>
            </a:pPr>
            <a:r>
              <a:rPr lang="en-US" sz="3000" dirty="0">
                <a:solidFill>
                  <a:srgbClr val="231F20"/>
                </a:solidFill>
                <a:latin typeface="Open Sauce"/>
              </a:rPr>
              <a:t>Membership</a:t>
            </a:r>
          </a:p>
          <a:p>
            <a:pPr marL="1661872" lvl="2" indent="-553957" algn="just">
              <a:buFont typeface="Arial"/>
              <a:buChar char="⚬"/>
            </a:pPr>
            <a:r>
              <a:rPr lang="en-US" sz="3000" dirty="0">
                <a:solidFill>
                  <a:srgbClr val="231F20"/>
                </a:solidFill>
                <a:latin typeface="Open Sauce"/>
              </a:rPr>
              <a:t>Meet the Team</a:t>
            </a:r>
          </a:p>
          <a:p>
            <a:pPr marL="1661872" lvl="2" indent="-553957" algn="just">
              <a:buFont typeface="Arial"/>
              <a:buChar char="⚬"/>
            </a:pPr>
            <a:r>
              <a:rPr lang="en-US" sz="3000" dirty="0">
                <a:solidFill>
                  <a:srgbClr val="231F20"/>
                </a:solidFill>
                <a:latin typeface="Open Sauce"/>
              </a:rPr>
              <a:t>Gallery</a:t>
            </a:r>
          </a:p>
          <a:p>
            <a:pPr algn="just"/>
            <a:endParaRPr lang="en-US" sz="3000" dirty="0">
              <a:solidFill>
                <a:srgbClr val="231F20"/>
              </a:solidFill>
              <a:latin typeface="Open Sauce"/>
            </a:endParaRPr>
          </a:p>
          <a:p>
            <a:pPr marL="830936" lvl="1" indent="-415468" algn="just">
              <a:buFont typeface="Arial"/>
              <a:buChar char="•"/>
            </a:pPr>
            <a:r>
              <a:rPr lang="en-US" sz="3000" dirty="0">
                <a:solidFill>
                  <a:srgbClr val="231F20"/>
                </a:solidFill>
                <a:latin typeface="Open Sauce Bold"/>
              </a:rPr>
              <a:t>Wireframe Design</a:t>
            </a:r>
          </a:p>
          <a:p>
            <a:pPr marL="1661872" lvl="2" indent="-553957" algn="just">
              <a:buFont typeface="Arial"/>
              <a:buChar char="⚬"/>
            </a:pPr>
            <a:r>
              <a:rPr lang="en-US" sz="3000" dirty="0">
                <a:solidFill>
                  <a:srgbClr val="231F20"/>
                </a:solidFill>
                <a:latin typeface="Open Sauce"/>
              </a:rPr>
              <a:t>Layout</a:t>
            </a:r>
          </a:p>
          <a:p>
            <a:pPr marL="1661872" lvl="2" indent="-553957" algn="just">
              <a:buFont typeface="Arial"/>
              <a:buChar char="⚬"/>
            </a:pPr>
            <a:r>
              <a:rPr lang="en-US" sz="3000" dirty="0">
                <a:solidFill>
                  <a:srgbClr val="231F20"/>
                </a:solidFill>
                <a:latin typeface="Open Sauce"/>
              </a:rPr>
              <a:t>Images</a:t>
            </a:r>
          </a:p>
          <a:p>
            <a:pPr marL="1661872" lvl="2" indent="-553957" algn="just">
              <a:spcBef>
                <a:spcPct val="0"/>
              </a:spcBef>
              <a:buFont typeface="Arial"/>
              <a:buChar char="⚬"/>
            </a:pPr>
            <a:r>
              <a:rPr lang="en-US" sz="3000" dirty="0">
                <a:solidFill>
                  <a:srgbClr val="231F20"/>
                </a:solidFill>
                <a:latin typeface="Open Sauce"/>
              </a:rPr>
              <a:t>Font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524" y="8871754"/>
            <a:ext cx="7268302" cy="68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0"/>
              </a:lnSpc>
              <a:spcBef>
                <a:spcPct val="0"/>
              </a:spcBef>
            </a:pPr>
            <a:r>
              <a:rPr lang="en-US" sz="2100">
                <a:solidFill>
                  <a:srgbClr val="231F20"/>
                </a:solidFill>
                <a:latin typeface="Open Sauce"/>
              </a:rPr>
              <a:t>*KUSA E-Board completed a Google Form survey so we could meet their website requirements/preferences. 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CFC7C83C-A623-1312-3D7A-51237DD89541}"/>
              </a:ext>
            </a:extLst>
          </p:cNvPr>
          <p:cNvSpPr/>
          <p:nvPr/>
        </p:nvSpPr>
        <p:spPr>
          <a:xfrm>
            <a:off x="11092362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DD8BF42-05D0-E863-2895-4EDF75D79FAF}"/>
              </a:ext>
            </a:extLst>
          </p:cNvPr>
          <p:cNvSpPr/>
          <p:nvPr/>
        </p:nvSpPr>
        <p:spPr>
          <a:xfrm>
            <a:off x="12165205" y="419850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Risks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A1E7CB96-57BF-0C0F-0A18-30E291DB5077}"/>
              </a:ext>
            </a:extLst>
          </p:cNvPr>
          <p:cNvSpPr/>
          <p:nvPr/>
        </p:nvSpPr>
        <p:spPr>
          <a:xfrm>
            <a:off x="13250037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Roadmap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4245AFB5-3A44-FBE5-975B-B4DF9EE494D3}"/>
              </a:ext>
            </a:extLst>
          </p:cNvPr>
          <p:cNvSpPr/>
          <p:nvPr/>
        </p:nvSpPr>
        <p:spPr>
          <a:xfrm>
            <a:off x="14322880" y="427288"/>
            <a:ext cx="1207303" cy="484632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Wireframe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A0C2E1BB-74D4-BF6A-A4BB-D5FF00845212}"/>
              </a:ext>
            </a:extLst>
          </p:cNvPr>
          <p:cNvSpPr/>
          <p:nvPr/>
        </p:nvSpPr>
        <p:spPr>
          <a:xfrm>
            <a:off x="15395723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A47172B0-FA16-6392-635E-F2A9A9FB1828}"/>
              </a:ext>
            </a:extLst>
          </p:cNvPr>
          <p:cNvSpPr/>
          <p:nvPr/>
        </p:nvSpPr>
        <p:spPr>
          <a:xfrm>
            <a:off x="10003111" y="424015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6326D101-3142-E36F-F393-9C4E30D6EA66}"/>
              </a:ext>
            </a:extLst>
          </p:cNvPr>
          <p:cNvSpPr/>
          <p:nvPr/>
        </p:nvSpPr>
        <p:spPr>
          <a:xfrm>
            <a:off x="8915400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09C3EF8-7D8A-17C5-A3E1-B32F0EE1310C}"/>
              </a:ext>
            </a:extLst>
          </p:cNvPr>
          <p:cNvSpPr/>
          <p:nvPr/>
        </p:nvSpPr>
        <p:spPr>
          <a:xfrm>
            <a:off x="16480555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Closing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86886" y="4274503"/>
            <a:ext cx="2714228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u="sng">
                <a:solidFill>
                  <a:srgbClr val="000000"/>
                </a:solidFill>
                <a:latin typeface="Oswald Bold"/>
                <a:hlinkClick r:id="rId2" tooltip="https://ryannair2002.wixstudio.io/ksua"/>
              </a:rPr>
              <a:t>DEMO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AFF9612-60B9-3B00-B2EA-82BBE1B30A4F}"/>
              </a:ext>
            </a:extLst>
          </p:cNvPr>
          <p:cNvSpPr/>
          <p:nvPr/>
        </p:nvSpPr>
        <p:spPr>
          <a:xfrm>
            <a:off x="11092362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F927F08B-B79C-D445-93A9-80DD147C1ED7}"/>
              </a:ext>
            </a:extLst>
          </p:cNvPr>
          <p:cNvSpPr/>
          <p:nvPr/>
        </p:nvSpPr>
        <p:spPr>
          <a:xfrm>
            <a:off x="12165205" y="419850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Risks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E4B8E8A7-8510-CDB4-AB44-6D87162C7F55}"/>
              </a:ext>
            </a:extLst>
          </p:cNvPr>
          <p:cNvSpPr/>
          <p:nvPr/>
        </p:nvSpPr>
        <p:spPr>
          <a:xfrm>
            <a:off x="13250037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Roadmap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4C9DEA2-2F2A-671A-56EA-8EB28F91267A}"/>
              </a:ext>
            </a:extLst>
          </p:cNvPr>
          <p:cNvSpPr/>
          <p:nvPr/>
        </p:nvSpPr>
        <p:spPr>
          <a:xfrm>
            <a:off x="14322880" y="427288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Wireframe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6E1896E7-3A50-8208-C408-03DC3944AD5F}"/>
              </a:ext>
            </a:extLst>
          </p:cNvPr>
          <p:cNvSpPr/>
          <p:nvPr/>
        </p:nvSpPr>
        <p:spPr>
          <a:xfrm>
            <a:off x="15395723" y="427229"/>
            <a:ext cx="1207303" cy="484632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FE1FCC43-D391-D6BA-0D14-68BD0521DA99}"/>
              </a:ext>
            </a:extLst>
          </p:cNvPr>
          <p:cNvSpPr/>
          <p:nvPr/>
        </p:nvSpPr>
        <p:spPr>
          <a:xfrm>
            <a:off x="10003111" y="424015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4FAF056-9C53-0CF3-0D0C-C7D65EFEEF84}"/>
              </a:ext>
            </a:extLst>
          </p:cNvPr>
          <p:cNvSpPr/>
          <p:nvPr/>
        </p:nvSpPr>
        <p:spPr>
          <a:xfrm>
            <a:off x="8915400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D21EA1E-DCAC-2C48-351F-93003CEB7EA7}"/>
              </a:ext>
            </a:extLst>
          </p:cNvPr>
          <p:cNvSpPr/>
          <p:nvPr/>
        </p:nvSpPr>
        <p:spPr>
          <a:xfrm>
            <a:off x="16480555" y="427229"/>
            <a:ext cx="1207303" cy="48463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Closing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396</Words>
  <Application>Microsoft Office PowerPoint</Application>
  <PresentationFormat>Custom</PresentationFormat>
  <Paragraphs>179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8" baseType="lpstr">
      <vt:lpstr>Aileron Ultra-Bold</vt:lpstr>
      <vt:lpstr>DM Sans Italics</vt:lpstr>
      <vt:lpstr>Canva Sans Bold</vt:lpstr>
      <vt:lpstr>Oswald Bold</vt:lpstr>
      <vt:lpstr>Canva Sans</vt:lpstr>
      <vt:lpstr>Oswald Bold Italics</vt:lpstr>
      <vt:lpstr>Calibri</vt:lpstr>
      <vt:lpstr>Montserrat Classic Bold</vt:lpstr>
      <vt:lpstr>Aileron</vt:lpstr>
      <vt:lpstr>DM Sans</vt:lpstr>
      <vt:lpstr>Oswald</vt:lpstr>
      <vt:lpstr>Open Sauce Bold</vt:lpstr>
      <vt:lpstr>Aileron Bold</vt:lpstr>
      <vt:lpstr>DM Sans Bold</vt:lpstr>
      <vt:lpstr>Arial</vt:lpstr>
      <vt:lpstr>Open Sauce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</dc:title>
  <dc:creator>Charlie Kim</dc:creator>
  <cp:lastModifiedBy>Charlie Kim</cp:lastModifiedBy>
  <cp:revision>3</cp:revision>
  <dcterms:created xsi:type="dcterms:W3CDTF">2006-08-16T00:00:00Z</dcterms:created>
  <dcterms:modified xsi:type="dcterms:W3CDTF">2024-04-23T02:48:15Z</dcterms:modified>
  <dc:identifier>DAGAoYCvD1U</dc:identifier>
</cp:coreProperties>
</file>