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74" r:id="rId5"/>
    <p:sldId id="260" r:id="rId6"/>
    <p:sldId id="261" r:id="rId7"/>
    <p:sldId id="275"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46"/>
    <p:restoredTop sz="94092"/>
  </p:normalViewPr>
  <p:slideViewPr>
    <p:cSldViewPr snapToGrid="0" snapToObjects="1">
      <p:cViewPr>
        <p:scale>
          <a:sx n="100" d="100"/>
          <a:sy n="100" d="100"/>
        </p:scale>
        <p:origin x="42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93AB0-A1E5-3945-A735-3307802752BE}" type="datetimeFigureOut">
              <a:rPr lang="en-US" smtClean="0"/>
              <a:t>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5132B-02E4-2346-BB96-8F5C65317E19}" type="slidenum">
              <a:rPr lang="en-US" smtClean="0"/>
              <a:t>‹#›</a:t>
            </a:fld>
            <a:endParaRPr lang="en-US"/>
          </a:p>
        </p:txBody>
      </p:sp>
    </p:spTree>
    <p:extLst>
      <p:ext uri="{BB962C8B-B14F-4D97-AF65-F5344CB8AC3E}">
        <p14:creationId xmlns:p14="http://schemas.microsoft.com/office/powerpoint/2010/main" val="315257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76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ef7817e_2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gefef7817e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73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fef7817e_2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efef7817e_2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73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fef7817e_2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efef7817e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89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fef7817e_2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efef7817e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62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fef7817e_7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fef7817e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986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0cd3ec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0cd3ec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301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effd9391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effd9391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631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0cd3ec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0cd3ec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2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ffd9391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ffd9391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30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fef7817e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efef7817e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7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fef7817e_2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efef7817e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52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fef7817e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efef7817e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47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0cd3ecd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0cd3ecd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44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0cd3ecd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0cd3ecd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fef7817e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efef7817e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4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fef7817e_2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efef7817e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65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fef7817e_2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efef7817e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81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9887-CA25-D64B-8302-657FD4384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201BA-5448-1540-AC1F-42856BF4F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D6218-2531-8E4A-9841-9324DE485466}"/>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452EE27C-FC8A-B143-8691-4F1EE29A0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1A43-5EF4-A147-A107-226F162FEAD9}"/>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103270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6769-1E5E-3443-B2B7-DFE330EB0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0F88A4-3CEE-BC40-A8C7-5A1BDA19B8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1D1CC-45F1-6647-A210-3667CA43FFC0}"/>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47835430-74E3-9C45-B27C-22CCF97F3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1E121-9100-EB47-8A77-F889A9601C21}"/>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225325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8A5B2-64DB-7248-BBE8-570D467198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019E9-8CD5-F64F-888E-CE6F7712A0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F398D-3F5C-C64F-A56D-41D3ADEE4DA3}"/>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B45989A3-25D5-AF43-A13D-2EA35A2F5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6275A-7742-2D40-898B-0FBBF7D9A19D}"/>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2758632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5pPr>
            <a:lvl6pPr marL="609585" marR="0" lvl="5"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6pPr>
            <a:lvl7pPr marL="1219170" marR="0" lvl="6"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7pPr>
            <a:lvl8pPr marL="1828754" marR="0" lvl="7"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8pPr>
            <a:lvl9pPr marL="2438339" marR="0" lvl="8"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609600" y="1600200"/>
            <a:ext cx="5384800" cy="4525963"/>
          </a:xfrm>
          <a:prstGeom prst="rect">
            <a:avLst/>
          </a:prstGeom>
          <a:noFill/>
          <a:ln>
            <a:noFill/>
          </a:ln>
        </p:spPr>
        <p:txBody>
          <a:bodyPr spcFirstLastPara="1" wrap="square" lIns="91425" tIns="91425" rIns="91425" bIns="91425" anchor="t" anchorCtr="0"/>
          <a:lstStyle>
            <a:lvl1pPr marL="609585" marR="0" lvl="0" indent="-575719" algn="l" rtl="0">
              <a:spcBef>
                <a:spcPts val="853"/>
              </a:spcBef>
              <a:spcAft>
                <a:spcPts val="0"/>
              </a:spcAft>
              <a:buClr>
                <a:schemeClr val="dk1"/>
              </a:buClr>
              <a:buSzPts val="3200"/>
              <a:buFont typeface="Arial"/>
              <a:buChar char="•"/>
              <a:defRPr sz="4267" b="0" i="0" u="none" strike="noStrike" cap="none">
                <a:solidFill>
                  <a:schemeClr val="dk1"/>
                </a:solidFill>
                <a:latin typeface="Arial"/>
                <a:ea typeface="Arial"/>
                <a:cs typeface="Arial"/>
                <a:sym typeface="Arial"/>
              </a:defRPr>
            </a:lvl1pPr>
            <a:lvl2pPr marL="1219170" marR="0" lvl="1" indent="-541853" algn="l" rtl="0">
              <a:spcBef>
                <a:spcPts val="747"/>
              </a:spcBef>
              <a:spcAft>
                <a:spcPts val="0"/>
              </a:spcAft>
              <a:buClr>
                <a:schemeClr val="dk1"/>
              </a:buClr>
              <a:buSzPts val="2800"/>
              <a:buFont typeface="Arial"/>
              <a:buChar char="–"/>
              <a:defRPr sz="3733" b="0" i="0" u="none" strike="noStrike" cap="none">
                <a:solidFill>
                  <a:schemeClr val="dk1"/>
                </a:solidFill>
                <a:latin typeface="Arial"/>
                <a:ea typeface="Arial"/>
                <a:cs typeface="Arial"/>
                <a:sym typeface="Arial"/>
              </a:defRPr>
            </a:lvl2pPr>
            <a:lvl3pPr marL="1828754" marR="0" lvl="2"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3pPr>
            <a:lvl4pPr marL="2438339" marR="0" lvl="3"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4pPr>
            <a:lvl5pPr marL="3047924" marR="0" lvl="4"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6197600" y="1600200"/>
            <a:ext cx="5384800" cy="4525963"/>
          </a:xfrm>
          <a:prstGeom prst="rect">
            <a:avLst/>
          </a:prstGeom>
          <a:noFill/>
          <a:ln>
            <a:noFill/>
          </a:ln>
        </p:spPr>
        <p:txBody>
          <a:bodyPr spcFirstLastPara="1" wrap="square" lIns="91425" tIns="91425" rIns="91425" bIns="91425" anchor="t" anchorCtr="0"/>
          <a:lstStyle>
            <a:lvl1pPr marL="609585" marR="0" lvl="0" indent="-575719" algn="l" rtl="0">
              <a:spcBef>
                <a:spcPts val="853"/>
              </a:spcBef>
              <a:spcAft>
                <a:spcPts val="0"/>
              </a:spcAft>
              <a:buClr>
                <a:schemeClr val="dk1"/>
              </a:buClr>
              <a:buSzPts val="3200"/>
              <a:buFont typeface="Arial"/>
              <a:buChar char="•"/>
              <a:defRPr sz="4267" b="0" i="0" u="none" strike="noStrike" cap="none">
                <a:solidFill>
                  <a:schemeClr val="dk1"/>
                </a:solidFill>
                <a:latin typeface="Arial"/>
                <a:ea typeface="Arial"/>
                <a:cs typeface="Arial"/>
                <a:sym typeface="Arial"/>
              </a:defRPr>
            </a:lvl1pPr>
            <a:lvl2pPr marL="1219170" marR="0" lvl="1" indent="-541853" algn="l" rtl="0">
              <a:spcBef>
                <a:spcPts val="747"/>
              </a:spcBef>
              <a:spcAft>
                <a:spcPts val="0"/>
              </a:spcAft>
              <a:buClr>
                <a:schemeClr val="dk1"/>
              </a:buClr>
              <a:buSzPts val="2800"/>
              <a:buFont typeface="Arial"/>
              <a:buChar char="–"/>
              <a:defRPr sz="3733" b="0" i="0" u="none" strike="noStrike" cap="none">
                <a:solidFill>
                  <a:schemeClr val="dk1"/>
                </a:solidFill>
                <a:latin typeface="Arial"/>
                <a:ea typeface="Arial"/>
                <a:cs typeface="Arial"/>
                <a:sym typeface="Arial"/>
              </a:defRPr>
            </a:lvl2pPr>
            <a:lvl3pPr marL="1828754" marR="0" lvl="2"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3pPr>
            <a:lvl4pPr marL="2438339" marR="0" lvl="3"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4pPr>
            <a:lvl5pPr marL="3047924" marR="0" lvl="4"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dt" idx="10"/>
          </p:nvPr>
        </p:nvSpPr>
        <p:spPr>
          <a:xfrm>
            <a:off x="609600" y="6245226"/>
            <a:ext cx="2844800" cy="4762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L="609585" marR="0" lvl="1"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1219170" marR="0" lvl="2"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828754" marR="0" lvl="3"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2438339" marR="0" lvl="4"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3047924" marR="0" lvl="5"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4267093" marR="0" lvl="6"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6095848" marR="0" lvl="7"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8534187" marR="0" lvl="8"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ftr" idx="11"/>
          </p:nvPr>
        </p:nvSpPr>
        <p:spPr>
          <a:xfrm>
            <a:off x="4165600" y="6245226"/>
            <a:ext cx="3860800" cy="4762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L="609585" marR="0" lvl="1"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1219170" marR="0" lvl="2"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828754" marR="0" lvl="3"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2438339" marR="0" lvl="4"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3047924" marR="0" lvl="5"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4267093" marR="0" lvl="6"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6095848" marR="0" lvl="7"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8534187" marR="0" lvl="8"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sldNum" idx="12"/>
          </p:nvPr>
        </p:nvSpPr>
        <p:spPr>
          <a:xfrm>
            <a:off x="8737600" y="6245226"/>
            <a:ext cx="2844800" cy="476249"/>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106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type="tbl">
  <p:cSld name="Title and Tabl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5pPr>
            <a:lvl6pPr marL="609585" marR="0" lvl="5"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6pPr>
            <a:lvl7pPr marL="1219170" marR="0" lvl="6"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7pPr>
            <a:lvl8pPr marL="1828754" marR="0" lvl="7"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8pPr>
            <a:lvl9pPr marL="2438339" marR="0" lvl="8" indent="0" algn="ctr" rtl="0">
              <a:spcBef>
                <a:spcPts val="0"/>
              </a:spcBef>
              <a:spcAft>
                <a:spcPts val="0"/>
              </a:spcAft>
              <a:buSzPts val="1400"/>
              <a:buNone/>
              <a:defRPr sz="5867" b="0" i="0" u="none" strike="noStrike" cap="none">
                <a:solidFill>
                  <a:schemeClr val="dk2"/>
                </a:solidFill>
                <a:latin typeface="Arial"/>
                <a:ea typeface="Arial"/>
                <a:cs typeface="Arial"/>
                <a:sym typeface="Arial"/>
              </a:defRPr>
            </a:lvl9pPr>
          </a:lstStyle>
          <a:p>
            <a:endParaRPr/>
          </a:p>
        </p:txBody>
      </p:sp>
      <p:sp>
        <p:nvSpPr>
          <p:cNvPr id="65" name="Google Shape;65;p15"/>
          <p:cNvSpPr txBox="1">
            <a:spLocks noGrp="1"/>
          </p:cNvSpPr>
          <p:nvPr>
            <p:ph type="dt" idx="10"/>
          </p:nvPr>
        </p:nvSpPr>
        <p:spPr>
          <a:xfrm>
            <a:off x="609600" y="6245226"/>
            <a:ext cx="2844800" cy="4762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L="609585" marR="0" lvl="1"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1219170" marR="0" lvl="2"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828754" marR="0" lvl="3"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2438339" marR="0" lvl="4"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3047924" marR="0" lvl="5"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4267093" marR="0" lvl="6"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6095848" marR="0" lvl="7"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8534187" marR="0" lvl="8"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ftr" idx="11"/>
          </p:nvPr>
        </p:nvSpPr>
        <p:spPr>
          <a:xfrm>
            <a:off x="4165600" y="6245226"/>
            <a:ext cx="3860800" cy="4762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L="609585" marR="0" lvl="1"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1219170" marR="0" lvl="2"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828754" marR="0" lvl="3"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2438339" marR="0" lvl="4"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3047924" marR="0" lvl="5"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4267093" marR="0" lvl="6"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6095848" marR="0" lvl="7"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8534187" marR="0" lvl="8" indent="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7" name="Google Shape;67;p15"/>
          <p:cNvSpPr txBox="1">
            <a:spLocks noGrp="1"/>
          </p:cNvSpPr>
          <p:nvPr>
            <p:ph type="sldNum" idx="12"/>
          </p:nvPr>
        </p:nvSpPr>
        <p:spPr>
          <a:xfrm>
            <a:off x="8737600" y="6245226"/>
            <a:ext cx="2844800" cy="476249"/>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1867"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517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8EF9-1E70-F04E-8669-B08609B75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E341E-0A87-D046-9ACA-965326264A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7C4A2-76F1-D942-A6A7-51430BDF7978}"/>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88B9C226-AB4F-DB47-A07A-9D43507A3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ACF60-231E-6345-8879-7056AF3DBD01}"/>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184472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4E7E-7823-6D43-8F50-5EE783DFC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7B477-3040-FB4D-9553-762B2911A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54D51-F2D0-5143-A040-1C190739EC41}"/>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005FDCB1-95CB-0E41-A40F-1EC4A5A44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6E21-709F-F94E-866E-5B81AA4302E2}"/>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420136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752-2795-504D-AEAD-B9F747D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16F1B-2E93-3946-87C6-E3EF787276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648F2B-70F8-384D-A608-2DBD82FDF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C1C0A-D89B-774E-B494-CC7AFCB385A6}"/>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6" name="Footer Placeholder 5">
            <a:extLst>
              <a:ext uri="{FF2B5EF4-FFF2-40B4-BE49-F238E27FC236}">
                <a16:creationId xmlns:a16="http://schemas.microsoft.com/office/drawing/2014/main" id="{396156B0-8FD4-5344-8E88-5B2DBA5EE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EF915-5948-F543-B202-1BB38809E445}"/>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176365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36A5-0E4A-664C-827C-B78824384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8A44BD-815A-9740-A71D-FF26F7ACE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C6A49F-359F-244C-9954-D6E8AD55CC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85A80E-8DA7-8342-9EDB-458455982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D12520-98EB-0A4E-80AA-4A192D757B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29F12-EAAD-D74F-8903-9E865B4EF0E1}"/>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8" name="Footer Placeholder 7">
            <a:extLst>
              <a:ext uri="{FF2B5EF4-FFF2-40B4-BE49-F238E27FC236}">
                <a16:creationId xmlns:a16="http://schemas.microsoft.com/office/drawing/2014/main" id="{D8AA2117-10C1-B849-BD72-E478CBDCF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03277A-535A-A24F-B03B-45BA46683239}"/>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353891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AB8C-2038-F248-A618-CE54FE393F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62205-8A75-CB48-B97A-CB5E097E638C}"/>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4" name="Footer Placeholder 3">
            <a:extLst>
              <a:ext uri="{FF2B5EF4-FFF2-40B4-BE49-F238E27FC236}">
                <a16:creationId xmlns:a16="http://schemas.microsoft.com/office/drawing/2014/main" id="{4E642C96-924A-A846-8EBC-5F40D0D1D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4B8325-9A75-0D44-88C6-3DE93EB427C2}"/>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145017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D3ED8-F5A8-3D43-B8B9-15FC1F6D1FC2}"/>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3" name="Footer Placeholder 2">
            <a:extLst>
              <a:ext uri="{FF2B5EF4-FFF2-40B4-BE49-F238E27FC236}">
                <a16:creationId xmlns:a16="http://schemas.microsoft.com/office/drawing/2014/main" id="{F4F30F19-64FB-8E48-9660-1EE602F7B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5A5E8-0CD0-5943-8ADE-11EC68463CB9}"/>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40089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488D-4F9F-A749-8357-8128F1E23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B24F73-3A61-E44C-A255-C44704791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32AE1-4EB0-E34B-B558-E5AA03188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9CE873-6553-9E4A-9E9B-E1D43B8DA52E}"/>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6" name="Footer Placeholder 5">
            <a:extLst>
              <a:ext uri="{FF2B5EF4-FFF2-40B4-BE49-F238E27FC236}">
                <a16:creationId xmlns:a16="http://schemas.microsoft.com/office/drawing/2014/main" id="{629B4A68-A419-1144-B909-F67E22271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9784-D82C-F640-8624-14D814971657}"/>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72136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B9C9-051B-9445-B32C-C86F282D1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123A2-42CE-1049-B684-F8E94CA42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1749B8-9A49-B24F-943D-406A8BCA7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D587D7-F4E9-3C46-9E20-3315196E27A8}"/>
              </a:ext>
            </a:extLst>
          </p:cNvPr>
          <p:cNvSpPr>
            <a:spLocks noGrp="1"/>
          </p:cNvSpPr>
          <p:nvPr>
            <p:ph type="dt" sz="half" idx="10"/>
          </p:nvPr>
        </p:nvSpPr>
        <p:spPr/>
        <p:txBody>
          <a:bodyPr/>
          <a:lstStyle/>
          <a:p>
            <a:fld id="{30A27781-542A-7C4D-A7F6-B87A6BDEF2E1}" type="datetimeFigureOut">
              <a:rPr lang="en-US" smtClean="0"/>
              <a:t>10/20/18</a:t>
            </a:fld>
            <a:endParaRPr lang="en-US"/>
          </a:p>
        </p:txBody>
      </p:sp>
      <p:sp>
        <p:nvSpPr>
          <p:cNvPr id="6" name="Footer Placeholder 5">
            <a:extLst>
              <a:ext uri="{FF2B5EF4-FFF2-40B4-BE49-F238E27FC236}">
                <a16:creationId xmlns:a16="http://schemas.microsoft.com/office/drawing/2014/main" id="{E7CFCD35-6EDF-8C4C-BF14-D91A58A3C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179A1-A64B-7448-B034-5C9559E65AEF}"/>
              </a:ext>
            </a:extLst>
          </p:cNvPr>
          <p:cNvSpPr>
            <a:spLocks noGrp="1"/>
          </p:cNvSpPr>
          <p:nvPr>
            <p:ph type="sldNum" sz="quarter" idx="12"/>
          </p:nvPr>
        </p:nvSpPr>
        <p:spPr/>
        <p:txBody>
          <a:bodyPr/>
          <a:lstStyle/>
          <a:p>
            <a:fld id="{CA48040D-31AF-D447-88FD-3736F5C40305}" type="slidenum">
              <a:rPr lang="en-US" smtClean="0"/>
              <a:t>‹#›</a:t>
            </a:fld>
            <a:endParaRPr lang="en-US"/>
          </a:p>
        </p:txBody>
      </p:sp>
    </p:spTree>
    <p:extLst>
      <p:ext uri="{BB962C8B-B14F-4D97-AF65-F5344CB8AC3E}">
        <p14:creationId xmlns:p14="http://schemas.microsoft.com/office/powerpoint/2010/main" val="381551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5A34D-1FEF-D849-BFE0-52C4328C8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9A897B-2FFC-2F49-B749-68901F4A7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961FF-29AE-E540-BB74-A880B66CB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27781-542A-7C4D-A7F6-B87A6BDEF2E1}" type="datetimeFigureOut">
              <a:rPr lang="en-US" smtClean="0"/>
              <a:t>10/20/18</a:t>
            </a:fld>
            <a:endParaRPr lang="en-US"/>
          </a:p>
        </p:txBody>
      </p:sp>
      <p:sp>
        <p:nvSpPr>
          <p:cNvPr id="5" name="Footer Placeholder 4">
            <a:extLst>
              <a:ext uri="{FF2B5EF4-FFF2-40B4-BE49-F238E27FC236}">
                <a16:creationId xmlns:a16="http://schemas.microsoft.com/office/drawing/2014/main" id="{8A4B69BD-0639-1F4C-A33A-E7826DE75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BBE549-A3A6-3444-AD5D-69EDAB22C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8040D-31AF-D447-88FD-3736F5C40305}" type="slidenum">
              <a:rPr lang="en-US" smtClean="0"/>
              <a:t>‹#›</a:t>
            </a:fld>
            <a:endParaRPr lang="en-US"/>
          </a:p>
        </p:txBody>
      </p:sp>
    </p:spTree>
    <p:extLst>
      <p:ext uri="{BB962C8B-B14F-4D97-AF65-F5344CB8AC3E}">
        <p14:creationId xmlns:p14="http://schemas.microsoft.com/office/powerpoint/2010/main" val="146006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7ECB-5602-A24B-B67E-ED3F79568A47}"/>
              </a:ext>
            </a:extLst>
          </p:cNvPr>
          <p:cNvSpPr>
            <a:spLocks noGrp="1"/>
          </p:cNvSpPr>
          <p:nvPr>
            <p:ph type="ctrTitle"/>
          </p:nvPr>
        </p:nvSpPr>
        <p:spPr/>
        <p:txBody>
          <a:bodyPr>
            <a:normAutofit fontScale="90000"/>
          </a:bodyPr>
          <a:lstStyle/>
          <a:p>
            <a:r>
              <a:rPr lang="en-US" dirty="0"/>
              <a:t>Ryan’s Super Fun Report That He Definitely Put A Lot of Time and Effort Into</a:t>
            </a:r>
          </a:p>
        </p:txBody>
      </p:sp>
    </p:spTree>
    <p:extLst>
      <p:ext uri="{BB962C8B-B14F-4D97-AF65-F5344CB8AC3E}">
        <p14:creationId xmlns:p14="http://schemas.microsoft.com/office/powerpoint/2010/main" val="341542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4000"/>
              <a:t>Section 6: Charge</a:t>
            </a:r>
            <a:endParaRPr sz="4000"/>
          </a:p>
        </p:txBody>
      </p:sp>
      <p:sp>
        <p:nvSpPr>
          <p:cNvPr id="210" name="Google Shape;210;p34"/>
          <p:cNvSpPr txBox="1">
            <a:spLocks noGrp="1"/>
          </p:cNvSpPr>
          <p:nvPr>
            <p:ph type="body" idx="1"/>
          </p:nvPr>
        </p:nvSpPr>
        <p:spPr>
          <a:xfrm>
            <a:off x="558800" y="1147700"/>
            <a:ext cx="11074400" cy="1219200"/>
          </a:xfrm>
          <a:prstGeom prst="rect">
            <a:avLst/>
          </a:prstGeom>
          <a:noFill/>
          <a:ln>
            <a:noFill/>
          </a:ln>
        </p:spPr>
        <p:txBody>
          <a:bodyPr spcFirstLastPara="1" vert="horz" wrap="square" lIns="121900" tIns="60933" rIns="121900" bIns="60933" rtlCol="0" anchor="t" anchorCtr="0">
            <a:noAutofit/>
          </a:bodyPr>
          <a:lstStyle/>
          <a:p>
            <a:pPr marL="457189" indent="0">
              <a:lnSpc>
                <a:spcPct val="100000"/>
              </a:lnSpc>
              <a:spcBef>
                <a:spcPts val="0"/>
              </a:spcBef>
              <a:buNone/>
            </a:pPr>
            <a:r>
              <a:rPr lang="en" sz="2400" dirty="0"/>
              <a:t>The outer part of the carboxypeptidase is largely devoid of charge. However, the ligand is negatively charged and is generally surrounded by positively charged amino acids.</a:t>
            </a:r>
            <a:endParaRPr sz="2400" dirty="0"/>
          </a:p>
        </p:txBody>
      </p:sp>
      <p:sp>
        <p:nvSpPr>
          <p:cNvPr id="211" name="Google Shape;211;p34"/>
          <p:cNvSpPr txBox="1"/>
          <p:nvPr/>
        </p:nvSpPr>
        <p:spPr>
          <a:xfrm>
            <a:off x="379100" y="152933"/>
            <a:ext cx="2218400" cy="830400"/>
          </a:xfrm>
          <a:prstGeom prst="rect">
            <a:avLst/>
          </a:prstGeom>
          <a:noFill/>
          <a:ln>
            <a:noFill/>
          </a:ln>
        </p:spPr>
        <p:txBody>
          <a:bodyPr spcFirstLastPara="1" wrap="square" lIns="121900" tIns="60933" rIns="121900" bIns="60933" anchor="t" anchorCtr="0">
            <a:noAutofit/>
          </a:bodyPr>
          <a:lstStyle/>
          <a:p>
            <a:pPr>
              <a:buClr>
                <a:srgbClr val="0000FF"/>
              </a:buClr>
            </a:pPr>
            <a:r>
              <a:rPr lang="en" sz="3200" b="1">
                <a:solidFill>
                  <a:srgbClr val="0000FF"/>
                </a:solidFill>
                <a:latin typeface="Arial"/>
                <a:ea typeface="Arial"/>
                <a:cs typeface="Arial"/>
                <a:sym typeface="Arial"/>
              </a:rPr>
              <a:t>Cationic +</a:t>
            </a:r>
            <a:endParaRPr sz="2400"/>
          </a:p>
          <a:p>
            <a:pPr>
              <a:buClr>
                <a:srgbClr val="FF0000"/>
              </a:buClr>
            </a:pPr>
            <a:r>
              <a:rPr lang="en" sz="3200" b="1">
                <a:solidFill>
                  <a:srgbClr val="FF0000"/>
                </a:solidFill>
                <a:latin typeface="Arial"/>
                <a:ea typeface="Arial"/>
                <a:cs typeface="Arial"/>
                <a:sym typeface="Arial"/>
              </a:rPr>
              <a:t>Anionic -</a:t>
            </a:r>
            <a:endParaRPr sz="2400"/>
          </a:p>
        </p:txBody>
      </p:sp>
      <p:sp>
        <p:nvSpPr>
          <p:cNvPr id="214" name="Google Shape;214;p34"/>
          <p:cNvSpPr txBox="1"/>
          <p:nvPr/>
        </p:nvSpPr>
        <p:spPr>
          <a:xfrm>
            <a:off x="1136817" y="5998533"/>
            <a:ext cx="3075600" cy="743600"/>
          </a:xfrm>
          <a:prstGeom prst="rect">
            <a:avLst/>
          </a:prstGeom>
          <a:noFill/>
          <a:ln>
            <a:noFill/>
          </a:ln>
        </p:spPr>
        <p:txBody>
          <a:bodyPr spcFirstLastPara="1" wrap="square" lIns="121900" tIns="121900" rIns="121900" bIns="121900" anchor="t" anchorCtr="0">
            <a:noAutofit/>
          </a:bodyPr>
          <a:lstStyle/>
          <a:p>
            <a:pPr algn="ctr"/>
            <a:r>
              <a:rPr lang="en" sz="2400"/>
              <a:t>Side not binding ligand.</a:t>
            </a:r>
            <a:endParaRPr sz="2400"/>
          </a:p>
        </p:txBody>
      </p:sp>
      <p:sp>
        <p:nvSpPr>
          <p:cNvPr id="215" name="Google Shape;215;p34"/>
          <p:cNvSpPr txBox="1"/>
          <p:nvPr/>
        </p:nvSpPr>
        <p:spPr>
          <a:xfrm>
            <a:off x="4706116" y="5818496"/>
            <a:ext cx="4776000" cy="743600"/>
          </a:xfrm>
          <a:prstGeom prst="rect">
            <a:avLst/>
          </a:prstGeom>
          <a:noFill/>
          <a:ln>
            <a:noFill/>
          </a:ln>
        </p:spPr>
        <p:txBody>
          <a:bodyPr spcFirstLastPara="1" wrap="square" lIns="121900" tIns="121900" rIns="121900" bIns="121900" anchor="t" anchorCtr="0">
            <a:noAutofit/>
          </a:bodyPr>
          <a:lstStyle/>
          <a:p>
            <a:pPr algn="ctr"/>
            <a:r>
              <a:rPr lang="en" sz="2400" dirty="0"/>
              <a:t>Side binding ligands. BZS is marked with yellow halos, but it’s pretty hard to see</a:t>
            </a:r>
            <a:endParaRPr sz="2400" dirty="0"/>
          </a:p>
        </p:txBody>
      </p:sp>
      <p:sp>
        <p:nvSpPr>
          <p:cNvPr id="216" name="Google Shape;216;p34"/>
          <p:cNvSpPr txBox="1"/>
          <p:nvPr/>
        </p:nvSpPr>
        <p:spPr>
          <a:xfrm>
            <a:off x="9341120" y="5074787"/>
            <a:ext cx="1842400" cy="619600"/>
          </a:xfrm>
          <a:prstGeom prst="rect">
            <a:avLst/>
          </a:prstGeom>
          <a:noFill/>
          <a:ln>
            <a:noFill/>
          </a:ln>
        </p:spPr>
        <p:txBody>
          <a:bodyPr spcFirstLastPara="1" wrap="square" lIns="121900" tIns="121900" rIns="121900" bIns="121900" anchor="t" anchorCtr="0">
            <a:noAutofit/>
          </a:bodyPr>
          <a:lstStyle/>
          <a:p>
            <a:pPr algn="ctr"/>
            <a:r>
              <a:rPr lang="en" sz="2400" dirty="0"/>
              <a:t>Showing ligand bound (ligand in gray)</a:t>
            </a:r>
            <a:endParaRPr sz="2400" dirty="0"/>
          </a:p>
        </p:txBody>
      </p:sp>
      <p:pic>
        <p:nvPicPr>
          <p:cNvPr id="5" name="Picture 4">
            <a:extLst>
              <a:ext uri="{FF2B5EF4-FFF2-40B4-BE49-F238E27FC236}">
                <a16:creationId xmlns:a16="http://schemas.microsoft.com/office/drawing/2014/main" id="{49421795-ED12-304A-9C76-9C774B2D0626}"/>
              </a:ext>
            </a:extLst>
          </p:cNvPr>
          <p:cNvPicPr>
            <a:picLocks noChangeAspect="1"/>
          </p:cNvPicPr>
          <p:nvPr/>
        </p:nvPicPr>
        <p:blipFill>
          <a:blip r:embed="rId3"/>
          <a:stretch>
            <a:fillRect/>
          </a:stretch>
        </p:blipFill>
        <p:spPr>
          <a:xfrm>
            <a:off x="9312246" y="3274279"/>
            <a:ext cx="1803400" cy="1676400"/>
          </a:xfrm>
          <a:prstGeom prst="rect">
            <a:avLst/>
          </a:prstGeom>
        </p:spPr>
      </p:pic>
      <p:pic>
        <p:nvPicPr>
          <p:cNvPr id="7" name="Picture 6">
            <a:extLst>
              <a:ext uri="{FF2B5EF4-FFF2-40B4-BE49-F238E27FC236}">
                <a16:creationId xmlns:a16="http://schemas.microsoft.com/office/drawing/2014/main" id="{E098CE62-679D-8F4B-9AF7-EB7F1B2D56A1}"/>
              </a:ext>
            </a:extLst>
          </p:cNvPr>
          <p:cNvPicPr>
            <a:picLocks noChangeAspect="1"/>
          </p:cNvPicPr>
          <p:nvPr/>
        </p:nvPicPr>
        <p:blipFill>
          <a:blip r:embed="rId4"/>
          <a:stretch>
            <a:fillRect/>
          </a:stretch>
        </p:blipFill>
        <p:spPr>
          <a:xfrm>
            <a:off x="1006774" y="2366900"/>
            <a:ext cx="3579755" cy="3474833"/>
          </a:xfrm>
          <a:prstGeom prst="rect">
            <a:avLst/>
          </a:prstGeom>
        </p:spPr>
      </p:pic>
      <p:pic>
        <p:nvPicPr>
          <p:cNvPr id="13" name="Picture 12">
            <a:extLst>
              <a:ext uri="{FF2B5EF4-FFF2-40B4-BE49-F238E27FC236}">
                <a16:creationId xmlns:a16="http://schemas.microsoft.com/office/drawing/2014/main" id="{5767F54C-0FE4-4948-8F41-2526719E12AF}"/>
              </a:ext>
            </a:extLst>
          </p:cNvPr>
          <p:cNvPicPr>
            <a:picLocks noChangeAspect="1"/>
          </p:cNvPicPr>
          <p:nvPr/>
        </p:nvPicPr>
        <p:blipFill>
          <a:blip r:embed="rId5"/>
          <a:stretch>
            <a:fillRect/>
          </a:stretch>
        </p:blipFill>
        <p:spPr>
          <a:xfrm>
            <a:off x="5034503" y="2366900"/>
            <a:ext cx="3995198" cy="3491988"/>
          </a:xfrm>
          <a:prstGeom prst="rect">
            <a:avLst/>
          </a:prstGeom>
        </p:spPr>
      </p:pic>
    </p:spTree>
    <p:extLst>
      <p:ext uri="{BB962C8B-B14F-4D97-AF65-F5344CB8AC3E}">
        <p14:creationId xmlns:p14="http://schemas.microsoft.com/office/powerpoint/2010/main" val="154654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4000"/>
              <a:t>Section 7: Cation-Pi Interaction</a:t>
            </a:r>
            <a:endParaRPr sz="4000"/>
          </a:p>
        </p:txBody>
      </p:sp>
      <p:pic>
        <p:nvPicPr>
          <p:cNvPr id="3" name="Picture 2">
            <a:extLst>
              <a:ext uri="{FF2B5EF4-FFF2-40B4-BE49-F238E27FC236}">
                <a16:creationId xmlns:a16="http://schemas.microsoft.com/office/drawing/2014/main" id="{D8F6158F-A911-B64F-B713-A6503E8AF817}"/>
              </a:ext>
            </a:extLst>
          </p:cNvPr>
          <p:cNvPicPr>
            <a:picLocks noChangeAspect="1"/>
          </p:cNvPicPr>
          <p:nvPr/>
        </p:nvPicPr>
        <p:blipFill>
          <a:blip r:embed="rId3"/>
          <a:stretch>
            <a:fillRect/>
          </a:stretch>
        </p:blipFill>
        <p:spPr>
          <a:xfrm>
            <a:off x="4292709" y="3429000"/>
            <a:ext cx="3606582" cy="2511901"/>
          </a:xfrm>
          <a:prstGeom prst="rect">
            <a:avLst/>
          </a:prstGeom>
        </p:spPr>
      </p:pic>
      <p:pic>
        <p:nvPicPr>
          <p:cNvPr id="5" name="Picture 4">
            <a:extLst>
              <a:ext uri="{FF2B5EF4-FFF2-40B4-BE49-F238E27FC236}">
                <a16:creationId xmlns:a16="http://schemas.microsoft.com/office/drawing/2014/main" id="{FC0F293F-B53D-D34C-9860-27FBC7401685}"/>
              </a:ext>
            </a:extLst>
          </p:cNvPr>
          <p:cNvPicPr>
            <a:picLocks noChangeAspect="1"/>
          </p:cNvPicPr>
          <p:nvPr/>
        </p:nvPicPr>
        <p:blipFill>
          <a:blip r:embed="rId4"/>
          <a:stretch>
            <a:fillRect/>
          </a:stretch>
        </p:blipFill>
        <p:spPr>
          <a:xfrm>
            <a:off x="2355850" y="1821185"/>
            <a:ext cx="7480300" cy="876300"/>
          </a:xfrm>
          <a:prstGeom prst="rect">
            <a:avLst/>
          </a:prstGeom>
        </p:spPr>
      </p:pic>
    </p:spTree>
    <p:extLst>
      <p:ext uri="{BB962C8B-B14F-4D97-AF65-F5344CB8AC3E}">
        <p14:creationId xmlns:p14="http://schemas.microsoft.com/office/powerpoint/2010/main" val="391143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p:nvPr/>
        </p:nvSpPr>
        <p:spPr>
          <a:xfrm>
            <a:off x="2579733" y="247000"/>
            <a:ext cx="7010400" cy="524000"/>
          </a:xfrm>
          <a:prstGeom prst="rect">
            <a:avLst/>
          </a:prstGeom>
          <a:noFill/>
          <a:ln>
            <a:noFill/>
          </a:ln>
        </p:spPr>
        <p:txBody>
          <a:bodyPr spcFirstLastPara="1" wrap="square" lIns="121900" tIns="60933" rIns="121900" bIns="60933" anchor="t" anchorCtr="0">
            <a:noAutofit/>
          </a:bodyPr>
          <a:lstStyle/>
          <a:p>
            <a:pPr algn="ctr">
              <a:buClr>
                <a:schemeClr val="dk2"/>
              </a:buClr>
            </a:pPr>
            <a:r>
              <a:rPr lang="en" sz="3733">
                <a:solidFill>
                  <a:schemeClr val="dk2"/>
                </a:solidFill>
                <a:latin typeface="Arial"/>
                <a:ea typeface="Arial"/>
                <a:cs typeface="Arial"/>
                <a:sym typeface="Arial"/>
              </a:rPr>
              <a:t>Section </a:t>
            </a:r>
            <a:r>
              <a:rPr lang="en" sz="3733">
                <a:solidFill>
                  <a:schemeClr val="dk2"/>
                </a:solidFill>
              </a:rPr>
              <a:t>8</a:t>
            </a:r>
            <a:r>
              <a:rPr lang="en" sz="3733">
                <a:solidFill>
                  <a:schemeClr val="dk2"/>
                </a:solidFill>
                <a:latin typeface="Arial"/>
                <a:ea typeface="Arial"/>
                <a:cs typeface="Arial"/>
                <a:sym typeface="Arial"/>
              </a:rPr>
              <a:t>: Biological Unit</a:t>
            </a:r>
            <a:endParaRPr sz="2400"/>
          </a:p>
        </p:txBody>
      </p:sp>
      <p:sp>
        <p:nvSpPr>
          <p:cNvPr id="233" name="Google Shape;233;p36"/>
          <p:cNvSpPr txBox="1"/>
          <p:nvPr/>
        </p:nvSpPr>
        <p:spPr>
          <a:xfrm>
            <a:off x="801700" y="1020800"/>
            <a:ext cx="10871200" cy="1368800"/>
          </a:xfrm>
          <a:prstGeom prst="rect">
            <a:avLst/>
          </a:prstGeom>
          <a:noFill/>
          <a:ln>
            <a:noFill/>
          </a:ln>
        </p:spPr>
        <p:txBody>
          <a:bodyPr spcFirstLastPara="1" wrap="square" lIns="121900" tIns="60933" rIns="121900" bIns="60933" anchor="t" anchorCtr="0">
            <a:noAutofit/>
          </a:bodyPr>
          <a:lstStyle/>
          <a:p>
            <a:pPr marL="457189" indent="-406390">
              <a:lnSpc>
                <a:spcPct val="80000"/>
              </a:lnSpc>
              <a:buClr>
                <a:schemeClr val="dk1"/>
              </a:buClr>
              <a:buSzPts val="1800"/>
              <a:buFont typeface="Arial"/>
              <a:buChar char="•"/>
            </a:pPr>
            <a:r>
              <a:rPr lang="en" sz="2400" dirty="0">
                <a:solidFill>
                  <a:schemeClr val="dk1"/>
                </a:solidFill>
                <a:latin typeface="Arial"/>
                <a:ea typeface="Arial"/>
                <a:cs typeface="Arial"/>
                <a:sym typeface="Arial"/>
              </a:rPr>
              <a:t>The published PDB file (asymmetric unit) has 1 chain.</a:t>
            </a:r>
            <a:endParaRPr sz="2400" dirty="0"/>
          </a:p>
          <a:p>
            <a:pPr marL="457189" indent="-406390">
              <a:lnSpc>
                <a:spcPct val="80000"/>
              </a:lnSpc>
              <a:spcBef>
                <a:spcPts val="640"/>
              </a:spcBef>
              <a:buClr>
                <a:schemeClr val="dk1"/>
              </a:buClr>
              <a:buSzPts val="1800"/>
              <a:buFont typeface="Arial"/>
              <a:buChar char="•"/>
            </a:pPr>
            <a:r>
              <a:rPr lang="en" sz="2400" dirty="0" err="1">
                <a:solidFill>
                  <a:schemeClr val="dk1"/>
                </a:solidFill>
                <a:latin typeface="Arial"/>
                <a:ea typeface="Arial"/>
                <a:cs typeface="Arial"/>
                <a:sym typeface="Arial"/>
              </a:rPr>
              <a:t>MakeMultimer</a:t>
            </a:r>
            <a:r>
              <a:rPr lang="en" sz="2400"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1 chain. It’s a monomer</a:t>
            </a:r>
            <a:endParaRPr sz="2400" dirty="0"/>
          </a:p>
          <a:p>
            <a:pPr marL="457189" indent="-253994">
              <a:lnSpc>
                <a:spcPct val="80000"/>
              </a:lnSpc>
              <a:spcBef>
                <a:spcPts val="640"/>
              </a:spcBef>
              <a:buClr>
                <a:schemeClr val="dk1"/>
              </a:buClr>
              <a:buSzPts val="2400"/>
            </a:pPr>
            <a:endParaRPr sz="2400" dirty="0">
              <a:solidFill>
                <a:schemeClr val="dk1"/>
              </a:solidFill>
              <a:latin typeface="Arial"/>
              <a:ea typeface="Arial"/>
              <a:cs typeface="Arial"/>
              <a:sym typeface="Arial"/>
            </a:endParaRPr>
          </a:p>
          <a:p>
            <a:pPr marL="457189" indent="-457189">
              <a:lnSpc>
                <a:spcPct val="80000"/>
              </a:lnSpc>
              <a:spcBef>
                <a:spcPts val="640"/>
              </a:spcBef>
              <a:buClr>
                <a:schemeClr val="dk1"/>
              </a:buClr>
            </a:pPr>
            <a:r>
              <a:rPr lang="en" sz="24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p:txBody>
      </p:sp>
      <p:sp>
        <p:nvSpPr>
          <p:cNvPr id="237" name="Google Shape;237;p36"/>
          <p:cNvSpPr txBox="1"/>
          <p:nvPr/>
        </p:nvSpPr>
        <p:spPr>
          <a:xfrm>
            <a:off x="287666" y="3595633"/>
            <a:ext cx="2111149" cy="1150800"/>
          </a:xfrm>
          <a:prstGeom prst="rect">
            <a:avLst/>
          </a:prstGeom>
          <a:noFill/>
          <a:ln>
            <a:noFill/>
          </a:ln>
        </p:spPr>
        <p:txBody>
          <a:bodyPr spcFirstLastPara="1" wrap="square" lIns="121900" tIns="121900" rIns="121900" bIns="121900" anchor="t" anchorCtr="0">
            <a:noAutofit/>
          </a:bodyPr>
          <a:lstStyle/>
          <a:p>
            <a:r>
              <a:rPr lang="en" sz="2400" dirty="0"/>
              <a:t>Asymmetric Unit: 1 chain</a:t>
            </a:r>
            <a:endParaRPr sz="2400" dirty="0"/>
          </a:p>
        </p:txBody>
      </p:sp>
      <p:sp>
        <p:nvSpPr>
          <p:cNvPr id="238" name="Google Shape;238;p36"/>
          <p:cNvSpPr txBox="1"/>
          <p:nvPr/>
        </p:nvSpPr>
        <p:spPr>
          <a:xfrm>
            <a:off x="10271033" y="3595633"/>
            <a:ext cx="1681600" cy="743600"/>
          </a:xfrm>
          <a:prstGeom prst="rect">
            <a:avLst/>
          </a:prstGeom>
          <a:noFill/>
          <a:ln>
            <a:noFill/>
          </a:ln>
        </p:spPr>
        <p:txBody>
          <a:bodyPr spcFirstLastPara="1" wrap="square" lIns="121900" tIns="121900" rIns="121900" bIns="121900" anchor="t" anchorCtr="0">
            <a:noAutofit/>
          </a:bodyPr>
          <a:lstStyle/>
          <a:p>
            <a:r>
              <a:rPr lang="en" sz="2400" dirty="0"/>
              <a:t>Biological Unit: 1 chain</a:t>
            </a:r>
            <a:endParaRPr sz="2400" dirty="0"/>
          </a:p>
        </p:txBody>
      </p:sp>
      <p:pic>
        <p:nvPicPr>
          <p:cNvPr id="3" name="Picture 2">
            <a:extLst>
              <a:ext uri="{FF2B5EF4-FFF2-40B4-BE49-F238E27FC236}">
                <a16:creationId xmlns:a16="http://schemas.microsoft.com/office/drawing/2014/main" id="{A0526EB8-6901-C74D-AB78-7C47FEFC3322}"/>
              </a:ext>
            </a:extLst>
          </p:cNvPr>
          <p:cNvPicPr>
            <a:picLocks noChangeAspect="1"/>
          </p:cNvPicPr>
          <p:nvPr/>
        </p:nvPicPr>
        <p:blipFill rotWithShape="1">
          <a:blip r:embed="rId3"/>
          <a:srcRect r="6423" b="10720"/>
          <a:stretch/>
        </p:blipFill>
        <p:spPr>
          <a:xfrm>
            <a:off x="6600472" y="2703259"/>
            <a:ext cx="3670560" cy="2862672"/>
          </a:xfrm>
          <a:prstGeom prst="rect">
            <a:avLst/>
          </a:prstGeom>
        </p:spPr>
      </p:pic>
      <p:pic>
        <p:nvPicPr>
          <p:cNvPr id="5" name="Picture 4">
            <a:extLst>
              <a:ext uri="{FF2B5EF4-FFF2-40B4-BE49-F238E27FC236}">
                <a16:creationId xmlns:a16="http://schemas.microsoft.com/office/drawing/2014/main" id="{7B5B5096-5C08-E845-A1A3-E4F0DCB40189}"/>
              </a:ext>
            </a:extLst>
          </p:cNvPr>
          <p:cNvPicPr>
            <a:picLocks noChangeAspect="1"/>
          </p:cNvPicPr>
          <p:nvPr/>
        </p:nvPicPr>
        <p:blipFill rotWithShape="1">
          <a:blip r:embed="rId4"/>
          <a:srcRect r="10185" b="11333"/>
          <a:stretch/>
        </p:blipFill>
        <p:spPr>
          <a:xfrm>
            <a:off x="2125249" y="2703259"/>
            <a:ext cx="3466281" cy="2856494"/>
          </a:xfrm>
          <a:prstGeom prst="rect">
            <a:avLst/>
          </a:prstGeom>
        </p:spPr>
      </p:pic>
    </p:spTree>
    <p:extLst>
      <p:ext uri="{BB962C8B-B14F-4D97-AF65-F5344CB8AC3E}">
        <p14:creationId xmlns:p14="http://schemas.microsoft.com/office/powerpoint/2010/main" val="148064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p:nvPr/>
        </p:nvSpPr>
        <p:spPr>
          <a:xfrm>
            <a:off x="1016000" y="348645"/>
            <a:ext cx="10160000" cy="584400"/>
          </a:xfrm>
          <a:prstGeom prst="rect">
            <a:avLst/>
          </a:prstGeom>
          <a:noFill/>
          <a:ln>
            <a:noFill/>
          </a:ln>
        </p:spPr>
        <p:txBody>
          <a:bodyPr spcFirstLastPara="1" wrap="square" lIns="121900" tIns="60933" rIns="121900" bIns="60933" anchor="t" anchorCtr="0">
            <a:noAutofit/>
          </a:bodyPr>
          <a:lstStyle/>
          <a:p>
            <a:pPr>
              <a:buClr>
                <a:schemeClr val="dk1"/>
              </a:buClr>
            </a:pPr>
            <a:r>
              <a:rPr lang="en" sz="4000" dirty="0">
                <a:solidFill>
                  <a:schemeClr val="dk1"/>
                </a:solidFill>
                <a:latin typeface="Arial"/>
                <a:ea typeface="Arial"/>
                <a:cs typeface="Arial"/>
                <a:sym typeface="Arial"/>
              </a:rPr>
              <a:t>Animation from Polyview-3D</a:t>
            </a:r>
            <a:endParaRPr sz="4000" dirty="0"/>
          </a:p>
        </p:txBody>
      </p:sp>
      <p:sp>
        <p:nvSpPr>
          <p:cNvPr id="244" name="Google Shape;244;p37"/>
          <p:cNvSpPr txBox="1"/>
          <p:nvPr/>
        </p:nvSpPr>
        <p:spPr>
          <a:xfrm>
            <a:off x="1134200" y="4130555"/>
            <a:ext cx="3272400" cy="2378800"/>
          </a:xfrm>
          <a:prstGeom prst="rect">
            <a:avLst/>
          </a:prstGeom>
          <a:noFill/>
          <a:ln>
            <a:noFill/>
          </a:ln>
        </p:spPr>
        <p:txBody>
          <a:bodyPr spcFirstLastPara="1" wrap="square" lIns="121900" tIns="60933" rIns="121900" bIns="60933" anchor="t" anchorCtr="0">
            <a:noAutofit/>
          </a:bodyPr>
          <a:lstStyle/>
          <a:p>
            <a:pPr>
              <a:buClr>
                <a:schemeClr val="dk1"/>
              </a:buClr>
            </a:pPr>
            <a:r>
              <a:rPr lang="en" sz="2400" dirty="0">
                <a:solidFill>
                  <a:srgbClr val="666666"/>
                </a:solidFill>
                <a:latin typeface="Arial"/>
                <a:ea typeface="Arial"/>
                <a:cs typeface="Arial"/>
                <a:sym typeface="Arial"/>
              </a:rPr>
              <a:t>This 400 pixel animation </a:t>
            </a:r>
            <a:r>
              <a:rPr lang="en" sz="2400" dirty="0">
                <a:solidFill>
                  <a:srgbClr val="666666"/>
                </a:solidFill>
              </a:rPr>
              <a:t>spins</a:t>
            </a:r>
            <a:r>
              <a:rPr lang="en" sz="2400" dirty="0">
                <a:solidFill>
                  <a:srgbClr val="666666"/>
                </a:solidFill>
                <a:latin typeface="Arial"/>
                <a:ea typeface="Arial"/>
                <a:cs typeface="Arial"/>
                <a:sym typeface="Arial"/>
              </a:rPr>
              <a:t> through </a:t>
            </a:r>
            <a:r>
              <a:rPr lang="en" sz="2400" dirty="0">
                <a:solidFill>
                  <a:srgbClr val="666666"/>
                </a:solidFill>
              </a:rPr>
              <a:t>360</a:t>
            </a:r>
            <a:r>
              <a:rPr lang="en" sz="2400" dirty="0">
                <a:solidFill>
                  <a:srgbClr val="666666"/>
                </a:solidFill>
                <a:latin typeface="Arial"/>
                <a:ea typeface="Arial"/>
                <a:cs typeface="Arial"/>
                <a:sym typeface="Arial"/>
              </a:rPr>
              <a:t> degrees in 2 degree steps, with a 5/100 second delay.</a:t>
            </a:r>
            <a:endParaRPr sz="2400" dirty="0">
              <a:solidFill>
                <a:srgbClr val="666666"/>
              </a:solidFill>
            </a:endParaRPr>
          </a:p>
          <a:p>
            <a:pPr>
              <a:buClr>
                <a:schemeClr val="dk1"/>
              </a:buClr>
            </a:pPr>
            <a:endParaRPr sz="2400" dirty="0">
              <a:solidFill>
                <a:schemeClr val="dk1"/>
              </a:solidFill>
              <a:latin typeface="Arial"/>
              <a:ea typeface="Arial"/>
              <a:cs typeface="Arial"/>
              <a:sym typeface="Arial"/>
            </a:endParaRPr>
          </a:p>
          <a:p>
            <a:pPr>
              <a:buClr>
                <a:schemeClr val="dk1"/>
              </a:buClr>
            </a:pPr>
            <a:endParaRPr sz="2400" dirty="0"/>
          </a:p>
        </p:txBody>
      </p:sp>
      <p:sp>
        <p:nvSpPr>
          <p:cNvPr id="245" name="Google Shape;245;p37"/>
          <p:cNvSpPr txBox="1"/>
          <p:nvPr/>
        </p:nvSpPr>
        <p:spPr>
          <a:xfrm>
            <a:off x="740500" y="1317165"/>
            <a:ext cx="4323200" cy="2825200"/>
          </a:xfrm>
          <a:prstGeom prst="rect">
            <a:avLst/>
          </a:prstGeom>
          <a:noFill/>
          <a:ln>
            <a:noFill/>
          </a:ln>
        </p:spPr>
        <p:txBody>
          <a:bodyPr spcFirstLastPara="1" wrap="square" lIns="121900" tIns="121900" rIns="121900" bIns="121900" anchor="t" anchorCtr="0">
            <a:noAutofit/>
          </a:bodyPr>
          <a:lstStyle/>
          <a:p>
            <a:r>
              <a:rPr lang="en" sz="2400" dirty="0"/>
              <a:t>The oxygens on BZS (denoted in red) are forming a salt bridge with the Zn2+ (denoted in gray). N</a:t>
            </a:r>
            <a:r>
              <a:rPr lang="en-US" sz="2400" dirty="0"/>
              <a:t>o</a:t>
            </a:r>
            <a:r>
              <a:rPr lang="en" sz="2400" dirty="0"/>
              <a:t>t really sure what this adds to the analysis but here we are. </a:t>
            </a:r>
            <a:endParaRPr sz="2400" dirty="0"/>
          </a:p>
        </p:txBody>
      </p:sp>
      <p:pic>
        <p:nvPicPr>
          <p:cNvPr id="3" name="Picture 2">
            <a:extLst>
              <a:ext uri="{FF2B5EF4-FFF2-40B4-BE49-F238E27FC236}">
                <a16:creationId xmlns:a16="http://schemas.microsoft.com/office/drawing/2014/main" id="{C2D57ACB-9E94-E144-89FF-49693151C7AB}"/>
              </a:ext>
            </a:extLst>
          </p:cNvPr>
          <p:cNvPicPr>
            <a:picLocks noChangeAspect="1"/>
          </p:cNvPicPr>
          <p:nvPr/>
        </p:nvPicPr>
        <p:blipFill>
          <a:blip r:embed="rId3"/>
          <a:stretch>
            <a:fillRect/>
          </a:stretch>
        </p:blipFill>
        <p:spPr>
          <a:xfrm>
            <a:off x="5812502" y="933045"/>
            <a:ext cx="5638998" cy="5638998"/>
          </a:xfrm>
          <a:prstGeom prst="rect">
            <a:avLst/>
          </a:prstGeom>
        </p:spPr>
      </p:pic>
    </p:spTree>
    <p:extLst>
      <p:ext uri="{BB962C8B-B14F-4D97-AF65-F5344CB8AC3E}">
        <p14:creationId xmlns:p14="http://schemas.microsoft.com/office/powerpoint/2010/main" val="317427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609600" y="274635"/>
            <a:ext cx="10972800" cy="8208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4000" dirty="0"/>
              <a:t>Section 9: Noncovalent Bonds</a:t>
            </a:r>
            <a:endParaRPr sz="4000" dirty="0"/>
          </a:p>
        </p:txBody>
      </p:sp>
      <p:sp>
        <p:nvSpPr>
          <p:cNvPr id="257" name="Google Shape;257;p38"/>
          <p:cNvSpPr txBox="1"/>
          <p:nvPr/>
        </p:nvSpPr>
        <p:spPr>
          <a:xfrm>
            <a:off x="152401" y="982365"/>
            <a:ext cx="5025240" cy="3131764"/>
          </a:xfrm>
          <a:prstGeom prst="rect">
            <a:avLst/>
          </a:prstGeom>
          <a:noFill/>
          <a:ln>
            <a:noFill/>
          </a:ln>
        </p:spPr>
        <p:txBody>
          <a:bodyPr spcFirstLastPara="1" wrap="square" lIns="121900" tIns="121900" rIns="121900" bIns="121900" anchor="t" anchorCtr="0">
            <a:noAutofit/>
          </a:bodyPr>
          <a:lstStyle/>
          <a:p>
            <a:r>
              <a:rPr lang="en" sz="2000" dirty="0">
                <a:solidFill>
                  <a:srgbClr val="0000FF"/>
                </a:solidFill>
              </a:rPr>
              <a:t>Nitrogen</a:t>
            </a:r>
            <a:r>
              <a:rPr lang="en" sz="2000" dirty="0"/>
              <a:t> of Arginine 145 is hydrogen-bonded to an </a:t>
            </a:r>
            <a:r>
              <a:rPr lang="en" sz="2000" dirty="0">
                <a:solidFill>
                  <a:srgbClr val="FF0000"/>
                </a:solidFill>
              </a:rPr>
              <a:t>oxygen</a:t>
            </a:r>
            <a:r>
              <a:rPr lang="en" sz="2000" dirty="0"/>
              <a:t> on the ligand </a:t>
            </a:r>
            <a:r>
              <a:rPr lang="en" sz="2000" dirty="0" err="1"/>
              <a:t>Bezylsuccinate</a:t>
            </a:r>
            <a:r>
              <a:rPr lang="en" sz="2000" dirty="0"/>
              <a:t>. Because arginine only has </a:t>
            </a:r>
            <a:r>
              <a:rPr lang="en" sz="2000" dirty="0" err="1"/>
              <a:t>nitrogens</a:t>
            </a:r>
            <a:r>
              <a:rPr lang="en" sz="2000" dirty="0"/>
              <a:t> with hydrogens, it can be assumed that arginine is the hydrogen bond donor and the carboxylic acid carbonyl oxygen is the hydrogen bond acceptor.  However, if the nitrogen that BZS interacts with is positively charged, it may also be an ionic salt bridge interaction with the anionic oxygen group of BZS and the cationic amine group of R145</a:t>
            </a:r>
            <a:endParaRPr sz="2000" dirty="0"/>
          </a:p>
        </p:txBody>
      </p:sp>
      <p:sp>
        <p:nvSpPr>
          <p:cNvPr id="261" name="Google Shape;261;p38"/>
          <p:cNvSpPr txBox="1"/>
          <p:nvPr/>
        </p:nvSpPr>
        <p:spPr>
          <a:xfrm>
            <a:off x="6650129" y="6382912"/>
            <a:ext cx="6202182" cy="641600"/>
          </a:xfrm>
          <a:prstGeom prst="rect">
            <a:avLst/>
          </a:prstGeom>
          <a:noFill/>
          <a:ln>
            <a:noFill/>
          </a:ln>
        </p:spPr>
        <p:txBody>
          <a:bodyPr spcFirstLastPara="1" wrap="square" lIns="121900" tIns="121900" rIns="121900" bIns="121900" anchor="t" anchorCtr="0">
            <a:noAutofit/>
          </a:bodyPr>
          <a:lstStyle/>
          <a:p>
            <a:r>
              <a:rPr lang="en" sz="1467" dirty="0"/>
              <a:t>(Chemical structures from </a:t>
            </a:r>
            <a:r>
              <a:rPr lang="en" sz="1467" i="1" dirty="0" err="1"/>
              <a:t>Mangani</a:t>
            </a:r>
            <a:r>
              <a:rPr lang="en" sz="1467" i="1" dirty="0"/>
              <a:t> et al. </a:t>
            </a:r>
            <a:r>
              <a:rPr lang="en" sz="1467" dirty="0"/>
              <a:t>and Wikipedia, respectively )</a:t>
            </a:r>
            <a:endParaRPr sz="1467" dirty="0"/>
          </a:p>
        </p:txBody>
      </p:sp>
      <p:pic>
        <p:nvPicPr>
          <p:cNvPr id="5" name="Picture 4">
            <a:extLst>
              <a:ext uri="{FF2B5EF4-FFF2-40B4-BE49-F238E27FC236}">
                <a16:creationId xmlns:a16="http://schemas.microsoft.com/office/drawing/2014/main" id="{E159651B-DBDD-8D46-B628-BF89B39CD4FB}"/>
              </a:ext>
            </a:extLst>
          </p:cNvPr>
          <p:cNvPicPr>
            <a:picLocks noChangeAspect="1"/>
          </p:cNvPicPr>
          <p:nvPr/>
        </p:nvPicPr>
        <p:blipFill>
          <a:blip r:embed="rId3"/>
          <a:stretch>
            <a:fillRect/>
          </a:stretch>
        </p:blipFill>
        <p:spPr>
          <a:xfrm>
            <a:off x="5380217" y="982365"/>
            <a:ext cx="6202183" cy="3406233"/>
          </a:xfrm>
          <a:prstGeom prst="rect">
            <a:avLst/>
          </a:prstGeom>
        </p:spPr>
      </p:pic>
      <p:pic>
        <p:nvPicPr>
          <p:cNvPr id="7" name="Picture 6">
            <a:extLst>
              <a:ext uri="{FF2B5EF4-FFF2-40B4-BE49-F238E27FC236}">
                <a16:creationId xmlns:a16="http://schemas.microsoft.com/office/drawing/2014/main" id="{3FB8F80B-5F9A-AA40-B8CD-B21DF22DABAF}"/>
              </a:ext>
            </a:extLst>
          </p:cNvPr>
          <p:cNvPicPr>
            <a:picLocks noChangeAspect="1"/>
          </p:cNvPicPr>
          <p:nvPr/>
        </p:nvPicPr>
        <p:blipFill>
          <a:blip r:embed="rId4"/>
          <a:stretch>
            <a:fillRect/>
          </a:stretch>
        </p:blipFill>
        <p:spPr>
          <a:xfrm>
            <a:off x="609600" y="4468189"/>
            <a:ext cx="1191348" cy="1935941"/>
          </a:xfrm>
          <a:prstGeom prst="rect">
            <a:avLst/>
          </a:prstGeom>
        </p:spPr>
      </p:pic>
      <p:pic>
        <p:nvPicPr>
          <p:cNvPr id="11" name="Picture 10">
            <a:extLst>
              <a:ext uri="{FF2B5EF4-FFF2-40B4-BE49-F238E27FC236}">
                <a16:creationId xmlns:a16="http://schemas.microsoft.com/office/drawing/2014/main" id="{0E54801C-264E-204E-8B5A-AD5AF92B23E7}"/>
              </a:ext>
            </a:extLst>
          </p:cNvPr>
          <p:cNvPicPr>
            <a:picLocks noChangeAspect="1"/>
          </p:cNvPicPr>
          <p:nvPr/>
        </p:nvPicPr>
        <p:blipFill>
          <a:blip r:embed="rId5"/>
          <a:stretch>
            <a:fillRect/>
          </a:stretch>
        </p:blipFill>
        <p:spPr>
          <a:xfrm>
            <a:off x="2934996" y="4487603"/>
            <a:ext cx="1740895" cy="1999944"/>
          </a:xfrm>
          <a:prstGeom prst="rect">
            <a:avLst/>
          </a:prstGeom>
        </p:spPr>
      </p:pic>
      <p:sp>
        <p:nvSpPr>
          <p:cNvPr id="12" name="TextBox 11">
            <a:extLst>
              <a:ext uri="{FF2B5EF4-FFF2-40B4-BE49-F238E27FC236}">
                <a16:creationId xmlns:a16="http://schemas.microsoft.com/office/drawing/2014/main" id="{7FA2D832-6C0D-CF4C-B411-80E9CE07543D}"/>
              </a:ext>
            </a:extLst>
          </p:cNvPr>
          <p:cNvSpPr txBox="1"/>
          <p:nvPr/>
        </p:nvSpPr>
        <p:spPr>
          <a:xfrm>
            <a:off x="774700" y="6382912"/>
            <a:ext cx="1026248" cy="369332"/>
          </a:xfrm>
          <a:prstGeom prst="rect">
            <a:avLst/>
          </a:prstGeom>
          <a:noFill/>
        </p:spPr>
        <p:txBody>
          <a:bodyPr wrap="square" rtlCol="0">
            <a:spAutoFit/>
          </a:bodyPr>
          <a:lstStyle/>
          <a:p>
            <a:r>
              <a:rPr lang="en-US" dirty="0"/>
              <a:t>BZS</a:t>
            </a:r>
          </a:p>
        </p:txBody>
      </p:sp>
      <p:sp>
        <p:nvSpPr>
          <p:cNvPr id="26" name="TextBox 25">
            <a:extLst>
              <a:ext uri="{FF2B5EF4-FFF2-40B4-BE49-F238E27FC236}">
                <a16:creationId xmlns:a16="http://schemas.microsoft.com/office/drawing/2014/main" id="{EA42DD5D-0586-754E-9B43-E208EAAC6F35}"/>
              </a:ext>
            </a:extLst>
          </p:cNvPr>
          <p:cNvSpPr txBox="1"/>
          <p:nvPr/>
        </p:nvSpPr>
        <p:spPr>
          <a:xfrm>
            <a:off x="3560743" y="6488668"/>
            <a:ext cx="1026248" cy="369332"/>
          </a:xfrm>
          <a:prstGeom prst="rect">
            <a:avLst/>
          </a:prstGeom>
          <a:noFill/>
        </p:spPr>
        <p:txBody>
          <a:bodyPr wrap="square" rtlCol="0">
            <a:spAutoFit/>
          </a:bodyPr>
          <a:lstStyle/>
          <a:p>
            <a:r>
              <a:rPr lang="en-US" dirty="0"/>
              <a:t>Arginine</a:t>
            </a:r>
          </a:p>
        </p:txBody>
      </p:sp>
    </p:spTree>
    <p:extLst>
      <p:ext uri="{BB962C8B-B14F-4D97-AF65-F5344CB8AC3E}">
        <p14:creationId xmlns:p14="http://schemas.microsoft.com/office/powerpoint/2010/main" val="164304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ctr" anchorCtr="0">
            <a:noAutofit/>
          </a:bodyPr>
          <a:lstStyle/>
          <a:p>
            <a:r>
              <a:rPr lang="en" sz="3200" dirty="0"/>
              <a:t>Section 10A: How Structure Supports Function</a:t>
            </a:r>
            <a:endParaRPr sz="3200" dirty="0"/>
          </a:p>
        </p:txBody>
      </p:sp>
      <p:sp>
        <p:nvSpPr>
          <p:cNvPr id="269" name="Google Shape;269;p39"/>
          <p:cNvSpPr txBox="1"/>
          <p:nvPr/>
        </p:nvSpPr>
        <p:spPr>
          <a:xfrm>
            <a:off x="697000" y="1360800"/>
            <a:ext cx="11229600" cy="1554400"/>
          </a:xfrm>
          <a:prstGeom prst="rect">
            <a:avLst/>
          </a:prstGeom>
          <a:noFill/>
          <a:ln>
            <a:noFill/>
          </a:ln>
        </p:spPr>
        <p:txBody>
          <a:bodyPr spcFirstLastPara="1" wrap="square" lIns="121900" tIns="121900" rIns="121900" bIns="121900" anchor="t" anchorCtr="0">
            <a:noAutofit/>
          </a:bodyPr>
          <a:lstStyle/>
          <a:p>
            <a:r>
              <a:rPr lang="en" sz="2400" dirty="0"/>
              <a:t>1CBX is a model of human pancreatic carboxypeptidase 1 (CPA1), an enzyme which is able to hydrolyze peptide bonds at the C- end of peptide chains, complexed with the s</a:t>
            </a:r>
            <a:r>
              <a:rPr lang="en-US" sz="2400" dirty="0"/>
              <a:t>ma</a:t>
            </a:r>
            <a:r>
              <a:rPr lang="en" sz="2400" dirty="0" err="1"/>
              <a:t>ll</a:t>
            </a:r>
            <a:r>
              <a:rPr lang="en" sz="2400" dirty="0"/>
              <a:t> molecule </a:t>
            </a:r>
            <a:r>
              <a:rPr lang="en" sz="2400" dirty="0" err="1"/>
              <a:t>benzylsuccinate</a:t>
            </a:r>
            <a:r>
              <a:rPr lang="en" sz="2400" dirty="0"/>
              <a:t> (BZS) and the divalent cation form of Zinc</a:t>
            </a:r>
            <a:r>
              <a:rPr lang="en" sz="2400" baseline="30000" dirty="0"/>
              <a:t>1</a:t>
            </a:r>
            <a:r>
              <a:rPr lang="en" sz="2400" dirty="0"/>
              <a:t>. BZS is a competitive inhibitor of carboxypeptidase activity for a number of biochemical reasons.</a:t>
            </a:r>
            <a:endParaRPr sz="2400" dirty="0"/>
          </a:p>
        </p:txBody>
      </p:sp>
      <p:pic>
        <p:nvPicPr>
          <p:cNvPr id="13" name="Picture 12">
            <a:extLst>
              <a:ext uri="{FF2B5EF4-FFF2-40B4-BE49-F238E27FC236}">
                <a16:creationId xmlns:a16="http://schemas.microsoft.com/office/drawing/2014/main" id="{A3A181A5-5529-8249-92CE-143F3BC23260}"/>
              </a:ext>
            </a:extLst>
          </p:cNvPr>
          <p:cNvPicPr>
            <a:picLocks noChangeAspect="1"/>
          </p:cNvPicPr>
          <p:nvPr/>
        </p:nvPicPr>
        <p:blipFill>
          <a:blip r:embed="rId3"/>
          <a:stretch>
            <a:fillRect/>
          </a:stretch>
        </p:blipFill>
        <p:spPr>
          <a:xfrm>
            <a:off x="4140200" y="3385486"/>
            <a:ext cx="3810432" cy="3281435"/>
          </a:xfrm>
          <a:prstGeom prst="rect">
            <a:avLst/>
          </a:prstGeom>
        </p:spPr>
      </p:pic>
    </p:spTree>
    <p:extLst>
      <p:ext uri="{BB962C8B-B14F-4D97-AF65-F5344CB8AC3E}">
        <p14:creationId xmlns:p14="http://schemas.microsoft.com/office/powerpoint/2010/main" val="357436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ctr" anchorCtr="0">
            <a:noAutofit/>
          </a:bodyPr>
          <a:lstStyle/>
          <a:p>
            <a:r>
              <a:rPr lang="en" sz="3200" dirty="0"/>
              <a:t>Section 10B: How Structure Supports Function.</a:t>
            </a:r>
            <a:endParaRPr sz="3200" dirty="0"/>
          </a:p>
          <a:p>
            <a:r>
              <a:rPr lang="en" sz="3200" b="1" dirty="0"/>
              <a:t>Background for BZS ligand</a:t>
            </a:r>
            <a:endParaRPr sz="3200" b="1" dirty="0"/>
          </a:p>
        </p:txBody>
      </p:sp>
      <p:sp>
        <p:nvSpPr>
          <p:cNvPr id="280" name="Google Shape;280;p40"/>
          <p:cNvSpPr txBox="1"/>
          <p:nvPr/>
        </p:nvSpPr>
        <p:spPr>
          <a:xfrm>
            <a:off x="910600" y="1360800"/>
            <a:ext cx="11132800" cy="3351200"/>
          </a:xfrm>
          <a:prstGeom prst="rect">
            <a:avLst/>
          </a:prstGeom>
          <a:noFill/>
          <a:ln>
            <a:noFill/>
          </a:ln>
        </p:spPr>
        <p:txBody>
          <a:bodyPr spcFirstLastPara="1" wrap="square" lIns="121900" tIns="121900" rIns="121900" bIns="121900" anchor="t" anchorCtr="0">
            <a:noAutofit/>
          </a:bodyPr>
          <a:lstStyle/>
          <a:p>
            <a:pPr marL="457189" indent="-186262">
              <a:spcBef>
                <a:spcPts val="853"/>
              </a:spcBef>
            </a:pPr>
            <a:r>
              <a:rPr lang="en-US" sz="2400" dirty="0">
                <a:solidFill>
                  <a:schemeClr val="dk1"/>
                </a:solidFill>
              </a:rPr>
              <a:t>BZS is a small molecule that is a competitive inhibitor of carboxypeptidase activity. It is structurally similar to the amino acid phenylalanine (aromatic ring moiety). It is also structurally similar to the products of peptide hydrolysis. Due to these profound similarities in peptide chain reactants and peptide hydrolysis products, it is able to act competitively against other peptide chains</a:t>
            </a:r>
            <a:r>
              <a:rPr lang="en-US" sz="2400" baseline="30000" dirty="0">
                <a:solidFill>
                  <a:schemeClr val="dk1"/>
                </a:solidFill>
              </a:rPr>
              <a:t>2</a:t>
            </a:r>
            <a:r>
              <a:rPr lang="en-US" sz="2400" dirty="0">
                <a:solidFill>
                  <a:schemeClr val="dk1"/>
                </a:solidFill>
              </a:rPr>
              <a:t>. </a:t>
            </a:r>
          </a:p>
          <a:p>
            <a:pPr marL="457189" indent="-186262">
              <a:spcBef>
                <a:spcPts val="853"/>
              </a:spcBef>
            </a:pPr>
            <a:r>
              <a:rPr lang="en-US" sz="2400" dirty="0">
                <a:solidFill>
                  <a:schemeClr val="dk1"/>
                </a:solidFill>
              </a:rPr>
              <a:t>However, BZS is not alone sufficient for carboxypeptidase inhibition and is, in fact, driving a more potent inhibitory complex.</a:t>
            </a:r>
            <a:endParaRPr sz="2400" dirty="0">
              <a:solidFill>
                <a:schemeClr val="dk1"/>
              </a:solidFill>
            </a:endParaRPr>
          </a:p>
        </p:txBody>
      </p:sp>
      <p:pic>
        <p:nvPicPr>
          <p:cNvPr id="4" name="Picture 3">
            <a:extLst>
              <a:ext uri="{FF2B5EF4-FFF2-40B4-BE49-F238E27FC236}">
                <a16:creationId xmlns:a16="http://schemas.microsoft.com/office/drawing/2014/main" id="{58675C59-49BC-5B4F-9A84-3CC9B78A4F37}"/>
              </a:ext>
            </a:extLst>
          </p:cNvPr>
          <p:cNvPicPr>
            <a:picLocks noChangeAspect="1"/>
          </p:cNvPicPr>
          <p:nvPr/>
        </p:nvPicPr>
        <p:blipFill>
          <a:blip r:embed="rId3"/>
          <a:stretch>
            <a:fillRect/>
          </a:stretch>
        </p:blipFill>
        <p:spPr>
          <a:xfrm rot="5400000">
            <a:off x="1850997" y="4173038"/>
            <a:ext cx="1343661" cy="2183449"/>
          </a:xfrm>
          <a:prstGeom prst="rect">
            <a:avLst/>
          </a:prstGeom>
        </p:spPr>
      </p:pic>
      <p:sp>
        <p:nvSpPr>
          <p:cNvPr id="5" name="TextBox 4">
            <a:extLst>
              <a:ext uri="{FF2B5EF4-FFF2-40B4-BE49-F238E27FC236}">
                <a16:creationId xmlns:a16="http://schemas.microsoft.com/office/drawing/2014/main" id="{409462CE-10DD-C34F-8BD6-D837DCF7E73F}"/>
              </a:ext>
            </a:extLst>
          </p:cNvPr>
          <p:cNvSpPr txBox="1"/>
          <p:nvPr/>
        </p:nvSpPr>
        <p:spPr>
          <a:xfrm>
            <a:off x="2170486" y="4408266"/>
            <a:ext cx="1026248" cy="369332"/>
          </a:xfrm>
          <a:prstGeom prst="rect">
            <a:avLst/>
          </a:prstGeom>
          <a:noFill/>
        </p:spPr>
        <p:txBody>
          <a:bodyPr wrap="square" rtlCol="0">
            <a:spAutoFit/>
          </a:bodyPr>
          <a:lstStyle/>
          <a:p>
            <a:r>
              <a:rPr lang="en-US" dirty="0"/>
              <a:t>BZS</a:t>
            </a:r>
          </a:p>
        </p:txBody>
      </p:sp>
      <p:pic>
        <p:nvPicPr>
          <p:cNvPr id="6" name="Picture 5">
            <a:extLst>
              <a:ext uri="{FF2B5EF4-FFF2-40B4-BE49-F238E27FC236}">
                <a16:creationId xmlns:a16="http://schemas.microsoft.com/office/drawing/2014/main" id="{A9F336CE-5B00-014E-BD39-07CAF44A751B}"/>
              </a:ext>
            </a:extLst>
          </p:cNvPr>
          <p:cNvPicPr>
            <a:picLocks noChangeAspect="1"/>
          </p:cNvPicPr>
          <p:nvPr/>
        </p:nvPicPr>
        <p:blipFill>
          <a:blip r:embed="rId4"/>
          <a:stretch>
            <a:fillRect/>
          </a:stretch>
        </p:blipFill>
        <p:spPr>
          <a:xfrm>
            <a:off x="4526999" y="4502051"/>
            <a:ext cx="2471605" cy="1191349"/>
          </a:xfrm>
          <a:prstGeom prst="rect">
            <a:avLst/>
          </a:prstGeom>
        </p:spPr>
      </p:pic>
      <p:pic>
        <p:nvPicPr>
          <p:cNvPr id="3" name="Picture 2">
            <a:extLst>
              <a:ext uri="{FF2B5EF4-FFF2-40B4-BE49-F238E27FC236}">
                <a16:creationId xmlns:a16="http://schemas.microsoft.com/office/drawing/2014/main" id="{3A1A5B9B-62A9-9E4B-97D1-9CAA8BE0E67E}"/>
              </a:ext>
            </a:extLst>
          </p:cNvPr>
          <p:cNvPicPr>
            <a:picLocks noChangeAspect="1"/>
          </p:cNvPicPr>
          <p:nvPr/>
        </p:nvPicPr>
        <p:blipFill>
          <a:blip r:embed="rId5"/>
          <a:stretch>
            <a:fillRect/>
          </a:stretch>
        </p:blipFill>
        <p:spPr>
          <a:xfrm rot="5400000">
            <a:off x="8896699" y="4017332"/>
            <a:ext cx="1568292" cy="2703952"/>
          </a:xfrm>
          <a:prstGeom prst="rect">
            <a:avLst/>
          </a:prstGeom>
        </p:spPr>
      </p:pic>
      <p:sp>
        <p:nvSpPr>
          <p:cNvPr id="9" name="TextBox 8">
            <a:extLst>
              <a:ext uri="{FF2B5EF4-FFF2-40B4-BE49-F238E27FC236}">
                <a16:creationId xmlns:a16="http://schemas.microsoft.com/office/drawing/2014/main" id="{284F6D02-AAE8-C64E-ABFB-2A23245D0F01}"/>
              </a:ext>
            </a:extLst>
          </p:cNvPr>
          <p:cNvSpPr txBox="1"/>
          <p:nvPr/>
        </p:nvSpPr>
        <p:spPr>
          <a:xfrm>
            <a:off x="8328869" y="4223600"/>
            <a:ext cx="3198580" cy="369332"/>
          </a:xfrm>
          <a:prstGeom prst="rect">
            <a:avLst/>
          </a:prstGeom>
          <a:noFill/>
        </p:spPr>
        <p:txBody>
          <a:bodyPr wrap="square" rtlCol="0">
            <a:spAutoFit/>
          </a:bodyPr>
          <a:lstStyle/>
          <a:p>
            <a:r>
              <a:rPr lang="en-US" dirty="0"/>
              <a:t>Peptide hydrolysis products </a:t>
            </a:r>
          </a:p>
        </p:txBody>
      </p:sp>
      <p:sp>
        <p:nvSpPr>
          <p:cNvPr id="7" name="Rectangle 6">
            <a:extLst>
              <a:ext uri="{FF2B5EF4-FFF2-40B4-BE49-F238E27FC236}">
                <a16:creationId xmlns:a16="http://schemas.microsoft.com/office/drawing/2014/main" id="{F74095F6-5785-B14B-984C-194DE3AF69BE}"/>
              </a:ext>
            </a:extLst>
          </p:cNvPr>
          <p:cNvSpPr/>
          <p:nvPr/>
        </p:nvSpPr>
        <p:spPr>
          <a:xfrm>
            <a:off x="3949700" y="6398697"/>
            <a:ext cx="8242300" cy="369332"/>
          </a:xfrm>
          <a:prstGeom prst="rect">
            <a:avLst/>
          </a:prstGeom>
        </p:spPr>
        <p:txBody>
          <a:bodyPr wrap="square">
            <a:spAutoFit/>
          </a:bodyPr>
          <a:lstStyle/>
          <a:p>
            <a:r>
              <a:rPr lang="en" dirty="0"/>
              <a:t>Chemical structures from </a:t>
            </a:r>
            <a:r>
              <a:rPr lang="en" i="1" dirty="0" err="1"/>
              <a:t>Mangani</a:t>
            </a:r>
            <a:r>
              <a:rPr lang="en" i="1" dirty="0"/>
              <a:t> et al., </a:t>
            </a:r>
            <a:r>
              <a:rPr lang="en" dirty="0"/>
              <a:t>Wikipedia, and </a:t>
            </a:r>
            <a:r>
              <a:rPr lang="en" i="1" dirty="0" err="1"/>
              <a:t>Mangani</a:t>
            </a:r>
            <a:r>
              <a:rPr lang="en" i="1" dirty="0"/>
              <a:t> et al., </a:t>
            </a:r>
            <a:r>
              <a:rPr lang="en" dirty="0"/>
              <a:t>respectively </a:t>
            </a:r>
            <a:endParaRPr lang="en-US" dirty="0"/>
          </a:p>
        </p:txBody>
      </p:sp>
    </p:spTree>
    <p:extLst>
      <p:ext uri="{BB962C8B-B14F-4D97-AF65-F5344CB8AC3E}">
        <p14:creationId xmlns:p14="http://schemas.microsoft.com/office/powerpoint/2010/main" val="2342124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609600" y="254468"/>
            <a:ext cx="10972800" cy="842400"/>
          </a:xfrm>
          <a:prstGeom prst="rect">
            <a:avLst/>
          </a:prstGeom>
        </p:spPr>
        <p:txBody>
          <a:bodyPr spcFirstLastPara="1" vert="horz" wrap="square" lIns="121900" tIns="121900" rIns="121900" bIns="121900" rtlCol="0" anchor="ctr" anchorCtr="0">
            <a:noAutofit/>
          </a:bodyPr>
          <a:lstStyle/>
          <a:p>
            <a:r>
              <a:rPr lang="en" sz="3200" dirty="0"/>
              <a:t>Section 10C: How Structure Supports Function.</a:t>
            </a:r>
            <a:endParaRPr sz="3200" dirty="0"/>
          </a:p>
          <a:p>
            <a:r>
              <a:rPr lang="en" sz="3200" dirty="0"/>
              <a:t>Ligand binding sites.</a:t>
            </a:r>
            <a:endParaRPr sz="3200" dirty="0"/>
          </a:p>
        </p:txBody>
      </p:sp>
      <p:sp>
        <p:nvSpPr>
          <p:cNvPr id="286" name="Google Shape;286;p41"/>
          <p:cNvSpPr txBox="1"/>
          <p:nvPr/>
        </p:nvSpPr>
        <p:spPr>
          <a:xfrm>
            <a:off x="874000" y="1310767"/>
            <a:ext cx="10444000" cy="1548800"/>
          </a:xfrm>
          <a:prstGeom prst="rect">
            <a:avLst/>
          </a:prstGeom>
          <a:noFill/>
          <a:ln>
            <a:noFill/>
          </a:ln>
        </p:spPr>
        <p:txBody>
          <a:bodyPr spcFirstLastPara="1" wrap="square" lIns="121900" tIns="121900" rIns="121900" bIns="121900" anchor="t" anchorCtr="0">
            <a:noAutofit/>
          </a:bodyPr>
          <a:lstStyle/>
          <a:p>
            <a:r>
              <a:rPr lang="en" sz="2400" dirty="0"/>
              <a:t>The carboxylate group on BZS is able to form a salt bridge with a Zinc ion. This Zinc ion then coordinates interactions with six of the amino acids in the active site. This particular set of interactions causes conformational changes that allow for Q270 and Y248 to hydrogen bond with BZS. The combination of these interactions causes the binding pocket to be fully occupied by these inhibitors. </a:t>
            </a:r>
            <a:endParaRPr sz="2400" dirty="0"/>
          </a:p>
        </p:txBody>
      </p:sp>
      <p:pic>
        <p:nvPicPr>
          <p:cNvPr id="5" name="Picture 4">
            <a:extLst>
              <a:ext uri="{FF2B5EF4-FFF2-40B4-BE49-F238E27FC236}">
                <a16:creationId xmlns:a16="http://schemas.microsoft.com/office/drawing/2014/main" id="{D14C0568-A62D-724B-BEB5-BC662D2C7715}"/>
              </a:ext>
            </a:extLst>
          </p:cNvPr>
          <p:cNvPicPr>
            <a:picLocks noChangeAspect="1"/>
          </p:cNvPicPr>
          <p:nvPr/>
        </p:nvPicPr>
        <p:blipFill>
          <a:blip r:embed="rId3"/>
          <a:stretch>
            <a:fillRect/>
          </a:stretch>
        </p:blipFill>
        <p:spPr>
          <a:xfrm>
            <a:off x="3619500" y="3429000"/>
            <a:ext cx="4724400" cy="3302705"/>
          </a:xfrm>
          <a:prstGeom prst="rect">
            <a:avLst/>
          </a:prstGeom>
        </p:spPr>
      </p:pic>
    </p:spTree>
    <p:extLst>
      <p:ext uri="{BB962C8B-B14F-4D97-AF65-F5344CB8AC3E}">
        <p14:creationId xmlns:p14="http://schemas.microsoft.com/office/powerpoint/2010/main" val="368920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p:nvPr/>
        </p:nvSpPr>
        <p:spPr>
          <a:xfrm>
            <a:off x="1103400" y="0"/>
            <a:ext cx="10434800" cy="1580400"/>
          </a:xfrm>
          <a:prstGeom prst="rect">
            <a:avLst/>
          </a:prstGeom>
          <a:noFill/>
          <a:ln>
            <a:noFill/>
          </a:ln>
        </p:spPr>
        <p:txBody>
          <a:bodyPr spcFirstLastPara="1" wrap="square" lIns="121900" tIns="121900" rIns="121900" bIns="121900" anchor="ctr" anchorCtr="0">
            <a:noAutofit/>
          </a:bodyPr>
          <a:lstStyle/>
          <a:p>
            <a:pPr algn="ctr"/>
            <a:r>
              <a:rPr lang="en" sz="3200" dirty="0">
                <a:solidFill>
                  <a:schemeClr val="dk1"/>
                </a:solidFill>
              </a:rPr>
              <a:t>Section 10D: How Structure Supports Function.</a:t>
            </a:r>
            <a:endParaRPr sz="3200" dirty="0">
              <a:solidFill>
                <a:schemeClr val="dk1"/>
              </a:solidFill>
            </a:endParaRPr>
          </a:p>
          <a:p>
            <a:pPr algn="ctr"/>
            <a:r>
              <a:rPr lang="en" sz="3200" dirty="0">
                <a:solidFill>
                  <a:schemeClr val="dk1"/>
                </a:solidFill>
              </a:rPr>
              <a:t>Induced Fit</a:t>
            </a:r>
            <a:endParaRPr sz="2400" dirty="0"/>
          </a:p>
        </p:txBody>
      </p:sp>
      <p:sp>
        <p:nvSpPr>
          <p:cNvPr id="296" name="Google Shape;296;p42"/>
          <p:cNvSpPr txBox="1"/>
          <p:nvPr/>
        </p:nvSpPr>
        <p:spPr>
          <a:xfrm>
            <a:off x="653867" y="1371400"/>
            <a:ext cx="10761600" cy="5068400"/>
          </a:xfrm>
          <a:prstGeom prst="rect">
            <a:avLst/>
          </a:prstGeom>
          <a:noFill/>
          <a:ln>
            <a:noFill/>
          </a:ln>
        </p:spPr>
        <p:txBody>
          <a:bodyPr spcFirstLastPara="1" wrap="square" lIns="121900" tIns="121900" rIns="121900" bIns="121900" anchor="t" anchorCtr="0">
            <a:noAutofit/>
          </a:bodyPr>
          <a:lstStyle/>
          <a:p>
            <a:r>
              <a:rPr lang="en-US" sz="2400" dirty="0"/>
              <a:t>The function of BZS in inhibiting carboxypeptidase activity is an example of an “induced- fit” model</a:t>
            </a:r>
            <a:r>
              <a:rPr lang="en-US" sz="2400" baseline="30000" dirty="0"/>
              <a:t>3</a:t>
            </a:r>
            <a:r>
              <a:rPr lang="en-US" sz="2400" dirty="0"/>
              <a:t>. While BZS alone cannot drive competition, the addition of a divalent cation such as Zn2+ allows for conformational changes that drive this process. </a:t>
            </a:r>
          </a:p>
          <a:p>
            <a:endParaRPr lang="en-US" sz="2400" dirty="0"/>
          </a:p>
          <a:p>
            <a:r>
              <a:rPr lang="en-US" sz="2400" dirty="0"/>
              <a:t>The Zn2+ is able take advantage of the polar core (5) to interact in a variety of ways such as cation- pi interactions and salt bridge interactions (3C) which drive the initial complex to form. This allows for BZS to make hydrogen bonds with other amino acids (10C). </a:t>
            </a:r>
            <a:endParaRPr sz="2400" dirty="0"/>
          </a:p>
        </p:txBody>
      </p:sp>
    </p:spTree>
    <p:extLst>
      <p:ext uri="{BB962C8B-B14F-4D97-AF65-F5344CB8AC3E}">
        <p14:creationId xmlns:p14="http://schemas.microsoft.com/office/powerpoint/2010/main" val="288704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302000" y="274633"/>
            <a:ext cx="5588000" cy="986800"/>
          </a:xfrm>
          <a:prstGeom prst="rect">
            <a:avLst/>
          </a:prstGeom>
        </p:spPr>
        <p:txBody>
          <a:bodyPr spcFirstLastPara="1" vert="horz" wrap="square" lIns="121900" tIns="121900" rIns="121900" bIns="121900" rtlCol="0" anchor="ctr" anchorCtr="0">
            <a:noAutofit/>
          </a:bodyPr>
          <a:lstStyle/>
          <a:p>
            <a:r>
              <a:rPr lang="en" sz="3200" dirty="0"/>
              <a:t>Section 10E: Sources</a:t>
            </a:r>
            <a:endParaRPr sz="3200" dirty="0"/>
          </a:p>
        </p:txBody>
      </p:sp>
      <p:sp>
        <p:nvSpPr>
          <p:cNvPr id="302" name="Google Shape;302;p43"/>
          <p:cNvSpPr txBox="1"/>
          <p:nvPr/>
        </p:nvSpPr>
        <p:spPr>
          <a:xfrm>
            <a:off x="908033" y="1092500"/>
            <a:ext cx="10643600" cy="5391600"/>
          </a:xfrm>
          <a:prstGeom prst="rect">
            <a:avLst/>
          </a:prstGeom>
          <a:noFill/>
          <a:ln>
            <a:noFill/>
          </a:ln>
        </p:spPr>
        <p:txBody>
          <a:bodyPr spcFirstLastPara="1" wrap="square" lIns="121900" tIns="121900" rIns="121900" bIns="121900" anchor="t" anchorCtr="0">
            <a:noAutofit/>
          </a:bodyPr>
          <a:lstStyle/>
          <a:p>
            <a:pPr marL="609585" indent="-423323">
              <a:buSzPts val="1400"/>
              <a:buAutoNum type="arabicPeriod"/>
            </a:pPr>
            <a:r>
              <a:rPr lang="en-US" sz="2400" u="sng" dirty="0">
                <a:solidFill>
                  <a:schemeClr val="hlink"/>
                </a:solidFill>
              </a:rPr>
              <a:t>https://</a:t>
            </a:r>
            <a:r>
              <a:rPr lang="en-US" sz="2400" u="sng" dirty="0" err="1">
                <a:solidFill>
                  <a:schemeClr val="hlink"/>
                </a:solidFill>
              </a:rPr>
              <a:t>en.wikipedia.org</a:t>
            </a:r>
            <a:r>
              <a:rPr lang="en-US" sz="2400" u="sng" dirty="0">
                <a:solidFill>
                  <a:schemeClr val="hlink"/>
                </a:solidFill>
              </a:rPr>
              <a:t>/wiki/</a:t>
            </a:r>
            <a:r>
              <a:rPr lang="en-US" sz="2400" u="sng" dirty="0" err="1">
                <a:solidFill>
                  <a:schemeClr val="hlink"/>
                </a:solidFill>
              </a:rPr>
              <a:t>Carboxypeptidase_A</a:t>
            </a:r>
            <a:endParaRPr lang="en-US" sz="2400" u="sng" dirty="0">
              <a:solidFill>
                <a:schemeClr val="hlink"/>
              </a:solidFill>
            </a:endParaRPr>
          </a:p>
          <a:p>
            <a:pPr marL="609585" indent="-423323">
              <a:buSzPts val="1400"/>
              <a:buAutoNum type="arabicPeriod"/>
            </a:pPr>
            <a:r>
              <a:rPr lang="en-US" sz="2400" u="sng" dirty="0">
                <a:solidFill>
                  <a:schemeClr val="hlink"/>
                </a:solidFill>
              </a:rPr>
              <a:t>https://</a:t>
            </a:r>
            <a:r>
              <a:rPr lang="en-US" sz="2400" u="sng" dirty="0" err="1">
                <a:solidFill>
                  <a:schemeClr val="hlink"/>
                </a:solidFill>
              </a:rPr>
              <a:t>www.sciencedirect.com</a:t>
            </a:r>
            <a:r>
              <a:rPr lang="en-US" sz="2400" u="sng" dirty="0">
                <a:solidFill>
                  <a:schemeClr val="hlink"/>
                </a:solidFill>
              </a:rPr>
              <a:t>/science/article/</a:t>
            </a:r>
            <a:r>
              <a:rPr lang="en-US" sz="2400" u="sng" dirty="0" err="1">
                <a:solidFill>
                  <a:schemeClr val="hlink"/>
                </a:solidFill>
              </a:rPr>
              <a:t>pii</a:t>
            </a:r>
            <a:r>
              <a:rPr lang="en-US" sz="2400" u="sng" dirty="0">
                <a:solidFill>
                  <a:schemeClr val="hlink"/>
                </a:solidFill>
              </a:rPr>
              <a:t>/0022283692906716?via%3Dihub</a:t>
            </a:r>
            <a:endParaRPr sz="2400" dirty="0"/>
          </a:p>
          <a:p>
            <a:pPr marL="609585" indent="-423323">
              <a:buSzPts val="1400"/>
              <a:buAutoNum type="arabicPeriod"/>
            </a:pPr>
            <a:r>
              <a:rPr lang="en-US" sz="2400" u="sng" dirty="0">
                <a:solidFill>
                  <a:schemeClr val="hlink"/>
                </a:solidFill>
              </a:rPr>
              <a:t>https://</a:t>
            </a:r>
            <a:r>
              <a:rPr lang="en-US" sz="2400" u="sng" dirty="0" err="1">
                <a:solidFill>
                  <a:schemeClr val="hlink"/>
                </a:solidFill>
              </a:rPr>
              <a:t>www.ncbi.nlm.nih.gov</a:t>
            </a:r>
            <a:r>
              <a:rPr lang="en-US" sz="2400" u="sng" dirty="0">
                <a:solidFill>
                  <a:schemeClr val="hlink"/>
                </a:solidFill>
              </a:rPr>
              <a:t>/</a:t>
            </a:r>
            <a:r>
              <a:rPr lang="en-US" sz="2400" u="sng" dirty="0" err="1">
                <a:solidFill>
                  <a:schemeClr val="hlink"/>
                </a:solidFill>
              </a:rPr>
              <a:t>pmc</a:t>
            </a:r>
            <a:r>
              <a:rPr lang="en-US" sz="2400" u="sng" dirty="0">
                <a:solidFill>
                  <a:schemeClr val="hlink"/>
                </a:solidFill>
              </a:rPr>
              <a:t>/articles/PMC3018770/</a:t>
            </a:r>
            <a:endParaRPr sz="2400" dirty="0"/>
          </a:p>
        </p:txBody>
      </p:sp>
    </p:spTree>
    <p:extLst>
      <p:ext uri="{BB962C8B-B14F-4D97-AF65-F5344CB8AC3E}">
        <p14:creationId xmlns:p14="http://schemas.microsoft.com/office/powerpoint/2010/main" val="368078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ctrTitle"/>
          </p:nvPr>
        </p:nvSpPr>
        <p:spPr>
          <a:xfrm>
            <a:off x="415600" y="329500"/>
            <a:ext cx="11360800" cy="1672800"/>
          </a:xfrm>
          <a:prstGeom prst="rect">
            <a:avLst/>
          </a:prstGeom>
        </p:spPr>
        <p:txBody>
          <a:bodyPr spcFirstLastPara="1" vert="horz" wrap="square" lIns="121900" tIns="121900" rIns="121900" bIns="121900" rtlCol="0" anchor="b" anchorCtr="0">
            <a:noAutofit/>
          </a:bodyPr>
          <a:lstStyle/>
          <a:p>
            <a:pPr>
              <a:spcBef>
                <a:spcPts val="0"/>
              </a:spcBef>
            </a:pPr>
            <a:r>
              <a:rPr lang="en" sz="4000" dirty="0"/>
              <a:t>Demonstration Report for </a:t>
            </a:r>
            <a:r>
              <a:rPr lang="en-US" sz="4000" dirty="0" err="1"/>
              <a:t>Malvankar</a:t>
            </a:r>
            <a:r>
              <a:rPr lang="en-US" sz="4000" dirty="0"/>
              <a:t> IW 2018</a:t>
            </a:r>
            <a:endParaRPr sz="4000" dirty="0"/>
          </a:p>
        </p:txBody>
      </p:sp>
      <p:sp>
        <p:nvSpPr>
          <p:cNvPr id="142" name="Google Shape;142;p27"/>
          <p:cNvSpPr txBox="1">
            <a:spLocks noGrp="1"/>
          </p:cNvSpPr>
          <p:nvPr>
            <p:ph type="subTitle" idx="1"/>
          </p:nvPr>
        </p:nvSpPr>
        <p:spPr>
          <a:xfrm>
            <a:off x="506133" y="2237833"/>
            <a:ext cx="11360800" cy="4357200"/>
          </a:xfrm>
          <a:prstGeom prst="rect">
            <a:avLst/>
          </a:prstGeom>
        </p:spPr>
        <p:txBody>
          <a:bodyPr spcFirstLastPara="1" vert="horz" wrap="square" lIns="121900" tIns="121900" rIns="121900" bIns="121900" rtlCol="0" anchor="t" anchorCtr="0">
            <a:noAutofit/>
          </a:bodyPr>
          <a:lstStyle/>
          <a:p>
            <a:pPr algn="l">
              <a:spcBef>
                <a:spcPts val="0"/>
              </a:spcBef>
            </a:pPr>
            <a:r>
              <a:rPr lang="en" dirty="0">
                <a:solidFill>
                  <a:srgbClr val="000000"/>
                </a:solidFill>
              </a:rPr>
              <a:t>If you wish, you may copy this demonstration and insert your own content.</a:t>
            </a:r>
            <a:endParaRPr dirty="0">
              <a:solidFill>
                <a:srgbClr val="000000"/>
              </a:solidFill>
            </a:endParaRPr>
          </a:p>
          <a:p>
            <a:pPr algn="l">
              <a:spcBef>
                <a:spcPts val="0"/>
              </a:spcBef>
            </a:pPr>
            <a:endParaRPr dirty="0">
              <a:solidFill>
                <a:srgbClr val="000000"/>
              </a:solidFill>
            </a:endParaRPr>
          </a:p>
          <a:p>
            <a:pPr algn="l">
              <a:lnSpc>
                <a:spcPct val="100000"/>
              </a:lnSpc>
              <a:spcBef>
                <a:spcPts val="0"/>
              </a:spcBef>
            </a:pPr>
            <a:endParaRPr dirty="0">
              <a:solidFill>
                <a:srgbClr val="999999"/>
              </a:solidFill>
            </a:endParaRPr>
          </a:p>
          <a:p>
            <a:pPr algn="l">
              <a:spcBef>
                <a:spcPts val="0"/>
              </a:spcBef>
            </a:pPr>
            <a:endParaRPr dirty="0">
              <a:solidFill>
                <a:srgbClr val="999999"/>
              </a:solidFill>
            </a:endParaRPr>
          </a:p>
        </p:txBody>
      </p:sp>
    </p:spTree>
    <p:extLst>
      <p:ext uri="{BB962C8B-B14F-4D97-AF65-F5344CB8AC3E}">
        <p14:creationId xmlns:p14="http://schemas.microsoft.com/office/powerpoint/2010/main" val="110334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lvl="0">
              <a:buClr>
                <a:schemeClr val="dk2"/>
              </a:buClr>
            </a:pPr>
            <a:r>
              <a:rPr lang="en" sz="3200" dirty="0"/>
              <a:t>Section 1: Identity.</a:t>
            </a:r>
            <a:br>
              <a:rPr lang="en" sz="3200" dirty="0"/>
            </a:br>
            <a:r>
              <a:rPr lang="en" sz="3200" dirty="0"/>
              <a:t>Report for </a:t>
            </a:r>
            <a:r>
              <a:rPr lang="en-US" sz="3200" dirty="0" err="1"/>
              <a:t>Malvankar</a:t>
            </a:r>
            <a:r>
              <a:rPr lang="en-US" sz="3200" dirty="0"/>
              <a:t> IW 2018</a:t>
            </a:r>
            <a:endParaRPr sz="3200" dirty="0"/>
          </a:p>
        </p:txBody>
      </p:sp>
      <p:sp>
        <p:nvSpPr>
          <p:cNvPr id="149" name="Google Shape;149;p28"/>
          <p:cNvSpPr txBox="1">
            <a:spLocks noGrp="1"/>
          </p:cNvSpPr>
          <p:nvPr>
            <p:ph type="body" idx="1"/>
          </p:nvPr>
        </p:nvSpPr>
        <p:spPr>
          <a:xfrm>
            <a:off x="431367" y="1526267"/>
            <a:ext cx="5384800" cy="4338400"/>
          </a:xfrm>
          <a:prstGeom prst="rect">
            <a:avLst/>
          </a:prstGeom>
          <a:noFill/>
          <a:ln>
            <a:noFill/>
          </a:ln>
        </p:spPr>
        <p:txBody>
          <a:bodyPr spcFirstLastPara="1" vert="horz" wrap="square" lIns="121900" tIns="60933" rIns="121900" bIns="60933" rtlCol="0" anchor="t" anchorCtr="0">
            <a:noAutofit/>
          </a:bodyPr>
          <a:lstStyle/>
          <a:p>
            <a:pPr marL="457189" indent="-406390">
              <a:lnSpc>
                <a:spcPct val="100000"/>
              </a:lnSpc>
              <a:spcBef>
                <a:spcPts val="0"/>
              </a:spcBef>
              <a:buSzPts val="1800"/>
            </a:pPr>
            <a:r>
              <a:rPr lang="en-US" sz="2400" dirty="0"/>
              <a:t>Ryan Nguyen</a:t>
            </a:r>
            <a:endParaRPr sz="2400" dirty="0">
              <a:solidFill>
                <a:srgbClr val="666666"/>
              </a:solidFill>
            </a:endParaRPr>
          </a:p>
          <a:p>
            <a:pPr marL="457189" indent="-406390">
              <a:lnSpc>
                <a:spcPct val="100000"/>
              </a:lnSpc>
              <a:spcBef>
                <a:spcPts val="640"/>
              </a:spcBef>
              <a:buSzPts val="1800"/>
            </a:pPr>
            <a:r>
              <a:rPr lang="en" sz="2400" dirty="0"/>
              <a:t>Major: </a:t>
            </a:r>
            <a:r>
              <a:rPr lang="en-US" sz="2400" dirty="0">
                <a:solidFill>
                  <a:srgbClr val="000000"/>
                </a:solidFill>
              </a:rPr>
              <a:t>BQBS, first year</a:t>
            </a:r>
            <a:endParaRPr sz="2400" dirty="0">
              <a:solidFill>
                <a:srgbClr val="000000"/>
              </a:solidFill>
            </a:endParaRPr>
          </a:p>
          <a:p>
            <a:pPr marL="457189" indent="-406390">
              <a:lnSpc>
                <a:spcPct val="100000"/>
              </a:lnSpc>
              <a:spcBef>
                <a:spcPts val="640"/>
              </a:spcBef>
              <a:buSzPts val="1800"/>
            </a:pPr>
            <a:r>
              <a:rPr lang="en" sz="2400" b="1" dirty="0"/>
              <a:t>1CBX</a:t>
            </a:r>
            <a:endParaRPr sz="2400" b="1" dirty="0"/>
          </a:p>
          <a:p>
            <a:pPr marL="457189" indent="-406390">
              <a:lnSpc>
                <a:spcPct val="100000"/>
              </a:lnSpc>
              <a:spcBef>
                <a:spcPts val="640"/>
              </a:spcBef>
              <a:buSzPts val="1800"/>
            </a:pPr>
            <a:r>
              <a:rPr lang="en" sz="2400" dirty="0"/>
              <a:t>Human carboxypeptidase complexed with </a:t>
            </a:r>
            <a:r>
              <a:rPr lang="en" sz="2400" dirty="0" err="1"/>
              <a:t>benzylsuccinate</a:t>
            </a:r>
            <a:r>
              <a:rPr lang="en" sz="2400" dirty="0"/>
              <a:t> and a Zinc ion.</a:t>
            </a:r>
            <a:endParaRPr sz="2400" dirty="0"/>
          </a:p>
          <a:p>
            <a:pPr marL="457189" indent="-406390">
              <a:lnSpc>
                <a:spcPct val="100000"/>
              </a:lnSpc>
              <a:spcBef>
                <a:spcPts val="640"/>
              </a:spcBef>
              <a:buSzPts val="1800"/>
            </a:pPr>
            <a:r>
              <a:rPr lang="en" sz="2400" dirty="0"/>
              <a:t>Involved in peptide hydrolysis, secreted by pancreas; mutations implicated in chronic pancreatitis .</a:t>
            </a:r>
            <a:endParaRPr sz="2400" dirty="0"/>
          </a:p>
          <a:p>
            <a:pPr marL="457189" indent="-406390">
              <a:lnSpc>
                <a:spcPct val="100000"/>
              </a:lnSpc>
              <a:spcBef>
                <a:spcPts val="640"/>
              </a:spcBef>
              <a:buSzPts val="1800"/>
            </a:pPr>
            <a:r>
              <a:rPr lang="en" sz="2400" dirty="0"/>
              <a:t>X-ray crystallography, resolution 2.0 Ångstroms.</a:t>
            </a:r>
            <a:endParaRPr sz="2400" dirty="0"/>
          </a:p>
        </p:txBody>
      </p:sp>
      <p:pic>
        <p:nvPicPr>
          <p:cNvPr id="4" name="Picture 3">
            <a:extLst>
              <a:ext uri="{FF2B5EF4-FFF2-40B4-BE49-F238E27FC236}">
                <a16:creationId xmlns:a16="http://schemas.microsoft.com/office/drawing/2014/main" id="{D24451CD-BC28-0249-BE31-8783B38EEE9E}"/>
              </a:ext>
            </a:extLst>
          </p:cNvPr>
          <p:cNvPicPr>
            <a:picLocks noChangeAspect="1"/>
          </p:cNvPicPr>
          <p:nvPr/>
        </p:nvPicPr>
        <p:blipFill>
          <a:blip r:embed="rId3"/>
          <a:stretch>
            <a:fillRect/>
          </a:stretch>
        </p:blipFill>
        <p:spPr>
          <a:xfrm>
            <a:off x="5969433" y="1417637"/>
            <a:ext cx="5854700" cy="5041900"/>
          </a:xfrm>
          <a:prstGeom prst="rect">
            <a:avLst/>
          </a:prstGeom>
        </p:spPr>
      </p:pic>
    </p:spTree>
    <p:extLst>
      <p:ext uri="{BB962C8B-B14F-4D97-AF65-F5344CB8AC3E}">
        <p14:creationId xmlns:p14="http://schemas.microsoft.com/office/powerpoint/2010/main" val="34959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508000" y="609600"/>
            <a:ext cx="10972800" cy="7620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4267"/>
              <a:t>Section 2: Composition</a:t>
            </a:r>
            <a:br>
              <a:rPr lang="en" sz="4267"/>
            </a:br>
            <a:endParaRPr/>
          </a:p>
        </p:txBody>
      </p:sp>
      <p:sp>
        <p:nvSpPr>
          <p:cNvPr id="156" name="Google Shape;156;p29"/>
          <p:cNvSpPr txBox="1"/>
          <p:nvPr/>
        </p:nvSpPr>
        <p:spPr>
          <a:xfrm>
            <a:off x="812800" y="1279367"/>
            <a:ext cx="3812000" cy="2246400"/>
          </a:xfrm>
          <a:prstGeom prst="rect">
            <a:avLst/>
          </a:prstGeom>
          <a:noFill/>
          <a:ln>
            <a:noFill/>
          </a:ln>
        </p:spPr>
        <p:txBody>
          <a:bodyPr spcFirstLastPara="1" wrap="square" lIns="121900" tIns="60933" rIns="121900" bIns="60933" anchor="t" anchorCtr="0">
            <a:noAutofit/>
          </a:bodyPr>
          <a:lstStyle/>
          <a:p>
            <a:pPr>
              <a:buClr>
                <a:schemeClr val="dk1"/>
              </a:buClr>
            </a:pPr>
            <a:r>
              <a:rPr lang="en" sz="3733" dirty="0">
                <a:solidFill>
                  <a:schemeClr val="dk1"/>
                </a:solidFill>
                <a:latin typeface="Arial"/>
                <a:ea typeface="Arial"/>
                <a:cs typeface="Arial"/>
                <a:sym typeface="Arial"/>
              </a:rPr>
              <a:t>Protein chains: 1</a:t>
            </a:r>
            <a:endParaRPr sz="2400" dirty="0"/>
          </a:p>
          <a:p>
            <a:pPr>
              <a:buClr>
                <a:schemeClr val="dk1"/>
              </a:buClr>
            </a:pPr>
            <a:endParaRPr sz="3733" dirty="0">
              <a:solidFill>
                <a:schemeClr val="dk1"/>
              </a:solidFill>
              <a:latin typeface="Arial"/>
              <a:ea typeface="Arial"/>
              <a:cs typeface="Arial"/>
              <a:sym typeface="Arial"/>
            </a:endParaRPr>
          </a:p>
          <a:p>
            <a:pPr>
              <a:buClr>
                <a:schemeClr val="dk1"/>
              </a:buClr>
            </a:pPr>
            <a:r>
              <a:rPr lang="en" sz="3733" dirty="0">
                <a:solidFill>
                  <a:schemeClr val="dk1"/>
                </a:solidFill>
                <a:latin typeface="Arial"/>
                <a:ea typeface="Arial"/>
                <a:cs typeface="Arial"/>
                <a:sym typeface="Arial"/>
              </a:rPr>
              <a:t>DNA chains: </a:t>
            </a:r>
            <a:r>
              <a:rPr lang="en" sz="3733" dirty="0">
                <a:solidFill>
                  <a:schemeClr val="dk1"/>
                </a:solidFill>
              </a:rPr>
              <a:t>0</a:t>
            </a:r>
            <a:endParaRPr sz="2400" dirty="0"/>
          </a:p>
          <a:p>
            <a:pPr>
              <a:buClr>
                <a:schemeClr val="dk1"/>
              </a:buClr>
            </a:pPr>
            <a:endParaRPr sz="3733" dirty="0">
              <a:solidFill>
                <a:schemeClr val="dk1"/>
              </a:solidFill>
              <a:latin typeface="Arial"/>
              <a:ea typeface="Arial"/>
              <a:cs typeface="Arial"/>
              <a:sym typeface="Arial"/>
            </a:endParaRPr>
          </a:p>
          <a:p>
            <a:pPr>
              <a:buClr>
                <a:schemeClr val="dk1"/>
              </a:buClr>
            </a:pPr>
            <a:r>
              <a:rPr lang="en" sz="3733" dirty="0">
                <a:solidFill>
                  <a:schemeClr val="dk1"/>
                </a:solidFill>
                <a:latin typeface="Arial"/>
                <a:ea typeface="Arial"/>
                <a:cs typeface="Arial"/>
                <a:sym typeface="Arial"/>
              </a:rPr>
              <a:t>RNA chains: 0</a:t>
            </a:r>
            <a:endParaRPr sz="2400" dirty="0"/>
          </a:p>
        </p:txBody>
      </p:sp>
      <p:sp>
        <p:nvSpPr>
          <p:cNvPr id="158" name="Google Shape;158;p29"/>
          <p:cNvSpPr txBox="1"/>
          <p:nvPr/>
        </p:nvSpPr>
        <p:spPr>
          <a:xfrm>
            <a:off x="5729279" y="1195603"/>
            <a:ext cx="5355200" cy="4783600"/>
          </a:xfrm>
          <a:prstGeom prst="rect">
            <a:avLst/>
          </a:prstGeom>
          <a:noFill/>
          <a:ln>
            <a:noFill/>
          </a:ln>
        </p:spPr>
        <p:txBody>
          <a:bodyPr spcFirstLastPara="1" wrap="square" lIns="121900" tIns="60933" rIns="121900" bIns="60933" anchor="t" anchorCtr="0">
            <a:noAutofit/>
          </a:bodyPr>
          <a:lstStyle/>
          <a:p>
            <a:pPr>
              <a:buClr>
                <a:schemeClr val="dk1"/>
              </a:buClr>
            </a:pPr>
            <a:r>
              <a:rPr lang="en" sz="3733" dirty="0">
                <a:solidFill>
                  <a:schemeClr val="dk1"/>
                </a:solidFill>
                <a:latin typeface="Arial"/>
                <a:ea typeface="Arial"/>
                <a:cs typeface="Arial"/>
                <a:sym typeface="Arial"/>
              </a:rPr>
              <a:t>Ligands</a:t>
            </a:r>
            <a:endParaRPr sz="2400" dirty="0"/>
          </a:p>
          <a:p>
            <a:pPr>
              <a:buClr>
                <a:schemeClr val="dk1"/>
              </a:buClr>
              <a:buSzPts val="2800"/>
              <a:buFont typeface="Arial"/>
              <a:buChar char="•"/>
            </a:pPr>
            <a:r>
              <a:rPr lang="en" sz="3733" dirty="0">
                <a:solidFill>
                  <a:schemeClr val="dk1"/>
                </a:solidFill>
                <a:latin typeface="Arial"/>
                <a:ea typeface="Arial"/>
                <a:cs typeface="Arial"/>
                <a:sym typeface="Arial"/>
              </a:rPr>
              <a:t> </a:t>
            </a:r>
            <a:r>
              <a:rPr lang="en" sz="3733" dirty="0">
                <a:solidFill>
                  <a:schemeClr val="dk1"/>
                </a:solidFill>
              </a:rPr>
              <a:t>BZS: </a:t>
            </a:r>
            <a:r>
              <a:rPr lang="en" sz="3733" dirty="0" err="1">
                <a:solidFill>
                  <a:schemeClr val="dk1"/>
                </a:solidFill>
              </a:rPr>
              <a:t>Benzylsuccinate</a:t>
            </a:r>
            <a:r>
              <a:rPr lang="en" sz="3733" dirty="0">
                <a:solidFill>
                  <a:schemeClr val="dk1"/>
                </a:solidFill>
              </a:rPr>
              <a:t> and Zinc Ion</a:t>
            </a:r>
            <a:endParaRPr sz="2400" dirty="0"/>
          </a:p>
          <a:p>
            <a:pPr>
              <a:buClr>
                <a:schemeClr val="dk1"/>
              </a:buClr>
            </a:pPr>
            <a:endParaRPr sz="3733" dirty="0">
              <a:solidFill>
                <a:schemeClr val="dk1"/>
              </a:solidFill>
            </a:endParaRPr>
          </a:p>
          <a:p>
            <a:pPr>
              <a:buClr>
                <a:schemeClr val="dk1"/>
              </a:buClr>
            </a:pPr>
            <a:endParaRPr sz="3733" dirty="0">
              <a:solidFill>
                <a:schemeClr val="dk1"/>
              </a:solidFill>
            </a:endParaRPr>
          </a:p>
          <a:p>
            <a:pPr>
              <a:buClr>
                <a:schemeClr val="dk1"/>
              </a:buClr>
            </a:pPr>
            <a:endParaRPr sz="3733" dirty="0">
              <a:solidFill>
                <a:schemeClr val="dk1"/>
              </a:solidFill>
            </a:endParaRPr>
          </a:p>
          <a:p>
            <a:pPr>
              <a:buClr>
                <a:schemeClr val="dk1"/>
              </a:buClr>
            </a:pPr>
            <a:endParaRPr lang="en" sz="3733" dirty="0">
              <a:solidFill>
                <a:schemeClr val="dk1"/>
              </a:solidFill>
            </a:endParaRPr>
          </a:p>
          <a:p>
            <a:pPr>
              <a:buClr>
                <a:schemeClr val="dk1"/>
              </a:buClr>
            </a:pPr>
            <a:r>
              <a:rPr lang="en" sz="3733" dirty="0">
                <a:solidFill>
                  <a:schemeClr val="dk1"/>
                </a:solidFill>
                <a:latin typeface="Arial"/>
                <a:ea typeface="Arial"/>
                <a:cs typeface="Arial"/>
                <a:sym typeface="Arial"/>
              </a:rPr>
              <a:t>Non-Standard Residues</a:t>
            </a:r>
            <a:endParaRPr sz="2400" dirty="0"/>
          </a:p>
          <a:p>
            <a:pPr>
              <a:buClr>
                <a:schemeClr val="dk1"/>
              </a:buClr>
              <a:buSzPts val="2800"/>
              <a:buFont typeface="Arial"/>
              <a:buChar char="•"/>
            </a:pPr>
            <a:r>
              <a:rPr lang="en" sz="3733" dirty="0">
                <a:solidFill>
                  <a:schemeClr val="dk1"/>
                </a:solidFill>
                <a:latin typeface="Arial"/>
                <a:ea typeface="Arial"/>
                <a:cs typeface="Arial"/>
                <a:sym typeface="Arial"/>
              </a:rPr>
              <a:t> (None)</a:t>
            </a:r>
            <a:endParaRPr sz="2400" dirty="0"/>
          </a:p>
        </p:txBody>
      </p:sp>
      <p:sp>
        <p:nvSpPr>
          <p:cNvPr id="159" name="Google Shape;159;p29"/>
          <p:cNvSpPr txBox="1"/>
          <p:nvPr/>
        </p:nvSpPr>
        <p:spPr>
          <a:xfrm>
            <a:off x="10034600" y="2710600"/>
            <a:ext cx="562800" cy="743600"/>
          </a:xfrm>
          <a:prstGeom prst="rect">
            <a:avLst/>
          </a:prstGeom>
          <a:noFill/>
          <a:ln>
            <a:noFill/>
          </a:ln>
        </p:spPr>
        <p:txBody>
          <a:bodyPr spcFirstLastPara="1" wrap="square" lIns="121900" tIns="121900" rIns="121900" bIns="121900" anchor="t" anchorCtr="0">
            <a:noAutofit/>
          </a:bodyPr>
          <a:lstStyle/>
          <a:p>
            <a:endParaRPr sz="4800" dirty="0">
              <a:solidFill>
                <a:srgbClr val="666666"/>
              </a:solidFill>
            </a:endParaRPr>
          </a:p>
        </p:txBody>
      </p:sp>
      <p:sp>
        <p:nvSpPr>
          <p:cNvPr id="161" name="Google Shape;161;p29"/>
          <p:cNvSpPr txBox="1"/>
          <p:nvPr/>
        </p:nvSpPr>
        <p:spPr>
          <a:xfrm>
            <a:off x="5706546" y="2847803"/>
            <a:ext cx="3223575" cy="739600"/>
          </a:xfrm>
          <a:prstGeom prst="rect">
            <a:avLst/>
          </a:prstGeom>
          <a:noFill/>
          <a:ln>
            <a:noFill/>
          </a:ln>
        </p:spPr>
        <p:txBody>
          <a:bodyPr spcFirstLastPara="1" wrap="square" lIns="121900" tIns="121900" rIns="121900" bIns="121900" anchor="t" anchorCtr="0">
            <a:noAutofit/>
          </a:bodyPr>
          <a:lstStyle/>
          <a:p>
            <a:r>
              <a:rPr lang="en" sz="3200" b="1" dirty="0">
                <a:solidFill>
                  <a:srgbClr val="666666"/>
                </a:solidFill>
              </a:rPr>
              <a:t>Zn</a:t>
            </a:r>
            <a:r>
              <a:rPr lang="en" sz="3200" b="1" baseline="30000" dirty="0">
                <a:solidFill>
                  <a:srgbClr val="666666"/>
                </a:solidFill>
              </a:rPr>
              <a:t>2+</a:t>
            </a:r>
            <a:r>
              <a:rPr lang="en" sz="3200" b="1" baseline="30000" dirty="0"/>
              <a:t>, </a:t>
            </a:r>
            <a:r>
              <a:rPr lang="en" sz="3200" b="1" dirty="0">
                <a:solidFill>
                  <a:srgbClr val="FF0000"/>
                </a:solidFill>
              </a:rPr>
              <a:t>O</a:t>
            </a:r>
            <a:r>
              <a:rPr lang="en" sz="3200" b="1" dirty="0"/>
              <a:t>, </a:t>
            </a:r>
            <a:r>
              <a:rPr lang="en" sz="3200" b="1" dirty="0">
                <a:solidFill>
                  <a:srgbClr val="00B050"/>
                </a:solidFill>
              </a:rPr>
              <a:t>C</a:t>
            </a:r>
            <a:endParaRPr sz="3200" b="1" dirty="0">
              <a:solidFill>
                <a:srgbClr val="0000FF"/>
              </a:solidFill>
            </a:endParaRPr>
          </a:p>
        </p:txBody>
      </p:sp>
      <p:pic>
        <p:nvPicPr>
          <p:cNvPr id="3" name="Picture 2">
            <a:extLst>
              <a:ext uri="{FF2B5EF4-FFF2-40B4-BE49-F238E27FC236}">
                <a16:creationId xmlns:a16="http://schemas.microsoft.com/office/drawing/2014/main" id="{AC063DB1-B871-7149-A634-843961419FA8}"/>
              </a:ext>
            </a:extLst>
          </p:cNvPr>
          <p:cNvPicPr>
            <a:picLocks noChangeAspect="1"/>
          </p:cNvPicPr>
          <p:nvPr/>
        </p:nvPicPr>
        <p:blipFill>
          <a:blip r:embed="rId3"/>
          <a:stretch>
            <a:fillRect/>
          </a:stretch>
        </p:blipFill>
        <p:spPr>
          <a:xfrm>
            <a:off x="6783723" y="3511965"/>
            <a:ext cx="3223575" cy="1729203"/>
          </a:xfrm>
          <a:prstGeom prst="rect">
            <a:avLst/>
          </a:prstGeom>
        </p:spPr>
      </p:pic>
    </p:spTree>
    <p:extLst>
      <p:ext uri="{BB962C8B-B14F-4D97-AF65-F5344CB8AC3E}">
        <p14:creationId xmlns:p14="http://schemas.microsoft.com/office/powerpoint/2010/main" val="284375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p:nvPr/>
        </p:nvSpPr>
        <p:spPr>
          <a:xfrm>
            <a:off x="1155833" y="203967"/>
            <a:ext cx="9852000" cy="584400"/>
          </a:xfrm>
          <a:prstGeom prst="rect">
            <a:avLst/>
          </a:prstGeom>
          <a:noFill/>
          <a:ln>
            <a:noFill/>
          </a:ln>
        </p:spPr>
        <p:txBody>
          <a:bodyPr spcFirstLastPara="1" wrap="square" lIns="121900" tIns="60933" rIns="121900" bIns="60933" anchor="t" anchorCtr="0">
            <a:noAutofit/>
          </a:bodyPr>
          <a:lstStyle/>
          <a:p>
            <a:pPr>
              <a:buClr>
                <a:schemeClr val="dk1"/>
              </a:buClr>
            </a:pPr>
            <a:r>
              <a:rPr lang="en" sz="4267">
                <a:solidFill>
                  <a:schemeClr val="dk1"/>
                </a:solidFill>
                <a:latin typeface="Arial"/>
                <a:ea typeface="Arial"/>
                <a:cs typeface="Arial"/>
                <a:sym typeface="Arial"/>
              </a:rPr>
              <a:t>Section 3A: Evolutionary Conservation</a:t>
            </a:r>
            <a:endParaRPr sz="2400"/>
          </a:p>
        </p:txBody>
      </p:sp>
      <p:sp>
        <p:nvSpPr>
          <p:cNvPr id="167" name="Google Shape;167;p30"/>
          <p:cNvSpPr txBox="1"/>
          <p:nvPr/>
        </p:nvSpPr>
        <p:spPr>
          <a:xfrm>
            <a:off x="205915" y="1902154"/>
            <a:ext cx="3620000" cy="2779200"/>
          </a:xfrm>
          <a:prstGeom prst="rect">
            <a:avLst/>
          </a:prstGeom>
          <a:noFill/>
          <a:ln>
            <a:noFill/>
          </a:ln>
        </p:spPr>
        <p:txBody>
          <a:bodyPr spcFirstLastPara="1" wrap="square" lIns="121900" tIns="60933" rIns="121900" bIns="60933" anchor="t" anchorCtr="0">
            <a:noAutofit/>
          </a:bodyPr>
          <a:lstStyle/>
          <a:p>
            <a:pPr>
              <a:buClr>
                <a:schemeClr val="dk1"/>
              </a:buClr>
            </a:pPr>
            <a:r>
              <a:rPr lang="en" sz="3200" dirty="0">
                <a:solidFill>
                  <a:schemeClr val="dk1"/>
                </a:solidFill>
                <a:latin typeface="Arial"/>
                <a:ea typeface="Arial"/>
                <a:cs typeface="Arial"/>
                <a:sym typeface="Arial"/>
              </a:rPr>
              <a:t>The ligand-binding side is much more conserved than the </a:t>
            </a:r>
            <a:r>
              <a:rPr lang="en" sz="3200" dirty="0">
                <a:solidFill>
                  <a:schemeClr val="dk1"/>
                </a:solidFill>
              </a:rPr>
              <a:t>opposite side</a:t>
            </a:r>
            <a:r>
              <a:rPr lang="en" sz="3200" dirty="0">
                <a:solidFill>
                  <a:schemeClr val="dk1"/>
                </a:solidFill>
                <a:latin typeface="Arial"/>
                <a:ea typeface="Arial"/>
                <a:cs typeface="Arial"/>
                <a:sym typeface="Arial"/>
              </a:rPr>
              <a:t>. In addition, residues in the core of the protein are more conserved.</a:t>
            </a:r>
            <a:endParaRPr sz="3200" dirty="0"/>
          </a:p>
        </p:txBody>
      </p:sp>
      <p:pic>
        <p:nvPicPr>
          <p:cNvPr id="168" name="Google Shape;168;p30"/>
          <p:cNvPicPr preferRelativeResize="0"/>
          <p:nvPr/>
        </p:nvPicPr>
        <p:blipFill rotWithShape="1">
          <a:blip r:embed="rId3">
            <a:alphaModFix/>
          </a:blip>
          <a:srcRect/>
          <a:stretch/>
        </p:blipFill>
        <p:spPr>
          <a:xfrm>
            <a:off x="5867917" y="5692833"/>
            <a:ext cx="3817200" cy="961200"/>
          </a:xfrm>
          <a:prstGeom prst="rect">
            <a:avLst/>
          </a:prstGeom>
          <a:noFill/>
          <a:ln>
            <a:noFill/>
          </a:ln>
        </p:spPr>
      </p:pic>
      <p:sp>
        <p:nvSpPr>
          <p:cNvPr id="169" name="Google Shape;169;p30"/>
          <p:cNvSpPr txBox="1"/>
          <p:nvPr/>
        </p:nvSpPr>
        <p:spPr>
          <a:xfrm>
            <a:off x="178133" y="899100"/>
            <a:ext cx="2946400" cy="1754000"/>
          </a:xfrm>
          <a:prstGeom prst="rect">
            <a:avLst/>
          </a:prstGeom>
          <a:noFill/>
          <a:ln>
            <a:noFill/>
          </a:ln>
        </p:spPr>
        <p:txBody>
          <a:bodyPr spcFirstLastPara="1" wrap="square" lIns="121900" tIns="60933" rIns="121900" bIns="60933" anchor="t" anchorCtr="0">
            <a:noAutofit/>
          </a:bodyPr>
          <a:lstStyle/>
          <a:p>
            <a:pPr>
              <a:buClr>
                <a:srgbClr val="606060"/>
              </a:buClr>
            </a:pPr>
            <a:endParaRPr sz="2400" dirty="0"/>
          </a:p>
        </p:txBody>
      </p:sp>
      <p:sp>
        <p:nvSpPr>
          <p:cNvPr id="170" name="Google Shape;170;p30"/>
          <p:cNvSpPr txBox="1"/>
          <p:nvPr/>
        </p:nvSpPr>
        <p:spPr>
          <a:xfrm>
            <a:off x="3163752" y="915345"/>
            <a:ext cx="8098400" cy="743600"/>
          </a:xfrm>
          <a:prstGeom prst="rect">
            <a:avLst/>
          </a:prstGeom>
          <a:noFill/>
          <a:ln>
            <a:noFill/>
          </a:ln>
        </p:spPr>
        <p:txBody>
          <a:bodyPr spcFirstLastPara="1" wrap="square" lIns="121900" tIns="121900" rIns="121900" bIns="121900" anchor="t" anchorCtr="0">
            <a:noAutofit/>
          </a:bodyPr>
          <a:lstStyle/>
          <a:p>
            <a:pPr algn="ctr"/>
            <a:r>
              <a:rPr lang="en-US" sz="2400" dirty="0">
                <a:solidFill>
                  <a:srgbClr val="FF0000"/>
                </a:solidFill>
              </a:rPr>
              <a:t>http://</a:t>
            </a:r>
            <a:r>
              <a:rPr lang="en-US" sz="2400" dirty="0" err="1">
                <a:solidFill>
                  <a:srgbClr val="FF0000"/>
                </a:solidFill>
              </a:rPr>
              <a:t>consurf.tau.ac.il</a:t>
            </a:r>
            <a:r>
              <a:rPr lang="en-US" sz="2400" dirty="0">
                <a:solidFill>
                  <a:srgbClr val="FF0000"/>
                </a:solidFill>
              </a:rPr>
              <a:t>/results/1539920870/</a:t>
            </a:r>
            <a:r>
              <a:rPr lang="en-US" sz="2400" dirty="0" err="1">
                <a:solidFill>
                  <a:srgbClr val="FF0000"/>
                </a:solidFill>
              </a:rPr>
              <a:t>output.php</a:t>
            </a:r>
            <a:endParaRPr sz="2400" dirty="0">
              <a:solidFill>
                <a:srgbClr val="FF0000"/>
              </a:solidFill>
            </a:endParaRPr>
          </a:p>
        </p:txBody>
      </p:sp>
      <p:sp>
        <p:nvSpPr>
          <p:cNvPr id="174" name="Google Shape;174;p30"/>
          <p:cNvSpPr txBox="1"/>
          <p:nvPr/>
        </p:nvSpPr>
        <p:spPr>
          <a:xfrm>
            <a:off x="4220533" y="4738300"/>
            <a:ext cx="3075600" cy="743600"/>
          </a:xfrm>
          <a:prstGeom prst="rect">
            <a:avLst/>
          </a:prstGeom>
          <a:noFill/>
          <a:ln>
            <a:noFill/>
          </a:ln>
        </p:spPr>
        <p:txBody>
          <a:bodyPr spcFirstLastPara="1" wrap="square" lIns="121900" tIns="121900" rIns="121900" bIns="121900" anchor="t" anchorCtr="0">
            <a:noAutofit/>
          </a:bodyPr>
          <a:lstStyle/>
          <a:p>
            <a:pPr algn="ctr"/>
            <a:r>
              <a:rPr lang="en" sz="2400"/>
              <a:t>Side not binding ligand.</a:t>
            </a:r>
            <a:endParaRPr sz="2400"/>
          </a:p>
        </p:txBody>
      </p:sp>
      <p:sp>
        <p:nvSpPr>
          <p:cNvPr id="175" name="Google Shape;175;p30"/>
          <p:cNvSpPr txBox="1"/>
          <p:nvPr/>
        </p:nvSpPr>
        <p:spPr>
          <a:xfrm>
            <a:off x="8147317" y="4738300"/>
            <a:ext cx="3075600" cy="743600"/>
          </a:xfrm>
          <a:prstGeom prst="rect">
            <a:avLst/>
          </a:prstGeom>
          <a:noFill/>
          <a:ln>
            <a:noFill/>
          </a:ln>
        </p:spPr>
        <p:txBody>
          <a:bodyPr spcFirstLastPara="1" wrap="square" lIns="121900" tIns="121900" rIns="121900" bIns="121900" anchor="t" anchorCtr="0">
            <a:noAutofit/>
          </a:bodyPr>
          <a:lstStyle/>
          <a:p>
            <a:pPr algn="ctr"/>
            <a:r>
              <a:rPr lang="en" sz="2400"/>
              <a:t>Side binding ligand.</a:t>
            </a:r>
            <a:endParaRPr sz="2400"/>
          </a:p>
        </p:txBody>
      </p:sp>
      <p:pic>
        <p:nvPicPr>
          <p:cNvPr id="3" name="Picture 2">
            <a:extLst>
              <a:ext uri="{FF2B5EF4-FFF2-40B4-BE49-F238E27FC236}">
                <a16:creationId xmlns:a16="http://schemas.microsoft.com/office/drawing/2014/main" id="{A9AE0998-21D8-A249-80C9-FC8F9C814BF9}"/>
              </a:ext>
            </a:extLst>
          </p:cNvPr>
          <p:cNvPicPr>
            <a:picLocks noChangeAspect="1"/>
          </p:cNvPicPr>
          <p:nvPr/>
        </p:nvPicPr>
        <p:blipFill>
          <a:blip r:embed="rId4"/>
          <a:stretch>
            <a:fillRect/>
          </a:stretch>
        </p:blipFill>
        <p:spPr>
          <a:xfrm rot="5400000">
            <a:off x="8063183" y="1562599"/>
            <a:ext cx="3079900" cy="3318037"/>
          </a:xfrm>
          <a:prstGeom prst="rect">
            <a:avLst/>
          </a:prstGeom>
        </p:spPr>
      </p:pic>
      <p:pic>
        <p:nvPicPr>
          <p:cNvPr id="5" name="Picture 4">
            <a:extLst>
              <a:ext uri="{FF2B5EF4-FFF2-40B4-BE49-F238E27FC236}">
                <a16:creationId xmlns:a16="http://schemas.microsoft.com/office/drawing/2014/main" id="{6751F95D-6CC6-3343-8AEA-7E95A7CAC365}"/>
              </a:ext>
            </a:extLst>
          </p:cNvPr>
          <p:cNvPicPr>
            <a:picLocks noChangeAspect="1"/>
          </p:cNvPicPr>
          <p:nvPr/>
        </p:nvPicPr>
        <p:blipFill>
          <a:blip r:embed="rId5"/>
          <a:stretch>
            <a:fillRect/>
          </a:stretch>
        </p:blipFill>
        <p:spPr>
          <a:xfrm rot="10800000">
            <a:off x="4273934" y="1658398"/>
            <a:ext cx="2968798" cy="3079901"/>
          </a:xfrm>
          <a:prstGeom prst="rect">
            <a:avLst/>
          </a:prstGeom>
        </p:spPr>
      </p:pic>
    </p:spTree>
    <p:extLst>
      <p:ext uri="{BB962C8B-B14F-4D97-AF65-F5344CB8AC3E}">
        <p14:creationId xmlns:p14="http://schemas.microsoft.com/office/powerpoint/2010/main" val="176185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1"/>
          <p:cNvSpPr txBox="1"/>
          <p:nvPr/>
        </p:nvSpPr>
        <p:spPr>
          <a:xfrm>
            <a:off x="1055733" y="190533"/>
            <a:ext cx="10271200" cy="1348800"/>
          </a:xfrm>
          <a:prstGeom prst="rect">
            <a:avLst/>
          </a:prstGeom>
          <a:noFill/>
          <a:ln>
            <a:noFill/>
          </a:ln>
        </p:spPr>
        <p:txBody>
          <a:bodyPr spcFirstLastPara="1" wrap="square" lIns="121900" tIns="121900" rIns="121900" bIns="121900" anchor="ctr" anchorCtr="0">
            <a:noAutofit/>
          </a:bodyPr>
          <a:lstStyle/>
          <a:p>
            <a:pPr algn="ctr"/>
            <a:r>
              <a:rPr lang="en" sz="3200" dirty="0">
                <a:solidFill>
                  <a:schemeClr val="dk1"/>
                </a:solidFill>
              </a:rPr>
              <a:t>Section 3B: Evolutionary Conservation.</a:t>
            </a:r>
            <a:endParaRPr sz="3200" dirty="0">
              <a:solidFill>
                <a:schemeClr val="dk1"/>
              </a:solidFill>
            </a:endParaRPr>
          </a:p>
          <a:p>
            <a:pPr algn="ctr"/>
            <a:r>
              <a:rPr lang="en" sz="3200" dirty="0">
                <a:solidFill>
                  <a:schemeClr val="dk1"/>
                </a:solidFill>
              </a:rPr>
              <a:t>Conservation of N144 and contact with BZS.</a:t>
            </a:r>
            <a:endParaRPr sz="3200" dirty="0">
              <a:solidFill>
                <a:schemeClr val="dk1"/>
              </a:solidFill>
            </a:endParaRPr>
          </a:p>
        </p:txBody>
      </p:sp>
      <p:sp>
        <p:nvSpPr>
          <p:cNvPr id="182" name="Google Shape;182;p31"/>
          <p:cNvSpPr txBox="1"/>
          <p:nvPr/>
        </p:nvSpPr>
        <p:spPr>
          <a:xfrm>
            <a:off x="939933" y="1418019"/>
            <a:ext cx="10502800" cy="915600"/>
          </a:xfrm>
          <a:prstGeom prst="rect">
            <a:avLst/>
          </a:prstGeom>
          <a:noFill/>
          <a:ln>
            <a:noFill/>
          </a:ln>
        </p:spPr>
        <p:txBody>
          <a:bodyPr spcFirstLastPara="1" wrap="square" lIns="121900" tIns="121900" rIns="121900" bIns="121900" anchor="t" anchorCtr="0">
            <a:noAutofit/>
          </a:bodyPr>
          <a:lstStyle/>
          <a:p>
            <a:r>
              <a:rPr lang="en" sz="2400" dirty="0"/>
              <a:t>Asparagine 144 is identified as the grey residue. </a:t>
            </a:r>
            <a:r>
              <a:rPr lang="en" sz="2400" dirty="0" err="1"/>
              <a:t>Consurf</a:t>
            </a:r>
            <a:r>
              <a:rPr lang="en" sz="2400" dirty="0"/>
              <a:t> indicates that this residue is highly conserved. Its carboxamide is 2.8 angstroms away from the </a:t>
            </a:r>
            <a:r>
              <a:rPr lang="en" sz="2400" dirty="0">
                <a:solidFill>
                  <a:srgbClr val="FF0000"/>
                </a:solidFill>
              </a:rPr>
              <a:t>Oxygen </a:t>
            </a:r>
            <a:r>
              <a:rPr lang="en" sz="2400" dirty="0"/>
              <a:t>of the BZS, which implicates hydrogen bonding as an evolutionary pressure of maintaining this conservation.</a:t>
            </a:r>
            <a:endParaRPr sz="2400" dirty="0"/>
          </a:p>
        </p:txBody>
      </p:sp>
      <p:pic>
        <p:nvPicPr>
          <p:cNvPr id="3" name="Picture 2">
            <a:extLst>
              <a:ext uri="{FF2B5EF4-FFF2-40B4-BE49-F238E27FC236}">
                <a16:creationId xmlns:a16="http://schemas.microsoft.com/office/drawing/2014/main" id="{63D49C39-4D75-BC40-9A8C-A9F912BE7B64}"/>
              </a:ext>
            </a:extLst>
          </p:cNvPr>
          <p:cNvPicPr>
            <a:picLocks noChangeAspect="1"/>
          </p:cNvPicPr>
          <p:nvPr/>
        </p:nvPicPr>
        <p:blipFill>
          <a:blip r:embed="rId3"/>
          <a:stretch>
            <a:fillRect/>
          </a:stretch>
        </p:blipFill>
        <p:spPr>
          <a:xfrm>
            <a:off x="4141101" y="3127906"/>
            <a:ext cx="4445520" cy="3539561"/>
          </a:xfrm>
          <a:prstGeom prst="rect">
            <a:avLst/>
          </a:prstGeom>
        </p:spPr>
      </p:pic>
    </p:spTree>
    <p:extLst>
      <p:ext uri="{BB962C8B-B14F-4D97-AF65-F5344CB8AC3E}">
        <p14:creationId xmlns:p14="http://schemas.microsoft.com/office/powerpoint/2010/main" val="71148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1"/>
          <p:cNvSpPr txBox="1"/>
          <p:nvPr/>
        </p:nvSpPr>
        <p:spPr>
          <a:xfrm>
            <a:off x="1055733" y="190533"/>
            <a:ext cx="10271200" cy="1348800"/>
          </a:xfrm>
          <a:prstGeom prst="rect">
            <a:avLst/>
          </a:prstGeom>
          <a:noFill/>
          <a:ln>
            <a:noFill/>
          </a:ln>
        </p:spPr>
        <p:txBody>
          <a:bodyPr spcFirstLastPara="1" wrap="square" lIns="121900" tIns="121900" rIns="121900" bIns="121900" anchor="ctr" anchorCtr="0">
            <a:noAutofit/>
          </a:bodyPr>
          <a:lstStyle/>
          <a:p>
            <a:pPr algn="ctr"/>
            <a:r>
              <a:rPr lang="en" sz="3200" dirty="0">
                <a:solidFill>
                  <a:schemeClr val="dk1"/>
                </a:solidFill>
              </a:rPr>
              <a:t>Section 3C: Evolutionary Conservation.</a:t>
            </a:r>
            <a:endParaRPr sz="3200" dirty="0">
              <a:solidFill>
                <a:schemeClr val="dk1"/>
              </a:solidFill>
            </a:endParaRPr>
          </a:p>
          <a:p>
            <a:pPr algn="ctr"/>
            <a:r>
              <a:rPr lang="en" sz="3200" dirty="0">
                <a:solidFill>
                  <a:schemeClr val="dk1"/>
                </a:solidFill>
              </a:rPr>
              <a:t>Much cooler cation amino acid stabilization.</a:t>
            </a:r>
            <a:endParaRPr sz="3200" dirty="0">
              <a:solidFill>
                <a:schemeClr val="dk1"/>
              </a:solidFill>
            </a:endParaRPr>
          </a:p>
        </p:txBody>
      </p:sp>
      <p:sp>
        <p:nvSpPr>
          <p:cNvPr id="182" name="Google Shape;182;p31"/>
          <p:cNvSpPr txBox="1"/>
          <p:nvPr/>
        </p:nvSpPr>
        <p:spPr>
          <a:xfrm>
            <a:off x="824133" y="1539333"/>
            <a:ext cx="10502800" cy="915600"/>
          </a:xfrm>
          <a:prstGeom prst="rect">
            <a:avLst/>
          </a:prstGeom>
          <a:noFill/>
          <a:ln>
            <a:noFill/>
          </a:ln>
        </p:spPr>
        <p:txBody>
          <a:bodyPr spcFirstLastPara="1" wrap="square" lIns="121900" tIns="121900" rIns="121900" bIns="121900" anchor="t" anchorCtr="0">
            <a:noAutofit/>
          </a:bodyPr>
          <a:lstStyle/>
          <a:p>
            <a:r>
              <a:rPr lang="en" sz="2400" dirty="0"/>
              <a:t>The Zinc cation is implicated in a number of stabilizing interactions with neighboring amino acids including ionic bonding and cation-pi interactions. It is probably this particular interaction that drives the presence of positively charged and aromatic amino acids.  </a:t>
            </a:r>
            <a:endParaRPr sz="2400" dirty="0"/>
          </a:p>
        </p:txBody>
      </p:sp>
      <p:pic>
        <p:nvPicPr>
          <p:cNvPr id="4" name="Picture 3">
            <a:extLst>
              <a:ext uri="{FF2B5EF4-FFF2-40B4-BE49-F238E27FC236}">
                <a16:creationId xmlns:a16="http://schemas.microsoft.com/office/drawing/2014/main" id="{239802FF-4766-0E4F-8278-0A7DA5E65731}"/>
              </a:ext>
            </a:extLst>
          </p:cNvPr>
          <p:cNvPicPr>
            <a:picLocks noChangeAspect="1"/>
          </p:cNvPicPr>
          <p:nvPr/>
        </p:nvPicPr>
        <p:blipFill>
          <a:blip r:embed="rId3"/>
          <a:stretch>
            <a:fillRect/>
          </a:stretch>
        </p:blipFill>
        <p:spPr>
          <a:xfrm>
            <a:off x="3276600" y="3627045"/>
            <a:ext cx="4902200" cy="2800873"/>
          </a:xfrm>
          <a:prstGeom prst="rect">
            <a:avLst/>
          </a:prstGeom>
        </p:spPr>
      </p:pic>
    </p:spTree>
    <p:extLst>
      <p:ext uri="{BB962C8B-B14F-4D97-AF65-F5344CB8AC3E}">
        <p14:creationId xmlns:p14="http://schemas.microsoft.com/office/powerpoint/2010/main" val="213685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4800"/>
              <a:t>Section 4: Hydrophobic/Polar</a:t>
            </a:r>
            <a:endParaRPr sz="4800"/>
          </a:p>
        </p:txBody>
      </p:sp>
      <p:sp>
        <p:nvSpPr>
          <p:cNvPr id="189" name="Google Shape;189;p32"/>
          <p:cNvSpPr txBox="1">
            <a:spLocks noGrp="1"/>
          </p:cNvSpPr>
          <p:nvPr>
            <p:ph type="body" idx="1"/>
          </p:nvPr>
        </p:nvSpPr>
        <p:spPr>
          <a:xfrm>
            <a:off x="609600" y="1345733"/>
            <a:ext cx="10972800" cy="1066800"/>
          </a:xfrm>
          <a:prstGeom prst="rect">
            <a:avLst/>
          </a:prstGeom>
          <a:noFill/>
          <a:ln>
            <a:noFill/>
          </a:ln>
        </p:spPr>
        <p:txBody>
          <a:bodyPr spcFirstLastPara="1" vert="horz" wrap="square" lIns="121900" tIns="60933" rIns="121900" bIns="60933" rtlCol="0" anchor="t" anchorCtr="0">
            <a:noAutofit/>
          </a:bodyPr>
          <a:lstStyle/>
          <a:p>
            <a:pPr marL="457189" indent="-423323">
              <a:lnSpc>
                <a:spcPct val="80000"/>
              </a:lnSpc>
              <a:spcBef>
                <a:spcPts val="0"/>
              </a:spcBef>
              <a:buSzPts val="2000"/>
            </a:pPr>
            <a:r>
              <a:rPr lang="en" sz="2667" dirty="0"/>
              <a:t>This protein has a mostly polar surface, consistent with it being </a:t>
            </a:r>
            <a:r>
              <a:rPr lang="en" sz="2667" b="1" dirty="0"/>
              <a:t>water soluble</a:t>
            </a:r>
            <a:r>
              <a:rPr lang="en" sz="2667" dirty="0"/>
              <a:t>. Small hydrophobic patches are interspersed throughout the protein.  </a:t>
            </a:r>
            <a:endParaRPr sz="2667" dirty="0"/>
          </a:p>
        </p:txBody>
      </p:sp>
      <p:sp>
        <p:nvSpPr>
          <p:cNvPr id="192" name="Google Shape;192;p32"/>
          <p:cNvSpPr txBox="1"/>
          <p:nvPr/>
        </p:nvSpPr>
        <p:spPr>
          <a:xfrm>
            <a:off x="3742717" y="6094667"/>
            <a:ext cx="3075600" cy="743600"/>
          </a:xfrm>
          <a:prstGeom prst="rect">
            <a:avLst/>
          </a:prstGeom>
          <a:noFill/>
          <a:ln>
            <a:noFill/>
          </a:ln>
        </p:spPr>
        <p:txBody>
          <a:bodyPr spcFirstLastPara="1" wrap="square" lIns="121900" tIns="121900" rIns="121900" bIns="121900" anchor="t" anchorCtr="0">
            <a:noAutofit/>
          </a:bodyPr>
          <a:lstStyle/>
          <a:p>
            <a:pPr algn="ctr"/>
            <a:r>
              <a:rPr lang="en" sz="2400"/>
              <a:t>Side not binding ligand.</a:t>
            </a:r>
            <a:endParaRPr sz="2400"/>
          </a:p>
        </p:txBody>
      </p:sp>
      <p:sp>
        <p:nvSpPr>
          <p:cNvPr id="193" name="Google Shape;193;p32"/>
          <p:cNvSpPr txBox="1"/>
          <p:nvPr/>
        </p:nvSpPr>
        <p:spPr>
          <a:xfrm>
            <a:off x="7740251" y="6114400"/>
            <a:ext cx="3075600" cy="743600"/>
          </a:xfrm>
          <a:prstGeom prst="rect">
            <a:avLst/>
          </a:prstGeom>
          <a:noFill/>
          <a:ln>
            <a:noFill/>
          </a:ln>
        </p:spPr>
        <p:txBody>
          <a:bodyPr spcFirstLastPara="1" wrap="square" lIns="121900" tIns="121900" rIns="121900" bIns="121900" anchor="t" anchorCtr="0">
            <a:noAutofit/>
          </a:bodyPr>
          <a:lstStyle/>
          <a:p>
            <a:pPr algn="ctr"/>
            <a:r>
              <a:rPr lang="en" sz="2400"/>
              <a:t>Side binding ligand.</a:t>
            </a:r>
            <a:endParaRPr sz="2400"/>
          </a:p>
        </p:txBody>
      </p:sp>
      <p:sp>
        <p:nvSpPr>
          <p:cNvPr id="194" name="Google Shape;194;p32"/>
          <p:cNvSpPr txBox="1"/>
          <p:nvPr/>
        </p:nvSpPr>
        <p:spPr>
          <a:xfrm>
            <a:off x="198133" y="3753733"/>
            <a:ext cx="2344400" cy="924800"/>
          </a:xfrm>
          <a:prstGeom prst="rect">
            <a:avLst/>
          </a:prstGeom>
          <a:noFill/>
          <a:ln>
            <a:noFill/>
          </a:ln>
        </p:spPr>
        <p:txBody>
          <a:bodyPr spcFirstLastPara="1" wrap="square" lIns="121900" tIns="121900" rIns="121900" bIns="121900" anchor="t" anchorCtr="0">
            <a:noAutofit/>
          </a:bodyPr>
          <a:lstStyle/>
          <a:p>
            <a:r>
              <a:rPr lang="en" sz="2400" b="1">
                <a:solidFill>
                  <a:srgbClr val="999999"/>
                </a:solidFill>
              </a:rPr>
              <a:t>Hydrophobic</a:t>
            </a:r>
            <a:endParaRPr sz="2400" b="1">
              <a:solidFill>
                <a:srgbClr val="999999"/>
              </a:solidFill>
            </a:endParaRPr>
          </a:p>
          <a:p>
            <a:r>
              <a:rPr lang="en" sz="2400" b="1">
                <a:solidFill>
                  <a:srgbClr val="DB0CC6"/>
                </a:solidFill>
              </a:rPr>
              <a:t>Polar/Charged</a:t>
            </a:r>
            <a:endParaRPr sz="2400" b="1">
              <a:solidFill>
                <a:srgbClr val="DB0CC6"/>
              </a:solidFill>
            </a:endParaRPr>
          </a:p>
        </p:txBody>
      </p:sp>
      <p:pic>
        <p:nvPicPr>
          <p:cNvPr id="7" name="Picture 6">
            <a:extLst>
              <a:ext uri="{FF2B5EF4-FFF2-40B4-BE49-F238E27FC236}">
                <a16:creationId xmlns:a16="http://schemas.microsoft.com/office/drawing/2014/main" id="{738CD04F-0823-6C49-938C-80F3BA449626}"/>
              </a:ext>
            </a:extLst>
          </p:cNvPr>
          <p:cNvPicPr>
            <a:picLocks noChangeAspect="1"/>
          </p:cNvPicPr>
          <p:nvPr/>
        </p:nvPicPr>
        <p:blipFill>
          <a:blip r:embed="rId3"/>
          <a:stretch>
            <a:fillRect/>
          </a:stretch>
        </p:blipFill>
        <p:spPr>
          <a:xfrm>
            <a:off x="2992582" y="2661266"/>
            <a:ext cx="3802826" cy="3312022"/>
          </a:xfrm>
          <a:prstGeom prst="rect">
            <a:avLst/>
          </a:prstGeom>
        </p:spPr>
      </p:pic>
      <p:grpSp>
        <p:nvGrpSpPr>
          <p:cNvPr id="9" name="Group 8">
            <a:extLst>
              <a:ext uri="{FF2B5EF4-FFF2-40B4-BE49-F238E27FC236}">
                <a16:creationId xmlns:a16="http://schemas.microsoft.com/office/drawing/2014/main" id="{FBDAD1F3-DA33-C54C-8BB0-5A453C0BCD69}"/>
              </a:ext>
            </a:extLst>
          </p:cNvPr>
          <p:cNvGrpSpPr/>
          <p:nvPr/>
        </p:nvGrpSpPr>
        <p:grpSpPr>
          <a:xfrm>
            <a:off x="7312685" y="2661266"/>
            <a:ext cx="3930732" cy="3312022"/>
            <a:chOff x="7312685" y="2661266"/>
            <a:chExt cx="3930732" cy="3312022"/>
          </a:xfrm>
        </p:grpSpPr>
        <p:pic>
          <p:nvPicPr>
            <p:cNvPr id="3" name="Picture 2">
              <a:extLst>
                <a:ext uri="{FF2B5EF4-FFF2-40B4-BE49-F238E27FC236}">
                  <a16:creationId xmlns:a16="http://schemas.microsoft.com/office/drawing/2014/main" id="{ED44848F-EBBF-6241-9835-A72C3E54E856}"/>
                </a:ext>
              </a:extLst>
            </p:cNvPr>
            <p:cNvPicPr>
              <a:picLocks noChangeAspect="1"/>
            </p:cNvPicPr>
            <p:nvPr/>
          </p:nvPicPr>
          <p:blipFill>
            <a:blip r:embed="rId4"/>
            <a:stretch>
              <a:fillRect/>
            </a:stretch>
          </p:blipFill>
          <p:spPr>
            <a:xfrm>
              <a:off x="7312685" y="2661266"/>
              <a:ext cx="3930732" cy="3312022"/>
            </a:xfrm>
            <a:prstGeom prst="rect">
              <a:avLst/>
            </a:prstGeom>
          </p:spPr>
        </p:pic>
        <p:sp>
          <p:nvSpPr>
            <p:cNvPr id="8" name="Rectangle 7">
              <a:extLst>
                <a:ext uri="{FF2B5EF4-FFF2-40B4-BE49-F238E27FC236}">
                  <a16:creationId xmlns:a16="http://schemas.microsoft.com/office/drawing/2014/main" id="{3A3C4474-0115-DA44-A62F-77EFADB05A99}"/>
                </a:ext>
              </a:extLst>
            </p:cNvPr>
            <p:cNvSpPr/>
            <p:nvPr/>
          </p:nvSpPr>
          <p:spPr>
            <a:xfrm>
              <a:off x="8811490" y="3753733"/>
              <a:ext cx="1318161" cy="118900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7477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nSpc>
                <a:spcPct val="100000"/>
              </a:lnSpc>
              <a:buClr>
                <a:schemeClr val="dk2"/>
              </a:buClr>
            </a:pPr>
            <a:r>
              <a:rPr lang="en" sz="5333" dirty="0"/>
              <a:t>Section 5: Polar Core</a:t>
            </a:r>
            <a:endParaRPr dirty="0"/>
          </a:p>
        </p:txBody>
      </p:sp>
      <p:sp>
        <p:nvSpPr>
          <p:cNvPr id="200" name="Google Shape;200;p33"/>
          <p:cNvSpPr txBox="1">
            <a:spLocks noGrp="1"/>
          </p:cNvSpPr>
          <p:nvPr>
            <p:ph type="body" idx="1"/>
          </p:nvPr>
        </p:nvSpPr>
        <p:spPr>
          <a:xfrm>
            <a:off x="609600" y="1600200"/>
            <a:ext cx="4590400" cy="1066800"/>
          </a:xfrm>
          <a:prstGeom prst="rect">
            <a:avLst/>
          </a:prstGeom>
          <a:noFill/>
          <a:ln>
            <a:noFill/>
          </a:ln>
        </p:spPr>
        <p:txBody>
          <a:bodyPr spcFirstLastPara="1" vert="horz" wrap="square" lIns="121900" tIns="60933" rIns="121900" bIns="60933" rtlCol="0" anchor="t" anchorCtr="0">
            <a:noAutofit/>
          </a:bodyPr>
          <a:lstStyle/>
          <a:p>
            <a:pPr marL="457189" indent="-457189">
              <a:lnSpc>
                <a:spcPct val="80000"/>
              </a:lnSpc>
              <a:spcBef>
                <a:spcPts val="0"/>
              </a:spcBef>
              <a:buSzPts val="2400"/>
            </a:pPr>
            <a:r>
              <a:rPr lang="en" sz="3200" dirty="0"/>
              <a:t>The core binding to the ligand mainly consists of polar molecules.</a:t>
            </a:r>
            <a:endParaRPr dirty="0"/>
          </a:p>
        </p:txBody>
      </p:sp>
      <p:pic>
        <p:nvPicPr>
          <p:cNvPr id="204" name="Google Shape;204;p33"/>
          <p:cNvPicPr preferRelativeResize="0"/>
          <p:nvPr/>
        </p:nvPicPr>
        <p:blipFill>
          <a:blip r:embed="rId3">
            <a:alphaModFix/>
          </a:blip>
          <a:stretch>
            <a:fillRect/>
          </a:stretch>
        </p:blipFill>
        <p:spPr>
          <a:xfrm>
            <a:off x="867918" y="3803600"/>
            <a:ext cx="5194300" cy="1244600"/>
          </a:xfrm>
          <a:prstGeom prst="rect">
            <a:avLst/>
          </a:prstGeom>
          <a:noFill/>
          <a:ln>
            <a:noFill/>
          </a:ln>
        </p:spPr>
      </p:pic>
      <p:grpSp>
        <p:nvGrpSpPr>
          <p:cNvPr id="8" name="Group 7">
            <a:extLst>
              <a:ext uri="{FF2B5EF4-FFF2-40B4-BE49-F238E27FC236}">
                <a16:creationId xmlns:a16="http://schemas.microsoft.com/office/drawing/2014/main" id="{3BBF480D-B601-054D-91FF-476E7D0FEBAA}"/>
              </a:ext>
            </a:extLst>
          </p:cNvPr>
          <p:cNvGrpSpPr/>
          <p:nvPr/>
        </p:nvGrpSpPr>
        <p:grpSpPr>
          <a:xfrm>
            <a:off x="6576414" y="1600199"/>
            <a:ext cx="4747667" cy="4396839"/>
            <a:chOff x="7312685" y="2661266"/>
            <a:chExt cx="3930732" cy="3312022"/>
          </a:xfrm>
        </p:grpSpPr>
        <p:pic>
          <p:nvPicPr>
            <p:cNvPr id="9" name="Picture 8">
              <a:extLst>
                <a:ext uri="{FF2B5EF4-FFF2-40B4-BE49-F238E27FC236}">
                  <a16:creationId xmlns:a16="http://schemas.microsoft.com/office/drawing/2014/main" id="{5EED2F20-C96E-B24C-AD39-7F6A6153D53F}"/>
                </a:ext>
              </a:extLst>
            </p:cNvPr>
            <p:cNvPicPr>
              <a:picLocks noChangeAspect="1"/>
            </p:cNvPicPr>
            <p:nvPr/>
          </p:nvPicPr>
          <p:blipFill>
            <a:blip r:embed="rId4"/>
            <a:stretch>
              <a:fillRect/>
            </a:stretch>
          </p:blipFill>
          <p:spPr>
            <a:xfrm>
              <a:off x="7312685" y="2661266"/>
              <a:ext cx="3930732" cy="3312022"/>
            </a:xfrm>
            <a:prstGeom prst="rect">
              <a:avLst/>
            </a:prstGeom>
          </p:spPr>
        </p:pic>
        <p:sp>
          <p:nvSpPr>
            <p:cNvPr id="10" name="Rectangle 9">
              <a:extLst>
                <a:ext uri="{FF2B5EF4-FFF2-40B4-BE49-F238E27FC236}">
                  <a16:creationId xmlns:a16="http://schemas.microsoft.com/office/drawing/2014/main" id="{D365FA16-5D78-E749-A7A5-098C6BBCE2AA}"/>
                </a:ext>
              </a:extLst>
            </p:cNvPr>
            <p:cNvSpPr/>
            <p:nvPr/>
          </p:nvSpPr>
          <p:spPr>
            <a:xfrm>
              <a:off x="8811490" y="3753733"/>
              <a:ext cx="1318161" cy="118900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44573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1052</Words>
  <Application>Microsoft Macintosh PowerPoint</Application>
  <PresentationFormat>Widescreen</PresentationFormat>
  <Paragraphs>89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Ryan’s Super Fun Report That He Definitely Put A Lot of Time and Effort Into</vt:lpstr>
      <vt:lpstr>Demonstration Report for Malvankar IW 2018</vt:lpstr>
      <vt:lpstr>Section 1: Identity. Report for Malvankar IW 2018</vt:lpstr>
      <vt:lpstr>Section 2: Composition </vt:lpstr>
      <vt:lpstr>PowerPoint Presentation</vt:lpstr>
      <vt:lpstr>PowerPoint Presentation</vt:lpstr>
      <vt:lpstr>PowerPoint Presentation</vt:lpstr>
      <vt:lpstr>Section 4: Hydrophobic/Polar</vt:lpstr>
      <vt:lpstr>Section 5: Polar Core</vt:lpstr>
      <vt:lpstr>Section 6: Charge</vt:lpstr>
      <vt:lpstr>Section 7: Cation-Pi Interaction</vt:lpstr>
      <vt:lpstr>PowerPoint Presentation</vt:lpstr>
      <vt:lpstr>PowerPoint Presentation</vt:lpstr>
      <vt:lpstr>Section 9: Noncovalent Bonds</vt:lpstr>
      <vt:lpstr>Section 10A: How Structure Supports Function</vt:lpstr>
      <vt:lpstr>Section 10B: How Structure Supports Function. Background for BZS ligand</vt:lpstr>
      <vt:lpstr>Section 10C: How Structure Supports Function. Ligand binding sites.</vt:lpstr>
      <vt:lpstr>PowerPoint Presentation</vt:lpstr>
      <vt:lpstr>Section 10E: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Nguyen</dc:creator>
  <cp:lastModifiedBy>Ryan Nguyen</cp:lastModifiedBy>
  <cp:revision>29</cp:revision>
  <dcterms:created xsi:type="dcterms:W3CDTF">2018-10-19T03:43:02Z</dcterms:created>
  <dcterms:modified xsi:type="dcterms:W3CDTF">2018-10-22T05:35:20Z</dcterms:modified>
</cp:coreProperties>
</file>