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F3D89-4B5A-D744-CEF8-F785BE0D9992}" v="124" dt="2024-02-07T18:13:05.243"/>
    <p1510:client id="{2E7F0FFB-B74F-42E5-A0BF-191FE71D2367}" v="189" dt="2024-02-07T17:40:29.696"/>
    <p1510:client id="{43E8616D-FE75-6B06-4F69-41B8CAB4277C}" v="326" dt="2024-02-07T18:28:56.434"/>
    <p1510:client id="{48379AFF-FFFC-A18C-145B-F1F95CE84D16}" v="19" dt="2024-02-07T18:14:41.683"/>
    <p1510:client id="{5264BAD8-978B-9ADF-3203-0110FF374CD5}" v="70" dt="2024-02-07T18:29:13.129"/>
    <p1510:client id="{7352A477-3353-8743-5249-52A587852516}" v="33" dt="2024-02-07T18:14:33.635"/>
    <p1510:client id="{C4FEA1AB-AF10-58A7-64B8-696207B30792}" v="11" dt="2024-02-07T18:07:53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1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21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62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3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4" name="Oval 25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5" name="Oval 27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6" name="Rectangle 2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3" descr="Colour-coded on electronic circuit board">
            <a:extLst>
              <a:ext uri="{FF2B5EF4-FFF2-40B4-BE49-F238E27FC236}">
                <a16:creationId xmlns:a16="http://schemas.microsoft.com/office/drawing/2014/main" id="{7C96A666-DFD4-7C55-901B-6CCD50874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9" r="-1" b="9913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35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7" name="Oval 36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8" name="Oval 37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352" y="566126"/>
            <a:ext cx="10531448" cy="22105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bg1"/>
                </a:solidFill>
                <a:latin typeface="Calibri"/>
                <a:cs typeface="Calibri"/>
              </a:rPr>
              <a:t>Arduino </a:t>
            </a:r>
            <a:r>
              <a:rPr lang="en-US" sz="8000" b="1" dirty="0">
                <a:solidFill>
                  <a:schemeClr val="bg1"/>
                </a:solidFill>
                <a:latin typeface="Calibri"/>
                <a:cs typeface="Calibri"/>
              </a:rPr>
              <a:t>ATtiny85</a:t>
            </a:r>
            <a:endParaRPr lang="en-US" sz="8000" b="1" kern="1200" dirty="0">
              <a:solidFill>
                <a:schemeClr val="bg1"/>
              </a:solidFill>
              <a:latin typeface="Calibri"/>
              <a:ea typeface="Open sans"/>
              <a:cs typeface="Calibr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2663" y="2948363"/>
            <a:ext cx="8188032" cy="3176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/>
            <a:r>
              <a:rPr lang="en-US" sz="3200" b="1" dirty="0" err="1">
                <a:solidFill>
                  <a:schemeClr val="bg1"/>
                </a:solidFill>
                <a:latin typeface="Calibri"/>
                <a:cs typeface="Calibri"/>
              </a:rPr>
              <a:t>Integrantes</a:t>
            </a:r>
            <a:r>
              <a:rPr lang="en-US" sz="3200" b="1" dirty="0">
                <a:solidFill>
                  <a:schemeClr val="bg1"/>
                </a:solidFill>
                <a:latin typeface="Calibri"/>
                <a:cs typeface="Calibri"/>
              </a:rPr>
              <a:t> do Grupo:</a:t>
            </a:r>
          </a:p>
          <a:p>
            <a:pPr indent="-228600"/>
            <a:r>
              <a:rPr lang="en-US" dirty="0">
                <a:solidFill>
                  <a:srgbClr val="FFFFFF"/>
                </a:solidFill>
              </a:rPr>
              <a:t>Gustavo</a:t>
            </a:r>
            <a:endParaRPr lang="en-US" dirty="0">
              <a:solidFill>
                <a:srgbClr val="FFFFFF"/>
              </a:solidFill>
              <a:ea typeface="Open sans"/>
              <a:cs typeface="Open sans"/>
            </a:endParaRPr>
          </a:p>
          <a:p>
            <a:pPr indent="-228600"/>
            <a:r>
              <a:rPr lang="en-US" dirty="0">
                <a:solidFill>
                  <a:srgbClr val="FFFFFF"/>
                </a:solidFill>
              </a:rPr>
              <a:t>João Pedro Das </a:t>
            </a:r>
            <a:r>
              <a:rPr lang="en-US" dirty="0" err="1">
                <a:solidFill>
                  <a:srgbClr val="FFFFFF"/>
                </a:solidFill>
              </a:rPr>
              <a:t>Graças</a:t>
            </a:r>
            <a:endParaRPr lang="en-US" dirty="0">
              <a:solidFill>
                <a:srgbClr val="FFFFFF"/>
              </a:solidFill>
              <a:ea typeface="Open sans"/>
              <a:cs typeface="Open sans"/>
            </a:endParaRPr>
          </a:p>
          <a:p>
            <a:pPr indent="-228600"/>
            <a:r>
              <a:rPr lang="en-US" dirty="0">
                <a:solidFill>
                  <a:srgbClr val="FFFFFF"/>
                </a:solidFill>
              </a:rPr>
              <a:t>Lucas Elias</a:t>
            </a:r>
            <a:endParaRPr lang="en-US" dirty="0">
              <a:solidFill>
                <a:srgbClr val="FFFFFF"/>
              </a:solidFill>
              <a:ea typeface="Open sans"/>
              <a:cs typeface="Open sans"/>
            </a:endParaRPr>
          </a:p>
          <a:p>
            <a:pPr indent="-228600"/>
            <a:r>
              <a:rPr lang="en-US" dirty="0">
                <a:solidFill>
                  <a:srgbClr val="FFFFFF"/>
                </a:solidFill>
              </a:rPr>
              <a:t>Ryan</a:t>
            </a:r>
            <a:endParaRPr lang="en-US" dirty="0">
              <a:solidFill>
                <a:srgbClr val="FFFFFF"/>
              </a:solidFill>
              <a:ea typeface="Open sans"/>
              <a:cs typeface="Open sans"/>
            </a:endParaRPr>
          </a:p>
          <a:p>
            <a:pPr indent="-228600"/>
            <a:r>
              <a:rPr lang="en-US" dirty="0">
                <a:solidFill>
                  <a:srgbClr val="FFFFFF"/>
                </a:solidFill>
              </a:rPr>
              <a:t>Thomaz</a:t>
            </a:r>
            <a:endParaRPr lang="en-US" dirty="0">
              <a:solidFill>
                <a:srgbClr val="FFFFFF"/>
              </a:solidFill>
              <a:ea typeface="Open sans"/>
              <a:cs typeface="Open sans"/>
            </a:endParaRPr>
          </a:p>
          <a:p>
            <a:pPr indent="-228600"/>
            <a:endParaRPr lang="en-US" sz="1800">
              <a:solidFill>
                <a:srgbClr val="FFFFFF"/>
              </a:solidFill>
            </a:endParaRPr>
          </a:p>
          <a:p>
            <a:pPr indent="-228600"/>
            <a:endParaRPr lang="en-US" sz="1800">
              <a:solidFill>
                <a:srgbClr val="FFFFFF"/>
              </a:solidFill>
            </a:endParaRPr>
          </a:p>
          <a:p>
            <a:pPr indent="-228600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7DE861-9AC3-4AA5-B885-AF8EBE94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34076" y="241085"/>
            <a:ext cx="1165681" cy="5612701"/>
            <a:chOff x="10734076" y="241085"/>
            <a:chExt cx="1165681" cy="5612701"/>
          </a:xfrm>
        </p:grpSpPr>
        <p:sp useBgFill="1">
          <p:nvSpPr>
            <p:cNvPr id="23" name="Graphic 10">
              <a:extLst>
                <a:ext uri="{FF2B5EF4-FFF2-40B4-BE49-F238E27FC236}">
                  <a16:creationId xmlns:a16="http://schemas.microsoft.com/office/drawing/2014/main" id="{D43C1A1E-DA50-4210-9A1D-5437CBFEF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1156" y="241085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7691169A-6B21-4B1F-96DF-2BD6D6BA0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734076" y="1394142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5" name="Oval 24">
              <a:extLst>
                <a:ext uri="{FF2B5EF4-FFF2-40B4-BE49-F238E27FC236}">
                  <a16:creationId xmlns:a16="http://schemas.microsoft.com/office/drawing/2014/main" id="{AFF485D7-DE5D-47EE-8B37-15E9B77B3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74676" y="5428705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B7AA1D1-E5E6-4DC3-9210-7B67506F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 dirty="0" err="1">
                <a:latin typeface="Calibri"/>
                <a:ea typeface="Calibri"/>
                <a:cs typeface="Calibri"/>
              </a:rPr>
              <a:t>Sobre</a:t>
            </a:r>
            <a:r>
              <a:rPr lang="en-US" sz="5400" b="1" kern="1200" dirty="0">
                <a:latin typeface="Calibri"/>
                <a:ea typeface="Calibri"/>
                <a:cs typeface="Calibri"/>
              </a:rPr>
              <a:t> o Arduino ATtiny85 </a:t>
            </a:r>
            <a:endParaRPr lang="pt-BR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B2013-40EB-ED1B-0D35-D7BBC267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86000"/>
            <a:ext cx="5470879" cy="373255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endParaRPr lang="en-US" sz="1400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    • </a:t>
            </a:r>
            <a:r>
              <a:rPr lang="en-US" err="1">
                <a:latin typeface="Arial"/>
                <a:cs typeface="Arial"/>
              </a:rPr>
              <a:t>Conheceremos</a:t>
            </a:r>
            <a:r>
              <a:rPr lang="en-US">
                <a:latin typeface="Arial"/>
                <a:cs typeface="Arial"/>
              </a:rPr>
              <a:t> o ATtiny85, um </a:t>
            </a:r>
            <a:r>
              <a:rPr lang="en-US" err="1">
                <a:latin typeface="Arial"/>
                <a:cs typeface="Arial"/>
              </a:rPr>
              <a:t>microcontrolador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extremamente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pequeno</a:t>
            </a:r>
            <a:r>
              <a:rPr lang="en-US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versátil</a:t>
            </a:r>
            <a:r>
              <a:rPr lang="en-US">
                <a:latin typeface="Arial"/>
                <a:cs typeface="Arial"/>
              </a:rPr>
              <a:t> e </a:t>
            </a:r>
            <a:r>
              <a:rPr lang="en-US" err="1">
                <a:latin typeface="Arial"/>
                <a:cs typeface="Arial"/>
              </a:rPr>
              <a:t>acessível</a:t>
            </a:r>
            <a:r>
              <a:rPr lang="en-US">
                <a:latin typeface="Arial"/>
                <a:cs typeface="Arial"/>
              </a:rPr>
              <a:t>. </a:t>
            </a:r>
            <a:r>
              <a:rPr lang="en-US" err="1">
                <a:latin typeface="Arial"/>
                <a:cs typeface="Arial"/>
              </a:rPr>
              <a:t>Veremos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suas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principais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funcionalidades</a:t>
            </a:r>
            <a:r>
              <a:rPr lang="en-US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como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programá</a:t>
            </a:r>
            <a:r>
              <a:rPr lang="en-US">
                <a:latin typeface="Arial"/>
                <a:cs typeface="Arial"/>
              </a:rPr>
              <a:t>-lo </a:t>
            </a:r>
            <a:r>
              <a:rPr lang="en-US" err="1">
                <a:latin typeface="Arial"/>
                <a:cs typeface="Arial"/>
              </a:rPr>
              <a:t>utilizando</a:t>
            </a:r>
            <a:r>
              <a:rPr lang="en-US">
                <a:latin typeface="Arial"/>
                <a:cs typeface="Arial"/>
              </a:rPr>
              <a:t> a Arduino IDE e um </a:t>
            </a:r>
            <a:r>
              <a:rPr lang="en-US" err="1">
                <a:latin typeface="Arial"/>
                <a:cs typeface="Arial"/>
              </a:rPr>
              <a:t>projeto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onde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esse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componente</a:t>
            </a:r>
            <a:r>
              <a:rPr lang="en-US">
                <a:latin typeface="Arial"/>
                <a:cs typeface="Arial"/>
              </a:rPr>
              <a:t> é </a:t>
            </a:r>
            <a:r>
              <a:rPr lang="en-US" err="1">
                <a:latin typeface="Arial"/>
                <a:cs typeface="Arial"/>
              </a:rPr>
              <a:t>mais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adequado</a:t>
            </a:r>
            <a:r>
              <a:rPr lang="en-US">
                <a:latin typeface="Arial"/>
                <a:cs typeface="Arial"/>
              </a:rPr>
              <a:t> do que um Arduino.</a:t>
            </a:r>
            <a:endParaRPr lang="en-US">
              <a:latin typeface="Arial"/>
              <a:ea typeface="Open sans"/>
              <a:cs typeface="Arial"/>
            </a:endParaRPr>
          </a:p>
          <a:p>
            <a:pPr>
              <a:buNone/>
            </a:pPr>
            <a:endParaRPr lang="en-US" sz="2000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    • O </a:t>
            </a:r>
            <a:r>
              <a:rPr lang="en-US" err="1">
                <a:latin typeface="Arial"/>
                <a:cs typeface="Arial"/>
              </a:rPr>
              <a:t>Microcontrolador</a:t>
            </a:r>
            <a:r>
              <a:rPr lang="en-US">
                <a:latin typeface="Arial"/>
                <a:cs typeface="Arial"/>
              </a:rPr>
              <a:t> ATtiny85 é um </a:t>
            </a:r>
            <a:r>
              <a:rPr lang="en-US" err="1">
                <a:latin typeface="Arial"/>
                <a:cs typeface="Arial"/>
              </a:rPr>
              <a:t>componente</a:t>
            </a:r>
            <a:r>
              <a:rPr lang="en-US">
                <a:latin typeface="Arial"/>
                <a:cs typeface="Arial"/>
              </a:rPr>
              <a:t> que </a:t>
            </a:r>
            <a:r>
              <a:rPr lang="en-US" err="1">
                <a:latin typeface="Arial"/>
                <a:cs typeface="Arial"/>
              </a:rPr>
              <a:t>pode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substituir</a:t>
            </a:r>
            <a:r>
              <a:rPr lang="en-US">
                <a:latin typeface="Arial"/>
                <a:cs typeface="Arial"/>
              </a:rPr>
              <a:t> o Arduino </a:t>
            </a:r>
            <a:r>
              <a:rPr lang="en-US" err="1">
                <a:latin typeface="Arial"/>
                <a:cs typeface="Arial"/>
              </a:rPr>
              <a:t>em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pequenos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projetos</a:t>
            </a:r>
            <a:r>
              <a:rPr lang="en-US">
                <a:latin typeface="Arial"/>
                <a:cs typeface="Arial"/>
              </a:rPr>
              <a:t> e </a:t>
            </a:r>
            <a:r>
              <a:rPr lang="en-US" err="1">
                <a:latin typeface="Arial"/>
                <a:cs typeface="Arial"/>
              </a:rPr>
              <a:t>possui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uma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grande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autonomia</a:t>
            </a:r>
            <a:r>
              <a:rPr lang="en-US">
                <a:latin typeface="Arial"/>
                <a:cs typeface="Arial"/>
              </a:rPr>
              <a:t> e um </a:t>
            </a:r>
            <a:r>
              <a:rPr lang="en-US" err="1">
                <a:latin typeface="Arial"/>
                <a:cs typeface="Arial"/>
              </a:rPr>
              <a:t>consumo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muito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pequeno</a:t>
            </a:r>
            <a:r>
              <a:rPr lang="en-US">
                <a:latin typeface="Arial"/>
                <a:cs typeface="Arial"/>
              </a:rPr>
              <a:t> de </a:t>
            </a:r>
            <a:r>
              <a:rPr lang="en-US" err="1">
                <a:latin typeface="Arial"/>
                <a:cs typeface="Arial"/>
              </a:rPr>
              <a:t>energia</a:t>
            </a:r>
            <a:r>
              <a:rPr lang="en-US">
                <a:latin typeface="Arial"/>
                <a:cs typeface="Arial"/>
              </a:rPr>
              <a:t>. Ele </a:t>
            </a:r>
            <a:r>
              <a:rPr lang="en-US" err="1">
                <a:latin typeface="Arial"/>
                <a:cs typeface="Arial"/>
              </a:rPr>
              <a:t>pode</a:t>
            </a:r>
            <a:r>
              <a:rPr lang="en-US">
                <a:latin typeface="Arial"/>
                <a:cs typeface="Arial"/>
              </a:rPr>
              <a:t> ser </a:t>
            </a:r>
            <a:r>
              <a:rPr lang="en-US" err="1">
                <a:latin typeface="Arial"/>
                <a:cs typeface="Arial"/>
              </a:rPr>
              <a:t>facilmente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conectado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em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uma</a:t>
            </a:r>
            <a:r>
              <a:rPr lang="en-US">
                <a:latin typeface="Arial"/>
                <a:cs typeface="Arial"/>
              </a:rPr>
              <a:t> protoboard </a:t>
            </a:r>
            <a:r>
              <a:rPr lang="en-US" err="1">
                <a:latin typeface="Arial"/>
                <a:cs typeface="Arial"/>
              </a:rPr>
              <a:t>ou</a:t>
            </a:r>
            <a:r>
              <a:rPr lang="en-US">
                <a:latin typeface="Arial"/>
                <a:cs typeface="Arial"/>
              </a:rPr>
              <a:t> ser soldado junto a </a:t>
            </a:r>
            <a:r>
              <a:rPr lang="en-US" err="1">
                <a:latin typeface="Arial"/>
                <a:cs typeface="Arial"/>
              </a:rPr>
              <a:t>uma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placa</a:t>
            </a:r>
            <a:r>
              <a:rPr lang="en-US">
                <a:latin typeface="Arial"/>
                <a:cs typeface="Arial"/>
              </a:rPr>
              <a:t> de </a:t>
            </a:r>
            <a:r>
              <a:rPr lang="en-US" err="1">
                <a:latin typeface="Arial"/>
                <a:cs typeface="Arial"/>
              </a:rPr>
              <a:t>fenolite</a:t>
            </a:r>
            <a:r>
              <a:rPr lang="en-US">
                <a:latin typeface="Arial"/>
                <a:cs typeface="Arial"/>
              </a:rPr>
              <a:t> a </a:t>
            </a:r>
            <a:r>
              <a:rPr lang="en-US" err="1">
                <a:latin typeface="Arial"/>
                <a:cs typeface="Arial"/>
              </a:rPr>
              <a:t>fim</a:t>
            </a:r>
            <a:r>
              <a:rPr lang="en-US">
                <a:latin typeface="Arial"/>
                <a:cs typeface="Arial"/>
              </a:rPr>
              <a:t> de </a:t>
            </a:r>
            <a:r>
              <a:rPr lang="en-US" err="1">
                <a:latin typeface="Arial"/>
                <a:cs typeface="Arial"/>
              </a:rPr>
              <a:t>compor</a:t>
            </a:r>
            <a:r>
              <a:rPr lang="en-US">
                <a:latin typeface="Arial"/>
                <a:cs typeface="Arial"/>
              </a:rPr>
              <a:t> um </a:t>
            </a:r>
            <a:r>
              <a:rPr lang="en-US" err="1">
                <a:latin typeface="Arial"/>
                <a:cs typeface="Arial"/>
              </a:rPr>
              <a:t>circuito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desejado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pelo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projetista</a:t>
            </a:r>
            <a:r>
              <a:rPr lang="en-US">
                <a:latin typeface="Arial"/>
                <a:cs typeface="Arial"/>
              </a:rPr>
              <a:t>.</a:t>
            </a:r>
            <a:endParaRPr lang="en-US">
              <a:latin typeface="Arial"/>
              <a:ea typeface="Open sans"/>
              <a:cs typeface="Arial"/>
            </a:endParaRPr>
          </a:p>
          <a:p>
            <a:pPr>
              <a:buNone/>
            </a:pPr>
            <a:br>
              <a:rPr lang="en-US" sz="1400"/>
            </a:br>
            <a:br>
              <a:rPr lang="en-US" sz="1400"/>
            </a:br>
            <a:endParaRPr lang="en-US" sz="1400"/>
          </a:p>
        </p:txBody>
      </p:sp>
      <p:pic>
        <p:nvPicPr>
          <p:cNvPr id="5" name="Espaço Reservado para Conteúdo 4" descr="02x Ci Microcontrolador Attiny85-20pu Attiny 85 Atmel | MercadoLivre">
            <a:extLst>
              <a:ext uri="{FF2B5EF4-FFF2-40B4-BE49-F238E27FC236}">
                <a16:creationId xmlns:a16="http://schemas.microsoft.com/office/drawing/2014/main" id="{E7FD6A50-8F01-2670-BE46-FA436EAC4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7367" y="2286000"/>
            <a:ext cx="39146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1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32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34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5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6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7" name="Oval 36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8" name="Oval 37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55" name="Graphic 10">
            <a:extLst>
              <a:ext uri="{FF2B5EF4-FFF2-40B4-BE49-F238E27FC236}">
                <a16:creationId xmlns:a16="http://schemas.microsoft.com/office/drawing/2014/main" id="{D43C1A1E-DA50-4210-9A1D-5437CBFEF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7" name="Oval 46">
            <a:extLst>
              <a:ext uri="{FF2B5EF4-FFF2-40B4-BE49-F238E27FC236}">
                <a16:creationId xmlns:a16="http://schemas.microsoft.com/office/drawing/2014/main" id="{7691169A-6B21-4B1F-96DF-2BD6D6BA0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2C4A0-1041-CB2E-DF52-6F353C42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kern="1200" err="1">
                <a:latin typeface="Calibri"/>
                <a:ea typeface="Calibri"/>
                <a:cs typeface="Calibri"/>
              </a:rPr>
              <a:t>Características</a:t>
            </a:r>
            <a:r>
              <a:rPr lang="en-US" sz="4800" b="1" kern="1200" dirty="0">
                <a:latin typeface="Calibri"/>
                <a:ea typeface="Calibri"/>
                <a:cs typeface="Calibri"/>
              </a:rPr>
              <a:t> do </a:t>
            </a:r>
            <a:br>
              <a:rPr lang="en-US" sz="4800" b="1" dirty="0">
                <a:latin typeface="Calibri"/>
                <a:ea typeface="Calibri"/>
                <a:cs typeface="Calibri"/>
              </a:rPr>
            </a:br>
            <a:r>
              <a:rPr lang="en-US" sz="4800" b="1" err="1">
                <a:latin typeface="Calibri"/>
                <a:ea typeface="Calibri"/>
                <a:cs typeface="Calibri"/>
              </a:rPr>
              <a:t>Microcontrolador</a:t>
            </a:r>
            <a:r>
              <a:rPr lang="en-US" sz="4800" b="1" dirty="0">
                <a:latin typeface="Calibri"/>
                <a:ea typeface="Calibri"/>
                <a:cs typeface="Calibri"/>
              </a:rPr>
              <a:t> ATtiny85</a:t>
            </a:r>
            <a:endParaRPr lang="en-US" sz="4800" b="1" kern="1200" dirty="0">
              <a:latin typeface="Calibri"/>
              <a:ea typeface="Calibri"/>
              <a:cs typeface="Calibri"/>
            </a:endParaRPr>
          </a:p>
          <a:p>
            <a:endParaRPr lang="en-US" sz="1800" kern="12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B28659-5EDC-0027-B350-AC550B7FC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2069910"/>
            <a:ext cx="5470879" cy="44945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O ATtiny85 </a:t>
            </a:r>
            <a:r>
              <a:rPr lang="en-US" sz="1800" err="1">
                <a:ea typeface="+mn-lt"/>
                <a:cs typeface="+mn-lt"/>
              </a:rPr>
              <a:t>não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precisa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nenhum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componente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externo</a:t>
            </a:r>
            <a:r>
              <a:rPr lang="en-US" sz="1800" dirty="0">
                <a:ea typeface="+mn-lt"/>
                <a:cs typeface="+mn-lt"/>
              </a:rPr>
              <a:t> para ser </a:t>
            </a:r>
            <a:r>
              <a:rPr lang="en-US" sz="1800" err="1">
                <a:ea typeface="+mn-lt"/>
                <a:cs typeface="+mn-lt"/>
              </a:rPr>
              <a:t>utilizado</a:t>
            </a:r>
            <a:r>
              <a:rPr lang="en-US" sz="1800" dirty="0">
                <a:ea typeface="+mn-lt"/>
                <a:cs typeface="+mn-lt"/>
              </a:rPr>
              <a:t>, basta </a:t>
            </a:r>
            <a:r>
              <a:rPr lang="en-US" sz="1800" err="1">
                <a:ea typeface="+mn-lt"/>
                <a:cs typeface="+mn-lt"/>
              </a:rPr>
              <a:t>alimentá</a:t>
            </a:r>
            <a:r>
              <a:rPr lang="en-US" sz="1800" dirty="0">
                <a:ea typeface="+mn-lt"/>
                <a:cs typeface="+mn-lt"/>
              </a:rPr>
              <a:t>-lo com 5V e </a:t>
            </a:r>
            <a:r>
              <a:rPr lang="en-US" sz="1800" err="1">
                <a:ea typeface="+mn-lt"/>
                <a:cs typeface="+mn-lt"/>
              </a:rPr>
              <a:t>está</a:t>
            </a:r>
            <a:r>
              <a:rPr lang="en-US" sz="1800" dirty="0">
                <a:ea typeface="+mn-lt"/>
                <a:cs typeface="+mn-lt"/>
              </a:rPr>
              <a:t> pronto para usar. </a:t>
            </a:r>
            <a:r>
              <a:rPr lang="en-US" sz="1800" err="1">
                <a:ea typeface="+mn-lt"/>
                <a:cs typeface="+mn-lt"/>
              </a:rPr>
              <a:t>Abaixo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estão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algumas</a:t>
            </a:r>
            <a:r>
              <a:rPr lang="en-US" sz="1800" dirty="0">
                <a:ea typeface="+mn-lt"/>
                <a:cs typeface="+mn-lt"/>
              </a:rPr>
              <a:t> das </a:t>
            </a:r>
            <a:r>
              <a:rPr lang="en-US" sz="1800" err="1">
                <a:ea typeface="+mn-lt"/>
                <a:cs typeface="+mn-lt"/>
              </a:rPr>
              <a:t>funcionalidades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disponibilizadas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pelo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microcontrolador</a:t>
            </a:r>
            <a:r>
              <a:rPr lang="en-US" sz="1800" dirty="0">
                <a:ea typeface="+mn-lt"/>
                <a:cs typeface="+mn-lt"/>
              </a:rPr>
              <a:t> e </a:t>
            </a:r>
            <a:r>
              <a:rPr lang="en-US" sz="1800" err="1">
                <a:ea typeface="+mn-lt"/>
                <a:cs typeface="+mn-lt"/>
              </a:rPr>
              <a:t>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responsáveis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pt-BR" sz="1800">
              <a:ea typeface="Open sans"/>
              <a:cs typeface="Open sans"/>
            </a:endParaRPr>
          </a:p>
          <a:p>
            <a:pPr>
              <a:buFont typeface="Segoe UI"/>
              <a:buChar char="+"/>
            </a:pPr>
            <a:r>
              <a:rPr lang="en-US" sz="1800" b="1" dirty="0">
                <a:ea typeface="+mn-lt"/>
                <a:cs typeface="+mn-lt"/>
              </a:rPr>
              <a:t>PWM: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pinos</a:t>
            </a:r>
            <a:r>
              <a:rPr lang="en-US" sz="1800" dirty="0">
                <a:ea typeface="+mn-lt"/>
                <a:cs typeface="+mn-lt"/>
              </a:rPr>
              <a:t> D0, D1, D3 e D4;</a:t>
            </a:r>
            <a:endParaRPr lang="en-US" sz="1800" dirty="0">
              <a:ea typeface="Open sans"/>
              <a:cs typeface="Open sans"/>
            </a:endParaRPr>
          </a:p>
          <a:p>
            <a:pPr>
              <a:buFont typeface="Segoe UI"/>
              <a:buChar char="+"/>
            </a:pPr>
            <a:r>
              <a:rPr lang="en-US" sz="1800" b="1" dirty="0">
                <a:ea typeface="+mn-lt"/>
                <a:cs typeface="+mn-lt"/>
              </a:rPr>
              <a:t>Entrada </a:t>
            </a:r>
            <a:r>
              <a:rPr lang="en-US" sz="1800" b="1" err="1">
                <a:ea typeface="+mn-lt"/>
                <a:cs typeface="+mn-lt"/>
              </a:rPr>
              <a:t>Analógica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pinos</a:t>
            </a:r>
            <a:r>
              <a:rPr lang="en-US" sz="1800" dirty="0">
                <a:ea typeface="+mn-lt"/>
                <a:cs typeface="+mn-lt"/>
              </a:rPr>
              <a:t> D2 (A1), D3 (A3) e D4 (A2);</a:t>
            </a:r>
            <a:endParaRPr lang="en-US" sz="1800" dirty="0">
              <a:ea typeface="Open sans"/>
              <a:cs typeface="Open sans"/>
            </a:endParaRPr>
          </a:p>
          <a:p>
            <a:pPr>
              <a:buFont typeface="Segoe UI"/>
              <a:buChar char="+"/>
            </a:pPr>
            <a:r>
              <a:rPr lang="en-US" sz="1800" b="1" err="1">
                <a:ea typeface="+mn-lt"/>
                <a:cs typeface="+mn-lt"/>
              </a:rPr>
              <a:t>Interrupções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Externas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 D2(INT0);</a:t>
            </a:r>
            <a:endParaRPr lang="en-US" sz="1800" dirty="0">
              <a:ea typeface="Open sans"/>
              <a:cs typeface="Open sans"/>
            </a:endParaRPr>
          </a:p>
          <a:p>
            <a:pPr>
              <a:buFont typeface="Segoe UI"/>
              <a:buChar char="+"/>
            </a:pPr>
            <a:r>
              <a:rPr lang="en-US" sz="1800" b="1" dirty="0">
                <a:ea typeface="+mn-lt"/>
                <a:cs typeface="+mn-lt"/>
              </a:rPr>
              <a:t>I²C:</a:t>
            </a:r>
            <a:r>
              <a:rPr lang="en-US" sz="1800" dirty="0">
                <a:ea typeface="+mn-lt"/>
                <a:cs typeface="+mn-lt"/>
              </a:rPr>
              <a:t> D0 (SDA) e D2(SCL);</a:t>
            </a:r>
            <a:endParaRPr lang="en-US" sz="1800" dirty="0">
              <a:ea typeface="Open sans"/>
              <a:cs typeface="Open sans"/>
            </a:endParaRPr>
          </a:p>
          <a:p>
            <a:pPr>
              <a:buFont typeface="Segoe UI"/>
              <a:buChar char="+"/>
            </a:pPr>
            <a:r>
              <a:rPr lang="en-US" sz="1800" b="1" dirty="0">
                <a:ea typeface="+mn-lt"/>
                <a:cs typeface="+mn-lt"/>
              </a:rPr>
              <a:t>SPI:</a:t>
            </a:r>
            <a:r>
              <a:rPr lang="en-US" sz="1800" dirty="0">
                <a:ea typeface="+mn-lt"/>
                <a:cs typeface="+mn-lt"/>
              </a:rPr>
              <a:t> D0 (MOSI), D1 (MISO) e D2 (SCLK).</a:t>
            </a:r>
            <a:endParaRPr lang="en-US" sz="1800" dirty="0">
              <a:ea typeface="Open sans"/>
              <a:cs typeface="Open sans"/>
            </a:endParaRPr>
          </a:p>
          <a:p>
            <a:pPr indent="0">
              <a:buNone/>
            </a:pPr>
            <a:r>
              <a:rPr lang="en-US" sz="1800" dirty="0">
                <a:ea typeface="+mn-lt"/>
                <a:cs typeface="+mn-lt"/>
              </a:rPr>
              <a:t>O </a:t>
            </a:r>
            <a:r>
              <a:rPr lang="en-US" sz="1800" err="1">
                <a:ea typeface="+mn-lt"/>
                <a:cs typeface="+mn-lt"/>
              </a:rPr>
              <a:t>microcontrolador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não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possui</a:t>
            </a:r>
            <a:r>
              <a:rPr lang="en-US" sz="1800" dirty="0">
                <a:ea typeface="+mn-lt"/>
                <a:cs typeface="+mn-lt"/>
              </a:rPr>
              <a:t> interface serial </a:t>
            </a:r>
            <a:r>
              <a:rPr lang="en-US" sz="1800" err="1">
                <a:ea typeface="+mn-lt"/>
                <a:cs typeface="+mn-lt"/>
              </a:rPr>
              <a:t>nativa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contudo</a:t>
            </a:r>
            <a:r>
              <a:rPr lang="en-US" sz="1800" dirty="0">
                <a:ea typeface="+mn-lt"/>
                <a:cs typeface="+mn-lt"/>
              </a:rPr>
              <a:t> é </a:t>
            </a:r>
            <a:r>
              <a:rPr lang="en-US" sz="1800" err="1">
                <a:ea typeface="+mn-lt"/>
                <a:cs typeface="+mn-lt"/>
              </a:rPr>
              <a:t>possível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err="1">
                <a:ea typeface="+mn-lt"/>
                <a:cs typeface="+mn-lt"/>
              </a:rPr>
              <a:t>utilizar</a:t>
            </a:r>
            <a:r>
              <a:rPr lang="en-US" sz="1800" b="1" dirty="0">
                <a:ea typeface="+mn-lt"/>
                <a:cs typeface="+mn-lt"/>
              </a:rPr>
              <a:t> a </a:t>
            </a:r>
            <a:r>
              <a:rPr lang="en-US" sz="1800" b="1" err="1">
                <a:ea typeface="+mn-lt"/>
                <a:cs typeface="+mn-lt"/>
              </a:rPr>
              <a:t>biblioteca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SoftwareSerial</a:t>
            </a:r>
            <a:r>
              <a:rPr lang="en-US" sz="1800" dirty="0">
                <a:ea typeface="+mn-lt"/>
                <a:cs typeface="+mn-lt"/>
              </a:rPr>
              <a:t> para </a:t>
            </a:r>
            <a:r>
              <a:rPr lang="en-US" sz="1800" err="1">
                <a:ea typeface="+mn-lt"/>
                <a:cs typeface="+mn-lt"/>
              </a:rPr>
              <a:t>emular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portas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seriais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digitais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 marL="0">
              <a:buNone/>
            </a:pPr>
            <a:endParaRPr lang="en-US" sz="1800" dirty="0">
              <a:ea typeface="Open sans"/>
              <a:cs typeface="Open sans"/>
            </a:endParaRPr>
          </a:p>
        </p:txBody>
      </p:sp>
      <p:pic>
        <p:nvPicPr>
          <p:cNvPr id="5" name="Espaço Reservado para Conteúdo 4" descr="Começando com o ATtiny85">
            <a:extLst>
              <a:ext uri="{FF2B5EF4-FFF2-40B4-BE49-F238E27FC236}">
                <a16:creationId xmlns:a16="http://schemas.microsoft.com/office/drawing/2014/main" id="{63BFDFDB-BB7F-29B5-203A-95F3E3AE1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8307" r="-2" b="11624"/>
          <a:stretch/>
        </p:blipFill>
        <p:spPr>
          <a:xfrm>
            <a:off x="6093425" y="2297373"/>
            <a:ext cx="5435027" cy="4038600"/>
          </a:xfrm>
          <a:prstGeom prst="rect">
            <a:avLst/>
          </a:prstGeom>
        </p:spPr>
      </p:pic>
      <p:sp useBgFill="1">
        <p:nvSpPr>
          <p:cNvPr id="49" name="Oval 48">
            <a:extLst>
              <a:ext uri="{FF2B5EF4-FFF2-40B4-BE49-F238E27FC236}">
                <a16:creationId xmlns:a16="http://schemas.microsoft.com/office/drawing/2014/main" id="{AFF485D7-DE5D-47EE-8B37-15E9B77B3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7B2BB7-8E22-4794-9BDE-B71129D7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7697" y="189413"/>
            <a:ext cx="2019905" cy="1778845"/>
            <a:chOff x="207697" y="189413"/>
            <a:chExt cx="2019905" cy="1778845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F2CC297A-905C-42B8-BFEC-55FB2FCF2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07697" y="189413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895FAF0E-8EDF-4055-9578-394F1ACB3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9661" y="1671181"/>
              <a:ext cx="297077" cy="29707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AEC4BAA7-1F27-4F25-9D16-9099BF9AC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017290" y="592943"/>
              <a:ext cx="210312" cy="21031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CB9189C-225A-026B-1E3D-0C4F38AAD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5" y="728905"/>
            <a:ext cx="3933965" cy="3184274"/>
          </a:xfrm>
        </p:spPr>
        <p:txBody>
          <a:bodyPr anchor="b">
            <a:normAutofit/>
          </a:bodyPr>
          <a:lstStyle/>
          <a:p>
            <a:pPr algn="l"/>
            <a:r>
              <a:rPr lang="pt-BR" sz="4200" b="1">
                <a:latin typeface="Calibri"/>
                <a:cs typeface="Calibri"/>
              </a:rPr>
              <a:t>Programação com Arduino Uno</a:t>
            </a:r>
          </a:p>
          <a:p>
            <a:pPr algn="l"/>
            <a:br>
              <a:rPr lang="en-US" sz="4200"/>
            </a:br>
            <a:endParaRPr lang="en-US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59444D-7085-7067-DE29-E65BF194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3" y="3059836"/>
            <a:ext cx="4196877" cy="2746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1500">
                <a:latin typeface="Arial"/>
                <a:ea typeface="+mn-lt"/>
                <a:cs typeface="+mn-lt"/>
              </a:rPr>
              <a:t>O ATtiny85 pode ser programado conectando seus pinos 3 e 4 às conexões de dados + e – de um cabo USB e seguindo as instruções do post Gravação na </a:t>
            </a:r>
            <a:r>
              <a:rPr lang="pt-BR" sz="1500" err="1">
                <a:latin typeface="Arial"/>
                <a:ea typeface="+mn-lt"/>
                <a:cs typeface="+mn-lt"/>
              </a:rPr>
              <a:t>Lilytiny</a:t>
            </a:r>
            <a:r>
              <a:rPr lang="pt-BR" sz="1500">
                <a:latin typeface="Arial"/>
                <a:ea typeface="+mn-lt"/>
                <a:cs typeface="+mn-lt"/>
              </a:rPr>
              <a:t> usando porta USB. Entretanto, a </a:t>
            </a:r>
            <a:r>
              <a:rPr lang="pt-BR" sz="1500" b="1">
                <a:latin typeface="Arial"/>
                <a:ea typeface="+mn-lt"/>
                <a:cs typeface="+mn-lt"/>
              </a:rPr>
              <a:t>programação do microcontrolador por intermédio de um Arduino Uno</a:t>
            </a:r>
            <a:r>
              <a:rPr lang="pt-BR" sz="1500">
                <a:latin typeface="Arial"/>
                <a:ea typeface="+mn-lt"/>
                <a:cs typeface="+mn-lt"/>
              </a:rPr>
              <a:t> é mais prática. Para isso basta seguir os passos abaixo:</a:t>
            </a:r>
          </a:p>
          <a:p>
            <a:pPr algn="l"/>
            <a:endParaRPr lang="pt-BR" sz="1500">
              <a:latin typeface="Arial"/>
              <a:ea typeface="Open sans"/>
              <a:cs typeface="Open sans"/>
            </a:endParaRPr>
          </a:p>
          <a:p>
            <a:pPr algn="l"/>
            <a:endParaRPr lang="pt-BR" sz="1200">
              <a:latin typeface="Arial"/>
              <a:ea typeface="Open sans"/>
              <a:cs typeface="Open sans"/>
            </a:endParaRP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7A07731-CE96-293A-4E12-E4651678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39" y="728058"/>
            <a:ext cx="6814289" cy="3681072"/>
          </a:xfrm>
          <a:prstGeom prst="rect">
            <a:avLst/>
          </a:prstGeom>
        </p:spPr>
      </p:pic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8333FD0A-502E-4A24-8E99-5496F09DC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70962" y="5630260"/>
            <a:ext cx="355414" cy="355414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E7F4D-6D31-047F-A4D0-FFFBDAF6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Open sans"/>
                <a:cs typeface="Open sans"/>
              </a:rPr>
              <a:t>OBSERVAÇÕES IMPORTANTES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E0D32-F5DF-C50F-8EB4-4EBB9486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Calibri"/>
                <a:ea typeface="+mn-lt"/>
                <a:cs typeface="Calibri"/>
              </a:rPr>
              <a:t> O Attiny85 tem apenas 6 pinos de I/O disponíveis, então você precisa planejar o uso desses pinos com cuidado para o seu projeto.</a:t>
            </a:r>
            <a:endParaRPr lang="pt-BR">
              <a:latin typeface="Calibri"/>
              <a:ea typeface="Open sans"/>
              <a:cs typeface="Calibri"/>
            </a:endParaRPr>
          </a:p>
          <a:p>
            <a:r>
              <a:rPr lang="pt-BR">
                <a:latin typeface="Calibri"/>
                <a:ea typeface="+mn-lt"/>
                <a:cs typeface="Calibri"/>
              </a:rPr>
              <a:t> Verifique sempre a pinagem do Attiny85 para garantir que você esteja conectando corretamente os pinos aos componentes externos.</a:t>
            </a:r>
            <a:endParaRPr lang="pt-BR">
              <a:latin typeface="Calibri"/>
              <a:cs typeface="Calibri"/>
            </a:endParaRPr>
          </a:p>
          <a:p>
            <a:r>
              <a:rPr lang="pt-BR">
                <a:latin typeface="Calibri"/>
                <a:ea typeface="+mn-lt"/>
                <a:cs typeface="Calibri"/>
              </a:rPr>
              <a:t> Considere o uso de bibliotecas otimizadas para o Attiny85 para economizar recursos de memória e CPU.</a:t>
            </a:r>
            <a:endParaRPr lang="pt-BR">
              <a:latin typeface="Calibri"/>
              <a:cs typeface="Calibri"/>
            </a:endParaRPr>
          </a:p>
          <a:p>
            <a:r>
              <a:rPr lang="pt-BR">
                <a:latin typeface="Calibri"/>
                <a:ea typeface="+mn-lt"/>
                <a:cs typeface="Calibri"/>
              </a:rPr>
              <a:t> Teste seu código gradualmente para garantir que tudo funcione conforme o esperado.</a:t>
            </a:r>
            <a:endParaRPr lang="pt-BR">
              <a:latin typeface="Calibri"/>
              <a:cs typeface="Calibri"/>
            </a:endParaRPr>
          </a:p>
          <a:p>
            <a:endParaRPr lang="pt-BR">
              <a:latin typeface="Calibri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801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16613-F3E3-E3F7-5271-974FC499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Open sans"/>
                <a:cs typeface="Open sans"/>
              </a:rPr>
              <a:t>Utilidades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F0081-2E8A-6B1D-B3B1-05A9508F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O Microcontrolador ATtiny85 é um componente que pode substituir o Arduino em pequenos projetos e possui uma grande autonomia e um consumo muito pequeno de energia. </a:t>
            </a:r>
          </a:p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Ele pode ser facilmente conectado em uma protoboard ou ser soldado junto a uma placa de fenolite a fim de compor um circuito desejado pelo projetista.</a:t>
            </a:r>
            <a:endParaRPr lang="pt-BR" dirty="0">
              <a:solidFill>
                <a:srgbClr val="000000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547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FE95B-3080-359A-E077-92A8D490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Open sans"/>
                <a:cs typeface="Open sans"/>
              </a:rPr>
              <a:t>Procedimento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9D28F-0173-1204-EF51-2048EB7D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80000"/>
              </a:lnSpc>
            </a:pPr>
            <a:endParaRPr lang="pt-BR">
              <a:ea typeface="Open sans"/>
              <a:cs typeface="Open sans"/>
            </a:endParaRPr>
          </a:p>
          <a:p>
            <a:pPr>
              <a:lnSpc>
                <a:spcPct val="80000"/>
              </a:lnSpc>
            </a:pPr>
            <a:endParaRPr lang="en-US"/>
          </a:p>
          <a:p>
            <a:pPr marL="0" indent="0">
              <a:lnSpc>
                <a:spcPct val="80000"/>
              </a:lnSpc>
              <a:buNone/>
            </a:pPr>
            <a:r>
              <a:rPr lang="pt-BR">
                <a:ea typeface="Open sans"/>
                <a:cs typeface="Open sans"/>
              </a:rPr>
              <a:t>1. Configuração do Ambiente de Desenvolvimento: Você precisará configurar o ambiente de desenvolvimento Arduino IDE para suportar o Attiny85. Isso envolve a instalação de uma placa adicional no IDE para o </a:t>
            </a:r>
            <a:r>
              <a:rPr lang="pt-BR" err="1">
                <a:ea typeface="Open sans"/>
                <a:cs typeface="Open sans"/>
              </a:rPr>
              <a:t>Attiny</a:t>
            </a:r>
            <a:r>
              <a:rPr lang="pt-BR">
                <a:ea typeface="Open sans"/>
                <a:cs typeface="Open sans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br>
              <a:rPr lang="en-US"/>
            </a:br>
            <a:endParaRPr lang="en-US">
              <a:ea typeface="Open sans"/>
              <a:cs typeface="Open san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>
                <a:ea typeface="Open sans"/>
                <a:cs typeface="Open sans"/>
              </a:rPr>
              <a:t>2. Conexão do Attiny85: Conecte o Attiny85 a um programador ISP (</a:t>
            </a:r>
            <a:r>
              <a:rPr lang="pt-BR" err="1">
                <a:ea typeface="Open sans"/>
                <a:cs typeface="Open sans"/>
              </a:rPr>
              <a:t>In-System</a:t>
            </a:r>
            <a:r>
              <a:rPr lang="pt-BR">
                <a:ea typeface="Open sans"/>
                <a:cs typeface="Open sans"/>
              </a:rPr>
              <a:t> </a:t>
            </a:r>
            <a:r>
              <a:rPr lang="pt-BR" err="1">
                <a:ea typeface="Open sans"/>
                <a:cs typeface="Open sans"/>
              </a:rPr>
              <a:t>Programmer</a:t>
            </a:r>
            <a:r>
              <a:rPr lang="pt-BR">
                <a:ea typeface="Open sans"/>
                <a:cs typeface="Open sans"/>
              </a:rPr>
              <a:t>) ou a um Arduino Uno configurado como programador ISP. Isso permite que você carregue o código no Attiny85.</a:t>
            </a:r>
            <a:br>
              <a:rPr lang="en-US"/>
            </a:br>
            <a:endParaRPr lang="en-US">
              <a:ea typeface="Open sans"/>
              <a:cs typeface="Open san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>
                <a:ea typeface="Open sans"/>
                <a:cs typeface="Open sans"/>
              </a:rPr>
              <a:t>3. Escreva e Carregue o Código: Escreva o código desejado no Arduino IDE e selecione a placa correspondente ao Attiny85. Em seguida, compile o código e carregue-o no Attiny85 usando o programador ISP.</a:t>
            </a:r>
          </a:p>
          <a:p>
            <a:pPr marL="0" indent="0">
              <a:lnSpc>
                <a:spcPct val="80000"/>
              </a:lnSpc>
              <a:buNone/>
            </a:pPr>
            <a:br>
              <a:rPr lang="en-US"/>
            </a:br>
            <a:endParaRPr lang="en-US">
              <a:ea typeface="Open sans"/>
              <a:cs typeface="Open sans"/>
            </a:endParaRPr>
          </a:p>
          <a:p>
            <a:endParaRPr lang="pt-BR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7831305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MinimalXOVTI</vt:lpstr>
      <vt:lpstr>Arduino ATtiny85</vt:lpstr>
      <vt:lpstr>Sobre o Arduino ATtiny85 </vt:lpstr>
      <vt:lpstr>Características do  Microcontrolador ATtiny85 </vt:lpstr>
      <vt:lpstr>Programação com Arduino Uno  </vt:lpstr>
      <vt:lpstr>OBSERVAÇÕES IMPORTANTES</vt:lpstr>
      <vt:lpstr>Utilidades</vt:lpstr>
      <vt:lpstr>Procedimento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296</cp:revision>
  <dcterms:created xsi:type="dcterms:W3CDTF">2024-02-07T17:08:20Z</dcterms:created>
  <dcterms:modified xsi:type="dcterms:W3CDTF">2024-02-07T18:29:28Z</dcterms:modified>
</cp:coreProperties>
</file>