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5" r:id="rId23"/>
    <p:sldId id="277" r:id="rId24"/>
    <p:sldId id="278" r:id="rId25"/>
    <p:sldId id="279" r:id="rId26"/>
    <p:sldId id="280" r:id="rId27"/>
    <p:sldId id="281" r:id="rId28"/>
    <p:sldId id="282" r:id="rId29"/>
    <p:sldId id="284" r:id="rId3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86" autoAdjust="0"/>
  </p:normalViewPr>
  <p:slideViewPr>
    <p:cSldViewPr>
      <p:cViewPr varScale="1">
        <p:scale>
          <a:sx n="104" d="100"/>
          <a:sy n="104" d="100"/>
        </p:scale>
        <p:origin x="188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9E04D-319F-4041-9417-FFB2F4DDFD85}" type="datetimeFigureOut">
              <a:rPr lang="en-US" smtClean="0"/>
              <a:t>9/1/2014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2EA117-D820-4613-98F1-A181D9D5C9AA}" type="slidenum">
              <a:rPr lang="en-US" smtClean="0"/>
              <a:t>‹#›</a:t>
            </a:fld>
            <a:endParaRPr lang="en-US"/>
          </a:p>
        </p:txBody>
      </p:sp>
    </p:spTree>
    <p:extLst>
      <p:ext uri="{BB962C8B-B14F-4D97-AF65-F5344CB8AC3E}">
        <p14:creationId xmlns:p14="http://schemas.microsoft.com/office/powerpoint/2010/main" val="4293709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I’ve often struggled</a:t>
            </a:r>
            <a:r>
              <a:rPr lang="en-US" baseline="0" dirty="0" smtClean="0"/>
              <a:t> with loops that “count down”, as the second one does here. It’s not like it’s hard or anything, but for some reason, I always seemed to screw them up. The loop shown here is the “foolproof” countdown loop strategy that I always use. It generally keeps me out of trouble.</a:t>
            </a:r>
          </a:p>
          <a:p>
            <a:endParaRPr lang="en-US" baseline="0" dirty="0" smtClean="0"/>
          </a:p>
          <a:p>
            <a:r>
              <a:rPr lang="en-US" baseline="0" dirty="0" smtClean="0"/>
              <a:t>Note that in the counting up loop, I change the loop variable (k) as the last thing I do in the loop. When counting down, I always try to change the loop variable as the first thing I do in the loop – i.e., the perfect inverse of the counting up. </a:t>
            </a:r>
          </a:p>
          <a:p>
            <a:endParaRPr lang="en-US" baseline="0" dirty="0" smtClean="0"/>
          </a:p>
          <a:p>
            <a:r>
              <a:rPr lang="en-US" baseline="0" dirty="0" smtClean="0"/>
              <a:t>This loop works correctly even when k is defined as “unsigned </a:t>
            </a:r>
            <a:r>
              <a:rPr lang="en-US" baseline="0" dirty="0" err="1" smtClean="0"/>
              <a:t>int</a:t>
            </a:r>
            <a:r>
              <a:rPr lang="en-US" baseline="0" dirty="0" smtClean="0"/>
              <a:t>” (I wish I had a dollar for every time I’ve stupidly made that mistake and done “while (k &gt;= 0)” when k is declared “unsigned </a:t>
            </a:r>
            <a:r>
              <a:rPr lang="en-US" baseline="0" dirty="0" err="1" smtClean="0"/>
              <a:t>int</a:t>
            </a:r>
            <a:r>
              <a:rPr lang="en-US" baseline="0" dirty="0" smtClean="0"/>
              <a:t>”). Good habits/idioms are really valuable to us, especially as we move on to solving harder problems. When the problem is hard, your brain will be absorbed with something complex, and that’s when you’ll do something stupid.</a:t>
            </a:r>
          </a:p>
          <a:p>
            <a:endParaRPr lang="en-US" baseline="0" dirty="0" smtClean="0"/>
          </a:p>
          <a:p>
            <a:r>
              <a:rPr lang="en-US" baseline="0" dirty="0" smtClean="0"/>
              <a:t>For you “for loop” fans, counting down is a bit harder since the loop variable changes at the end of the loop. In that case, I am very </a:t>
            </a:r>
            <a:r>
              <a:rPr lang="en-US" baseline="0" dirty="0" err="1" smtClean="0"/>
              <a:t>dilligent</a:t>
            </a:r>
            <a:r>
              <a:rPr lang="en-US" baseline="0" dirty="0" smtClean="0"/>
              <a:t> to use “k-1” in place of “k” everywhere in the loop body. So, for the example above:</a:t>
            </a:r>
          </a:p>
          <a:p>
            <a:endParaRPr lang="en-US" baseline="0" dirty="0" smtClean="0"/>
          </a:p>
          <a:p>
            <a:r>
              <a:rPr lang="en-US" baseline="0" dirty="0" smtClean="0"/>
              <a:t>for (k = 10; k &gt; 0; k = k – 1) { // or “k -= 1”, I won’t use --k in C</a:t>
            </a:r>
          </a:p>
          <a:p>
            <a:r>
              <a:rPr lang="en-US" baseline="0" dirty="0" smtClean="0"/>
              <a:t>    </a:t>
            </a:r>
            <a:r>
              <a:rPr lang="en-US" baseline="0" dirty="0" err="1" smtClean="0"/>
              <a:t>printf</a:t>
            </a:r>
            <a:r>
              <a:rPr lang="en-US" baseline="0" dirty="0" smtClean="0"/>
              <a:t>(“%d\n”, k-1);</a:t>
            </a:r>
          </a:p>
          <a:p>
            <a:r>
              <a:rPr lang="en-US" baseline="0" dirty="0" smtClean="0"/>
              <a:t>}</a:t>
            </a:r>
          </a:p>
          <a:p>
            <a:endParaRPr lang="en-US" baseline="0" dirty="0" smtClean="0"/>
          </a:p>
          <a:p>
            <a:r>
              <a:rPr lang="en-US" baseline="0" dirty="0" smtClean="0"/>
              <a:t>I do that consistently, and I don’t have to think about it.</a:t>
            </a:r>
            <a:endParaRPr lang="en-US" dirty="0"/>
          </a:p>
        </p:txBody>
      </p:sp>
      <p:sp>
        <p:nvSpPr>
          <p:cNvPr id="4" name="Slide Number Placeholder 3"/>
          <p:cNvSpPr>
            <a:spLocks noGrp="1"/>
          </p:cNvSpPr>
          <p:nvPr>
            <p:ph type="sldNum" sz="quarter" idx="10"/>
          </p:nvPr>
        </p:nvSpPr>
        <p:spPr/>
        <p:txBody>
          <a:bodyPr/>
          <a:lstStyle/>
          <a:p>
            <a:fld id="{A82EA117-D820-4613-98F1-A181D9D5C9AA}" type="slidenum">
              <a:rPr lang="en-US" smtClean="0"/>
              <a:t>8</a:t>
            </a:fld>
            <a:endParaRPr lang="en-US"/>
          </a:p>
        </p:txBody>
      </p:sp>
    </p:spTree>
    <p:extLst>
      <p:ext uri="{BB962C8B-B14F-4D97-AF65-F5344CB8AC3E}">
        <p14:creationId xmlns:p14="http://schemas.microsoft.com/office/powerpoint/2010/main" val="1476422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True C-hacks</a:t>
            </a:r>
            <a:r>
              <a:rPr lang="en-US" baseline="0" dirty="0" smtClean="0"/>
              <a:t> will have realized that the first example in this slide (absolute value) could be done with the ? operator with just a single assignment statement: </a:t>
            </a:r>
          </a:p>
          <a:p>
            <a:endParaRPr lang="en-US" baseline="0" dirty="0" smtClean="0"/>
          </a:p>
          <a:p>
            <a:r>
              <a:rPr lang="en-US" baseline="0" dirty="0" err="1" smtClean="0"/>
              <a:t>int</a:t>
            </a:r>
            <a:r>
              <a:rPr lang="en-US" baseline="0" dirty="0" smtClean="0"/>
              <a:t> </a:t>
            </a:r>
            <a:r>
              <a:rPr lang="en-US" baseline="0" dirty="0" err="1" smtClean="0"/>
              <a:t>x_abs</a:t>
            </a:r>
            <a:r>
              <a:rPr lang="en-US" baseline="0" dirty="0" smtClean="0"/>
              <a:t> = (x &lt; 0) ? –x : x;</a:t>
            </a:r>
          </a:p>
          <a:p>
            <a:endParaRPr lang="en-US" baseline="0" dirty="0" smtClean="0"/>
          </a:p>
          <a:p>
            <a:r>
              <a:rPr lang="en-US" baseline="0" dirty="0" smtClean="0"/>
              <a:t>Yup, you could do that. You could also…</a:t>
            </a:r>
          </a:p>
          <a:p>
            <a:endParaRPr lang="en-US" baseline="0" dirty="0" smtClean="0"/>
          </a:p>
          <a:p>
            <a:r>
              <a:rPr lang="en-US" baseline="0" dirty="0" err="1" smtClean="0"/>
              <a:t>int</a:t>
            </a:r>
            <a:r>
              <a:rPr lang="en-US" baseline="0" dirty="0" smtClean="0"/>
              <a:t> </a:t>
            </a:r>
            <a:r>
              <a:rPr lang="en-US" baseline="0" dirty="0" err="1" smtClean="0"/>
              <a:t>x_abs</a:t>
            </a:r>
            <a:r>
              <a:rPr lang="en-US" baseline="0" dirty="0" smtClean="0"/>
              <a:t> = x * ((-1 * (x &lt; 0) ) + (x &gt; 0));</a:t>
            </a:r>
          </a:p>
          <a:p>
            <a:endParaRPr lang="en-US" baseline="0" dirty="0" smtClean="0"/>
          </a:p>
          <a:p>
            <a:r>
              <a:rPr lang="en-US" baseline="0" dirty="0" smtClean="0"/>
              <a:t>While you’re at it, you could go ahead and remove all the spaces from your program and rename every variable “x”, “x1”, “x2”….</a:t>
            </a:r>
          </a:p>
          <a:p>
            <a:endParaRPr lang="en-US" baseline="0" dirty="0" smtClean="0"/>
          </a:p>
          <a:p>
            <a:r>
              <a:rPr lang="en-US" baseline="0" dirty="0" smtClean="0"/>
              <a:t>The fact is, any half-way decent compiler can generate the same machine code from either the if-then-else or the ? : forms of the program. Since there’s no performance justification for choosing one over the other, we’re left with readability as the only justification. When it comes to readability, I’ll put my if-then up against your ? : </a:t>
            </a:r>
            <a:r>
              <a:rPr lang="en-US" baseline="0" dirty="0" err="1" smtClean="0"/>
              <a:t>anyday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82EA117-D820-4613-98F1-A181D9D5C9AA}" type="slidenum">
              <a:rPr lang="en-US" smtClean="0"/>
              <a:t>10</a:t>
            </a:fld>
            <a:endParaRPr lang="en-US"/>
          </a:p>
        </p:txBody>
      </p:sp>
    </p:spTree>
    <p:extLst>
      <p:ext uri="{BB962C8B-B14F-4D97-AF65-F5344CB8AC3E}">
        <p14:creationId xmlns:p14="http://schemas.microsoft.com/office/powerpoint/2010/main" val="2089793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2EA117-D820-4613-98F1-A181D9D5C9AA}" type="slidenum">
              <a:rPr lang="en-US" smtClean="0"/>
              <a:t>11</a:t>
            </a:fld>
            <a:endParaRPr lang="en-US"/>
          </a:p>
        </p:txBody>
      </p:sp>
    </p:spTree>
    <p:extLst>
      <p:ext uri="{BB962C8B-B14F-4D97-AF65-F5344CB8AC3E}">
        <p14:creationId xmlns:p14="http://schemas.microsoft.com/office/powerpoint/2010/main" val="684251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EA117-D820-4613-98F1-A181D9D5C9AA}" type="slidenum">
              <a:rPr lang="en-US" smtClean="0"/>
              <a:t>23</a:t>
            </a:fld>
            <a:endParaRPr lang="en-US"/>
          </a:p>
        </p:txBody>
      </p:sp>
    </p:spTree>
    <p:extLst>
      <p:ext uri="{BB962C8B-B14F-4D97-AF65-F5344CB8AC3E}">
        <p14:creationId xmlns:p14="http://schemas.microsoft.com/office/powerpoint/2010/main" val="376034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6588F81-9C8A-43A6-BD28-4E05BEE255B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5229DC-E93E-4005-B9E5-FE41EB514BE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E372F52-0DDD-4B2A-BC08-E2DBC0F244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65C57F9-EF52-4597-8B70-A53A6B2DF6E4}"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F46BCBB-0E82-48F2-89CA-B9046824123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3EAD069-A180-47C3-A18C-74E012B4A141}"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08CEAAD-976E-4910-B6E7-398FC667AC9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48EC36A-A490-405F-A159-F310471D7D56}"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DE77989-FD5C-4B00-AEAB-6E6820EE41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0DCE952-1CE1-4148-9F16-32E69D436CE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D1C51A3-D8F8-4E35-803E-34C392E85CD4}"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9BDECD7-D6C6-4AF5-8E8E-B325D3AF777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 Structure and Coding Style</a:t>
            </a:r>
            <a:endParaRPr lang="en-US" dirty="0"/>
          </a:p>
        </p:txBody>
      </p:sp>
      <p:sp>
        <p:nvSpPr>
          <p:cNvPr id="3" name="Subtitle 2"/>
          <p:cNvSpPr>
            <a:spLocks noGrp="1"/>
          </p:cNvSpPr>
          <p:nvPr>
            <p:ph type="subTitle" idx="1"/>
          </p:nvPr>
        </p:nvSpPr>
        <p:spPr/>
        <p:txBody>
          <a:bodyPr/>
          <a:lstStyle/>
          <a:p>
            <a:r>
              <a:rPr lang="en-US" dirty="0" smtClean="0"/>
              <a:t>Lecture 1: a humble beginning to beautiful programs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It’s OK to put the whole condition on a single line.</a:t>
            </a:r>
          </a:p>
          <a:p>
            <a:pPr>
              <a:buNone/>
            </a:pP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x_abs</a:t>
            </a:r>
            <a:r>
              <a:rPr lang="en-US" sz="1800" dirty="0" smtClean="0">
                <a:latin typeface="Courier New" pitchFamily="49" charset="0"/>
                <a:cs typeface="Courier New" pitchFamily="49" charset="0"/>
              </a:rPr>
              <a:t> = x; // absolute value</a:t>
            </a:r>
          </a:p>
          <a:p>
            <a:pPr>
              <a:buNone/>
            </a:pPr>
            <a:r>
              <a:rPr lang="en-US" sz="1800" dirty="0" smtClean="0">
                <a:latin typeface="Courier New" pitchFamily="49" charset="0"/>
                <a:cs typeface="Courier New" pitchFamily="49" charset="0"/>
              </a:rPr>
              <a:t>if (</a:t>
            </a:r>
            <a:r>
              <a:rPr lang="en-US" sz="1800" dirty="0" err="1" smtClean="0">
                <a:latin typeface="Courier New" pitchFamily="49" charset="0"/>
                <a:cs typeface="Courier New" pitchFamily="49" charset="0"/>
              </a:rPr>
              <a:t>x_abs</a:t>
            </a:r>
            <a:r>
              <a:rPr lang="en-US" sz="1800" dirty="0" smtClean="0">
                <a:latin typeface="Courier New" pitchFamily="49" charset="0"/>
                <a:cs typeface="Courier New" pitchFamily="49" charset="0"/>
              </a:rPr>
              <a:t> &lt; 0) { </a:t>
            </a:r>
            <a:r>
              <a:rPr lang="en-US" sz="1800" dirty="0" err="1" smtClean="0">
                <a:latin typeface="Courier New" pitchFamily="49" charset="0"/>
                <a:cs typeface="Courier New" pitchFamily="49" charset="0"/>
              </a:rPr>
              <a:t>x_abs</a:t>
            </a:r>
            <a:r>
              <a:rPr lang="en-US" sz="1800" dirty="0" smtClean="0">
                <a:latin typeface="Courier New" pitchFamily="49" charset="0"/>
                <a:cs typeface="Courier New" pitchFamily="49" charset="0"/>
              </a:rPr>
              <a:t> = -x; }</a:t>
            </a:r>
          </a:p>
          <a:p>
            <a:pPr>
              <a:buNone/>
            </a:pPr>
            <a:endParaRPr lang="en-US" sz="1800" dirty="0" smtClean="0">
              <a:latin typeface="Courier New" pitchFamily="49" charset="0"/>
              <a:cs typeface="Courier New" pitchFamily="49" charset="0"/>
            </a:endParaRPr>
          </a:p>
          <a:p>
            <a:r>
              <a:rPr lang="en-US" sz="1800" dirty="0" smtClean="0"/>
              <a:t>Or both the “then” and the “else” each on their own lines.</a:t>
            </a:r>
          </a:p>
          <a:p>
            <a:pPr>
              <a:buNone/>
            </a:pPr>
            <a:r>
              <a:rPr lang="en-US" sz="1800" dirty="0" smtClean="0">
                <a:latin typeface="Courier New" pitchFamily="49" charset="0"/>
                <a:cs typeface="Courier New" pitchFamily="49" charset="0"/>
              </a:rPr>
              <a:t>if (x % 2 == 0) { </a:t>
            </a:r>
            <a:r>
              <a:rPr lang="en-US" sz="1800" dirty="0" err="1" smtClean="0">
                <a:latin typeface="Courier New" pitchFamily="49" charset="0"/>
                <a:cs typeface="Courier New" pitchFamily="49" charset="0"/>
              </a:rPr>
              <a:t>printf</a:t>
            </a:r>
            <a:r>
              <a:rPr lang="en-US" sz="1800" dirty="0" smtClean="0">
                <a:latin typeface="Courier New" pitchFamily="49" charset="0"/>
                <a:cs typeface="Courier New" pitchFamily="49" charset="0"/>
              </a:rPr>
              <a:t>(“even”; }</a:t>
            </a:r>
          </a:p>
          <a:p>
            <a:pPr>
              <a:buNone/>
            </a:pPr>
            <a:r>
              <a:rPr lang="en-US" sz="1800" dirty="0" smtClean="0">
                <a:latin typeface="Courier New" pitchFamily="49" charset="0"/>
                <a:cs typeface="Courier New" pitchFamily="49" charset="0"/>
              </a:rPr>
              <a:t>else { </a:t>
            </a:r>
            <a:r>
              <a:rPr lang="en-US" sz="1800" dirty="0" err="1" smtClean="0">
                <a:latin typeface="Courier New" pitchFamily="49" charset="0"/>
                <a:cs typeface="Courier New" pitchFamily="49" charset="0"/>
              </a:rPr>
              <a:t>printf</a:t>
            </a:r>
            <a:r>
              <a:rPr lang="en-US" sz="1800" dirty="0" smtClean="0">
                <a:latin typeface="Courier New" pitchFamily="49" charset="0"/>
                <a:cs typeface="Courier New" pitchFamily="49" charset="0"/>
              </a:rPr>
              <a:t>(“odd”); }</a:t>
            </a:r>
          </a:p>
          <a:p>
            <a:pPr>
              <a:buNone/>
            </a:pPr>
            <a:endParaRPr lang="en-US" sz="1800" dirty="0" smtClean="0"/>
          </a:p>
          <a:p>
            <a:r>
              <a:rPr lang="en-US" sz="1800" dirty="0" smtClean="0"/>
              <a:t>But I ALWAYS include the { } delimiters, and I urge you to adopt this habit (even when the condition is just one line).</a:t>
            </a:r>
          </a:p>
          <a:p>
            <a:pPr>
              <a:buNone/>
            </a:pPr>
            <a:endParaRPr lang="en-US" sz="1800" dirty="0" smtClean="0"/>
          </a:p>
          <a:p>
            <a:pPr>
              <a:buNone/>
            </a:pPr>
            <a:endParaRPr lang="en-US" sz="1800" dirty="0" smtClean="0">
              <a:latin typeface="Courier New" pitchFamily="49" charset="0"/>
              <a:cs typeface="Courier New" pitchFamily="49" charset="0"/>
            </a:endParaRPr>
          </a:p>
        </p:txBody>
      </p:sp>
      <p:sp>
        <p:nvSpPr>
          <p:cNvPr id="3" name="Title 2"/>
          <p:cNvSpPr>
            <a:spLocks noGrp="1"/>
          </p:cNvSpPr>
          <p:nvPr>
            <p:ph type="title"/>
          </p:nvPr>
        </p:nvSpPr>
        <p:spPr/>
        <p:txBody>
          <a:bodyPr>
            <a:normAutofit fontScale="90000"/>
          </a:bodyPr>
          <a:lstStyle/>
          <a:p>
            <a:r>
              <a:rPr lang="en-US" dirty="0" smtClean="0"/>
              <a:t>Single-line conditional processing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It is common to work with conditionals involving three, four or more cases.</a:t>
            </a:r>
          </a:p>
          <a:p>
            <a:pPr>
              <a:buNone/>
            </a:pPr>
            <a:r>
              <a:rPr lang="en-US" sz="1800" dirty="0" smtClean="0">
                <a:latin typeface="Courier New" pitchFamily="49" charset="0"/>
                <a:cs typeface="Courier New" pitchFamily="49" charset="0"/>
              </a:rPr>
              <a:t>if (str1[0] == 0 &amp;&amp; str2[0] == 0) { // both are empty</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printf</a:t>
            </a:r>
            <a:r>
              <a:rPr lang="en-US" sz="1800" dirty="0" smtClean="0">
                <a:latin typeface="Courier New" pitchFamily="49" charset="0"/>
                <a:cs typeface="Courier New" pitchFamily="49" charset="0"/>
              </a:rPr>
              <a:t>(“both strings are empty\n”);</a:t>
            </a:r>
          </a:p>
          <a:p>
            <a:pPr>
              <a:buNone/>
            </a:pPr>
            <a:r>
              <a:rPr lang="en-US" sz="1800" dirty="0" smtClean="0">
                <a:latin typeface="Courier New" pitchFamily="49" charset="0"/>
                <a:cs typeface="Courier New" pitchFamily="49" charset="0"/>
              </a:rPr>
              <a:t>} else if (str1[0] == 0) { // only str2 has data</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printf</a:t>
            </a:r>
            <a:r>
              <a:rPr lang="en-US" sz="1800" dirty="0" smtClean="0">
                <a:latin typeface="Courier New" pitchFamily="49" charset="0"/>
                <a:cs typeface="Courier New" pitchFamily="49" charset="0"/>
              </a:rPr>
              <a:t>(str2);</a:t>
            </a:r>
          </a:p>
          <a:p>
            <a:pPr>
              <a:buNone/>
            </a:pPr>
            <a:r>
              <a:rPr lang="en-US" sz="1800" dirty="0" smtClean="0">
                <a:latin typeface="Courier New" pitchFamily="49" charset="0"/>
                <a:cs typeface="Courier New" pitchFamily="49" charset="0"/>
              </a:rPr>
              <a:t>} else if (str2[0] == 0) { // only str1 has data</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printf</a:t>
            </a:r>
            <a:r>
              <a:rPr lang="en-US" sz="1800" dirty="0" smtClean="0">
                <a:latin typeface="Courier New" pitchFamily="49" charset="0"/>
                <a:cs typeface="Courier New" pitchFamily="49" charset="0"/>
              </a:rPr>
              <a:t>(str1);</a:t>
            </a:r>
          </a:p>
          <a:p>
            <a:pPr>
              <a:buNone/>
            </a:pPr>
            <a:r>
              <a:rPr lang="en-US" sz="1800" dirty="0" smtClean="0">
                <a:latin typeface="Courier New" pitchFamily="49" charset="0"/>
                <a:cs typeface="Courier New" pitchFamily="49" charset="0"/>
              </a:rPr>
              <a:t>} else if (str1[0] &lt; str2[0]) { // print str1 first</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printf</a:t>
            </a:r>
            <a:r>
              <a:rPr lang="en-US" sz="1800" dirty="0" smtClean="0">
                <a:latin typeface="Courier New" pitchFamily="49" charset="0"/>
                <a:cs typeface="Courier New" pitchFamily="49" charset="0"/>
              </a:rPr>
              <a:t>(str1);</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printf</a:t>
            </a:r>
            <a:r>
              <a:rPr lang="en-US" sz="1800" dirty="0" smtClean="0">
                <a:latin typeface="Courier New" pitchFamily="49" charset="0"/>
                <a:cs typeface="Courier New" pitchFamily="49" charset="0"/>
              </a:rPr>
              <a:t>(str2);</a:t>
            </a:r>
          </a:p>
          <a:p>
            <a:pPr>
              <a:buNone/>
            </a:pPr>
            <a:r>
              <a:rPr lang="en-US" sz="1800" dirty="0" smtClean="0">
                <a:latin typeface="Courier New" pitchFamily="49" charset="0"/>
                <a:cs typeface="Courier New" pitchFamily="49" charset="0"/>
              </a:rPr>
              <a:t>} else {</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printf</a:t>
            </a:r>
            <a:r>
              <a:rPr lang="en-US" sz="1800" dirty="0" smtClean="0">
                <a:latin typeface="Courier New" pitchFamily="49" charset="0"/>
                <a:cs typeface="Courier New" pitchFamily="49" charset="0"/>
              </a:rPr>
              <a:t>(str2);</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printf</a:t>
            </a:r>
            <a:r>
              <a:rPr lang="en-US" sz="1800" dirty="0" smtClean="0">
                <a:latin typeface="Courier New" pitchFamily="49" charset="0"/>
                <a:cs typeface="Courier New" pitchFamily="49" charset="0"/>
              </a:rPr>
              <a:t>(str1);</a:t>
            </a:r>
          </a:p>
          <a:p>
            <a:pPr>
              <a:buNone/>
            </a:pPr>
            <a:r>
              <a:rPr lang="en-US" sz="1800" dirty="0" smtClean="0">
                <a:latin typeface="Courier New" pitchFamily="49" charset="0"/>
                <a:cs typeface="Courier New" pitchFamily="49" charset="0"/>
              </a:rPr>
              <a:t>}</a:t>
            </a:r>
          </a:p>
          <a:p>
            <a:pPr>
              <a:buNone/>
            </a:pPr>
            <a:r>
              <a:rPr lang="en-US" sz="1800" dirty="0" smtClean="0">
                <a:latin typeface="Courier New" pitchFamily="49" charset="0"/>
                <a:cs typeface="Courier New" pitchFamily="49" charset="0"/>
              </a:rPr>
              <a:t>   </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More than two cases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1800" dirty="0" smtClean="0"/>
              <a:t>Use blank lines to indicate computational “blocks” in the algorithm</a:t>
            </a:r>
          </a:p>
          <a:p>
            <a:r>
              <a:rPr lang="en-US" sz="1900" dirty="0" smtClean="0"/>
              <a:t>Even better when you put a comment at the start of each block</a:t>
            </a:r>
          </a:p>
          <a:p>
            <a:pPr marL="137160" indent="0">
              <a:buNone/>
            </a:pPr>
            <a:r>
              <a:rPr lang="en-US" sz="1700" dirty="0" err="1">
                <a:latin typeface="Courier New" pitchFamily="49" charset="0"/>
                <a:cs typeface="Courier New" pitchFamily="49" charset="0"/>
              </a:rPr>
              <a:t>i</a:t>
            </a:r>
            <a:r>
              <a:rPr lang="en-US" sz="1700" dirty="0" err="1" smtClean="0">
                <a:latin typeface="Courier New" pitchFamily="49" charset="0"/>
                <a:cs typeface="Courier New" pitchFamily="49" charset="0"/>
              </a:rPr>
              <a:t>nt</a:t>
            </a:r>
            <a:r>
              <a:rPr lang="en-US" sz="1700" dirty="0" smtClean="0">
                <a:latin typeface="Courier New" pitchFamily="49" charset="0"/>
                <a:cs typeface="Courier New" pitchFamily="49" charset="0"/>
              </a:rPr>
              <a:t> main(void) {</a:t>
            </a:r>
          </a:p>
          <a:p>
            <a:pPr marL="13716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a:t>
            </a:r>
            <a:r>
              <a:rPr lang="en-US" sz="1700" dirty="0" err="1" smtClean="0">
                <a:latin typeface="Courier New" pitchFamily="49" charset="0"/>
                <a:cs typeface="Courier New" pitchFamily="49" charset="0"/>
              </a:rPr>
              <a:t>int</a:t>
            </a:r>
            <a:r>
              <a:rPr lang="en-US" sz="1700" dirty="0" smtClean="0">
                <a:latin typeface="Courier New" pitchFamily="49" charset="0"/>
                <a:cs typeface="Courier New" pitchFamily="49" charset="0"/>
              </a:rPr>
              <a:t> x; // a number</a:t>
            </a:r>
          </a:p>
          <a:p>
            <a:pPr marL="137160" indent="0">
              <a:buNone/>
            </a:pPr>
            <a:endParaRPr lang="en-US" sz="1700" dirty="0" smtClean="0">
              <a:latin typeface="Courier New" pitchFamily="49" charset="0"/>
              <a:cs typeface="Courier New" pitchFamily="49" charset="0"/>
            </a:endParaRPr>
          </a:p>
          <a:p>
            <a:pPr marL="13716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 get the input from the human */</a:t>
            </a:r>
          </a:p>
          <a:p>
            <a:pPr marL="13716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a:t>
            </a:r>
            <a:r>
              <a:rPr lang="en-US" sz="1700" dirty="0" err="1" smtClean="0">
                <a:latin typeface="Courier New" pitchFamily="49" charset="0"/>
                <a:cs typeface="Courier New" pitchFamily="49" charset="0"/>
              </a:rPr>
              <a:t>printf</a:t>
            </a:r>
            <a:r>
              <a:rPr lang="en-US" sz="1700" dirty="0" smtClean="0">
                <a:latin typeface="Courier New" pitchFamily="49" charset="0"/>
                <a:cs typeface="Courier New" pitchFamily="49" charset="0"/>
              </a:rPr>
              <a:t>(“enter a number:”);</a:t>
            </a:r>
          </a:p>
          <a:p>
            <a:pPr marL="13716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a:t>
            </a:r>
            <a:r>
              <a:rPr lang="en-US" sz="1700" dirty="0" err="1" smtClean="0">
                <a:latin typeface="Courier New" pitchFamily="49" charset="0"/>
                <a:cs typeface="Courier New" pitchFamily="49" charset="0"/>
              </a:rPr>
              <a:t>scanf</a:t>
            </a:r>
            <a:r>
              <a:rPr lang="en-US" sz="1700" dirty="0" smtClean="0">
                <a:latin typeface="Courier New" pitchFamily="49" charset="0"/>
                <a:cs typeface="Courier New" pitchFamily="49" charset="0"/>
              </a:rPr>
              <a:t>(&amp;x);</a:t>
            </a:r>
          </a:p>
          <a:p>
            <a:pPr marL="137160" indent="0">
              <a:buNone/>
            </a:pPr>
            <a:endParaRPr lang="en-US" sz="1700" dirty="0">
              <a:latin typeface="Courier New" pitchFamily="49" charset="0"/>
              <a:cs typeface="Courier New" pitchFamily="49" charset="0"/>
            </a:endParaRPr>
          </a:p>
          <a:p>
            <a:pPr marL="137160" indent="0">
              <a:buNone/>
            </a:pPr>
            <a:r>
              <a:rPr lang="en-US" sz="1700" dirty="0" smtClean="0">
                <a:latin typeface="Courier New" pitchFamily="49" charset="0"/>
                <a:cs typeface="Courier New" pitchFamily="49" charset="0"/>
              </a:rPr>
              <a:t>    /* analyze the number */</a:t>
            </a:r>
          </a:p>
          <a:p>
            <a:pPr marL="13716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if (x % 2 == 0) { // even</a:t>
            </a:r>
          </a:p>
          <a:p>
            <a:pPr marL="13716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a:t>
            </a:r>
            <a:r>
              <a:rPr lang="en-US" sz="1700" dirty="0" err="1" smtClean="0">
                <a:latin typeface="Courier New" pitchFamily="49" charset="0"/>
                <a:cs typeface="Courier New" pitchFamily="49" charset="0"/>
              </a:rPr>
              <a:t>printf</a:t>
            </a:r>
            <a:r>
              <a:rPr lang="en-US" sz="1700" dirty="0" smtClean="0">
                <a:latin typeface="Courier New" pitchFamily="49" charset="0"/>
                <a:cs typeface="Courier New" pitchFamily="49" charset="0"/>
              </a:rPr>
              <a:t>(“your number is even\n”);</a:t>
            </a:r>
          </a:p>
          <a:p>
            <a:pPr marL="13716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 else {</a:t>
            </a:r>
          </a:p>
          <a:p>
            <a:pPr marL="13716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a:t>
            </a:r>
            <a:r>
              <a:rPr lang="en-US" sz="1700" dirty="0" err="1" smtClean="0">
                <a:latin typeface="Courier New" pitchFamily="49" charset="0"/>
                <a:cs typeface="Courier New" pitchFamily="49" charset="0"/>
              </a:rPr>
              <a:t>printf</a:t>
            </a:r>
            <a:r>
              <a:rPr lang="en-US" sz="1700" dirty="0" smtClean="0">
                <a:latin typeface="Courier New" pitchFamily="49" charset="0"/>
                <a:cs typeface="Courier New" pitchFamily="49" charset="0"/>
              </a:rPr>
              <a:t>(“your number is odd\n”);</a:t>
            </a:r>
          </a:p>
          <a:p>
            <a:pPr marL="13716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a:t>
            </a:r>
          </a:p>
          <a:p>
            <a:pPr marL="137160" indent="0">
              <a:buNone/>
            </a:pPr>
            <a:r>
              <a:rPr lang="en-US" sz="17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General coding ideas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Break long lines into shorter ones </a:t>
            </a:r>
          </a:p>
          <a:p>
            <a:pPr lvl="1"/>
            <a:r>
              <a:rPr lang="en-US" dirty="0" smtClean="0"/>
              <a:t>Don’t be afraid to create extra variables</a:t>
            </a:r>
          </a:p>
          <a:p>
            <a:pPr marL="109728" indent="0">
              <a:buNone/>
            </a:pPr>
            <a:r>
              <a:rPr lang="en-US" sz="1600" dirty="0" smtClean="0">
                <a:latin typeface="Courier New" pitchFamily="49" charset="0"/>
                <a:cs typeface="Courier New" pitchFamily="49" charset="0"/>
              </a:rPr>
              <a:t>   t = </a:t>
            </a:r>
            <a:r>
              <a:rPr lang="en-US" sz="1600" dirty="0" err="1" smtClean="0">
                <a:latin typeface="Courier New" pitchFamily="49" charset="0"/>
                <a:cs typeface="Courier New" pitchFamily="49" charset="0"/>
              </a:rPr>
              <a:t>sqrt</a:t>
            </a:r>
            <a:r>
              <a:rPr lang="en-US" sz="1600" dirty="0" smtClean="0">
                <a:latin typeface="Courier New" pitchFamily="49" charset="0"/>
                <a:cs typeface="Courier New" pitchFamily="49" charset="0"/>
              </a:rPr>
              <a:t>((x1 – x2) * (x1 – x2) + (y1 – y2) * (y1 – y2)) / v;</a:t>
            </a:r>
          </a:p>
          <a:p>
            <a:pPr marL="109728" indent="0">
              <a:buNone/>
            </a:pPr>
            <a:r>
              <a:rPr lang="en-US" sz="1600" dirty="0" smtClean="0">
                <a:latin typeface="+mj-lt"/>
                <a:cs typeface="Courier New" pitchFamily="49" charset="0"/>
              </a:rPr>
              <a:t>VS</a:t>
            </a:r>
          </a:p>
          <a:p>
            <a:pPr marL="109728"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double </a:t>
            </a:r>
            <a:r>
              <a:rPr lang="en-US" sz="1600" dirty="0" err="1" smtClean="0">
                <a:latin typeface="Courier New" pitchFamily="49" charset="0"/>
                <a:cs typeface="Courier New" pitchFamily="49" charset="0"/>
              </a:rPr>
              <a:t>xdistsqrd</a:t>
            </a: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x1 – x2) * (x1 – x2</a:t>
            </a:r>
            <a:r>
              <a:rPr lang="en-US" sz="1600" dirty="0" smtClean="0">
                <a:latin typeface="Courier New" pitchFamily="49" charset="0"/>
                <a:cs typeface="Courier New" pitchFamily="49" charset="0"/>
              </a:rPr>
              <a:t>);</a:t>
            </a:r>
          </a:p>
          <a:p>
            <a:pPr marL="109728"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double </a:t>
            </a:r>
            <a:r>
              <a:rPr lang="en-US" sz="1600" dirty="0" err="1" smtClean="0">
                <a:latin typeface="Courier New" pitchFamily="49" charset="0"/>
                <a:cs typeface="Courier New" pitchFamily="49" charset="0"/>
              </a:rPr>
              <a:t>ydistsqrd</a:t>
            </a: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y1 – y2) * (y1 – y2</a:t>
            </a:r>
            <a:r>
              <a:rPr lang="en-US" sz="1600" dirty="0" smtClean="0">
                <a:latin typeface="Courier New" pitchFamily="49" charset="0"/>
                <a:cs typeface="Courier New" pitchFamily="49" charset="0"/>
              </a:rPr>
              <a:t>);</a:t>
            </a:r>
          </a:p>
          <a:p>
            <a:pPr marL="109728"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t = </a:t>
            </a:r>
            <a:r>
              <a:rPr lang="en-US" sz="1600" dirty="0" err="1" smtClean="0">
                <a:latin typeface="Courier New" pitchFamily="49" charset="0"/>
                <a:cs typeface="Courier New" pitchFamily="49" charset="0"/>
              </a:rPr>
              <a:t>sqrt</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xdistsqrd</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ydistsqrd</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v;</a:t>
            </a:r>
            <a:endParaRPr lang="en-US" sz="1600" dirty="0" smtClean="0">
              <a:latin typeface="+mj-lt"/>
              <a:cs typeface="Courier New" pitchFamily="49" charset="0"/>
            </a:endParaRPr>
          </a:p>
          <a:p>
            <a:pPr lvl="1"/>
            <a:r>
              <a:rPr lang="en-US" dirty="0" smtClean="0"/>
              <a:t>If you do break a line in the middle, try to start the second line with an operator</a:t>
            </a:r>
            <a:endParaRPr lang="en-US" dirty="0"/>
          </a:p>
          <a:p>
            <a:pPr marL="137160" indent="0">
              <a:buNone/>
            </a:pPr>
            <a:r>
              <a:rPr lang="en-US" sz="1200" dirty="0" smtClean="0">
                <a:latin typeface="Courier New" pitchFamily="49" charset="0"/>
                <a:cs typeface="Courier New" pitchFamily="49" charset="0"/>
              </a:rPr>
              <a:t>   if ((</a:t>
            </a:r>
            <a:r>
              <a:rPr lang="en-US" sz="1200" dirty="0" err="1" smtClean="0">
                <a:latin typeface="Courier New" pitchFamily="49" charset="0"/>
                <a:cs typeface="Courier New" pitchFamily="49" charset="0"/>
              </a:rPr>
              <a:t>str</a:t>
            </a:r>
            <a:r>
              <a:rPr lang="en-US" sz="1200" dirty="0" smtClean="0">
                <a:latin typeface="Courier New" pitchFamily="49" charset="0"/>
                <a:cs typeface="Courier New" pitchFamily="49" charset="0"/>
              </a:rPr>
              <a:t>[k] &gt;= ‘A’ &amp;&amp; </a:t>
            </a:r>
            <a:r>
              <a:rPr lang="en-US" sz="1200" dirty="0" err="1" smtClean="0">
                <a:latin typeface="Courier New" pitchFamily="49" charset="0"/>
                <a:cs typeface="Courier New" pitchFamily="49" charset="0"/>
              </a:rPr>
              <a:t>str</a:t>
            </a:r>
            <a:r>
              <a:rPr lang="en-US" sz="1200" dirty="0" smtClean="0">
                <a:latin typeface="Courier New" pitchFamily="49" charset="0"/>
                <a:cs typeface="Courier New" pitchFamily="49" charset="0"/>
              </a:rPr>
              <a:t>[k] &lt;= ‘Z’) || (</a:t>
            </a:r>
            <a:r>
              <a:rPr lang="en-US" sz="1200" dirty="0" err="1" smtClean="0">
                <a:latin typeface="Courier New" pitchFamily="49" charset="0"/>
                <a:cs typeface="Courier New" pitchFamily="49" charset="0"/>
              </a:rPr>
              <a:t>str</a:t>
            </a:r>
            <a:r>
              <a:rPr lang="en-US" sz="1200" dirty="0" smtClean="0">
                <a:latin typeface="Courier New" pitchFamily="49" charset="0"/>
                <a:cs typeface="Courier New" pitchFamily="49" charset="0"/>
              </a:rPr>
              <a:t>[k] &gt;= ‘a’ &amp;&amp; </a:t>
            </a:r>
            <a:r>
              <a:rPr lang="en-US" sz="1200" dirty="0" err="1" smtClean="0">
                <a:latin typeface="Courier New" pitchFamily="49" charset="0"/>
                <a:cs typeface="Courier New" pitchFamily="49" charset="0"/>
              </a:rPr>
              <a:t>str</a:t>
            </a:r>
            <a:r>
              <a:rPr lang="en-US" sz="1200" dirty="0" smtClean="0">
                <a:latin typeface="Courier New" pitchFamily="49" charset="0"/>
                <a:cs typeface="Courier New" pitchFamily="49" charset="0"/>
              </a:rPr>
              <a:t>[k] &lt;= ‘z’)) {</a:t>
            </a:r>
          </a:p>
          <a:p>
            <a:pPr marL="137160" indent="0">
              <a:buNone/>
            </a:pPr>
            <a:r>
              <a:rPr lang="en-US" sz="1600" dirty="0" smtClean="0">
                <a:cs typeface="Courier New" pitchFamily="49" charset="0"/>
              </a:rPr>
              <a:t>VS</a:t>
            </a:r>
          </a:p>
          <a:p>
            <a:pPr marL="13716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if ((</a:t>
            </a:r>
            <a:r>
              <a:rPr lang="en-US" sz="1600" dirty="0" err="1" smtClean="0">
                <a:latin typeface="Courier New" pitchFamily="49" charset="0"/>
                <a:cs typeface="Courier New" pitchFamily="49" charset="0"/>
              </a:rPr>
              <a:t>str</a:t>
            </a:r>
            <a:r>
              <a:rPr lang="en-US" sz="1600" dirty="0" smtClean="0">
                <a:latin typeface="Courier New" pitchFamily="49" charset="0"/>
                <a:cs typeface="Courier New" pitchFamily="49" charset="0"/>
              </a:rPr>
              <a:t>[k] &gt;= ‘A’ &amp;&amp; </a:t>
            </a:r>
            <a:r>
              <a:rPr lang="en-US" sz="1600" dirty="0" err="1" smtClean="0">
                <a:latin typeface="Courier New" pitchFamily="49" charset="0"/>
                <a:cs typeface="Courier New" pitchFamily="49" charset="0"/>
              </a:rPr>
              <a:t>str</a:t>
            </a:r>
            <a:r>
              <a:rPr lang="en-US" sz="1600" dirty="0" smtClean="0">
                <a:latin typeface="Courier New" pitchFamily="49" charset="0"/>
                <a:cs typeface="Courier New" pitchFamily="49" charset="0"/>
              </a:rPr>
              <a:t>[k] &lt;= ‘Z’)</a:t>
            </a:r>
          </a:p>
          <a:p>
            <a:pPr marL="13716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str</a:t>
            </a:r>
            <a:r>
              <a:rPr lang="en-US" sz="1600" dirty="0" smtClean="0">
                <a:latin typeface="Courier New" pitchFamily="49" charset="0"/>
                <a:cs typeface="Courier New" pitchFamily="49" charset="0"/>
              </a:rPr>
              <a:t>[k] &gt;= ‘a’ &amp;&amp; </a:t>
            </a:r>
            <a:r>
              <a:rPr lang="en-US" sz="1600" dirty="0" err="1" smtClean="0">
                <a:latin typeface="Courier New" pitchFamily="49" charset="0"/>
                <a:cs typeface="Courier New" pitchFamily="49" charset="0"/>
              </a:rPr>
              <a:t>str</a:t>
            </a:r>
            <a:r>
              <a:rPr lang="en-US" sz="1600" dirty="0" smtClean="0">
                <a:latin typeface="Courier New" pitchFamily="49" charset="0"/>
                <a:cs typeface="Courier New" pitchFamily="49" charset="0"/>
              </a:rPr>
              <a:t>[k] &lt;= ‘z’)) { </a:t>
            </a:r>
            <a:endParaRPr lang="en-US" sz="1600" dirty="0">
              <a:latin typeface="Courier New" pitchFamily="49" charset="0"/>
              <a:cs typeface="Courier New" pitchFamily="49" charset="0"/>
            </a:endParaRPr>
          </a:p>
          <a:p>
            <a:pPr marL="137160" indent="0">
              <a:buNone/>
            </a:pPr>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General Coding Ideas (2)</a:t>
            </a:r>
            <a:endParaRPr lang="en-US" dirty="0"/>
          </a:p>
        </p:txBody>
      </p:sp>
    </p:spTree>
    <p:extLst>
      <p:ext uri="{BB962C8B-B14F-4D97-AF65-F5344CB8AC3E}">
        <p14:creationId xmlns:p14="http://schemas.microsoft.com/office/powerpoint/2010/main" val="2964009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 compiler doesn’t care what name you use for your variables and functions as long as:</a:t>
            </a:r>
          </a:p>
          <a:p>
            <a:pPr lvl="1"/>
            <a:r>
              <a:rPr lang="en-US" dirty="0" smtClean="0"/>
              <a:t>The name includes only letters, numbers and _ (underscore characters).</a:t>
            </a:r>
          </a:p>
          <a:p>
            <a:pPr lvl="1"/>
            <a:r>
              <a:rPr lang="en-US" dirty="0" smtClean="0"/>
              <a:t>The name doesn’t start with a number.</a:t>
            </a:r>
          </a:p>
          <a:p>
            <a:r>
              <a:rPr lang="en-US" dirty="0" smtClean="0"/>
              <a:t>People do care what name you use, and you should try to pick names that make your programs easier to understand.</a:t>
            </a:r>
          </a:p>
          <a:p>
            <a:r>
              <a:rPr lang="en-US" dirty="0" smtClean="0"/>
              <a:t>The following slides describe what I recommend for EE312 (very similar to standard practice with Java).</a:t>
            </a:r>
            <a:endParaRPr lang="en-US" dirty="0"/>
          </a:p>
        </p:txBody>
      </p:sp>
      <p:sp>
        <p:nvSpPr>
          <p:cNvPr id="3" name="Title 2"/>
          <p:cNvSpPr>
            <a:spLocks noGrp="1"/>
          </p:cNvSpPr>
          <p:nvPr>
            <p:ph type="title"/>
          </p:nvPr>
        </p:nvSpPr>
        <p:spPr/>
        <p:txBody>
          <a:bodyPr/>
          <a:lstStyle/>
          <a:p>
            <a:r>
              <a:rPr lang="en-US" dirty="0" smtClean="0"/>
              <a:t>Naming Conventions</a:t>
            </a:r>
            <a:endParaRPr lang="en-US" dirty="0"/>
          </a:p>
        </p:txBody>
      </p:sp>
    </p:spTree>
    <p:extLst>
      <p:ext uri="{BB962C8B-B14F-4D97-AF65-F5344CB8AC3E}">
        <p14:creationId xmlns:p14="http://schemas.microsoft.com/office/powerpoint/2010/main" val="4032810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Before jumping into complex naming conventions, please keep in mind that trivial details should appear trivial. </a:t>
            </a:r>
          </a:p>
          <a:p>
            <a:r>
              <a:rPr lang="en-US" dirty="0" smtClean="0"/>
              <a:t>As a general rule, the longer a variable lives, the more significant the variable is, and the more carefully it should be named. </a:t>
            </a:r>
          </a:p>
          <a:p>
            <a:r>
              <a:rPr lang="en-US" dirty="0" smtClean="0"/>
              <a:t>And the inverse… when a variable has a short lifetime, it probably should be given a “throwaway name”.</a:t>
            </a:r>
          </a:p>
          <a:p>
            <a:r>
              <a:rPr lang="en-US" dirty="0" smtClean="0"/>
              <a:t>For example: </a:t>
            </a:r>
          </a:p>
          <a:p>
            <a:pPr lvl="1"/>
            <a:r>
              <a:rPr lang="en-US" dirty="0" smtClean="0"/>
              <a:t>Simple loop variables should be given short names (e.g., “k”).</a:t>
            </a:r>
          </a:p>
          <a:p>
            <a:pPr lvl="1"/>
            <a:endParaRPr lang="en-US" dirty="0"/>
          </a:p>
        </p:txBody>
      </p:sp>
      <p:sp>
        <p:nvSpPr>
          <p:cNvPr id="3" name="Title 2"/>
          <p:cNvSpPr>
            <a:spLocks noGrp="1"/>
          </p:cNvSpPr>
          <p:nvPr>
            <p:ph type="title"/>
          </p:nvPr>
        </p:nvSpPr>
        <p:spPr/>
        <p:txBody>
          <a:bodyPr>
            <a:normAutofit fontScale="90000"/>
          </a:bodyPr>
          <a:lstStyle/>
          <a:p>
            <a:r>
              <a:rPr lang="en-US" dirty="0" smtClean="0"/>
              <a:t>Not all variables deserve long names</a:t>
            </a:r>
            <a:endParaRPr lang="en-US" dirty="0"/>
          </a:p>
        </p:txBody>
      </p:sp>
    </p:spTree>
    <p:extLst>
      <p:ext uri="{BB962C8B-B14F-4D97-AF65-F5344CB8AC3E}">
        <p14:creationId xmlns:p14="http://schemas.microsoft.com/office/powerpoint/2010/main" val="18081608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I will use the following conventions in EE312:</a:t>
            </a:r>
          </a:p>
          <a:p>
            <a:pPr lvl="1"/>
            <a:r>
              <a:rPr lang="en-US" dirty="0" smtClean="0"/>
              <a:t>The name of a type will always start with a capital letter. </a:t>
            </a:r>
            <a:r>
              <a:rPr lang="en-US" dirty="0" err="1" smtClean="0"/>
              <a:t>CamelCase</a:t>
            </a:r>
            <a:r>
              <a:rPr lang="en-US" dirty="0" smtClean="0"/>
              <a:t> will be used for names that consist of multiple words. </a:t>
            </a:r>
          </a:p>
          <a:p>
            <a:pPr lvl="1"/>
            <a:r>
              <a:rPr lang="en-US" dirty="0" smtClean="0"/>
              <a:t>The name of a function will always start with a lower case letter. </a:t>
            </a:r>
            <a:r>
              <a:rPr lang="en-US" dirty="0" err="1" smtClean="0"/>
              <a:t>camelCase</a:t>
            </a:r>
            <a:r>
              <a:rPr lang="en-US" dirty="0" smtClean="0"/>
              <a:t> will be used for names that consist of multiple words.</a:t>
            </a:r>
          </a:p>
          <a:p>
            <a:pPr lvl="1"/>
            <a:r>
              <a:rPr lang="en-US" dirty="0" smtClean="0"/>
              <a:t>The name of a variable will always contain only lower-case letters (and numbers). Underscores will be used for names that consist of multiple words.</a:t>
            </a:r>
          </a:p>
          <a:p>
            <a:pPr lvl="1"/>
            <a:r>
              <a:rPr lang="en-US" dirty="0" smtClean="0"/>
              <a:t>The name of a constant will always contain only upper-case letters (and numbers). Underscores will be used for names that consist of multiple words.</a:t>
            </a:r>
          </a:p>
          <a:p>
            <a:pPr lvl="1"/>
            <a:endParaRPr lang="en-US" dirty="0" smtClean="0"/>
          </a:p>
        </p:txBody>
      </p:sp>
      <p:sp>
        <p:nvSpPr>
          <p:cNvPr id="3" name="Title 2"/>
          <p:cNvSpPr>
            <a:spLocks noGrp="1"/>
          </p:cNvSpPr>
          <p:nvPr>
            <p:ph type="title"/>
          </p:nvPr>
        </p:nvSpPr>
        <p:spPr/>
        <p:txBody>
          <a:bodyPr>
            <a:normAutofit fontScale="90000"/>
          </a:bodyPr>
          <a:lstStyle/>
          <a:p>
            <a:r>
              <a:rPr lang="en-US" dirty="0" err="1" smtClean="0"/>
              <a:t>CamelCase</a:t>
            </a:r>
            <a:r>
              <a:rPr lang="en-US" dirty="0" smtClean="0"/>
              <a:t> and </a:t>
            </a:r>
            <a:r>
              <a:rPr lang="en-US" dirty="0" err="1" smtClean="0"/>
              <a:t>multi_word_variable</a:t>
            </a:r>
            <a:r>
              <a:rPr lang="en-US" dirty="0"/>
              <a:t> </a:t>
            </a:r>
            <a:r>
              <a:rPr lang="en-US" dirty="0" smtClean="0"/>
              <a:t>names</a:t>
            </a:r>
            <a:endParaRPr lang="en-US" dirty="0"/>
          </a:p>
        </p:txBody>
      </p:sp>
    </p:spTree>
    <p:extLst>
      <p:ext uri="{BB962C8B-B14F-4D97-AF65-F5344CB8AC3E}">
        <p14:creationId xmlns:p14="http://schemas.microsoft.com/office/powerpoint/2010/main" val="977845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Prefer nouns, with descriptive adjectives as appropriate</a:t>
            </a:r>
          </a:p>
          <a:p>
            <a:pPr marL="109728" indent="0">
              <a:buNone/>
            </a:pPr>
            <a:r>
              <a:rPr lang="en-US" dirty="0" err="1" smtClean="0">
                <a:latin typeface="Courier New" pitchFamily="49" charset="0"/>
                <a:cs typeface="Courier New" pitchFamily="49" charset="0"/>
              </a:rPr>
              <a:t>struct</a:t>
            </a:r>
            <a:r>
              <a:rPr lang="en-US" dirty="0" smtClean="0">
                <a:latin typeface="Courier New" pitchFamily="49" charset="0"/>
                <a:cs typeface="Courier New" pitchFamily="49" charset="0"/>
              </a:rPr>
              <a:t> Student {</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char* name;</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char* </a:t>
            </a:r>
            <a:r>
              <a:rPr lang="en-US" dirty="0" err="1" smtClean="0">
                <a:latin typeface="Courier New" pitchFamily="49" charset="0"/>
                <a:cs typeface="Courier New" pitchFamily="49" charset="0"/>
              </a:rPr>
              <a:t>uteid</a:t>
            </a:r>
            <a:r>
              <a:rPr lang="en-US" dirty="0" smtClean="0">
                <a:latin typeface="Courier New" pitchFamily="49" charset="0"/>
                <a:cs typeface="Courier New" pitchFamily="49" charset="0"/>
              </a:rPr>
              <a:t>;</a:t>
            </a:r>
          </a:p>
          <a:p>
            <a:pPr marL="109728" indent="0">
              <a:buNone/>
            </a:pPr>
            <a:r>
              <a:rPr lang="en-US" dirty="0" smtClean="0">
                <a:latin typeface="Courier New" pitchFamily="49" charset="0"/>
                <a:cs typeface="Courier New" pitchFamily="49" charset="0"/>
              </a:rPr>
              <a:t>};</a:t>
            </a:r>
          </a:p>
          <a:p>
            <a:pPr marL="109728" indent="0">
              <a:buNone/>
            </a:pPr>
            <a:endParaRPr lang="en-US" dirty="0">
              <a:latin typeface="Courier New" pitchFamily="49" charset="0"/>
              <a:cs typeface="Courier New" pitchFamily="49" charset="0"/>
            </a:endParaRPr>
          </a:p>
          <a:p>
            <a:pPr marL="109728" indent="0">
              <a:buNone/>
            </a:pPr>
            <a:r>
              <a:rPr lang="en-US" dirty="0" err="1" smtClean="0">
                <a:latin typeface="Courier New" pitchFamily="49" charset="0"/>
                <a:cs typeface="Courier New" pitchFamily="49" charset="0"/>
              </a:rPr>
              <a:t>struct</a:t>
            </a:r>
            <a:r>
              <a:rPr lang="en-US" dirty="0" smtClean="0">
                <a:latin typeface="Courier New" pitchFamily="49" charset="0"/>
                <a:cs typeface="Courier New" pitchFamily="49" charset="0"/>
              </a:rPr>
              <a:t> EE312Student {</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char* name;</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char* </a:t>
            </a:r>
            <a:r>
              <a:rPr lang="en-US" dirty="0" err="1" smtClean="0">
                <a:latin typeface="Courier New" pitchFamily="49" charset="0"/>
                <a:cs typeface="Courier New" pitchFamily="49" charset="0"/>
              </a:rPr>
              <a:t>uteid</a:t>
            </a:r>
            <a:r>
              <a:rPr lang="en-US" dirty="0" smtClean="0">
                <a:latin typeface="Courier New" pitchFamily="49" charset="0"/>
                <a:cs typeface="Courier New" pitchFamily="49" charset="0"/>
              </a:rPr>
              <a:t>;</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exam_scores</a:t>
            </a:r>
            <a:r>
              <a:rPr lang="en-US" dirty="0" smtClean="0">
                <a:latin typeface="Courier New" pitchFamily="49" charset="0"/>
                <a:cs typeface="Courier New" pitchFamily="49" charset="0"/>
              </a:rPr>
              <a:t>[3];</a:t>
            </a:r>
          </a:p>
          <a:p>
            <a:pPr marL="109728" indent="0">
              <a:buNone/>
            </a:pP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endParaRPr lang="en-US" dirty="0"/>
          </a:p>
        </p:txBody>
      </p:sp>
      <p:sp>
        <p:nvSpPr>
          <p:cNvPr id="3" name="Title 2"/>
          <p:cNvSpPr>
            <a:spLocks noGrp="1"/>
          </p:cNvSpPr>
          <p:nvPr>
            <p:ph type="title"/>
          </p:nvPr>
        </p:nvSpPr>
        <p:spPr/>
        <p:txBody>
          <a:bodyPr/>
          <a:lstStyle/>
          <a:p>
            <a:r>
              <a:rPr lang="en-US" dirty="0" smtClean="0"/>
              <a:t>Variable and Type </a:t>
            </a:r>
            <a:r>
              <a:rPr lang="en-US" dirty="0" smtClean="0"/>
              <a:t>Names</a:t>
            </a:r>
            <a:endParaRPr lang="en-US" dirty="0"/>
          </a:p>
        </p:txBody>
      </p:sp>
    </p:spTree>
    <p:extLst>
      <p:ext uri="{BB962C8B-B14F-4D97-AF65-F5344CB8AC3E}">
        <p14:creationId xmlns:p14="http://schemas.microsoft.com/office/powerpoint/2010/main" val="34751494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Prefer verbs and verb phrases</a:t>
            </a:r>
          </a:p>
          <a:p>
            <a:pPr marL="109728" indent="0">
              <a:buNone/>
            </a:pP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calculateCourseAverage</a:t>
            </a:r>
            <a:r>
              <a:rPr lang="en-US" sz="2000" dirty="0" smtClean="0">
                <a:latin typeface="Courier New" pitchFamily="49" charset="0"/>
                <a:cs typeface="Courier New" pitchFamily="49" charset="0"/>
              </a:rPr>
              <a:t>(EE312Student* s);</a:t>
            </a:r>
          </a:p>
          <a:p>
            <a:pPr marL="109728" indent="0">
              <a:buNone/>
            </a:pPr>
            <a:endParaRPr lang="en-US" dirty="0">
              <a:latin typeface="Courier New" pitchFamily="49" charset="0"/>
              <a:cs typeface="Courier New" pitchFamily="49" charset="0"/>
            </a:endParaRPr>
          </a:p>
          <a:p>
            <a:pPr marL="109728" indent="0">
              <a:buNone/>
            </a:pPr>
            <a:r>
              <a:rPr lang="en-US" sz="2000" dirty="0" smtClean="0">
                <a:latin typeface="Courier New" pitchFamily="49" charset="0"/>
                <a:cs typeface="Courier New" pitchFamily="49" charset="0"/>
              </a:rPr>
              <a:t>void </a:t>
            </a:r>
            <a:r>
              <a:rPr lang="en-US" sz="2000" dirty="0" err="1" smtClean="0">
                <a:latin typeface="Courier New" pitchFamily="49" charset="0"/>
                <a:cs typeface="Courier New" pitchFamily="49" charset="0"/>
              </a:rPr>
              <a:t>sendEmailToStudent</a:t>
            </a:r>
            <a:r>
              <a:rPr lang="en-US" sz="2000" dirty="0" smtClean="0">
                <a:latin typeface="Courier New" pitchFamily="49" charset="0"/>
                <a:cs typeface="Courier New" pitchFamily="49" charset="0"/>
              </a:rPr>
              <a:t>(Student* s, char* message);</a:t>
            </a:r>
          </a:p>
          <a:p>
            <a:pPr marL="109728" indent="0">
              <a:buNone/>
            </a:pPr>
            <a:endParaRPr lang="en-US" sz="2000" dirty="0" smtClean="0">
              <a:latin typeface="Courier New" pitchFamily="49" charset="0"/>
              <a:cs typeface="Courier New" pitchFamily="49" charset="0"/>
            </a:endParaRPr>
          </a:p>
          <a:p>
            <a:r>
              <a:rPr lang="en-US" sz="2800" dirty="0" smtClean="0"/>
              <a:t>Long function names are OK, but they can get out of hand.</a:t>
            </a:r>
          </a:p>
          <a:p>
            <a:pPr lvl="1"/>
            <a:r>
              <a:rPr lang="en-US" sz="2400" dirty="0" smtClean="0"/>
              <a:t>Try to be both precise and concise with your names.</a:t>
            </a:r>
            <a:endParaRPr lang="en-US" sz="2200" dirty="0"/>
          </a:p>
          <a:p>
            <a:pPr marL="109728" indent="0">
              <a:buNone/>
            </a:pPr>
            <a:endParaRPr lang="en-US" sz="20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Function Names</a:t>
            </a:r>
            <a:endParaRPr lang="en-US" dirty="0"/>
          </a:p>
        </p:txBody>
      </p:sp>
    </p:spTree>
    <p:extLst>
      <p:ext uri="{BB962C8B-B14F-4D97-AF65-F5344CB8AC3E}">
        <p14:creationId xmlns:p14="http://schemas.microsoft.com/office/powerpoint/2010/main" val="12732388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Functions in C that have a side effect should be given verb names.</a:t>
            </a:r>
          </a:p>
          <a:p>
            <a:r>
              <a:rPr lang="en-US" dirty="0" smtClean="0"/>
              <a:t>However, </a:t>
            </a:r>
            <a:r>
              <a:rPr lang="en-US" dirty="0" smtClean="0"/>
              <a:t>functions </a:t>
            </a:r>
            <a:r>
              <a:rPr lang="en-US" dirty="0" smtClean="0"/>
              <a:t>that don’t change any </a:t>
            </a:r>
            <a:r>
              <a:rPr lang="en-US" dirty="0" smtClean="0"/>
              <a:t>external variables and </a:t>
            </a:r>
            <a:r>
              <a:rPr lang="en-US" dirty="0" smtClean="0"/>
              <a:t>just compute a return value can </a:t>
            </a:r>
            <a:r>
              <a:rPr lang="en-US" dirty="0" smtClean="0"/>
              <a:t>(should</a:t>
            </a:r>
            <a:r>
              <a:rPr lang="en-US" dirty="0" smtClean="0"/>
              <a:t>) be given noun-names.</a:t>
            </a:r>
          </a:p>
          <a:p>
            <a:r>
              <a:rPr lang="en-US" dirty="0" smtClean="0"/>
              <a:t>When the return value is limited to true and false (i.e., predicates) many programmers prefer to put the prefix “is” on the function name.</a:t>
            </a:r>
          </a:p>
          <a:p>
            <a:pPr marL="109728" indent="0">
              <a:buNone/>
            </a:pPr>
            <a:r>
              <a:rPr lang="en-US" sz="2200" dirty="0" err="1" smtClean="0">
                <a:latin typeface="Courier New" pitchFamily="49" charset="0"/>
                <a:cs typeface="Courier New" pitchFamily="49" charset="0"/>
              </a:rPr>
              <a:t>int</a:t>
            </a:r>
            <a:r>
              <a:rPr lang="en-US" sz="2200" dirty="0" smtClean="0">
                <a:latin typeface="Courier New" pitchFamily="49" charset="0"/>
                <a:cs typeface="Courier New" pitchFamily="49" charset="0"/>
              </a:rPr>
              <a:t> area(Rectangle* x); // returns the area</a:t>
            </a:r>
          </a:p>
          <a:p>
            <a:pPr marL="109728" indent="0">
              <a:buNone/>
            </a:pPr>
            <a:r>
              <a:rPr lang="en-US" sz="2200" dirty="0" err="1">
                <a:latin typeface="Courier New" pitchFamily="49" charset="0"/>
                <a:cs typeface="Courier New" pitchFamily="49" charset="0"/>
              </a:rPr>
              <a:t>i</a:t>
            </a:r>
            <a:r>
              <a:rPr lang="en-US" sz="2200" dirty="0" err="1" smtClean="0">
                <a:latin typeface="Courier New" pitchFamily="49" charset="0"/>
                <a:cs typeface="Courier New" pitchFamily="49" charset="0"/>
              </a:rPr>
              <a:t>nt</a:t>
            </a: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isSquare</a:t>
            </a:r>
            <a:r>
              <a:rPr lang="en-US" sz="2200" dirty="0" smtClean="0">
                <a:latin typeface="Courier New" pitchFamily="49" charset="0"/>
                <a:cs typeface="Courier New" pitchFamily="49" charset="0"/>
              </a:rPr>
              <a:t>(Rectangle* x); </a:t>
            </a:r>
            <a:r>
              <a:rPr lang="en-US" sz="2200" dirty="0" smtClean="0">
                <a:latin typeface="Courier New" pitchFamily="49" charset="0"/>
                <a:cs typeface="Courier New" pitchFamily="49" charset="0"/>
              </a:rPr>
              <a:t>// true </a:t>
            </a:r>
            <a:r>
              <a:rPr lang="en-US" sz="2200" dirty="0" smtClean="0">
                <a:latin typeface="Courier New" pitchFamily="49" charset="0"/>
                <a:cs typeface="Courier New" pitchFamily="49" charset="0"/>
              </a:rPr>
              <a:t>if x is square</a:t>
            </a:r>
            <a:endParaRPr lang="en-US" sz="2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Predicates and true functions</a:t>
            </a:r>
            <a:endParaRPr lang="en-US" dirty="0"/>
          </a:p>
        </p:txBody>
      </p:sp>
    </p:spTree>
    <p:extLst>
      <p:ext uri="{BB962C8B-B14F-4D97-AF65-F5344CB8AC3E}">
        <p14:creationId xmlns:p14="http://schemas.microsoft.com/office/powerpoint/2010/main" val="1678282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0" y="4706164"/>
            <a:ext cx="7315200" cy="1200329"/>
          </a:xfrm>
          <a:prstGeom prst="rect">
            <a:avLst/>
          </a:prstGeom>
          <a:noFill/>
        </p:spPr>
        <p:txBody>
          <a:bodyPr wrap="square" rtlCol="0">
            <a:spAutoFit/>
          </a:bodyPr>
          <a:lstStyle/>
          <a:p>
            <a:r>
              <a:rPr lang="en-US" dirty="0" smtClean="0"/>
              <a:t>Correct code is a myth. Even if we did build “it” correctly, someone is going to decide we didn’t built the right “it” </a:t>
            </a:r>
            <a:r>
              <a:rPr lang="en-US" dirty="0" smtClean="0"/>
              <a:t>(What was wrong </a:t>
            </a:r>
            <a:r>
              <a:rPr lang="en-US" dirty="0" smtClean="0"/>
              <a:t>with </a:t>
            </a:r>
            <a:r>
              <a:rPr lang="en-US" dirty="0" smtClean="0"/>
              <a:t>the original iPhone?)</a:t>
            </a:r>
            <a:endParaRPr lang="en-US" dirty="0"/>
          </a:p>
        </p:txBody>
      </p:sp>
      <p:sp>
        <p:nvSpPr>
          <p:cNvPr id="13" name="TextBox 12"/>
          <p:cNvSpPr txBox="1"/>
          <p:nvPr/>
        </p:nvSpPr>
        <p:spPr>
          <a:xfrm>
            <a:off x="762000" y="4724400"/>
            <a:ext cx="7543800" cy="1200329"/>
          </a:xfrm>
          <a:prstGeom prst="rect">
            <a:avLst/>
          </a:prstGeom>
          <a:solidFill>
            <a:schemeClr val="bg1"/>
          </a:solidFill>
        </p:spPr>
        <p:txBody>
          <a:bodyPr wrap="square" rtlCol="0">
            <a:spAutoFit/>
          </a:bodyPr>
          <a:lstStyle/>
          <a:p>
            <a:r>
              <a:rPr lang="en-US" dirty="0" smtClean="0"/>
              <a:t>Now, we’re talking. This is what really matters in software – can you fix the bugs, add the features, tune the performance. Only one problem… </a:t>
            </a:r>
          </a:p>
        </p:txBody>
      </p:sp>
      <p:sp>
        <p:nvSpPr>
          <p:cNvPr id="31" name="TextBox 30"/>
          <p:cNvSpPr txBox="1"/>
          <p:nvPr/>
        </p:nvSpPr>
        <p:spPr>
          <a:xfrm>
            <a:off x="685800" y="4724400"/>
            <a:ext cx="7848600" cy="1200329"/>
          </a:xfrm>
          <a:prstGeom prst="rect">
            <a:avLst/>
          </a:prstGeom>
          <a:solidFill>
            <a:schemeClr val="bg1"/>
          </a:solidFill>
        </p:spPr>
        <p:txBody>
          <a:bodyPr wrap="square" rtlCol="0">
            <a:spAutoFit/>
          </a:bodyPr>
          <a:lstStyle/>
          <a:p>
            <a:r>
              <a:rPr lang="en-US" dirty="0" smtClean="0"/>
              <a:t>Software is built by teams </a:t>
            </a:r>
          </a:p>
          <a:p>
            <a:r>
              <a:rPr lang="en-US" dirty="0" smtClean="0"/>
              <a:t>(and on Monday morning after getting back to work following a two-week vacation, you’re </a:t>
            </a:r>
            <a:r>
              <a:rPr lang="en-US" dirty="0" err="1" smtClean="0"/>
              <a:t>gonna</a:t>
            </a:r>
            <a:r>
              <a:rPr lang="en-US" dirty="0" smtClean="0"/>
              <a:t> be that semi-moron)</a:t>
            </a:r>
            <a:endParaRPr lang="en-US" dirty="0"/>
          </a:p>
        </p:txBody>
      </p:sp>
      <p:sp>
        <p:nvSpPr>
          <p:cNvPr id="2" name="Content Placeholder 1"/>
          <p:cNvSpPr>
            <a:spLocks noGrp="1"/>
          </p:cNvSpPr>
          <p:nvPr>
            <p:ph idx="1"/>
          </p:nvPr>
        </p:nvSpPr>
        <p:spPr/>
        <p:txBody>
          <a:bodyPr/>
          <a:lstStyle/>
          <a:p>
            <a:r>
              <a:rPr lang="en-US" dirty="0" smtClean="0"/>
              <a:t>Of all the things engineers need to worry about, where does “beautiful code” fit?</a:t>
            </a:r>
          </a:p>
          <a:p>
            <a:pPr marL="850392" lvl="1" indent="-457200">
              <a:buFont typeface="+mj-lt"/>
              <a:buAutoNum type="arabicPeriod"/>
            </a:pPr>
            <a:r>
              <a:rPr lang="en-US" dirty="0" smtClean="0"/>
              <a:t>Does the system work correctly?</a:t>
            </a:r>
          </a:p>
          <a:p>
            <a:pPr marL="850392" lvl="1" indent="-457200">
              <a:buFont typeface="+mj-lt"/>
              <a:buAutoNum type="arabicPeriod"/>
            </a:pPr>
            <a:r>
              <a:rPr lang="en-US" dirty="0" smtClean="0"/>
              <a:t>Does the system work efficiently?</a:t>
            </a:r>
          </a:p>
          <a:p>
            <a:pPr marL="850392" lvl="1" indent="-457200">
              <a:buFont typeface="+mj-lt"/>
              <a:buAutoNum type="arabicPeriod"/>
            </a:pPr>
            <a:r>
              <a:rPr lang="en-US" dirty="0" smtClean="0"/>
              <a:t>Can the system be extended and improved?</a:t>
            </a:r>
          </a:p>
          <a:p>
            <a:pPr marL="850392" lvl="1" indent="-457200">
              <a:buFont typeface="+mj-lt"/>
              <a:buAutoNum type="arabicPeriod"/>
            </a:pPr>
            <a:r>
              <a:rPr lang="en-US" dirty="0" smtClean="0"/>
              <a:t>Can some brutish semi-moron with as much ingenuity and creativity as the average door knob make sense of my code?</a:t>
            </a:r>
            <a:endParaRPr lang="en-US" dirty="0"/>
          </a:p>
        </p:txBody>
      </p:sp>
      <p:sp>
        <p:nvSpPr>
          <p:cNvPr id="9" name="TextBox 8"/>
          <p:cNvSpPr txBox="1"/>
          <p:nvPr/>
        </p:nvSpPr>
        <p:spPr>
          <a:xfrm>
            <a:off x="762000" y="4800600"/>
            <a:ext cx="7696200" cy="1219200"/>
          </a:xfrm>
          <a:prstGeom prst="rect">
            <a:avLst/>
          </a:prstGeom>
          <a:solidFill>
            <a:schemeClr val="bg1"/>
          </a:solidFill>
        </p:spPr>
        <p:txBody>
          <a:bodyPr wrap="square" rtlCol="0">
            <a:spAutoFit/>
          </a:bodyPr>
          <a:lstStyle/>
          <a:p>
            <a:r>
              <a:rPr lang="en-US" dirty="0" smtClean="0"/>
              <a:t>We probably don’t care how fast it is (seriously). Cycles are cheap, bits are cheaper. Even if we did care, well, that’s really question 3 isn’t it?</a:t>
            </a:r>
            <a:endParaRPr lang="en-US" dirty="0"/>
          </a:p>
        </p:txBody>
      </p:sp>
      <p:sp>
        <p:nvSpPr>
          <p:cNvPr id="3" name="Title 2"/>
          <p:cNvSpPr>
            <a:spLocks noGrp="1"/>
          </p:cNvSpPr>
          <p:nvPr>
            <p:ph type="title"/>
          </p:nvPr>
        </p:nvSpPr>
        <p:spPr/>
        <p:txBody>
          <a:bodyPr/>
          <a:lstStyle/>
          <a:p>
            <a:r>
              <a:rPr lang="en-US" dirty="0" smtClean="0"/>
              <a:t>Does style matter?</a:t>
            </a:r>
            <a:endParaRPr lang="en-US" dirty="0"/>
          </a:p>
        </p:txBody>
      </p:sp>
      <p:cxnSp>
        <p:nvCxnSpPr>
          <p:cNvPr id="8" name="Straight Connector 7"/>
          <p:cNvCxnSpPr/>
          <p:nvPr/>
        </p:nvCxnSpPr>
        <p:spPr>
          <a:xfrm>
            <a:off x="381000" y="2514600"/>
            <a:ext cx="73152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81000" y="2895600"/>
            <a:ext cx="73152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flipH="1">
            <a:off x="914400" y="3200400"/>
            <a:ext cx="152400" cy="152400"/>
          </a:xfrm>
          <a:prstGeom prst="line">
            <a:avLst/>
          </a:prstGeom>
          <a:ln w="50800" cap="rnd">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990600" y="3124200"/>
            <a:ext cx="304800" cy="152400"/>
          </a:xfrm>
          <a:prstGeom prst="line">
            <a:avLst/>
          </a:prstGeom>
          <a:ln w="50800" cap="rnd">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81000" y="3352800"/>
            <a:ext cx="73152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7"/>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3" grpId="0" animBg="1"/>
      <p:bldP spid="13" grpId="1" animBg="1"/>
      <p:bldP spid="31" grpId="0" animBg="1"/>
      <p:bldP spid="9" grpId="0" animBg="1"/>
      <p:bldP spid="9"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Be consistent with your “throwaway” names.</a:t>
            </a:r>
          </a:p>
          <a:p>
            <a:pPr lvl="1"/>
            <a:r>
              <a:rPr lang="en-US" dirty="0" smtClean="0"/>
              <a:t>Use </a:t>
            </a:r>
            <a:r>
              <a:rPr lang="en-US" dirty="0" err="1" smtClean="0"/>
              <a:t>i</a:t>
            </a:r>
            <a:r>
              <a:rPr lang="en-US" dirty="0" smtClean="0"/>
              <a:t>, j, k for loop variables that index into arrays</a:t>
            </a:r>
          </a:p>
          <a:p>
            <a:pPr lvl="1"/>
            <a:r>
              <a:rPr lang="en-US" dirty="0" smtClean="0"/>
              <a:t>Use p, q for throwaway pointer variables</a:t>
            </a:r>
          </a:p>
          <a:p>
            <a:pPr lvl="1"/>
            <a:r>
              <a:rPr lang="en-US" dirty="0" smtClean="0"/>
              <a:t>Use s for throwaway pointers to strings</a:t>
            </a:r>
          </a:p>
          <a:p>
            <a:pPr lvl="1"/>
            <a:r>
              <a:rPr lang="en-US" dirty="0" smtClean="0"/>
              <a:t>Use x, y, z for throwaway floating point values</a:t>
            </a:r>
          </a:p>
          <a:p>
            <a:r>
              <a:rPr lang="en-US" dirty="0" smtClean="0"/>
              <a:t>Any other variable deserves a good name</a:t>
            </a:r>
          </a:p>
          <a:p>
            <a:pPr lvl="1"/>
            <a:r>
              <a:rPr lang="en-US" dirty="0" smtClean="0"/>
              <a:t>(and a good comment)</a:t>
            </a:r>
          </a:p>
          <a:p>
            <a:pPr marL="109728" indent="0">
              <a:buNone/>
            </a:pPr>
            <a:r>
              <a:rPr lang="en-US" sz="1800" dirty="0" smtClean="0">
                <a:latin typeface="Courier New" pitchFamily="49" charset="0"/>
                <a:cs typeface="Courier New" pitchFamily="49" charset="0"/>
              </a:rPr>
              <a:t>double </a:t>
            </a:r>
            <a:r>
              <a:rPr lang="en-US" sz="1800" dirty="0" err="1" smtClean="0">
                <a:latin typeface="Courier New" pitchFamily="49" charset="0"/>
                <a:cs typeface="Courier New" pitchFamily="49" charset="0"/>
              </a:rPr>
              <a:t>milesBiked</a:t>
            </a:r>
            <a:r>
              <a:rPr lang="en-US" sz="1800" dirty="0" smtClean="0">
                <a:latin typeface="Courier New" pitchFamily="49" charset="0"/>
                <a:cs typeface="Courier New" pitchFamily="49" charset="0"/>
              </a:rPr>
              <a:t>; // distanced biked total (all days)</a:t>
            </a:r>
          </a:p>
          <a:p>
            <a:pPr marL="109728" indent="0">
              <a:buNone/>
            </a:pPr>
            <a:r>
              <a:rPr lang="en-US" sz="1800" dirty="0" smtClean="0">
                <a:latin typeface="Courier New" pitchFamily="49" charset="0"/>
                <a:cs typeface="Courier New" pitchFamily="49" charset="0"/>
              </a:rPr>
              <a:t>double speed; // average speed (in MPH) over one day</a:t>
            </a:r>
          </a:p>
          <a:p>
            <a:pPr marL="109728" indent="0">
              <a:buNone/>
            </a:pPr>
            <a:r>
              <a:rPr lang="en-US" sz="1800" dirty="0" smtClean="0">
                <a:latin typeface="Courier New" pitchFamily="49" charset="0"/>
                <a:cs typeface="Courier New" pitchFamily="49" charset="0"/>
              </a:rPr>
              <a:t>double time;  // time spent biking (in minutes) today</a:t>
            </a:r>
          </a:p>
          <a:p>
            <a:r>
              <a:rPr lang="en-US" sz="2400" dirty="0" smtClean="0">
                <a:latin typeface="+mj-lt"/>
                <a:cs typeface="Courier New" pitchFamily="49" charset="0"/>
              </a:rPr>
              <a:t>For numbers, please, PLEASE document the units.</a:t>
            </a:r>
            <a:endParaRPr lang="en-US" sz="2800" dirty="0" smtClean="0">
              <a:latin typeface="+mj-lt"/>
              <a:cs typeface="Courier New" pitchFamily="49" charset="0"/>
            </a:endParaRPr>
          </a:p>
        </p:txBody>
      </p:sp>
      <p:sp>
        <p:nvSpPr>
          <p:cNvPr id="3" name="Title 2"/>
          <p:cNvSpPr>
            <a:spLocks noGrp="1"/>
          </p:cNvSpPr>
          <p:nvPr>
            <p:ph type="title"/>
          </p:nvPr>
        </p:nvSpPr>
        <p:spPr/>
        <p:txBody>
          <a:bodyPr/>
          <a:lstStyle/>
          <a:p>
            <a:r>
              <a:rPr lang="en-US" dirty="0" smtClean="0"/>
              <a:t>Variable Names</a:t>
            </a:r>
            <a:endParaRPr lang="en-US" dirty="0"/>
          </a:p>
        </p:txBody>
      </p:sp>
    </p:spTree>
    <p:extLst>
      <p:ext uri="{BB962C8B-B14F-4D97-AF65-F5344CB8AC3E}">
        <p14:creationId xmlns:p14="http://schemas.microsoft.com/office/powerpoint/2010/main" val="22799931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Most C programmers create constants using the C preprocessor as follows:</a:t>
            </a:r>
          </a:p>
          <a:p>
            <a:pPr marL="109728" indent="0">
              <a:buNone/>
            </a:pPr>
            <a:endParaRPr lang="en-US" dirty="0"/>
          </a:p>
          <a:p>
            <a:pPr marL="109728" indent="0">
              <a:buNone/>
            </a:pPr>
            <a:r>
              <a:rPr lang="en-US" dirty="0" smtClean="0">
                <a:latin typeface="Courier New" pitchFamily="49" charset="0"/>
                <a:cs typeface="Courier New" pitchFamily="49" charset="0"/>
              </a:rPr>
              <a:t>#define NULL 0</a:t>
            </a:r>
          </a:p>
          <a:p>
            <a:pPr marL="109728" indent="0">
              <a:buNone/>
            </a:pPr>
            <a:r>
              <a:rPr lang="en-US" dirty="0" smtClean="0">
                <a:latin typeface="Courier New" pitchFamily="49" charset="0"/>
                <a:cs typeface="Courier New" pitchFamily="49" charset="0"/>
              </a:rPr>
              <a:t>#define PAGE_SIZE (1 &lt;&lt; 12)</a:t>
            </a:r>
          </a:p>
          <a:p>
            <a:pPr marL="109728" indent="0">
              <a:buNone/>
            </a:pPr>
            <a:endParaRPr lang="en-US" dirty="0" smtClean="0">
              <a:latin typeface="Courier New" pitchFamily="49" charset="0"/>
              <a:cs typeface="Courier New" pitchFamily="49" charset="0"/>
            </a:endParaRPr>
          </a:p>
          <a:p>
            <a:r>
              <a:rPr lang="en-US" dirty="0" smtClean="0">
                <a:latin typeface="+mj-lt"/>
                <a:cs typeface="Courier New" pitchFamily="49" charset="0"/>
              </a:rPr>
              <a:t>The C preprocessor is a text-substitution system, the text is inserted verbatim into your program.</a:t>
            </a:r>
          </a:p>
          <a:p>
            <a:pPr lvl="1"/>
            <a:r>
              <a:rPr lang="en-US" dirty="0" smtClean="0">
                <a:latin typeface="+mj-lt"/>
                <a:cs typeface="Courier New" pitchFamily="49" charset="0"/>
              </a:rPr>
              <a:t>These constants aren’t variables, there’s no “=“ and there’s no “;” when they’re defined.</a:t>
            </a:r>
            <a:endParaRPr lang="en-US" dirty="0">
              <a:latin typeface="+mj-lt"/>
              <a:cs typeface="Courier New" pitchFamily="49" charset="0"/>
            </a:endParaRPr>
          </a:p>
          <a:p>
            <a:pPr marL="109728" indent="0">
              <a:buNone/>
            </a:pPr>
            <a:endParaRPr lang="en-US" dirty="0">
              <a:latin typeface="+mj-lt"/>
              <a:cs typeface="Courier New" pitchFamily="49" charset="0"/>
            </a:endParaRPr>
          </a:p>
        </p:txBody>
      </p:sp>
      <p:sp>
        <p:nvSpPr>
          <p:cNvPr id="3" name="Title 2"/>
          <p:cNvSpPr>
            <a:spLocks noGrp="1"/>
          </p:cNvSpPr>
          <p:nvPr>
            <p:ph type="title"/>
          </p:nvPr>
        </p:nvSpPr>
        <p:spPr/>
        <p:txBody>
          <a:bodyPr/>
          <a:lstStyle/>
          <a:p>
            <a:r>
              <a:rPr lang="en-US" dirty="0" smtClean="0"/>
              <a:t>Constants</a:t>
            </a:r>
            <a:endParaRPr lang="en-US" dirty="0"/>
          </a:p>
        </p:txBody>
      </p:sp>
    </p:spTree>
    <p:extLst>
      <p:ext uri="{BB962C8B-B14F-4D97-AF65-F5344CB8AC3E}">
        <p14:creationId xmlns:p14="http://schemas.microsoft.com/office/powerpoint/2010/main" val="2313039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C++ allows us to create true constants (variables with a constant value)</a:t>
            </a:r>
          </a:p>
          <a:p>
            <a:endParaRPr lang="en-US" dirty="0"/>
          </a:p>
          <a:p>
            <a:pPr marL="109728" indent="0">
              <a:buNone/>
            </a:pPr>
            <a:r>
              <a:rPr lang="en-US" dirty="0" err="1" smtClean="0">
                <a:latin typeface="Courier New" panose="02070309020205020404" pitchFamily="49" charset="0"/>
                <a:cs typeface="Courier New" panose="02070309020205020404" pitchFamily="49" charset="0"/>
              </a:rPr>
              <a:t>const</a:t>
            </a:r>
            <a:r>
              <a:rPr lang="en-US" dirty="0" smtClean="0">
                <a:latin typeface="Courier New" panose="02070309020205020404" pitchFamily="49" charset="0"/>
                <a:cs typeface="Courier New" panose="02070309020205020404" pitchFamily="49" charset="0"/>
              </a:rPr>
              <a:t> int32_t MAX_SCORE = 100;</a:t>
            </a:r>
          </a:p>
          <a:p>
            <a:pPr marL="109728" indent="0">
              <a:buNone/>
            </a:pPr>
            <a:r>
              <a:rPr lang="en-US" dirty="0" err="1" smtClean="0">
                <a:latin typeface="Courier New" panose="02070309020205020404" pitchFamily="49" charset="0"/>
                <a:cs typeface="Courier New" panose="02070309020205020404" pitchFamily="49" charset="0"/>
              </a:rPr>
              <a:t>const</a:t>
            </a:r>
            <a:r>
              <a:rPr lang="en-US" dirty="0" smtClean="0">
                <a:latin typeface="Courier New" panose="02070309020205020404" pitchFamily="49" charset="0"/>
                <a:cs typeface="Courier New" panose="02070309020205020404" pitchFamily="49" charset="0"/>
              </a:rPr>
              <a:t> double PI = 3.14159264; //</a:t>
            </a:r>
            <a:r>
              <a:rPr lang="en-US" dirty="0" err="1" smtClean="0">
                <a:latin typeface="Courier New" panose="02070309020205020404" pitchFamily="49" charset="0"/>
                <a:cs typeface="Courier New" panose="02070309020205020404" pitchFamily="49" charset="0"/>
              </a:rPr>
              <a:t>approx</a:t>
            </a:r>
            <a:endParaRPr lang="en-US" dirty="0" smtClean="0"/>
          </a:p>
          <a:p>
            <a:pPr marL="109728" indent="0">
              <a:buNone/>
            </a:pPr>
            <a:endParaRPr lang="en-US" dirty="0" smtClean="0">
              <a:latin typeface="Courier New" panose="02070309020205020404" pitchFamily="49" charset="0"/>
              <a:cs typeface="Courier New" panose="02070309020205020404" pitchFamily="49" charset="0"/>
            </a:endParaRPr>
          </a:p>
          <a:p>
            <a:r>
              <a:rPr lang="en-US" dirty="0" smtClean="0"/>
              <a:t>In C++-11 the </a:t>
            </a:r>
            <a:r>
              <a:rPr lang="en-US" dirty="0" err="1" smtClean="0"/>
              <a:t>constexpr</a:t>
            </a:r>
            <a:r>
              <a:rPr lang="en-US" dirty="0" smtClean="0"/>
              <a:t> keyword is better, but not quite supported by all the compilers (yet – circa 2014).</a:t>
            </a:r>
          </a:p>
          <a:p>
            <a:endParaRPr lang="en-US" dirty="0" smtClean="0"/>
          </a:p>
          <a:p>
            <a:pPr marL="109728" indent="0">
              <a:buNone/>
            </a:pPr>
            <a:r>
              <a:rPr lang="en-US" dirty="0" err="1" smtClean="0">
                <a:latin typeface="Courier New" panose="02070309020205020404" pitchFamily="49" charset="0"/>
                <a:cs typeface="Courier New" panose="02070309020205020404" pitchFamily="49" charset="0"/>
              </a:rPr>
              <a:t>constexpr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int32_t </a:t>
            </a:r>
            <a:r>
              <a:rPr lang="en-US" dirty="0" smtClean="0">
                <a:latin typeface="Courier New" panose="02070309020205020404" pitchFamily="49" charset="0"/>
                <a:cs typeface="Courier New" panose="02070309020205020404" pitchFamily="49" charset="0"/>
              </a:rPr>
              <a:t>MIN_SCORE </a:t>
            </a:r>
            <a:r>
              <a:rPr lang="en-US" dirty="0">
                <a:latin typeface="Courier New" panose="02070309020205020404" pitchFamily="49" charset="0"/>
                <a:cs typeface="Courier New" panose="02070309020205020404" pitchFamily="49" charset="0"/>
              </a:rPr>
              <a:t>= 0</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109728" indent="0">
              <a:buNone/>
            </a:pPr>
            <a:r>
              <a:rPr lang="en-US" dirty="0" err="1" smtClean="0">
                <a:latin typeface="Courier New" panose="02070309020205020404" pitchFamily="49" charset="0"/>
                <a:cs typeface="Courier New" panose="02070309020205020404" pitchFamily="49" charset="0"/>
              </a:rPr>
              <a:t>constexpr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double e</a:t>
            </a:r>
            <a:r>
              <a:rPr lang="en-US" dirty="0" smtClean="0">
                <a:latin typeface="Courier New" panose="02070309020205020404" pitchFamily="49" charset="0"/>
                <a:cs typeface="Courier New" panose="02070309020205020404" pitchFamily="49" charset="0"/>
              </a:rPr>
              <a:t> = 2.71828; </a:t>
            </a:r>
            <a:r>
              <a:rPr lang="en-US" dirty="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approx</a:t>
            </a:r>
            <a:endParaRPr lang="en-US" dirty="0" smtClean="0">
              <a:latin typeface="Courier New" panose="02070309020205020404" pitchFamily="49" charset="0"/>
              <a:cs typeface="Courier New" panose="02070309020205020404" pitchFamily="49" charset="0"/>
            </a:endParaRPr>
          </a:p>
          <a:p>
            <a:pPr marL="109728" indent="0">
              <a:buNone/>
            </a:pPr>
            <a:endParaRPr lang="en-US" dirty="0" smtClean="0">
              <a:latin typeface="Courier New" panose="02070309020205020404" pitchFamily="49" charset="0"/>
              <a:cs typeface="Courier New" panose="02070309020205020404" pitchFamily="49" charset="0"/>
            </a:endParaRPr>
          </a:p>
          <a:p>
            <a:pPr marL="109728" indent="0">
              <a:buNone/>
            </a:pPr>
            <a:endParaRPr lang="en-US" dirty="0"/>
          </a:p>
          <a:p>
            <a:pPr marL="109728" indent="0">
              <a:buNone/>
            </a:pPr>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C++ Constants (better)</a:t>
            </a:r>
            <a:endParaRPr lang="en-US" dirty="0"/>
          </a:p>
        </p:txBody>
      </p:sp>
    </p:spTree>
    <p:extLst>
      <p:ext uri="{BB962C8B-B14F-4D97-AF65-F5344CB8AC3E}">
        <p14:creationId xmlns:p14="http://schemas.microsoft.com/office/powerpoint/2010/main" val="3379126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When a non-trivial variable is defined, you should include a comment. A few words is usually sufficient:</a:t>
            </a:r>
          </a:p>
          <a:p>
            <a:pPr marL="109728" indent="0">
              <a:buNone/>
            </a:pP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temp; // interior temperature in Fahrenheit,</a:t>
            </a:r>
          </a:p>
          <a:p>
            <a:pPr marL="109728" indent="0">
              <a:buNone/>
            </a:pPr>
            <a:r>
              <a:rPr lang="en-US" sz="2000" dirty="0" smtClean="0">
                <a:latin typeface="Courier New" pitchFamily="49" charset="0"/>
                <a:cs typeface="Courier New" pitchFamily="49" charset="0"/>
              </a:rPr>
              <a:t> 			rounded to the nearest degree</a:t>
            </a:r>
          </a:p>
          <a:p>
            <a:r>
              <a:rPr lang="en-US" sz="2800" dirty="0" smtClean="0">
                <a:latin typeface="+mj-lt"/>
                <a:cs typeface="Courier New" pitchFamily="49" charset="0"/>
              </a:rPr>
              <a:t>I’m a big fan of documenting the units used for variables that represent quantities (e.g., degrees Fahrenheit vs. degrees centigrade).</a:t>
            </a:r>
          </a:p>
          <a:p>
            <a:r>
              <a:rPr lang="en-US" sz="2800" dirty="0" smtClean="0">
                <a:latin typeface="+mj-lt"/>
                <a:cs typeface="Courier New" pitchFamily="49" charset="0"/>
              </a:rPr>
              <a:t>It’s often a good idea to document the expected range of values the variable might have</a:t>
            </a:r>
          </a:p>
          <a:p>
            <a:pPr marL="109728" indent="0">
              <a:buNone/>
            </a:pPr>
            <a:r>
              <a:rPr lang="en-US" sz="2200" dirty="0" err="1" smtClean="0">
                <a:latin typeface="Courier New" pitchFamily="49" charset="0"/>
                <a:cs typeface="Courier New" pitchFamily="49" charset="0"/>
              </a:rPr>
              <a:t>int</a:t>
            </a: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num_songs</a:t>
            </a:r>
            <a:r>
              <a:rPr lang="en-US" sz="2200" dirty="0" smtClean="0">
                <a:latin typeface="Courier New" pitchFamily="49" charset="0"/>
                <a:cs typeface="Courier New" pitchFamily="49" charset="0"/>
              </a:rPr>
              <a:t>; // # songs in library, max is 10,000</a:t>
            </a:r>
          </a:p>
          <a:p>
            <a:pPr marL="109728" indent="0">
              <a:buNone/>
            </a:pPr>
            <a:endParaRPr lang="en-US" sz="3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Comments for variables</a:t>
            </a:r>
            <a:endParaRPr lang="en-US" dirty="0"/>
          </a:p>
        </p:txBody>
      </p:sp>
    </p:spTree>
    <p:extLst>
      <p:ext uri="{BB962C8B-B14F-4D97-AF65-F5344CB8AC3E}">
        <p14:creationId xmlns:p14="http://schemas.microsoft.com/office/powerpoint/2010/main" val="2546706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Proper function documentation includes:</a:t>
            </a:r>
          </a:p>
          <a:p>
            <a:pPr lvl="1"/>
            <a:r>
              <a:rPr lang="en-US" dirty="0" smtClean="0"/>
              <a:t>Documenting each input parameter </a:t>
            </a:r>
          </a:p>
          <a:p>
            <a:pPr lvl="2"/>
            <a:r>
              <a:rPr lang="en-US" dirty="0" smtClean="0"/>
              <a:t>What information is expected in each, what is the allowable range of values</a:t>
            </a:r>
          </a:p>
          <a:p>
            <a:pPr lvl="1"/>
            <a:r>
              <a:rPr lang="en-US" dirty="0" smtClean="0"/>
              <a:t>Documenting the returned value (if any)</a:t>
            </a:r>
          </a:p>
          <a:p>
            <a:pPr lvl="1"/>
            <a:r>
              <a:rPr lang="en-US" dirty="0" smtClean="0"/>
              <a:t>Documenting all side effects:</a:t>
            </a:r>
          </a:p>
          <a:p>
            <a:pPr lvl="2"/>
            <a:r>
              <a:rPr lang="en-US" dirty="0"/>
              <a:t>A</a:t>
            </a:r>
            <a:r>
              <a:rPr lang="en-US" dirty="0" smtClean="0"/>
              <a:t>ny global variable that changes</a:t>
            </a:r>
          </a:p>
          <a:p>
            <a:pPr lvl="2"/>
            <a:r>
              <a:rPr lang="en-US" dirty="0" smtClean="0"/>
              <a:t>Any other variable that’s changed using pointers</a:t>
            </a:r>
          </a:p>
          <a:p>
            <a:pPr lvl="1"/>
            <a:r>
              <a:rPr lang="en-US" dirty="0" smtClean="0"/>
              <a:t>Documenting errors that might occur and how are those errors dealt with.</a:t>
            </a:r>
          </a:p>
          <a:p>
            <a:r>
              <a:rPr lang="en-US" dirty="0" smtClean="0"/>
              <a:t>Function comments can be styled into preconditions and </a:t>
            </a:r>
            <a:r>
              <a:rPr lang="en-US" dirty="0" err="1" smtClean="0"/>
              <a:t>postconditions</a:t>
            </a:r>
            <a:r>
              <a:rPr lang="en-US" dirty="0" smtClean="0"/>
              <a:t>.</a:t>
            </a:r>
          </a:p>
          <a:p>
            <a:pPr lvl="1"/>
            <a:endParaRPr lang="en-US" dirty="0"/>
          </a:p>
        </p:txBody>
      </p:sp>
      <p:sp>
        <p:nvSpPr>
          <p:cNvPr id="3" name="Title 2"/>
          <p:cNvSpPr>
            <a:spLocks noGrp="1"/>
          </p:cNvSpPr>
          <p:nvPr>
            <p:ph type="title"/>
          </p:nvPr>
        </p:nvSpPr>
        <p:spPr/>
        <p:txBody>
          <a:bodyPr/>
          <a:lstStyle/>
          <a:p>
            <a:r>
              <a:rPr lang="en-US" dirty="0" smtClean="0"/>
              <a:t>Comments for functions</a:t>
            </a:r>
            <a:endParaRPr lang="en-US" dirty="0"/>
          </a:p>
        </p:txBody>
      </p:sp>
    </p:spTree>
    <p:extLst>
      <p:ext uri="{BB962C8B-B14F-4D97-AF65-F5344CB8AC3E}">
        <p14:creationId xmlns:p14="http://schemas.microsoft.com/office/powerpoint/2010/main" val="3860679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marL="109728" indent="0">
              <a:buNone/>
            </a:pPr>
            <a:r>
              <a:rPr lang="en-US" dirty="0" smtClean="0">
                <a:latin typeface="Courier New" pitchFamily="49" charset="0"/>
                <a:cs typeface="Courier New" pitchFamily="49" charset="0"/>
              </a:rPr>
              <a:t>/*</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strcpy</a:t>
            </a:r>
            <a:r>
              <a:rPr lang="en-US" dirty="0" smtClean="0">
                <a:latin typeface="Courier New" pitchFamily="49" charset="0"/>
                <a:cs typeface="Courier New" pitchFamily="49" charset="0"/>
              </a:rPr>
              <a:t> – copy </a:t>
            </a:r>
            <a:r>
              <a:rPr lang="en-US" dirty="0" err="1" smtClean="0">
                <a:latin typeface="Courier New" pitchFamily="49" charset="0"/>
                <a:cs typeface="Courier New" pitchFamily="49" charset="0"/>
              </a:rPr>
              <a:t>src</a:t>
            </a:r>
            <a:r>
              <a:rPr lang="en-US" dirty="0" smtClean="0">
                <a:latin typeface="Courier New" pitchFamily="49" charset="0"/>
                <a:cs typeface="Courier New" pitchFamily="49" charset="0"/>
              </a:rPr>
              <a:t> to </a:t>
            </a:r>
            <a:r>
              <a:rPr lang="en-US" dirty="0" err="1" smtClean="0">
                <a:latin typeface="Courier New" pitchFamily="49" charset="0"/>
                <a:cs typeface="Courier New" pitchFamily="49" charset="0"/>
              </a:rPr>
              <a:t>dst</a:t>
            </a:r>
            <a:r>
              <a:rPr lang="en-US" dirty="0" smtClean="0">
                <a:latin typeface="Courier New" pitchFamily="49" charset="0"/>
                <a:cs typeface="Courier New" pitchFamily="49" charset="0"/>
              </a:rPr>
              <a:t> </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params</a:t>
            </a:r>
            <a:r>
              <a:rPr lang="en-US" dirty="0" smtClean="0">
                <a:latin typeface="Courier New" pitchFamily="49" charset="0"/>
                <a:cs typeface="Courier New" pitchFamily="49" charset="0"/>
              </a:rPr>
              <a:t>: </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dst</a:t>
            </a:r>
            <a:r>
              <a:rPr lang="en-US" dirty="0" smtClean="0">
                <a:latin typeface="Courier New" pitchFamily="49" charset="0"/>
                <a:cs typeface="Courier New" pitchFamily="49" charset="0"/>
              </a:rPr>
              <a:t> – a pointer to a buffer large enough to hold a copy of the </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source string</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src</a:t>
            </a:r>
            <a:r>
              <a:rPr lang="en-US" dirty="0" smtClean="0">
                <a:latin typeface="Courier New" pitchFamily="49" charset="0"/>
                <a:cs typeface="Courier New" pitchFamily="49" charset="0"/>
              </a:rPr>
              <a:t> – a C string (can be null)</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preconditions: </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src</a:t>
            </a:r>
            <a:r>
              <a:rPr lang="en-US" dirty="0" smtClean="0">
                <a:latin typeface="Courier New" pitchFamily="49" charset="0"/>
                <a:cs typeface="Courier New" pitchFamily="49" charset="0"/>
              </a:rPr>
              <a:t> is a valid string</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the buffer pointed to by </a:t>
            </a:r>
            <a:r>
              <a:rPr lang="en-US" dirty="0" err="1" smtClean="0">
                <a:latin typeface="Courier New" pitchFamily="49" charset="0"/>
                <a:cs typeface="Courier New" pitchFamily="49" charset="0"/>
              </a:rPr>
              <a:t>dst</a:t>
            </a:r>
            <a:r>
              <a:rPr lang="en-US" dirty="0" smtClean="0">
                <a:latin typeface="Courier New" pitchFamily="49" charset="0"/>
                <a:cs typeface="Courier New" pitchFamily="49" charset="0"/>
              </a:rPr>
              <a:t> does not overlap with string </a:t>
            </a:r>
            <a:r>
              <a:rPr lang="en-US" dirty="0" err="1" smtClean="0">
                <a:latin typeface="Courier New" pitchFamily="49" charset="0"/>
                <a:cs typeface="Courier New" pitchFamily="49" charset="0"/>
              </a:rPr>
              <a:t>src</a:t>
            </a:r>
            <a:endParaRPr lang="en-US" dirty="0" smtClean="0">
              <a:latin typeface="Courier New" pitchFamily="49" charset="0"/>
              <a:cs typeface="Courier New" pitchFamily="49" charset="0"/>
            </a:endParaRP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postconditions</a:t>
            </a:r>
            <a:r>
              <a:rPr lang="en-US" dirty="0" smtClean="0">
                <a:latin typeface="Courier New" pitchFamily="49" charset="0"/>
                <a:cs typeface="Courier New" pitchFamily="49" charset="0"/>
              </a:rPr>
              <a:t>:</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dst</a:t>
            </a:r>
            <a:r>
              <a:rPr lang="en-US" dirty="0" smtClean="0">
                <a:latin typeface="Courier New" pitchFamily="49" charset="0"/>
                <a:cs typeface="Courier New" pitchFamily="49" charset="0"/>
              </a:rPr>
              <a:t> and zero or more subsequent locations have been changed </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such that </a:t>
            </a:r>
            <a:r>
              <a:rPr lang="en-US" dirty="0" err="1" smtClean="0">
                <a:latin typeface="Courier New" pitchFamily="49" charset="0"/>
                <a:cs typeface="Courier New" pitchFamily="49" charset="0"/>
              </a:rPr>
              <a:t>dst</a:t>
            </a:r>
            <a:r>
              <a:rPr lang="en-US" dirty="0" smtClean="0">
                <a:latin typeface="Courier New" pitchFamily="49" charset="0"/>
                <a:cs typeface="Courier New" pitchFamily="49" charset="0"/>
              </a:rPr>
              <a:t> is a valid string equivalent to </a:t>
            </a:r>
            <a:r>
              <a:rPr lang="en-US" dirty="0" err="1" smtClean="0">
                <a:latin typeface="Courier New" pitchFamily="49" charset="0"/>
                <a:cs typeface="Courier New" pitchFamily="49" charset="0"/>
              </a:rPr>
              <a:t>src</a:t>
            </a:r>
            <a:endParaRPr lang="en-US" dirty="0" smtClean="0">
              <a:latin typeface="Courier New" pitchFamily="49" charset="0"/>
              <a:cs typeface="Courier New" pitchFamily="49" charset="0"/>
            </a:endParaRP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src</a:t>
            </a:r>
            <a:r>
              <a:rPr lang="en-US" dirty="0" smtClean="0">
                <a:latin typeface="Courier New" pitchFamily="49" charset="0"/>
                <a:cs typeface="Courier New" pitchFamily="49" charset="0"/>
              </a:rPr>
              <a:t> has not been changed</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return value – the function returns </a:t>
            </a:r>
            <a:r>
              <a:rPr lang="en-US" dirty="0" err="1" smtClean="0">
                <a:latin typeface="Courier New" pitchFamily="49" charset="0"/>
                <a:cs typeface="Courier New" pitchFamily="49" charset="0"/>
              </a:rPr>
              <a:t>dst</a:t>
            </a:r>
            <a:endParaRPr lang="en-US" dirty="0" smtClean="0">
              <a:latin typeface="Courier New" pitchFamily="49" charset="0"/>
              <a:cs typeface="Courier New" pitchFamily="49" charset="0"/>
            </a:endParaRP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errors – if either precondition is not met, then the function </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exhibits undefined behavior</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p>
          <a:p>
            <a:pPr marL="109728" indent="0">
              <a:buNone/>
            </a:pPr>
            <a:r>
              <a:rPr lang="en-US" dirty="0" smtClean="0">
                <a:latin typeface="Courier New" pitchFamily="49" charset="0"/>
                <a:cs typeface="Courier New" pitchFamily="49" charset="0"/>
              </a:rPr>
              <a:t>char* </a:t>
            </a:r>
            <a:r>
              <a:rPr lang="en-US" dirty="0" err="1" smtClean="0">
                <a:latin typeface="Courier New" pitchFamily="49" charset="0"/>
                <a:cs typeface="Courier New" pitchFamily="49" charset="0"/>
              </a:rPr>
              <a:t>strcpy</a:t>
            </a:r>
            <a:r>
              <a:rPr lang="en-US" dirty="0" smtClean="0">
                <a:latin typeface="Courier New" pitchFamily="49" charset="0"/>
                <a:cs typeface="Courier New" pitchFamily="49" charset="0"/>
              </a:rPr>
              <a:t>(char </a:t>
            </a:r>
            <a:r>
              <a:rPr lang="en-US" dirty="0" err="1" smtClean="0">
                <a:latin typeface="Courier New" pitchFamily="49" charset="0"/>
                <a:cs typeface="Courier New" pitchFamily="49" charset="0"/>
              </a:rPr>
              <a:t>dst</a:t>
            </a:r>
            <a:r>
              <a:rPr lang="en-US" dirty="0" smtClean="0">
                <a:latin typeface="Courier New" pitchFamily="49" charset="0"/>
                <a:cs typeface="Courier New" pitchFamily="49" charset="0"/>
              </a:rPr>
              <a:t>[], char </a:t>
            </a:r>
            <a:r>
              <a:rPr lang="en-US" dirty="0" err="1" smtClean="0">
                <a:latin typeface="Courier New" pitchFamily="49" charset="0"/>
                <a:cs typeface="Courier New" pitchFamily="49" charset="0"/>
              </a:rPr>
              <a:t>src</a:t>
            </a:r>
            <a:r>
              <a:rPr lang="en-US"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Function example</a:t>
            </a:r>
            <a:endParaRPr lang="en-US" dirty="0"/>
          </a:p>
        </p:txBody>
      </p:sp>
    </p:spTree>
    <p:extLst>
      <p:ext uri="{BB962C8B-B14F-4D97-AF65-F5344CB8AC3E}">
        <p14:creationId xmlns:p14="http://schemas.microsoft.com/office/powerpoint/2010/main" val="502739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 gives us (thanks to C++) two styles of comments</a:t>
            </a:r>
          </a:p>
          <a:p>
            <a:pPr lvl="1"/>
            <a:r>
              <a:rPr lang="en-US" dirty="0" smtClean="0"/>
              <a:t>// starts a comment to the end of the current line</a:t>
            </a:r>
          </a:p>
          <a:p>
            <a:pPr lvl="1"/>
            <a:r>
              <a:rPr lang="en-US" dirty="0" smtClean="0"/>
              <a:t>/* starts a comment that must be terminated with */</a:t>
            </a:r>
          </a:p>
          <a:p>
            <a:r>
              <a:rPr lang="en-US" dirty="0" smtClean="0"/>
              <a:t>/* be careful /* does not nest */ and that’s painful */</a:t>
            </a:r>
          </a:p>
          <a:p>
            <a:r>
              <a:rPr lang="en-US" dirty="0" smtClean="0"/>
              <a:t>Use these two comment styles to MEAN something (not just ‘cause one is more convenient).</a:t>
            </a:r>
            <a:endParaRPr lang="en-US" dirty="0"/>
          </a:p>
        </p:txBody>
      </p:sp>
      <p:sp>
        <p:nvSpPr>
          <p:cNvPr id="3" name="Title 2"/>
          <p:cNvSpPr>
            <a:spLocks noGrp="1"/>
          </p:cNvSpPr>
          <p:nvPr>
            <p:ph type="title"/>
          </p:nvPr>
        </p:nvSpPr>
        <p:spPr/>
        <p:txBody>
          <a:bodyPr>
            <a:normAutofit fontScale="90000"/>
          </a:bodyPr>
          <a:lstStyle/>
          <a:p>
            <a:r>
              <a:rPr lang="en-US" dirty="0" smtClean="0"/>
              <a:t>Block comments and single-line comments</a:t>
            </a:r>
            <a:endParaRPr lang="en-US" dirty="0"/>
          </a:p>
        </p:txBody>
      </p:sp>
    </p:spTree>
    <p:extLst>
      <p:ext uri="{BB962C8B-B14F-4D97-AF65-F5344CB8AC3E}">
        <p14:creationId xmlns:p14="http://schemas.microsoft.com/office/powerpoint/2010/main" val="1662974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Use /* */ style comments to explain what a block of code is going to do (includes functions)</a:t>
            </a:r>
          </a:p>
          <a:p>
            <a:pPr marL="109728" indent="0">
              <a:buNone/>
            </a:pPr>
            <a:r>
              <a:rPr lang="en-US" sz="2200" dirty="0" smtClean="0">
                <a:latin typeface="Courier New" pitchFamily="49" charset="0"/>
                <a:cs typeface="Courier New" pitchFamily="49" charset="0"/>
              </a:rPr>
              <a:t>void </a:t>
            </a:r>
            <a:r>
              <a:rPr lang="en-US" sz="2200" dirty="0" err="1" smtClean="0">
                <a:latin typeface="Courier New" pitchFamily="49" charset="0"/>
                <a:cs typeface="Courier New" pitchFamily="49" charset="0"/>
              </a:rPr>
              <a:t>doit</a:t>
            </a:r>
            <a:r>
              <a:rPr lang="en-US" sz="2200" dirty="0" smtClean="0">
                <a:latin typeface="Courier New" pitchFamily="49" charset="0"/>
                <a:cs typeface="Courier New" pitchFamily="49" charset="0"/>
              </a:rPr>
              <a:t>(void) {</a:t>
            </a:r>
          </a:p>
          <a:p>
            <a:pPr marL="109728" indent="0">
              <a:buNone/>
            </a:pPr>
            <a:r>
              <a:rPr lang="en-US" sz="2200" dirty="0">
                <a:latin typeface="Courier New" pitchFamily="49" charset="0"/>
                <a:cs typeface="Courier New" pitchFamily="49" charset="0"/>
              </a:rPr>
              <a:t> </a:t>
            </a:r>
            <a:r>
              <a:rPr lang="en-US" sz="2200" dirty="0" smtClean="0">
                <a:latin typeface="Courier New" pitchFamily="49" charset="0"/>
                <a:cs typeface="Courier New" pitchFamily="49" charset="0"/>
              </a:rPr>
              <a:t>   /* Step 1: compute the average   temperature */</a:t>
            </a:r>
          </a:p>
          <a:p>
            <a:pPr marL="109728" indent="0">
              <a:buNone/>
            </a:pPr>
            <a:endParaRPr lang="en-US" sz="2200" dirty="0" smtClean="0">
              <a:latin typeface="Courier New" pitchFamily="49" charset="0"/>
              <a:cs typeface="Courier New" pitchFamily="49" charset="0"/>
            </a:endParaRPr>
          </a:p>
          <a:p>
            <a:pPr marL="109728" indent="0">
              <a:buNone/>
            </a:pPr>
            <a:r>
              <a:rPr lang="en-US" sz="2200" dirty="0" smtClean="0">
                <a:latin typeface="Courier New" pitchFamily="49" charset="0"/>
                <a:cs typeface="Courier New" pitchFamily="49" charset="0"/>
              </a:rPr>
              <a:t>    /* Step 2: compute the rate of evaporation */</a:t>
            </a:r>
          </a:p>
          <a:p>
            <a:pPr marL="109728" indent="0">
              <a:buNone/>
            </a:pPr>
            <a:endParaRPr lang="en-US" sz="2200" dirty="0">
              <a:latin typeface="Courier New" pitchFamily="49" charset="0"/>
              <a:cs typeface="Courier New" pitchFamily="49" charset="0"/>
            </a:endParaRPr>
          </a:p>
          <a:p>
            <a:pPr marL="109728" indent="0">
              <a:buNone/>
            </a:pPr>
            <a:r>
              <a:rPr lang="en-US" sz="2200" dirty="0" smtClean="0">
                <a:latin typeface="Courier New" pitchFamily="49" charset="0"/>
                <a:cs typeface="Courier New" pitchFamily="49" charset="0"/>
              </a:rPr>
              <a:t>    /* Step 3: determine how much annual rainfall </a:t>
            </a:r>
          </a:p>
          <a:p>
            <a:pPr marL="109728" indent="0">
              <a:buNone/>
            </a:pPr>
            <a:r>
              <a:rPr lang="en-US" sz="2200" dirty="0">
                <a:latin typeface="Courier New" pitchFamily="49" charset="0"/>
                <a:cs typeface="Courier New" pitchFamily="49" charset="0"/>
              </a:rPr>
              <a:t> </a:t>
            </a:r>
            <a:r>
              <a:rPr lang="en-US" sz="2200" dirty="0" smtClean="0">
                <a:latin typeface="Courier New" pitchFamily="49" charset="0"/>
                <a:cs typeface="Courier New" pitchFamily="49" charset="0"/>
              </a:rPr>
              <a:t>    * is necessary to avoid drought */</a:t>
            </a:r>
          </a:p>
          <a:p>
            <a:pPr marL="109728" indent="0">
              <a:buNone/>
            </a:pPr>
            <a:r>
              <a:rPr lang="en-US" sz="2200" dirty="0">
                <a:latin typeface="Courier New" pitchFamily="49" charset="0"/>
                <a:cs typeface="Courier New" pitchFamily="49" charset="0"/>
              </a:rPr>
              <a:t>}</a:t>
            </a:r>
            <a:r>
              <a:rPr lang="en-US" dirty="0" smtClean="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smtClean="0"/>
              <a:t>Block comments</a:t>
            </a:r>
            <a:endParaRPr lang="en-US" dirty="0"/>
          </a:p>
        </p:txBody>
      </p:sp>
    </p:spTree>
    <p:extLst>
      <p:ext uri="{BB962C8B-B14F-4D97-AF65-F5344CB8AC3E}">
        <p14:creationId xmlns:p14="http://schemas.microsoft.com/office/powerpoint/2010/main" val="793566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109728" indent="0">
              <a:buNone/>
            </a:pPr>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histo</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x[],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n,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h[],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m) {</a:t>
            </a:r>
          </a:p>
          <a:p>
            <a:pPr marL="109728" indent="0">
              <a:buNone/>
            </a:pPr>
            <a:r>
              <a:rPr lang="en-US" dirty="0" smtClean="0">
                <a:latin typeface="Courier New" pitchFamily="49" charset="0"/>
                <a:cs typeface="Courier New" pitchFamily="49" charset="0"/>
              </a:rPr>
              <a:t>    /* set h[0..m] to zero */</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k = 0;</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while (k &lt; m) { </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h[k] = 0;</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k += 1;</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p>
          <a:p>
            <a:pPr marL="109728" indent="0">
              <a:buNone/>
            </a:pPr>
            <a:endParaRPr lang="en-US" dirty="0">
              <a:latin typeface="Courier New" pitchFamily="49" charset="0"/>
              <a:cs typeface="Courier New" pitchFamily="49" charset="0"/>
            </a:endParaRPr>
          </a:p>
          <a:p>
            <a:pPr marL="109728" indent="0">
              <a:buNone/>
            </a:pPr>
            <a:r>
              <a:rPr lang="en-US" dirty="0" smtClean="0">
                <a:latin typeface="Courier New" pitchFamily="49" charset="0"/>
                <a:cs typeface="Courier New" pitchFamily="49" charset="0"/>
              </a:rPr>
              <a:t>    /* scan x[0..n] and incr. </a:t>
            </a:r>
            <a:r>
              <a:rPr lang="en-US" dirty="0" err="1" smtClean="0">
                <a:latin typeface="Courier New" pitchFamily="49" charset="0"/>
                <a:cs typeface="Courier New" pitchFamily="49" charset="0"/>
              </a:rPr>
              <a:t>freq</a:t>
            </a:r>
            <a:r>
              <a:rPr lang="en-US" dirty="0" smtClean="0">
                <a:latin typeface="Courier New" pitchFamily="49" charset="0"/>
                <a:cs typeface="Courier New" pitchFamily="49" charset="0"/>
              </a:rPr>
              <a:t> */</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k = 0;</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while (k &lt; n) {</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incr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freq</a:t>
            </a:r>
            <a:r>
              <a:rPr lang="en-US" dirty="0" smtClean="0">
                <a:latin typeface="Courier New" pitchFamily="49" charset="0"/>
                <a:cs typeface="Courier New" pitchFamily="49" charset="0"/>
              </a:rPr>
              <a:t> for x[k] */</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j = x[k];</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h[j] += 1;</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p>
          <a:p>
            <a:pPr marL="109728" indent="0">
              <a:buNone/>
            </a:pPr>
            <a:r>
              <a:rPr lang="en-US"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Block comments example</a:t>
            </a:r>
            <a:endParaRPr lang="en-US" dirty="0"/>
          </a:p>
        </p:txBody>
      </p:sp>
    </p:spTree>
    <p:extLst>
      <p:ext uri="{BB962C8B-B14F-4D97-AF65-F5344CB8AC3E}">
        <p14:creationId xmlns:p14="http://schemas.microsoft.com/office/powerpoint/2010/main" val="148678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For if (and while) constructs, a line comment is often a very good idea.</a:t>
            </a:r>
          </a:p>
          <a:p>
            <a:pPr lvl="1"/>
            <a:r>
              <a:rPr lang="en-US" dirty="0" smtClean="0"/>
              <a:t>Use it to document WHY the guard is appropriate (e.g., what does the condition signify and/or why do you care?)</a:t>
            </a:r>
          </a:p>
          <a:p>
            <a:pPr lvl="1"/>
            <a:endParaRPr lang="en-US" dirty="0" smtClean="0"/>
          </a:p>
          <a:p>
            <a:pPr marL="13716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if (x &lt; 0) { // </a:t>
            </a:r>
            <a:r>
              <a:rPr lang="en-US" sz="1800" dirty="0" err="1" smtClean="0">
                <a:latin typeface="Courier New" pitchFamily="49" charset="0"/>
                <a:cs typeface="Courier New" pitchFamily="49" charset="0"/>
              </a:rPr>
              <a:t>sqrt</a:t>
            </a:r>
            <a:r>
              <a:rPr lang="en-US" sz="1800" dirty="0" smtClean="0">
                <a:latin typeface="Courier New" pitchFamily="49" charset="0"/>
                <a:cs typeface="Courier New" pitchFamily="49" charset="0"/>
              </a:rPr>
              <a:t> is imaginary</a:t>
            </a:r>
          </a:p>
          <a:p>
            <a:pPr marL="137160" indent="0">
              <a:buNone/>
            </a:pPr>
            <a:endParaRPr lang="en-US" sz="1800" dirty="0">
              <a:latin typeface="Courier New" pitchFamily="49" charset="0"/>
              <a:cs typeface="Courier New" pitchFamily="49" charset="0"/>
            </a:endParaRPr>
          </a:p>
          <a:p>
            <a:pPr marL="137160" indent="0">
              <a:buNone/>
            </a:pPr>
            <a:r>
              <a:rPr lang="en-US" sz="1800" dirty="0" smtClean="0">
                <a:latin typeface="Courier New" pitchFamily="49" charset="0"/>
                <a:cs typeface="Courier New" pitchFamily="49" charset="0"/>
              </a:rPr>
              <a:t>    } else { // </a:t>
            </a:r>
            <a:r>
              <a:rPr lang="en-US" sz="1800" dirty="0" err="1" smtClean="0">
                <a:latin typeface="Courier New" pitchFamily="49" charset="0"/>
                <a:cs typeface="Courier New" pitchFamily="49" charset="0"/>
              </a:rPr>
              <a:t>sqrt</a:t>
            </a:r>
            <a:r>
              <a:rPr lang="en-US" sz="1800" dirty="0" smtClean="0">
                <a:latin typeface="Courier New" pitchFamily="49" charset="0"/>
                <a:cs typeface="Courier New" pitchFamily="49" charset="0"/>
              </a:rPr>
              <a:t> is real</a:t>
            </a:r>
          </a:p>
          <a:p>
            <a:pPr marL="13716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p>
          <a:p>
            <a:pPr marL="13716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if (temp &gt; 32) { // above freezing</a:t>
            </a:r>
          </a:p>
          <a:p>
            <a:pPr marL="137160" indent="0">
              <a:buNone/>
            </a:pPr>
            <a:endParaRPr lang="en-US" sz="1800" dirty="0">
              <a:latin typeface="Courier New" pitchFamily="49" charset="0"/>
              <a:cs typeface="Courier New" pitchFamily="49" charset="0"/>
            </a:endParaRPr>
          </a:p>
          <a:p>
            <a:pPr marL="137160" indent="0">
              <a:buNone/>
            </a:pPr>
            <a:r>
              <a:rPr lang="en-US" sz="1800" dirty="0" smtClean="0">
                <a:latin typeface="Courier New" pitchFamily="49" charset="0"/>
                <a:cs typeface="Courier New" pitchFamily="49" charset="0"/>
              </a:rPr>
              <a:t>    while (</a:t>
            </a:r>
            <a:r>
              <a:rPr lang="en-US" sz="1800" dirty="0" err="1" smtClean="0">
                <a:latin typeface="Courier New" pitchFamily="49" charset="0"/>
                <a:cs typeface="Courier New" pitchFamily="49" charset="0"/>
              </a:rPr>
              <a:t>dist</a:t>
            </a:r>
            <a:r>
              <a:rPr lang="en-US" sz="1800" dirty="0" smtClean="0">
                <a:latin typeface="Courier New" pitchFamily="49" charset="0"/>
                <a:cs typeface="Courier New" pitchFamily="49" charset="0"/>
              </a:rPr>
              <a:t> &gt; 0) { // until we have arrived at the </a:t>
            </a:r>
          </a:p>
          <a:p>
            <a:pPr marL="13716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 destination</a:t>
            </a:r>
          </a:p>
        </p:txBody>
      </p:sp>
      <p:sp>
        <p:nvSpPr>
          <p:cNvPr id="3" name="Title 2"/>
          <p:cNvSpPr>
            <a:spLocks noGrp="1"/>
          </p:cNvSpPr>
          <p:nvPr>
            <p:ph type="title"/>
          </p:nvPr>
        </p:nvSpPr>
        <p:spPr/>
        <p:txBody>
          <a:bodyPr/>
          <a:lstStyle/>
          <a:p>
            <a:r>
              <a:rPr lang="en-US" dirty="0" smtClean="0"/>
              <a:t>Line comments (if-the-else)</a:t>
            </a:r>
            <a:endParaRPr lang="en-US" dirty="0"/>
          </a:p>
        </p:txBody>
      </p:sp>
    </p:spTree>
    <p:extLst>
      <p:ext uri="{BB962C8B-B14F-4D97-AF65-F5344CB8AC3E}">
        <p14:creationId xmlns:p14="http://schemas.microsoft.com/office/powerpoint/2010/main" val="26928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As we learn to write (prose), we’re taught to avoid the using same words and phrases. </a:t>
            </a:r>
          </a:p>
          <a:p>
            <a:pPr lvl="1"/>
            <a:r>
              <a:rPr lang="en-US" dirty="0" smtClean="0"/>
              <a:t>The boy was happy. He was a happy boy. The bright sun made him happy. He’d been happy since breakfast. Very happy.</a:t>
            </a:r>
          </a:p>
          <a:p>
            <a:r>
              <a:rPr lang="en-US" dirty="0" smtClean="0"/>
              <a:t>(Hey, maybe there’s a reason English Majors and Engineers don’t mix well at parties.)</a:t>
            </a:r>
          </a:p>
          <a:p>
            <a:r>
              <a:rPr lang="en-US" dirty="0" smtClean="0"/>
              <a:t>Code (and technical writing) is all about precision. If you’ve got something important to say, say it the SAME WAY every time.</a:t>
            </a:r>
            <a:endParaRPr lang="en-US" dirty="0"/>
          </a:p>
        </p:txBody>
      </p:sp>
      <p:sp>
        <p:nvSpPr>
          <p:cNvPr id="3" name="Title 2"/>
          <p:cNvSpPr>
            <a:spLocks noGrp="1"/>
          </p:cNvSpPr>
          <p:nvPr>
            <p:ph type="title"/>
          </p:nvPr>
        </p:nvSpPr>
        <p:spPr/>
        <p:txBody>
          <a:bodyPr/>
          <a:lstStyle/>
          <a:p>
            <a:r>
              <a:rPr lang="en-US" dirty="0" smtClean="0"/>
              <a:t>Above all else, be consistent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White space (blank lines, tabs and spaces) matter, use them liberally, but purposefully.</a:t>
            </a:r>
          </a:p>
          <a:p>
            <a:pPr lvl="1"/>
            <a:r>
              <a:rPr lang="en-US" dirty="0" smtClean="0"/>
              <a:t>(Not to the computer).</a:t>
            </a:r>
          </a:p>
          <a:p>
            <a:r>
              <a:rPr lang="en-US" dirty="0" smtClean="0"/>
              <a:t>Use blank lines to separate functions from each other.</a:t>
            </a:r>
          </a:p>
          <a:p>
            <a:pPr lvl="1"/>
            <a:r>
              <a:rPr lang="en-US" dirty="0" smtClean="0"/>
              <a:t>Also use blank lines to separate major sections of non-trivial functions (step 1 from step 2 of your algorithm). </a:t>
            </a:r>
          </a:p>
          <a:p>
            <a:r>
              <a:rPr lang="en-US" dirty="0" smtClean="0"/>
              <a:t>Indent every nested construct in C</a:t>
            </a:r>
          </a:p>
          <a:p>
            <a:pPr lvl="1"/>
            <a:r>
              <a:rPr lang="en-US" dirty="0" smtClean="0"/>
              <a:t>(by default Visual Studio uses four spaces for each tab, this is a very good default).</a:t>
            </a:r>
          </a:p>
        </p:txBody>
      </p:sp>
      <p:sp>
        <p:nvSpPr>
          <p:cNvPr id="3" name="Title 2"/>
          <p:cNvSpPr>
            <a:spLocks noGrp="1"/>
          </p:cNvSpPr>
          <p:nvPr>
            <p:ph type="title"/>
          </p:nvPr>
        </p:nvSpPr>
        <p:spPr/>
        <p:txBody>
          <a:bodyPr/>
          <a:lstStyle/>
          <a:p>
            <a:r>
              <a:rPr lang="en-US" dirty="0" smtClean="0"/>
              <a:t>Structure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Anything we define in the global scope will start in the leftmost column position. That means all functions start there.</a:t>
            </a:r>
          </a:p>
          <a:p>
            <a:r>
              <a:rPr lang="en-US" dirty="0" smtClean="0"/>
              <a:t>We indent the function body one tab (four spaces).</a:t>
            </a:r>
          </a:p>
          <a:p>
            <a:r>
              <a:rPr lang="en-US" dirty="0" smtClean="0"/>
              <a:t>Most C programmers put the function definition on a single line (many put the opening { for the body on the next line)</a:t>
            </a:r>
          </a:p>
          <a:p>
            <a:r>
              <a:rPr lang="en-US" dirty="0" smtClean="0"/>
              <a:t>I do my functions like this:</a:t>
            </a:r>
          </a:p>
          <a:p>
            <a:pPr>
              <a:buNone/>
            </a:pP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main(void) {</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printf</a:t>
            </a:r>
            <a:r>
              <a:rPr lang="en-US" sz="1800" dirty="0" smtClean="0">
                <a:latin typeface="Courier New" pitchFamily="49" charset="0"/>
                <a:cs typeface="Courier New" pitchFamily="49" charset="0"/>
              </a:rPr>
              <a:t>(“Hello, main function here\n”);</a:t>
            </a:r>
          </a:p>
          <a:p>
            <a:pPr>
              <a:buNone/>
            </a:pPr>
            <a:r>
              <a:rPr lang="en-US" sz="1800" dirty="0" smtClean="0">
                <a:latin typeface="Courier New" pitchFamily="49" charset="0"/>
                <a:cs typeface="Courier New" pitchFamily="49" charset="0"/>
              </a:rPr>
              <a:t>}</a:t>
            </a:r>
          </a:p>
          <a:p>
            <a:pPr>
              <a:buNone/>
            </a:pP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Structure examples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The body of a loop should be indented and the termination of that loop should be clearly visible (so it’s easy to see where execution picks up once the loop is done)</a:t>
            </a:r>
          </a:p>
          <a:p>
            <a:pPr>
              <a:buNone/>
            </a:pP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main(void) {</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k = 0;</a:t>
            </a:r>
          </a:p>
          <a:p>
            <a:pPr>
              <a:buNone/>
            </a:pPr>
            <a:r>
              <a:rPr lang="en-US" sz="1800" dirty="0" smtClean="0">
                <a:latin typeface="Courier New" pitchFamily="49" charset="0"/>
                <a:cs typeface="Courier New" pitchFamily="49" charset="0"/>
              </a:rPr>
              <a:t>    while (k &lt; 10) { // repeat ten times</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printf</a:t>
            </a:r>
            <a:r>
              <a:rPr lang="en-US" sz="1800" dirty="0" smtClean="0">
                <a:latin typeface="Courier New" pitchFamily="49" charset="0"/>
                <a:cs typeface="Courier New" pitchFamily="49" charset="0"/>
              </a:rPr>
              <a:t>(“I will remember to indent my loops\n”);</a:t>
            </a:r>
          </a:p>
          <a:p>
            <a:pPr>
              <a:buNone/>
            </a:pPr>
            <a:r>
              <a:rPr lang="en-US" sz="1800" dirty="0" smtClean="0">
                <a:latin typeface="Courier New" pitchFamily="49" charset="0"/>
                <a:cs typeface="Courier New" pitchFamily="49" charset="0"/>
              </a:rPr>
              <a:t>        k = k + 1;</a:t>
            </a:r>
          </a:p>
          <a:p>
            <a:pPr>
              <a:buNone/>
            </a:pPr>
            <a:r>
              <a:rPr lang="en-US" sz="1800" dirty="0" smtClean="0">
                <a:latin typeface="Courier New" pitchFamily="49" charset="0"/>
                <a:cs typeface="Courier New" pitchFamily="49" charset="0"/>
              </a:rPr>
              <a:t>    }</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printf</a:t>
            </a:r>
            <a:r>
              <a:rPr lang="en-US" sz="1800" dirty="0" smtClean="0">
                <a:latin typeface="Courier New" pitchFamily="49" charset="0"/>
                <a:cs typeface="Courier New" pitchFamily="49" charset="0"/>
              </a:rPr>
              <a:t>(“all done, time for pizza\n”);</a:t>
            </a:r>
          </a:p>
          <a:p>
            <a:pPr>
              <a:buNone/>
            </a:pPr>
            <a:r>
              <a:rPr lang="en-US" sz="1800" dirty="0" smtClean="0">
                <a:latin typeface="Courier New" pitchFamily="49" charset="0"/>
                <a:cs typeface="Courier New" pitchFamily="49" charset="0"/>
              </a:rPr>
              <a:t>}</a:t>
            </a:r>
          </a:p>
          <a:p>
            <a:pPr>
              <a:buNone/>
            </a:pP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Indenting loops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1800" dirty="0" smtClean="0"/>
              <a:t>When loops nest inside each other, the body of the inner loop should be indented one position</a:t>
            </a:r>
          </a:p>
          <a:p>
            <a:pPr>
              <a:buNone/>
            </a:pP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main(void) {</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k = 1;</a:t>
            </a:r>
          </a:p>
          <a:p>
            <a:pPr>
              <a:buNone/>
            </a:pPr>
            <a:r>
              <a:rPr lang="en-US" sz="1800" dirty="0" smtClean="0">
                <a:latin typeface="Courier New" pitchFamily="49" charset="0"/>
                <a:cs typeface="Courier New" pitchFamily="49" charset="0"/>
              </a:rPr>
              <a:t>    while (k &lt;= 10) { // </a:t>
            </a:r>
            <a:r>
              <a:rPr lang="en-US" sz="1800" dirty="0" err="1" smtClean="0">
                <a:latin typeface="Courier New" pitchFamily="49" charset="0"/>
                <a:cs typeface="Courier New" pitchFamily="49" charset="0"/>
              </a:rPr>
              <a:t>outter</a:t>
            </a:r>
            <a:r>
              <a:rPr lang="en-US" sz="1800" dirty="0" smtClean="0">
                <a:latin typeface="Courier New" pitchFamily="49" charset="0"/>
                <a:cs typeface="Courier New" pitchFamily="49" charset="0"/>
              </a:rPr>
              <a:t> loop</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j = 1;</a:t>
            </a:r>
          </a:p>
          <a:p>
            <a:pPr>
              <a:buNone/>
            </a:pPr>
            <a:r>
              <a:rPr lang="en-US" sz="1800" dirty="0" smtClean="0">
                <a:latin typeface="Courier New" pitchFamily="49" charset="0"/>
                <a:cs typeface="Courier New" pitchFamily="49" charset="0"/>
              </a:rPr>
              <a:t>        while (j &lt;= 10) { // inner loop</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printf</a:t>
            </a:r>
            <a:r>
              <a:rPr lang="en-US" sz="1800" dirty="0" smtClean="0">
                <a:latin typeface="Courier New" pitchFamily="49" charset="0"/>
                <a:cs typeface="Courier New" pitchFamily="49" charset="0"/>
              </a:rPr>
              <a:t>(“%d times %d is %d\n”, j, k, j * k);</a:t>
            </a:r>
          </a:p>
          <a:p>
            <a:pPr>
              <a:buNone/>
            </a:pPr>
            <a:r>
              <a:rPr lang="en-US" sz="1800" dirty="0" smtClean="0">
                <a:latin typeface="Courier New" pitchFamily="49" charset="0"/>
                <a:cs typeface="Courier New" pitchFamily="49" charset="0"/>
              </a:rPr>
              <a:t>            j = j + 1;</a:t>
            </a:r>
          </a:p>
          <a:p>
            <a:pPr>
              <a:buNone/>
            </a:pPr>
            <a:r>
              <a:rPr lang="en-US" sz="1800" dirty="0" smtClean="0">
                <a:latin typeface="Courier New" pitchFamily="49" charset="0"/>
                <a:cs typeface="Courier New" pitchFamily="49" charset="0"/>
              </a:rPr>
              <a:t>        }</a:t>
            </a:r>
          </a:p>
          <a:p>
            <a:pPr>
              <a:buNone/>
            </a:pPr>
            <a:r>
              <a:rPr lang="en-US" sz="1800" dirty="0" smtClean="0">
                <a:latin typeface="Courier New" pitchFamily="49" charset="0"/>
                <a:cs typeface="Courier New" pitchFamily="49" charset="0"/>
              </a:rPr>
              <a:t>        k = k + 1;</a:t>
            </a:r>
          </a:p>
          <a:p>
            <a:pPr>
              <a:buNone/>
            </a:pPr>
            <a:r>
              <a:rPr lang="en-US" sz="1800" dirty="0" smtClean="0">
                <a:latin typeface="Courier New" pitchFamily="49" charset="0"/>
                <a:cs typeface="Courier New" pitchFamily="49" charset="0"/>
              </a:rPr>
              <a:t>    }</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printf</a:t>
            </a:r>
            <a:r>
              <a:rPr lang="en-US" sz="1800" dirty="0" smtClean="0">
                <a:latin typeface="Courier New" pitchFamily="49" charset="0"/>
                <a:cs typeface="Courier New" pitchFamily="49" charset="0"/>
              </a:rPr>
              <a:t>(“multiplication is easy”);</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printf</a:t>
            </a:r>
            <a:r>
              <a:rPr lang="en-US" sz="1800" dirty="0" smtClean="0">
                <a:latin typeface="Courier New" pitchFamily="49" charset="0"/>
                <a:cs typeface="Courier New" pitchFamily="49" charset="0"/>
              </a:rPr>
              <a:t>(“ (when you’re made of silicon)\n”);</a:t>
            </a:r>
          </a:p>
          <a:p>
            <a:pPr>
              <a:buNone/>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Nested Loops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1800" dirty="0" smtClean="0"/>
              <a:t>Use a blank line to separate non-nested loops</a:t>
            </a:r>
          </a:p>
          <a:p>
            <a:pPr>
              <a:buNone/>
            </a:pP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main(void) {</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k = 0;</a:t>
            </a:r>
          </a:p>
          <a:p>
            <a:pPr>
              <a:buNone/>
            </a:pPr>
            <a:r>
              <a:rPr lang="en-US" sz="1800" dirty="0" smtClean="0">
                <a:latin typeface="Courier New" pitchFamily="49" charset="0"/>
                <a:cs typeface="Courier New" pitchFamily="49" charset="0"/>
              </a:rPr>
              <a:t>    while (k &lt; 10) { // count up</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printf</a:t>
            </a:r>
            <a:r>
              <a:rPr lang="en-US" sz="1800" dirty="0" smtClean="0">
                <a:latin typeface="Courier New" pitchFamily="49" charset="0"/>
                <a:cs typeface="Courier New" pitchFamily="49" charset="0"/>
              </a:rPr>
              <a:t>(“%d\n”, k);</a:t>
            </a:r>
          </a:p>
          <a:p>
            <a:pPr>
              <a:buNone/>
            </a:pPr>
            <a:r>
              <a:rPr lang="en-US" sz="1800" dirty="0" smtClean="0">
                <a:latin typeface="Courier New" pitchFamily="49" charset="0"/>
                <a:cs typeface="Courier New" pitchFamily="49" charset="0"/>
              </a:rPr>
              <a:t>        k = k + 1;</a:t>
            </a:r>
          </a:p>
          <a:p>
            <a:pPr>
              <a:buNone/>
            </a:pPr>
            <a:r>
              <a:rPr lang="en-US" sz="1800" dirty="0" smtClean="0">
                <a:latin typeface="Courier New" pitchFamily="49" charset="0"/>
                <a:cs typeface="Courier New" pitchFamily="49" charset="0"/>
              </a:rPr>
              <a:t>    }</a:t>
            </a:r>
          </a:p>
          <a:p>
            <a:pPr>
              <a:buNone/>
            </a:pPr>
            <a:endParaRPr lang="en-US" sz="1800" dirty="0" smtClean="0">
              <a:latin typeface="Courier New" pitchFamily="49" charset="0"/>
              <a:cs typeface="Courier New" pitchFamily="49" charset="0"/>
            </a:endParaRPr>
          </a:p>
          <a:p>
            <a:pPr>
              <a:buNone/>
            </a:pPr>
            <a:r>
              <a:rPr lang="en-US" sz="1800" dirty="0" smtClean="0">
                <a:latin typeface="Courier New" pitchFamily="49" charset="0"/>
                <a:cs typeface="Courier New" pitchFamily="49" charset="0"/>
              </a:rPr>
              <a:t>    k = 10;</a:t>
            </a:r>
          </a:p>
          <a:p>
            <a:pPr>
              <a:buNone/>
            </a:pPr>
            <a:r>
              <a:rPr lang="en-US" sz="1800" dirty="0" smtClean="0">
                <a:latin typeface="Courier New" pitchFamily="49" charset="0"/>
                <a:cs typeface="Courier New" pitchFamily="49" charset="0"/>
              </a:rPr>
              <a:t>    while (k &gt; 0) { // count down</a:t>
            </a:r>
          </a:p>
          <a:p>
            <a:pPr>
              <a:buNone/>
            </a:pPr>
            <a:r>
              <a:rPr lang="en-US" sz="1800" dirty="0" smtClean="0">
                <a:latin typeface="Courier New" pitchFamily="49" charset="0"/>
                <a:cs typeface="Courier New" pitchFamily="49" charset="0"/>
              </a:rPr>
              <a:t>        k = k – 1;</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printf</a:t>
            </a:r>
            <a:r>
              <a:rPr lang="en-US" sz="1800" dirty="0" smtClean="0">
                <a:latin typeface="Courier New" pitchFamily="49" charset="0"/>
                <a:cs typeface="Courier New" pitchFamily="49" charset="0"/>
              </a:rPr>
              <a:t>(“%d\n”, k);</a:t>
            </a:r>
          </a:p>
          <a:p>
            <a:pPr>
              <a:buNone/>
            </a:pPr>
            <a:r>
              <a:rPr lang="en-US" sz="1800" dirty="0" smtClean="0">
                <a:latin typeface="Courier New" pitchFamily="49" charset="0"/>
                <a:cs typeface="Courier New" pitchFamily="49" charset="0"/>
              </a:rPr>
              <a:t>    }</a:t>
            </a:r>
          </a:p>
          <a:p>
            <a:pPr>
              <a:buNone/>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Loops in sequence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00400" y="1143000"/>
            <a:ext cx="5791200" cy="4690872"/>
          </a:xfrm>
        </p:spPr>
        <p:txBody>
          <a:bodyPr>
            <a:noAutofit/>
          </a:bodyPr>
          <a:lstStyle/>
          <a:p>
            <a:pPr>
              <a:buNone/>
            </a:pP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main(void) {</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x;</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printf</a:t>
            </a:r>
            <a:r>
              <a:rPr lang="en-US" sz="1800" dirty="0" smtClean="0">
                <a:latin typeface="Courier New" pitchFamily="49" charset="0"/>
                <a:cs typeface="Courier New" pitchFamily="49" charset="0"/>
              </a:rPr>
              <a:t>(“enter a number:”);</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scanf</a:t>
            </a:r>
            <a:r>
              <a:rPr lang="en-US" sz="1800" dirty="0" smtClean="0">
                <a:latin typeface="Courier New" pitchFamily="49" charset="0"/>
                <a:cs typeface="Courier New" pitchFamily="49" charset="0"/>
              </a:rPr>
              <a:t>(&amp;x);</a:t>
            </a:r>
          </a:p>
          <a:p>
            <a:pPr>
              <a:buNone/>
            </a:pPr>
            <a:r>
              <a:rPr lang="en-US" sz="1800" dirty="0" smtClean="0">
                <a:latin typeface="Courier New" pitchFamily="49" charset="0"/>
                <a:cs typeface="Courier New" pitchFamily="49" charset="0"/>
              </a:rPr>
              <a:t>    if (x &gt; 0) {</a:t>
            </a:r>
          </a:p>
          <a:p>
            <a:pPr>
              <a:buNone/>
            </a:pPr>
            <a:r>
              <a:rPr lang="en-US" sz="1800" dirty="0" smtClean="0">
                <a:latin typeface="Courier New" pitchFamily="49" charset="0"/>
                <a:cs typeface="Courier New" pitchFamily="49" charset="0"/>
              </a:rPr>
              <a:t>        if (x % 2 == 1) { </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printf</a:t>
            </a:r>
            <a:r>
              <a:rPr lang="en-US" sz="1800" dirty="0" smtClean="0">
                <a:latin typeface="Courier New" pitchFamily="49" charset="0"/>
                <a:cs typeface="Courier New" pitchFamily="49" charset="0"/>
              </a:rPr>
              <a:t>(“hmmm, that’s odd”);</a:t>
            </a:r>
          </a:p>
          <a:p>
            <a:pPr>
              <a:buNone/>
            </a:pPr>
            <a:r>
              <a:rPr lang="en-US" sz="1800" dirty="0" smtClean="0">
                <a:latin typeface="Courier New" pitchFamily="49" charset="0"/>
                <a:cs typeface="Courier New" pitchFamily="49" charset="0"/>
              </a:rPr>
              <a:t>        }</a:t>
            </a:r>
          </a:p>
          <a:p>
            <a:pPr>
              <a:buNone/>
            </a:pPr>
            <a:r>
              <a:rPr lang="en-US" sz="1800" dirty="0" smtClean="0">
                <a:latin typeface="Courier New" pitchFamily="49" charset="0"/>
                <a:cs typeface="Courier New" pitchFamily="49" charset="0"/>
              </a:rPr>
              <a:t>    } else if (x &lt; 0) {</a:t>
            </a:r>
          </a:p>
          <a:p>
            <a:pPr>
              <a:buNone/>
            </a:pPr>
            <a:r>
              <a:rPr lang="en-US" sz="1800" dirty="0" smtClean="0">
                <a:latin typeface="Courier New" pitchFamily="49" charset="0"/>
                <a:cs typeface="Courier New" pitchFamily="49" charset="0"/>
              </a:rPr>
              <a:t>        if (x % 2 == -1) {</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printf</a:t>
            </a:r>
            <a:r>
              <a:rPr lang="en-US" sz="1800" dirty="0" smtClean="0">
                <a:latin typeface="Courier New" pitchFamily="49" charset="0"/>
                <a:cs typeface="Courier New" pitchFamily="49" charset="0"/>
              </a:rPr>
              <a:t>(“oddly negative”);</a:t>
            </a:r>
          </a:p>
          <a:p>
            <a:pPr>
              <a:buNone/>
            </a:pPr>
            <a:r>
              <a:rPr lang="en-US" sz="1800" dirty="0" smtClean="0">
                <a:latin typeface="Courier New" pitchFamily="49" charset="0"/>
                <a:cs typeface="Courier New" pitchFamily="49" charset="0"/>
              </a:rPr>
              <a:t>        }</a:t>
            </a:r>
          </a:p>
          <a:p>
            <a:pPr>
              <a:buNone/>
            </a:pPr>
            <a:r>
              <a:rPr lang="en-US" sz="1800" dirty="0" smtClean="0">
                <a:latin typeface="Courier New" pitchFamily="49" charset="0"/>
                <a:cs typeface="Courier New" pitchFamily="49" charset="0"/>
              </a:rPr>
              <a:t>    } else {</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printf</a:t>
            </a:r>
            <a:r>
              <a:rPr lang="en-US" sz="1800" dirty="0" smtClean="0">
                <a:latin typeface="Courier New" pitchFamily="49" charset="0"/>
                <a:cs typeface="Courier New" pitchFamily="49" charset="0"/>
              </a:rPr>
              <a:t>(“zilch”);</a:t>
            </a:r>
          </a:p>
          <a:p>
            <a:pPr>
              <a:buNone/>
            </a:pPr>
            <a:r>
              <a:rPr lang="en-US" sz="1800" dirty="0" smtClean="0">
                <a:latin typeface="Courier New" pitchFamily="49" charset="0"/>
                <a:cs typeface="Courier New" pitchFamily="49" charset="0"/>
              </a:rPr>
              <a:t>    }</a:t>
            </a:r>
          </a:p>
          <a:p>
            <a:pPr>
              <a:buNone/>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Conditions and Cases</a:t>
            </a:r>
            <a:endParaRPr lang="en-US" dirty="0"/>
          </a:p>
        </p:txBody>
      </p:sp>
      <p:sp>
        <p:nvSpPr>
          <p:cNvPr id="4" name="TextBox 3"/>
          <p:cNvSpPr txBox="1"/>
          <p:nvPr/>
        </p:nvSpPr>
        <p:spPr>
          <a:xfrm>
            <a:off x="381000" y="1752600"/>
            <a:ext cx="2971800" cy="3416320"/>
          </a:xfrm>
          <a:prstGeom prst="rect">
            <a:avLst/>
          </a:prstGeom>
          <a:noFill/>
        </p:spPr>
        <p:txBody>
          <a:bodyPr wrap="square" rtlCol="0">
            <a:spAutoFit/>
          </a:bodyPr>
          <a:lstStyle/>
          <a:p>
            <a:r>
              <a:rPr lang="en-US" dirty="0" smtClean="0"/>
              <a:t>The visual structure of your program should match the logic structure of your algorithm (and not necessarily the syntactic structure of nested if-then-</a:t>
            </a:r>
            <a:r>
              <a:rPr lang="en-US" dirty="0" err="1" smtClean="0"/>
              <a:t>elses</a:t>
            </a:r>
            <a:r>
              <a:rPr lang="en-US" dirty="0" smtClean="0"/>
              <a:t>).</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3776</TotalTime>
  <Words>3140</Words>
  <Application>Microsoft Office PowerPoint</Application>
  <PresentationFormat>On-screen Show (4:3)</PresentationFormat>
  <Paragraphs>331</Paragraphs>
  <Slides>29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Calibri</vt:lpstr>
      <vt:lpstr>Courier New</vt:lpstr>
      <vt:lpstr>Lucida Sans Unicode</vt:lpstr>
      <vt:lpstr>Times New Roman</vt:lpstr>
      <vt:lpstr>Verdana</vt:lpstr>
      <vt:lpstr>Wingdings 2</vt:lpstr>
      <vt:lpstr>Wingdings 3</vt:lpstr>
      <vt:lpstr>Concourse</vt:lpstr>
      <vt:lpstr>Program Structure and Coding Style</vt:lpstr>
      <vt:lpstr>Does style matter?</vt:lpstr>
      <vt:lpstr>Above all else, be consistent</vt:lpstr>
      <vt:lpstr>Structure </vt:lpstr>
      <vt:lpstr>Structure examples</vt:lpstr>
      <vt:lpstr>Indenting loops</vt:lpstr>
      <vt:lpstr>Nested Loops</vt:lpstr>
      <vt:lpstr>Loops in sequence</vt:lpstr>
      <vt:lpstr>Conditions and Cases</vt:lpstr>
      <vt:lpstr>Single-line conditional processing</vt:lpstr>
      <vt:lpstr>More than two cases</vt:lpstr>
      <vt:lpstr>General coding ideas</vt:lpstr>
      <vt:lpstr>General Coding Ideas (2)</vt:lpstr>
      <vt:lpstr>Naming Conventions</vt:lpstr>
      <vt:lpstr>Not all variables deserve long names</vt:lpstr>
      <vt:lpstr>CamelCase and multi_word_variable names</vt:lpstr>
      <vt:lpstr>Variable and Type Names</vt:lpstr>
      <vt:lpstr>Function Names</vt:lpstr>
      <vt:lpstr>Predicates and true functions</vt:lpstr>
      <vt:lpstr>Variable Names</vt:lpstr>
      <vt:lpstr>Constants</vt:lpstr>
      <vt:lpstr>C++ Constants (better)</vt:lpstr>
      <vt:lpstr>Comments for variables</vt:lpstr>
      <vt:lpstr>Comments for functions</vt:lpstr>
      <vt:lpstr>Function example</vt:lpstr>
      <vt:lpstr>Block comments and single-line comments</vt:lpstr>
      <vt:lpstr>Block comments</vt:lpstr>
      <vt:lpstr>Block comments example</vt:lpstr>
      <vt:lpstr>Line comments (if-the-else)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Chase</dc:creator>
  <cp:lastModifiedBy>Craig M. Chase</cp:lastModifiedBy>
  <cp:revision>49</cp:revision>
  <dcterms:created xsi:type="dcterms:W3CDTF">1601-01-01T00:00:00Z</dcterms:created>
  <dcterms:modified xsi:type="dcterms:W3CDTF">2014-09-01T15:56:57Z</dcterms:modified>
</cp:coreProperties>
</file>