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76" r:id="rId3"/>
    <p:sldId id="277" r:id="rId4"/>
    <p:sldId id="257" r:id="rId5"/>
    <p:sldId id="258" r:id="rId6"/>
    <p:sldId id="259" r:id="rId7"/>
    <p:sldId id="260" r:id="rId8"/>
    <p:sldId id="261" r:id="rId9"/>
    <p:sldId id="262" r:id="rId10"/>
    <p:sldId id="263" r:id="rId11"/>
    <p:sldId id="264" r:id="rId12"/>
    <p:sldId id="265" r:id="rId13"/>
    <p:sldId id="278" r:id="rId14"/>
    <p:sldId id="279" r:id="rId15"/>
    <p:sldId id="266" r:id="rId16"/>
    <p:sldId id="267" r:id="rId17"/>
    <p:sldId id="268" r:id="rId18"/>
    <p:sldId id="269" r:id="rId19"/>
    <p:sldId id="270" r:id="rId20"/>
    <p:sldId id="271" r:id="rId21"/>
    <p:sldId id="272" r:id="rId22"/>
    <p:sldId id="273" r:id="rId23"/>
    <p:sldId id="275" r:id="rId24"/>
    <p:sldId id="274" r:id="rId2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76162" autoAdjust="0"/>
  </p:normalViewPr>
  <p:slideViewPr>
    <p:cSldViewPr>
      <p:cViewPr varScale="1">
        <p:scale>
          <a:sx n="93" d="100"/>
          <a:sy n="93" d="100"/>
        </p:scale>
        <p:origin x="181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Times New Roman" charset="0"/>
              </a:defRPr>
            </a:lvl1pPr>
          </a:lstStyle>
          <a:p>
            <a:pPr>
              <a:defRPr/>
            </a:pPr>
            <a:endParaRPr lang="en-US"/>
          </a:p>
        </p:txBody>
      </p:sp>
      <p:sp>
        <p:nvSpPr>
          <p:cNvPr id="92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Times New Roman" charset="0"/>
              </a:defRPr>
            </a:lvl1pPr>
          </a:lstStyle>
          <a:p>
            <a:pPr>
              <a:defRPr/>
            </a:pPr>
            <a:endParaRPr lang="en-US"/>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Times New Roman" charset="0"/>
              </a:defRPr>
            </a:lvl1pPr>
          </a:lstStyle>
          <a:p>
            <a:pPr>
              <a:defRPr/>
            </a:pPr>
            <a:endParaRPr lang="en-US"/>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Times New Roman" charset="0"/>
              </a:defRPr>
            </a:lvl1pPr>
          </a:lstStyle>
          <a:p>
            <a:pPr>
              <a:defRPr/>
            </a:pPr>
            <a:fld id="{6BAF175B-1D26-4F04-9B81-86414BCC14B5}" type="slidenum">
              <a:rPr lang="en-US"/>
              <a:pPr>
                <a:defRPr/>
              </a:pPr>
              <a:t>‹#›</a:t>
            </a:fld>
            <a:endParaRPr lang="en-US"/>
          </a:p>
        </p:txBody>
      </p:sp>
    </p:spTree>
    <p:extLst>
      <p:ext uri="{BB962C8B-B14F-4D97-AF65-F5344CB8AC3E}">
        <p14:creationId xmlns:p14="http://schemas.microsoft.com/office/powerpoint/2010/main" val="6338551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24643DB3-5A1F-4FC7-B6C9-C05780DFD2E4}" type="slidenum">
              <a:rPr lang="en-US">
                <a:latin typeface="Times New Roman" pitchFamily="18" charset="0"/>
              </a:rPr>
              <a:pPr/>
              <a:t>6</a:t>
            </a:fld>
            <a:endParaRPr lang="en-US">
              <a:latin typeface="Times New Roman"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smtClean="0">
                <a:latin typeface="Times New Roman" pitchFamily="18" charset="0"/>
              </a:rPr>
              <a:t>When is understanding the problem an interesting step?  In the real world, understanding the problem is frequently among the most difficult steps in writing software!  In fact, the entire field of “Requirements Analysis” (part of software engineering) is dedicated to simply trying to understand the problem.  Requirements engineers make big bucks, and when they screw up, their mistakes are the most expensive and most difficult “software defects” to repair.</a:t>
            </a:r>
          </a:p>
          <a:p>
            <a:endParaRPr lang="en-US" smtClean="0">
              <a:latin typeface="Times New Roman" pitchFamily="18" charset="0"/>
            </a:endParaRPr>
          </a:p>
          <a:p>
            <a:r>
              <a:rPr lang="en-US" smtClean="0">
                <a:latin typeface="Times New Roman" pitchFamily="18" charset="0"/>
              </a:rPr>
              <a:t>OK, what does all that mean to us?  You’ll want to take the time to be sure you understand the definitions of all terms.  If a term can have more than one definition (such as “birth date”) be sure you find out exactly what definition is required.  Next, be sure you learn what the expected output of the program is (in this case, all we want is one date, i.e., not a list of every single birthdate in the class).  Finally, be sure you know what to do if something funky happens.  In our example, the funkiness has to do with multiple dates being equally popular.  Frequently, dealing with errors and funky cases can be the most difficult part of specifying a program.  It’s important to identify what these cases up front during the development process, and to know how they should be handled.  </a:t>
            </a:r>
          </a:p>
        </p:txBody>
      </p:sp>
    </p:spTree>
    <p:extLst>
      <p:ext uri="{BB962C8B-B14F-4D97-AF65-F5344CB8AC3E}">
        <p14:creationId xmlns:p14="http://schemas.microsoft.com/office/powerpoint/2010/main" val="3230105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AFB1508A-D096-4BDB-923E-3FB93C2FB373}" type="slidenum">
              <a:rPr lang="en-US">
                <a:latin typeface="Times New Roman" pitchFamily="18" charset="0"/>
              </a:rPr>
              <a:pPr/>
              <a:t>7</a:t>
            </a:fld>
            <a:endParaRPr lang="en-US">
              <a:latin typeface="Times New Roman" pitchFamily="18"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2234162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679B14CF-8C94-4970-899F-7A07CB93C1E9}"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EA1F2025-95C8-4997-9CD0-83B6A4D10D8E}"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3ABE5662-6A8F-416B-A5FD-124DD7B3254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F087110F-9462-438D-AD0A-F21C2183F115}" type="slidenum">
              <a:rPr lang="en-US" smtClean="0"/>
              <a:pPr>
                <a:defRPr/>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EBD45253-9BD9-4EDF-9FF5-655B903CB349}"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29B3592F-AD77-4D7C-A81E-D89F19F61DA7}"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endParaRPr lang="en-US"/>
          </a:p>
        </p:txBody>
      </p:sp>
      <p:sp>
        <p:nvSpPr>
          <p:cNvPr id="8" name="Footer Placeholder 7"/>
          <p:cNvSpPr>
            <a:spLocks noGrp="1"/>
          </p:cNvSpPr>
          <p:nvPr>
            <p:ph type="ftr" sz="quarter" idx="11"/>
          </p:nvPr>
        </p:nvSpPr>
        <p:spPr/>
        <p:txBody>
          <a:bodyPr/>
          <a:lstStyle>
            <a:extLst/>
          </a:lstStyle>
          <a:p>
            <a:pPr>
              <a:defRPr/>
            </a:pPr>
            <a:endParaRPr lang="en-US"/>
          </a:p>
        </p:txBody>
      </p:sp>
      <p:sp>
        <p:nvSpPr>
          <p:cNvPr id="9" name="Slide Number Placeholder 8"/>
          <p:cNvSpPr>
            <a:spLocks noGrp="1"/>
          </p:cNvSpPr>
          <p:nvPr>
            <p:ph type="sldNum" sz="quarter" idx="12"/>
          </p:nvPr>
        </p:nvSpPr>
        <p:spPr/>
        <p:txBody>
          <a:bodyPr/>
          <a:lstStyle>
            <a:extLst/>
          </a:lstStyle>
          <a:p>
            <a:pPr>
              <a:defRPr/>
            </a:pPr>
            <a:fld id="{8A0DB6AD-EBE1-4488-A29D-121BF6EB7C90}"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endParaRPr lang="en-US"/>
          </a:p>
        </p:txBody>
      </p:sp>
      <p:sp>
        <p:nvSpPr>
          <p:cNvPr id="4" name="Footer Placeholder 3"/>
          <p:cNvSpPr>
            <a:spLocks noGrp="1"/>
          </p:cNvSpPr>
          <p:nvPr>
            <p:ph type="ftr" sz="quarter" idx="11"/>
          </p:nvPr>
        </p:nvSpPr>
        <p:spPr/>
        <p:txBody>
          <a:bodyPr/>
          <a:lstStyle>
            <a:extLst/>
          </a:lstStyle>
          <a:p>
            <a:pPr>
              <a:defRPr/>
            </a:pPr>
            <a:endParaRPr lang="en-US"/>
          </a:p>
        </p:txBody>
      </p:sp>
      <p:sp>
        <p:nvSpPr>
          <p:cNvPr id="5" name="Slide Number Placeholder 4"/>
          <p:cNvSpPr>
            <a:spLocks noGrp="1"/>
          </p:cNvSpPr>
          <p:nvPr>
            <p:ph type="sldNum" sz="quarter" idx="12"/>
          </p:nvPr>
        </p:nvSpPr>
        <p:spPr/>
        <p:txBody>
          <a:bodyPr/>
          <a:lstStyle>
            <a:extLst/>
          </a:lstStyle>
          <a:p>
            <a:pPr>
              <a:defRPr/>
            </a:pPr>
            <a:fld id="{1285E9DC-6AC9-4E3B-989E-566BBF193B2B}"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endParaRPr lang="en-US"/>
          </a:p>
        </p:txBody>
      </p:sp>
      <p:sp>
        <p:nvSpPr>
          <p:cNvPr id="3" name="Footer Placeholder 2"/>
          <p:cNvSpPr>
            <a:spLocks noGrp="1"/>
          </p:cNvSpPr>
          <p:nvPr>
            <p:ph type="ftr" sz="quarter" idx="11"/>
          </p:nvPr>
        </p:nvSpPr>
        <p:spPr/>
        <p:txBody>
          <a:bodyPr/>
          <a:lstStyle>
            <a:extLst/>
          </a:lstStyle>
          <a:p>
            <a:pPr>
              <a:defRPr/>
            </a:pPr>
            <a:endParaRPr lang="en-US"/>
          </a:p>
        </p:txBody>
      </p:sp>
      <p:sp>
        <p:nvSpPr>
          <p:cNvPr id="4" name="Slide Number Placeholder 3"/>
          <p:cNvSpPr>
            <a:spLocks noGrp="1"/>
          </p:cNvSpPr>
          <p:nvPr>
            <p:ph type="sldNum" sz="quarter" idx="12"/>
          </p:nvPr>
        </p:nvSpPr>
        <p:spPr/>
        <p:txBody>
          <a:bodyPr/>
          <a:lstStyle>
            <a:extLst/>
          </a:lstStyle>
          <a:p>
            <a:pPr>
              <a:defRPr/>
            </a:pPr>
            <a:fld id="{29A4AD72-77A1-4B45-ACEE-2DDFCFBCD0DD}"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F9C6EEFA-BB4F-4F6D-99B6-1BB84D010279}"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36FFC17C-3658-41F0-A10E-491C72C1A428}"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CC2B94D5-093B-4233-8A46-77425346C65D}"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normAutofit fontScale="90000"/>
          </a:bodyPr>
          <a:lstStyle/>
          <a:p>
            <a:pPr eaLnBrk="1" hangingPunct="1"/>
            <a:r>
              <a:rPr lang="en-US" smtClean="0"/>
              <a:t>Thinking Like a Computer</a:t>
            </a:r>
          </a:p>
        </p:txBody>
      </p:sp>
      <p:sp>
        <p:nvSpPr>
          <p:cNvPr id="2051"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p:txBody>
          <a:bodyPr>
            <a:normAutofit/>
          </a:bodyPr>
          <a:lstStyle/>
          <a:p>
            <a:pPr eaLnBrk="1" hangingPunct="1">
              <a:lnSpc>
                <a:spcPct val="90000"/>
              </a:lnSpc>
            </a:pPr>
            <a:r>
              <a:rPr lang="en-US" sz="2800" dirty="0" smtClean="0"/>
              <a:t>Some problems are hard, like Math Ph.D. hard., like E=MC</a:t>
            </a:r>
            <a:r>
              <a:rPr lang="en-US" sz="2800" baseline="30000" dirty="0" smtClean="0"/>
              <a:t>2</a:t>
            </a:r>
            <a:r>
              <a:rPr lang="en-US" sz="2800" dirty="0" smtClean="0"/>
              <a:t> hard. </a:t>
            </a:r>
          </a:p>
          <a:p>
            <a:pPr lvl="1">
              <a:lnSpc>
                <a:spcPct val="90000"/>
              </a:lnSpc>
            </a:pPr>
            <a:r>
              <a:rPr lang="en-US" sz="2400" dirty="0" smtClean="0"/>
              <a:t>Before we can even begin talking about an algorithm, we have to understand what math and science have to say about our problem.</a:t>
            </a:r>
          </a:p>
          <a:p>
            <a:pPr eaLnBrk="1" hangingPunct="1">
              <a:lnSpc>
                <a:spcPct val="90000"/>
              </a:lnSpc>
            </a:pPr>
            <a:r>
              <a:rPr lang="en-US" sz="2800" dirty="0" smtClean="0"/>
              <a:t>Counting up birthdates isn’t something that’s going to require us to invent calculus or anything.</a:t>
            </a:r>
          </a:p>
          <a:p>
            <a:pPr lvl="1">
              <a:lnSpc>
                <a:spcPct val="90000"/>
              </a:lnSpc>
            </a:pPr>
            <a:r>
              <a:rPr lang="en-US" sz="2400" dirty="0" smtClean="0"/>
              <a:t>So for our problem this step is nearly trivial – The technical approach for our problem is counting.</a:t>
            </a:r>
          </a:p>
          <a:p>
            <a:pPr eaLnBrk="1" hangingPunct="1">
              <a:lnSpc>
                <a:spcPct val="90000"/>
              </a:lnSpc>
            </a:pPr>
            <a:endParaRPr lang="en-US" sz="2400" dirty="0" smtClean="0"/>
          </a:p>
        </p:txBody>
      </p:sp>
      <p:sp>
        <p:nvSpPr>
          <p:cNvPr id="11266" name="Rectangle 2"/>
          <p:cNvSpPr>
            <a:spLocks noGrp="1" noChangeArrowheads="1"/>
          </p:cNvSpPr>
          <p:nvPr>
            <p:ph type="title"/>
          </p:nvPr>
        </p:nvSpPr>
        <p:spPr/>
        <p:txBody>
          <a:bodyPr/>
          <a:lstStyle/>
          <a:p>
            <a:pPr eaLnBrk="1" hangingPunct="1"/>
            <a:r>
              <a:rPr lang="en-US" smtClean="0"/>
              <a:t>Step 1c: Technical Approach</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normAutofit lnSpcReduction="10000"/>
          </a:bodyPr>
          <a:lstStyle/>
          <a:p>
            <a:pPr eaLnBrk="1" hangingPunct="1">
              <a:lnSpc>
                <a:spcPct val="90000"/>
              </a:lnSpc>
              <a:buFontTx/>
              <a:buNone/>
            </a:pPr>
            <a:r>
              <a:rPr lang="en-US" sz="2800" smtClean="0"/>
              <a:t>(We’ll spend rest of the lecture on this step.)</a:t>
            </a:r>
          </a:p>
          <a:p>
            <a:pPr eaLnBrk="1" hangingPunct="1">
              <a:lnSpc>
                <a:spcPct val="90000"/>
              </a:lnSpc>
            </a:pPr>
            <a:r>
              <a:rPr lang="en-US" sz="2800" smtClean="0"/>
              <a:t>In some cases, someone else may have solved a very similar problem.  You’ll be able to use their solution (with a few small modifications.</a:t>
            </a:r>
          </a:p>
          <a:p>
            <a:pPr eaLnBrk="1" hangingPunct="1">
              <a:lnSpc>
                <a:spcPct val="90000"/>
              </a:lnSpc>
            </a:pPr>
            <a:r>
              <a:rPr lang="en-US" sz="2800" smtClean="0"/>
              <a:t>In other cases, you’ll need to develop a solution from scratch.  </a:t>
            </a:r>
          </a:p>
          <a:p>
            <a:pPr eaLnBrk="1" hangingPunct="1">
              <a:lnSpc>
                <a:spcPct val="90000"/>
              </a:lnSpc>
            </a:pPr>
            <a:r>
              <a:rPr lang="en-US" sz="2800" smtClean="0"/>
              <a:t>The solution will need to be step-by-step and mechanical.</a:t>
            </a:r>
          </a:p>
          <a:p>
            <a:pPr lvl="1" eaLnBrk="1" hangingPunct="1">
              <a:lnSpc>
                <a:spcPct val="90000"/>
              </a:lnSpc>
            </a:pPr>
            <a:r>
              <a:rPr lang="en-US" sz="2400" smtClean="0"/>
              <a:t>The computer is incredibly stupid.</a:t>
            </a:r>
          </a:p>
          <a:p>
            <a:pPr lvl="1" eaLnBrk="1" hangingPunct="1">
              <a:lnSpc>
                <a:spcPct val="90000"/>
              </a:lnSpc>
            </a:pPr>
            <a:r>
              <a:rPr lang="en-US" sz="2400" smtClean="0"/>
              <a:t>You must reduce the algorithm to the computer’s level.</a:t>
            </a:r>
          </a:p>
        </p:txBody>
      </p:sp>
      <p:sp>
        <p:nvSpPr>
          <p:cNvPr id="12290" name="Rectangle 2"/>
          <p:cNvSpPr>
            <a:spLocks noGrp="1" noChangeArrowheads="1"/>
          </p:cNvSpPr>
          <p:nvPr>
            <p:ph type="title"/>
          </p:nvPr>
        </p:nvSpPr>
        <p:spPr/>
        <p:txBody>
          <a:bodyPr>
            <a:normAutofit fontScale="90000"/>
          </a:bodyPr>
          <a:lstStyle/>
          <a:p>
            <a:pPr eaLnBrk="1" hangingPunct="1"/>
            <a:r>
              <a:rPr lang="en-US" smtClean="0"/>
              <a:t>Step 2: Select or Develop and an Algorithm</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normAutofit lnSpcReduction="10000"/>
          </a:bodyPr>
          <a:lstStyle/>
          <a:p>
            <a:pPr eaLnBrk="1" hangingPunct="1">
              <a:lnSpc>
                <a:spcPct val="90000"/>
              </a:lnSpc>
            </a:pPr>
            <a:r>
              <a:rPr lang="en-US" sz="2800" dirty="0" smtClean="0"/>
              <a:t>Start at the beginning of the </a:t>
            </a:r>
            <a:r>
              <a:rPr lang="en-US" sz="2800" i="1" dirty="0" smtClean="0"/>
              <a:t>input</a:t>
            </a:r>
            <a:r>
              <a:rPr lang="en-US" sz="2800" dirty="0" smtClean="0"/>
              <a:t> table</a:t>
            </a:r>
          </a:p>
          <a:p>
            <a:pPr lvl="1" eaLnBrk="1" hangingPunct="1">
              <a:lnSpc>
                <a:spcPct val="90000"/>
              </a:lnSpc>
            </a:pPr>
            <a:r>
              <a:rPr lang="en-US" sz="2400" dirty="0" smtClean="0"/>
              <a:t>Cross off birthdate’s as we progress</a:t>
            </a:r>
          </a:p>
          <a:p>
            <a:pPr lvl="1" eaLnBrk="1" hangingPunct="1">
              <a:lnSpc>
                <a:spcPct val="90000"/>
              </a:lnSpc>
            </a:pPr>
            <a:r>
              <a:rPr lang="en-US" sz="2400" dirty="0" smtClean="0"/>
              <a:t>Each time we cross off a birthdate, increment the corresponding entry in the </a:t>
            </a:r>
            <a:r>
              <a:rPr lang="en-US" sz="2400" i="1" dirty="0" smtClean="0"/>
              <a:t>frequency</a:t>
            </a:r>
            <a:r>
              <a:rPr lang="en-US" sz="2400" dirty="0" smtClean="0"/>
              <a:t> table</a:t>
            </a:r>
          </a:p>
          <a:p>
            <a:pPr eaLnBrk="1" hangingPunct="1">
              <a:lnSpc>
                <a:spcPct val="90000"/>
              </a:lnSpc>
            </a:pPr>
            <a:r>
              <a:rPr lang="en-US" sz="2800" dirty="0" smtClean="0"/>
              <a:t>Once we’ve crossed off all the birthdates, then our </a:t>
            </a:r>
            <a:r>
              <a:rPr lang="en-US" sz="2800" i="1" dirty="0" smtClean="0"/>
              <a:t>frequency</a:t>
            </a:r>
            <a:r>
              <a:rPr lang="en-US" sz="2800" dirty="0" smtClean="0"/>
              <a:t> table tells us exactly how many students have each birthday.</a:t>
            </a:r>
          </a:p>
          <a:p>
            <a:pPr lvl="1" eaLnBrk="1" hangingPunct="1">
              <a:lnSpc>
                <a:spcPct val="90000"/>
              </a:lnSpc>
            </a:pPr>
            <a:r>
              <a:rPr lang="en-US" sz="2400" dirty="0" err="1" smtClean="0"/>
              <a:t>Ooops</a:t>
            </a:r>
            <a:r>
              <a:rPr lang="en-US" sz="2400" dirty="0" smtClean="0"/>
              <a:t>!  We need to ensure that the entries in the </a:t>
            </a:r>
            <a:r>
              <a:rPr lang="en-US" sz="2400" i="1" dirty="0" smtClean="0"/>
              <a:t>frequency</a:t>
            </a:r>
            <a:r>
              <a:rPr lang="en-US" sz="2400" dirty="0" smtClean="0"/>
              <a:t> table are initially zero.</a:t>
            </a:r>
          </a:p>
          <a:p>
            <a:pPr>
              <a:lnSpc>
                <a:spcPct val="90000"/>
              </a:lnSpc>
            </a:pPr>
            <a:r>
              <a:rPr lang="en-US" sz="2800" dirty="0" smtClean="0"/>
              <a:t>Note that the frequency table is non-trivial</a:t>
            </a:r>
          </a:p>
          <a:p>
            <a:pPr lvl="1">
              <a:lnSpc>
                <a:spcPct val="90000"/>
              </a:lnSpc>
            </a:pPr>
            <a:r>
              <a:rPr lang="en-US" sz="2400" dirty="0" smtClean="0"/>
              <a:t>366 possible birthdays, how do we index the table?</a:t>
            </a:r>
          </a:p>
        </p:txBody>
      </p:sp>
      <p:sp>
        <p:nvSpPr>
          <p:cNvPr id="13314" name="Rectangle 2"/>
          <p:cNvSpPr>
            <a:spLocks noGrp="1" noChangeArrowheads="1"/>
          </p:cNvSpPr>
          <p:nvPr>
            <p:ph type="title"/>
          </p:nvPr>
        </p:nvSpPr>
        <p:spPr/>
        <p:txBody>
          <a:bodyPr/>
          <a:lstStyle/>
          <a:p>
            <a:pPr eaLnBrk="1" hangingPunct="1"/>
            <a:r>
              <a:rPr lang="en-US" dirty="0" smtClean="0"/>
              <a:t>Algorithm 1</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Notice that in this case we really need to stop and think about our intermediate information. </a:t>
            </a:r>
          </a:p>
          <a:p>
            <a:pPr lvl="1"/>
            <a:r>
              <a:rPr lang="en-US" dirty="0" smtClean="0"/>
              <a:t>We know we need a table where we can represent the frequency for each possible birthday</a:t>
            </a:r>
          </a:p>
          <a:p>
            <a:pPr lvl="1"/>
            <a:r>
              <a:rPr lang="en-US" dirty="0" smtClean="0"/>
              <a:t>But how can we build such a table?</a:t>
            </a:r>
          </a:p>
          <a:p>
            <a:r>
              <a:rPr lang="en-US" dirty="0" smtClean="0"/>
              <a:t>This is step 3 of the process, document your data structures.</a:t>
            </a:r>
          </a:p>
          <a:p>
            <a:pPr lvl="1"/>
            <a:r>
              <a:rPr lang="en-US" dirty="0" smtClean="0"/>
              <a:t>For this problem, I’ll use an array</a:t>
            </a:r>
          </a:p>
          <a:p>
            <a:pPr lvl="1"/>
            <a:r>
              <a:rPr lang="en-US" dirty="0" smtClean="0"/>
              <a:t>I’ll index the array with month * 31 + day</a:t>
            </a:r>
          </a:p>
          <a:p>
            <a:pPr lvl="2"/>
            <a:r>
              <a:rPr lang="en-US" dirty="0" smtClean="0"/>
              <a:t>January will be month 0</a:t>
            </a:r>
          </a:p>
          <a:p>
            <a:pPr lvl="2"/>
            <a:r>
              <a:rPr lang="en-US" dirty="0" smtClean="0"/>
              <a:t>My array needs to be 372 (six days extra)</a:t>
            </a:r>
            <a:endParaRPr lang="en-US" dirty="0"/>
          </a:p>
        </p:txBody>
      </p:sp>
      <p:sp>
        <p:nvSpPr>
          <p:cNvPr id="3" name="Title 2"/>
          <p:cNvSpPr>
            <a:spLocks noGrp="1"/>
          </p:cNvSpPr>
          <p:nvPr>
            <p:ph type="title"/>
          </p:nvPr>
        </p:nvSpPr>
        <p:spPr/>
        <p:txBody>
          <a:bodyPr>
            <a:normAutofit fontScale="90000"/>
          </a:bodyPr>
          <a:lstStyle/>
          <a:p>
            <a:r>
              <a:rPr lang="en-US" dirty="0" smtClean="0"/>
              <a:t>Steps 2 and 3 – computation and information</a:t>
            </a:r>
            <a:endParaRPr lang="en-US" dirty="0"/>
          </a:p>
        </p:txBody>
      </p:sp>
    </p:spTree>
    <p:extLst>
      <p:ext uri="{BB962C8B-B14F-4D97-AF65-F5344CB8AC3E}">
        <p14:creationId xmlns:p14="http://schemas.microsoft.com/office/powerpoint/2010/main" val="630180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For my intermediate data</a:t>
            </a:r>
          </a:p>
          <a:p>
            <a:pPr lvl="1"/>
            <a:r>
              <a:rPr lang="en-US" dirty="0" smtClean="0"/>
              <a:t>Volume – an array with 372 entries</a:t>
            </a:r>
          </a:p>
          <a:p>
            <a:pPr lvl="1"/>
            <a:r>
              <a:rPr lang="en-US" dirty="0" smtClean="0"/>
              <a:t>Format – integers, initialized to zeros before we start</a:t>
            </a:r>
          </a:p>
          <a:p>
            <a:pPr lvl="1"/>
            <a:r>
              <a:rPr lang="en-US" dirty="0" smtClean="0"/>
              <a:t>Procedures  </a:t>
            </a:r>
          </a:p>
          <a:p>
            <a:pPr lvl="2"/>
            <a:r>
              <a:rPr lang="en-US" dirty="0" smtClean="0"/>
              <a:t>Convert from 4/14 to position in array:</a:t>
            </a:r>
          </a:p>
          <a:p>
            <a:pPr lvl="3"/>
            <a:r>
              <a:rPr lang="en-US" dirty="0"/>
              <a:t>T</a:t>
            </a:r>
            <a:r>
              <a:rPr lang="en-US" dirty="0" smtClean="0"/>
              <a:t>ake the month, subtract 1 then multiply by 12 and add the day, subtract 1.</a:t>
            </a:r>
          </a:p>
          <a:p>
            <a:pPr lvl="2"/>
            <a:r>
              <a:rPr lang="en-US" dirty="0" smtClean="0"/>
              <a:t>Convert from position k in array to a date:</a:t>
            </a:r>
          </a:p>
          <a:p>
            <a:pPr lvl="3"/>
            <a:r>
              <a:rPr lang="en-US" dirty="0" smtClean="0"/>
              <a:t>Divide by 31 (discard remainder) add 1, that’s the month</a:t>
            </a:r>
          </a:p>
          <a:p>
            <a:pPr lvl="3"/>
            <a:r>
              <a:rPr lang="en-US" dirty="0" smtClean="0"/>
              <a:t>Modulus by 31 (keep remainder, discard quotient) add 1, that’s the day</a:t>
            </a:r>
            <a:endParaRPr lang="en-US" dirty="0"/>
          </a:p>
        </p:txBody>
      </p:sp>
      <p:sp>
        <p:nvSpPr>
          <p:cNvPr id="3" name="Title 2"/>
          <p:cNvSpPr>
            <a:spLocks noGrp="1"/>
          </p:cNvSpPr>
          <p:nvPr>
            <p:ph type="title"/>
          </p:nvPr>
        </p:nvSpPr>
        <p:spPr/>
        <p:txBody>
          <a:bodyPr/>
          <a:lstStyle/>
          <a:p>
            <a:r>
              <a:rPr lang="en-US" dirty="0" smtClean="0"/>
              <a:t>Information keys</a:t>
            </a:r>
            <a:endParaRPr lang="en-US" dirty="0"/>
          </a:p>
        </p:txBody>
      </p:sp>
    </p:spTree>
    <p:extLst>
      <p:ext uri="{BB962C8B-B14F-4D97-AF65-F5344CB8AC3E}">
        <p14:creationId xmlns:p14="http://schemas.microsoft.com/office/powerpoint/2010/main" val="835094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normAutofit lnSpcReduction="10000"/>
          </a:bodyPr>
          <a:lstStyle/>
          <a:p>
            <a:pPr marL="609600" indent="-609600" eaLnBrk="1" hangingPunct="1">
              <a:lnSpc>
                <a:spcPct val="90000"/>
              </a:lnSpc>
            </a:pPr>
            <a:r>
              <a:rPr lang="en-US" sz="2800" dirty="0" smtClean="0"/>
              <a:t>To find the maximum, we’ll again start at the beginning and cross off entries.</a:t>
            </a:r>
          </a:p>
          <a:p>
            <a:pPr marL="609600" indent="-609600" eaLnBrk="1" hangingPunct="1">
              <a:lnSpc>
                <a:spcPct val="90000"/>
              </a:lnSpc>
            </a:pPr>
            <a:r>
              <a:rPr lang="en-US" sz="2800" dirty="0" smtClean="0"/>
              <a:t>We need some additional “intermediate information”.  We’ll have two scalars</a:t>
            </a:r>
          </a:p>
          <a:p>
            <a:pPr marL="990600" lvl="1" indent="-533400" eaLnBrk="1" hangingPunct="1">
              <a:lnSpc>
                <a:spcPct val="90000"/>
              </a:lnSpc>
              <a:buFontTx/>
              <a:buAutoNum type="arabicPeriod"/>
            </a:pPr>
            <a:r>
              <a:rPr lang="en-US" sz="2400" i="1" dirty="0" err="1" smtClean="0"/>
              <a:t>most_popular</a:t>
            </a:r>
            <a:endParaRPr lang="en-US" sz="2400" i="1" dirty="0" smtClean="0"/>
          </a:p>
          <a:p>
            <a:pPr marL="990600" lvl="1" indent="-533400" eaLnBrk="1" hangingPunct="1">
              <a:lnSpc>
                <a:spcPct val="90000"/>
              </a:lnSpc>
              <a:buFontTx/>
              <a:buAutoNum type="arabicPeriod"/>
            </a:pPr>
            <a:r>
              <a:rPr lang="en-US" sz="2400" i="1" dirty="0" err="1" smtClean="0"/>
              <a:t>how_popular</a:t>
            </a:r>
            <a:endParaRPr lang="en-US" sz="2400" i="1" dirty="0" smtClean="0"/>
          </a:p>
          <a:p>
            <a:pPr marL="609600" indent="-609600" eaLnBrk="1" hangingPunct="1">
              <a:lnSpc>
                <a:spcPct val="90000"/>
              </a:lnSpc>
            </a:pPr>
            <a:r>
              <a:rPr lang="en-US" sz="2800" dirty="0" smtClean="0"/>
              <a:t>Each time we cross off an entry, we’ll compare the value to </a:t>
            </a:r>
            <a:r>
              <a:rPr lang="en-US" sz="2800" i="1" dirty="0" err="1" smtClean="0"/>
              <a:t>how_popular</a:t>
            </a:r>
            <a:r>
              <a:rPr lang="en-US" sz="2800" dirty="0" smtClean="0"/>
              <a:t>.  If the next entry is greater, we’ll change </a:t>
            </a:r>
            <a:r>
              <a:rPr lang="en-US" sz="2800" i="1" dirty="0" err="1" smtClean="0"/>
              <a:t>how_popular</a:t>
            </a:r>
            <a:r>
              <a:rPr lang="en-US" sz="2800" dirty="0" smtClean="0"/>
              <a:t> to that value.  We’ll also set </a:t>
            </a:r>
            <a:r>
              <a:rPr lang="en-US" sz="2800" i="1" dirty="0" err="1" smtClean="0"/>
              <a:t>most_popular</a:t>
            </a:r>
            <a:r>
              <a:rPr lang="en-US" sz="2800" dirty="0" smtClean="0"/>
              <a:t> to the date corresponding to the entry.</a:t>
            </a:r>
          </a:p>
        </p:txBody>
      </p:sp>
      <p:sp>
        <p:nvSpPr>
          <p:cNvPr id="14338" name="Rectangle 2"/>
          <p:cNvSpPr>
            <a:spLocks noGrp="1" noChangeArrowheads="1"/>
          </p:cNvSpPr>
          <p:nvPr>
            <p:ph type="title"/>
          </p:nvPr>
        </p:nvSpPr>
        <p:spPr/>
        <p:txBody>
          <a:bodyPr>
            <a:normAutofit fontScale="90000"/>
          </a:bodyPr>
          <a:lstStyle/>
          <a:p>
            <a:pPr eaLnBrk="1" hangingPunct="1"/>
            <a:r>
              <a:rPr lang="en-US" dirty="0" smtClean="0"/>
              <a:t>Algorithm 1 </a:t>
            </a:r>
            <a:r>
              <a:rPr lang="en-US" dirty="0" err="1" smtClean="0"/>
              <a:t>Cont</a:t>
            </a:r>
            <a:r>
              <a:rPr lang="en-US" dirty="0" smtClean="0"/>
              <a:t>, find max frequency (easy).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lstStyle/>
          <a:p>
            <a:pPr eaLnBrk="1" hangingPunct="1"/>
            <a:r>
              <a:rPr lang="en-US" sz="2800" smtClean="0"/>
              <a:t>An algorithm is extremely specific, with every step described precisely.</a:t>
            </a:r>
          </a:p>
          <a:p>
            <a:pPr lvl="1" eaLnBrk="1" hangingPunct="1"/>
            <a:r>
              <a:rPr lang="en-US" sz="2400" smtClean="0"/>
              <a:t>No “And then a miracle occurs…”</a:t>
            </a:r>
          </a:p>
          <a:p>
            <a:pPr eaLnBrk="1" hangingPunct="1"/>
            <a:r>
              <a:rPr lang="en-US" sz="2800" smtClean="0"/>
              <a:t>We refine our algorithm using all the steps</a:t>
            </a:r>
          </a:p>
          <a:p>
            <a:pPr lvl="1" eaLnBrk="1" hangingPunct="1"/>
            <a:r>
              <a:rPr lang="en-US" sz="2400" smtClean="0"/>
              <a:t>Frequently, we don’t know all the intermediate information until we’re done with the algorithm.</a:t>
            </a:r>
          </a:p>
          <a:p>
            <a:pPr lvl="1" eaLnBrk="1" hangingPunct="1"/>
            <a:r>
              <a:rPr lang="en-US" sz="2400" smtClean="0"/>
              <a:t>Sometimes, we won’t recognize all the special cases for input or output until we’re halfway done with the algorithm.</a:t>
            </a:r>
          </a:p>
        </p:txBody>
      </p:sp>
      <p:sp>
        <p:nvSpPr>
          <p:cNvPr id="15362" name="Rectangle 2"/>
          <p:cNvSpPr>
            <a:spLocks noGrp="1" noChangeArrowheads="1"/>
          </p:cNvSpPr>
          <p:nvPr>
            <p:ph type="title"/>
          </p:nvPr>
        </p:nvSpPr>
        <p:spPr/>
        <p:txBody>
          <a:bodyPr/>
          <a:lstStyle/>
          <a:p>
            <a:pPr eaLnBrk="1" hangingPunct="1"/>
            <a:r>
              <a:rPr lang="en-US" smtClean="0"/>
              <a:t>Lessons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p:txBody>
          <a:bodyPr/>
          <a:lstStyle/>
          <a:p>
            <a:pPr eaLnBrk="1" hangingPunct="1">
              <a:lnSpc>
                <a:spcPct val="90000"/>
              </a:lnSpc>
            </a:pPr>
            <a:r>
              <a:rPr lang="en-US" sz="2800" smtClean="0"/>
              <a:t>Algorithm 1 is really two algorithms:</a:t>
            </a:r>
          </a:p>
          <a:p>
            <a:pPr lvl="1" eaLnBrk="1" hangingPunct="1">
              <a:lnSpc>
                <a:spcPct val="90000"/>
              </a:lnSpc>
            </a:pPr>
            <a:r>
              <a:rPr lang="en-US" sz="2400" smtClean="0"/>
              <a:t>Histogram (build the frequency table)</a:t>
            </a:r>
          </a:p>
          <a:p>
            <a:pPr lvl="1" eaLnBrk="1" hangingPunct="1">
              <a:lnSpc>
                <a:spcPct val="90000"/>
              </a:lnSpc>
            </a:pPr>
            <a:r>
              <a:rPr lang="en-US" sz="2400" smtClean="0"/>
              <a:t>Find Max (select most popular birthdate).</a:t>
            </a:r>
          </a:p>
          <a:p>
            <a:pPr eaLnBrk="1" hangingPunct="1">
              <a:lnSpc>
                <a:spcPct val="90000"/>
              </a:lnSpc>
            </a:pPr>
            <a:r>
              <a:rPr lang="en-US" sz="2800" smtClean="0"/>
              <a:t>Decomposition can be either “top down” or “bottom up”.</a:t>
            </a:r>
          </a:p>
          <a:p>
            <a:pPr lvl="1" eaLnBrk="1" hangingPunct="1">
              <a:lnSpc>
                <a:spcPct val="90000"/>
              </a:lnSpc>
            </a:pPr>
            <a:r>
              <a:rPr lang="en-US" sz="2400" smtClean="0"/>
              <a:t>“Top down” means that you were certain that </a:t>
            </a:r>
            <a:r>
              <a:rPr lang="en-US" sz="2400" i="1" smtClean="0"/>
              <a:t>if</a:t>
            </a:r>
            <a:r>
              <a:rPr lang="en-US" sz="2400" smtClean="0"/>
              <a:t> you could solve each small problem, the big problem would be solved (but you’re not sure yet you can solve these small problems).</a:t>
            </a:r>
          </a:p>
          <a:p>
            <a:pPr lvl="1" eaLnBrk="1" hangingPunct="1">
              <a:lnSpc>
                <a:spcPct val="90000"/>
              </a:lnSpc>
            </a:pPr>
            <a:r>
              <a:rPr lang="en-US" sz="2400" smtClean="0"/>
              <a:t>“Bottom up” means that you know you can solve at least this one small problem (and </a:t>
            </a:r>
            <a:r>
              <a:rPr lang="en-US" sz="2400" i="1" smtClean="0"/>
              <a:t>hope</a:t>
            </a:r>
            <a:r>
              <a:rPr lang="en-US" sz="2400" smtClean="0"/>
              <a:t> that turns out to be useful).</a:t>
            </a:r>
          </a:p>
        </p:txBody>
      </p:sp>
      <p:sp>
        <p:nvSpPr>
          <p:cNvPr id="16386" name="Rectangle 2"/>
          <p:cNvSpPr>
            <a:spLocks noGrp="1" noChangeArrowheads="1"/>
          </p:cNvSpPr>
          <p:nvPr>
            <p:ph type="title"/>
          </p:nvPr>
        </p:nvSpPr>
        <p:spPr/>
        <p:txBody>
          <a:bodyPr/>
          <a:lstStyle/>
          <a:p>
            <a:pPr eaLnBrk="1" hangingPunct="1"/>
            <a:r>
              <a:rPr lang="en-US" smtClean="0"/>
              <a:t>More Lessons: Decomposition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pPr eaLnBrk="1" hangingPunct="1">
              <a:lnSpc>
                <a:spcPct val="90000"/>
              </a:lnSpc>
            </a:pPr>
            <a:r>
              <a:rPr lang="en-US" sz="2800" smtClean="0"/>
              <a:t>The information is at the center of everything in programming</a:t>
            </a:r>
          </a:p>
          <a:p>
            <a:pPr lvl="1" eaLnBrk="1" hangingPunct="1">
              <a:lnSpc>
                <a:spcPct val="90000"/>
              </a:lnSpc>
            </a:pPr>
            <a:r>
              <a:rPr lang="en-US" sz="2400" smtClean="0"/>
              <a:t>Data types (</a:t>
            </a:r>
            <a:r>
              <a:rPr lang="en-US" sz="2400" b="1" smtClean="0"/>
              <a:t>int, float)</a:t>
            </a:r>
            <a:endParaRPr lang="en-US" sz="2400" smtClean="0"/>
          </a:p>
          <a:p>
            <a:pPr lvl="1" eaLnBrk="1" hangingPunct="1">
              <a:lnSpc>
                <a:spcPct val="90000"/>
              </a:lnSpc>
            </a:pPr>
            <a:r>
              <a:rPr lang="en-US" sz="2400" smtClean="0"/>
              <a:t>Data structures (tables, sets, queues, maps, etc.)</a:t>
            </a:r>
          </a:p>
          <a:p>
            <a:pPr eaLnBrk="1" hangingPunct="1">
              <a:lnSpc>
                <a:spcPct val="90000"/>
              </a:lnSpc>
            </a:pPr>
            <a:r>
              <a:rPr lang="en-US" sz="2800" smtClean="0"/>
              <a:t>As you identify the information in your problem (input, output or intermediate).</a:t>
            </a:r>
          </a:p>
          <a:p>
            <a:pPr lvl="1" eaLnBrk="1" hangingPunct="1">
              <a:lnSpc>
                <a:spcPct val="90000"/>
              </a:lnSpc>
            </a:pPr>
            <a:r>
              <a:rPr lang="en-US" sz="2400" smtClean="0"/>
              <a:t>First determine quantity (e.g., scalar or table).</a:t>
            </a:r>
          </a:p>
          <a:p>
            <a:pPr lvl="1" eaLnBrk="1" hangingPunct="1">
              <a:lnSpc>
                <a:spcPct val="90000"/>
              </a:lnSpc>
            </a:pPr>
            <a:r>
              <a:rPr lang="en-US" sz="2400" smtClean="0"/>
              <a:t>Then determine type (e.g., integer or birthdate)</a:t>
            </a:r>
          </a:p>
          <a:p>
            <a:pPr lvl="1" eaLnBrk="1" hangingPunct="1">
              <a:lnSpc>
                <a:spcPct val="90000"/>
              </a:lnSpc>
            </a:pPr>
            <a:r>
              <a:rPr lang="en-US" sz="2400" smtClean="0"/>
              <a:t>Assign a variable name – be sure to always have precise meaning for each variable!</a:t>
            </a:r>
          </a:p>
          <a:p>
            <a:pPr lvl="1" eaLnBrk="1" hangingPunct="1">
              <a:lnSpc>
                <a:spcPct val="90000"/>
              </a:lnSpc>
            </a:pPr>
            <a:r>
              <a:rPr lang="en-US" sz="2400" smtClean="0"/>
              <a:t>Determine an initial value for all variables.</a:t>
            </a:r>
          </a:p>
          <a:p>
            <a:pPr lvl="1" eaLnBrk="1" hangingPunct="1">
              <a:lnSpc>
                <a:spcPct val="90000"/>
              </a:lnSpc>
            </a:pPr>
            <a:endParaRPr lang="en-US" sz="2400" smtClean="0"/>
          </a:p>
        </p:txBody>
      </p:sp>
      <p:sp>
        <p:nvSpPr>
          <p:cNvPr id="17410" name="Rectangle 2"/>
          <p:cNvSpPr>
            <a:spLocks noGrp="1" noChangeArrowheads="1"/>
          </p:cNvSpPr>
          <p:nvPr>
            <p:ph type="title"/>
          </p:nvPr>
        </p:nvSpPr>
        <p:spPr/>
        <p:txBody>
          <a:bodyPr>
            <a:normAutofit fontScale="90000"/>
          </a:bodyPr>
          <a:lstStyle/>
          <a:p>
            <a:pPr eaLnBrk="1" hangingPunct="1"/>
            <a:r>
              <a:rPr lang="en-US" smtClean="0"/>
              <a:t>More Lessons: Focus on Information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eaLnBrk="1" hangingPunct="1"/>
            <a:r>
              <a:rPr lang="en-US" smtClean="0"/>
              <a:t>Small problem #1 – Take </a:t>
            </a:r>
            <a:r>
              <a:rPr lang="en-US" i="1" smtClean="0"/>
              <a:t>input</a:t>
            </a:r>
            <a:r>
              <a:rPr lang="en-US" smtClean="0"/>
              <a:t> and sort it.</a:t>
            </a:r>
          </a:p>
          <a:p>
            <a:pPr lvl="1" eaLnBrk="1" hangingPunct="1"/>
            <a:r>
              <a:rPr lang="en-US" smtClean="0"/>
              <a:t>I don’t know how to do this, but maybe a miracle will occur and I’ll figure it out later.</a:t>
            </a:r>
          </a:p>
          <a:p>
            <a:pPr eaLnBrk="1" hangingPunct="1"/>
            <a:r>
              <a:rPr lang="en-US" smtClean="0"/>
              <a:t>Small problem #2 – Count consecutive birthdates and remember which birthdate appeared the most times consecutively.</a:t>
            </a:r>
          </a:p>
          <a:p>
            <a:pPr lvl="1" eaLnBrk="1" hangingPunct="1"/>
            <a:r>
              <a:rPr lang="en-US" smtClean="0"/>
              <a:t>This step should give me the correct answer, provided the </a:t>
            </a:r>
            <a:r>
              <a:rPr lang="en-US" i="1" smtClean="0"/>
              <a:t>input</a:t>
            </a:r>
            <a:r>
              <a:rPr lang="en-US" smtClean="0"/>
              <a:t> was sorted.</a:t>
            </a:r>
          </a:p>
        </p:txBody>
      </p:sp>
      <p:sp>
        <p:nvSpPr>
          <p:cNvPr id="18434" name="Rectangle 2"/>
          <p:cNvSpPr>
            <a:spLocks noGrp="1" noChangeArrowheads="1"/>
          </p:cNvSpPr>
          <p:nvPr>
            <p:ph type="title"/>
          </p:nvPr>
        </p:nvSpPr>
        <p:spPr/>
        <p:txBody>
          <a:bodyPr>
            <a:normAutofit fontScale="90000"/>
          </a:bodyPr>
          <a:lstStyle/>
          <a:p>
            <a:pPr eaLnBrk="1" hangingPunct="1"/>
            <a:r>
              <a:rPr lang="en-US" smtClean="0"/>
              <a:t>Algorithm 2 – Top Down Decomposition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lstStyle/>
          <a:p>
            <a:pPr eaLnBrk="1" hangingPunct="1"/>
            <a:r>
              <a:rPr lang="en-US" smtClean="0"/>
              <a:t>Introduce the concept of an algorithm</a:t>
            </a:r>
          </a:p>
          <a:p>
            <a:pPr eaLnBrk="1" hangingPunct="1"/>
            <a:r>
              <a:rPr lang="en-US" smtClean="0"/>
              <a:t>Describe some strategies for developing an algorithm</a:t>
            </a:r>
          </a:p>
        </p:txBody>
      </p:sp>
      <p:sp>
        <p:nvSpPr>
          <p:cNvPr id="3074" name="Rectangle 2"/>
          <p:cNvSpPr>
            <a:spLocks noGrp="1" noChangeArrowheads="1"/>
          </p:cNvSpPr>
          <p:nvPr>
            <p:ph type="title"/>
          </p:nvPr>
        </p:nvSpPr>
        <p:spPr/>
        <p:txBody>
          <a:bodyPr/>
          <a:lstStyle/>
          <a:p>
            <a:pPr eaLnBrk="1" hangingPunct="1"/>
            <a:r>
              <a:rPr lang="en-US" smtClean="0"/>
              <a:t>Objectives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lstStyle/>
          <a:p>
            <a:pPr eaLnBrk="1" hangingPunct="1"/>
            <a:r>
              <a:rPr lang="en-US" sz="2800" smtClean="0"/>
              <a:t>Start at the beginning of (sorted) </a:t>
            </a:r>
            <a:r>
              <a:rPr lang="en-US" sz="2800" i="1" smtClean="0"/>
              <a:t>input</a:t>
            </a:r>
            <a:r>
              <a:rPr lang="en-US" sz="2800" smtClean="0"/>
              <a:t>.  Cross off each date in sequence.</a:t>
            </a:r>
          </a:p>
          <a:p>
            <a:pPr eaLnBrk="1" hangingPunct="1"/>
            <a:r>
              <a:rPr lang="en-US" sz="2800" smtClean="0"/>
              <a:t>Create four intermediate scalars</a:t>
            </a:r>
          </a:p>
          <a:p>
            <a:pPr lvl="1" eaLnBrk="1" hangingPunct="1"/>
            <a:r>
              <a:rPr lang="en-US" sz="2400" i="1" smtClean="0"/>
              <a:t>most_popular</a:t>
            </a:r>
            <a:r>
              <a:rPr lang="en-US" sz="2400" smtClean="0"/>
              <a:t> – same as before</a:t>
            </a:r>
          </a:p>
          <a:p>
            <a:pPr lvl="1" eaLnBrk="1" hangingPunct="1"/>
            <a:r>
              <a:rPr lang="en-US" sz="2400" i="1" smtClean="0"/>
              <a:t>how_popular</a:t>
            </a:r>
            <a:r>
              <a:rPr lang="en-US" sz="2400" smtClean="0"/>
              <a:t> – same as before</a:t>
            </a:r>
          </a:p>
          <a:p>
            <a:pPr lvl="1" eaLnBrk="1" hangingPunct="1"/>
            <a:r>
              <a:rPr lang="en-US" sz="2400" i="1" smtClean="0"/>
              <a:t>current_birthdate</a:t>
            </a:r>
            <a:r>
              <a:rPr lang="en-US" sz="2400" smtClean="0"/>
              <a:t> – the birthdate that we crossed off last time.  Initialized to December 32</a:t>
            </a:r>
            <a:r>
              <a:rPr lang="en-US" sz="2400" baseline="30000" smtClean="0"/>
              <a:t>nd</a:t>
            </a:r>
            <a:r>
              <a:rPr lang="en-US" sz="2400" smtClean="0"/>
              <a:t>.</a:t>
            </a:r>
            <a:endParaRPr lang="en-US" sz="2400" i="1" smtClean="0"/>
          </a:p>
          <a:p>
            <a:pPr lvl="1" eaLnBrk="1" hangingPunct="1"/>
            <a:r>
              <a:rPr lang="en-US" sz="2400" i="1" smtClean="0"/>
              <a:t>current_frequency</a:t>
            </a:r>
            <a:r>
              <a:rPr lang="en-US" sz="2400" smtClean="0"/>
              <a:t> – the number of times we’ve crossed off the same birthdate in a row.</a:t>
            </a:r>
          </a:p>
          <a:p>
            <a:pPr eaLnBrk="1" hangingPunct="1"/>
            <a:endParaRPr lang="en-US" sz="2800" smtClean="0"/>
          </a:p>
        </p:txBody>
      </p:sp>
      <p:sp>
        <p:nvSpPr>
          <p:cNvPr id="19458" name="Rectangle 2"/>
          <p:cNvSpPr>
            <a:spLocks noGrp="1" noChangeArrowheads="1"/>
          </p:cNvSpPr>
          <p:nvPr>
            <p:ph type="title"/>
          </p:nvPr>
        </p:nvSpPr>
        <p:spPr/>
        <p:txBody>
          <a:bodyPr/>
          <a:lstStyle/>
          <a:p>
            <a:pPr eaLnBrk="1" hangingPunct="1"/>
            <a:r>
              <a:rPr lang="en-US" smtClean="0"/>
              <a:t>Small Problem #2</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pPr eaLnBrk="1" hangingPunct="1">
              <a:lnSpc>
                <a:spcPct val="90000"/>
              </a:lnSpc>
            </a:pPr>
            <a:r>
              <a:rPr lang="en-US" smtClean="0"/>
              <a:t>Each time we cross of the same birthdate, increment </a:t>
            </a:r>
            <a:r>
              <a:rPr lang="en-US" i="1" smtClean="0"/>
              <a:t>current_frequency</a:t>
            </a:r>
            <a:r>
              <a:rPr lang="en-US" smtClean="0"/>
              <a:t>.  </a:t>
            </a:r>
          </a:p>
          <a:p>
            <a:pPr eaLnBrk="1" hangingPunct="1">
              <a:lnSpc>
                <a:spcPct val="90000"/>
              </a:lnSpc>
            </a:pPr>
            <a:r>
              <a:rPr lang="en-US" smtClean="0"/>
              <a:t>Each time we cross off a new birthdate</a:t>
            </a:r>
          </a:p>
          <a:p>
            <a:pPr lvl="1" eaLnBrk="1" hangingPunct="1">
              <a:lnSpc>
                <a:spcPct val="90000"/>
              </a:lnSpc>
            </a:pPr>
            <a:r>
              <a:rPr lang="en-US" smtClean="0"/>
              <a:t>first, compare </a:t>
            </a:r>
            <a:r>
              <a:rPr lang="en-US" i="1" smtClean="0"/>
              <a:t>current_frequency</a:t>
            </a:r>
            <a:r>
              <a:rPr lang="en-US" smtClean="0"/>
              <a:t> to </a:t>
            </a:r>
            <a:r>
              <a:rPr lang="en-US" i="1" smtClean="0"/>
              <a:t>how_popular</a:t>
            </a:r>
            <a:r>
              <a:rPr lang="en-US" smtClean="0"/>
              <a:t>.</a:t>
            </a:r>
          </a:p>
          <a:p>
            <a:pPr lvl="2" eaLnBrk="1" hangingPunct="1">
              <a:lnSpc>
                <a:spcPct val="90000"/>
              </a:lnSpc>
            </a:pPr>
            <a:r>
              <a:rPr lang="en-US" smtClean="0"/>
              <a:t>if current_frequency is higher, update </a:t>
            </a:r>
            <a:r>
              <a:rPr lang="en-US" i="1" smtClean="0"/>
              <a:t>how_popular</a:t>
            </a:r>
            <a:r>
              <a:rPr lang="en-US" smtClean="0"/>
              <a:t> and </a:t>
            </a:r>
            <a:r>
              <a:rPr lang="en-US" i="1" smtClean="0"/>
              <a:t>most_popular.</a:t>
            </a:r>
            <a:endParaRPr lang="en-US" smtClean="0"/>
          </a:p>
          <a:p>
            <a:pPr lvl="1" eaLnBrk="1" hangingPunct="1">
              <a:lnSpc>
                <a:spcPct val="90000"/>
              </a:lnSpc>
            </a:pPr>
            <a:r>
              <a:rPr lang="en-US" smtClean="0"/>
              <a:t>then, set </a:t>
            </a:r>
            <a:r>
              <a:rPr lang="en-US" i="1" smtClean="0"/>
              <a:t>current_frequency</a:t>
            </a:r>
            <a:r>
              <a:rPr lang="en-US" smtClean="0"/>
              <a:t> to zero, set </a:t>
            </a:r>
            <a:r>
              <a:rPr lang="en-US" i="1" smtClean="0"/>
              <a:t>current_birthdate</a:t>
            </a:r>
            <a:r>
              <a:rPr lang="en-US" smtClean="0"/>
              <a:t> to the new birthdate.</a:t>
            </a:r>
          </a:p>
        </p:txBody>
      </p:sp>
      <p:sp>
        <p:nvSpPr>
          <p:cNvPr id="20482" name="Rectangle 2"/>
          <p:cNvSpPr>
            <a:spLocks noGrp="1" noChangeArrowheads="1"/>
          </p:cNvSpPr>
          <p:nvPr>
            <p:ph type="title"/>
          </p:nvPr>
        </p:nvSpPr>
        <p:spPr/>
        <p:txBody>
          <a:bodyPr/>
          <a:lstStyle/>
          <a:p>
            <a:pPr eaLnBrk="1" hangingPunct="1"/>
            <a:r>
              <a:rPr lang="en-US" smtClean="0"/>
              <a:t>Small Problem #2 Cont.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pPr eaLnBrk="1" hangingPunct="1"/>
            <a:r>
              <a:rPr lang="en-US" sz="2800" smtClean="0"/>
              <a:t>We’ll have to wait a few weeks for that miracle….</a:t>
            </a:r>
          </a:p>
          <a:p>
            <a:pPr eaLnBrk="1" hangingPunct="1"/>
            <a:r>
              <a:rPr lang="en-US" sz="2800" smtClean="0"/>
              <a:t>Lessons:</a:t>
            </a:r>
          </a:p>
          <a:p>
            <a:pPr lvl="1" eaLnBrk="1" hangingPunct="1"/>
            <a:r>
              <a:rPr lang="en-US" sz="2400" smtClean="0"/>
              <a:t>Sometimes, top down decomposition can lead us to a dead end.  We just don’t know how to solve the corresponding small problems.</a:t>
            </a:r>
          </a:p>
          <a:p>
            <a:pPr lvl="1" eaLnBrk="1" hangingPunct="1"/>
            <a:r>
              <a:rPr lang="en-US" sz="2400" smtClean="0"/>
              <a:t>In other cases (like this one), one of our small problems may be a classic, well-defined problem, and we can use a program that someone else has already written. (e.g., enter all the </a:t>
            </a:r>
            <a:r>
              <a:rPr lang="en-US" sz="2400" i="1" smtClean="0"/>
              <a:t>input</a:t>
            </a:r>
            <a:r>
              <a:rPr lang="en-US" sz="2400" smtClean="0"/>
              <a:t> into Excel, and use the </a:t>
            </a:r>
            <a:r>
              <a:rPr lang="en-US" sz="2400" b="1" smtClean="0"/>
              <a:t>sort</a:t>
            </a:r>
            <a:r>
              <a:rPr lang="en-US" sz="2400" smtClean="0"/>
              <a:t> function).</a:t>
            </a:r>
          </a:p>
        </p:txBody>
      </p:sp>
      <p:sp>
        <p:nvSpPr>
          <p:cNvPr id="21506" name="Rectangle 2"/>
          <p:cNvSpPr>
            <a:spLocks noGrp="1" noChangeArrowheads="1"/>
          </p:cNvSpPr>
          <p:nvPr>
            <p:ph type="title"/>
          </p:nvPr>
        </p:nvSpPr>
        <p:spPr/>
        <p:txBody>
          <a:bodyPr/>
          <a:lstStyle/>
          <a:p>
            <a:pPr eaLnBrk="1" hangingPunct="1"/>
            <a:r>
              <a:rPr lang="en-US" smtClean="0"/>
              <a:t>Small Problem #1, Sorting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eaLnBrk="1" hangingPunct="1"/>
            <a:r>
              <a:rPr lang="en-US" smtClean="0"/>
              <a:t>Algorithm 2 used less memory (we replaced the entire </a:t>
            </a:r>
            <a:r>
              <a:rPr lang="en-US" i="1" smtClean="0"/>
              <a:t>frequency</a:t>
            </a:r>
            <a:r>
              <a:rPr lang="en-US" smtClean="0"/>
              <a:t> table with two scalars).</a:t>
            </a:r>
          </a:p>
          <a:p>
            <a:pPr eaLnBrk="1" hangingPunct="1"/>
            <a:r>
              <a:rPr lang="en-US" smtClean="0"/>
              <a:t>Algorithm 1 is almost certainly going to be faster!</a:t>
            </a:r>
          </a:p>
          <a:p>
            <a:pPr lvl="1" eaLnBrk="1" hangingPunct="1"/>
            <a:r>
              <a:rPr lang="en-US" smtClean="0"/>
              <a:t>Sorting, even though it’s easy to understand, is relatively slow.</a:t>
            </a:r>
          </a:p>
        </p:txBody>
      </p:sp>
      <p:sp>
        <p:nvSpPr>
          <p:cNvPr id="22530" name="Rectangle 2"/>
          <p:cNvSpPr>
            <a:spLocks noGrp="1" noChangeArrowheads="1"/>
          </p:cNvSpPr>
          <p:nvPr>
            <p:ph type="title"/>
          </p:nvPr>
        </p:nvSpPr>
        <p:spPr/>
        <p:txBody>
          <a:bodyPr/>
          <a:lstStyle/>
          <a:p>
            <a:pPr eaLnBrk="1" hangingPunct="1"/>
            <a:r>
              <a:rPr lang="en-US" smtClean="0"/>
              <a:t>Comparing Algorithm 1 and 2</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normAutofit fontScale="92500" lnSpcReduction="10000"/>
          </a:bodyPr>
          <a:lstStyle/>
          <a:p>
            <a:pPr eaLnBrk="1" hangingPunct="1">
              <a:lnSpc>
                <a:spcPct val="90000"/>
              </a:lnSpc>
            </a:pPr>
            <a:r>
              <a:rPr lang="en-US" sz="2800" dirty="0" smtClean="0"/>
              <a:t>Left as </a:t>
            </a:r>
            <a:r>
              <a:rPr lang="en-US" sz="2800" dirty="0" smtClean="0"/>
              <a:t>practice </a:t>
            </a:r>
            <a:r>
              <a:rPr lang="en-US" sz="2800" dirty="0" smtClean="0"/>
              <a:t>for </a:t>
            </a:r>
            <a:r>
              <a:rPr lang="en-US" sz="2800" dirty="0" smtClean="0"/>
              <a:t>the student.</a:t>
            </a:r>
          </a:p>
          <a:p>
            <a:pPr eaLnBrk="1" hangingPunct="1">
              <a:lnSpc>
                <a:spcPct val="90000"/>
              </a:lnSpc>
            </a:pPr>
            <a:r>
              <a:rPr lang="en-US" sz="2800" dirty="0" smtClean="0"/>
              <a:t>Combine the two steps from Algorithm 1.</a:t>
            </a:r>
          </a:p>
          <a:p>
            <a:pPr lvl="1" eaLnBrk="1" hangingPunct="1">
              <a:lnSpc>
                <a:spcPct val="90000"/>
              </a:lnSpc>
            </a:pPr>
            <a:r>
              <a:rPr lang="en-US" sz="2400" dirty="0" smtClean="0"/>
              <a:t>We don’t really need the whole </a:t>
            </a:r>
            <a:r>
              <a:rPr lang="en-US" sz="2400" i="1" dirty="0" smtClean="0"/>
              <a:t>frequency</a:t>
            </a:r>
            <a:r>
              <a:rPr lang="en-US" sz="2400" dirty="0" smtClean="0"/>
              <a:t> table, all we really want to know is what’s the max frequency.</a:t>
            </a:r>
          </a:p>
          <a:p>
            <a:pPr lvl="1" eaLnBrk="1" hangingPunct="1">
              <a:lnSpc>
                <a:spcPct val="90000"/>
              </a:lnSpc>
            </a:pPr>
            <a:r>
              <a:rPr lang="en-US" sz="2400" dirty="0" smtClean="0"/>
              <a:t>We ought to be able to find a way to solve this problem without sorting and without using a whole table of intermediate information</a:t>
            </a:r>
            <a:r>
              <a:rPr lang="en-US" sz="2400" dirty="0" smtClean="0"/>
              <a:t>.</a:t>
            </a:r>
          </a:p>
          <a:p>
            <a:pPr lvl="1" eaLnBrk="1" hangingPunct="1">
              <a:lnSpc>
                <a:spcPct val="90000"/>
              </a:lnSpc>
            </a:pPr>
            <a:r>
              <a:rPr lang="en-US" sz="2400" dirty="0" smtClean="0"/>
              <a:t>(hint: Algorithm 3 will use less memory but might not be faster than Algorithm 1)</a:t>
            </a:r>
            <a:endParaRPr lang="en-US" sz="2400" dirty="0" smtClean="0"/>
          </a:p>
          <a:p>
            <a:pPr eaLnBrk="1" hangingPunct="1">
              <a:lnSpc>
                <a:spcPct val="90000"/>
              </a:lnSpc>
            </a:pPr>
            <a:r>
              <a:rPr lang="en-US" sz="2800" dirty="0" smtClean="0"/>
              <a:t>Honors challenge </a:t>
            </a:r>
            <a:r>
              <a:rPr lang="en-US" sz="2800" smtClean="0"/>
              <a:t>(practice):</a:t>
            </a:r>
            <a:endParaRPr lang="en-US" sz="2800" dirty="0" smtClean="0"/>
          </a:p>
          <a:p>
            <a:pPr lvl="1" eaLnBrk="1" hangingPunct="1">
              <a:lnSpc>
                <a:spcPct val="90000"/>
              </a:lnSpc>
            </a:pPr>
            <a:r>
              <a:rPr lang="en-US" sz="2400" dirty="0" smtClean="0"/>
              <a:t>Based on all your experience, what is the best algorithm for this problem.  Note that you may not know </a:t>
            </a:r>
            <a:r>
              <a:rPr lang="en-US" sz="2400" i="1" dirty="0" smtClean="0"/>
              <a:t>a priori</a:t>
            </a:r>
            <a:r>
              <a:rPr lang="en-US" sz="2400" dirty="0" smtClean="0"/>
              <a:t> how sparsely distributed the birthdates will be.</a:t>
            </a:r>
          </a:p>
          <a:p>
            <a:pPr lvl="1" eaLnBrk="1" hangingPunct="1">
              <a:lnSpc>
                <a:spcPct val="90000"/>
              </a:lnSpc>
            </a:pPr>
            <a:endParaRPr lang="en-US" sz="2400" dirty="0" smtClean="0"/>
          </a:p>
        </p:txBody>
      </p:sp>
      <p:sp>
        <p:nvSpPr>
          <p:cNvPr id="23554" name="Rectangle 2"/>
          <p:cNvSpPr>
            <a:spLocks noGrp="1" noChangeArrowheads="1"/>
          </p:cNvSpPr>
          <p:nvPr>
            <p:ph type="title"/>
          </p:nvPr>
        </p:nvSpPr>
        <p:spPr/>
        <p:txBody>
          <a:bodyPr/>
          <a:lstStyle/>
          <a:p>
            <a:pPr eaLnBrk="1" hangingPunct="1"/>
            <a:r>
              <a:rPr lang="en-US" smtClean="0"/>
              <a:t>Algorithm 3</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p:txBody>
          <a:bodyPr>
            <a:normAutofit/>
          </a:bodyPr>
          <a:lstStyle/>
          <a:p>
            <a:pPr eaLnBrk="1" hangingPunct="1"/>
            <a:r>
              <a:rPr lang="en-US" sz="2800" dirty="0" smtClean="0"/>
              <a:t>Step 1: Understand the problem</a:t>
            </a:r>
          </a:p>
          <a:p>
            <a:pPr lvl="1" eaLnBrk="1" hangingPunct="1"/>
            <a:r>
              <a:rPr lang="en-US" sz="2400" dirty="0" smtClean="0"/>
              <a:t>Understand your input and output information</a:t>
            </a:r>
          </a:p>
          <a:p>
            <a:pPr lvl="1" eaLnBrk="1" hangingPunct="1"/>
            <a:r>
              <a:rPr lang="en-US" sz="2400" dirty="0" smtClean="0"/>
              <a:t>Identify a technical approach</a:t>
            </a:r>
          </a:p>
          <a:p>
            <a:pPr eaLnBrk="1" hangingPunct="1"/>
            <a:r>
              <a:rPr lang="en-US" sz="2800" dirty="0" smtClean="0"/>
              <a:t>Step 2: Develop (or select) an algorithm</a:t>
            </a:r>
          </a:p>
          <a:p>
            <a:pPr eaLnBrk="1" hangingPunct="1"/>
            <a:r>
              <a:rPr lang="en-US" sz="2800" dirty="0" smtClean="0"/>
              <a:t>Step 3: Document your intermediate information (i.e., data structures)</a:t>
            </a:r>
          </a:p>
          <a:p>
            <a:pPr eaLnBrk="1" hangingPunct="1"/>
            <a:r>
              <a:rPr lang="en-US" sz="2800" dirty="0" smtClean="0"/>
              <a:t>Step 4: Transcribe your algorithm into C</a:t>
            </a:r>
          </a:p>
          <a:p>
            <a:pPr lvl="1"/>
            <a:r>
              <a:rPr lang="en-US" sz="2400" dirty="0" smtClean="0"/>
              <a:t>Or whatever your language du jour.</a:t>
            </a:r>
          </a:p>
          <a:p>
            <a:pPr eaLnBrk="1" hangingPunct="1"/>
            <a:r>
              <a:rPr lang="en-US" sz="2800" dirty="0" smtClean="0"/>
              <a:t>Step 5: Test and Debug</a:t>
            </a:r>
          </a:p>
          <a:p>
            <a:pPr lvl="1" eaLnBrk="1" hangingPunct="1"/>
            <a:r>
              <a:rPr lang="en-US" sz="2400" dirty="0" smtClean="0"/>
              <a:t>Repeat any previous steps as often as necessary</a:t>
            </a:r>
          </a:p>
        </p:txBody>
      </p:sp>
      <p:sp>
        <p:nvSpPr>
          <p:cNvPr id="4098" name="Title 1"/>
          <p:cNvSpPr>
            <a:spLocks noGrp="1"/>
          </p:cNvSpPr>
          <p:nvPr>
            <p:ph type="title"/>
          </p:nvPr>
        </p:nvSpPr>
        <p:spPr/>
        <p:txBody>
          <a:bodyPr/>
          <a:lstStyle/>
          <a:p>
            <a:pPr eaLnBrk="1" hangingPunct="1"/>
            <a:r>
              <a:rPr lang="en-US" smtClean="0"/>
              <a:t>Five Steps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p:txBody>
          <a:bodyPr/>
          <a:lstStyle/>
          <a:p>
            <a:pPr eaLnBrk="1" hangingPunct="1"/>
            <a:r>
              <a:rPr lang="en-US" smtClean="0"/>
              <a:t>The computer is dumber than you are.</a:t>
            </a:r>
          </a:p>
          <a:p>
            <a:pPr eaLnBrk="1" hangingPunct="1"/>
            <a:r>
              <a:rPr lang="en-US" smtClean="0"/>
              <a:t>If </a:t>
            </a:r>
            <a:r>
              <a:rPr lang="en-US" b="1" i="1" smtClean="0"/>
              <a:t>you </a:t>
            </a:r>
            <a:r>
              <a:rPr lang="en-US" smtClean="0"/>
              <a:t>can’t solve the problem, you’ll never get the computer to solve it.</a:t>
            </a:r>
          </a:p>
          <a:p>
            <a:pPr eaLnBrk="1" hangingPunct="1"/>
            <a:r>
              <a:rPr lang="en-US" i="1" smtClean="0"/>
              <a:t>A good first step when developing a computer program is developing a mechanical, step-by-step process that a human could use to solve the problem.</a:t>
            </a:r>
          </a:p>
        </p:txBody>
      </p:sp>
      <p:sp>
        <p:nvSpPr>
          <p:cNvPr id="5122" name="Rectangle 2"/>
          <p:cNvSpPr>
            <a:spLocks noGrp="1" noChangeArrowheads="1"/>
          </p:cNvSpPr>
          <p:nvPr>
            <p:ph type="title"/>
          </p:nvPr>
        </p:nvSpPr>
        <p:spPr/>
        <p:txBody>
          <a:bodyPr/>
          <a:lstStyle/>
          <a:p>
            <a:pPr eaLnBrk="1" hangingPunct="1"/>
            <a:r>
              <a:rPr lang="en-US" smtClean="0"/>
              <a:t>Beginnings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p:txBody>
          <a:bodyPr/>
          <a:lstStyle/>
          <a:p>
            <a:pPr eaLnBrk="1" hangingPunct="1"/>
            <a:r>
              <a:rPr lang="en-US" smtClean="0"/>
              <a:t>What is the most popular birthdate among the students in this class?</a:t>
            </a:r>
          </a:p>
          <a:p>
            <a:pPr lvl="1" eaLnBrk="1" hangingPunct="1"/>
            <a:r>
              <a:rPr lang="en-US" smtClean="0"/>
              <a:t>As humans we think we know how to solve this problem.</a:t>
            </a:r>
          </a:p>
          <a:p>
            <a:pPr lvl="1" eaLnBrk="1" hangingPunct="1"/>
            <a:r>
              <a:rPr lang="en-US" smtClean="0"/>
              <a:t>Can we describe all the details?</a:t>
            </a:r>
          </a:p>
          <a:p>
            <a:pPr lvl="1" eaLnBrk="1" hangingPunct="1"/>
            <a:r>
              <a:rPr lang="en-US" smtClean="0"/>
              <a:t>Can we define a </a:t>
            </a:r>
            <a:r>
              <a:rPr lang="en-US" i="1" smtClean="0"/>
              <a:t>MECHANICAL</a:t>
            </a:r>
            <a:r>
              <a:rPr lang="en-US" smtClean="0"/>
              <a:t> process to solve the problem?</a:t>
            </a:r>
          </a:p>
        </p:txBody>
      </p:sp>
      <p:sp>
        <p:nvSpPr>
          <p:cNvPr id="6146" name="Rectangle 2"/>
          <p:cNvSpPr>
            <a:spLocks noGrp="1" noChangeArrowheads="1"/>
          </p:cNvSpPr>
          <p:nvPr>
            <p:ph type="title"/>
          </p:nvPr>
        </p:nvSpPr>
        <p:spPr/>
        <p:txBody>
          <a:bodyPr/>
          <a:lstStyle/>
          <a:p>
            <a:pPr eaLnBrk="1" hangingPunct="1"/>
            <a:r>
              <a:rPr lang="en-US" smtClean="0"/>
              <a:t>An Example Problem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normAutofit lnSpcReduction="10000"/>
          </a:bodyPr>
          <a:lstStyle/>
          <a:p>
            <a:pPr eaLnBrk="1" hangingPunct="1"/>
            <a:r>
              <a:rPr lang="en-US" sz="2800" smtClean="0"/>
              <a:t>In this case, the problem is pretty straightforward.</a:t>
            </a:r>
          </a:p>
          <a:p>
            <a:pPr lvl="1" eaLnBrk="1" hangingPunct="1"/>
            <a:r>
              <a:rPr lang="en-US" sz="2400" smtClean="0"/>
              <a:t>Birthdate: defined as the month and day (not year) of a person’s birth.</a:t>
            </a:r>
          </a:p>
          <a:p>
            <a:pPr lvl="1" eaLnBrk="1" hangingPunct="1"/>
            <a:r>
              <a:rPr lang="en-US" sz="2400" smtClean="0"/>
              <a:t>Most popular: each of the 366 possible birth dates occurs zero or more times as a birthdate for students in EE312.  The </a:t>
            </a:r>
            <a:r>
              <a:rPr lang="en-US" sz="2400" i="1" smtClean="0"/>
              <a:t>most popular</a:t>
            </a:r>
            <a:r>
              <a:rPr lang="en-US" sz="2400" smtClean="0"/>
              <a:t> date is the date which occurs as a birthdate more times than any other date.</a:t>
            </a:r>
          </a:p>
          <a:p>
            <a:pPr lvl="1" eaLnBrk="1" hangingPunct="1"/>
            <a:r>
              <a:rPr lang="en-US" sz="2400" smtClean="0"/>
              <a:t>If two or more dates are equally the most popular, then the answer to our problem can be any of these dates.</a:t>
            </a:r>
          </a:p>
        </p:txBody>
      </p:sp>
      <p:sp>
        <p:nvSpPr>
          <p:cNvPr id="7170" name="Rectangle 2"/>
          <p:cNvSpPr>
            <a:spLocks noGrp="1" noChangeArrowheads="1"/>
          </p:cNvSpPr>
          <p:nvPr>
            <p:ph type="title"/>
          </p:nvPr>
        </p:nvSpPr>
        <p:spPr/>
        <p:txBody>
          <a:bodyPr>
            <a:normAutofit fontScale="90000"/>
          </a:bodyPr>
          <a:lstStyle/>
          <a:p>
            <a:pPr eaLnBrk="1" hangingPunct="1"/>
            <a:r>
              <a:rPr lang="en-US" smtClean="0"/>
              <a:t>Step 1: Understand the Problem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685800" y="1752600"/>
            <a:ext cx="7772400" cy="4114800"/>
          </a:xfrm>
        </p:spPr>
        <p:txBody>
          <a:bodyPr>
            <a:normAutofit fontScale="92500" lnSpcReduction="20000"/>
          </a:bodyPr>
          <a:lstStyle/>
          <a:p>
            <a:pPr eaLnBrk="1" hangingPunct="1">
              <a:lnSpc>
                <a:spcPct val="90000"/>
              </a:lnSpc>
            </a:pPr>
            <a:r>
              <a:rPr lang="en-US" sz="2800" smtClean="0"/>
              <a:t>The input to our problem is the set of birthdates.</a:t>
            </a:r>
          </a:p>
          <a:p>
            <a:pPr lvl="1" eaLnBrk="1" hangingPunct="1">
              <a:lnSpc>
                <a:spcPct val="90000"/>
              </a:lnSpc>
            </a:pPr>
            <a:r>
              <a:rPr lang="en-US" sz="2400" smtClean="0"/>
              <a:t>Initially, this information is stored in the brains of students sitting in the classroom (hard to access the information from this location).</a:t>
            </a:r>
          </a:p>
          <a:p>
            <a:pPr lvl="1" eaLnBrk="1" hangingPunct="1">
              <a:lnSpc>
                <a:spcPct val="90000"/>
              </a:lnSpc>
            </a:pPr>
            <a:r>
              <a:rPr lang="en-US" sz="2400" smtClean="0"/>
              <a:t>Let’s assume we’ve transferred the input information onto a large sheet of paper.</a:t>
            </a:r>
          </a:p>
          <a:p>
            <a:pPr eaLnBrk="1" hangingPunct="1">
              <a:lnSpc>
                <a:spcPct val="90000"/>
              </a:lnSpc>
            </a:pPr>
            <a:r>
              <a:rPr lang="en-US" sz="2800" smtClean="0"/>
              <a:t>Our input consists of a large table, with one column, each entry is a birthdate (month/day).</a:t>
            </a:r>
          </a:p>
          <a:p>
            <a:pPr lvl="1" eaLnBrk="1" hangingPunct="1">
              <a:lnSpc>
                <a:spcPct val="90000"/>
              </a:lnSpc>
            </a:pPr>
            <a:r>
              <a:rPr lang="en-US" sz="2400" smtClean="0"/>
              <a:t>If we were writing a computer program to solve this problem, we’d need to specify how the computer accesses the input.  In this case, we can assume that our human processor can read the paper.</a:t>
            </a:r>
          </a:p>
        </p:txBody>
      </p:sp>
      <p:sp>
        <p:nvSpPr>
          <p:cNvPr id="8194" name="Rectangle 2"/>
          <p:cNvSpPr>
            <a:spLocks noGrp="1" noChangeArrowheads="1"/>
          </p:cNvSpPr>
          <p:nvPr>
            <p:ph type="title"/>
          </p:nvPr>
        </p:nvSpPr>
        <p:spPr/>
        <p:txBody>
          <a:bodyPr/>
          <a:lstStyle/>
          <a:p>
            <a:pPr eaLnBrk="1" hangingPunct="1"/>
            <a:r>
              <a:rPr lang="en-US" smtClean="0"/>
              <a:t>Step 1a: Understand your Input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normAutofit lnSpcReduction="10000"/>
          </a:bodyPr>
          <a:lstStyle/>
          <a:p>
            <a:pPr eaLnBrk="1" hangingPunct="1">
              <a:lnSpc>
                <a:spcPct val="90000"/>
              </a:lnSpc>
            </a:pPr>
            <a:r>
              <a:rPr lang="en-US" sz="2800" smtClean="0"/>
              <a:t>Volume of information</a:t>
            </a:r>
          </a:p>
          <a:p>
            <a:pPr lvl="1" eaLnBrk="1" hangingPunct="1">
              <a:lnSpc>
                <a:spcPct val="90000"/>
              </a:lnSpc>
            </a:pPr>
            <a:r>
              <a:rPr lang="en-US" sz="2400" smtClean="0"/>
              <a:t>How many distinct types of information?</a:t>
            </a:r>
          </a:p>
          <a:p>
            <a:pPr lvl="1" eaLnBrk="1" hangingPunct="1">
              <a:lnSpc>
                <a:spcPct val="90000"/>
              </a:lnSpc>
            </a:pPr>
            <a:r>
              <a:rPr lang="en-US" sz="2400" smtClean="0"/>
              <a:t>How much data of each type?</a:t>
            </a:r>
          </a:p>
          <a:p>
            <a:pPr eaLnBrk="1" hangingPunct="1">
              <a:lnSpc>
                <a:spcPct val="90000"/>
              </a:lnSpc>
            </a:pPr>
            <a:r>
              <a:rPr lang="en-US" sz="2800" smtClean="0"/>
              <a:t>Format of information</a:t>
            </a:r>
          </a:p>
          <a:p>
            <a:pPr lvl="1" eaLnBrk="1" hangingPunct="1">
              <a:lnSpc>
                <a:spcPct val="90000"/>
              </a:lnSpc>
            </a:pPr>
            <a:r>
              <a:rPr lang="en-US" sz="2400" smtClean="0"/>
              <a:t>Are there delimiters?  How do you know where one datum ends and the next begins?</a:t>
            </a:r>
          </a:p>
          <a:p>
            <a:pPr lvl="1" eaLnBrk="1" hangingPunct="1">
              <a:lnSpc>
                <a:spcPct val="90000"/>
              </a:lnSpc>
            </a:pPr>
            <a:r>
              <a:rPr lang="en-US" sz="2400" smtClean="0"/>
              <a:t>How do you know where the beginning and end are for tables and sets?</a:t>
            </a:r>
          </a:p>
          <a:p>
            <a:pPr lvl="1" eaLnBrk="1" hangingPunct="1">
              <a:lnSpc>
                <a:spcPct val="90000"/>
              </a:lnSpc>
            </a:pPr>
            <a:r>
              <a:rPr lang="en-US" sz="2400" smtClean="0"/>
              <a:t>What is the legal range of input?</a:t>
            </a:r>
          </a:p>
          <a:p>
            <a:pPr eaLnBrk="1" hangingPunct="1">
              <a:lnSpc>
                <a:spcPct val="90000"/>
              </a:lnSpc>
            </a:pPr>
            <a:r>
              <a:rPr lang="en-US" sz="2800" smtClean="0"/>
              <a:t>Procedures to access information </a:t>
            </a:r>
          </a:p>
          <a:p>
            <a:pPr lvl="1" eaLnBrk="1" hangingPunct="1">
              <a:lnSpc>
                <a:spcPct val="90000"/>
              </a:lnSpc>
            </a:pPr>
            <a:r>
              <a:rPr lang="en-US" sz="2400" smtClean="0"/>
              <a:t>What subroutines do we call or variables do we use?</a:t>
            </a:r>
          </a:p>
        </p:txBody>
      </p:sp>
      <p:sp>
        <p:nvSpPr>
          <p:cNvPr id="9218" name="Rectangle 2"/>
          <p:cNvSpPr>
            <a:spLocks noGrp="1" noChangeArrowheads="1"/>
          </p:cNvSpPr>
          <p:nvPr>
            <p:ph type="title"/>
          </p:nvPr>
        </p:nvSpPr>
        <p:spPr/>
        <p:txBody>
          <a:bodyPr/>
          <a:lstStyle/>
          <a:p>
            <a:pPr eaLnBrk="1" hangingPunct="1"/>
            <a:r>
              <a:rPr lang="en-US" smtClean="0"/>
              <a:t>Information Keys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lstStyle/>
          <a:p>
            <a:pPr eaLnBrk="1" hangingPunct="1"/>
            <a:r>
              <a:rPr lang="en-US" smtClean="0"/>
              <a:t>In this case, our output is pretty trivial</a:t>
            </a:r>
          </a:p>
          <a:p>
            <a:pPr lvl="1" eaLnBrk="1" hangingPunct="1"/>
            <a:r>
              <a:rPr lang="en-US" smtClean="0"/>
              <a:t>The most popular date</a:t>
            </a:r>
          </a:p>
          <a:p>
            <a:pPr lvl="1" eaLnBrk="1" hangingPunct="1"/>
            <a:r>
              <a:rPr lang="en-US" smtClean="0"/>
              <a:t>The number of students that have that birthdate.</a:t>
            </a:r>
          </a:p>
          <a:p>
            <a:pPr eaLnBrk="1" hangingPunct="1"/>
            <a:r>
              <a:rPr lang="en-US" smtClean="0"/>
              <a:t>The same keys for input information apply to output information.</a:t>
            </a:r>
          </a:p>
          <a:p>
            <a:pPr lvl="1" eaLnBrk="1" hangingPunct="1"/>
            <a:r>
              <a:rPr lang="en-US" smtClean="0"/>
              <a:t>Volume</a:t>
            </a:r>
          </a:p>
          <a:p>
            <a:pPr lvl="1" eaLnBrk="1" hangingPunct="1"/>
            <a:r>
              <a:rPr lang="en-US" smtClean="0"/>
              <a:t>Format</a:t>
            </a:r>
          </a:p>
          <a:p>
            <a:pPr lvl="1" eaLnBrk="1" hangingPunct="1"/>
            <a:r>
              <a:rPr lang="en-US" smtClean="0"/>
              <a:t>Procedures</a:t>
            </a:r>
          </a:p>
        </p:txBody>
      </p:sp>
      <p:sp>
        <p:nvSpPr>
          <p:cNvPr id="10242" name="Rectangle 2"/>
          <p:cNvSpPr>
            <a:spLocks noGrp="1" noChangeArrowheads="1"/>
          </p:cNvSpPr>
          <p:nvPr>
            <p:ph type="title"/>
          </p:nvPr>
        </p:nvSpPr>
        <p:spPr/>
        <p:txBody>
          <a:bodyPr/>
          <a:lstStyle/>
          <a:p>
            <a:pPr eaLnBrk="1" hangingPunct="1"/>
            <a:r>
              <a:rPr lang="en-US" smtClean="0"/>
              <a:t>Step 1b: Output Information</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5059</TotalTime>
  <Words>2004</Words>
  <Application>Microsoft Office PowerPoint</Application>
  <PresentationFormat>On-screen Show (4:3)</PresentationFormat>
  <Paragraphs>159</Paragraphs>
  <Slides>24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Lucida Sans Unicode</vt:lpstr>
      <vt:lpstr>Times New Roman</vt:lpstr>
      <vt:lpstr>Verdana</vt:lpstr>
      <vt:lpstr>Wingdings 2</vt:lpstr>
      <vt:lpstr>Wingdings 3</vt:lpstr>
      <vt:lpstr>Concourse</vt:lpstr>
      <vt:lpstr>Thinking Like a Computer</vt:lpstr>
      <vt:lpstr>Objectives</vt:lpstr>
      <vt:lpstr>Five Steps</vt:lpstr>
      <vt:lpstr>Beginnings</vt:lpstr>
      <vt:lpstr>An Example Problem</vt:lpstr>
      <vt:lpstr>Step 1: Understand the Problem</vt:lpstr>
      <vt:lpstr>Step 1a: Understand your Input</vt:lpstr>
      <vt:lpstr>Information Keys</vt:lpstr>
      <vt:lpstr>Step 1b: Output Information</vt:lpstr>
      <vt:lpstr>Step 1c: Technical Approach</vt:lpstr>
      <vt:lpstr>Step 2: Select or Develop and an Algorithm</vt:lpstr>
      <vt:lpstr>Algorithm 1</vt:lpstr>
      <vt:lpstr>Steps 2 and 3 – computation and information</vt:lpstr>
      <vt:lpstr>Information keys</vt:lpstr>
      <vt:lpstr>Algorithm 1 Cont, find max frequency (easy).</vt:lpstr>
      <vt:lpstr>Lessons</vt:lpstr>
      <vt:lpstr>More Lessons: Decomposition</vt:lpstr>
      <vt:lpstr>More Lessons: Focus on Information</vt:lpstr>
      <vt:lpstr>Algorithm 2 – Top Down Decomposition</vt:lpstr>
      <vt:lpstr>Small Problem #2</vt:lpstr>
      <vt:lpstr>Small Problem #2 Cont.</vt:lpstr>
      <vt:lpstr>Small Problem #1, Sorting</vt:lpstr>
      <vt:lpstr>Comparing Algorithm 1 and 2</vt:lpstr>
      <vt:lpstr>Algorithm 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Chase</dc:creator>
  <cp:lastModifiedBy>Craig Chase</cp:lastModifiedBy>
  <cp:revision>31</cp:revision>
  <dcterms:created xsi:type="dcterms:W3CDTF">1601-01-01T00:00:00Z</dcterms:created>
  <dcterms:modified xsi:type="dcterms:W3CDTF">2014-09-01T16:08:34Z</dcterms:modified>
</cp:coreProperties>
</file>