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1" r:id="rId4"/>
    <p:sldId id="272" r:id="rId5"/>
    <p:sldId id="274" r:id="rId6"/>
    <p:sldId id="280" r:id="rId7"/>
    <p:sldId id="281" r:id="rId8"/>
    <p:sldId id="282" r:id="rId9"/>
    <p:sldId id="275" r:id="rId10"/>
    <p:sldId id="276" r:id="rId11"/>
    <p:sldId id="277" r:id="rId12"/>
    <p:sldId id="278" r:id="rId13"/>
    <p:sldId id="279" r:id="rId14"/>
    <p:sldId id="28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4ECDC-E25C-42C1-B3B2-235E3A5AECCA}" v="72" dt="2022-09-15T01:46:0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92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8C2B0-001F-4AD8-BD56-FA1E214A2755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C010B-EBB1-40F8-BA90-D61116CB2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68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Plotar gráfico e calcular limite no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26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8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Calcular o limite e plotar no </a:t>
            </a:r>
            <a:r>
              <a:rPr lang="pt-BR" dirty="0" err="1"/>
              <a:t>python</a:t>
            </a:r>
            <a:r>
              <a:rPr lang="pt-BR" dirty="0"/>
              <a:t>, mostrar o teorema para o calculo.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13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Calcular o limite e plotar no </a:t>
            </a:r>
            <a:r>
              <a:rPr lang="pt-BR" dirty="0" err="1"/>
              <a:t>python</a:t>
            </a:r>
            <a:r>
              <a:rPr lang="pt-BR" dirty="0"/>
              <a:t>, mostrar o teorema para o calculo.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25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05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1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Calcular o limite e plotar no </a:t>
            </a:r>
            <a:r>
              <a:rPr lang="pt-BR" dirty="0" err="1"/>
              <a:t>python</a:t>
            </a:r>
            <a:r>
              <a:rPr lang="pt-BR" dirty="0"/>
              <a:t>, mostrar o teorema para o calculo.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Calcular o limite e plotar no </a:t>
            </a:r>
            <a:r>
              <a:rPr lang="pt-BR" dirty="0" err="1"/>
              <a:t>python</a:t>
            </a:r>
            <a:r>
              <a:rPr lang="pt-BR" dirty="0"/>
              <a:t>, mostrar o teorema para o calculo.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28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Calcular o limite e plotar no </a:t>
            </a:r>
            <a:r>
              <a:rPr lang="pt-BR" dirty="0" err="1"/>
              <a:t>python</a:t>
            </a:r>
            <a:r>
              <a:rPr lang="pt-BR" dirty="0"/>
              <a:t>, mostrar o teorema para o calculo.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73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Calcular o limite e plotar no </a:t>
            </a:r>
            <a:r>
              <a:rPr lang="pt-BR" dirty="0" err="1"/>
              <a:t>python</a:t>
            </a:r>
            <a:r>
              <a:rPr lang="pt-BR" dirty="0"/>
              <a:t>, mostrar o teorema para o calculo.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7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Plotar gráfico e calcular limite no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4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010B-EBB1-40F8-BA90-D61116CB2D0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82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6BFA-FEC3-4FAA-8124-37B6CED23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B9727-FAD7-4CAC-B88A-87D01437E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LIMITES NO INFINITO E LIMITES INFINITOS</a:t>
            </a:r>
          </a:p>
          <a:p>
            <a:endParaRPr lang="pt-BR" dirty="0"/>
          </a:p>
          <a:p>
            <a:pPr algn="ctr"/>
            <a:r>
              <a:rPr lang="pt-BR" sz="1400" dirty="0"/>
              <a:t>Prof. Pedro Girotto.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6A8906-7D0E-4DA7-8C76-7199D31B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736" y="193890"/>
            <a:ext cx="1353144" cy="18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INFINITOS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dirty="0"/>
                  <a:t>Definição:</a:t>
                </a:r>
              </a:p>
              <a:p>
                <a:pPr lvl="1"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uma função definida em um intervalo aberto contendo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/>
                  <a:t>, exceto em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/>
                  <a:t>. Dizemos que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=+∞,</m:t>
                      </m:r>
                    </m:oMath>
                  </m:oMathPara>
                </a14:m>
                <a:endParaRPr lang="pt-BR" sz="2000" dirty="0"/>
              </a:p>
              <a:p>
                <a:pPr marL="457200" lvl="1" indent="0" algn="just">
                  <a:buNone/>
                </a:pPr>
                <a:r>
                  <a:rPr lang="pt-BR" sz="2000" dirty="0"/>
                  <a:t>se para qualquer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, existe um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 tal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000" dirty="0"/>
                  <a:t> sempre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marL="457200" lvl="1" indent="0" algn="just">
                  <a:buNone/>
                </a:pPr>
                <a:endParaRPr lang="pt-BR" sz="2000" dirty="0"/>
              </a:p>
              <a:p>
                <a:pPr algn="just"/>
                <a:r>
                  <a:rPr lang="pt-BR" sz="2000" dirty="0"/>
                  <a:t>Definição:</a:t>
                </a:r>
              </a:p>
              <a:p>
                <a:pPr lvl="1"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uma função definida em um intervalo aberto contendo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/>
                  <a:t>, exceto em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000" dirty="0"/>
                  <a:t>. Dizemos que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∞,</m:t>
                      </m:r>
                    </m:oMath>
                  </m:oMathPara>
                </a14:m>
                <a:endParaRPr lang="pt-BR" sz="2000" dirty="0"/>
              </a:p>
              <a:p>
                <a:pPr marL="457200" lvl="1" indent="0" algn="just">
                  <a:buNone/>
                </a:pPr>
                <a:r>
                  <a:rPr lang="pt-BR" sz="2000" dirty="0"/>
                  <a:t>se para qualquer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2000" dirty="0"/>
                  <a:t>, existe um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 tal que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000" dirty="0"/>
                  <a:t> sempre que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  <a:blipFill>
                <a:blip r:embed="rId3"/>
                <a:stretch>
                  <a:fillRect l="-492" t="-406" r="-601" b="-2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INFINITOS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dirty="0"/>
                  <a:t>O seguinte teorema é utilizado para auxiliar no cálculo dos limites infinitos.</a:t>
                </a:r>
              </a:p>
              <a:p>
                <a:pPr algn="just"/>
                <a:r>
                  <a:rPr lang="pt-BR" sz="2000" dirty="0"/>
                  <a:t>Teorema:</a:t>
                </a:r>
              </a:p>
              <a:p>
                <a:pPr lvl="1" algn="just"/>
                <a:r>
                  <a:rPr lang="pt-BR" sz="2000" dirty="0"/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 é um número inteiro positivo, então: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pt-BR" sz="2000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+∞,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é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par</m:t>
                              </m:r>
                            </m:e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−∞,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é </m:t>
                              </m:r>
                              <m:r>
                                <m:rPr>
                                  <m:nor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impar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  <a:blipFill>
                <a:blip r:embed="rId3"/>
                <a:stretch>
                  <a:fillRect l="-492" t="-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6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LIMITES INFINITOS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04F24-2E6E-42D4-8CA3-8E6E065C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2000" dirty="0"/>
              <a:t>Propriedades</a:t>
            </a:r>
          </a:p>
          <a:p>
            <a:pPr lvl="1"/>
            <a:r>
              <a:rPr lang="pt-BR" sz="2000" dirty="0"/>
              <a:t>Devemos tomar muito cuidado quando combinamos funções envolvendo esses limites.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F0DE820A-5363-4657-A8CB-61FBEBF9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50" y="827440"/>
            <a:ext cx="7226555" cy="52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5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INFINITOS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dirty="0"/>
                  <a:t>Exemplos:</a:t>
                </a:r>
              </a:p>
              <a:p>
                <a:pPr lvl="1" algn="just"/>
                <a:r>
                  <a:rPr lang="pt-BR" sz="2000" dirty="0"/>
                  <a:t>Determinar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pt-BR" sz="2000" dirty="0"/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Determinar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  <a:blipFill>
                <a:blip r:embed="rId3"/>
                <a:stretch>
                  <a:fillRect l="-492" t="-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179433-1C36-D33E-2CF3-40513E49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FLEMMING, Diva Marília; GONÇALVES, </a:t>
            </a:r>
            <a:r>
              <a:rPr lang="pt-BR" dirty="0" err="1">
                <a:ea typeface="+mn-lt"/>
                <a:cs typeface="+mn-lt"/>
              </a:rPr>
              <a:t>Mírian</a:t>
            </a:r>
            <a:r>
              <a:rPr lang="pt-BR" dirty="0">
                <a:ea typeface="+mn-lt"/>
                <a:cs typeface="+mn-lt"/>
              </a:rPr>
              <a:t> Buss. Cálculo A : funções, limite, derivação e integração. 6. ed. São Paulo: Pearson </a:t>
            </a:r>
            <a:r>
              <a:rPr lang="pt-BR" dirty="0" err="1">
                <a:ea typeface="+mn-lt"/>
                <a:cs typeface="+mn-lt"/>
              </a:rPr>
              <a:t>Education</a:t>
            </a:r>
            <a:r>
              <a:rPr lang="pt-BR" dirty="0">
                <a:ea typeface="+mn-lt"/>
                <a:cs typeface="+mn-lt"/>
              </a:rPr>
              <a:t> do Brasil, 2012. 448p.</a:t>
            </a:r>
          </a:p>
          <a:p>
            <a:r>
              <a:rPr lang="pt-BR" dirty="0">
                <a:ea typeface="+mn-lt"/>
                <a:cs typeface="+mn-lt"/>
              </a:rPr>
              <a:t>GONICK, Larry. Cálculo em Quadrinhos. São Paulo: </a:t>
            </a:r>
            <a:r>
              <a:rPr lang="pt-BR" dirty="0" err="1">
                <a:ea typeface="+mn-lt"/>
                <a:cs typeface="+mn-lt"/>
              </a:rPr>
              <a:t>Blucher</a:t>
            </a:r>
            <a:r>
              <a:rPr lang="pt-BR" dirty="0">
                <a:ea typeface="+mn-lt"/>
                <a:cs typeface="+mn-lt"/>
              </a:rPr>
              <a:t>, 2014.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1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82A832-5E51-49CB-80DB-BF53A346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OBRIGADO!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85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NO INFINITO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dirty="0"/>
                  <a:t>Analisando o comportamento da função: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  <a:blipFill>
                <a:blip r:embed="rId3"/>
                <a:stretch>
                  <a:fillRect l="-492" t="-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8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NO INFINITO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dirty="0"/>
                  <a:t>Definição:</a:t>
                </a:r>
              </a:p>
              <a:p>
                <a:pPr lvl="1"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uma função definida em um intervalo aberto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, +∞</m:t>
                        </m:r>
                      </m:e>
                    </m:d>
                  </m:oMath>
                </a14:m>
                <a:r>
                  <a:rPr lang="pt-BR" sz="2000" dirty="0"/>
                  <a:t>. Escrevemos: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000" dirty="0"/>
              </a:p>
              <a:p>
                <a:pPr marL="457200" lvl="1" indent="0" algn="just">
                  <a:buNone/>
                </a:pPr>
                <a:r>
                  <a:rPr lang="pt-BR" sz="2000" dirty="0"/>
                  <a:t>quando o número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2000" dirty="0"/>
                  <a:t> satisfaz à seguinte condição;</a:t>
                </a:r>
              </a:p>
              <a:p>
                <a:pPr marL="457200" lvl="1" indent="0" algn="ctr">
                  <a:buNone/>
                </a:pPr>
                <a:r>
                  <a:rPr lang="pt-BR" sz="2000" dirty="0"/>
                  <a:t>Para qualquer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, existe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 tal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sz="2000" dirty="0"/>
                  <a:t> sempre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marL="457200" lvl="1" indent="0" algn="just">
                  <a:buNone/>
                </a:pPr>
                <a:endParaRPr lang="pt-BR" sz="2000" dirty="0"/>
              </a:p>
              <a:p>
                <a:pPr algn="just"/>
                <a:r>
                  <a:rPr lang="pt-BR" sz="2000" dirty="0"/>
                  <a:t>Definição:</a:t>
                </a:r>
              </a:p>
              <a:p>
                <a:pPr lvl="1" algn="just"/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uma função definida em um intervalo aberto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−∞,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sz="2000" dirty="0"/>
                  <a:t>. Escrevemos: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000" dirty="0"/>
              </a:p>
              <a:p>
                <a:pPr marL="457200" lvl="1" indent="0" algn="just">
                  <a:buNone/>
                </a:pPr>
                <a:r>
                  <a:rPr lang="pt-BR" sz="2000" dirty="0"/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2000" dirty="0"/>
                  <a:t> satisfaz à seguinte condição;</a:t>
                </a:r>
              </a:p>
              <a:p>
                <a:pPr marL="457200" lvl="1" indent="0" algn="ctr">
                  <a:buNone/>
                </a:pPr>
                <a:r>
                  <a:rPr lang="pt-BR" sz="2000" dirty="0"/>
                  <a:t>Para qualquer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2000" dirty="0"/>
                  <a:t>, existe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sz="2000" dirty="0"/>
                  <a:t> tal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sz="2000" dirty="0"/>
                  <a:t> sempre que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pPr marL="0" indent="0" algn="just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  <a:blipFill>
                <a:blip r:embed="rId3"/>
                <a:stretch>
                  <a:fillRect l="-492" t="-406" b="-31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7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NO INFINITO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dirty="0"/>
                  <a:t>O seguinte teorema é utilizado para auxiliar no cálculo dos limites no infinito.</a:t>
                </a:r>
              </a:p>
              <a:p>
                <a:pPr algn="just"/>
                <a:r>
                  <a:rPr lang="pt-BR" sz="2000" dirty="0"/>
                  <a:t>Teorema:</a:t>
                </a:r>
              </a:p>
              <a:p>
                <a:pPr lvl="1" algn="just"/>
                <a:r>
                  <a:rPr lang="pt-BR" sz="2000" dirty="0"/>
                  <a:t>Se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dirty="0"/>
                  <a:t> é um número inteiro positivo, então: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000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  <a:blipFill>
                <a:blip r:embed="rId3"/>
                <a:stretch>
                  <a:fillRect l="-492" t="-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3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NO INFINITO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dirty="0"/>
                  <a:t>Exemplo:</a:t>
                </a:r>
              </a:p>
              <a:p>
                <a:pPr lvl="1" algn="just"/>
                <a:r>
                  <a:rPr lang="pt-BR" sz="2000" dirty="0"/>
                  <a:t>Determinar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</m:den>
                        </m:f>
                      </m:e>
                    </m:func>
                  </m:oMath>
                </a14:m>
                <a:endParaRPr lang="pt-BR" sz="2000" dirty="0"/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Determinar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func>
                  </m:oMath>
                </a14:m>
                <a:endParaRPr lang="pt-BR" sz="2000" dirty="0"/>
              </a:p>
              <a:p>
                <a:pPr marL="0" indent="0" algn="just">
                  <a:buNone/>
                </a:pPr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  <a:blipFill>
                <a:blip r:embed="rId3"/>
                <a:stretch>
                  <a:fillRect l="-492" t="-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1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NO INFINITO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2159F6-82D1-95C5-79D5-BD77D5E2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Determinar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9E9AD49A-78EB-8FCD-B6BC-76A6AFEA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85" y="3235344"/>
            <a:ext cx="2505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8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LIMITES NO INFINITO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0B8D64B1-BECC-9849-68CA-8B35C8C7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7379" y="1117879"/>
            <a:ext cx="7590001" cy="49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LIMITES NO INFINITO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 descr="Tabela&#10;&#10;Descrição gerada automaticamente">
            <a:extLst>
              <a:ext uri="{FF2B5EF4-FFF2-40B4-BE49-F238E27FC236}">
                <a16:creationId xmlns:a16="http://schemas.microsoft.com/office/drawing/2014/main" id="{D8CD817A-AB95-DA7E-B574-DF4A4D868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1453748"/>
            <a:ext cx="6846363" cy="379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2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C8D2B-67B1-4CF0-B9DA-A3ADCC67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LIMITES INFINITOS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2000" dirty="0"/>
                  <a:t>Analisando o comportamento da função: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8604F24-2E6E-42D4-8CA3-8E6E065C5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673" y="2147582"/>
                <a:ext cx="11165747" cy="4504888"/>
              </a:xfrm>
              <a:blipFill>
                <a:blip r:embed="rId3"/>
                <a:stretch>
                  <a:fillRect l="-492" t="-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528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343</TotalTime>
  <Words>403</Words>
  <Application>Microsoft Office PowerPoint</Application>
  <PresentationFormat>Widescreen</PresentationFormat>
  <Paragraphs>71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AccentBoxVTI</vt:lpstr>
      <vt:lpstr>RESOLUÇÃO DIFERENCIAL DE PROBLEMAS</vt:lpstr>
      <vt:lpstr>LIMITES NO INFINITO</vt:lpstr>
      <vt:lpstr>LIMITES NO INFINITO</vt:lpstr>
      <vt:lpstr>LIMITES NO INFINITO</vt:lpstr>
      <vt:lpstr>LIMITES NO INFINITO</vt:lpstr>
      <vt:lpstr>LIMITES NO INFINITO</vt:lpstr>
      <vt:lpstr>LIMITES NO INFINITO</vt:lpstr>
      <vt:lpstr>LIMITES NO INFINITO</vt:lpstr>
      <vt:lpstr>LIMITES INFINITOS</vt:lpstr>
      <vt:lpstr>LIMITES INFINITOS</vt:lpstr>
      <vt:lpstr>LIMITES INFINITOS</vt:lpstr>
      <vt:lpstr>LIMITES INFINITOS</vt:lpstr>
      <vt:lpstr>LIMITES INFINITOS</vt:lpstr>
      <vt:lpstr>BIBLIOGRAFIA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DIFERENCIAL DE PROBLEMAS</dc:title>
  <dc:creator>Pedro Girotto</dc:creator>
  <cp:lastModifiedBy>Pedro Girotto</cp:lastModifiedBy>
  <cp:revision>57</cp:revision>
  <dcterms:created xsi:type="dcterms:W3CDTF">2021-09-08T22:44:13Z</dcterms:created>
  <dcterms:modified xsi:type="dcterms:W3CDTF">2022-09-15T21:09:12Z</dcterms:modified>
</cp:coreProperties>
</file>