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D1E434-E73A-4751-9FC8-06624EF7BEF3}" v="151" dt="2022-09-15T22:08:48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072" autoAdjust="0"/>
  </p:normalViewPr>
  <p:slideViewPr>
    <p:cSldViewPr snapToGrid="0">
      <p:cViewPr varScale="1">
        <p:scale>
          <a:sx n="101" d="100"/>
          <a:sy n="101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8FD0E-B58A-42B6-9950-899D18F56A39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86964-B210-4CAA-A3D6-F209BB841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213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Essas retas são chamas de assíntotas.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86964-B210-4CAA-A3D6-F209BB841F7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765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Calcular limite e Plotar gráfico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86964-B210-4CAA-A3D6-F209BB841F7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5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Calcular limite e Plotar gráfico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86964-B210-4CAA-A3D6-F209BB841F7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32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Calcular limite e Plotar gráfico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86964-B210-4CAA-A3D6-F209BB841F7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38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86964-B210-4CAA-A3D6-F209BB841F7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29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86964-B210-4CAA-A3D6-F209BB841F7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41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86964-B210-4CAA-A3D6-F209BB841F7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04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86964-B210-4CAA-A3D6-F209BB841F7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70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0B5C75-0059-425E-98A8-F6F933B5C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RESOLUÇÃO DIFERENCIAL DE PROBLEMAS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48CF0A-DB52-4C13-BDCE-BCB49B5A3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26290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>
                <a:solidFill>
                  <a:srgbClr val="EBEBEB"/>
                </a:solidFill>
              </a:rPr>
              <a:t>Assíntotas</a:t>
            </a:r>
            <a:r>
              <a:rPr lang="en-US" sz="1800" dirty="0">
                <a:solidFill>
                  <a:srgbClr val="EBEBEB"/>
                </a:solidFill>
              </a:rPr>
              <a:t> e </a:t>
            </a:r>
            <a:r>
              <a:rPr lang="en-US" sz="1800" dirty="0" err="1">
                <a:solidFill>
                  <a:srgbClr val="EBEBEB"/>
                </a:solidFill>
              </a:rPr>
              <a:t>limites</a:t>
            </a:r>
            <a:r>
              <a:rPr lang="en-US" sz="1800" dirty="0">
                <a:solidFill>
                  <a:srgbClr val="EBEBEB"/>
                </a:solidFill>
              </a:rPr>
              <a:t> </a:t>
            </a:r>
            <a:r>
              <a:rPr lang="en-US" sz="1800" dirty="0" err="1">
                <a:solidFill>
                  <a:srgbClr val="EBEBEB"/>
                </a:solidFill>
              </a:rPr>
              <a:t>fundamentais</a:t>
            </a:r>
            <a:endParaRPr lang="en-US" sz="1800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r>
              <a:rPr lang="en-US" sz="1400" cap="none" dirty="0">
                <a:solidFill>
                  <a:srgbClr val="EBEBEB"/>
                </a:solidFill>
              </a:rPr>
              <a:t>Prof. Pedro Girotto</a:t>
            </a:r>
            <a:endParaRPr lang="en-US" sz="1400" dirty="0">
              <a:solidFill>
                <a:srgbClr val="EBEBEB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F762C6-6EFE-4562-A410-84E3D2F11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49" y="1771689"/>
            <a:ext cx="2420576" cy="3314622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69114C36-37CE-4E00-8D96-4864EF8E6181}"/>
              </a:ext>
            </a:extLst>
          </p:cNvPr>
          <p:cNvSpPr txBox="1">
            <a:spLocks/>
          </p:cNvSpPr>
          <p:nvPr/>
        </p:nvSpPr>
        <p:spPr>
          <a:xfrm>
            <a:off x="581191" y="5849774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cap="none" dirty="0">
                <a:solidFill>
                  <a:schemeClr val="bg1"/>
                </a:solidFill>
              </a:rPr>
              <a:t>Prof. Pedro Girotto</a:t>
            </a:r>
          </a:p>
        </p:txBody>
      </p:sp>
    </p:spTree>
    <p:extLst>
      <p:ext uri="{BB962C8B-B14F-4D97-AF65-F5344CB8AC3E}">
        <p14:creationId xmlns:p14="http://schemas.microsoft.com/office/powerpoint/2010/main" val="346919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AF6BBF1-FFAA-4A8E-8FD4-2B3B3FD48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92583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3D297-DE52-4843-9D5A-D4A51A12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3" y="702156"/>
            <a:ext cx="11241248" cy="1013800"/>
          </a:xfrm>
        </p:spPr>
        <p:txBody>
          <a:bodyPr anchor="ctr"/>
          <a:lstStyle/>
          <a:p>
            <a:r>
              <a:rPr lang="pt-BR"/>
              <a:t>ASSÍNTOTAS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19F52D-F07A-4157-AAF9-782C11B868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784" y="1828800"/>
                <a:ext cx="11241248" cy="4882393"/>
              </a:xfrm>
            </p:spPr>
            <p:txBody>
              <a:bodyPr anchor="t">
                <a:normAutofit/>
              </a:bodyPr>
              <a:lstStyle/>
              <a:p>
                <a:pPr algn="just"/>
                <a:r>
                  <a:rPr lang="pt-BR" sz="2000" dirty="0"/>
                  <a:t>Em aplicações práticas, encontramos com muita frequência gráficos que se aproximam de uma reta à medida que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000" dirty="0"/>
                  <a:t> cresce ou decresce.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19F52D-F07A-4157-AAF9-782C11B86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784" y="1828800"/>
                <a:ext cx="11241248" cy="4882393"/>
              </a:xfrm>
              <a:blipFill>
                <a:blip r:embed="rId3"/>
                <a:stretch>
                  <a:fillRect l="-271" t="-624" r="-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0C61CD44-4C10-40B4-AF21-8FF8AE6D7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97" y="2585920"/>
            <a:ext cx="5391902" cy="168616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9A9DA3-CDA8-4BA8-89BE-7C87F3A99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612" y="4543766"/>
            <a:ext cx="5706271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3D297-DE52-4843-9D5A-D4A51A12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3" y="702156"/>
            <a:ext cx="11241248" cy="1013800"/>
          </a:xfrm>
        </p:spPr>
        <p:txBody>
          <a:bodyPr anchor="ctr"/>
          <a:lstStyle/>
          <a:p>
            <a:r>
              <a:rPr lang="pt-BR" dirty="0"/>
              <a:t>ASSÍNTOTAS verticais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19F52D-F07A-4157-AAF9-782C11B868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784" y="1828800"/>
                <a:ext cx="11241248" cy="4882393"/>
              </a:xfrm>
            </p:spPr>
            <p:txBody>
              <a:bodyPr anchor="t">
                <a:normAutofit/>
              </a:bodyPr>
              <a:lstStyle/>
              <a:p>
                <a:pPr algn="just"/>
                <a:r>
                  <a:rPr lang="pt-BR" sz="2000" dirty="0"/>
                  <a:t>A reta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sz="2000" dirty="0"/>
                  <a:t> é uma assíntota vertical do gráfico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000" dirty="0"/>
                  <a:t>, se pelo menos uma das seguintes afirmações for verdadeira:</a:t>
                </a:r>
              </a:p>
              <a:p>
                <a:pPr lvl="1" algn="just"/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endParaRPr lang="pt-BR" sz="2000" i="1" dirty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endParaRPr lang="pt-BR" sz="2000" dirty="0"/>
              </a:p>
              <a:p>
                <a:pPr lvl="1" algn="just"/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endParaRPr lang="pt-BR" sz="2000" dirty="0"/>
              </a:p>
              <a:p>
                <a:pPr lvl="1" algn="just"/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endParaRPr lang="pt-BR" sz="2000" dirty="0"/>
              </a:p>
              <a:p>
                <a:pPr lvl="1" algn="just"/>
                <a:endParaRPr lang="pt-BR" sz="2000" dirty="0"/>
              </a:p>
              <a:p>
                <a:pPr algn="just"/>
                <a:r>
                  <a:rPr lang="pt-BR" sz="2000" dirty="0"/>
                  <a:t>Exemplo:</a:t>
                </a:r>
              </a:p>
              <a:p>
                <a:pPr marL="3240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19F52D-F07A-4157-AAF9-782C11B86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784" y="1828800"/>
                <a:ext cx="11241248" cy="4882393"/>
              </a:xfrm>
              <a:blipFill>
                <a:blip r:embed="rId3"/>
                <a:stretch>
                  <a:fillRect l="-271" t="-624" r="-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6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3D297-DE52-4843-9D5A-D4A51A12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3" y="702156"/>
            <a:ext cx="11241248" cy="1013800"/>
          </a:xfrm>
        </p:spPr>
        <p:txBody>
          <a:bodyPr anchor="ctr"/>
          <a:lstStyle/>
          <a:p>
            <a:r>
              <a:rPr lang="pt-BR" dirty="0"/>
              <a:t>ASSÍNTOTAS Horizontais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19F52D-F07A-4157-AAF9-782C11B868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784" y="1828800"/>
                <a:ext cx="11241248" cy="4882393"/>
              </a:xfrm>
            </p:spPr>
            <p:txBody>
              <a:bodyPr anchor="t">
                <a:normAutofit/>
              </a:bodyPr>
              <a:lstStyle/>
              <a:p>
                <a:pPr algn="just"/>
                <a:r>
                  <a:rPr lang="pt-BR" sz="2000" dirty="0"/>
                  <a:t>A reta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2000" dirty="0"/>
                  <a:t> é uma assíntota horizontal do gráfico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000" dirty="0"/>
                  <a:t>, se pelo menos uma das seguintes afirmações for verdadeira:</a:t>
                </a:r>
              </a:p>
              <a:p>
                <a:pPr lvl="1" algn="just"/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pt-BR" sz="2000" i="1" dirty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pt-BR" sz="2000" dirty="0"/>
              </a:p>
              <a:p>
                <a:pPr marL="324000" lvl="1" indent="0" algn="just">
                  <a:buNone/>
                </a:pPr>
                <a:endParaRPr lang="pt-BR" sz="2000" dirty="0"/>
              </a:p>
              <a:p>
                <a:pPr algn="just"/>
                <a:r>
                  <a:rPr lang="pt-BR" sz="2000" dirty="0"/>
                  <a:t>Exemplo: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19F52D-F07A-4157-AAF9-782C11B86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784" y="1828800"/>
                <a:ext cx="11241248" cy="4882393"/>
              </a:xfrm>
              <a:blipFill>
                <a:blip r:embed="rId3"/>
                <a:stretch>
                  <a:fillRect l="-271" t="-624" r="-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14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3D297-DE52-4843-9D5A-D4A51A12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3" y="702156"/>
            <a:ext cx="11241248" cy="1013800"/>
          </a:xfrm>
        </p:spPr>
        <p:txBody>
          <a:bodyPr anchor="ctr"/>
          <a:lstStyle/>
          <a:p>
            <a:r>
              <a:rPr lang="pt-BR" dirty="0"/>
              <a:t>ASSÍNTOTAS diagonais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19F52D-F07A-4157-AAF9-782C11B868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784" y="1828800"/>
                <a:ext cx="11241248" cy="4882393"/>
              </a:xfrm>
            </p:spPr>
            <p:txBody>
              <a:bodyPr anchor="t">
                <a:normAutofit/>
              </a:bodyPr>
              <a:lstStyle/>
              <a:p>
                <a:pPr algn="just"/>
                <a:r>
                  <a:rPr lang="pt-BR" sz="2000" dirty="0"/>
                  <a:t>A reta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2000" dirty="0"/>
                  <a:t> é uma assíntota inclinada do gráfico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000" dirty="0"/>
                  <a:t>, se pelo menos uma das seguintes afirmações for verdadeira:</a:t>
                </a:r>
              </a:p>
              <a:p>
                <a:pPr lvl="1" algn="just"/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2000" i="1" dirty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2000" dirty="0"/>
              </a:p>
              <a:p>
                <a:pPr marL="324000" lvl="1" indent="0" algn="just">
                  <a:buNone/>
                </a:pPr>
                <a:endParaRPr lang="pt-BR" sz="2000" dirty="0"/>
              </a:p>
              <a:p>
                <a:pPr algn="just"/>
                <a:r>
                  <a:rPr lang="pt-BR" sz="2000" dirty="0"/>
                  <a:t>Exemplo: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19F52D-F07A-4157-AAF9-782C11B86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784" y="1828800"/>
                <a:ext cx="11241248" cy="4882393"/>
              </a:xfrm>
              <a:blipFill>
                <a:blip r:embed="rId3"/>
                <a:stretch>
                  <a:fillRect l="-271" t="-624" r="-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07FF6212-5A30-D106-FF26-8CD0689E07E6}"/>
              </a:ext>
            </a:extLst>
          </p:cNvPr>
          <p:cNvSpPr txBox="1"/>
          <p:nvPr/>
        </p:nvSpPr>
        <p:spPr>
          <a:xfrm>
            <a:off x="7960949" y="3084676"/>
            <a:ext cx="37527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Isso só é válido se o grau do numerador for 1 grau maior que do denominador!</a:t>
            </a:r>
          </a:p>
        </p:txBody>
      </p:sp>
    </p:spTree>
    <p:extLst>
      <p:ext uri="{BB962C8B-B14F-4D97-AF65-F5344CB8AC3E}">
        <p14:creationId xmlns:p14="http://schemas.microsoft.com/office/powerpoint/2010/main" val="425316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3D297-DE52-4843-9D5A-D4A51A12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3" y="702156"/>
            <a:ext cx="11241248" cy="1013800"/>
          </a:xfrm>
        </p:spPr>
        <p:txBody>
          <a:bodyPr anchor="ctr"/>
          <a:lstStyle/>
          <a:p>
            <a:r>
              <a:rPr lang="pt-BR" dirty="0"/>
              <a:t>ASSÍNTOTAS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19F52D-F07A-4157-AAF9-782C11B868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784" y="1828800"/>
                <a:ext cx="11241248" cy="4882393"/>
              </a:xfrm>
            </p:spPr>
            <p:txBody>
              <a:bodyPr anchor="t">
                <a:normAutofit/>
              </a:bodyPr>
              <a:lstStyle/>
              <a:p>
                <a:pPr algn="just"/>
                <a:r>
                  <a:rPr lang="pt-BR" sz="2000" dirty="0"/>
                  <a:t>Exercício:</a:t>
                </a:r>
              </a:p>
              <a:p>
                <a:pPr lvl="1" algn="just"/>
                <a:r>
                  <a:rPr lang="pt-BR" sz="2000" dirty="0"/>
                  <a:t>Determinar as assíntotas da função abaixo:</a:t>
                </a:r>
              </a:p>
              <a:p>
                <a:pPr marL="3240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19F52D-F07A-4157-AAF9-782C11B86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784" y="1828800"/>
                <a:ext cx="11241248" cy="4882393"/>
              </a:xfrm>
              <a:blipFill>
                <a:blip r:embed="rId3"/>
                <a:stretch>
                  <a:fillRect l="-271" t="-6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66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3D297-DE52-4843-9D5A-D4A51A12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3" y="702156"/>
            <a:ext cx="11241248" cy="1013800"/>
          </a:xfrm>
        </p:spPr>
        <p:txBody>
          <a:bodyPr anchor="ctr"/>
          <a:lstStyle/>
          <a:p>
            <a:r>
              <a:rPr lang="pt-BR" dirty="0"/>
              <a:t>Limites fundamentais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19F52D-F07A-4157-AAF9-782C11B868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784" y="1828800"/>
                <a:ext cx="11241248" cy="4882393"/>
              </a:xfrm>
            </p:spPr>
            <p:txBody>
              <a:bodyPr anchor="t">
                <a:normAutofit/>
              </a:bodyPr>
              <a:lstStyle/>
              <a:p>
                <a:pPr algn="just"/>
                <a:r>
                  <a:rPr lang="pt-BR" sz="2000" dirty="0"/>
                  <a:t>Temos três proposições que caracterizam os chamados limites fundamentais:</a:t>
                </a:r>
              </a:p>
              <a:p>
                <a:pPr lvl="1" algn="just"/>
                <a:r>
                  <a:rPr lang="pt-BR" sz="2000" dirty="0"/>
                  <a:t>1º Proposição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000" dirty="0"/>
              </a:p>
              <a:p>
                <a:pPr marL="0" indent="0" algn="just">
                  <a:buNone/>
                </a:pPr>
                <a:endParaRPr lang="pt-BR" sz="2000" dirty="0"/>
              </a:p>
              <a:p>
                <a:pPr lvl="1" algn="just"/>
                <a:r>
                  <a:rPr lang="pt-BR" sz="2000" dirty="0"/>
                  <a:t>Exemplos:</a:t>
                </a:r>
              </a:p>
              <a:p>
                <a:pPr lvl="2" algn="just"/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𝑠𝑒𝑛</m:t>
                            </m:r>
                            <m:d>
                              <m:d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pt-BR" sz="2000" dirty="0"/>
              </a:p>
              <a:p>
                <a:pPr lvl="2" algn="just"/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𝑠𝑒𝑛</m:t>
                            </m:r>
                            <m:d>
                              <m:d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𝑠𝑒𝑛</m:t>
                            </m:r>
                            <m:d>
                              <m:d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19F52D-F07A-4157-AAF9-782C11B86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784" y="1828800"/>
                <a:ext cx="11241248" cy="4882393"/>
              </a:xfrm>
              <a:blipFill>
                <a:blip r:embed="rId3"/>
                <a:stretch>
                  <a:fillRect l="-271" t="-6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78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3D297-DE52-4843-9D5A-D4A51A12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3" y="702156"/>
            <a:ext cx="11241248" cy="1013800"/>
          </a:xfrm>
        </p:spPr>
        <p:txBody>
          <a:bodyPr anchor="ctr"/>
          <a:lstStyle/>
          <a:p>
            <a:r>
              <a:rPr lang="pt-BR" dirty="0"/>
              <a:t>Limites fundamentais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19F52D-F07A-4157-AAF9-782C11B868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784" y="1828800"/>
                <a:ext cx="11241248" cy="4882393"/>
              </a:xfrm>
            </p:spPr>
            <p:txBody>
              <a:bodyPr anchor="t">
                <a:normAutofit/>
              </a:bodyPr>
              <a:lstStyle/>
              <a:p>
                <a:pPr lvl="1" algn="just"/>
                <a:r>
                  <a:rPr lang="pt-BR" sz="2000" dirty="0"/>
                  <a:t>2º Proposição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→±∞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pt-BR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pt-BR" sz="2000" dirty="0"/>
              </a:p>
              <a:p>
                <a:pPr lvl="1" algn="just"/>
                <a:r>
                  <a:rPr lang="pt-BR" sz="2000" dirty="0"/>
                  <a:t>Exemplos:</a:t>
                </a:r>
              </a:p>
              <a:p>
                <a:pPr lvl="2" algn="just"/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pt-BR" sz="2000" dirty="0"/>
              </a:p>
              <a:p>
                <a:pPr lvl="2" algn="just"/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0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19F52D-F07A-4157-AAF9-782C11B86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784" y="1828800"/>
                <a:ext cx="11241248" cy="4882393"/>
              </a:xfrm>
              <a:blipFill>
                <a:blip r:embed="rId3"/>
                <a:stretch>
                  <a:fillRect t="-6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16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3D297-DE52-4843-9D5A-D4A51A12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3" y="702156"/>
            <a:ext cx="11241248" cy="1013800"/>
          </a:xfrm>
        </p:spPr>
        <p:txBody>
          <a:bodyPr anchor="ctr"/>
          <a:lstStyle/>
          <a:p>
            <a:r>
              <a:rPr lang="pt-BR" dirty="0"/>
              <a:t>Limites fundamentais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19F52D-F07A-4157-AAF9-782C11B868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784" y="1828800"/>
                <a:ext cx="11241248" cy="4882393"/>
              </a:xfrm>
            </p:spPr>
            <p:txBody>
              <a:bodyPr anchor="t">
                <a:normAutofit/>
              </a:bodyPr>
              <a:lstStyle/>
              <a:p>
                <a:pPr lvl="1" algn="just"/>
                <a:r>
                  <a:rPr lang="pt-BR" sz="2000" dirty="0"/>
                  <a:t>3º Proposição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sz="2000" dirty="0"/>
              </a:p>
              <a:p>
                <a:pPr marL="0" indent="0" algn="just">
                  <a:buNone/>
                </a:pPr>
                <a:endParaRPr lang="pt-BR" sz="2000" dirty="0"/>
              </a:p>
              <a:p>
                <a:pPr lvl="1" algn="just"/>
                <a:r>
                  <a:rPr lang="pt-BR" sz="2000" dirty="0"/>
                  <a:t>Exemplos:</a:t>
                </a:r>
              </a:p>
              <a:p>
                <a:pPr lvl="2" algn="just"/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19F52D-F07A-4157-AAF9-782C11B86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784" y="1828800"/>
                <a:ext cx="11241248" cy="4882393"/>
              </a:xfrm>
              <a:blipFill>
                <a:blip r:embed="rId3"/>
                <a:stretch>
                  <a:fillRect t="-6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3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255</TotalTime>
  <Words>258</Words>
  <Application>Microsoft Office PowerPoint</Application>
  <PresentationFormat>Widescreen</PresentationFormat>
  <Paragraphs>72</Paragraphs>
  <Slides>10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Dividendo</vt:lpstr>
      <vt:lpstr>RESOLUÇÃO DIFERENCIAL DE PROBLEMAS</vt:lpstr>
      <vt:lpstr>ASSÍNTOTAS</vt:lpstr>
      <vt:lpstr>ASSÍNTOTAS verticais</vt:lpstr>
      <vt:lpstr>ASSÍNTOTAS Horizontais</vt:lpstr>
      <vt:lpstr>ASSÍNTOTAS diagonais</vt:lpstr>
      <vt:lpstr>ASSÍNTOTAS</vt:lpstr>
      <vt:lpstr>Limites fundamentais</vt:lpstr>
      <vt:lpstr>Limites fundamentais</vt:lpstr>
      <vt:lpstr>Limites fundamentais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Girotto</dc:creator>
  <cp:lastModifiedBy>Pedro Girotto</cp:lastModifiedBy>
  <cp:revision>27</cp:revision>
  <dcterms:created xsi:type="dcterms:W3CDTF">2021-09-20T18:32:07Z</dcterms:created>
  <dcterms:modified xsi:type="dcterms:W3CDTF">2022-09-17T00:22:13Z</dcterms:modified>
</cp:coreProperties>
</file>