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19"/>
  </p:notesMasterIdLst>
  <p:handoutMasterIdLst>
    <p:handoutMasterId r:id="rId20"/>
  </p:handoutMasterIdLst>
  <p:sldIdLst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364" autoAdjust="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2158A-7735-4DF8-ADEB-0CAFDD7734BB}" type="datetime1">
              <a:rPr lang="pt-BR" smtClean="0"/>
              <a:t>17/08/2021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D5713-49C8-469A-A14E-6DB9F2CD4D33}" type="datetime1">
              <a:rPr lang="pt-BR" noProof="0" smtClean="0"/>
              <a:t>17/08/2021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4DD8812-632B-44E3-B183-D20ADC793C3A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7627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4DD8812-632B-44E3-B183-D20ADC793C3A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49458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07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4DD8812-632B-44E3-B183-D20ADC793C3A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846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De acordo com a simetria do círculo trigonométrico temos que o eixo vertical corresponde ao </a:t>
            </a:r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seno 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e o eixo horizontal ao </a:t>
            </a:r>
            <a:r>
              <a:rPr lang="pt-BR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cosseno</a:t>
            </a:r>
            <a:r>
              <a:rPr lang="pt-BR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. Cada ponto dele está associado aos valores dos ângulos.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4DD8812-632B-44E3-B183-D20ADC793C3A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2641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4DD8812-632B-44E3-B183-D20ADC793C3A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631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4DD8812-632B-44E3-B183-D20ADC793C3A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796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4DD8812-632B-44E3-B183-D20ADC793C3A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44122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*Domínio e Imagem;</a:t>
            </a:r>
          </a:p>
          <a:p>
            <a:r>
              <a:rPr lang="pt-BR" dirty="0"/>
              <a:t>*Periódica;</a:t>
            </a:r>
          </a:p>
          <a:p>
            <a:r>
              <a:rPr lang="pt-BR" dirty="0"/>
              <a:t>*Crescente e Decrescente;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4DD8812-632B-44E3-B183-D20ADC793C3A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667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4DD8812-632B-44E3-B183-D20ADC793C3A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3929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*Domínio e Imagem;</a:t>
            </a:r>
          </a:p>
          <a:p>
            <a:r>
              <a:rPr lang="pt-BR" dirty="0"/>
              <a:t>*Periódica;</a:t>
            </a:r>
          </a:p>
          <a:p>
            <a:r>
              <a:rPr lang="pt-BR" dirty="0"/>
              <a:t>*Crescente e Decrescente;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4DD8812-632B-44E3-B183-D20ADC793C3A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05402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4DD8812-632B-44E3-B183-D20ADC793C3A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906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E61F5-065C-482F-AF09-77F428D1E13A}" type="datetime1">
              <a:rPr lang="pt-BR" noProof="0" smtClean="0"/>
              <a:t>17/08/2021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4D2BCF-2001-46DF-B59B-7379CFC1F63A}" type="datetime1">
              <a:rPr lang="pt-BR" noProof="0" smtClean="0"/>
              <a:t>17/08/2021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4227EE-5783-4474-AD9D-0C6134FC9EA8}" type="datetime1">
              <a:rPr lang="pt-BR" noProof="0" smtClean="0"/>
              <a:t>17/08/2021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Imagem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4" name="Título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15B84-B4E8-4089-A9B1-A94DDB64F8DE}" type="datetime1">
              <a:rPr lang="pt-BR" noProof="0" smtClean="0"/>
              <a:t>17/08/2021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C35658-567B-47FD-B059-777239C7F992}" type="datetime1">
              <a:rPr lang="pt-BR" noProof="0" smtClean="0"/>
              <a:t>17/08/2021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EF3-FB4D-49C4-B18F-D13F5A07ED88}" type="datetime1">
              <a:rPr lang="pt-BR" noProof="0" smtClean="0"/>
              <a:t>17/08/2021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16CE25-69AB-4C36-AF74-C114772A6047}" type="datetime1">
              <a:rPr lang="pt-BR" noProof="0" smtClean="0"/>
              <a:t>17/08/2021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2AC5C-F9B3-4CE9-8D39-3CA38409E239}" type="datetime1">
              <a:rPr lang="pt-BR" noProof="0" smtClean="0"/>
              <a:t>17/08/2021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AAAE6-7CA4-4490-8E4D-0778DA4D1286}" type="datetime1">
              <a:rPr lang="pt-BR" noProof="0" smtClean="0"/>
              <a:t>17/08/2021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E7F35D37-0C1A-4D83-92CB-36F7A00A8D79}" type="datetime1">
              <a:rPr lang="pt-BR" noProof="0" smtClean="0"/>
              <a:t>17/08/2021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hyperlink" Target="https://casadamatematica.com.br/conceitos-iniciais-sobre-a-tangente-do-arco-trigonometrico/conceitos-iniciais-sobre-a-tangente-do-arco-trigonometric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damateria.com.br/circulo-trigonometric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faconnection.pro.br/matematica/funcoes/funcoes/propriedades-das-funcoes-reai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hyperlink" Target="https://www.estudegratis.com.br/questao-de-concurso/347233" TargetMode="Externa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on_seguir/auladeciclotrigonometrico-10386761/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damateria.com.br/circulo-trigonometric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damateria.com.br/circulo-trigonometric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RESOLUÇÃO DIFERENCIAL DE PROBLEMAS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2082819"/>
          </a:xfrm>
        </p:spPr>
        <p:txBody>
          <a:bodyPr rtlCol="0"/>
          <a:lstStyle/>
          <a:p>
            <a:pPr algn="ctr" rtl="0"/>
            <a:r>
              <a:rPr lang="pt-BR" dirty="0"/>
              <a:t>FUNÇÕES TRIGONOMÉTRICAS</a:t>
            </a:r>
          </a:p>
          <a:p>
            <a:pPr algn="ctr" rtl="0"/>
            <a:endParaRPr lang="pt-BR" dirty="0"/>
          </a:p>
          <a:p>
            <a:pPr algn="ctr" rtl="0"/>
            <a:endParaRPr lang="pt-BR" dirty="0"/>
          </a:p>
          <a:p>
            <a:pPr algn="ctr" rtl="0"/>
            <a:r>
              <a:rPr lang="pt-BR" sz="1400" cap="none" dirty="0"/>
              <a:t>Prof. Pedro Girotto.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DD7039-3450-4C63-80C8-835DAC572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130" y="130030"/>
            <a:ext cx="1231807" cy="16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dirty="0"/>
                  <a:t>Função Tangente e Função Secante:</a:t>
                </a:r>
              </a:p>
              <a:p>
                <a:pPr lvl="1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sz="2000" dirty="0"/>
                  <a:t>Estas funções são definidas em termos de seno e cosseno.</a:t>
                </a:r>
              </a:p>
              <a:p>
                <a:pPr lvl="1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sz="2000" dirty="0"/>
                  <a:t>As funções tangente e secante são definidas por:</a:t>
                </a:r>
              </a:p>
              <a:p>
                <a:pPr marL="201168" lvl="1" indent="0">
                  <a:buClr>
                    <a:schemeClr val="accent5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  <a:blipFill>
                <a:blip r:embed="rId3"/>
                <a:stretch>
                  <a:fillRect l="-1316" t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>
            <a:extLst>
              <a:ext uri="{FF2B5EF4-FFF2-40B4-BE49-F238E27FC236}">
                <a16:creationId xmlns:a16="http://schemas.microsoft.com/office/drawing/2014/main" id="{F93F5185-464B-46D6-94E9-1892374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5" y="679508"/>
            <a:ext cx="11123801" cy="897622"/>
          </a:xfrm>
        </p:spPr>
        <p:txBody>
          <a:bodyPr/>
          <a:lstStyle/>
          <a:p>
            <a:pPr algn="just"/>
            <a:r>
              <a:rPr lang="pt-BR" dirty="0"/>
              <a:t>funções trigonométricas</a:t>
            </a:r>
          </a:p>
        </p:txBody>
      </p:sp>
      <p:pic>
        <p:nvPicPr>
          <p:cNvPr id="5122" name="Picture 2" descr="Conceitos iniciais sobre a tangente do arco trigonométrico - Casa da  Matemática">
            <a:hlinkClick r:id="rId4"/>
            <a:extLst>
              <a:ext uri="{FF2B5EF4-FFF2-40B4-BE49-F238E27FC236}">
                <a16:creationId xmlns:a16="http://schemas.microsoft.com/office/drawing/2014/main" id="{A9F52540-3808-40A9-A542-FC65D001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05" y="3429000"/>
            <a:ext cx="3623683" cy="342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2CEF0E9-44F5-4B79-A454-30403FFC8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188" y="3606280"/>
            <a:ext cx="3248791" cy="2980190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F7E487F-F080-409D-8102-33C608B1FB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5268" y="3606280"/>
            <a:ext cx="2762751" cy="29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dirty="0"/>
                  <a:t>Função Cotangente e Função Cossecante:</a:t>
                </a:r>
              </a:p>
              <a:p>
                <a:pPr lvl="1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sz="2000" dirty="0"/>
                  <a:t>Estas funções são definidas em termos de seno e cosseno.</a:t>
                </a:r>
              </a:p>
              <a:p>
                <a:pPr lvl="1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sz="2000" dirty="0"/>
                  <a:t>As funções cotangente e cossecante são definidas por:</a:t>
                </a:r>
              </a:p>
              <a:p>
                <a:pPr marL="201168" lvl="1" indent="0">
                  <a:buClr>
                    <a:schemeClr val="accent5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func>
                        <m:func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cosec</m:t>
                          </m:r>
                        </m:fName>
                        <m:e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  <a:blipFill>
                <a:blip r:embed="rId3"/>
                <a:stretch>
                  <a:fillRect l="-1316" t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>
            <a:extLst>
              <a:ext uri="{FF2B5EF4-FFF2-40B4-BE49-F238E27FC236}">
                <a16:creationId xmlns:a16="http://schemas.microsoft.com/office/drawing/2014/main" id="{F93F5185-464B-46D6-94E9-1892374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5" y="679508"/>
            <a:ext cx="11123801" cy="897622"/>
          </a:xfrm>
        </p:spPr>
        <p:txBody>
          <a:bodyPr/>
          <a:lstStyle/>
          <a:p>
            <a:pPr algn="just"/>
            <a:r>
              <a:rPr lang="pt-BR" dirty="0"/>
              <a:t>funções trigonométricas</a:t>
            </a:r>
          </a:p>
        </p:txBody>
      </p:sp>
      <p:pic>
        <p:nvPicPr>
          <p:cNvPr id="6146" name="Picture 2" descr="Círculo Trigonométrico - Toda Matéria">
            <a:extLst>
              <a:ext uri="{FF2B5EF4-FFF2-40B4-BE49-F238E27FC236}">
                <a16:creationId xmlns:a16="http://schemas.microsoft.com/office/drawing/2014/main" id="{B7FB8BB8-B7AB-46E8-ABBD-DB3193B97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2" t="3837"/>
          <a:stretch/>
        </p:blipFill>
        <p:spPr bwMode="auto">
          <a:xfrm>
            <a:off x="127465" y="3303037"/>
            <a:ext cx="3919268" cy="355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B0A4DCC8-0439-47D2-A185-6BA8A78B2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774" y="3429000"/>
            <a:ext cx="3184491" cy="3157156"/>
          </a:xfrm>
          <a:prstGeom prst="rect">
            <a:avLst/>
          </a:prstGeom>
        </p:spPr>
      </p:pic>
      <p:pic>
        <p:nvPicPr>
          <p:cNvPr id="9" name="Imagem 8" descr="Foto em preto e branco pendurado na parede&#10;&#10;Descrição gerada automaticamente com confiança média">
            <a:extLst>
              <a:ext uri="{FF2B5EF4-FFF2-40B4-BE49-F238E27FC236}">
                <a16:creationId xmlns:a16="http://schemas.microsoft.com/office/drawing/2014/main" id="{68C29208-9355-4898-8886-F66C53A6B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5269" y="3395839"/>
            <a:ext cx="2930163" cy="31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dirty="0"/>
                  <a:t>Construir o gráfico das seguintes funções trigonométricas e verificar se  são periódicas.</a:t>
                </a:r>
              </a:p>
              <a:p>
                <a:pPr lvl="1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=2, 3, </m:t>
                    </m:r>
                    <m:f>
                      <m:fPr>
                        <m:type m:val="lin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e</m:t>
                    </m:r>
                    <m:f>
                      <m:fPr>
                        <m:type m:val="lin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pt-BR" sz="2000" dirty="0"/>
                  <a:t>;</a:t>
                </a:r>
              </a:p>
              <a:p>
                <a:pPr lvl="1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𝑘𝑐𝑜𝑠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=2, 3, </m:t>
                    </m:r>
                    <m:f>
                      <m:fPr>
                        <m:type m:val="lin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type m:val="lin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pt-BR" sz="2000" dirty="0"/>
                  <a:t>;</a:t>
                </a:r>
              </a:p>
              <a:p>
                <a:pPr lvl="1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pt-BR" sz="2000" dirty="0"/>
                  <a:t>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  <a:blipFill>
                <a:blip r:embed="rId3"/>
                <a:stretch>
                  <a:fillRect l="-1316" t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>
            <a:extLst>
              <a:ext uri="{FF2B5EF4-FFF2-40B4-BE49-F238E27FC236}">
                <a16:creationId xmlns:a16="http://schemas.microsoft.com/office/drawing/2014/main" id="{F93F5185-464B-46D6-94E9-1892374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5" y="679508"/>
            <a:ext cx="11123801" cy="897622"/>
          </a:xfrm>
        </p:spPr>
        <p:txBody>
          <a:bodyPr/>
          <a:lstStyle/>
          <a:p>
            <a:pPr algn="just"/>
            <a:r>
              <a:rPr lang="pt-BR" dirty="0"/>
              <a:t>funções trigonométricas</a:t>
            </a:r>
          </a:p>
        </p:txBody>
      </p:sp>
    </p:spTree>
    <p:extLst>
      <p:ext uri="{BB962C8B-B14F-4D97-AF65-F5344CB8AC3E}">
        <p14:creationId xmlns:p14="http://schemas.microsoft.com/office/powerpoint/2010/main" val="187699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16317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F446C3-71BD-4634-9BEB-0ED86C7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6" y="1577131"/>
            <a:ext cx="11123802" cy="4832058"/>
          </a:xfrm>
        </p:spPr>
        <p:txBody>
          <a:bodyPr>
            <a:normAutofit/>
          </a:bodyPr>
          <a:lstStyle/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BR" sz="2000" dirty="0"/>
              <a:t>FLEMMING, Diva Marília; GONÇALVES, </a:t>
            </a:r>
            <a:r>
              <a:rPr lang="pt-BR" sz="2000" dirty="0" err="1"/>
              <a:t>Mírian</a:t>
            </a:r>
            <a:r>
              <a:rPr lang="pt-BR" sz="2000" dirty="0"/>
              <a:t> Buss. Cálculo A : funções, limite, derivação e integração. 6. ed. São Paulo: Pearson </a:t>
            </a:r>
            <a:r>
              <a:rPr lang="pt-BR" sz="2000" dirty="0" err="1"/>
              <a:t>Education</a:t>
            </a:r>
            <a:r>
              <a:rPr lang="pt-BR" sz="2000" dirty="0"/>
              <a:t> do Brasil, 2012. 448p.</a:t>
            </a:r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Círculo Trigonométrico - Toda Matéria (todamateria.com.br)</a:t>
            </a:r>
            <a:endParaRPr lang="pt-BR" dirty="0"/>
          </a:p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BR" sz="2000" dirty="0"/>
              <a:t>SILVA, Luiz Paulo Moreira. "O que é círculo trigonométrico?"; Brasil Escola. Disponível em: https://brasilescola.uol.com.br/</a:t>
            </a:r>
            <a:r>
              <a:rPr lang="pt-BR" sz="2000" dirty="0" err="1"/>
              <a:t>o-que-e</a:t>
            </a:r>
            <a:r>
              <a:rPr lang="pt-BR" sz="2000" dirty="0"/>
              <a:t>/</a:t>
            </a:r>
            <a:r>
              <a:rPr lang="pt-BR" sz="2000" dirty="0" err="1"/>
              <a:t>matematica</a:t>
            </a:r>
            <a:r>
              <a:rPr lang="pt-BR" sz="2000" dirty="0"/>
              <a:t>/o-que-e-circulo-trigonometrico.htm. Acesso em 16 de agosto de 2021.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3F5185-464B-46D6-94E9-1892374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5" y="679508"/>
            <a:ext cx="11123801" cy="897622"/>
          </a:xfrm>
        </p:spPr>
        <p:txBody>
          <a:bodyPr/>
          <a:lstStyle/>
          <a:p>
            <a:pPr algn="just"/>
            <a:r>
              <a:rPr lang="pt-BR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19790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</p:spPr>
            <p:txBody>
              <a:bodyPr/>
              <a:lstStyle/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dirty="0"/>
                  <a:t>Dizemos que uma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periódica se existe um número real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pt-BR" dirty="0"/>
                  <a:t> tal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para todo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dirty="0"/>
                  <a:t>O número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BR" dirty="0"/>
                  <a:t> é chamado período da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dirty="0"/>
                  <a:t>O gráfico de uma função periódica se repete a cada intervalo de comprimento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  <a:blipFill>
                <a:blip r:embed="rId2"/>
                <a:stretch>
                  <a:fillRect l="-1316" t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>
            <a:extLst>
              <a:ext uri="{FF2B5EF4-FFF2-40B4-BE49-F238E27FC236}">
                <a16:creationId xmlns:a16="http://schemas.microsoft.com/office/drawing/2014/main" id="{F93F5185-464B-46D6-94E9-1892374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5" y="679508"/>
            <a:ext cx="11123801" cy="897622"/>
          </a:xfrm>
        </p:spPr>
        <p:txBody>
          <a:bodyPr/>
          <a:lstStyle/>
          <a:p>
            <a:pPr algn="just"/>
            <a:r>
              <a:rPr lang="pt-BR" dirty="0"/>
              <a:t>funções periódicas</a:t>
            </a:r>
          </a:p>
        </p:txBody>
      </p:sp>
      <p:pic>
        <p:nvPicPr>
          <p:cNvPr id="1026" name="Picture 2" descr="Propriedades das funções reais - Alfaconnection">
            <a:hlinkClick r:id="rId3"/>
            <a:extLst>
              <a:ext uri="{FF2B5EF4-FFF2-40B4-BE49-F238E27FC236}">
                <a16:creationId xmlns:a16="http://schemas.microsoft.com/office/drawing/2014/main" id="{0E7986F3-3F3A-4322-8265-75408030F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66" y="3835342"/>
            <a:ext cx="30956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figura representa parte do gráfico de uma função periód...">
            <a:hlinkClick r:id="rId5"/>
            <a:extLst>
              <a:ext uri="{FF2B5EF4-FFF2-40B4-BE49-F238E27FC236}">
                <a16:creationId xmlns:a16="http://schemas.microsoft.com/office/drawing/2014/main" id="{64E646E1-4E17-4DF8-9433-0C28B45FC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84" y="3501967"/>
            <a:ext cx="36766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07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F446C3-71BD-4634-9BEB-0ED86C7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6" y="1577131"/>
            <a:ext cx="11123802" cy="4832058"/>
          </a:xfrm>
        </p:spPr>
        <p:txBody>
          <a:bodyPr/>
          <a:lstStyle/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BR" dirty="0"/>
              <a:t>O Círculo Trigonométrico é uma representação gráfica que auxilia no cálculo das razões trigonométricas.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3F5185-464B-46D6-94E9-1892374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5" y="679508"/>
            <a:ext cx="11123801" cy="897622"/>
          </a:xfrm>
        </p:spPr>
        <p:txBody>
          <a:bodyPr/>
          <a:lstStyle/>
          <a:p>
            <a:pPr algn="just"/>
            <a:r>
              <a:rPr lang="pt-BR" dirty="0"/>
              <a:t>círculo trigonométrico</a:t>
            </a:r>
          </a:p>
        </p:txBody>
      </p:sp>
      <p:pic>
        <p:nvPicPr>
          <p:cNvPr id="2050" name="Picture 2" descr="Auladeciclotrigonometrico">
            <a:hlinkClick r:id="rId3"/>
            <a:extLst>
              <a:ext uri="{FF2B5EF4-FFF2-40B4-BE49-F238E27FC236}">
                <a16:creationId xmlns:a16="http://schemas.microsoft.com/office/drawing/2014/main" id="{B77429F6-6C80-42AC-BD37-2F0D81687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89" y="2424419"/>
            <a:ext cx="5005431" cy="375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5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F446C3-71BD-4634-9BEB-0ED86C751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BR" sz="1700"/>
              <a:t>A medida de um arco no círculo trigonométrico pode ser dada em grau (°) ou radiano (</a:t>
            </a:r>
            <a:r>
              <a:rPr lang="pt-BR" sz="1700" err="1"/>
              <a:t>rad</a:t>
            </a:r>
            <a:r>
              <a:rPr lang="pt-BR" sz="1700"/>
              <a:t>).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BR" sz="1700"/>
              <a:t>1° corresponde a 1/360 da circunferência. A circunferência é dividida em 360 partes iguais ligadas ao centro, sendo que cada uma delas apresenta um ângulo que corresponde a 1°.</a:t>
            </a:r>
          </a:p>
          <a:p>
            <a:pPr>
              <a:lnSpc>
                <a:spcPct val="9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BR" sz="1700"/>
              <a:t>1 radiano corresponde à medida de um arco da circunferência, cujo comprimento é igual ao raio da circunferência do arco que será medido.</a:t>
            </a:r>
          </a:p>
        </p:txBody>
      </p:sp>
      <p:pic>
        <p:nvPicPr>
          <p:cNvPr id="3074" name="Picture 2" descr="Círculo Trigonométrico">
            <a:hlinkClick r:id="rId3"/>
            <a:extLst>
              <a:ext uri="{FF2B5EF4-FFF2-40B4-BE49-F238E27FC236}">
                <a16:creationId xmlns:a16="http://schemas.microsoft.com/office/drawing/2014/main" id="{8A7C2FC3-1468-4F5B-8AFA-08B30190A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8582" y="2120900"/>
            <a:ext cx="4014459" cy="374819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93F5185-464B-46D6-94E9-1892374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pt-BR" dirty="0"/>
              <a:t>círculo trigonométrico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59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F446C3-71BD-4634-9BEB-0ED86C75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6" y="1577131"/>
            <a:ext cx="11123802" cy="4832058"/>
          </a:xfrm>
        </p:spPr>
        <p:txBody>
          <a:bodyPr/>
          <a:lstStyle/>
          <a:p>
            <a:pPr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pt-BR" dirty="0"/>
              <a:t>Quando dividimos o círculo trigonométrico em quatro partes iguais, temos os quatro quadrantes que o constituem.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3F5185-464B-46D6-94E9-1892374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5" y="679508"/>
            <a:ext cx="11123801" cy="897622"/>
          </a:xfrm>
        </p:spPr>
        <p:txBody>
          <a:bodyPr/>
          <a:lstStyle/>
          <a:p>
            <a:pPr algn="just"/>
            <a:r>
              <a:rPr lang="pt-BR" dirty="0"/>
              <a:t>círculo trigonométrico</a:t>
            </a:r>
          </a:p>
        </p:txBody>
      </p:sp>
      <p:pic>
        <p:nvPicPr>
          <p:cNvPr id="4098" name="Picture 2" descr="Círculo Trigonométrico">
            <a:hlinkClick r:id="rId3"/>
            <a:extLst>
              <a:ext uri="{FF2B5EF4-FFF2-40B4-BE49-F238E27FC236}">
                <a16:creationId xmlns:a16="http://schemas.microsoft.com/office/drawing/2014/main" id="{BF869CE5-8B7A-463F-BAA6-14C1D9C00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05" y="2402730"/>
            <a:ext cx="40862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írculo Trigonométrico">
            <a:hlinkClick r:id="rId3"/>
            <a:extLst>
              <a:ext uri="{FF2B5EF4-FFF2-40B4-BE49-F238E27FC236}">
                <a16:creationId xmlns:a16="http://schemas.microsoft.com/office/drawing/2014/main" id="{4B10A77F-2A65-4A98-93BA-CC46663E8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730" y="2513527"/>
            <a:ext cx="7453734" cy="317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2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dirty="0"/>
                  <a:t>Função Seno:</a:t>
                </a:r>
              </a:p>
              <a:p>
                <a:pPr lvl="1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sz="2000" dirty="0"/>
                  <a:t>Seja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000" dirty="0"/>
                  <a:t> um número real. Marcamos um ângulo com medida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000" dirty="0"/>
                  <a:t> em radianos na circunferência unitária com centro na origem.</a:t>
                </a:r>
              </a:p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lvl="1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sz="2000" dirty="0"/>
                  <a:t>Denominamos </a:t>
                </a:r>
                <a:r>
                  <a:rPr lang="pt-BR" sz="2000" i="1" dirty="0"/>
                  <a:t>seno de x</a:t>
                </a:r>
                <a:r>
                  <a:rPr lang="pt-BR" sz="2000" dirty="0"/>
                  <a:t> a ordenada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sz="2000" dirty="0"/>
                  <a:t> do ponto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BR" sz="2000" dirty="0"/>
                  <a:t>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  <a:blipFill>
                <a:blip r:embed="rId3"/>
                <a:stretch>
                  <a:fillRect l="-1316" t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>
            <a:extLst>
              <a:ext uri="{FF2B5EF4-FFF2-40B4-BE49-F238E27FC236}">
                <a16:creationId xmlns:a16="http://schemas.microsoft.com/office/drawing/2014/main" id="{F93F5185-464B-46D6-94E9-1892374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5" y="679508"/>
            <a:ext cx="11123801" cy="897622"/>
          </a:xfrm>
        </p:spPr>
        <p:txBody>
          <a:bodyPr/>
          <a:lstStyle/>
          <a:p>
            <a:pPr algn="just"/>
            <a:r>
              <a:rPr lang="pt-BR" dirty="0"/>
              <a:t>funções trigonométricas</a:t>
            </a:r>
          </a:p>
        </p:txBody>
      </p:sp>
      <p:pic>
        <p:nvPicPr>
          <p:cNvPr id="3" name="Imagem 2" descr="Diagrama, Desenho técnico&#10;&#10;Descrição gerada automaticamente">
            <a:extLst>
              <a:ext uri="{FF2B5EF4-FFF2-40B4-BE49-F238E27FC236}">
                <a16:creationId xmlns:a16="http://schemas.microsoft.com/office/drawing/2014/main" id="{02DBADCC-470C-45A1-8EA5-59BD55364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64" y="2668917"/>
            <a:ext cx="2626081" cy="2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3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dirty="0"/>
                  <a:t>Função Seno:</a:t>
                </a:r>
              </a:p>
              <a:p>
                <a:pPr lvl="1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sz="2000" dirty="0"/>
                  <a:t>Definimos a função seno como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000" dirty="0"/>
                  <a:t> de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sz="2000" dirty="0"/>
                  <a:t> em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sz="2000" dirty="0"/>
                  <a:t> que cada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sz="2000" dirty="0"/>
                  <a:t> faz corresponder o número real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  <a:blipFill>
                <a:blip r:embed="rId3"/>
                <a:stretch>
                  <a:fillRect l="-1316" t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>
            <a:extLst>
              <a:ext uri="{FF2B5EF4-FFF2-40B4-BE49-F238E27FC236}">
                <a16:creationId xmlns:a16="http://schemas.microsoft.com/office/drawing/2014/main" id="{F93F5185-464B-46D6-94E9-1892374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5" y="679508"/>
            <a:ext cx="11123801" cy="897622"/>
          </a:xfrm>
        </p:spPr>
        <p:txBody>
          <a:bodyPr/>
          <a:lstStyle/>
          <a:p>
            <a:pPr algn="just"/>
            <a:r>
              <a:rPr lang="pt-BR" dirty="0"/>
              <a:t>funções trigonométricas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0222088E-55E4-4072-BBD0-97757F2C7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005" y="3028965"/>
            <a:ext cx="5053989" cy="22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7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dirty="0"/>
                  <a:t>Função Cosseno:</a:t>
                </a:r>
              </a:p>
              <a:p>
                <a:pPr lvl="1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sz="2000" dirty="0"/>
                  <a:t>Seja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000" dirty="0"/>
                  <a:t> um número real. Marcamos um ângulo com medida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sz="2000" dirty="0"/>
                  <a:t> em radianos na circunferência unitária com centro na origem.</a:t>
                </a:r>
              </a:p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lvl="1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sz="2000" dirty="0"/>
                  <a:t>Denominamos </a:t>
                </a:r>
                <a:r>
                  <a:rPr lang="pt-BR" sz="2000" i="1" dirty="0"/>
                  <a:t>cosseno de x</a:t>
                </a:r>
                <a:r>
                  <a:rPr lang="pt-BR" sz="2000" dirty="0"/>
                  <a:t> a ordenada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sz="2000" dirty="0"/>
                  <a:t> do ponto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BR" sz="2000" dirty="0"/>
                  <a:t>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  <a:blipFill>
                <a:blip r:embed="rId3"/>
                <a:stretch>
                  <a:fillRect l="-1316" t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>
            <a:extLst>
              <a:ext uri="{FF2B5EF4-FFF2-40B4-BE49-F238E27FC236}">
                <a16:creationId xmlns:a16="http://schemas.microsoft.com/office/drawing/2014/main" id="{F93F5185-464B-46D6-94E9-1892374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5" y="679508"/>
            <a:ext cx="11123801" cy="897622"/>
          </a:xfrm>
        </p:spPr>
        <p:txBody>
          <a:bodyPr/>
          <a:lstStyle/>
          <a:p>
            <a:pPr algn="just"/>
            <a:r>
              <a:rPr lang="pt-BR" dirty="0"/>
              <a:t>funções trigonométricas</a:t>
            </a:r>
          </a:p>
        </p:txBody>
      </p:sp>
      <p:pic>
        <p:nvPicPr>
          <p:cNvPr id="3" name="Imagem 2" descr="Diagrama, Desenho técnico&#10;&#10;Descrição gerada automaticamente">
            <a:extLst>
              <a:ext uri="{FF2B5EF4-FFF2-40B4-BE49-F238E27FC236}">
                <a16:creationId xmlns:a16="http://schemas.microsoft.com/office/drawing/2014/main" id="{02DBADCC-470C-45A1-8EA5-59BD55364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64" y="2668917"/>
            <a:ext cx="2626081" cy="2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0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dirty="0"/>
                  <a:t>Função Cosseno:</a:t>
                </a:r>
              </a:p>
              <a:p>
                <a:pPr lvl="1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pt-BR" sz="2000" dirty="0"/>
                  <a:t>Definimos a função cosseno como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000" dirty="0"/>
                  <a:t> de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sz="2000" dirty="0"/>
                  <a:t> em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sz="2000" dirty="0"/>
                  <a:t> que cada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sz="2000" dirty="0"/>
                  <a:t> faz corresponder o número real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2000" dirty="0"/>
                  <a:t>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7F446C3-71BD-4634-9BEB-0ED86C75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506" y="1577131"/>
                <a:ext cx="11123802" cy="4832058"/>
              </a:xfrm>
              <a:blipFill>
                <a:blip r:embed="rId3"/>
                <a:stretch>
                  <a:fillRect l="-1316" t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3">
            <a:extLst>
              <a:ext uri="{FF2B5EF4-FFF2-40B4-BE49-F238E27FC236}">
                <a16:creationId xmlns:a16="http://schemas.microsoft.com/office/drawing/2014/main" id="{F93F5185-464B-46D6-94E9-18923747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5" y="679508"/>
            <a:ext cx="11123801" cy="897622"/>
          </a:xfrm>
        </p:spPr>
        <p:txBody>
          <a:bodyPr/>
          <a:lstStyle/>
          <a:p>
            <a:pPr algn="just"/>
            <a:r>
              <a:rPr lang="pt-BR" dirty="0"/>
              <a:t>funções trigonométricas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5247BB6-08AE-407C-A37B-67C932F65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753" y="3080369"/>
            <a:ext cx="5347882" cy="22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00_TF66722518.potx" id="{C84ED8BD-52E3-4647-BDDE-2D5844B660E5}" vid="{EB3F96B2-70B4-484F-91EE-3CFAE2EECA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discurso de vendas leve</Template>
  <TotalTime>187</TotalTime>
  <Words>620</Words>
  <Application>Microsoft Office PowerPoint</Application>
  <PresentationFormat>Widescreen</PresentationFormat>
  <Paragraphs>81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Open Sans</vt:lpstr>
      <vt:lpstr>Verdana</vt:lpstr>
      <vt:lpstr>RetrospectVTI</vt:lpstr>
      <vt:lpstr>RESOLUÇÃO DIFERENCIAL DE PROBLEMAS</vt:lpstr>
      <vt:lpstr>funções periódicas</vt:lpstr>
      <vt:lpstr>círculo trigonométrico</vt:lpstr>
      <vt:lpstr>círculo trigonométrico</vt:lpstr>
      <vt:lpstr>círculo trigonométrico</vt:lpstr>
      <vt:lpstr>funções trigonométricas</vt:lpstr>
      <vt:lpstr>funções trigonométricas</vt:lpstr>
      <vt:lpstr>funções trigonométricas</vt:lpstr>
      <vt:lpstr>funções trigonométricas</vt:lpstr>
      <vt:lpstr>funções trigonométricas</vt:lpstr>
      <vt:lpstr>funções trigonométricas</vt:lpstr>
      <vt:lpstr>funções trigonométricas</vt:lpstr>
      <vt:lpstr>OBRIGADO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DIFERENCIAL DE PROBLEMAS</dc:title>
  <dc:creator>Pedro Girotto</dc:creator>
  <cp:lastModifiedBy>Pedro Girotto</cp:lastModifiedBy>
  <cp:revision>6</cp:revision>
  <dcterms:created xsi:type="dcterms:W3CDTF">2021-08-16T19:37:27Z</dcterms:created>
  <dcterms:modified xsi:type="dcterms:W3CDTF">2021-08-17T13:49:02Z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