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odoestudo.com.br/matematica/funcao-bijeto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E505-C06E-49C7-8C3B-01D7862D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318827"/>
          </a:xfrm>
        </p:spPr>
        <p:txBody>
          <a:bodyPr/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FBE35-8ABA-4468-B138-D7F5C7DD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07281"/>
            <a:ext cx="6831673" cy="152173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FUNÇÕES TRIGONOMÉTRICAS INVERSAS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1400" dirty="0"/>
              <a:t>Prof. Pedro Girotto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D31055-28DC-49C9-9C57-13A70022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919" y="111369"/>
            <a:ext cx="1024516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4A4736-6FEE-49A3-A54F-B0F5683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4287677"/>
          </a:xfrm>
        </p:spPr>
        <p:txBody>
          <a:bodyPr anchor="ctr"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673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BIJETORA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Uma função é chamada de bijetora quando ela é injetora e </a:t>
                </a:r>
                <a:r>
                  <a:rPr lang="pt-BR" dirty="0" err="1"/>
                  <a:t>sobrejetora</a:t>
                </a:r>
                <a:r>
                  <a:rPr lang="pt-BR" dirty="0"/>
                  <a:t> ao mesmo tempo.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1" dirty="0"/>
                  <a:t>Função Injetora:</a:t>
                </a:r>
              </a:p>
              <a:p>
                <a:pPr lvl="1" algn="just"/>
                <a:r>
                  <a:rPr lang="pt-BR" i="0" dirty="0"/>
                  <a:t>Uma função é injetora quando elementos distintos do domínio têm imagens distintas no contradomínio.</a:t>
                </a:r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todo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pertencente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ao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dom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nio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i="0" dirty="0"/>
              </a:p>
              <a:p>
                <a:pPr marL="530352" lvl="1" indent="0" algn="just">
                  <a:buNone/>
                </a:pPr>
                <a:endParaRPr lang="pt-BR" i="0" dirty="0"/>
              </a:p>
              <a:p>
                <a:pPr algn="just"/>
                <a:r>
                  <a:rPr lang="pt-BR" b="1" dirty="0"/>
                  <a:t>Função </a:t>
                </a:r>
                <a:r>
                  <a:rPr lang="pt-BR" b="1" dirty="0" err="1"/>
                  <a:t>Sobrejetora</a:t>
                </a:r>
                <a:r>
                  <a:rPr lang="pt-BR" b="1" dirty="0"/>
                  <a:t>:</a:t>
                </a:r>
              </a:p>
              <a:p>
                <a:pPr lvl="1" algn="just"/>
                <a:r>
                  <a:rPr lang="pt-BR" i="0" dirty="0"/>
                  <a:t>Uma função é dita </a:t>
                </a:r>
                <a:r>
                  <a:rPr lang="pt-BR" i="0" dirty="0" err="1"/>
                  <a:t>sobrejetora</a:t>
                </a:r>
                <a:r>
                  <a:rPr lang="pt-BR" i="0" dirty="0"/>
                  <a:t> quando seu contradomínio é igual à sua imagem. </a:t>
                </a:r>
              </a:p>
              <a:p>
                <a:pPr lvl="1" algn="just"/>
                <a:r>
                  <a:rPr lang="pt-BR" i="0" dirty="0"/>
                  <a:t>Em outras palavras, uma função em que todo elemento do contradomínio possui um correspondente no domínio é uma função </a:t>
                </a:r>
                <a:r>
                  <a:rPr lang="pt-BR" i="0" dirty="0" err="1"/>
                  <a:t>sobrejetora</a:t>
                </a:r>
                <a:r>
                  <a:rPr lang="pt-BR" i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ção bijetora: definição, exemplos, gráfico e exercícios resolvidos.">
            <a:hlinkClick r:id="rId2"/>
            <a:extLst>
              <a:ext uri="{FF2B5EF4-FFF2-40B4-BE49-F238E27FC236}">
                <a16:creationId xmlns:a16="http://schemas.microsoft.com/office/drawing/2014/main" id="{19817A22-62AD-4C1E-AAB3-6BD70E8CA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41357"/>
            <a:ext cx="6900380" cy="51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FUNÇÕES BIJETORA</a:t>
            </a:r>
          </a:p>
        </p:txBody>
      </p:sp>
    </p:spTree>
    <p:extLst>
      <p:ext uri="{BB962C8B-B14F-4D97-AF65-F5344CB8AC3E}">
        <p14:creationId xmlns:p14="http://schemas.microsoft.com/office/powerpoint/2010/main" val="3913383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INVERSAS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i="0" dirty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uma função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i="0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i="0" dirty="0"/>
                  <a:t>. Se, para cada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i="0" dirty="0"/>
                  <a:t>,existir </a:t>
                </a:r>
                <a:r>
                  <a:rPr lang="pt-BR" i="1" dirty="0"/>
                  <a:t>exatamente um</a:t>
                </a:r>
                <a:r>
                  <a:rPr lang="pt-BR" dirty="0"/>
                  <a:t>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i="0" dirty="0"/>
                  <a:t>, então podemos definir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i="0" dirty="0"/>
                  <a:t> tal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i="0" dirty="0"/>
                  <a:t>.</a:t>
                </a:r>
              </a:p>
              <a:p>
                <a:pPr algn="just"/>
                <a:r>
                  <a:rPr lang="pt-BR" dirty="0"/>
                  <a:t>A função f</a:t>
                </a:r>
                <a:r>
                  <a:rPr lang="pt-BR" i="0" dirty="0"/>
                  <a:t> definida desta maneira é chamada inversa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i="0" dirty="0"/>
                  <a:t> e denotada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i="0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i="0" dirty="0"/>
                  <a:t>Exemplos: Para cada função abaixo, calcule a função inversa e plote seu gráfico.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pt-BR" i="0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i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DEBC6AA6-F04C-48F3-A152-2B9BA6FD3D12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/>
              <a:t>FUNÇÕES TRIGONOMÉTRICAS INVERSAS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i="0" dirty="0"/>
                  <a:t>Função </a:t>
                </a:r>
                <a:r>
                  <a:rPr lang="pt-BR" dirty="0"/>
                  <a:t>inversa seno:</a:t>
                </a:r>
              </a:p>
              <a:p>
                <a:pPr lvl="1" algn="just"/>
                <a:r>
                  <a:rPr lang="pt-BR" i="0" dirty="0"/>
                  <a:t>A função </a:t>
                </a:r>
                <a:r>
                  <a:rPr lang="pt-BR" dirty="0"/>
                  <a:t>seno</a:t>
                </a:r>
                <a:r>
                  <a:rPr lang="pt-BR" i="0" dirty="0"/>
                  <a:t> não é uma função bijetora.</a:t>
                </a:r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marL="530352" lvl="1" indent="0" algn="just">
                  <a:buNone/>
                </a:pPr>
                <a:endParaRPr lang="pt-BR" i="0" dirty="0"/>
              </a:p>
              <a:p>
                <a:pPr marL="530352" lvl="1" indent="0" algn="just">
                  <a:buNone/>
                </a:pPr>
                <a:endParaRPr lang="pt-BR" i="0" dirty="0"/>
              </a:p>
              <a:p>
                <a:pPr lvl="1" algn="just"/>
                <a:r>
                  <a:rPr lang="pt-BR" i="0" dirty="0"/>
                  <a:t>Se considerarmos a função </a:t>
                </a:r>
                <a:r>
                  <a:rPr lang="pt-BR" dirty="0"/>
                  <a:t>seno</a:t>
                </a:r>
                <a:r>
                  <a:rPr lang="pt-BR" i="0" dirty="0"/>
                  <a:t> restrita ao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0" dirty="0"/>
                  <a:t> e com contradomínio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i="0" dirty="0"/>
              </a:p>
              <a:p>
                <a:pPr lvl="1" algn="just"/>
                <a:r>
                  <a:rPr lang="pt-BR" i="0" dirty="0"/>
                  <a:t>Com isso,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admite inversa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i="0" dirty="0"/>
                  <a:t> é denominada função </a:t>
                </a:r>
                <a:r>
                  <a:rPr lang="pt-BR" dirty="0"/>
                  <a:t>arco-seno</a:t>
                </a:r>
                <a:r>
                  <a:rPr lang="pt-BR" i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1589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C937A9CE-49DA-4A2C-ACCA-CD8FFF7F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67" y="2211780"/>
            <a:ext cx="4362665" cy="3058953"/>
          </a:xfrm>
          <a:prstGeom prst="rect">
            <a:avLst/>
          </a:prstGeom>
        </p:spPr>
      </p:pic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0ADB94-3EDB-44F0-A1E2-A53C2F228C51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TRIGONOMÉTRICAS INVERSAS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i="0" dirty="0"/>
                  <a:t>Função </a:t>
                </a:r>
                <a:r>
                  <a:rPr lang="pt-BR" dirty="0"/>
                  <a:t>inversa cosseno:</a:t>
                </a:r>
              </a:p>
              <a:p>
                <a:pPr lvl="1" algn="just"/>
                <a:r>
                  <a:rPr lang="pt-BR" i="0" dirty="0"/>
                  <a:t>A função </a:t>
                </a:r>
                <a:r>
                  <a:rPr lang="pt-BR" dirty="0"/>
                  <a:t>cosseno</a:t>
                </a:r>
                <a:r>
                  <a:rPr lang="pt-BR" i="0" dirty="0"/>
                  <a:t> não é uma função bijetora.</a:t>
                </a:r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marL="530352" lvl="1" indent="0" algn="just">
                  <a:buNone/>
                </a:pPr>
                <a:endParaRPr lang="pt-BR" i="0" dirty="0"/>
              </a:p>
              <a:p>
                <a:pPr lvl="1" algn="just"/>
                <a:r>
                  <a:rPr lang="pt-BR" i="0" dirty="0"/>
                  <a:t>Se considerarmos a função </a:t>
                </a:r>
                <a:r>
                  <a:rPr lang="pt-BR" dirty="0"/>
                  <a:t>cosseno</a:t>
                </a:r>
                <a:r>
                  <a:rPr lang="pt-BR" i="0" dirty="0"/>
                  <a:t> restrita ao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pt-BR" i="0" dirty="0"/>
                  <a:t> e com contradomínio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i="0" dirty="0"/>
              </a:p>
              <a:p>
                <a:pPr lvl="1" algn="just"/>
                <a:r>
                  <a:rPr lang="pt-BR" i="0" dirty="0"/>
                  <a:t>Com isso,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admite inversa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i="0" dirty="0"/>
                  <a:t> é denominada função </a:t>
                </a:r>
                <a:r>
                  <a:rPr lang="pt-BR" dirty="0"/>
                  <a:t>arco-cosseno</a:t>
                </a:r>
                <a:r>
                  <a:rPr lang="pt-BR" i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 b="-4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0ADB94-3EDB-44F0-A1E2-A53C2F228C51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Gráfico, Diagrama&#10;&#10;Descrição gerada automaticamente">
            <a:extLst>
              <a:ext uri="{FF2B5EF4-FFF2-40B4-BE49-F238E27FC236}">
                <a16:creationId xmlns:a16="http://schemas.microsoft.com/office/drawing/2014/main" id="{59175B75-0D9B-42F4-BBFC-6CF26153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98" y="2248249"/>
            <a:ext cx="4528382" cy="30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TRIGONOMÉTRICAS INVERSAS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i="0" dirty="0"/>
                  <a:t>Função </a:t>
                </a:r>
                <a:r>
                  <a:rPr lang="pt-BR" dirty="0"/>
                  <a:t>inversa tangente:</a:t>
                </a:r>
              </a:p>
              <a:p>
                <a:pPr lvl="1" algn="just"/>
                <a:r>
                  <a:rPr lang="pt-BR" i="0" dirty="0"/>
                  <a:t>A função </a:t>
                </a:r>
                <a:r>
                  <a:rPr lang="pt-BR" dirty="0"/>
                  <a:t>tangente</a:t>
                </a:r>
                <a:r>
                  <a:rPr lang="pt-BR" i="0" dirty="0"/>
                  <a:t> não é uma função bijetora.</a:t>
                </a:r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lvl="1" algn="just"/>
                <a:endParaRPr lang="pt-BR" i="0" dirty="0"/>
              </a:p>
              <a:p>
                <a:pPr marL="530352" lvl="1" indent="0" algn="just">
                  <a:buNone/>
                </a:pPr>
                <a:endParaRPr lang="pt-BR" i="0" dirty="0"/>
              </a:p>
              <a:p>
                <a:pPr lvl="1" algn="just"/>
                <a:r>
                  <a:rPr lang="pt-BR" i="0" dirty="0"/>
                  <a:t>Se considerarmos a função </a:t>
                </a:r>
                <a:r>
                  <a:rPr lang="pt-BR" dirty="0"/>
                  <a:t>tangente</a:t>
                </a:r>
                <a:r>
                  <a:rPr lang="pt-BR" i="0" dirty="0"/>
                  <a:t> restrita ao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/>
              </a:p>
              <a:p>
                <a:pPr lvl="1" algn="just"/>
                <a:r>
                  <a:rPr lang="pt-BR" i="0" dirty="0"/>
                  <a:t>Com isso,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admite inversa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i="0" dirty="0"/>
                  <a:t> é denominada função </a:t>
                </a:r>
                <a:r>
                  <a:rPr lang="pt-BR" dirty="0"/>
                  <a:t>arco-tangente</a:t>
                </a:r>
                <a:r>
                  <a:rPr lang="pt-BR" i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 b="-1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0ADB94-3EDB-44F0-A1E2-A53C2F228C51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Gráfico, Diagrama, Histograma&#10;&#10;Descrição gerada automaticamente">
            <a:extLst>
              <a:ext uri="{FF2B5EF4-FFF2-40B4-BE49-F238E27FC236}">
                <a16:creationId xmlns:a16="http://schemas.microsoft.com/office/drawing/2014/main" id="{3AE6C02D-7451-4591-BEFA-B86C48BB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08" y="2324834"/>
            <a:ext cx="4549183" cy="2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TRIGONOMÉTRICAS INVERSAS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i="0" dirty="0"/>
                  <a:t>Função </a:t>
                </a:r>
                <a:r>
                  <a:rPr lang="pt-BR" dirty="0"/>
                  <a:t>inversa cotangente, secante e cossecante:</a:t>
                </a:r>
              </a:p>
              <a:p>
                <a:pPr lvl="1" algn="just"/>
                <a:r>
                  <a:rPr lang="pt-BR" i="0" dirty="0"/>
                  <a:t>Podemos definir a função inversa da cotangente como:</a:t>
                </a:r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𝑐𝑜𝑡𝑔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i="0" dirty="0"/>
              </a:p>
              <a:p>
                <a:pPr lvl="1" algn="just"/>
                <a:r>
                  <a:rPr lang="pt-BR" i="0" dirty="0"/>
                  <a:t>As funções inversas da secante e da cossecante serão funções no domínio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i="0" dirty="0"/>
                  <a:t>, desde que adotemos as definições:</a:t>
                </a:r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i="0" dirty="0"/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𝑐𝑜𝑠𝑒𝑐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i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0ADB94-3EDB-44F0-A1E2-A53C2F228C51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3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TRIGONOMÉTRICAS INVERSAS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dirty="0"/>
                  <a:t>Exemplo:</a:t>
                </a:r>
              </a:p>
              <a:p>
                <a:pPr lvl="1" algn="just"/>
                <a:r>
                  <a:rPr lang="pt-BR" i="0" dirty="0"/>
                  <a:t>Determine a função inversa e plote o gráfico de ambas as funções: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2000" i="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2000" i="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0ADB94-3EDB-44F0-A1E2-A53C2F228C51}"/>
              </a:ext>
            </a:extLst>
          </p:cNvPr>
          <p:cNvSpPr/>
          <p:nvPr/>
        </p:nvSpPr>
        <p:spPr>
          <a:xfrm flipH="1">
            <a:off x="285225" y="6501468"/>
            <a:ext cx="218114" cy="356532"/>
          </a:xfrm>
          <a:prstGeom prst="rtTriangle">
            <a:avLst/>
          </a:prstGeom>
          <a:solidFill>
            <a:srgbClr val="191B0E"/>
          </a:solidFill>
          <a:ln>
            <a:solidFill>
              <a:srgbClr val="19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8168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217</TotalTime>
  <Words>441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Franklin Gothic Book</vt:lpstr>
      <vt:lpstr>Cortar</vt:lpstr>
      <vt:lpstr>resolução diferencial de problemas</vt:lpstr>
      <vt:lpstr>FUNÇÕES BIJETORA</vt:lpstr>
      <vt:lpstr>FUNÇÕES BIJETORA</vt:lpstr>
      <vt:lpstr>FUNÇÕES INVERSAS</vt:lpstr>
      <vt:lpstr>FUNÇÕES TRIGONOMÉTRICAS INVERSAS</vt:lpstr>
      <vt:lpstr>FUNÇÕES TRIGONOMÉTRICAS INVERSAS</vt:lpstr>
      <vt:lpstr>FUNÇÕES TRIGONOMÉTRICAS INVERSAS</vt:lpstr>
      <vt:lpstr>FUNÇÕES TRIGONOMÉTRICAS INVERSAS</vt:lpstr>
      <vt:lpstr>FUNÇÕES TRIGONOMÉTRICAS INVERSAS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Girotto</dc:creator>
  <cp:lastModifiedBy>Pedro Girotto</cp:lastModifiedBy>
  <cp:revision>13</cp:revision>
  <dcterms:created xsi:type="dcterms:W3CDTF">2021-08-18T20:07:22Z</dcterms:created>
  <dcterms:modified xsi:type="dcterms:W3CDTF">2021-08-23T20:05:25Z</dcterms:modified>
</cp:coreProperties>
</file>