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asdecalculo.com.br/translacao-grafico-funcao/" TargetMode="External"/><Relationship Id="rId2" Type="http://schemas.openxmlformats.org/officeDocument/2006/relationships/hyperlink" Target="https://educacao.uol.com.br/disciplinas/matematica/translacao-de-funcoes-reais-efeito-nos-grafico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itorarealize.com.br/index.php/artigo/visualizar/627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E505-C06E-49C7-8C3B-01D7862DC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318827"/>
          </a:xfrm>
        </p:spPr>
        <p:txBody>
          <a:bodyPr/>
          <a:lstStyle/>
          <a:p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FBE35-8ABA-4468-B138-D7F5C7DD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07281"/>
            <a:ext cx="6831673" cy="1521732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FUNÇÕES HIPERBÓLICAS E TRANSLADAÇÃO DE GRÁFICO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1400" dirty="0"/>
              <a:t>Prof. Pedro Girotto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6678DB-3688-43B0-8D48-082B35F8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059" y="93305"/>
            <a:ext cx="919400" cy="12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HIPERBÓLICAS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A função seno hiperbólico, denotada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𝑠𝑒𝑛h</m:t>
                    </m:r>
                  </m:oMath>
                </a14:m>
                <a:r>
                  <a:rPr lang="pt-BR" i="0" dirty="0"/>
                  <a:t>, e a função cosseno hiperbólico, denotada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𝑐𝑜𝑠h</m:t>
                    </m:r>
                  </m:oMath>
                </a14:m>
                <a:r>
                  <a:rPr lang="pt-BR" i="0" dirty="0"/>
                  <a:t>, são definidas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i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3FC6C018-C120-4F72-B139-63DEA07F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1" y="2985144"/>
            <a:ext cx="5273191" cy="3582668"/>
          </a:xfrm>
          <a:prstGeom prst="rect">
            <a:avLst/>
          </a:prstGeom>
        </p:spPr>
      </p:pic>
      <p:pic>
        <p:nvPicPr>
          <p:cNvPr id="7" name="Imagem 6" descr="Gráfico, Gráfico de bolhas&#10;&#10;Descrição gerada automaticamente">
            <a:extLst>
              <a:ext uri="{FF2B5EF4-FFF2-40B4-BE49-F238E27FC236}">
                <a16:creationId xmlns:a16="http://schemas.microsoft.com/office/drawing/2014/main" id="{D864617F-D7FD-4BB0-A128-D623C052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85" y="2985912"/>
            <a:ext cx="542048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HIPERBÓLICAS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i="0" dirty="0"/>
                  <a:t>As funções tangente, cotangente, secante e cossecante hiperb</a:t>
                </a:r>
                <a:r>
                  <a:rPr lang="pt-BR" dirty="0"/>
                  <a:t>ólicas são definidas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𝑡𝑔h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𝑠𝑒𝑛h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i="0" dirty="0"/>
              </a:p>
              <a:p>
                <a:pPr marL="0" indent="0" algn="just">
                  <a:buNone/>
                </a:pPr>
                <a:endParaRPr lang="pt-BR" i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𝑐𝑜𝑡𝑔h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𝑠𝑒𝑛h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i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sech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i="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𝑐𝑜𝑠𝑒𝑐h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𝑠𝑒𝑛h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i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8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FUNÇÕES HIPERBÓLICAS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i="0" dirty="0"/>
                  <a:t>Muitas identidades conhecidas para funções trigonométricas são análogas para as funções hiperbólicas.</a:t>
                </a:r>
              </a:p>
              <a:p>
                <a:pPr algn="just"/>
                <a:endParaRPr lang="pt-BR" i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                   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𝑠𝑒𝑛h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i="0" dirty="0"/>
              </a:p>
              <a:p>
                <a:pPr marL="0" indent="0" algn="just">
                  <a:buNone/>
                </a:pPr>
                <a:endParaRPr lang="pt-BR" i="0" dirty="0"/>
              </a:p>
              <a:p>
                <a:pPr algn="just"/>
                <a:r>
                  <a:rPr lang="pt-BR" i="0" dirty="0"/>
                  <a:t>A identidade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cosh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)²−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𝑠𝑒𝑛h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)²=1</m:t>
                    </m:r>
                  </m:oMath>
                </a14:m>
                <a:r>
                  <a:rPr lang="pt-BR" i="0" dirty="0"/>
                  <a:t> mostra que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i="0" dirty="0"/>
                  <a:t> de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sinh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pt-BR" i="0" dirty="0"/>
                  <a:t> está sobre a hipérbole unitária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i="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5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TRANSLADAÇÃO DE GRÁFICO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/>
              <a:lstStyle/>
              <a:p>
                <a:pPr algn="just"/>
                <a:r>
                  <a:rPr lang="pt-BR" i="0" dirty="0"/>
                  <a:t>Um recurso muito útil para a construção de novos gráficos é conhecer a transladação de gráficos.</a:t>
                </a:r>
              </a:p>
              <a:p>
                <a:pPr algn="just"/>
                <a:r>
                  <a:rPr lang="pt-BR" dirty="0"/>
                  <a:t>A</a:t>
                </a:r>
                <a:r>
                  <a:rPr lang="pt-BR" i="0" dirty="0"/>
                  <a:t> partir do conhecimento das Funções Básicas, pode-se construir facilmente outros gráficos apenas transladando (deslocando) o gráfico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i="0" dirty="0"/>
                  <a:t> unidades.</a:t>
                </a:r>
              </a:p>
              <a:p>
                <a:pPr algn="just"/>
                <a:r>
                  <a:rPr lang="pt-BR" i="0" dirty="0"/>
                  <a:t>A translação de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é uma nova função cujo gráfico tem forma idêntica ao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, porém, está numa posição diferente no plano cartesiano.</a:t>
                </a:r>
              </a:p>
              <a:p>
                <a:pPr algn="just"/>
                <a:r>
                  <a:rPr lang="pt-BR" i="0" dirty="0"/>
                  <a:t>Assim, a Translação do Gráfico de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i="0" dirty="0"/>
                  <a:t> pode ser no sentido horizontal ou vertical.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 r="-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TRANSLADAÇÃO DE GRÁFICO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b="1" i="0" dirty="0"/>
                  <a:t>Horizontal</a:t>
                </a:r>
                <a:r>
                  <a:rPr lang="pt-BR" i="0" dirty="0"/>
                  <a:t>:</a:t>
                </a:r>
              </a:p>
              <a:p>
                <a:pPr lvl="1" algn="just"/>
                <a:r>
                  <a:rPr lang="pt-BR" i="0" dirty="0"/>
                  <a:t> Ocorre quando soma-se uma constante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i="0" dirty="0"/>
                  <a:t> no argumento da função.</a:t>
                </a:r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pt-BR" i="0" dirty="0"/>
              </a:p>
              <a:p>
                <a:pPr lvl="1" algn="just"/>
                <a:r>
                  <a:rPr lang="pt-BR" i="0" dirty="0"/>
                  <a:t>Caso a constante seja positiva o gráfico é deslocado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i="0" dirty="0"/>
                  <a:t> unidades para a esquerda;</a:t>
                </a:r>
              </a:p>
              <a:p>
                <a:pPr lvl="1" algn="just"/>
                <a:r>
                  <a:rPr lang="pt-BR" i="0" dirty="0"/>
                  <a:t>Se por negativa é deslocado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i="0" dirty="0"/>
                  <a:t> unidades para a direita.</a:t>
                </a:r>
              </a:p>
              <a:p>
                <a:pPr lvl="1" algn="just"/>
                <a:endParaRPr lang="pt-BR" i="0" dirty="0"/>
              </a:p>
              <a:p>
                <a:pPr lvl="1" algn="just"/>
                <a:r>
                  <a:rPr lang="pt-BR" i="0" dirty="0"/>
                  <a:t>Exemplo: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i="0" dirty="0"/>
                  <a:t>;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000" b="0" i="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000" b="0" i="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TRANSLADAÇÃO DE GRÁFICO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b="1" i="0" dirty="0"/>
                  <a:t>Vertical</a:t>
                </a:r>
                <a:r>
                  <a:rPr lang="pt-BR" i="0" dirty="0"/>
                  <a:t>:</a:t>
                </a:r>
              </a:p>
              <a:p>
                <a:pPr lvl="1" algn="just"/>
                <a:r>
                  <a:rPr lang="pt-BR" i="0" dirty="0"/>
                  <a:t> Ocorre quando soma-se uma constante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i="0" dirty="0"/>
                  <a:t> na função.</a:t>
                </a:r>
              </a:p>
              <a:p>
                <a:pPr marL="530352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i="0" dirty="0"/>
              </a:p>
              <a:p>
                <a:pPr lvl="1" algn="just"/>
                <a:r>
                  <a:rPr lang="pt-BR" i="0" dirty="0"/>
                  <a:t>A função é deslocada para cima se a constante for positiva.</a:t>
                </a:r>
              </a:p>
              <a:p>
                <a:pPr lvl="1" algn="just"/>
                <a:r>
                  <a:rPr lang="pt-BR" i="0" dirty="0"/>
                  <a:t>A função é deslocada para baixo se a constante for negativa.</a:t>
                </a:r>
              </a:p>
              <a:p>
                <a:pPr lvl="1" algn="just"/>
                <a:endParaRPr lang="pt-BR" i="0" dirty="0"/>
              </a:p>
              <a:p>
                <a:pPr lvl="1" algn="just"/>
                <a:r>
                  <a:rPr lang="pt-BR" i="0" dirty="0"/>
                  <a:t>Exemplo: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000" i="0" dirty="0"/>
                  <a:t>;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2000" b="0" i="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2000" b="0" i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94E203-BB53-491D-99BE-2F2FB1ADF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011" y="1520155"/>
                <a:ext cx="10620462" cy="4981313"/>
              </a:xfrm>
              <a:blipFill>
                <a:blip r:embed="rId2"/>
                <a:stretch>
                  <a:fillRect l="-517" t="-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5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4A4736-6FEE-49A3-A54F-B0F5683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4287677"/>
          </a:xfrm>
        </p:spPr>
        <p:txBody>
          <a:bodyPr anchor="ctr"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5673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E204-54AF-465F-9FB2-3ED138B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11" y="461045"/>
            <a:ext cx="10620462" cy="1059110"/>
          </a:xfrm>
        </p:spPr>
        <p:txBody>
          <a:bodyPr anchor="ctr"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4E203-BB53-491D-99BE-2F2FB1AD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1520155"/>
            <a:ext cx="10620462" cy="4981313"/>
          </a:xfrm>
        </p:spPr>
        <p:txBody>
          <a:bodyPr/>
          <a:lstStyle/>
          <a:p>
            <a:pPr algn="just"/>
            <a:r>
              <a:rPr lang="pt-BR" dirty="0">
                <a:hlinkClick r:id="rId2"/>
              </a:rPr>
              <a:t>Translação de funções reais: Efeito nos gráficos - UOL Educação</a:t>
            </a:r>
            <a:endParaRPr lang="pt-BR" dirty="0"/>
          </a:p>
          <a:p>
            <a:pPr algn="just"/>
            <a:r>
              <a:rPr lang="pt-BR" dirty="0">
                <a:hlinkClick r:id="rId3"/>
              </a:rPr>
              <a:t>Gráfico de Funções: Translações - (dicasdecalculo.com.br)</a:t>
            </a:r>
            <a:endParaRPr lang="pt-BR" dirty="0"/>
          </a:p>
          <a:p>
            <a:pPr algn="just"/>
            <a:r>
              <a:rPr lang="pt-BR" dirty="0">
                <a:hlinkClick r:id="rId4"/>
              </a:rPr>
              <a:t>TRANSLAÇÃO E ROTAÇÃO DE GRÁFICOS DE FUNÇÕES UTILIZANDO O GEOGEBRA | Plataforma Espaço Digital (editorarealize.com.</a:t>
            </a:r>
            <a:r>
              <a:rPr lang="pt-BR">
                <a:hlinkClick r:id="rId4"/>
              </a:rPr>
              <a:t>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42463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392</TotalTime>
  <Words>416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Cambria Math</vt:lpstr>
      <vt:lpstr>Franklin Gothic Book</vt:lpstr>
      <vt:lpstr>Cortar</vt:lpstr>
      <vt:lpstr>resolução diferencial de problemas</vt:lpstr>
      <vt:lpstr>FUNÇÕES HIPERBÓLICAS</vt:lpstr>
      <vt:lpstr>FUNÇÕES HIPERBÓLICAS</vt:lpstr>
      <vt:lpstr>FUNÇÕES HIPERBÓLICAS</vt:lpstr>
      <vt:lpstr>TRANSLADAÇÃO DE GRÁFICO</vt:lpstr>
      <vt:lpstr>TRANSLADAÇÃO DE GRÁFICO</vt:lpstr>
      <vt:lpstr>TRANSLADAÇÃO DE GRÁFICO</vt:lpstr>
      <vt:lpstr>OBRIGADO!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Girotto</dc:creator>
  <cp:lastModifiedBy>Pedro Girotto</cp:lastModifiedBy>
  <cp:revision>17</cp:revision>
  <dcterms:created xsi:type="dcterms:W3CDTF">2021-08-18T20:07:22Z</dcterms:created>
  <dcterms:modified xsi:type="dcterms:W3CDTF">2021-08-24T00:56:15Z</dcterms:modified>
</cp:coreProperties>
</file>