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60" r:id="rId5"/>
    <p:sldId id="261" r:id="rId6"/>
    <p:sldId id="262" r:id="rId7"/>
    <p:sldId id="263" r:id="rId8"/>
    <p:sldId id="264" r:id="rId9"/>
    <p:sldId id="272" r:id="rId10"/>
    <p:sldId id="273" r:id="rId11"/>
    <p:sldId id="274" r:id="rId12"/>
    <p:sldId id="265" r:id="rId13"/>
    <p:sldId id="266" r:id="rId14"/>
    <p:sldId id="271" r:id="rId15"/>
    <p:sldId id="268" r:id="rId16"/>
    <p:sldId id="269" r:id="rId17"/>
    <p:sldId id="270" r:id="rId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65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5496" y="267494"/>
            <a:ext cx="1584176" cy="1440160"/>
            <a:chOff x="5436096" y="3003798"/>
            <a:chExt cx="1387575" cy="108012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36096" y="3003798"/>
              <a:ext cx="1387575" cy="93273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5436096" y="3560698"/>
              <a:ext cx="13875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Baskerville Old Face" panose="02020602080505020303" pitchFamily="18" charset="0"/>
                </a:rPr>
                <a:t>checkIt</a:t>
              </a:r>
              <a:endParaRPr lang="en-US" sz="2800" b="1" dirty="0">
                <a:latin typeface="Baskerville Old Face" panose="02020602080505020303" pitchFamily="18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0" y="267494"/>
            <a:ext cx="9144000" cy="122413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70000">
                <a:srgbClr val="FFFFFF">
                  <a:alpha val="77000"/>
                </a:srgbClr>
              </a:gs>
              <a:gs pos="31000">
                <a:schemeClr val="bg1">
                  <a:alpha val="6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909107"/>
            <a:ext cx="914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Grocery List App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Frictionless Shopping     </a:t>
            </a:r>
            <a:endParaRPr kumimoji="0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0" y="398205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“checkIt”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977" y="796888"/>
            <a:ext cx="1995456" cy="389659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checkIt - Interface </a:t>
            </a:r>
            <a:r>
              <a:rPr lang="en-US" altLang="ko-KR" dirty="0" smtClean="0"/>
              <a:t>(</a:t>
            </a:r>
            <a:r>
              <a:rPr lang="en-US" altLang="ko-KR" dirty="0" smtClean="0"/>
              <a:t>orders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1835697" y="2587520"/>
            <a:ext cx="1878470" cy="583705"/>
          </a:xfrm>
          <a:prstGeom prst="wedgeRoundRectCallout">
            <a:avLst>
              <a:gd name="adj1" fmla="val 78028"/>
              <a:gd name="adj2" fmla="val 123346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Name Orders for quick reference and reuse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-36512" y="-20538"/>
            <a:ext cx="1584176" cy="1080120"/>
            <a:chOff x="5436096" y="3003798"/>
            <a:chExt cx="1387575" cy="108012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36096" y="3003798"/>
              <a:ext cx="1387575" cy="932737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5436096" y="3560698"/>
              <a:ext cx="13875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Baskerville Old Face" panose="02020602080505020303" pitchFamily="18" charset="0"/>
                </a:rPr>
                <a:t>checkIt</a:t>
              </a:r>
              <a:endParaRPr lang="en-US" sz="2800" b="1" dirty="0">
                <a:latin typeface="Baskerville Old Face" panose="020206020805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038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checkIt</a:t>
            </a:r>
            <a:r>
              <a:rPr lang="en-US" altLang="ko-KR" dirty="0"/>
              <a:t> </a:t>
            </a:r>
            <a:r>
              <a:rPr lang="en-US" altLang="ko-KR" dirty="0" smtClean="0"/>
              <a:t>– Benefits </a:t>
            </a:r>
            <a:endParaRPr lang="ko-KR" alt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691680" y="1059582"/>
            <a:ext cx="6840760" cy="4083919"/>
          </a:xfrm>
        </p:spPr>
        <p:txBody>
          <a:bodyPr wrap="square" anchor="t" anchorCtr="0">
            <a:normAutofit/>
          </a:bodyPr>
          <a:lstStyle/>
          <a:p>
            <a:r>
              <a:rPr lang="en-US" sz="1600" b="1" dirty="0" smtClean="0"/>
              <a:t>Saves time</a:t>
            </a:r>
          </a:p>
          <a:p>
            <a:pPr lvl="1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Convenience with no pens and papers or memorizing</a:t>
            </a:r>
          </a:p>
          <a:p>
            <a:pPr lvl="1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Less time spent compiling lists</a:t>
            </a:r>
          </a:p>
          <a:p>
            <a:pPr lvl="1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Decisions about what products to purchase are predetermined by the time you arrive at store</a:t>
            </a:r>
          </a:p>
          <a:p>
            <a:pPr lvl="1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Less time spent in store wandering around looking for items</a:t>
            </a:r>
          </a:p>
          <a:p>
            <a:r>
              <a:rPr lang="en-US" sz="1600" b="1" dirty="0" smtClean="0"/>
              <a:t>Saves money </a:t>
            </a:r>
          </a:p>
          <a:p>
            <a:pPr lvl="1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Guards against impulse purchases because you shop from a list </a:t>
            </a:r>
          </a:p>
          <a:p>
            <a:pPr lvl="1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Users can accurately prepare/work from a budget</a:t>
            </a:r>
          </a:p>
          <a:p>
            <a:r>
              <a:rPr lang="en-US" sz="1600" b="1" dirty="0" smtClean="0"/>
              <a:t>Supports healthy life style</a:t>
            </a:r>
          </a:p>
          <a:p>
            <a:pPr lvl="1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Fewer impulse purchases lead to healthier product planning and choices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-36512" y="-20538"/>
            <a:ext cx="1584176" cy="1080120"/>
            <a:chOff x="5436096" y="3003798"/>
            <a:chExt cx="1387575" cy="108012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36096" y="3003798"/>
              <a:ext cx="1387575" cy="932737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436096" y="3560698"/>
              <a:ext cx="13875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Baskerville Old Face" panose="02020602080505020303" pitchFamily="18" charset="0"/>
                </a:rPr>
                <a:t>checkIt</a:t>
              </a:r>
              <a:endParaRPr lang="en-US" sz="2800" b="1" dirty="0">
                <a:latin typeface="Baskerville Old Face" panose="020206020805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520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checkIt - Strengths</a:t>
            </a:r>
            <a:endParaRPr lang="ko-KR" alt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691680" y="1131590"/>
            <a:ext cx="6995120" cy="3275806"/>
          </a:xfrm>
        </p:spPr>
        <p:txBody>
          <a:bodyPr anchor="t" anchorCtr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Simple design and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Pre-loaded products with </a:t>
            </a:r>
            <a:r>
              <a:rPr lang="en-US" dirty="0" err="1" smtClean="0"/>
              <a:t>upc</a:t>
            </a:r>
            <a:r>
              <a:rPr lang="en-US" dirty="0" smtClean="0"/>
              <a:t> codes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Powerful search to find products of interest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Ability to organize by categories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Ability to create favorites list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Ability to save previous shopping list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Ability to move from lists to shopping cart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Track visitor usage with Google Universal Analytics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-36512" y="-20538"/>
            <a:ext cx="1584176" cy="1080120"/>
            <a:chOff x="5436096" y="3003798"/>
            <a:chExt cx="1387575" cy="108012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36096" y="3003798"/>
              <a:ext cx="1387575" cy="932737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436096" y="3560698"/>
              <a:ext cx="13875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Baskerville Old Face" panose="02020602080505020303" pitchFamily="18" charset="0"/>
                </a:rPr>
                <a:t>checkIt</a:t>
              </a:r>
              <a:endParaRPr lang="en-US" sz="2800" b="1" dirty="0">
                <a:latin typeface="Baskerville Old Face" panose="020206020805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711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996" y="699767"/>
            <a:ext cx="7573542" cy="444373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 checkIt – Site Performance Insights</a:t>
            </a:r>
            <a:endParaRPr lang="ko-KR" altLang="en-US" sz="32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3773650" y="699766"/>
            <a:ext cx="1518430" cy="583705"/>
          </a:xfrm>
          <a:prstGeom prst="wedgeRoundRectCallout">
            <a:avLst>
              <a:gd name="adj1" fmla="val -88480"/>
              <a:gd name="adj2" fmla="val 4186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Account level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(domain) 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Visitor Tracking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1979712" y="2204069"/>
            <a:ext cx="1734453" cy="583705"/>
          </a:xfrm>
          <a:prstGeom prst="wedgeRoundRectCallout">
            <a:avLst>
              <a:gd name="adj1" fmla="val 28648"/>
              <a:gd name="adj2" fmla="val 109253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Dashboard displays 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popular performance metrics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6065566" y="699543"/>
            <a:ext cx="1321007" cy="576063"/>
          </a:xfrm>
          <a:prstGeom prst="wedgeRoundRectCallout">
            <a:avLst>
              <a:gd name="adj1" fmla="val 82135"/>
              <a:gd name="adj2" fmla="val 108263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Specify dates 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of interest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7158026" y="1707165"/>
            <a:ext cx="1878470" cy="648561"/>
          </a:xfrm>
          <a:prstGeom prst="wedgeRoundRectCallout">
            <a:avLst>
              <a:gd name="adj1" fmla="val -39149"/>
              <a:gd name="adj2" fmla="val 82092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Select desired 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metrics to monitor 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-36512" y="-20538"/>
            <a:ext cx="1584176" cy="1080120"/>
            <a:chOff x="5436096" y="3003798"/>
            <a:chExt cx="1387575" cy="108012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36096" y="3003798"/>
              <a:ext cx="1387575" cy="932737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5436096" y="3560698"/>
              <a:ext cx="13875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Baskerville Old Face" panose="02020602080505020303" pitchFamily="18" charset="0"/>
                </a:rPr>
                <a:t>checkIt</a:t>
              </a:r>
              <a:endParaRPr lang="en-US" sz="2800" b="1" dirty="0">
                <a:latin typeface="Baskerville Old Face" panose="020206020805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765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checkIt - Weaknesses</a:t>
            </a:r>
            <a:endParaRPr lang="ko-KR" alt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691679" y="1131590"/>
            <a:ext cx="6768753" cy="3275806"/>
          </a:xfrm>
        </p:spPr>
        <p:txBody>
          <a:bodyPr anchor="t" anchorCtr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Real-time updating of product lists </a:t>
            </a:r>
            <a:r>
              <a:rPr lang="en-US" dirty="0" smtClean="0"/>
              <a:t>may not be available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scanner capability currently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way to determine if product </a:t>
            </a:r>
            <a:r>
              <a:rPr lang="en-US" dirty="0" smtClean="0"/>
              <a:t>inventory is </a:t>
            </a:r>
            <a:r>
              <a:rPr lang="en-US" dirty="0"/>
              <a:t>available in store at time of purchase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-36512" y="-20538"/>
            <a:ext cx="1584176" cy="1080120"/>
            <a:chOff x="5436096" y="3003798"/>
            <a:chExt cx="1387575" cy="108012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36096" y="3003798"/>
              <a:ext cx="1387575" cy="932737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436096" y="3560698"/>
              <a:ext cx="13875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Baskerville Old Face" panose="02020602080505020303" pitchFamily="18" charset="0"/>
                </a:rPr>
                <a:t>checkIt</a:t>
              </a:r>
              <a:endParaRPr lang="en-US" sz="2800" b="1" dirty="0">
                <a:latin typeface="Baskerville Old Face" panose="020206020805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171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checkIt - Opportunities</a:t>
            </a:r>
            <a:endParaRPr lang="ko-KR" alt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691679" y="1131590"/>
            <a:ext cx="7344817" cy="3275806"/>
          </a:xfrm>
        </p:spPr>
        <p:txBody>
          <a:bodyPr anchor="t" anchorCtr="0">
            <a:normAutofit fontScale="70000" lnSpcReduction="20000"/>
          </a:bodyPr>
          <a:lstStyle/>
          <a:p>
            <a:r>
              <a:rPr lang="en-US" sz="3100" dirty="0"/>
              <a:t>Future enhancements might include:</a:t>
            </a:r>
          </a:p>
          <a:p>
            <a:pPr lvl="1"/>
            <a:r>
              <a:rPr lang="en-US" dirty="0"/>
              <a:t>Barcode Scanner capability</a:t>
            </a:r>
          </a:p>
          <a:p>
            <a:pPr lvl="1"/>
            <a:r>
              <a:rPr lang="en-US" dirty="0"/>
              <a:t>Budget customization</a:t>
            </a:r>
          </a:p>
          <a:p>
            <a:pPr lvl="1"/>
            <a:r>
              <a:rPr lang="en-US" dirty="0"/>
              <a:t>Coupon compatible</a:t>
            </a:r>
          </a:p>
          <a:p>
            <a:pPr lvl="1"/>
            <a:r>
              <a:rPr lang="en-US" dirty="0"/>
              <a:t>Price comparison across stores</a:t>
            </a:r>
          </a:p>
          <a:p>
            <a:pPr lvl="1"/>
            <a:r>
              <a:rPr lang="en-US" dirty="0"/>
              <a:t>Store </a:t>
            </a:r>
            <a:r>
              <a:rPr lang="en-US" dirty="0" smtClean="0"/>
              <a:t>inventory/availability</a:t>
            </a:r>
          </a:p>
          <a:p>
            <a:pPr lvl="1"/>
            <a:r>
              <a:rPr lang="en-US" dirty="0" smtClean="0"/>
              <a:t>Event based tracking (performance analytics)</a:t>
            </a:r>
            <a:endParaRPr lang="en-US" dirty="0"/>
          </a:p>
          <a:p>
            <a:pPr lvl="1"/>
            <a:r>
              <a:rPr lang="en-US" dirty="0"/>
              <a:t>On site location based ads</a:t>
            </a:r>
          </a:p>
          <a:p>
            <a:pPr lvl="1"/>
            <a:r>
              <a:rPr lang="en-US" dirty="0"/>
              <a:t>Push notifications for product specials that might be of interest based on previous purchases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-36512" y="-20538"/>
            <a:ext cx="1584176" cy="1080120"/>
            <a:chOff x="5436096" y="3003798"/>
            <a:chExt cx="1387575" cy="108012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36096" y="3003798"/>
              <a:ext cx="1387575" cy="932737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436096" y="3560698"/>
              <a:ext cx="13875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Baskerville Old Face" panose="02020602080505020303" pitchFamily="18" charset="0"/>
                </a:rPr>
                <a:t>checkIt</a:t>
              </a:r>
              <a:endParaRPr lang="en-US" sz="2800" b="1" dirty="0">
                <a:latin typeface="Baskerville Old Face" panose="020206020805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85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checkIt - Technology</a:t>
            </a:r>
            <a:endParaRPr lang="ko-KR" alt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691679" y="1131590"/>
            <a:ext cx="7344817" cy="3275806"/>
          </a:xfrm>
        </p:spPr>
        <p:txBody>
          <a:bodyPr anchor="t" anchorCtr="0">
            <a:noAutofit/>
          </a:bodyPr>
          <a:lstStyle/>
          <a:p>
            <a:r>
              <a:rPr lang="en-US" sz="2800" dirty="0" err="1" smtClean="0"/>
              <a:t>checkIt</a:t>
            </a:r>
            <a:r>
              <a:rPr lang="en-US" sz="2800" dirty="0" smtClean="0"/>
              <a:t> </a:t>
            </a:r>
            <a:r>
              <a:rPr lang="en-US" sz="2800" dirty="0" smtClean="0"/>
              <a:t>app technology includes: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Node.js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NPM packages: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Express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Handlebars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Universal-analytics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Bootstrap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New package: </a:t>
            </a:r>
            <a:r>
              <a:rPr lang="en-US" dirty="0" smtClean="0"/>
              <a:t>NPM Universal-analytics (Google)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-36512" y="-20538"/>
            <a:ext cx="1584176" cy="1080120"/>
            <a:chOff x="5436096" y="3003798"/>
            <a:chExt cx="1387575" cy="108012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36096" y="3003798"/>
              <a:ext cx="1387575" cy="932737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436096" y="3560698"/>
              <a:ext cx="13875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Baskerville Old Face" panose="02020602080505020303" pitchFamily="18" charset="0"/>
                </a:rPr>
                <a:t>checkIt</a:t>
              </a:r>
              <a:endParaRPr lang="en-US" sz="2800" b="1" dirty="0">
                <a:latin typeface="Baskerville Old Face" panose="020206020805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534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 smtClean="0"/>
              <a:t>Introduction Project 2:</a:t>
            </a:r>
            <a:endParaRPr lang="en-US" sz="32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Group 8 </a:t>
            </a:r>
            <a:r>
              <a:rPr lang="en-US" sz="2800" dirty="0"/>
              <a:t>decided to develop a Grocery List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audience: technically savvy shopper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App Name: </a:t>
            </a:r>
            <a:r>
              <a:rPr lang="en-US" sz="2800" dirty="0" smtClean="0"/>
              <a:t>checkIt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smtClean="0"/>
              <a:t>		Grocery List App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-36512" y="-20538"/>
            <a:ext cx="2088232" cy="1080120"/>
            <a:chOff x="5436096" y="3003798"/>
            <a:chExt cx="1387575" cy="108012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36096" y="3003798"/>
              <a:ext cx="1387575" cy="932737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5436096" y="3560698"/>
              <a:ext cx="13875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Baskerville Old Face" panose="02020602080505020303" pitchFamily="18" charset="0"/>
                </a:rPr>
                <a:t>checkIt</a:t>
              </a:r>
              <a:endParaRPr lang="en-US" sz="2800" b="1" dirty="0">
                <a:latin typeface="Baskerville Old Face" panose="020206020805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/>
              <a:t>Mobile grocery shoppers prefer apps to browser</a:t>
            </a:r>
            <a:endParaRPr lang="ko-KR" alt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1800" b="1" dirty="0" smtClean="0"/>
              <a:t>US mobile grocery shopping app users by demographic</a:t>
            </a:r>
            <a:endParaRPr lang="en-US" sz="1800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2051720" y="1564126"/>
            <a:ext cx="6408712" cy="323047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-36512" y="-20538"/>
            <a:ext cx="1584176" cy="1080120"/>
            <a:chOff x="5436096" y="3003798"/>
            <a:chExt cx="1387575" cy="108012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36096" y="3003798"/>
              <a:ext cx="1387575" cy="932737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5436096" y="3560698"/>
              <a:ext cx="13875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Baskerville Old Face" panose="02020602080505020303" pitchFamily="18" charset="0"/>
                </a:rPr>
                <a:t>checkIt</a:t>
              </a:r>
              <a:endParaRPr lang="en-US" sz="2800" b="1" dirty="0">
                <a:latin typeface="Baskerville Old Face" panose="020206020805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272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Most valued grocery app features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79712" y="771550"/>
            <a:ext cx="6912768" cy="1008112"/>
          </a:xfrm>
        </p:spPr>
        <p:txBody>
          <a:bodyPr/>
          <a:lstStyle/>
          <a:p>
            <a:r>
              <a:rPr lang="en-US" altLang="ko-KR" sz="1400" b="1" dirty="0" smtClean="0"/>
              <a:t>*</a:t>
            </a:r>
            <a:r>
              <a:rPr lang="en-US" sz="1400" b="1" dirty="0"/>
              <a:t>Consumers want app features that improve pre-purchase </a:t>
            </a:r>
            <a:r>
              <a:rPr lang="en-US" sz="1400" b="1" dirty="0" smtClean="0"/>
              <a:t>experience</a:t>
            </a:r>
            <a:endParaRPr lang="en-US" altLang="ko-KR" sz="1400" b="1" dirty="0" smtClean="0"/>
          </a:p>
          <a:p>
            <a:pPr lvl="0"/>
            <a:r>
              <a:rPr lang="en-US" altLang="ko-KR" sz="1400" b="1" dirty="0" smtClean="0"/>
              <a:t>*Consumers most requested feature is the editable and sharable shopping list</a:t>
            </a:r>
          </a:p>
          <a:p>
            <a:pPr lvl="0"/>
            <a:r>
              <a:rPr lang="en-US" sz="1400" b="1" dirty="0" smtClean="0"/>
              <a:t>*Consumers also want to use grocery apps to search and review recipes, scan barcodes and locate nearby stores </a:t>
            </a:r>
            <a:endParaRPr lang="en-US" sz="1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2051720" y="1923678"/>
            <a:ext cx="6552728" cy="3069361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36512" y="-20538"/>
            <a:ext cx="1584176" cy="1080120"/>
            <a:chOff x="5436096" y="3003798"/>
            <a:chExt cx="1387575" cy="108012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36096" y="3003798"/>
              <a:ext cx="1387575" cy="932737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436096" y="3560698"/>
              <a:ext cx="13875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Baskerville Old Face" panose="02020602080505020303" pitchFamily="18" charset="0"/>
                </a:rPr>
                <a:t>checkIt</a:t>
              </a:r>
              <a:endParaRPr lang="en-US" sz="2800" b="1" dirty="0">
                <a:latin typeface="Baskerville Old Face" panose="020206020805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923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51470"/>
            <a:ext cx="7524328" cy="990928"/>
          </a:xfrm>
        </p:spPr>
        <p:txBody>
          <a:bodyPr>
            <a:normAutofit/>
          </a:bodyPr>
          <a:lstStyle/>
          <a:p>
            <a:r>
              <a:rPr lang="en-US" sz="2400" dirty="0"/>
              <a:t>What is the </a:t>
            </a:r>
            <a:r>
              <a:rPr lang="en-US" sz="2400" dirty="0" smtClean="0"/>
              <a:t>“checkIt” </a:t>
            </a:r>
            <a:r>
              <a:rPr lang="en-US" sz="2400" dirty="0"/>
              <a:t>shopping list app?</a:t>
            </a:r>
            <a:endParaRPr lang="ko-KR" alt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Replaces traditional pen and paper grocery lists</a:t>
            </a:r>
            <a:endParaRPr lang="en-US" b="1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907704" y="1600201"/>
            <a:ext cx="7200800" cy="3059781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Built-in database that digitally adds available products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Manage list in quick, convenient, hassle free methods: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Alphabetically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By Category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By Aisle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 order of priority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Recipe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-36512" y="-20538"/>
            <a:ext cx="1584176" cy="1080120"/>
            <a:chOff x="5436096" y="3003798"/>
            <a:chExt cx="1387575" cy="108012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36096" y="3003798"/>
              <a:ext cx="1387575" cy="932737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436096" y="3560698"/>
              <a:ext cx="13875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Baskerville Old Face" panose="02020602080505020303" pitchFamily="18" charset="0"/>
                </a:rPr>
                <a:t>checkIt</a:t>
              </a:r>
              <a:endParaRPr lang="en-US" sz="2800" b="1" dirty="0">
                <a:latin typeface="Baskerville Old Face" panose="020206020805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102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checkIt – How it works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Shopping made easy with powerful features for search, add, copy and re-use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Search for products by entering product name or a few letters from the name to select an item for your list or favorites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A</a:t>
            </a:r>
            <a:r>
              <a:rPr lang="en-US" altLang="ko-KR" sz="1600" dirty="0" smtClean="0"/>
              <a:t>dd products manually to your list or favorites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Copy items from your favorites list and add them to your shopping list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Re-use previous shopping list to create a new shopping list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Move shopping list items to shopping cart when you are ready to checkout</a:t>
            </a:r>
            <a:endParaRPr lang="ko-KR" altLang="en-US" sz="1600" dirty="0"/>
          </a:p>
        </p:txBody>
      </p:sp>
      <p:grpSp>
        <p:nvGrpSpPr>
          <p:cNvPr id="10" name="Group 9"/>
          <p:cNvGrpSpPr/>
          <p:nvPr/>
        </p:nvGrpSpPr>
        <p:grpSpPr>
          <a:xfrm>
            <a:off x="-36512" y="-20538"/>
            <a:ext cx="1584176" cy="1080120"/>
            <a:chOff x="5436096" y="3003798"/>
            <a:chExt cx="1387575" cy="108012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36096" y="3003798"/>
              <a:ext cx="1387575" cy="932737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436096" y="3560698"/>
              <a:ext cx="13875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Baskerville Old Face" panose="02020602080505020303" pitchFamily="18" charset="0"/>
                </a:rPr>
                <a:t>checkIt</a:t>
              </a:r>
              <a:endParaRPr lang="en-US" sz="2800" b="1" dirty="0">
                <a:latin typeface="Baskerville Old Face" panose="020206020805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021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797972"/>
            <a:ext cx="1966919" cy="425903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checkIt - Interface </a:t>
            </a:r>
            <a:r>
              <a:rPr lang="en-US" altLang="ko-KR" dirty="0" smtClean="0"/>
              <a:t>(home)</a:t>
            </a:r>
            <a:endParaRPr lang="ko-KR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835696" y="1290399"/>
            <a:ext cx="7200800" cy="1880827"/>
            <a:chOff x="1905000" y="1828800"/>
            <a:chExt cx="5257800" cy="2209802"/>
          </a:xfrm>
        </p:grpSpPr>
        <p:sp>
          <p:nvSpPr>
            <p:cNvPr id="8" name="Rounded Rectangular Callout 7"/>
            <p:cNvSpPr/>
            <p:nvPr/>
          </p:nvSpPr>
          <p:spPr>
            <a:xfrm>
              <a:off x="1905000" y="1828800"/>
              <a:ext cx="1371600" cy="685801"/>
            </a:xfrm>
            <a:prstGeom prst="wedgeRoundRectCallout">
              <a:avLst>
                <a:gd name="adj1" fmla="val 84297"/>
                <a:gd name="adj2" fmla="val 77062"/>
                <a:gd name="adj3" fmla="val 16667"/>
              </a:avLst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Search for Products 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To add to lists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9" name="Rounded Rectangular Callout 8"/>
            <p:cNvSpPr/>
            <p:nvPr/>
          </p:nvSpPr>
          <p:spPr>
            <a:xfrm>
              <a:off x="1905000" y="3352801"/>
              <a:ext cx="1371600" cy="685801"/>
            </a:xfrm>
            <a:prstGeom prst="wedgeRoundRectCallout">
              <a:avLst>
                <a:gd name="adj1" fmla="val 78028"/>
                <a:gd name="adj2" fmla="val 123346"/>
                <a:gd name="adj3" fmla="val 16667"/>
              </a:avLst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Convert (create) list to shopping cart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1" name="Rounded Rectangular Callout 10"/>
            <p:cNvSpPr/>
            <p:nvPr/>
          </p:nvSpPr>
          <p:spPr>
            <a:xfrm>
              <a:off x="5791200" y="2667000"/>
              <a:ext cx="1371600" cy="685801"/>
            </a:xfrm>
            <a:prstGeom prst="wedgeRoundRectCallout">
              <a:avLst>
                <a:gd name="adj1" fmla="val -106116"/>
                <a:gd name="adj2" fmla="val 129306"/>
                <a:gd name="adj3" fmla="val 16667"/>
              </a:avLst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Create new lists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-36512" y="-20538"/>
            <a:ext cx="1584176" cy="1080120"/>
            <a:chOff x="5436096" y="3003798"/>
            <a:chExt cx="1387575" cy="108012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36096" y="3003798"/>
              <a:ext cx="1387575" cy="932737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5436096" y="3560698"/>
              <a:ext cx="13875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Baskerville Old Face" panose="02020602080505020303" pitchFamily="18" charset="0"/>
                </a:rPr>
                <a:t>checkIt</a:t>
              </a:r>
              <a:endParaRPr lang="en-US" sz="2800" b="1" dirty="0">
                <a:latin typeface="Baskerville Old Face" panose="02020602080505020303" pitchFamily="18" charset="0"/>
              </a:endParaRPr>
            </a:p>
          </p:txBody>
        </p:sp>
      </p:grpSp>
      <p:sp>
        <p:nvSpPr>
          <p:cNvPr id="18" name="Rounded Rectangular Callout 17"/>
          <p:cNvSpPr/>
          <p:nvPr/>
        </p:nvSpPr>
        <p:spPr>
          <a:xfrm>
            <a:off x="1835696" y="3788245"/>
            <a:ext cx="1878470" cy="583705"/>
          </a:xfrm>
          <a:prstGeom prst="wedgeRoundRectCallout">
            <a:avLst>
              <a:gd name="adj1" fmla="val 79872"/>
              <a:gd name="adj2" fmla="val 68754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Create and Edit 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favorites or staples lists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7164288" y="2996157"/>
            <a:ext cx="1878470" cy="583705"/>
          </a:xfrm>
          <a:prstGeom prst="wedgeRoundRectCallout">
            <a:avLst>
              <a:gd name="adj1" fmla="val -109435"/>
              <a:gd name="adj2" fmla="val 71154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Create new </a:t>
            </a:r>
            <a:r>
              <a:rPr lang="en-US" sz="1400" dirty="0" smtClean="0">
                <a:solidFill>
                  <a:schemeClr val="bg1"/>
                </a:solidFill>
              </a:rPr>
              <a:t>orders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61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420" y="796888"/>
            <a:ext cx="1998013" cy="432636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checkIt - Interface </a:t>
            </a:r>
            <a:r>
              <a:rPr lang="en-US" altLang="ko-KR" dirty="0"/>
              <a:t>(</a:t>
            </a:r>
            <a:r>
              <a:rPr lang="en-US" altLang="ko-KR" dirty="0" smtClean="0"/>
              <a:t>favorites)</a:t>
            </a:r>
            <a:endParaRPr lang="ko-KR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835696" y="1290399"/>
            <a:ext cx="7200800" cy="3161200"/>
            <a:chOff x="1905000" y="1828800"/>
            <a:chExt cx="5257800" cy="3714124"/>
          </a:xfrm>
        </p:grpSpPr>
        <p:sp>
          <p:nvSpPr>
            <p:cNvPr id="8" name="Rounded Rectangular Callout 7"/>
            <p:cNvSpPr/>
            <p:nvPr/>
          </p:nvSpPr>
          <p:spPr>
            <a:xfrm>
              <a:off x="1905000" y="1828800"/>
              <a:ext cx="1371600" cy="685801"/>
            </a:xfrm>
            <a:prstGeom prst="wedgeRoundRectCallout">
              <a:avLst>
                <a:gd name="adj1" fmla="val 84297"/>
                <a:gd name="adj2" fmla="val 77062"/>
                <a:gd name="adj3" fmla="val 16667"/>
              </a:avLst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Display </a:t>
              </a:r>
              <a:r>
                <a:rPr lang="en-US" sz="1200" dirty="0" smtClean="0">
                  <a:solidFill>
                    <a:schemeClr val="bg1"/>
                  </a:solidFill>
                </a:rPr>
                <a:t>Products 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Added to favorites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9" name="Rounded Rectangular Callout 8"/>
            <p:cNvSpPr/>
            <p:nvPr/>
          </p:nvSpPr>
          <p:spPr>
            <a:xfrm>
              <a:off x="1905000" y="3352801"/>
              <a:ext cx="1371600" cy="685801"/>
            </a:xfrm>
            <a:prstGeom prst="wedgeRoundRectCallout">
              <a:avLst>
                <a:gd name="adj1" fmla="val 86879"/>
                <a:gd name="adj2" fmla="val 53326"/>
                <a:gd name="adj3" fmla="val 16667"/>
              </a:avLst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See what Lists favorites are associated with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0" name="Rounded Rectangular Callout 9"/>
            <p:cNvSpPr/>
            <p:nvPr/>
          </p:nvSpPr>
          <p:spPr>
            <a:xfrm>
              <a:off x="5791200" y="4857123"/>
              <a:ext cx="1371600" cy="685801"/>
            </a:xfrm>
            <a:prstGeom prst="wedgeRoundRectCallout">
              <a:avLst>
                <a:gd name="adj1" fmla="val -117482"/>
                <a:gd name="adj2" fmla="val -92234"/>
                <a:gd name="adj3" fmla="val 16667"/>
              </a:avLst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Name your lists </a:t>
              </a:r>
            </a:p>
          </p:txBody>
        </p:sp>
        <p:sp>
          <p:nvSpPr>
            <p:cNvPr id="11" name="Rounded Rectangular Callout 10"/>
            <p:cNvSpPr/>
            <p:nvPr/>
          </p:nvSpPr>
          <p:spPr>
            <a:xfrm>
              <a:off x="5791200" y="2667000"/>
              <a:ext cx="1371600" cy="685801"/>
            </a:xfrm>
            <a:prstGeom prst="wedgeRoundRectCallout">
              <a:avLst>
                <a:gd name="adj1" fmla="val -114229"/>
                <a:gd name="adj2" fmla="val 28430"/>
                <a:gd name="adj3" fmla="val 16667"/>
              </a:avLst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List products, units, category (aisles)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-36512" y="-20538"/>
            <a:ext cx="1584176" cy="1080120"/>
            <a:chOff x="5436096" y="3003798"/>
            <a:chExt cx="1387575" cy="108012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36096" y="3003798"/>
              <a:ext cx="1387575" cy="932737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5436096" y="3560698"/>
              <a:ext cx="13875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Baskerville Old Face" panose="02020602080505020303" pitchFamily="18" charset="0"/>
                </a:rPr>
                <a:t>checkIt</a:t>
              </a:r>
              <a:endParaRPr lang="en-US" sz="2800" b="1" dirty="0">
                <a:latin typeface="Baskerville Old Face" panose="02020602080505020303" pitchFamily="18" charset="0"/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9997" y="2988054"/>
            <a:ext cx="1346139" cy="49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91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977" y="796888"/>
            <a:ext cx="1995456" cy="393510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checkIt - Interface </a:t>
            </a:r>
            <a:r>
              <a:rPr lang="en-US" altLang="ko-KR" dirty="0" smtClean="0"/>
              <a:t>(merchants)</a:t>
            </a:r>
            <a:endParaRPr lang="ko-KR" alt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1835697" y="1290398"/>
            <a:ext cx="1878470" cy="583705"/>
          </a:xfrm>
          <a:prstGeom prst="wedgeRoundRectCallout">
            <a:avLst>
              <a:gd name="adj1" fmla="val 78028"/>
              <a:gd name="adj2" fmla="val 328659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List products 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by merchants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-36512" y="-20538"/>
            <a:ext cx="1584176" cy="1080120"/>
            <a:chOff x="5436096" y="3003798"/>
            <a:chExt cx="1387575" cy="108012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36096" y="3003798"/>
              <a:ext cx="1387575" cy="932737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5436096" y="3560698"/>
              <a:ext cx="13875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Baskerville Old Face" panose="02020602080505020303" pitchFamily="18" charset="0"/>
                </a:rPr>
                <a:t>checkIt</a:t>
              </a:r>
              <a:endParaRPr lang="en-US" sz="2800" b="1" dirty="0">
                <a:latin typeface="Baskerville Old Face" panose="020206020805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929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38A5B8A-1436-471E-8F99-92F9ABA7ACDF}">
  <we:reference id="wa104379279" version="2.1.0.0" store="en-US" storeType="OMEX"/>
  <we:alternateReferences>
    <we:reference id="WA104379279" version="2.1.0.0" store="WA10437927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592</Words>
  <Application>Microsoft Office PowerPoint</Application>
  <PresentationFormat>On-screen Show (16:9)</PresentationFormat>
  <Paragraphs>119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맑은 고딕</vt:lpstr>
      <vt:lpstr>Arial</vt:lpstr>
      <vt:lpstr>Baskerville Old Face</vt:lpstr>
      <vt:lpstr>Calibri</vt:lpstr>
      <vt:lpstr>Office Theme</vt:lpstr>
      <vt:lpstr>Custom Design</vt:lpstr>
      <vt:lpstr>PowerPoint Presentation</vt:lpstr>
      <vt:lpstr>   Grocery List App</vt:lpstr>
      <vt:lpstr>Mobile grocery shoppers prefer apps to browser</vt:lpstr>
      <vt:lpstr>Most valued grocery app features</vt:lpstr>
      <vt:lpstr>What is the “checkIt” shopping list app?</vt:lpstr>
      <vt:lpstr> checkIt – How it works</vt:lpstr>
      <vt:lpstr> checkIt - Interface (home)</vt:lpstr>
      <vt:lpstr> checkIt - Interface (favorites)</vt:lpstr>
      <vt:lpstr> checkIt - Interface (merchants)</vt:lpstr>
      <vt:lpstr> checkIt - Interface (orders)</vt:lpstr>
      <vt:lpstr> checkIt – Benefits </vt:lpstr>
      <vt:lpstr> checkIt - Strengths</vt:lpstr>
      <vt:lpstr> checkIt – Site Performance Insights</vt:lpstr>
      <vt:lpstr> checkIt - Weaknesses</vt:lpstr>
      <vt:lpstr> checkIt - Opportunities</vt:lpstr>
      <vt:lpstr> checkIt - Technology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Alicia Good</cp:lastModifiedBy>
  <cp:revision>60</cp:revision>
  <dcterms:created xsi:type="dcterms:W3CDTF">2014-04-01T16:27:38Z</dcterms:created>
  <dcterms:modified xsi:type="dcterms:W3CDTF">2017-11-16T21:57:23Z</dcterms:modified>
</cp:coreProperties>
</file>