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73" r:id="rId6"/>
    <p:sldId id="259" r:id="rId7"/>
    <p:sldId id="260" r:id="rId8"/>
    <p:sldId id="261" r:id="rId9"/>
    <p:sldId id="269" r:id="rId10"/>
    <p:sldId id="262" r:id="rId11"/>
    <p:sldId id="268" r:id="rId12"/>
    <p:sldId id="263" r:id="rId13"/>
    <p:sldId id="271" r:id="rId14"/>
    <p:sldId id="270" r:id="rId15"/>
    <p:sldId id="272" r:id="rId16"/>
    <p:sldId id="264" r:id="rId17"/>
    <p:sldId id="265" r:id="rId18"/>
    <p:sldId id="266"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3" d="100"/>
          <a:sy n="63" d="100"/>
        </p:scale>
        <p:origin x="80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9618C5-6EE4-D551-B1CB-84A3F97FC43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97E66A9-6197-6D3C-C407-44B1FD9FF9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15DD90C-DCCE-7206-6896-0272176C8E12}"/>
              </a:ext>
            </a:extLst>
          </p:cNvPr>
          <p:cNvSpPr>
            <a:spLocks noGrp="1"/>
          </p:cNvSpPr>
          <p:nvPr>
            <p:ph type="dt" sz="half" idx="10"/>
          </p:nvPr>
        </p:nvSpPr>
        <p:spPr/>
        <p:txBody>
          <a:bodyPr/>
          <a:lstStyle/>
          <a:p>
            <a:fld id="{32027C92-836F-498B-BE63-06AB1085A0B3}"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AE57B91E-71BB-BE75-A5F0-B87967AD41E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1E7161A-539F-B4D4-26FE-B125FABB8476}"/>
              </a:ext>
            </a:extLst>
          </p:cNvPr>
          <p:cNvSpPr>
            <a:spLocks noGrp="1"/>
          </p:cNvSpPr>
          <p:nvPr>
            <p:ph type="sldNum" sz="quarter" idx="12"/>
          </p:nvPr>
        </p:nvSpPr>
        <p:spPr/>
        <p:txBody>
          <a:bodyPr/>
          <a:lstStyle/>
          <a:p>
            <a:fld id="{586C9A69-6A9A-42DB-85B2-F308BE33C2B6}" type="slidenum">
              <a:rPr lang="zh-TW" altLang="en-US" smtClean="0"/>
              <a:t>‹#›</a:t>
            </a:fld>
            <a:endParaRPr lang="zh-TW" altLang="en-US"/>
          </a:p>
        </p:txBody>
      </p:sp>
    </p:spTree>
    <p:extLst>
      <p:ext uri="{BB962C8B-B14F-4D97-AF65-F5344CB8AC3E}">
        <p14:creationId xmlns:p14="http://schemas.microsoft.com/office/powerpoint/2010/main" val="64503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038149-840F-535D-F2C5-E13861413F0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758BDB9-D626-D493-041A-CD981DC6C23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0BB822-7991-AF63-6236-868003666D0C}"/>
              </a:ext>
            </a:extLst>
          </p:cNvPr>
          <p:cNvSpPr>
            <a:spLocks noGrp="1"/>
          </p:cNvSpPr>
          <p:nvPr>
            <p:ph type="dt" sz="half" idx="10"/>
          </p:nvPr>
        </p:nvSpPr>
        <p:spPr/>
        <p:txBody>
          <a:bodyPr/>
          <a:lstStyle/>
          <a:p>
            <a:fld id="{32027C92-836F-498B-BE63-06AB1085A0B3}"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C4EEDEA2-4AB5-D9F4-A8C7-4435F7C7625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827C99B-FD6A-0EC8-0FA8-340B331D895D}"/>
              </a:ext>
            </a:extLst>
          </p:cNvPr>
          <p:cNvSpPr>
            <a:spLocks noGrp="1"/>
          </p:cNvSpPr>
          <p:nvPr>
            <p:ph type="sldNum" sz="quarter" idx="12"/>
          </p:nvPr>
        </p:nvSpPr>
        <p:spPr/>
        <p:txBody>
          <a:bodyPr/>
          <a:lstStyle/>
          <a:p>
            <a:fld id="{586C9A69-6A9A-42DB-85B2-F308BE33C2B6}" type="slidenum">
              <a:rPr lang="zh-TW" altLang="en-US" smtClean="0"/>
              <a:t>‹#›</a:t>
            </a:fld>
            <a:endParaRPr lang="zh-TW" altLang="en-US"/>
          </a:p>
        </p:txBody>
      </p:sp>
    </p:spTree>
    <p:extLst>
      <p:ext uri="{BB962C8B-B14F-4D97-AF65-F5344CB8AC3E}">
        <p14:creationId xmlns:p14="http://schemas.microsoft.com/office/powerpoint/2010/main" val="428119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DDA0BF0-0221-E369-BB0D-20FC5D7E7C6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8DDDF83-9B43-4E70-297C-9C733853736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7AD455C-A302-80A9-A46F-FE33293458C4}"/>
              </a:ext>
            </a:extLst>
          </p:cNvPr>
          <p:cNvSpPr>
            <a:spLocks noGrp="1"/>
          </p:cNvSpPr>
          <p:nvPr>
            <p:ph type="dt" sz="half" idx="10"/>
          </p:nvPr>
        </p:nvSpPr>
        <p:spPr/>
        <p:txBody>
          <a:bodyPr/>
          <a:lstStyle/>
          <a:p>
            <a:fld id="{32027C92-836F-498B-BE63-06AB1085A0B3}"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39F9CE54-F935-FEDD-B21C-6E6F465C503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67B7F63-0FE6-6E94-9582-AEF6CEC5C687}"/>
              </a:ext>
            </a:extLst>
          </p:cNvPr>
          <p:cNvSpPr>
            <a:spLocks noGrp="1"/>
          </p:cNvSpPr>
          <p:nvPr>
            <p:ph type="sldNum" sz="quarter" idx="12"/>
          </p:nvPr>
        </p:nvSpPr>
        <p:spPr/>
        <p:txBody>
          <a:bodyPr/>
          <a:lstStyle/>
          <a:p>
            <a:fld id="{586C9A69-6A9A-42DB-85B2-F308BE33C2B6}" type="slidenum">
              <a:rPr lang="zh-TW" altLang="en-US" smtClean="0"/>
              <a:t>‹#›</a:t>
            </a:fld>
            <a:endParaRPr lang="zh-TW" altLang="en-US"/>
          </a:p>
        </p:txBody>
      </p:sp>
    </p:spTree>
    <p:extLst>
      <p:ext uri="{BB962C8B-B14F-4D97-AF65-F5344CB8AC3E}">
        <p14:creationId xmlns:p14="http://schemas.microsoft.com/office/powerpoint/2010/main" val="391727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99FF8E-2FAC-AEDF-1710-438EF90CD86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76E4CEF-ED8C-F046-58F7-68B5D12D374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67E2030-5A71-385F-B44B-3563EC8538E8}"/>
              </a:ext>
            </a:extLst>
          </p:cNvPr>
          <p:cNvSpPr>
            <a:spLocks noGrp="1"/>
          </p:cNvSpPr>
          <p:nvPr>
            <p:ph type="dt" sz="half" idx="10"/>
          </p:nvPr>
        </p:nvSpPr>
        <p:spPr/>
        <p:txBody>
          <a:bodyPr/>
          <a:lstStyle/>
          <a:p>
            <a:fld id="{32027C92-836F-498B-BE63-06AB1085A0B3}"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5C3BC706-296A-765A-413D-94BA608ED1A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4277244-9E59-4E39-2A2B-A1E1A0101F19}"/>
              </a:ext>
            </a:extLst>
          </p:cNvPr>
          <p:cNvSpPr>
            <a:spLocks noGrp="1"/>
          </p:cNvSpPr>
          <p:nvPr>
            <p:ph type="sldNum" sz="quarter" idx="12"/>
          </p:nvPr>
        </p:nvSpPr>
        <p:spPr/>
        <p:txBody>
          <a:bodyPr/>
          <a:lstStyle/>
          <a:p>
            <a:fld id="{586C9A69-6A9A-42DB-85B2-F308BE33C2B6}" type="slidenum">
              <a:rPr lang="zh-TW" altLang="en-US" smtClean="0"/>
              <a:t>‹#›</a:t>
            </a:fld>
            <a:endParaRPr lang="zh-TW" altLang="en-US"/>
          </a:p>
        </p:txBody>
      </p:sp>
    </p:spTree>
    <p:extLst>
      <p:ext uri="{BB962C8B-B14F-4D97-AF65-F5344CB8AC3E}">
        <p14:creationId xmlns:p14="http://schemas.microsoft.com/office/powerpoint/2010/main" val="236239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CAF1AC-531A-8ABA-A0D6-8F216A7D18E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08E56A6-5691-8092-12AB-C1C568336C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28EAA9F-68DF-61EA-6391-394CD0269E6A}"/>
              </a:ext>
            </a:extLst>
          </p:cNvPr>
          <p:cNvSpPr>
            <a:spLocks noGrp="1"/>
          </p:cNvSpPr>
          <p:nvPr>
            <p:ph type="dt" sz="half" idx="10"/>
          </p:nvPr>
        </p:nvSpPr>
        <p:spPr/>
        <p:txBody>
          <a:bodyPr/>
          <a:lstStyle/>
          <a:p>
            <a:fld id="{32027C92-836F-498B-BE63-06AB1085A0B3}"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F1002CE1-70A4-A80F-B235-793AED4A661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8A2AF83-DBAC-696F-26A0-0E63EBB6902B}"/>
              </a:ext>
            </a:extLst>
          </p:cNvPr>
          <p:cNvSpPr>
            <a:spLocks noGrp="1"/>
          </p:cNvSpPr>
          <p:nvPr>
            <p:ph type="sldNum" sz="quarter" idx="12"/>
          </p:nvPr>
        </p:nvSpPr>
        <p:spPr/>
        <p:txBody>
          <a:bodyPr/>
          <a:lstStyle/>
          <a:p>
            <a:fld id="{586C9A69-6A9A-42DB-85B2-F308BE33C2B6}" type="slidenum">
              <a:rPr lang="zh-TW" altLang="en-US" smtClean="0"/>
              <a:t>‹#›</a:t>
            </a:fld>
            <a:endParaRPr lang="zh-TW" altLang="en-US"/>
          </a:p>
        </p:txBody>
      </p:sp>
    </p:spTree>
    <p:extLst>
      <p:ext uri="{BB962C8B-B14F-4D97-AF65-F5344CB8AC3E}">
        <p14:creationId xmlns:p14="http://schemas.microsoft.com/office/powerpoint/2010/main" val="177004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D725FB-87A3-9B26-F020-D27E68E2B25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B05257B-6B79-EB0C-3B3F-19C7055B48C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16918E0-0F56-96D7-5DF2-FB57CB902D5C}"/>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25FDD1C-A919-242C-E78B-2DE184C8BDD0}"/>
              </a:ext>
            </a:extLst>
          </p:cNvPr>
          <p:cNvSpPr>
            <a:spLocks noGrp="1"/>
          </p:cNvSpPr>
          <p:nvPr>
            <p:ph type="dt" sz="half" idx="10"/>
          </p:nvPr>
        </p:nvSpPr>
        <p:spPr/>
        <p:txBody>
          <a:bodyPr/>
          <a:lstStyle/>
          <a:p>
            <a:fld id="{32027C92-836F-498B-BE63-06AB1085A0B3}" type="datetimeFigureOut">
              <a:rPr lang="zh-TW" altLang="en-US" smtClean="0"/>
              <a:t>2024/5/10</a:t>
            </a:fld>
            <a:endParaRPr lang="zh-TW" altLang="en-US"/>
          </a:p>
        </p:txBody>
      </p:sp>
      <p:sp>
        <p:nvSpPr>
          <p:cNvPr id="6" name="頁尾版面配置區 5">
            <a:extLst>
              <a:ext uri="{FF2B5EF4-FFF2-40B4-BE49-F238E27FC236}">
                <a16:creationId xmlns:a16="http://schemas.microsoft.com/office/drawing/2014/main" id="{BD95D158-ECB0-9E4E-722E-0C140FA84C6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C7645AA-6F81-AA7A-2DCF-3DF2FA2CC3AF}"/>
              </a:ext>
            </a:extLst>
          </p:cNvPr>
          <p:cNvSpPr>
            <a:spLocks noGrp="1"/>
          </p:cNvSpPr>
          <p:nvPr>
            <p:ph type="sldNum" sz="quarter" idx="12"/>
          </p:nvPr>
        </p:nvSpPr>
        <p:spPr/>
        <p:txBody>
          <a:bodyPr/>
          <a:lstStyle/>
          <a:p>
            <a:fld id="{586C9A69-6A9A-42DB-85B2-F308BE33C2B6}" type="slidenum">
              <a:rPr lang="zh-TW" altLang="en-US" smtClean="0"/>
              <a:t>‹#›</a:t>
            </a:fld>
            <a:endParaRPr lang="zh-TW" altLang="en-US"/>
          </a:p>
        </p:txBody>
      </p:sp>
    </p:spTree>
    <p:extLst>
      <p:ext uri="{BB962C8B-B14F-4D97-AF65-F5344CB8AC3E}">
        <p14:creationId xmlns:p14="http://schemas.microsoft.com/office/powerpoint/2010/main" val="1569543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E82F4D-F650-E599-5F45-7E95FDC9BAD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08DFE37-49AC-80E1-76C5-BCDBA162BA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3438447-6726-A933-4D98-934AF5BDF7C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B04B7ED-7910-C890-A0FA-90FC4A604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5CF5F4A-FD6E-6642-71B0-4E450966C7E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5AEFF44-8B4C-2FF2-DA3F-D8F8E15041C9}"/>
              </a:ext>
            </a:extLst>
          </p:cNvPr>
          <p:cNvSpPr>
            <a:spLocks noGrp="1"/>
          </p:cNvSpPr>
          <p:nvPr>
            <p:ph type="dt" sz="half" idx="10"/>
          </p:nvPr>
        </p:nvSpPr>
        <p:spPr/>
        <p:txBody>
          <a:bodyPr/>
          <a:lstStyle/>
          <a:p>
            <a:fld id="{32027C92-836F-498B-BE63-06AB1085A0B3}" type="datetimeFigureOut">
              <a:rPr lang="zh-TW" altLang="en-US" smtClean="0"/>
              <a:t>2024/5/10</a:t>
            </a:fld>
            <a:endParaRPr lang="zh-TW" altLang="en-US"/>
          </a:p>
        </p:txBody>
      </p:sp>
      <p:sp>
        <p:nvSpPr>
          <p:cNvPr id="8" name="頁尾版面配置區 7">
            <a:extLst>
              <a:ext uri="{FF2B5EF4-FFF2-40B4-BE49-F238E27FC236}">
                <a16:creationId xmlns:a16="http://schemas.microsoft.com/office/drawing/2014/main" id="{66B24A32-B377-E660-83A2-9090777F0CA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54E092D-1B2D-4E0A-10C1-5CCDE0B8DFBB}"/>
              </a:ext>
            </a:extLst>
          </p:cNvPr>
          <p:cNvSpPr>
            <a:spLocks noGrp="1"/>
          </p:cNvSpPr>
          <p:nvPr>
            <p:ph type="sldNum" sz="quarter" idx="12"/>
          </p:nvPr>
        </p:nvSpPr>
        <p:spPr/>
        <p:txBody>
          <a:bodyPr/>
          <a:lstStyle/>
          <a:p>
            <a:fld id="{586C9A69-6A9A-42DB-85B2-F308BE33C2B6}" type="slidenum">
              <a:rPr lang="zh-TW" altLang="en-US" smtClean="0"/>
              <a:t>‹#›</a:t>
            </a:fld>
            <a:endParaRPr lang="zh-TW" altLang="en-US"/>
          </a:p>
        </p:txBody>
      </p:sp>
    </p:spTree>
    <p:extLst>
      <p:ext uri="{BB962C8B-B14F-4D97-AF65-F5344CB8AC3E}">
        <p14:creationId xmlns:p14="http://schemas.microsoft.com/office/powerpoint/2010/main" val="2993755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A7426C-CEFA-827A-4516-37F109BD523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0E7BEA0-FBCE-3153-89D2-B66795210149}"/>
              </a:ext>
            </a:extLst>
          </p:cNvPr>
          <p:cNvSpPr>
            <a:spLocks noGrp="1"/>
          </p:cNvSpPr>
          <p:nvPr>
            <p:ph type="dt" sz="half" idx="10"/>
          </p:nvPr>
        </p:nvSpPr>
        <p:spPr/>
        <p:txBody>
          <a:bodyPr/>
          <a:lstStyle/>
          <a:p>
            <a:fld id="{32027C92-836F-498B-BE63-06AB1085A0B3}" type="datetimeFigureOut">
              <a:rPr lang="zh-TW" altLang="en-US" smtClean="0"/>
              <a:t>2024/5/10</a:t>
            </a:fld>
            <a:endParaRPr lang="zh-TW" altLang="en-US"/>
          </a:p>
        </p:txBody>
      </p:sp>
      <p:sp>
        <p:nvSpPr>
          <p:cNvPr id="4" name="頁尾版面配置區 3">
            <a:extLst>
              <a:ext uri="{FF2B5EF4-FFF2-40B4-BE49-F238E27FC236}">
                <a16:creationId xmlns:a16="http://schemas.microsoft.com/office/drawing/2014/main" id="{687C107A-ABB4-C0BB-527F-3CFD2E1EEB5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D8B1526-E696-AEC8-49E7-28B04A23C34B}"/>
              </a:ext>
            </a:extLst>
          </p:cNvPr>
          <p:cNvSpPr>
            <a:spLocks noGrp="1"/>
          </p:cNvSpPr>
          <p:nvPr>
            <p:ph type="sldNum" sz="quarter" idx="12"/>
          </p:nvPr>
        </p:nvSpPr>
        <p:spPr/>
        <p:txBody>
          <a:bodyPr/>
          <a:lstStyle/>
          <a:p>
            <a:fld id="{586C9A69-6A9A-42DB-85B2-F308BE33C2B6}" type="slidenum">
              <a:rPr lang="zh-TW" altLang="en-US" smtClean="0"/>
              <a:t>‹#›</a:t>
            </a:fld>
            <a:endParaRPr lang="zh-TW" altLang="en-US"/>
          </a:p>
        </p:txBody>
      </p:sp>
    </p:spTree>
    <p:extLst>
      <p:ext uri="{BB962C8B-B14F-4D97-AF65-F5344CB8AC3E}">
        <p14:creationId xmlns:p14="http://schemas.microsoft.com/office/powerpoint/2010/main" val="3233601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3CF6CCF-6BB8-9BBE-F237-FC77DDE37E0B}"/>
              </a:ext>
            </a:extLst>
          </p:cNvPr>
          <p:cNvSpPr>
            <a:spLocks noGrp="1"/>
          </p:cNvSpPr>
          <p:nvPr>
            <p:ph type="dt" sz="half" idx="10"/>
          </p:nvPr>
        </p:nvSpPr>
        <p:spPr/>
        <p:txBody>
          <a:bodyPr/>
          <a:lstStyle/>
          <a:p>
            <a:fld id="{32027C92-836F-498B-BE63-06AB1085A0B3}" type="datetimeFigureOut">
              <a:rPr lang="zh-TW" altLang="en-US" smtClean="0"/>
              <a:t>2024/5/10</a:t>
            </a:fld>
            <a:endParaRPr lang="zh-TW" altLang="en-US"/>
          </a:p>
        </p:txBody>
      </p:sp>
      <p:sp>
        <p:nvSpPr>
          <p:cNvPr id="3" name="頁尾版面配置區 2">
            <a:extLst>
              <a:ext uri="{FF2B5EF4-FFF2-40B4-BE49-F238E27FC236}">
                <a16:creationId xmlns:a16="http://schemas.microsoft.com/office/drawing/2014/main" id="{BD0D2DAA-9CE1-8D91-4E4D-C68E5DFCE34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4FDD3AD-4E98-F063-2CC1-D275818EEF5D}"/>
              </a:ext>
            </a:extLst>
          </p:cNvPr>
          <p:cNvSpPr>
            <a:spLocks noGrp="1"/>
          </p:cNvSpPr>
          <p:nvPr>
            <p:ph type="sldNum" sz="quarter" idx="12"/>
          </p:nvPr>
        </p:nvSpPr>
        <p:spPr/>
        <p:txBody>
          <a:bodyPr/>
          <a:lstStyle/>
          <a:p>
            <a:fld id="{586C9A69-6A9A-42DB-85B2-F308BE33C2B6}" type="slidenum">
              <a:rPr lang="zh-TW" altLang="en-US" smtClean="0"/>
              <a:t>‹#›</a:t>
            </a:fld>
            <a:endParaRPr lang="zh-TW" altLang="en-US"/>
          </a:p>
        </p:txBody>
      </p:sp>
    </p:spTree>
    <p:extLst>
      <p:ext uri="{BB962C8B-B14F-4D97-AF65-F5344CB8AC3E}">
        <p14:creationId xmlns:p14="http://schemas.microsoft.com/office/powerpoint/2010/main" val="402765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C87659-B9EA-2F67-2925-BE8CA4BFFB6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227CA56-5E88-4F05-31B3-AEB8E9CD3F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A01E7E1-B33A-9B1E-ACFB-070349500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EF1F048-FFBB-545F-BDE6-DEFDB2DA7DF8}"/>
              </a:ext>
            </a:extLst>
          </p:cNvPr>
          <p:cNvSpPr>
            <a:spLocks noGrp="1"/>
          </p:cNvSpPr>
          <p:nvPr>
            <p:ph type="dt" sz="half" idx="10"/>
          </p:nvPr>
        </p:nvSpPr>
        <p:spPr/>
        <p:txBody>
          <a:bodyPr/>
          <a:lstStyle/>
          <a:p>
            <a:fld id="{32027C92-836F-498B-BE63-06AB1085A0B3}" type="datetimeFigureOut">
              <a:rPr lang="zh-TW" altLang="en-US" smtClean="0"/>
              <a:t>2024/5/10</a:t>
            </a:fld>
            <a:endParaRPr lang="zh-TW" altLang="en-US"/>
          </a:p>
        </p:txBody>
      </p:sp>
      <p:sp>
        <p:nvSpPr>
          <p:cNvPr id="6" name="頁尾版面配置區 5">
            <a:extLst>
              <a:ext uri="{FF2B5EF4-FFF2-40B4-BE49-F238E27FC236}">
                <a16:creationId xmlns:a16="http://schemas.microsoft.com/office/drawing/2014/main" id="{48F4AB59-AC64-850B-2692-04657A87038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5D39E8F-906E-26A3-0BFB-FFEB2C1FD906}"/>
              </a:ext>
            </a:extLst>
          </p:cNvPr>
          <p:cNvSpPr>
            <a:spLocks noGrp="1"/>
          </p:cNvSpPr>
          <p:nvPr>
            <p:ph type="sldNum" sz="quarter" idx="12"/>
          </p:nvPr>
        </p:nvSpPr>
        <p:spPr/>
        <p:txBody>
          <a:bodyPr/>
          <a:lstStyle/>
          <a:p>
            <a:fld id="{586C9A69-6A9A-42DB-85B2-F308BE33C2B6}" type="slidenum">
              <a:rPr lang="zh-TW" altLang="en-US" smtClean="0"/>
              <a:t>‹#›</a:t>
            </a:fld>
            <a:endParaRPr lang="zh-TW" altLang="en-US"/>
          </a:p>
        </p:txBody>
      </p:sp>
    </p:spTree>
    <p:extLst>
      <p:ext uri="{BB962C8B-B14F-4D97-AF65-F5344CB8AC3E}">
        <p14:creationId xmlns:p14="http://schemas.microsoft.com/office/powerpoint/2010/main" val="259836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EBEDA3-4409-C44A-D09E-812D3703382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5387712-9641-3A09-D452-EC60BD50CD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ED16A87-BB0C-1841-91BB-685A8FAB5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20EF6A8-6B53-A3F8-5947-424057431447}"/>
              </a:ext>
            </a:extLst>
          </p:cNvPr>
          <p:cNvSpPr>
            <a:spLocks noGrp="1"/>
          </p:cNvSpPr>
          <p:nvPr>
            <p:ph type="dt" sz="half" idx="10"/>
          </p:nvPr>
        </p:nvSpPr>
        <p:spPr/>
        <p:txBody>
          <a:bodyPr/>
          <a:lstStyle/>
          <a:p>
            <a:fld id="{32027C92-836F-498B-BE63-06AB1085A0B3}" type="datetimeFigureOut">
              <a:rPr lang="zh-TW" altLang="en-US" smtClean="0"/>
              <a:t>2024/5/10</a:t>
            </a:fld>
            <a:endParaRPr lang="zh-TW" altLang="en-US"/>
          </a:p>
        </p:txBody>
      </p:sp>
      <p:sp>
        <p:nvSpPr>
          <p:cNvPr id="6" name="頁尾版面配置區 5">
            <a:extLst>
              <a:ext uri="{FF2B5EF4-FFF2-40B4-BE49-F238E27FC236}">
                <a16:creationId xmlns:a16="http://schemas.microsoft.com/office/drawing/2014/main" id="{DE0BE651-E977-E63A-2FD5-F2CDE4769F9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29FBA7A-982E-DA67-2B16-FD501CF13D6F}"/>
              </a:ext>
            </a:extLst>
          </p:cNvPr>
          <p:cNvSpPr>
            <a:spLocks noGrp="1"/>
          </p:cNvSpPr>
          <p:nvPr>
            <p:ph type="sldNum" sz="quarter" idx="12"/>
          </p:nvPr>
        </p:nvSpPr>
        <p:spPr/>
        <p:txBody>
          <a:bodyPr/>
          <a:lstStyle/>
          <a:p>
            <a:fld id="{586C9A69-6A9A-42DB-85B2-F308BE33C2B6}" type="slidenum">
              <a:rPr lang="zh-TW" altLang="en-US" smtClean="0"/>
              <a:t>‹#›</a:t>
            </a:fld>
            <a:endParaRPr lang="zh-TW" altLang="en-US"/>
          </a:p>
        </p:txBody>
      </p:sp>
    </p:spTree>
    <p:extLst>
      <p:ext uri="{BB962C8B-B14F-4D97-AF65-F5344CB8AC3E}">
        <p14:creationId xmlns:p14="http://schemas.microsoft.com/office/powerpoint/2010/main" val="1994296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51AC821-A8C3-5E86-19A4-AB69F5FF9B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A34E6A2-4259-E471-1BE2-BE54435AEB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0649ED-4A2D-DFC2-8DA8-61F53A77C5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27C92-836F-498B-BE63-06AB1085A0B3}" type="datetimeFigureOut">
              <a:rPr lang="zh-TW" altLang="en-US" smtClean="0"/>
              <a:t>2024/5/10</a:t>
            </a:fld>
            <a:endParaRPr lang="zh-TW" altLang="en-US"/>
          </a:p>
        </p:txBody>
      </p:sp>
      <p:sp>
        <p:nvSpPr>
          <p:cNvPr id="5" name="頁尾版面配置區 4">
            <a:extLst>
              <a:ext uri="{FF2B5EF4-FFF2-40B4-BE49-F238E27FC236}">
                <a16:creationId xmlns:a16="http://schemas.microsoft.com/office/drawing/2014/main" id="{F9A8909B-88BE-F3D3-1330-6D6507C856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A0C10AB-AFE4-79BF-149A-7FB33CA6D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C9A69-6A9A-42DB-85B2-F308BE33C2B6}" type="slidenum">
              <a:rPr lang="zh-TW" altLang="en-US" smtClean="0"/>
              <a:t>‹#›</a:t>
            </a:fld>
            <a:endParaRPr lang="zh-TW" altLang="en-US"/>
          </a:p>
        </p:txBody>
      </p:sp>
    </p:spTree>
    <p:extLst>
      <p:ext uri="{BB962C8B-B14F-4D97-AF65-F5344CB8AC3E}">
        <p14:creationId xmlns:p14="http://schemas.microsoft.com/office/powerpoint/2010/main" val="3233135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package" Target="../embeddings/Microsoft_Excel_Macro-Enabled_Worksheet1.xlsm"/></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Macro-Enabled_Worksheet2.xlsm"/><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package" Target="../embeddings/Microsoft_Excel_Macro-Enabled_Worksheet3.xlsm"/></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Macro-Enabled_Worksheet4.xlsm"/><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package" Target="../embeddings/Microsoft_Excel_Macro-Enabled_Worksheet5.xlsm"/></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yanovovo/2024_Spring_AI_Final_Project/tree/mast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huggingface.co/datasets/zeroshot/twitter-financial-news-sentiment" TargetMode="External"/><Relationship Id="rId2" Type="http://schemas.openxmlformats.org/officeDocument/2006/relationships/hyperlink" Target="https://github.com/unslothai/unsloth.git" TargetMode="External"/><Relationship Id="rId1" Type="http://schemas.openxmlformats.org/officeDocument/2006/relationships/slideLayout" Target="../slideLayouts/slideLayout2.xml"/><Relationship Id="rId5" Type="http://schemas.openxmlformats.org/officeDocument/2006/relationships/hyperlink" Target="https://www.superannotate.com/blog/llm-fine-tuning" TargetMode="External"/><Relationship Id="rId4" Type="http://schemas.openxmlformats.org/officeDocument/2006/relationships/hyperlink" Target="https://www.researchgate.net/profile/Samuel-Chan-3/publication/309724942_Sentiment_Analysis_in_Financial_Texts/links/5f34ac71299bf13404be7568/Sentiment-Analysis-in-Financial-Texts.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unslothai/unsloth.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unslothai/unsloth.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1A9117-4BA3-0DDE-428D-BADF16DFB6F8}"/>
              </a:ext>
            </a:extLst>
          </p:cNvPr>
          <p:cNvSpPr>
            <a:spLocks noGrp="1"/>
          </p:cNvSpPr>
          <p:nvPr>
            <p:ph type="ctrTitle"/>
          </p:nvPr>
        </p:nvSpPr>
        <p:spPr>
          <a:xfrm>
            <a:off x="1524000" y="1813243"/>
            <a:ext cx="9144000" cy="2387600"/>
          </a:xfrm>
        </p:spPr>
        <p:txBody>
          <a:bodyPr>
            <a:normAutofit/>
          </a:bodyPr>
          <a:lstStyle/>
          <a:p>
            <a:r>
              <a:rPr lang="en-US" altLang="zh-TW" sz="4000" b="0" i="0" dirty="0">
                <a:solidFill>
                  <a:srgbClr val="000000"/>
                </a:solidFill>
                <a:effectLst/>
                <a:highlight>
                  <a:srgbClr val="FFFFFF"/>
                </a:highlight>
                <a:latin typeface="Arial" panose="020B0604020202020204" pitchFamily="34" charset="0"/>
              </a:rPr>
              <a:t>Does prompting affect finetuning? Use LLaMA-3 and Twitter financial news sentiment analysis dataset as examples.</a:t>
            </a:r>
            <a:endParaRPr lang="zh-TW" altLang="en-US" sz="4000" dirty="0"/>
          </a:p>
        </p:txBody>
      </p:sp>
      <p:sp>
        <p:nvSpPr>
          <p:cNvPr id="3" name="副標題 2">
            <a:extLst>
              <a:ext uri="{FF2B5EF4-FFF2-40B4-BE49-F238E27FC236}">
                <a16:creationId xmlns:a16="http://schemas.microsoft.com/office/drawing/2014/main" id="{E838B41C-19A4-AC25-E33F-6FC1CD00954F}"/>
              </a:ext>
            </a:extLst>
          </p:cNvPr>
          <p:cNvSpPr>
            <a:spLocks noGrp="1"/>
          </p:cNvSpPr>
          <p:nvPr>
            <p:ph type="subTitle" idx="1"/>
          </p:nvPr>
        </p:nvSpPr>
        <p:spPr>
          <a:xfrm>
            <a:off x="1524000" y="4292918"/>
            <a:ext cx="9144000" cy="848042"/>
          </a:xfrm>
        </p:spPr>
        <p:txBody>
          <a:bodyPr/>
          <a:lstStyle/>
          <a:p>
            <a:r>
              <a:rPr lang="en-US" altLang="zh-TW" dirty="0"/>
              <a:t>Group 8</a:t>
            </a:r>
          </a:p>
          <a:p>
            <a:r>
              <a:rPr lang="en-US" altLang="zh-TW" sz="1800" i="0" dirty="0">
                <a:solidFill>
                  <a:srgbClr val="000000"/>
                </a:solidFill>
                <a:effectLst/>
                <a:latin typeface="Arial" panose="020B0604020202020204" pitchFamily="34" charset="0"/>
              </a:rPr>
              <a:t>111550071 </a:t>
            </a:r>
            <a:r>
              <a:rPr lang="zh-TW" altLang="en-US" sz="1800" i="0" dirty="0">
                <a:solidFill>
                  <a:srgbClr val="000000"/>
                </a:solidFill>
                <a:effectLst/>
                <a:latin typeface="Arial" panose="020B0604020202020204" pitchFamily="34" charset="0"/>
              </a:rPr>
              <a:t>廖友綸</a:t>
            </a:r>
            <a:r>
              <a:rPr lang="en-US" altLang="zh-TW" sz="1800" i="0" dirty="0">
                <a:solidFill>
                  <a:srgbClr val="000000"/>
                </a:solidFill>
                <a:effectLst/>
                <a:latin typeface="Arial" panose="020B0604020202020204" pitchFamily="34" charset="0"/>
              </a:rPr>
              <a:t>, 111550091 </a:t>
            </a:r>
            <a:r>
              <a:rPr lang="zh-TW" altLang="en-US" sz="1800" i="0" dirty="0">
                <a:solidFill>
                  <a:srgbClr val="000000"/>
                </a:solidFill>
                <a:effectLst/>
                <a:latin typeface="Arial" panose="020B0604020202020204" pitchFamily="34" charset="0"/>
              </a:rPr>
              <a:t>余俊亨</a:t>
            </a:r>
            <a:r>
              <a:rPr lang="en-US" altLang="zh-TW" sz="1800" i="0" dirty="0">
                <a:solidFill>
                  <a:srgbClr val="000000"/>
                </a:solidFill>
                <a:effectLst/>
                <a:latin typeface="Arial" panose="020B0604020202020204" pitchFamily="34" charset="0"/>
              </a:rPr>
              <a:t>, 111550162 </a:t>
            </a:r>
            <a:r>
              <a:rPr lang="zh-TW" altLang="en-US" sz="1800" i="0" dirty="0">
                <a:solidFill>
                  <a:srgbClr val="000000"/>
                </a:solidFill>
                <a:effectLst/>
                <a:latin typeface="Arial" panose="020B0604020202020204" pitchFamily="34" charset="0"/>
              </a:rPr>
              <a:t>郭瀚崴</a:t>
            </a:r>
            <a:endParaRPr lang="zh-TW" altLang="en-US" dirty="0"/>
          </a:p>
        </p:txBody>
      </p:sp>
    </p:spTree>
    <p:extLst>
      <p:ext uri="{BB962C8B-B14F-4D97-AF65-F5344CB8AC3E}">
        <p14:creationId xmlns:p14="http://schemas.microsoft.com/office/powerpoint/2010/main" val="1168133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B16EC5-6045-8EDA-577E-9B2DE05D44E9}"/>
              </a:ext>
            </a:extLst>
          </p:cNvPr>
          <p:cNvSpPr>
            <a:spLocks noGrp="1"/>
          </p:cNvSpPr>
          <p:nvPr>
            <p:ph type="title"/>
          </p:nvPr>
        </p:nvSpPr>
        <p:spPr>
          <a:xfrm>
            <a:off x="838200" y="335145"/>
            <a:ext cx="10515600" cy="1325563"/>
          </a:xfrm>
        </p:spPr>
        <p:txBody>
          <a:bodyPr/>
          <a:lstStyle/>
          <a:p>
            <a:r>
              <a:rPr lang="en-US" altLang="zh-TW" dirty="0"/>
              <a:t>Evaluation Metric</a:t>
            </a:r>
            <a:endParaRPr lang="zh-TW" altLang="en-US" dirty="0"/>
          </a:p>
        </p:txBody>
      </p:sp>
      <p:sp>
        <p:nvSpPr>
          <p:cNvPr id="3" name="內容版面配置區 2">
            <a:extLst>
              <a:ext uri="{FF2B5EF4-FFF2-40B4-BE49-F238E27FC236}">
                <a16:creationId xmlns:a16="http://schemas.microsoft.com/office/drawing/2014/main" id="{EEC52C02-1490-1511-A06C-6D91D6E4A3D4}"/>
              </a:ext>
            </a:extLst>
          </p:cNvPr>
          <p:cNvSpPr>
            <a:spLocks noGrp="1"/>
          </p:cNvSpPr>
          <p:nvPr>
            <p:ph idx="1"/>
          </p:nvPr>
        </p:nvSpPr>
        <p:spPr>
          <a:xfrm>
            <a:off x="838200" y="1656662"/>
            <a:ext cx="10515600" cy="4351338"/>
          </a:xfrm>
        </p:spPr>
        <p:txBody>
          <a:bodyPr>
            <a:noAutofit/>
          </a:bodyPr>
          <a:lstStyle/>
          <a:p>
            <a:r>
              <a:rPr lang="en-US" altLang="zh-TW" sz="3000" b="1" dirty="0"/>
              <a:t>Accuracy: </a:t>
            </a:r>
          </a:p>
          <a:p>
            <a:pPr marL="0" indent="0">
              <a:buNone/>
            </a:pPr>
            <a:r>
              <a:rPr lang="en-US" altLang="zh-TW" sz="3000" dirty="0"/>
              <a:t>Measures the proportion of total predictions that the model classified correctly. This metric is fundamental for evaluating overall model performance in correctly predicting sentiment categories.</a:t>
            </a:r>
          </a:p>
          <a:p>
            <a:r>
              <a:rPr lang="en-US" altLang="zh-TW" sz="3000" b="1" dirty="0"/>
              <a:t>Precision:</a:t>
            </a:r>
          </a:p>
          <a:p>
            <a:pPr marL="0" indent="0">
              <a:buNone/>
            </a:pPr>
            <a:r>
              <a:rPr lang="en-US" altLang="zh-TW" sz="3000" dirty="0"/>
              <a:t>Indicates the accuracy of positive predictions. It’s calculated as the ratio of true positive predictions to the total predicted positives. Precision is critical in contexts where the cost of a false positive is high.</a:t>
            </a:r>
            <a:endParaRPr lang="zh-TW" altLang="en-US" sz="3000" dirty="0"/>
          </a:p>
        </p:txBody>
      </p:sp>
    </p:spTree>
    <p:extLst>
      <p:ext uri="{BB962C8B-B14F-4D97-AF65-F5344CB8AC3E}">
        <p14:creationId xmlns:p14="http://schemas.microsoft.com/office/powerpoint/2010/main" val="1073338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DB8D20-891E-595B-5157-E6BCDBE3EAE2}"/>
              </a:ext>
            </a:extLst>
          </p:cNvPr>
          <p:cNvSpPr>
            <a:spLocks noGrp="1"/>
          </p:cNvSpPr>
          <p:nvPr>
            <p:ph type="title"/>
          </p:nvPr>
        </p:nvSpPr>
        <p:spPr/>
        <p:txBody>
          <a:bodyPr/>
          <a:lstStyle/>
          <a:p>
            <a:r>
              <a:rPr lang="en-US" altLang="zh-TW" dirty="0"/>
              <a:t>Evaluation Metric</a:t>
            </a:r>
            <a:endParaRPr lang="zh-TW" altLang="en-US" dirty="0"/>
          </a:p>
        </p:txBody>
      </p:sp>
      <p:sp>
        <p:nvSpPr>
          <p:cNvPr id="3" name="內容版面配置區 2">
            <a:extLst>
              <a:ext uri="{FF2B5EF4-FFF2-40B4-BE49-F238E27FC236}">
                <a16:creationId xmlns:a16="http://schemas.microsoft.com/office/drawing/2014/main" id="{4A6BDAC4-A791-2BED-B275-49A59B39C1F0}"/>
              </a:ext>
            </a:extLst>
          </p:cNvPr>
          <p:cNvSpPr>
            <a:spLocks noGrp="1"/>
          </p:cNvSpPr>
          <p:nvPr>
            <p:ph idx="1"/>
          </p:nvPr>
        </p:nvSpPr>
        <p:spPr>
          <a:xfrm>
            <a:off x="838200" y="1597027"/>
            <a:ext cx="10515600" cy="4351338"/>
          </a:xfrm>
        </p:spPr>
        <p:txBody>
          <a:bodyPr>
            <a:noAutofit/>
          </a:bodyPr>
          <a:lstStyle/>
          <a:p>
            <a:r>
              <a:rPr lang="en-US" altLang="zh-TW" sz="3000" b="1" dirty="0"/>
              <a:t>Recall:</a:t>
            </a:r>
          </a:p>
          <a:p>
            <a:pPr marL="0" indent="0">
              <a:buNone/>
            </a:pPr>
            <a:r>
              <a:rPr lang="en-US" altLang="zh-TW" sz="3000" dirty="0"/>
              <a:t>Measures the model's ability to detect positive samples. It’s the ratio of true positives to the sum of true positives and false negatives. High recall is essential in scenarios where missing out on positive instances has significant consequences.</a:t>
            </a:r>
          </a:p>
          <a:p>
            <a:r>
              <a:rPr lang="en-US" altLang="zh-TW" sz="3000" b="1" dirty="0"/>
              <a:t>F1 Score:</a:t>
            </a:r>
          </a:p>
          <a:p>
            <a:pPr marL="0" indent="0">
              <a:buNone/>
            </a:pPr>
            <a:r>
              <a:rPr lang="en-US" altLang="zh-TW" sz="3000" dirty="0"/>
              <a:t>The harmonic mean of precision and recall, providing a balance between the two. It is especially useful when dealing with imbalanced datasets, as it considers both false positives and false negatives.</a:t>
            </a:r>
            <a:endParaRPr lang="zh-TW" altLang="en-US" sz="3000" dirty="0"/>
          </a:p>
        </p:txBody>
      </p:sp>
    </p:spTree>
    <p:extLst>
      <p:ext uri="{BB962C8B-B14F-4D97-AF65-F5344CB8AC3E}">
        <p14:creationId xmlns:p14="http://schemas.microsoft.com/office/powerpoint/2010/main" val="374614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2787A1-DA61-DEB1-3B2C-EFB63CDACE76}"/>
              </a:ext>
            </a:extLst>
          </p:cNvPr>
          <p:cNvSpPr>
            <a:spLocks noGrp="1"/>
          </p:cNvSpPr>
          <p:nvPr>
            <p:ph type="title"/>
          </p:nvPr>
        </p:nvSpPr>
        <p:spPr/>
        <p:txBody>
          <a:bodyPr/>
          <a:lstStyle/>
          <a:p>
            <a:r>
              <a:rPr lang="en-US" altLang="zh-TW" dirty="0"/>
              <a:t>Results &amp; Analysis</a:t>
            </a:r>
            <a:endParaRPr lang="zh-TW" altLang="en-US" dirty="0"/>
          </a:p>
        </p:txBody>
      </p:sp>
      <p:sp>
        <p:nvSpPr>
          <p:cNvPr id="3" name="內容版面配置區 2">
            <a:extLst>
              <a:ext uri="{FF2B5EF4-FFF2-40B4-BE49-F238E27FC236}">
                <a16:creationId xmlns:a16="http://schemas.microsoft.com/office/drawing/2014/main" id="{C59498E6-7CF7-9166-5D2D-5318C87EF149}"/>
              </a:ext>
            </a:extLst>
          </p:cNvPr>
          <p:cNvSpPr>
            <a:spLocks noGrp="1"/>
          </p:cNvSpPr>
          <p:nvPr>
            <p:ph idx="1"/>
          </p:nvPr>
        </p:nvSpPr>
        <p:spPr/>
        <p:txBody>
          <a:bodyPr/>
          <a:lstStyle/>
          <a:p>
            <a:r>
              <a:rPr lang="en-US" altLang="zh-TW" dirty="0"/>
              <a:t>No Prompts (baseline):</a:t>
            </a:r>
            <a:endParaRPr lang="zh-TW" altLang="en-US" dirty="0"/>
          </a:p>
        </p:txBody>
      </p:sp>
      <p:sp>
        <p:nvSpPr>
          <p:cNvPr id="9" name="文字方塊 8">
            <a:extLst>
              <a:ext uri="{FF2B5EF4-FFF2-40B4-BE49-F238E27FC236}">
                <a16:creationId xmlns:a16="http://schemas.microsoft.com/office/drawing/2014/main" id="{D1A83CAC-2DBF-130B-E006-0D64F5C82195}"/>
              </a:ext>
            </a:extLst>
          </p:cNvPr>
          <p:cNvSpPr txBox="1"/>
          <p:nvPr/>
        </p:nvSpPr>
        <p:spPr>
          <a:xfrm>
            <a:off x="2802604" y="6317734"/>
            <a:ext cx="1398524" cy="369332"/>
          </a:xfrm>
          <a:prstGeom prst="rect">
            <a:avLst/>
          </a:prstGeom>
          <a:noFill/>
        </p:spPr>
        <p:txBody>
          <a:bodyPr wrap="none" rtlCol="0">
            <a:spAutoFit/>
          </a:bodyPr>
          <a:lstStyle/>
          <a:p>
            <a:r>
              <a:rPr lang="en-US" altLang="zh-TW" dirty="0"/>
              <a:t>no finetuned</a:t>
            </a:r>
            <a:endParaRPr lang="zh-TW" altLang="en-US" dirty="0"/>
          </a:p>
        </p:txBody>
      </p:sp>
      <p:sp>
        <p:nvSpPr>
          <p:cNvPr id="10" name="文字方塊 9">
            <a:extLst>
              <a:ext uri="{FF2B5EF4-FFF2-40B4-BE49-F238E27FC236}">
                <a16:creationId xmlns:a16="http://schemas.microsoft.com/office/drawing/2014/main" id="{3FC8E85D-532F-EEF0-E1F1-06080D4B0451}"/>
              </a:ext>
            </a:extLst>
          </p:cNvPr>
          <p:cNvSpPr txBox="1"/>
          <p:nvPr/>
        </p:nvSpPr>
        <p:spPr>
          <a:xfrm>
            <a:off x="8139150" y="6317734"/>
            <a:ext cx="1101968" cy="369332"/>
          </a:xfrm>
          <a:prstGeom prst="rect">
            <a:avLst/>
          </a:prstGeom>
          <a:noFill/>
        </p:spPr>
        <p:txBody>
          <a:bodyPr wrap="none" rtlCol="0">
            <a:spAutoFit/>
          </a:bodyPr>
          <a:lstStyle/>
          <a:p>
            <a:r>
              <a:rPr lang="en-US" altLang="zh-TW" dirty="0"/>
              <a:t>finetuned</a:t>
            </a:r>
            <a:endParaRPr lang="zh-TW" altLang="en-US" dirty="0"/>
          </a:p>
        </p:txBody>
      </p:sp>
      <p:graphicFrame>
        <p:nvGraphicFramePr>
          <p:cNvPr id="11" name="物件 10">
            <a:extLst>
              <a:ext uri="{FF2B5EF4-FFF2-40B4-BE49-F238E27FC236}">
                <a16:creationId xmlns:a16="http://schemas.microsoft.com/office/drawing/2014/main" id="{D37DC041-5E7F-3255-9B38-157AF9A98A04}"/>
              </a:ext>
            </a:extLst>
          </p:cNvPr>
          <p:cNvGraphicFramePr>
            <a:graphicFrameLocks noChangeAspect="1"/>
          </p:cNvGraphicFramePr>
          <p:nvPr>
            <p:extLst>
              <p:ext uri="{D42A27DB-BD31-4B8C-83A1-F6EECF244321}">
                <p14:modId xmlns:p14="http://schemas.microsoft.com/office/powerpoint/2010/main" val="50251717"/>
              </p:ext>
            </p:extLst>
          </p:nvPr>
        </p:nvGraphicFramePr>
        <p:xfrm>
          <a:off x="1193066" y="2576963"/>
          <a:ext cx="4617600" cy="3600000"/>
        </p:xfrm>
        <a:graphic>
          <a:graphicData uri="http://schemas.openxmlformats.org/presentationml/2006/ole">
            <mc:AlternateContent xmlns:mc="http://schemas.openxmlformats.org/markup-compatibility/2006">
              <mc:Choice xmlns:v="urn:schemas-microsoft-com:vml" Requires="v">
                <p:oleObj name="Macro-Enabled Worksheet" r:id="rId2" imgW="3054313" imgH="2381381" progId="Excel.SheetMacroEnabled.12">
                  <p:embed/>
                </p:oleObj>
              </mc:Choice>
              <mc:Fallback>
                <p:oleObj name="Macro-Enabled Worksheet" r:id="rId2" imgW="3054313" imgH="2381381" progId="Excel.SheetMacroEnabled.12">
                  <p:embed/>
                  <p:pic>
                    <p:nvPicPr>
                      <p:cNvPr id="0" name=""/>
                      <p:cNvPicPr/>
                      <p:nvPr/>
                    </p:nvPicPr>
                    <p:blipFill>
                      <a:blip r:embed="rId3"/>
                      <a:stretch>
                        <a:fillRect/>
                      </a:stretch>
                    </p:blipFill>
                    <p:spPr>
                      <a:xfrm>
                        <a:off x="1193066" y="2576963"/>
                        <a:ext cx="4617600" cy="3600000"/>
                      </a:xfrm>
                      <a:prstGeom prst="rect">
                        <a:avLst/>
                      </a:prstGeom>
                    </p:spPr>
                  </p:pic>
                </p:oleObj>
              </mc:Fallback>
            </mc:AlternateContent>
          </a:graphicData>
        </a:graphic>
      </p:graphicFrame>
      <p:graphicFrame>
        <p:nvGraphicFramePr>
          <p:cNvPr id="12" name="物件 11">
            <a:extLst>
              <a:ext uri="{FF2B5EF4-FFF2-40B4-BE49-F238E27FC236}">
                <a16:creationId xmlns:a16="http://schemas.microsoft.com/office/drawing/2014/main" id="{0F979015-56E1-AA06-561A-978887A49F23}"/>
              </a:ext>
            </a:extLst>
          </p:cNvPr>
          <p:cNvGraphicFramePr>
            <a:graphicFrameLocks noChangeAspect="1"/>
          </p:cNvGraphicFramePr>
          <p:nvPr>
            <p:extLst>
              <p:ext uri="{D42A27DB-BD31-4B8C-83A1-F6EECF244321}">
                <p14:modId xmlns:p14="http://schemas.microsoft.com/office/powerpoint/2010/main" val="2805127038"/>
              </p:ext>
            </p:extLst>
          </p:nvPr>
        </p:nvGraphicFramePr>
        <p:xfrm>
          <a:off x="6381334" y="2576963"/>
          <a:ext cx="4617600" cy="3600000"/>
        </p:xfrm>
        <a:graphic>
          <a:graphicData uri="http://schemas.openxmlformats.org/presentationml/2006/ole">
            <mc:AlternateContent xmlns:mc="http://schemas.openxmlformats.org/markup-compatibility/2006">
              <mc:Choice xmlns:v="urn:schemas-microsoft-com:vml" Requires="v">
                <p:oleObj name="Macro-Enabled Worksheet" r:id="rId4" imgW="3054313" imgH="2381381" progId="Excel.SheetMacroEnabled.12">
                  <p:embed/>
                </p:oleObj>
              </mc:Choice>
              <mc:Fallback>
                <p:oleObj name="Macro-Enabled Worksheet" r:id="rId4" imgW="3054313" imgH="2381381" progId="Excel.SheetMacroEnabled.12">
                  <p:embed/>
                  <p:pic>
                    <p:nvPicPr>
                      <p:cNvPr id="0" name=""/>
                      <p:cNvPicPr/>
                      <p:nvPr/>
                    </p:nvPicPr>
                    <p:blipFill>
                      <a:blip r:embed="rId5"/>
                      <a:stretch>
                        <a:fillRect/>
                      </a:stretch>
                    </p:blipFill>
                    <p:spPr>
                      <a:xfrm>
                        <a:off x="6381334" y="2576963"/>
                        <a:ext cx="4617600" cy="3600000"/>
                      </a:xfrm>
                      <a:prstGeom prst="rect">
                        <a:avLst/>
                      </a:prstGeom>
                    </p:spPr>
                  </p:pic>
                </p:oleObj>
              </mc:Fallback>
            </mc:AlternateContent>
          </a:graphicData>
        </a:graphic>
      </p:graphicFrame>
    </p:spTree>
    <p:extLst>
      <p:ext uri="{BB962C8B-B14F-4D97-AF65-F5344CB8AC3E}">
        <p14:creationId xmlns:p14="http://schemas.microsoft.com/office/powerpoint/2010/main" val="83979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2787A1-DA61-DEB1-3B2C-EFB63CDACE76}"/>
              </a:ext>
            </a:extLst>
          </p:cNvPr>
          <p:cNvSpPr>
            <a:spLocks noGrp="1"/>
          </p:cNvSpPr>
          <p:nvPr>
            <p:ph type="title"/>
          </p:nvPr>
        </p:nvSpPr>
        <p:spPr/>
        <p:txBody>
          <a:bodyPr/>
          <a:lstStyle/>
          <a:p>
            <a:r>
              <a:rPr lang="en-US" altLang="zh-TW" dirty="0"/>
              <a:t>Results &amp; Analysis</a:t>
            </a:r>
            <a:endParaRPr lang="zh-TW" altLang="en-US" dirty="0"/>
          </a:p>
        </p:txBody>
      </p:sp>
      <p:sp>
        <p:nvSpPr>
          <p:cNvPr id="3" name="內容版面配置區 2">
            <a:extLst>
              <a:ext uri="{FF2B5EF4-FFF2-40B4-BE49-F238E27FC236}">
                <a16:creationId xmlns:a16="http://schemas.microsoft.com/office/drawing/2014/main" id="{C59498E6-7CF7-9166-5D2D-5318C87EF149}"/>
              </a:ext>
            </a:extLst>
          </p:cNvPr>
          <p:cNvSpPr>
            <a:spLocks noGrp="1"/>
          </p:cNvSpPr>
          <p:nvPr>
            <p:ph idx="1"/>
          </p:nvPr>
        </p:nvSpPr>
        <p:spPr/>
        <p:txBody>
          <a:bodyPr/>
          <a:lstStyle/>
          <a:p>
            <a:r>
              <a:rPr lang="en-US" altLang="zh-TW" dirty="0"/>
              <a:t>Good Prompts:</a:t>
            </a:r>
            <a:endParaRPr lang="zh-TW" altLang="en-US" dirty="0"/>
          </a:p>
        </p:txBody>
      </p:sp>
      <p:grpSp>
        <p:nvGrpSpPr>
          <p:cNvPr id="8" name="群組 7">
            <a:extLst>
              <a:ext uri="{FF2B5EF4-FFF2-40B4-BE49-F238E27FC236}">
                <a16:creationId xmlns:a16="http://schemas.microsoft.com/office/drawing/2014/main" id="{BF4B70C0-3BBE-ADD4-1A2B-0E1C3C2348EE}"/>
              </a:ext>
            </a:extLst>
          </p:cNvPr>
          <p:cNvGrpSpPr/>
          <p:nvPr/>
        </p:nvGrpSpPr>
        <p:grpSpPr>
          <a:xfrm>
            <a:off x="1193066" y="2576963"/>
            <a:ext cx="9805868" cy="3600000"/>
            <a:chOff x="1168400" y="2576963"/>
            <a:chExt cx="9805868" cy="3600000"/>
          </a:xfrm>
        </p:grpSpPr>
        <p:graphicFrame>
          <p:nvGraphicFramePr>
            <p:cNvPr id="6" name="物件 5">
              <a:extLst>
                <a:ext uri="{FF2B5EF4-FFF2-40B4-BE49-F238E27FC236}">
                  <a16:creationId xmlns:a16="http://schemas.microsoft.com/office/drawing/2014/main" id="{A2A5D52B-5177-5F13-2DD0-7A8B52C285E5}"/>
                </a:ext>
              </a:extLst>
            </p:cNvPr>
            <p:cNvGraphicFramePr>
              <a:graphicFrameLocks noChangeAspect="1"/>
            </p:cNvGraphicFramePr>
            <p:nvPr/>
          </p:nvGraphicFramePr>
          <p:xfrm>
            <a:off x="1168400" y="2576963"/>
            <a:ext cx="4617600" cy="3600000"/>
          </p:xfrm>
          <a:graphic>
            <a:graphicData uri="http://schemas.openxmlformats.org/presentationml/2006/ole">
              <mc:AlternateContent xmlns:mc="http://schemas.openxmlformats.org/markup-compatibility/2006">
                <mc:Choice xmlns:v="urn:schemas-microsoft-com:vml" Requires="v">
                  <p:oleObj name="Macro-Enabled Worksheet" r:id="rId2" imgW="3054313" imgH="2381381" progId="Excel.SheetMacroEnabled.12">
                    <p:embed/>
                  </p:oleObj>
                </mc:Choice>
                <mc:Fallback>
                  <p:oleObj name="Macro-Enabled Worksheet" r:id="rId2" imgW="3054313" imgH="2381381" progId="Excel.SheetMacroEnabled.12">
                    <p:embed/>
                    <p:pic>
                      <p:nvPicPr>
                        <p:cNvPr id="6" name="物件 5">
                          <a:extLst>
                            <a:ext uri="{FF2B5EF4-FFF2-40B4-BE49-F238E27FC236}">
                              <a16:creationId xmlns:a16="http://schemas.microsoft.com/office/drawing/2014/main" id="{A2A5D52B-5177-5F13-2DD0-7A8B52C285E5}"/>
                            </a:ext>
                          </a:extLst>
                        </p:cNvPr>
                        <p:cNvPicPr/>
                        <p:nvPr/>
                      </p:nvPicPr>
                      <p:blipFill>
                        <a:blip r:embed="rId3"/>
                        <a:stretch>
                          <a:fillRect/>
                        </a:stretch>
                      </p:blipFill>
                      <p:spPr>
                        <a:xfrm>
                          <a:off x="1168400" y="2576963"/>
                          <a:ext cx="4617600" cy="3600000"/>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6513A28B-FF43-4E8D-15CA-52AD54BA9C8E}"/>
                </a:ext>
              </a:extLst>
            </p:cNvPr>
            <p:cNvGraphicFramePr>
              <a:graphicFrameLocks noChangeAspect="1"/>
            </p:cNvGraphicFramePr>
            <p:nvPr/>
          </p:nvGraphicFramePr>
          <p:xfrm>
            <a:off x="6356668" y="2576963"/>
            <a:ext cx="4617600" cy="3600000"/>
          </p:xfrm>
          <a:graphic>
            <a:graphicData uri="http://schemas.openxmlformats.org/presentationml/2006/ole">
              <mc:AlternateContent xmlns:mc="http://schemas.openxmlformats.org/markup-compatibility/2006">
                <mc:Choice xmlns:v="urn:schemas-microsoft-com:vml" Requires="v">
                  <p:oleObj name="Macro-Enabled Worksheet" r:id="rId4" imgW="3054313" imgH="2381381" progId="Excel.SheetMacroEnabled.12">
                    <p:embed/>
                  </p:oleObj>
                </mc:Choice>
                <mc:Fallback>
                  <p:oleObj name="Macro-Enabled Worksheet" r:id="rId4" imgW="3054313" imgH="2381381" progId="Excel.SheetMacroEnabled.12">
                    <p:embed/>
                    <p:pic>
                      <p:nvPicPr>
                        <p:cNvPr id="7" name="物件 6">
                          <a:extLst>
                            <a:ext uri="{FF2B5EF4-FFF2-40B4-BE49-F238E27FC236}">
                              <a16:creationId xmlns:a16="http://schemas.microsoft.com/office/drawing/2014/main" id="{6513A28B-FF43-4E8D-15CA-52AD54BA9C8E}"/>
                            </a:ext>
                          </a:extLst>
                        </p:cNvPr>
                        <p:cNvPicPr/>
                        <p:nvPr/>
                      </p:nvPicPr>
                      <p:blipFill>
                        <a:blip r:embed="rId5"/>
                        <a:stretch>
                          <a:fillRect/>
                        </a:stretch>
                      </p:blipFill>
                      <p:spPr>
                        <a:xfrm>
                          <a:off x="6356668" y="2576963"/>
                          <a:ext cx="4617600" cy="3600000"/>
                        </a:xfrm>
                        <a:prstGeom prst="rect">
                          <a:avLst/>
                        </a:prstGeom>
                      </p:spPr>
                    </p:pic>
                  </p:oleObj>
                </mc:Fallback>
              </mc:AlternateContent>
            </a:graphicData>
          </a:graphic>
        </p:graphicFrame>
      </p:grpSp>
      <p:sp>
        <p:nvSpPr>
          <p:cNvPr id="9" name="文字方塊 8">
            <a:extLst>
              <a:ext uri="{FF2B5EF4-FFF2-40B4-BE49-F238E27FC236}">
                <a16:creationId xmlns:a16="http://schemas.microsoft.com/office/drawing/2014/main" id="{D1A83CAC-2DBF-130B-E006-0D64F5C82195}"/>
              </a:ext>
            </a:extLst>
          </p:cNvPr>
          <p:cNvSpPr txBox="1"/>
          <p:nvPr/>
        </p:nvSpPr>
        <p:spPr>
          <a:xfrm>
            <a:off x="2802604" y="6317734"/>
            <a:ext cx="1398524" cy="369332"/>
          </a:xfrm>
          <a:prstGeom prst="rect">
            <a:avLst/>
          </a:prstGeom>
          <a:noFill/>
        </p:spPr>
        <p:txBody>
          <a:bodyPr wrap="none" rtlCol="0">
            <a:spAutoFit/>
          </a:bodyPr>
          <a:lstStyle/>
          <a:p>
            <a:r>
              <a:rPr lang="en-US" altLang="zh-TW" dirty="0"/>
              <a:t>no finetuned</a:t>
            </a:r>
            <a:endParaRPr lang="zh-TW" altLang="en-US" dirty="0"/>
          </a:p>
        </p:txBody>
      </p:sp>
      <p:sp>
        <p:nvSpPr>
          <p:cNvPr id="10" name="文字方塊 9">
            <a:extLst>
              <a:ext uri="{FF2B5EF4-FFF2-40B4-BE49-F238E27FC236}">
                <a16:creationId xmlns:a16="http://schemas.microsoft.com/office/drawing/2014/main" id="{3FC8E85D-532F-EEF0-E1F1-06080D4B0451}"/>
              </a:ext>
            </a:extLst>
          </p:cNvPr>
          <p:cNvSpPr txBox="1"/>
          <p:nvPr/>
        </p:nvSpPr>
        <p:spPr>
          <a:xfrm>
            <a:off x="8139150" y="6317734"/>
            <a:ext cx="1101968" cy="369332"/>
          </a:xfrm>
          <a:prstGeom prst="rect">
            <a:avLst/>
          </a:prstGeom>
          <a:noFill/>
        </p:spPr>
        <p:txBody>
          <a:bodyPr wrap="none" rtlCol="0">
            <a:spAutoFit/>
          </a:bodyPr>
          <a:lstStyle/>
          <a:p>
            <a:r>
              <a:rPr lang="en-US" altLang="zh-TW" dirty="0"/>
              <a:t>finetuned</a:t>
            </a:r>
            <a:endParaRPr lang="zh-TW" altLang="en-US" dirty="0"/>
          </a:p>
        </p:txBody>
      </p:sp>
    </p:spTree>
    <p:extLst>
      <p:ext uri="{BB962C8B-B14F-4D97-AF65-F5344CB8AC3E}">
        <p14:creationId xmlns:p14="http://schemas.microsoft.com/office/powerpoint/2010/main" val="139322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2787A1-DA61-DEB1-3B2C-EFB63CDACE76}"/>
              </a:ext>
            </a:extLst>
          </p:cNvPr>
          <p:cNvSpPr>
            <a:spLocks noGrp="1"/>
          </p:cNvSpPr>
          <p:nvPr>
            <p:ph type="title"/>
          </p:nvPr>
        </p:nvSpPr>
        <p:spPr/>
        <p:txBody>
          <a:bodyPr/>
          <a:lstStyle/>
          <a:p>
            <a:r>
              <a:rPr lang="en-US" altLang="zh-TW" dirty="0"/>
              <a:t>Results &amp; Analysis</a:t>
            </a:r>
            <a:endParaRPr lang="zh-TW" altLang="en-US" dirty="0"/>
          </a:p>
        </p:txBody>
      </p:sp>
      <p:sp>
        <p:nvSpPr>
          <p:cNvPr id="3" name="內容版面配置區 2">
            <a:extLst>
              <a:ext uri="{FF2B5EF4-FFF2-40B4-BE49-F238E27FC236}">
                <a16:creationId xmlns:a16="http://schemas.microsoft.com/office/drawing/2014/main" id="{C59498E6-7CF7-9166-5D2D-5318C87EF149}"/>
              </a:ext>
            </a:extLst>
          </p:cNvPr>
          <p:cNvSpPr>
            <a:spLocks noGrp="1"/>
          </p:cNvSpPr>
          <p:nvPr>
            <p:ph idx="1"/>
          </p:nvPr>
        </p:nvSpPr>
        <p:spPr/>
        <p:txBody>
          <a:bodyPr/>
          <a:lstStyle/>
          <a:p>
            <a:r>
              <a:rPr lang="en-US" altLang="zh-TW" dirty="0"/>
              <a:t>Bas Prompts:</a:t>
            </a:r>
            <a:endParaRPr lang="zh-TW" altLang="en-US" dirty="0"/>
          </a:p>
        </p:txBody>
      </p:sp>
      <p:sp>
        <p:nvSpPr>
          <p:cNvPr id="9" name="文字方塊 8">
            <a:extLst>
              <a:ext uri="{FF2B5EF4-FFF2-40B4-BE49-F238E27FC236}">
                <a16:creationId xmlns:a16="http://schemas.microsoft.com/office/drawing/2014/main" id="{D1A83CAC-2DBF-130B-E006-0D64F5C82195}"/>
              </a:ext>
            </a:extLst>
          </p:cNvPr>
          <p:cNvSpPr txBox="1"/>
          <p:nvPr/>
        </p:nvSpPr>
        <p:spPr>
          <a:xfrm>
            <a:off x="2802604" y="6317734"/>
            <a:ext cx="1398524" cy="369332"/>
          </a:xfrm>
          <a:prstGeom prst="rect">
            <a:avLst/>
          </a:prstGeom>
          <a:noFill/>
        </p:spPr>
        <p:txBody>
          <a:bodyPr wrap="none" rtlCol="0">
            <a:spAutoFit/>
          </a:bodyPr>
          <a:lstStyle/>
          <a:p>
            <a:r>
              <a:rPr lang="en-US" altLang="zh-TW" dirty="0"/>
              <a:t>no finetuned</a:t>
            </a:r>
            <a:endParaRPr lang="zh-TW" altLang="en-US" dirty="0"/>
          </a:p>
        </p:txBody>
      </p:sp>
      <p:sp>
        <p:nvSpPr>
          <p:cNvPr id="10" name="文字方塊 9">
            <a:extLst>
              <a:ext uri="{FF2B5EF4-FFF2-40B4-BE49-F238E27FC236}">
                <a16:creationId xmlns:a16="http://schemas.microsoft.com/office/drawing/2014/main" id="{3FC8E85D-532F-EEF0-E1F1-06080D4B0451}"/>
              </a:ext>
            </a:extLst>
          </p:cNvPr>
          <p:cNvSpPr txBox="1"/>
          <p:nvPr/>
        </p:nvSpPr>
        <p:spPr>
          <a:xfrm>
            <a:off x="8139150" y="6317734"/>
            <a:ext cx="1101968" cy="369332"/>
          </a:xfrm>
          <a:prstGeom prst="rect">
            <a:avLst/>
          </a:prstGeom>
          <a:noFill/>
        </p:spPr>
        <p:txBody>
          <a:bodyPr wrap="none" rtlCol="0">
            <a:spAutoFit/>
          </a:bodyPr>
          <a:lstStyle/>
          <a:p>
            <a:r>
              <a:rPr lang="en-US" altLang="zh-TW" dirty="0"/>
              <a:t>finetuned</a:t>
            </a:r>
            <a:endParaRPr lang="zh-TW" altLang="en-US" dirty="0"/>
          </a:p>
        </p:txBody>
      </p:sp>
      <p:graphicFrame>
        <p:nvGraphicFramePr>
          <p:cNvPr id="4" name="物件 3">
            <a:extLst>
              <a:ext uri="{FF2B5EF4-FFF2-40B4-BE49-F238E27FC236}">
                <a16:creationId xmlns:a16="http://schemas.microsoft.com/office/drawing/2014/main" id="{C07FB742-70FF-96EE-173C-CF2EC92A039E}"/>
              </a:ext>
            </a:extLst>
          </p:cNvPr>
          <p:cNvGraphicFramePr>
            <a:graphicFrameLocks noChangeAspect="1"/>
          </p:cNvGraphicFramePr>
          <p:nvPr>
            <p:extLst>
              <p:ext uri="{D42A27DB-BD31-4B8C-83A1-F6EECF244321}">
                <p14:modId xmlns:p14="http://schemas.microsoft.com/office/powerpoint/2010/main" val="4075746522"/>
              </p:ext>
            </p:extLst>
          </p:nvPr>
        </p:nvGraphicFramePr>
        <p:xfrm>
          <a:off x="1193067" y="2576963"/>
          <a:ext cx="4617600" cy="3600000"/>
        </p:xfrm>
        <a:graphic>
          <a:graphicData uri="http://schemas.openxmlformats.org/presentationml/2006/ole">
            <mc:AlternateContent xmlns:mc="http://schemas.openxmlformats.org/markup-compatibility/2006">
              <mc:Choice xmlns:v="urn:schemas-microsoft-com:vml" Requires="v">
                <p:oleObj name="Macro-Enabled Worksheet" r:id="rId2" imgW="3054313" imgH="2381381" progId="Excel.SheetMacroEnabled.12">
                  <p:embed/>
                </p:oleObj>
              </mc:Choice>
              <mc:Fallback>
                <p:oleObj name="Macro-Enabled Worksheet" r:id="rId2" imgW="3054313" imgH="2381381" progId="Excel.SheetMacroEnabled.12">
                  <p:embed/>
                  <p:pic>
                    <p:nvPicPr>
                      <p:cNvPr id="0" name=""/>
                      <p:cNvPicPr/>
                      <p:nvPr/>
                    </p:nvPicPr>
                    <p:blipFill>
                      <a:blip r:embed="rId3"/>
                      <a:stretch>
                        <a:fillRect/>
                      </a:stretch>
                    </p:blipFill>
                    <p:spPr>
                      <a:xfrm>
                        <a:off x="1193067" y="2576963"/>
                        <a:ext cx="4617600" cy="3600000"/>
                      </a:xfrm>
                      <a:prstGeom prst="rect">
                        <a:avLst/>
                      </a:prstGeom>
                    </p:spPr>
                  </p:pic>
                </p:oleObj>
              </mc:Fallback>
            </mc:AlternateContent>
          </a:graphicData>
        </a:graphic>
      </p:graphicFrame>
      <p:graphicFrame>
        <p:nvGraphicFramePr>
          <p:cNvPr id="5" name="物件 4">
            <a:extLst>
              <a:ext uri="{FF2B5EF4-FFF2-40B4-BE49-F238E27FC236}">
                <a16:creationId xmlns:a16="http://schemas.microsoft.com/office/drawing/2014/main" id="{B69A719C-BAFE-91BB-F6D8-4B3923AA3AA6}"/>
              </a:ext>
            </a:extLst>
          </p:cNvPr>
          <p:cNvGraphicFramePr>
            <a:graphicFrameLocks noChangeAspect="1"/>
          </p:cNvGraphicFramePr>
          <p:nvPr>
            <p:extLst>
              <p:ext uri="{D42A27DB-BD31-4B8C-83A1-F6EECF244321}">
                <p14:modId xmlns:p14="http://schemas.microsoft.com/office/powerpoint/2010/main" val="2594515395"/>
              </p:ext>
            </p:extLst>
          </p:nvPr>
        </p:nvGraphicFramePr>
        <p:xfrm>
          <a:off x="6381335" y="2576963"/>
          <a:ext cx="4617600" cy="3600000"/>
        </p:xfrm>
        <a:graphic>
          <a:graphicData uri="http://schemas.openxmlformats.org/presentationml/2006/ole">
            <mc:AlternateContent xmlns:mc="http://schemas.openxmlformats.org/markup-compatibility/2006">
              <mc:Choice xmlns:v="urn:schemas-microsoft-com:vml" Requires="v">
                <p:oleObj name="Macro-Enabled Worksheet" r:id="rId4" imgW="3054313" imgH="2381381" progId="Excel.SheetMacroEnabled.12">
                  <p:embed/>
                </p:oleObj>
              </mc:Choice>
              <mc:Fallback>
                <p:oleObj name="Macro-Enabled Worksheet" r:id="rId4" imgW="3054313" imgH="2381381" progId="Excel.SheetMacroEnabled.12">
                  <p:embed/>
                  <p:pic>
                    <p:nvPicPr>
                      <p:cNvPr id="0" name=""/>
                      <p:cNvPicPr/>
                      <p:nvPr/>
                    </p:nvPicPr>
                    <p:blipFill>
                      <a:blip r:embed="rId5"/>
                      <a:stretch>
                        <a:fillRect/>
                      </a:stretch>
                    </p:blipFill>
                    <p:spPr>
                      <a:xfrm>
                        <a:off x="6381335" y="2576963"/>
                        <a:ext cx="4617600" cy="3600000"/>
                      </a:xfrm>
                      <a:prstGeom prst="rect">
                        <a:avLst/>
                      </a:prstGeom>
                    </p:spPr>
                  </p:pic>
                </p:oleObj>
              </mc:Fallback>
            </mc:AlternateContent>
          </a:graphicData>
        </a:graphic>
      </p:graphicFrame>
    </p:spTree>
    <p:extLst>
      <p:ext uri="{BB962C8B-B14F-4D97-AF65-F5344CB8AC3E}">
        <p14:creationId xmlns:p14="http://schemas.microsoft.com/office/powerpoint/2010/main" val="103052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338EF5-CA7F-223B-B73C-165B2CDF51A9}"/>
              </a:ext>
            </a:extLst>
          </p:cNvPr>
          <p:cNvSpPr>
            <a:spLocks noGrp="1"/>
          </p:cNvSpPr>
          <p:nvPr>
            <p:ph type="title"/>
          </p:nvPr>
        </p:nvSpPr>
        <p:spPr/>
        <p:txBody>
          <a:bodyPr/>
          <a:lstStyle/>
          <a:p>
            <a:r>
              <a:rPr lang="en-US" altLang="zh-TW" dirty="0"/>
              <a:t>Results &amp; Analysis</a:t>
            </a:r>
            <a:endParaRPr lang="zh-TW" altLang="en-US" dirty="0"/>
          </a:p>
        </p:txBody>
      </p:sp>
      <p:sp>
        <p:nvSpPr>
          <p:cNvPr id="3" name="內容版面配置區 2">
            <a:extLst>
              <a:ext uri="{FF2B5EF4-FFF2-40B4-BE49-F238E27FC236}">
                <a16:creationId xmlns:a16="http://schemas.microsoft.com/office/drawing/2014/main" id="{EEEE36DB-8DD8-DA77-FD6B-4214737DF340}"/>
              </a:ext>
            </a:extLst>
          </p:cNvPr>
          <p:cNvSpPr>
            <a:spLocks noGrp="1"/>
          </p:cNvSpPr>
          <p:nvPr>
            <p:ph idx="1"/>
          </p:nvPr>
        </p:nvSpPr>
        <p:spPr>
          <a:xfrm>
            <a:off x="838200" y="1683385"/>
            <a:ext cx="10515600" cy="4809490"/>
          </a:xfrm>
        </p:spPr>
        <p:txBody>
          <a:bodyPr>
            <a:noAutofit/>
          </a:bodyPr>
          <a:lstStyle/>
          <a:p>
            <a:r>
              <a:rPr lang="en-US" altLang="zh-TW" sz="3000" dirty="0"/>
              <a:t>The results showed that the model significantly outperformed in all metrics when finetuned with good prompts, highlighting the effectiveness of well-designed prompts in guiding the learning process and enhancing the model’s ability to accurately interpret and classify sentiments in financial tweets. </a:t>
            </a:r>
          </a:p>
          <a:p>
            <a:r>
              <a:rPr lang="en-US" altLang="zh-TW" sz="3000" dirty="0"/>
              <a:t>Conversely, there was no notable difference in performance between the no prompt and bad prompt scenarios, suggesting that while bad prompts do not necessarily degrade performance compared to no prompts, they also do not contribute positively, indicating the model's robustness and reliance on its pre-trained knowledge rather than the influence of ineffective prompts. </a:t>
            </a:r>
            <a:endParaRPr lang="zh-TW" altLang="en-US" sz="3000" dirty="0"/>
          </a:p>
        </p:txBody>
      </p:sp>
    </p:spTree>
    <p:extLst>
      <p:ext uri="{BB962C8B-B14F-4D97-AF65-F5344CB8AC3E}">
        <p14:creationId xmlns:p14="http://schemas.microsoft.com/office/powerpoint/2010/main" val="3040369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523C9C-A9D3-C20C-0304-24C4525E3BC6}"/>
              </a:ext>
            </a:extLst>
          </p:cNvPr>
          <p:cNvSpPr>
            <a:spLocks noGrp="1"/>
          </p:cNvSpPr>
          <p:nvPr>
            <p:ph type="title"/>
          </p:nvPr>
        </p:nvSpPr>
        <p:spPr/>
        <p:txBody>
          <a:bodyPr/>
          <a:lstStyle/>
          <a:p>
            <a:r>
              <a:rPr lang="en-US" altLang="zh-TW" dirty="0" err="1"/>
              <a:t>Github</a:t>
            </a:r>
            <a:r>
              <a:rPr lang="en-US" altLang="zh-TW" dirty="0"/>
              <a:t> link </a:t>
            </a:r>
            <a:endParaRPr lang="zh-TW" altLang="en-US" dirty="0"/>
          </a:p>
        </p:txBody>
      </p:sp>
      <p:sp>
        <p:nvSpPr>
          <p:cNvPr id="3" name="內容版面配置區 2">
            <a:extLst>
              <a:ext uri="{FF2B5EF4-FFF2-40B4-BE49-F238E27FC236}">
                <a16:creationId xmlns:a16="http://schemas.microsoft.com/office/drawing/2014/main" id="{8CF1C977-10B3-72A8-B3DB-A2348651DE6E}"/>
              </a:ext>
            </a:extLst>
          </p:cNvPr>
          <p:cNvSpPr>
            <a:spLocks noGrp="1"/>
          </p:cNvSpPr>
          <p:nvPr>
            <p:ph idx="1"/>
          </p:nvPr>
        </p:nvSpPr>
        <p:spPr/>
        <p:txBody>
          <a:bodyPr/>
          <a:lstStyle/>
          <a:p>
            <a:r>
              <a:rPr lang="en-US" altLang="zh-TW" dirty="0">
                <a:hlinkClick r:id="rId2"/>
              </a:rPr>
              <a:t>https://github.com/ryanovovo/2024_Spring_AI_Final_Project/tree/master</a:t>
            </a:r>
            <a:endParaRPr lang="en-US" altLang="zh-TW" dirty="0"/>
          </a:p>
          <a:p>
            <a:endParaRPr lang="zh-TW" altLang="en-US" dirty="0"/>
          </a:p>
        </p:txBody>
      </p:sp>
    </p:spTree>
    <p:extLst>
      <p:ext uri="{BB962C8B-B14F-4D97-AF65-F5344CB8AC3E}">
        <p14:creationId xmlns:p14="http://schemas.microsoft.com/office/powerpoint/2010/main" val="1378824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144184-5DAD-9A0D-12E8-2FFF504B6E21}"/>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78402568-35FD-D4BD-D767-8A383B7D5EF9}"/>
              </a:ext>
            </a:extLst>
          </p:cNvPr>
          <p:cNvSpPr>
            <a:spLocks noGrp="1"/>
          </p:cNvSpPr>
          <p:nvPr>
            <p:ph idx="1"/>
          </p:nvPr>
        </p:nvSpPr>
        <p:spPr>
          <a:xfrm>
            <a:off x="838200" y="1571625"/>
            <a:ext cx="10515600" cy="4351338"/>
          </a:xfrm>
        </p:spPr>
        <p:txBody>
          <a:bodyPr>
            <a:noAutofit/>
          </a:bodyPr>
          <a:lstStyle/>
          <a:p>
            <a:r>
              <a:rPr lang="en-US" altLang="zh-TW" sz="3000" b="1" dirty="0" err="1">
                <a:highlight>
                  <a:srgbClr val="FFFFFF"/>
                </a:highlight>
                <a:latin typeface="-apple-system"/>
              </a:rPr>
              <a:t>Unsloth</a:t>
            </a:r>
            <a:r>
              <a:rPr lang="en-US" altLang="zh-TW" sz="3000" b="1" dirty="0">
                <a:highlight>
                  <a:srgbClr val="FFFFFF"/>
                </a:highlight>
                <a:latin typeface="-apple-system"/>
              </a:rPr>
              <a:t>:</a:t>
            </a:r>
            <a:r>
              <a:rPr lang="zh-TW" altLang="en-US" sz="3000" b="1" dirty="0">
                <a:highlight>
                  <a:srgbClr val="FFFFFF"/>
                </a:highlight>
                <a:latin typeface="-apple-system"/>
              </a:rPr>
              <a:t> </a:t>
            </a:r>
            <a:r>
              <a:rPr lang="en-US" altLang="zh-TW" sz="3000" b="0" i="0" u="sng" dirty="0">
                <a:effectLst/>
                <a:highlight>
                  <a:srgbClr val="FFFFFF"/>
                </a:highlight>
                <a:latin typeface="-apple-system"/>
                <a:hlinkClick r:id="rId2"/>
              </a:rPr>
              <a:t>https://github.com/unslothai/unsloth.git</a:t>
            </a:r>
            <a:endParaRPr lang="en-US" altLang="zh-TW" sz="3000" b="0" i="0" u="sng" dirty="0">
              <a:effectLst/>
              <a:highlight>
                <a:srgbClr val="FFFFFF"/>
              </a:highlight>
              <a:latin typeface="-apple-system"/>
            </a:endParaRPr>
          </a:p>
          <a:p>
            <a:r>
              <a:rPr lang="en-US" altLang="zh-TW" sz="3000" b="1" dirty="0"/>
              <a:t>Dataset: </a:t>
            </a:r>
            <a:r>
              <a:rPr lang="en-US" altLang="zh-TW" sz="3000" dirty="0">
                <a:hlinkClick r:id="rId3"/>
              </a:rPr>
              <a:t>https://huggingface.co/datasets/zeroshot/twitter-financial-news-sentiment</a:t>
            </a:r>
            <a:endParaRPr lang="en-US" altLang="zh-TW" sz="3000" dirty="0"/>
          </a:p>
          <a:p>
            <a:r>
              <a:rPr lang="en-US" altLang="zh-TW" sz="3000" b="1" dirty="0"/>
              <a:t>Sentiment analysis in financial texts (Samuel W.K. Chan ⁎ , Mickey W.C. Chong , 2016)</a:t>
            </a:r>
            <a:r>
              <a:rPr lang="en-US" altLang="zh-TW" sz="3000" b="1" u="sng" dirty="0">
                <a:highlight>
                  <a:srgbClr val="FFFFFF"/>
                </a:highlight>
                <a:latin typeface="-apple-system"/>
              </a:rPr>
              <a:t>: </a:t>
            </a:r>
            <a:r>
              <a:rPr lang="en-US" altLang="zh-TW" sz="3000" u="sng" dirty="0">
                <a:highlight>
                  <a:srgbClr val="FFFFFF"/>
                </a:highlight>
                <a:latin typeface="-apple-system"/>
                <a:hlinkClick r:id="rId4"/>
              </a:rPr>
              <a:t>https://www.researchgate.net/profile/Samuel-Chan-3/publication/309724942_Sentiment_Analysis_in_Financial_Texts/links/5f34ac71299bf13404be7568/Sentiment-Analysis-in-Financial-Texts.pdf</a:t>
            </a:r>
            <a:endParaRPr lang="en-US" altLang="zh-TW" sz="3000" u="sng" dirty="0">
              <a:highlight>
                <a:srgbClr val="FFFFFF"/>
              </a:highlight>
              <a:latin typeface="-apple-system"/>
            </a:endParaRPr>
          </a:p>
          <a:p>
            <a:r>
              <a:rPr lang="en-US" altLang="zh-TW" sz="3000" b="1" dirty="0"/>
              <a:t>Fine-tuning large language models (LLMs) in 2024: </a:t>
            </a:r>
            <a:r>
              <a:rPr lang="en-US" altLang="zh-TW" sz="3000" dirty="0">
                <a:hlinkClick r:id="rId5"/>
              </a:rPr>
              <a:t>https://www.superannotate.com/blog/llm-fine-tuning</a:t>
            </a:r>
            <a:endParaRPr lang="en-US" altLang="zh-TW" sz="3000" dirty="0"/>
          </a:p>
          <a:p>
            <a:endParaRPr lang="en-US" altLang="zh-TW" sz="3000" b="1" dirty="0"/>
          </a:p>
          <a:p>
            <a:endParaRPr lang="en-US" altLang="zh-TW" sz="3000" dirty="0"/>
          </a:p>
          <a:p>
            <a:endParaRPr lang="zh-TW" altLang="en-US" sz="3000" dirty="0"/>
          </a:p>
        </p:txBody>
      </p:sp>
    </p:spTree>
    <p:extLst>
      <p:ext uri="{BB962C8B-B14F-4D97-AF65-F5344CB8AC3E}">
        <p14:creationId xmlns:p14="http://schemas.microsoft.com/office/powerpoint/2010/main" val="2046280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083EAE-35AF-2237-6D74-5F6E17692202}"/>
              </a:ext>
            </a:extLst>
          </p:cNvPr>
          <p:cNvSpPr>
            <a:spLocks noGrp="1"/>
          </p:cNvSpPr>
          <p:nvPr>
            <p:ph type="title"/>
          </p:nvPr>
        </p:nvSpPr>
        <p:spPr/>
        <p:txBody>
          <a:bodyPr/>
          <a:lstStyle/>
          <a:p>
            <a:r>
              <a:rPr lang="en-US" altLang="zh-TW" dirty="0"/>
              <a:t>Contribution of each member</a:t>
            </a:r>
            <a:endParaRPr lang="zh-TW" altLang="en-US" dirty="0"/>
          </a:p>
        </p:txBody>
      </p:sp>
      <p:sp>
        <p:nvSpPr>
          <p:cNvPr id="3" name="內容版面配置區 2">
            <a:extLst>
              <a:ext uri="{FF2B5EF4-FFF2-40B4-BE49-F238E27FC236}">
                <a16:creationId xmlns:a16="http://schemas.microsoft.com/office/drawing/2014/main" id="{770B224C-A6FE-CFB8-CBE4-E4FFC72360AE}"/>
              </a:ext>
            </a:extLst>
          </p:cNvPr>
          <p:cNvSpPr>
            <a:spLocks noGrp="1"/>
          </p:cNvSpPr>
          <p:nvPr>
            <p:ph idx="1"/>
          </p:nvPr>
        </p:nvSpPr>
        <p:spPr/>
        <p:txBody>
          <a:bodyPr/>
          <a:lstStyle/>
          <a:p>
            <a:r>
              <a:rPr lang="en-US" altLang="zh-TW" sz="2800" i="0" dirty="0">
                <a:solidFill>
                  <a:srgbClr val="000000"/>
                </a:solidFill>
                <a:effectLst/>
                <a:latin typeface="Arial" panose="020B0604020202020204" pitchFamily="34" charset="0"/>
              </a:rPr>
              <a:t>111550071 </a:t>
            </a:r>
            <a:r>
              <a:rPr lang="zh-TW" altLang="en-US" sz="2800" i="0" dirty="0">
                <a:solidFill>
                  <a:srgbClr val="000000"/>
                </a:solidFill>
                <a:effectLst/>
                <a:latin typeface="Arial" panose="020B0604020202020204" pitchFamily="34" charset="0"/>
              </a:rPr>
              <a:t>廖友綸</a:t>
            </a:r>
            <a:endParaRPr lang="en-US" altLang="zh-TW" dirty="0">
              <a:solidFill>
                <a:srgbClr val="000000"/>
              </a:solidFill>
              <a:latin typeface="Arial" panose="020B0604020202020204" pitchFamily="34" charset="0"/>
            </a:endParaRPr>
          </a:p>
          <a:p>
            <a:r>
              <a:rPr lang="en-US" altLang="zh-TW" sz="2800" i="0" dirty="0">
                <a:solidFill>
                  <a:srgbClr val="000000"/>
                </a:solidFill>
                <a:effectLst/>
                <a:latin typeface="Arial" panose="020B0604020202020204" pitchFamily="34" charset="0"/>
              </a:rPr>
              <a:t>111550091 </a:t>
            </a:r>
            <a:r>
              <a:rPr lang="zh-TW" altLang="en-US" sz="2800" i="0" dirty="0">
                <a:solidFill>
                  <a:srgbClr val="000000"/>
                </a:solidFill>
                <a:effectLst/>
                <a:latin typeface="Arial" panose="020B0604020202020204" pitchFamily="34" charset="0"/>
              </a:rPr>
              <a:t>余俊亨</a:t>
            </a:r>
            <a:endParaRPr lang="en-US" altLang="zh-TW" dirty="0">
              <a:solidFill>
                <a:srgbClr val="000000"/>
              </a:solidFill>
              <a:latin typeface="Arial" panose="020B0604020202020204" pitchFamily="34" charset="0"/>
            </a:endParaRPr>
          </a:p>
          <a:p>
            <a:r>
              <a:rPr lang="en-US" altLang="zh-TW" sz="2800" i="0" dirty="0">
                <a:solidFill>
                  <a:srgbClr val="000000"/>
                </a:solidFill>
                <a:effectLst/>
                <a:latin typeface="Arial" panose="020B0604020202020204" pitchFamily="34" charset="0"/>
              </a:rPr>
              <a:t>111550162 </a:t>
            </a:r>
            <a:r>
              <a:rPr lang="zh-TW" altLang="en-US" sz="2800" i="0" dirty="0">
                <a:solidFill>
                  <a:srgbClr val="000000"/>
                </a:solidFill>
                <a:effectLst/>
                <a:latin typeface="Arial" panose="020B0604020202020204" pitchFamily="34" charset="0"/>
              </a:rPr>
              <a:t>郭瀚崴</a:t>
            </a:r>
            <a:endParaRPr lang="zh-TW" altLang="en-US" dirty="0"/>
          </a:p>
          <a:p>
            <a:endParaRPr lang="zh-TW" altLang="en-US" dirty="0"/>
          </a:p>
        </p:txBody>
      </p:sp>
    </p:spTree>
    <p:extLst>
      <p:ext uri="{BB962C8B-B14F-4D97-AF65-F5344CB8AC3E}">
        <p14:creationId xmlns:p14="http://schemas.microsoft.com/office/powerpoint/2010/main" val="219816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BFC694-A886-AC63-DB9F-27611A1EAFE0}"/>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E29E8EB9-2BD4-FE6D-246D-F551C40C9AF4}"/>
              </a:ext>
            </a:extLst>
          </p:cNvPr>
          <p:cNvSpPr>
            <a:spLocks noGrp="1"/>
          </p:cNvSpPr>
          <p:nvPr>
            <p:ph idx="1"/>
          </p:nvPr>
        </p:nvSpPr>
        <p:spPr/>
        <p:txBody>
          <a:bodyPr>
            <a:noAutofit/>
          </a:bodyPr>
          <a:lstStyle/>
          <a:p>
            <a:r>
              <a:rPr lang="en-US" altLang="zh-TW" sz="3000" b="1" dirty="0"/>
              <a:t>Overview:</a:t>
            </a:r>
          </a:p>
          <a:p>
            <a:pPr marL="0" indent="0">
              <a:buNone/>
            </a:pPr>
            <a:r>
              <a:rPr lang="en-US" altLang="zh-TW" sz="3000" b="0" i="0" dirty="0">
                <a:solidFill>
                  <a:srgbClr val="0D0D0D"/>
                </a:solidFill>
                <a:effectLst/>
                <a:highlight>
                  <a:srgbClr val="FFFFFF"/>
                </a:highlight>
                <a:latin typeface="Söhne"/>
              </a:rPr>
              <a:t>Exploring how different prompting strategies affect the finetuning of the LLaMA-3 model in financial tweets analysis. </a:t>
            </a:r>
          </a:p>
          <a:p>
            <a:r>
              <a:rPr lang="en-US" altLang="zh-TW" sz="3000" b="1" dirty="0"/>
              <a:t>Importance:</a:t>
            </a:r>
          </a:p>
          <a:p>
            <a:pPr marL="0" indent="0">
              <a:buNone/>
            </a:pPr>
            <a:r>
              <a:rPr lang="en-US" altLang="zh-TW" sz="3000" dirty="0"/>
              <a:t>Accurate sentiment analysis of financial news on platforms like Twitter is critical for informed decision-making in the finance sector. Enhancing model performance through effective prompting can lead to superior market insights, influencing investment strategies and financial outcomes.</a:t>
            </a:r>
            <a:endParaRPr lang="zh-TW" altLang="en-US" sz="3000" dirty="0"/>
          </a:p>
        </p:txBody>
      </p:sp>
    </p:spTree>
    <p:extLst>
      <p:ext uri="{BB962C8B-B14F-4D97-AF65-F5344CB8AC3E}">
        <p14:creationId xmlns:p14="http://schemas.microsoft.com/office/powerpoint/2010/main" val="320858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BFC694-A886-AC63-DB9F-27611A1EAFE0}"/>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E29E8EB9-2BD4-FE6D-246D-F551C40C9AF4}"/>
              </a:ext>
            </a:extLst>
          </p:cNvPr>
          <p:cNvSpPr>
            <a:spLocks noGrp="1"/>
          </p:cNvSpPr>
          <p:nvPr>
            <p:ph idx="1"/>
          </p:nvPr>
        </p:nvSpPr>
        <p:spPr>
          <a:xfrm>
            <a:off x="838200" y="1675725"/>
            <a:ext cx="10515600" cy="4351338"/>
          </a:xfrm>
        </p:spPr>
        <p:txBody>
          <a:bodyPr>
            <a:noAutofit/>
          </a:bodyPr>
          <a:lstStyle/>
          <a:p>
            <a:r>
              <a:rPr lang="en-US" altLang="zh-TW" sz="3000" b="1" dirty="0"/>
              <a:t>Value of This Study:</a:t>
            </a:r>
          </a:p>
          <a:p>
            <a:pPr marL="0" indent="0">
              <a:buNone/>
            </a:pPr>
            <a:r>
              <a:rPr lang="en-US" altLang="zh-TW" sz="3000" b="1" dirty="0"/>
              <a:t>Advances in AI: </a:t>
            </a:r>
            <a:r>
              <a:rPr lang="en-US" altLang="zh-TW" sz="3000" dirty="0"/>
              <a:t>It bridges a gap in current research, which has predominantly focused on finetuning techniques without considering the impact of  prompting strategies.</a:t>
            </a:r>
          </a:p>
          <a:p>
            <a:pPr marL="0" indent="0">
              <a:buNone/>
            </a:pPr>
            <a:r>
              <a:rPr lang="en-US" altLang="zh-TW" sz="3000" b="1" dirty="0"/>
              <a:t>Improves Financial Analytics: </a:t>
            </a:r>
            <a:r>
              <a:rPr lang="en-US" altLang="zh-TW" sz="3000" dirty="0"/>
              <a:t>Enhanced sentiment analysis tools can impact economic forecasting and trading, providing more reliable data for critical financial decisions.</a:t>
            </a:r>
          </a:p>
          <a:p>
            <a:pPr marL="0" indent="0">
              <a:buNone/>
            </a:pPr>
            <a:r>
              <a:rPr lang="en-US" altLang="zh-TW" sz="3000" b="1" dirty="0"/>
              <a:t>Wider Application: </a:t>
            </a:r>
            <a:r>
              <a:rPr lang="en-US" altLang="zh-TW" sz="3000" dirty="0"/>
              <a:t>Insights gained could be applied to various sectors beyond finance, increasing the utility and efficiency of AI-driven analytics tools.</a:t>
            </a:r>
          </a:p>
          <a:p>
            <a:pPr marL="0" indent="0">
              <a:buNone/>
            </a:pPr>
            <a:endParaRPr lang="en-US" altLang="zh-TW" sz="3000" dirty="0"/>
          </a:p>
        </p:txBody>
      </p:sp>
    </p:spTree>
    <p:extLst>
      <p:ext uri="{BB962C8B-B14F-4D97-AF65-F5344CB8AC3E}">
        <p14:creationId xmlns:p14="http://schemas.microsoft.com/office/powerpoint/2010/main" val="53835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7291C9-42A6-522C-919E-F73C29AA32D5}"/>
              </a:ext>
            </a:extLst>
          </p:cNvPr>
          <p:cNvSpPr>
            <a:spLocks noGrp="1"/>
          </p:cNvSpPr>
          <p:nvPr>
            <p:ph type="title"/>
          </p:nvPr>
        </p:nvSpPr>
        <p:spPr/>
        <p:txBody>
          <a:bodyPr/>
          <a:lstStyle/>
          <a:p>
            <a:r>
              <a:rPr lang="en-US" altLang="zh-TW" dirty="0"/>
              <a:t>Related work</a:t>
            </a:r>
            <a:endParaRPr lang="zh-TW" altLang="en-US" dirty="0"/>
          </a:p>
        </p:txBody>
      </p:sp>
      <p:sp>
        <p:nvSpPr>
          <p:cNvPr id="3" name="內容版面配置區 2">
            <a:extLst>
              <a:ext uri="{FF2B5EF4-FFF2-40B4-BE49-F238E27FC236}">
                <a16:creationId xmlns:a16="http://schemas.microsoft.com/office/drawing/2014/main" id="{226FADE9-A4FB-2AE1-BE1B-8A089C31DCEC}"/>
              </a:ext>
            </a:extLst>
          </p:cNvPr>
          <p:cNvSpPr>
            <a:spLocks noGrp="1"/>
          </p:cNvSpPr>
          <p:nvPr>
            <p:ph idx="1"/>
          </p:nvPr>
        </p:nvSpPr>
        <p:spPr>
          <a:xfrm>
            <a:off x="838200" y="1416368"/>
            <a:ext cx="10515600" cy="4351338"/>
          </a:xfrm>
        </p:spPr>
        <p:txBody>
          <a:bodyPr>
            <a:noAutofit/>
          </a:bodyPr>
          <a:lstStyle/>
          <a:p>
            <a:r>
              <a:rPr lang="zh-TW" altLang="en-US" sz="3000" b="0" i="0" u="sng" dirty="0">
                <a:effectLst/>
                <a:highlight>
                  <a:srgbClr val="FFFFFF"/>
                </a:highlight>
                <a:latin typeface="-apple-system"/>
                <a:hlinkClick r:id="rId2"/>
              </a:rPr>
              <a:t> </a:t>
            </a:r>
            <a:r>
              <a:rPr lang="en-US" altLang="zh-TW" sz="3000" b="1" dirty="0"/>
              <a:t>Sentiment analysis in financial texts (Samuel W.K. Chan ⁎ , Mickey W.C. Chong , 2016)</a:t>
            </a:r>
            <a:endParaRPr lang="en-US" altLang="zh-TW" sz="3000" b="1" i="0" u="sng" dirty="0">
              <a:effectLst/>
              <a:highlight>
                <a:srgbClr val="FFFFFF"/>
              </a:highlight>
              <a:latin typeface="-apple-system"/>
            </a:endParaRPr>
          </a:p>
          <a:p>
            <a:pPr marL="0" indent="0">
              <a:buNone/>
            </a:pPr>
            <a:r>
              <a:rPr lang="en-US" altLang="zh-TW" sz="3000" b="0" i="0" dirty="0">
                <a:solidFill>
                  <a:srgbClr val="0D0D0D"/>
                </a:solidFill>
                <a:effectLst/>
                <a:highlight>
                  <a:srgbClr val="FFFFFF"/>
                </a:highlight>
                <a:latin typeface="Söhne"/>
              </a:rPr>
              <a:t>Focused on traditional sentiment analysis techniques in finance using classical machine learning.</a:t>
            </a:r>
          </a:p>
          <a:p>
            <a:pPr marL="0" indent="0">
              <a:buNone/>
            </a:pPr>
            <a:r>
              <a:rPr lang="en-US" altLang="zh-TW" sz="3000" b="0" i="0" dirty="0">
                <a:solidFill>
                  <a:srgbClr val="0D0D0D"/>
                </a:solidFill>
                <a:effectLst/>
                <a:highlight>
                  <a:srgbClr val="FFFFFF"/>
                </a:highlight>
                <a:latin typeface="Söhne"/>
              </a:rPr>
              <a:t>Our project utilizes the modern collection of real-time Twitter posts specific to financial news. This dataset is rich in informal, dynamic content such as slang and emojis, offering unique insights into public sentiment that react instantaneously to market events. The LLaMA-3 model, enabling us to capture and analyze the rapid fluctuations in public opinion typical of today’s financial markets. We also provide empirical evidence comparing different prompting strategies</a:t>
            </a:r>
            <a:endParaRPr lang="zh-TW" altLang="en-US" sz="3000" dirty="0"/>
          </a:p>
        </p:txBody>
      </p:sp>
    </p:spTree>
    <p:extLst>
      <p:ext uri="{BB962C8B-B14F-4D97-AF65-F5344CB8AC3E}">
        <p14:creationId xmlns:p14="http://schemas.microsoft.com/office/powerpoint/2010/main" val="227832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7291C9-42A6-522C-919E-F73C29AA32D5}"/>
              </a:ext>
            </a:extLst>
          </p:cNvPr>
          <p:cNvSpPr>
            <a:spLocks noGrp="1"/>
          </p:cNvSpPr>
          <p:nvPr>
            <p:ph type="title"/>
          </p:nvPr>
        </p:nvSpPr>
        <p:spPr/>
        <p:txBody>
          <a:bodyPr/>
          <a:lstStyle/>
          <a:p>
            <a:r>
              <a:rPr lang="en-US" altLang="zh-TW" dirty="0"/>
              <a:t>Related work</a:t>
            </a:r>
            <a:endParaRPr lang="zh-TW" altLang="en-US" dirty="0"/>
          </a:p>
        </p:txBody>
      </p:sp>
      <p:sp>
        <p:nvSpPr>
          <p:cNvPr id="3" name="內容版面配置區 2">
            <a:extLst>
              <a:ext uri="{FF2B5EF4-FFF2-40B4-BE49-F238E27FC236}">
                <a16:creationId xmlns:a16="http://schemas.microsoft.com/office/drawing/2014/main" id="{226FADE9-A4FB-2AE1-BE1B-8A089C31DCEC}"/>
              </a:ext>
            </a:extLst>
          </p:cNvPr>
          <p:cNvSpPr>
            <a:spLocks noGrp="1"/>
          </p:cNvSpPr>
          <p:nvPr>
            <p:ph idx="1"/>
          </p:nvPr>
        </p:nvSpPr>
        <p:spPr>
          <a:xfrm>
            <a:off x="838200" y="1683385"/>
            <a:ext cx="10515600" cy="4351338"/>
          </a:xfrm>
        </p:spPr>
        <p:txBody>
          <a:bodyPr>
            <a:noAutofit/>
          </a:bodyPr>
          <a:lstStyle/>
          <a:p>
            <a:r>
              <a:rPr lang="zh-TW" altLang="en-US" sz="3000" b="0" i="0" u="sng" dirty="0">
                <a:effectLst/>
                <a:highlight>
                  <a:srgbClr val="FFFFFF"/>
                </a:highlight>
                <a:latin typeface="-apple-system"/>
                <a:hlinkClick r:id="rId2"/>
              </a:rPr>
              <a:t> </a:t>
            </a:r>
            <a:r>
              <a:rPr lang="en-US" altLang="zh-TW" sz="3000" b="1" dirty="0"/>
              <a:t>Fine-tuning large language models (LLMs) in 2024:</a:t>
            </a:r>
          </a:p>
          <a:p>
            <a:pPr marL="0" indent="0">
              <a:buNone/>
            </a:pPr>
            <a:r>
              <a:rPr lang="en-US" altLang="zh-TW" sz="3000" dirty="0"/>
              <a:t>Demonstrated the effectiveness of finetuning pretrained language models on specialized datasets but did not explore the impact of prompting strategies.</a:t>
            </a:r>
          </a:p>
          <a:p>
            <a:pPr marL="0" indent="0">
              <a:buNone/>
            </a:pPr>
            <a:r>
              <a:rPr lang="en-US" altLang="zh-TW" sz="3000" dirty="0"/>
              <a:t>Our research narrows down to financial news on Twitter, providing a targeted analysis that is directly relevant to economic decision-making.</a:t>
            </a:r>
          </a:p>
          <a:p>
            <a:pPr marL="0" indent="0">
              <a:buNone/>
            </a:pPr>
            <a:endParaRPr lang="en-US" altLang="zh-TW" sz="3000" dirty="0"/>
          </a:p>
        </p:txBody>
      </p:sp>
    </p:spTree>
    <p:extLst>
      <p:ext uri="{BB962C8B-B14F-4D97-AF65-F5344CB8AC3E}">
        <p14:creationId xmlns:p14="http://schemas.microsoft.com/office/powerpoint/2010/main" val="292092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A17DFA-B00B-5245-E0AD-59BB2B21BE6B}"/>
              </a:ext>
            </a:extLst>
          </p:cNvPr>
          <p:cNvSpPr>
            <a:spLocks noGrp="1"/>
          </p:cNvSpPr>
          <p:nvPr>
            <p:ph type="title"/>
          </p:nvPr>
        </p:nvSpPr>
        <p:spPr/>
        <p:txBody>
          <a:bodyPr/>
          <a:lstStyle/>
          <a:p>
            <a:r>
              <a:rPr lang="en-US" altLang="zh-TW" dirty="0"/>
              <a:t>Dataset/Platform</a:t>
            </a:r>
            <a:endParaRPr lang="zh-TW" altLang="en-US" dirty="0"/>
          </a:p>
        </p:txBody>
      </p:sp>
      <p:sp>
        <p:nvSpPr>
          <p:cNvPr id="3" name="內容版面配置區 2">
            <a:extLst>
              <a:ext uri="{FF2B5EF4-FFF2-40B4-BE49-F238E27FC236}">
                <a16:creationId xmlns:a16="http://schemas.microsoft.com/office/drawing/2014/main" id="{6C4E245A-8B50-7D57-9B61-4F7E62B8E67C}"/>
              </a:ext>
            </a:extLst>
          </p:cNvPr>
          <p:cNvSpPr>
            <a:spLocks noGrp="1"/>
          </p:cNvSpPr>
          <p:nvPr>
            <p:ph idx="1"/>
          </p:nvPr>
        </p:nvSpPr>
        <p:spPr/>
        <p:txBody>
          <a:bodyPr>
            <a:normAutofit/>
          </a:bodyPr>
          <a:lstStyle/>
          <a:p>
            <a:r>
              <a:rPr lang="en-US" altLang="zh-TW" sz="3000" b="1" dirty="0"/>
              <a:t>Dataset:</a:t>
            </a:r>
          </a:p>
          <a:p>
            <a:pPr marL="0" indent="0">
              <a:buNone/>
            </a:pPr>
            <a:r>
              <a:rPr lang="en-US" altLang="zh-TW" sz="3000" b="1" dirty="0" err="1"/>
              <a:t>Sorce</a:t>
            </a:r>
            <a:r>
              <a:rPr lang="en-US" altLang="zh-TW" sz="3000" b="1" dirty="0"/>
              <a:t>: </a:t>
            </a:r>
            <a:r>
              <a:rPr lang="en-US" altLang="zh-TW" sz="3000" dirty="0" err="1"/>
              <a:t>zeroshot</a:t>
            </a:r>
            <a:r>
              <a:rPr lang="en-US" altLang="zh-TW" sz="3000" dirty="0"/>
              <a:t>/twitter-financial-news-sentiment</a:t>
            </a:r>
          </a:p>
          <a:p>
            <a:pPr marL="0" indent="0">
              <a:buNone/>
            </a:pPr>
            <a:r>
              <a:rPr lang="en-US" altLang="zh-TW" sz="3000" b="1" dirty="0"/>
              <a:t>Size: </a:t>
            </a:r>
            <a:r>
              <a:rPr lang="en-US" altLang="zh-TW" sz="3000" dirty="0"/>
              <a:t>train:9.54k rows</a:t>
            </a:r>
          </a:p>
          <a:p>
            <a:pPr marL="0" indent="0">
              <a:buNone/>
            </a:pPr>
            <a:r>
              <a:rPr lang="en-US" altLang="zh-TW" sz="3000" dirty="0"/>
              <a:t>         validation:2.39k rows</a:t>
            </a:r>
          </a:p>
          <a:p>
            <a:r>
              <a:rPr lang="en-US" altLang="zh-TW" sz="3000" b="1" dirty="0"/>
              <a:t>Platform: </a:t>
            </a:r>
            <a:r>
              <a:rPr lang="en-US" altLang="zh-TW" sz="3000" dirty="0"/>
              <a:t>LINUX</a:t>
            </a:r>
          </a:p>
          <a:p>
            <a:pPr marL="0" indent="0">
              <a:buNone/>
            </a:pPr>
            <a:endParaRPr lang="en-US" altLang="zh-TW" sz="3000" dirty="0"/>
          </a:p>
          <a:p>
            <a:pPr marL="0" indent="0">
              <a:buNone/>
            </a:pPr>
            <a:endParaRPr lang="zh-TW" altLang="en-US" sz="3000" dirty="0"/>
          </a:p>
        </p:txBody>
      </p:sp>
    </p:spTree>
    <p:extLst>
      <p:ext uri="{BB962C8B-B14F-4D97-AF65-F5344CB8AC3E}">
        <p14:creationId xmlns:p14="http://schemas.microsoft.com/office/powerpoint/2010/main" val="498980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86EADC-6507-E976-2058-8488232A0EA7}"/>
              </a:ext>
            </a:extLst>
          </p:cNvPr>
          <p:cNvSpPr>
            <a:spLocks noGrp="1"/>
          </p:cNvSpPr>
          <p:nvPr>
            <p:ph type="title"/>
          </p:nvPr>
        </p:nvSpPr>
        <p:spPr/>
        <p:txBody>
          <a:bodyPr/>
          <a:lstStyle/>
          <a:p>
            <a:r>
              <a:rPr lang="en-US" altLang="zh-TW" dirty="0"/>
              <a:t>Baseline</a:t>
            </a:r>
            <a:endParaRPr lang="zh-TW" altLang="en-US" dirty="0"/>
          </a:p>
        </p:txBody>
      </p:sp>
      <p:sp>
        <p:nvSpPr>
          <p:cNvPr id="3" name="內容版面配置區 2">
            <a:extLst>
              <a:ext uri="{FF2B5EF4-FFF2-40B4-BE49-F238E27FC236}">
                <a16:creationId xmlns:a16="http://schemas.microsoft.com/office/drawing/2014/main" id="{795A5052-5325-22D8-5608-4B8A17EB1302}"/>
              </a:ext>
            </a:extLst>
          </p:cNvPr>
          <p:cNvSpPr>
            <a:spLocks noGrp="1"/>
          </p:cNvSpPr>
          <p:nvPr>
            <p:ph idx="1"/>
          </p:nvPr>
        </p:nvSpPr>
        <p:spPr/>
        <p:txBody>
          <a:bodyPr>
            <a:normAutofit/>
          </a:bodyPr>
          <a:lstStyle/>
          <a:p>
            <a:r>
              <a:rPr lang="en-US" altLang="zh-TW" sz="3000" b="1" i="0" dirty="0">
                <a:solidFill>
                  <a:srgbClr val="0D0D0D"/>
                </a:solidFill>
                <a:effectLst/>
                <a:highlight>
                  <a:srgbClr val="FFFFFF"/>
                </a:highlight>
                <a:latin typeface="Söhne"/>
              </a:rPr>
              <a:t>Model Without Prompting</a:t>
            </a:r>
            <a:r>
              <a:rPr lang="en-US" altLang="zh-TW" sz="3000" b="0" i="0" dirty="0">
                <a:solidFill>
                  <a:srgbClr val="0D0D0D"/>
                </a:solidFill>
                <a:effectLst/>
                <a:highlight>
                  <a:srgbClr val="FFFFFF"/>
                </a:highlight>
                <a:latin typeface="Söhne"/>
              </a:rPr>
              <a:t>: </a:t>
            </a:r>
          </a:p>
          <a:p>
            <a:pPr marL="0" indent="0">
              <a:buNone/>
            </a:pPr>
            <a:r>
              <a:rPr lang="en-US" altLang="zh-TW" sz="3000" b="0" i="0" dirty="0">
                <a:solidFill>
                  <a:srgbClr val="0D0D0D"/>
                </a:solidFill>
                <a:effectLst/>
                <a:highlight>
                  <a:srgbClr val="FFFFFF"/>
                </a:highlight>
                <a:latin typeface="Söhne"/>
              </a:rPr>
              <a:t>Our baseline involved finetuning the LLaMA-3 model using the Twitter financial news sentiment analysis dataset without applying any prompts. This setup serves as a control to evaluate the effectiveness of different prompting strategies.</a:t>
            </a:r>
          </a:p>
        </p:txBody>
      </p:sp>
    </p:spTree>
    <p:extLst>
      <p:ext uri="{BB962C8B-B14F-4D97-AF65-F5344CB8AC3E}">
        <p14:creationId xmlns:p14="http://schemas.microsoft.com/office/powerpoint/2010/main" val="129533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C1D281-784E-0BA1-9C8C-E8B895A46520}"/>
              </a:ext>
            </a:extLst>
          </p:cNvPr>
          <p:cNvSpPr>
            <a:spLocks noGrp="1"/>
          </p:cNvSpPr>
          <p:nvPr>
            <p:ph type="title"/>
          </p:nvPr>
        </p:nvSpPr>
        <p:spPr/>
        <p:txBody>
          <a:bodyPr/>
          <a:lstStyle/>
          <a:p>
            <a:r>
              <a:rPr lang="en-US" altLang="zh-TW" dirty="0"/>
              <a:t>Main Approach</a:t>
            </a:r>
            <a:endParaRPr lang="zh-TW" altLang="en-US" dirty="0"/>
          </a:p>
        </p:txBody>
      </p:sp>
      <p:sp>
        <p:nvSpPr>
          <p:cNvPr id="3" name="內容版面配置區 2">
            <a:extLst>
              <a:ext uri="{FF2B5EF4-FFF2-40B4-BE49-F238E27FC236}">
                <a16:creationId xmlns:a16="http://schemas.microsoft.com/office/drawing/2014/main" id="{2DE11426-7BFC-3786-6951-C2726455298E}"/>
              </a:ext>
            </a:extLst>
          </p:cNvPr>
          <p:cNvSpPr>
            <a:spLocks noGrp="1"/>
          </p:cNvSpPr>
          <p:nvPr>
            <p:ph idx="1"/>
          </p:nvPr>
        </p:nvSpPr>
        <p:spPr/>
        <p:txBody>
          <a:bodyPr>
            <a:noAutofit/>
          </a:bodyPr>
          <a:lstStyle/>
          <a:p>
            <a:r>
              <a:rPr lang="en-US" altLang="zh-TW" sz="3000" dirty="0"/>
              <a:t>Our primary objective is to explore how different types of prompts</a:t>
            </a:r>
            <a:r>
              <a:rPr lang="zh-TW" altLang="en-US" sz="3000" dirty="0"/>
              <a:t> </a:t>
            </a:r>
            <a:r>
              <a:rPr lang="en-US" altLang="zh-TW" sz="3000" dirty="0"/>
              <a:t>(good, bad, and no prompts)</a:t>
            </a:r>
            <a:r>
              <a:rPr lang="zh-TW" altLang="en-US" sz="3000" dirty="0"/>
              <a:t> </a:t>
            </a:r>
            <a:r>
              <a:rPr lang="en-US" altLang="zh-TW" sz="3000" dirty="0"/>
              <a:t>affect the finetuning effectiveness of the LLaMA-3 model. </a:t>
            </a:r>
          </a:p>
          <a:p>
            <a:r>
              <a:rPr lang="en-US" altLang="zh-TW" sz="3000" b="1" dirty="0"/>
              <a:t>Sentiment Analysis with LLaMA-3:</a:t>
            </a:r>
          </a:p>
          <a:p>
            <a:pPr marL="0" indent="0">
              <a:buNone/>
            </a:pPr>
            <a:r>
              <a:rPr lang="en-US" altLang="zh-TW" sz="3000" dirty="0"/>
              <a:t>We selected the LLaMA-3 model for its advanced capabilities in understanding and generating human-like text, making it highly suitable for the nuanced task of sentiment analysis.</a:t>
            </a:r>
          </a:p>
        </p:txBody>
      </p:sp>
    </p:spTree>
    <p:extLst>
      <p:ext uri="{BB962C8B-B14F-4D97-AF65-F5344CB8AC3E}">
        <p14:creationId xmlns:p14="http://schemas.microsoft.com/office/powerpoint/2010/main" val="290219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C1D281-784E-0BA1-9C8C-E8B895A46520}"/>
              </a:ext>
            </a:extLst>
          </p:cNvPr>
          <p:cNvSpPr>
            <a:spLocks noGrp="1"/>
          </p:cNvSpPr>
          <p:nvPr>
            <p:ph type="title"/>
          </p:nvPr>
        </p:nvSpPr>
        <p:spPr/>
        <p:txBody>
          <a:bodyPr/>
          <a:lstStyle/>
          <a:p>
            <a:r>
              <a:rPr lang="en-US" altLang="zh-TW" dirty="0"/>
              <a:t>Main Approach</a:t>
            </a:r>
            <a:endParaRPr lang="zh-TW" altLang="en-US" dirty="0"/>
          </a:p>
        </p:txBody>
      </p:sp>
      <p:sp>
        <p:nvSpPr>
          <p:cNvPr id="3" name="內容版面配置區 2">
            <a:extLst>
              <a:ext uri="{FF2B5EF4-FFF2-40B4-BE49-F238E27FC236}">
                <a16:creationId xmlns:a16="http://schemas.microsoft.com/office/drawing/2014/main" id="{2DE11426-7BFC-3786-6951-C2726455298E}"/>
              </a:ext>
            </a:extLst>
          </p:cNvPr>
          <p:cNvSpPr>
            <a:spLocks noGrp="1"/>
          </p:cNvSpPr>
          <p:nvPr>
            <p:ph idx="1"/>
          </p:nvPr>
        </p:nvSpPr>
        <p:spPr/>
        <p:txBody>
          <a:bodyPr>
            <a:normAutofit/>
          </a:bodyPr>
          <a:lstStyle/>
          <a:p>
            <a:pPr marL="0" indent="0">
              <a:buNone/>
            </a:pPr>
            <a:r>
              <a:rPr lang="en-US" altLang="zh-TW" sz="3000" dirty="0"/>
              <a:t>We designed three types of prompts:</a:t>
            </a:r>
          </a:p>
          <a:p>
            <a:r>
              <a:rPr lang="en-US" altLang="zh-TW" sz="3000" b="1" dirty="0"/>
              <a:t>Good Prompts: </a:t>
            </a:r>
            <a:r>
              <a:rPr lang="en-US" altLang="zh-TW" sz="3000" dirty="0"/>
              <a:t>These are carefully tailored to guide the model towards a more accurate understanding of financial sentiment.</a:t>
            </a:r>
          </a:p>
          <a:p>
            <a:r>
              <a:rPr lang="en-US" altLang="zh-TW" sz="3000" b="1" dirty="0"/>
              <a:t>Bad Prompts: </a:t>
            </a:r>
            <a:r>
              <a:rPr lang="en-US" altLang="zh-TW" sz="3000" dirty="0"/>
              <a:t>Intentionally vague or misleading prompts to assess their impact compared to more effective ones.</a:t>
            </a:r>
          </a:p>
          <a:p>
            <a:r>
              <a:rPr lang="en-US" altLang="zh-TW" sz="3000" b="1" dirty="0"/>
              <a:t>No Prompts</a:t>
            </a:r>
            <a:r>
              <a:rPr lang="zh-TW" altLang="en-US" sz="3000" b="1" dirty="0"/>
              <a:t> </a:t>
            </a:r>
            <a:r>
              <a:rPr lang="en-US" altLang="zh-TW" sz="3000" b="1" dirty="0"/>
              <a:t>(baseline): </a:t>
            </a:r>
            <a:r>
              <a:rPr lang="en-US" altLang="zh-TW" sz="3000" dirty="0"/>
              <a:t>The control setup where the model finetunes without any specific directional input.</a:t>
            </a:r>
          </a:p>
          <a:p>
            <a:pPr marL="0" indent="0">
              <a:buNone/>
            </a:pPr>
            <a:r>
              <a:rPr lang="en-US" altLang="zh-TW" sz="3000" dirty="0"/>
              <a:t>For each of the three prompt types, we implement two scenarios, finetuned and no finetuned, a total of six combinations.</a:t>
            </a:r>
            <a:endParaRPr lang="zh-TW" altLang="en-US" sz="3000" dirty="0"/>
          </a:p>
        </p:txBody>
      </p:sp>
    </p:spTree>
    <p:extLst>
      <p:ext uri="{BB962C8B-B14F-4D97-AF65-F5344CB8AC3E}">
        <p14:creationId xmlns:p14="http://schemas.microsoft.com/office/powerpoint/2010/main" val="317528695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TotalTime>
  <Words>987</Words>
  <Application>Microsoft Office PowerPoint</Application>
  <PresentationFormat>寬螢幕</PresentationFormat>
  <Paragraphs>77</Paragraphs>
  <Slides>18</Slides>
  <Notes>0</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1</vt:i4>
      </vt:variant>
      <vt:variant>
        <vt:lpstr>投影片標題</vt:lpstr>
      </vt:variant>
      <vt:variant>
        <vt:i4>18</vt:i4>
      </vt:variant>
    </vt:vector>
  </HeadingPairs>
  <TitlesOfParts>
    <vt:vector size="25" baseType="lpstr">
      <vt:lpstr>-apple-system</vt:lpstr>
      <vt:lpstr>Söhne</vt:lpstr>
      <vt:lpstr>Arial</vt:lpstr>
      <vt:lpstr>Calibri</vt:lpstr>
      <vt:lpstr>Calibri Light</vt:lpstr>
      <vt:lpstr>Office 佈景主題</vt:lpstr>
      <vt:lpstr>Microsoft Excel 啟用巨集的工作表</vt:lpstr>
      <vt:lpstr>Does prompting affect finetuning? Use LLaMA-3 and Twitter financial news sentiment analysis dataset as examples.</vt:lpstr>
      <vt:lpstr>Introduction</vt:lpstr>
      <vt:lpstr>Introduction</vt:lpstr>
      <vt:lpstr>Related work</vt:lpstr>
      <vt:lpstr>Related work</vt:lpstr>
      <vt:lpstr>Dataset/Platform</vt:lpstr>
      <vt:lpstr>Baseline</vt:lpstr>
      <vt:lpstr>Main Approach</vt:lpstr>
      <vt:lpstr>Main Approach</vt:lpstr>
      <vt:lpstr>Evaluation Metric</vt:lpstr>
      <vt:lpstr>Evaluation Metric</vt:lpstr>
      <vt:lpstr>Results &amp; Analysis</vt:lpstr>
      <vt:lpstr>Results &amp; Analysis</vt:lpstr>
      <vt:lpstr>Results &amp; Analysis</vt:lpstr>
      <vt:lpstr>Results &amp; Analysis</vt:lpstr>
      <vt:lpstr>Github link </vt:lpstr>
      <vt:lpstr>Reference</vt:lpstr>
      <vt:lpstr>Contribution of each member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俊亨 余</dc:creator>
  <cp:lastModifiedBy>俊亨 余</cp:lastModifiedBy>
  <cp:revision>100</cp:revision>
  <dcterms:created xsi:type="dcterms:W3CDTF">2024-05-09T01:40:17Z</dcterms:created>
  <dcterms:modified xsi:type="dcterms:W3CDTF">2024-05-10T15:29:20Z</dcterms:modified>
</cp:coreProperties>
</file>