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7"/>
  </p:notesMasterIdLst>
  <p:handoutMasterIdLst>
    <p:handoutMasterId r:id="rId18"/>
  </p:handoutMasterIdLst>
  <p:sldIdLst>
    <p:sldId id="1746" r:id="rId2"/>
    <p:sldId id="1886" r:id="rId3"/>
    <p:sldId id="1750" r:id="rId4"/>
    <p:sldId id="1751" r:id="rId5"/>
    <p:sldId id="1754" r:id="rId6"/>
    <p:sldId id="1753" r:id="rId7"/>
    <p:sldId id="1888" r:id="rId8"/>
    <p:sldId id="1873" r:id="rId9"/>
    <p:sldId id="1890" r:id="rId10"/>
    <p:sldId id="1885" r:id="rId11"/>
    <p:sldId id="1902" r:id="rId12"/>
    <p:sldId id="1901" r:id="rId13"/>
    <p:sldId id="1882" r:id="rId14"/>
    <p:sldId id="1883" r:id="rId15"/>
    <p:sldId id="1891"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7152" autoAdjust="0"/>
  </p:normalViewPr>
  <p:slideViewPr>
    <p:cSldViewPr snapToGrid="0">
      <p:cViewPr varScale="1">
        <p:scale>
          <a:sx n="81" d="100"/>
          <a:sy n="81" d="100"/>
        </p:scale>
        <p:origin x="586"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12/8/2022 9:01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12/8/2022 9:01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12/8/2022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Microsoft Learn - </a:t>
            </a:r>
            <a:r>
              <a:rPr lang="en-US">
                <a:hlinkClick r:id="rId3"/>
              </a:rPr>
              <a:t>https://docs.microsoft.com/en-us/learn/browse/</a:t>
            </a:r>
            <a:r>
              <a:rPr lang="en-US" b="0">
                <a:solidFill>
                  <a:srgbClr val="000000"/>
                </a:solidFill>
                <a:effectLst/>
                <a:latin typeface="Consolas" panose="020B0609020204030204" pitchFamily="49" charset="0"/>
              </a:rPr>
              <a:t>. There is a summary slide at the end of each lesson with applicable online training modules. </a:t>
            </a:r>
          </a:p>
          <a:p>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Azure Documentation - </a:t>
            </a:r>
            <a:r>
              <a:rPr lang="en-US" b="0">
                <a:solidFill>
                  <a:srgbClr val="A31515"/>
                </a:solidFill>
                <a:effectLst/>
                <a:latin typeface="Consolas" panose="020B0609020204030204" pitchFamily="49" charset="0"/>
              </a:rPr>
              <a:t>https://docs.microsoft.com/en-us/azure/</a:t>
            </a:r>
            <a:r>
              <a:rPr lang="en-US" b="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Azure forums</a:t>
            </a:r>
            <a:r>
              <a:rPr lang="en-US" b="0">
                <a:solidFill>
                  <a:srgbClr val="A31515"/>
                </a:solidFill>
                <a:effectLst/>
                <a:latin typeface="Consolas" panose="020B0609020204030204" pitchFamily="49" charset="0"/>
              </a:rPr>
              <a:t> https://social.msdn.microsoft.com/Forums/enUS/home?category=windowsazureplatform</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Tuesdays with Core - </a:t>
            </a:r>
            <a:r>
              <a:rPr lang="en-US" b="0">
                <a:solidFill>
                  <a:srgbClr val="A31515"/>
                </a:solidFill>
                <a:effectLst/>
                <a:latin typeface="Consolas" panose="020B0609020204030204" pitchFamily="49" charset="0"/>
              </a:rPr>
              <a:t>https://channel9.msdn.com/Shows/Tuesdays-With-Corey/</a:t>
            </a:r>
            <a:r>
              <a:rPr lang="en-US" b="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Fridays</a:t>
            </a:r>
            <a:r>
              <a:rPr lang="en-US" b="0">
                <a:solidFill>
                  <a:srgbClr val="A31515"/>
                </a:solidFill>
                <a:effectLst/>
                <a:latin typeface="Consolas" panose="020B0609020204030204" pitchFamily="49" charset="0"/>
              </a:rPr>
              <a:t> - https://channel9.msdn.com/Shows/Azure-Friday</a:t>
            </a:r>
            <a:r>
              <a:rPr lang="en-US" b="0">
                <a:solidFill>
                  <a:srgbClr val="000000"/>
                </a:solidFill>
                <a:effectLst/>
                <a:latin typeface="Consolas" panose="020B0609020204030204" pitchFamily="49" charset="0"/>
              </a:rPr>
              <a:t>. Join Scott </a:t>
            </a:r>
            <a:r>
              <a:rPr lang="en-US" b="0" err="1">
                <a:solidFill>
                  <a:srgbClr val="000000"/>
                </a:solidFill>
                <a:effectLst/>
                <a:latin typeface="Consolas" panose="020B0609020204030204" pitchFamily="49" charset="0"/>
              </a:rPr>
              <a:t>Hanselman</a:t>
            </a:r>
            <a:r>
              <a:rPr lang="en-US" b="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Channel 9</a:t>
            </a:r>
            <a:r>
              <a:rPr lang="en-US" b="0">
                <a:solidFill>
                  <a:srgbClr val="A31515"/>
                </a:solidFill>
                <a:effectLst/>
                <a:latin typeface="Consolas" panose="020B0609020204030204" pitchFamily="49" charset="0"/>
              </a:rPr>
              <a:t> - https://channel9.msdn.com/</a:t>
            </a:r>
            <a:r>
              <a:rPr lang="en-US" b="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Microsoft Azure Blog - </a:t>
            </a:r>
            <a:r>
              <a:rPr lang="en-US" b="0">
                <a:solidFill>
                  <a:srgbClr val="A31515"/>
                </a:solidFill>
                <a:effectLst/>
                <a:latin typeface="Consolas" panose="020B0609020204030204" pitchFamily="49" charset="0"/>
              </a:rPr>
              <a:t>https://azure.microsoft.com/en-us/blog/</a:t>
            </a:r>
            <a:r>
              <a:rPr lang="en-US" b="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Microsoft Learning Community Blog - </a:t>
            </a:r>
            <a:r>
              <a:rPr lang="en-US" b="0">
                <a:solidFill>
                  <a:srgbClr val="A31515"/>
                </a:solidFill>
                <a:effectLst/>
                <a:latin typeface="Consolas" panose="020B0609020204030204" pitchFamily="49" charset="0"/>
              </a:rPr>
              <a:t>https://www.microsoft.com/en-us/learning/community-blog.aspx)</a:t>
            </a:r>
            <a:r>
              <a:rPr lang="en-US" b="0">
                <a:solidFill>
                  <a:srgbClr val="000000"/>
                </a:solidFill>
                <a:effectLst/>
                <a:latin typeface="Consolas" panose="020B0609020204030204" pitchFamily="49" charset="0"/>
              </a:rPr>
              <a:t>. Get the latest information about the certification tests and exam study groups.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12/8/2022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AZ-104 Exam page - </a:t>
            </a:r>
            <a:r>
              <a:rPr lang="en-US">
                <a:hlinkClick r:id="rId3"/>
              </a:rPr>
              <a:t>https://docs.microsoft.com/en-us/learn/certifications/exams/az-104</a:t>
            </a:r>
            <a:endParaRPr lang="en-US" i="0"/>
          </a:p>
        </p:txBody>
      </p:sp>
      <p:sp>
        <p:nvSpPr>
          <p:cNvPr id="4" name="Slide Number Placeholder 3"/>
          <p:cNvSpPr>
            <a:spLocks noGrp="1"/>
          </p:cNvSpPr>
          <p:nvPr>
            <p:ph type="sldNum" sz="quarter" idx="5"/>
          </p:nvPr>
        </p:nvSpPr>
        <p:spPr/>
        <p:txBody>
          <a:bodyPr/>
          <a:lstStyle/>
          <a:p>
            <a:fld id="{14FEC80D-91D6-4A7B-B9BD-16D88774DDB2}" type="slidenum">
              <a:rPr lang="en-US" smtClean="0"/>
              <a:t>7</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AZ-104 Exam page - https://docs.microsoft.com/en-us/learn/certifications/exams/az-104</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12/8/2022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start with Module 03.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552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Some instructors like to lecture in the morning then lab all afternoon. Other instructors like to complete labs with the lecture material.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12/8/2022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https://aka.ms/AZ-104LearningPaths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Discuss the self-paced Learning Paths available from the exam page or by searching. Explain the course provides very high-level information. The Summary and Resources page gives links to additional Learn content. To fully prepare for the exam students should go through this additional content as much as possible. For example, AD Join has one slide in the classroom, but there is an entire module in Learn on that.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Also explain each self-paced Learning Path has, at the end, a few modules with hands-on sandbox exercises. If student are struggling with the GitHub labs or just want more lab time, Learn sandboxes provides an alternative.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ryanbetts.co.uk/" TargetMode="Externa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a:t>AZ-104T00A</a:t>
            </a:r>
            <a:br>
              <a:rPr lang="en-US" sz="4600"/>
            </a:br>
            <a:r>
              <a:rPr lang="en-US" sz="4600"/>
              <a:t>Microsoft</a:t>
            </a:r>
            <a:br>
              <a:rPr lang="en-US" sz="4600"/>
            </a:br>
            <a:r>
              <a:rPr lang="en-US" sz="460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a:t>
            </a:r>
            <a:endParaRPr lang="en-US" dirty="0">
              <a:solidFill>
                <a:srgbClr val="C00000"/>
              </a:solidFill>
            </a:endParaRPr>
          </a:p>
        </p:txBody>
      </p:sp>
      <p:sp>
        <p:nvSpPr>
          <p:cNvPr id="3" name="TextBox 2">
            <a:extLst>
              <a:ext uri="{FF2B5EF4-FFF2-40B4-BE49-F238E27FC236}">
                <a16:creationId xmlns:a16="http://schemas.microsoft.com/office/drawing/2014/main" id="{F1EA3005-6A59-3D07-2953-FE45026450E0}"/>
              </a:ext>
            </a:extLst>
          </p:cNvPr>
          <p:cNvSpPr txBox="1"/>
          <p:nvPr/>
        </p:nvSpPr>
        <p:spPr>
          <a:xfrm>
            <a:off x="45164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1</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 – Identity</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2 – Governance and Compliance</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3 – Azure Administration</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4 – Azure Virtual Networking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2</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5 – Azure Intersite Connectivity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6 – Azure Network Traffic Manager</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7 – Azure Storage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8 – Azure Virtual Machines </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p:txBody>
      </p:sp>
      <p:sp>
        <p:nvSpPr>
          <p:cNvPr id="7" name="TextBox 6">
            <a:extLst>
              <a:ext uri="{FF2B5EF4-FFF2-40B4-BE49-F238E27FC236}">
                <a16:creationId xmlns:a16="http://schemas.microsoft.com/office/drawing/2014/main" id="{D1FB7C1B-0F36-1D9C-B8C4-B39D8B63815D}"/>
              </a:ext>
            </a:extLst>
          </p:cNvPr>
          <p:cNvSpPr txBox="1"/>
          <p:nvPr/>
        </p:nvSpPr>
        <p:spPr>
          <a:xfrm>
            <a:off x="638362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3</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9 – PaaS Compute Offerings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10 – Data Protection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11 – Monitoring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4</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Review All Modules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Custom Scenario Workshop</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Interactive Measure Up Practice Tests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Exam Cram Study PDF</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Ace Pass AZ-104</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47EF-E353-2D36-AB4E-5237129A52E7}"/>
              </a:ext>
            </a:extLst>
          </p:cNvPr>
          <p:cNvSpPr>
            <a:spLocks noGrp="1"/>
          </p:cNvSpPr>
          <p:nvPr>
            <p:ph type="title"/>
          </p:nvPr>
        </p:nvSpPr>
        <p:spPr/>
        <p:txBody>
          <a:bodyPr/>
          <a:lstStyle/>
          <a:p>
            <a:r>
              <a:rPr lang="en-GB" dirty="0"/>
              <a:t>Module Delivery Structure </a:t>
            </a:r>
          </a:p>
        </p:txBody>
      </p:sp>
      <p:sp>
        <p:nvSpPr>
          <p:cNvPr id="3" name="TextBox 2">
            <a:extLst>
              <a:ext uri="{FF2B5EF4-FFF2-40B4-BE49-F238E27FC236}">
                <a16:creationId xmlns:a16="http://schemas.microsoft.com/office/drawing/2014/main" id="{F92F5EDB-4F76-F3CA-27F2-7D52C87BDB96}"/>
              </a:ext>
            </a:extLst>
          </p:cNvPr>
          <p:cNvSpPr txBox="1"/>
          <p:nvPr/>
        </p:nvSpPr>
        <p:spPr>
          <a:xfrm>
            <a:off x="451643" y="1253765"/>
            <a:ext cx="11633520" cy="562923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Each module will follow the same structure. This method is designed to cover all official syllabus material. In addition to demonstrations and hands on labs, real world examples will be given to help reinforce all concepts.</a:t>
            </a:r>
          </a:p>
          <a:p>
            <a:pPr>
              <a:lnSpc>
                <a:spcPct val="90000"/>
              </a:lnSpc>
              <a:spcAft>
                <a:spcPts val="600"/>
              </a:spcAft>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Interactive Lecture </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Knowledge Check</a:t>
            </a:r>
          </a:p>
          <a:p>
            <a:pPr marL="809271" lvl="1" indent="-34290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15m break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Demonstration</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Lab Walkthrough</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Hands on Labs</a:t>
            </a:r>
          </a:p>
          <a:p>
            <a:pPr marL="809271" lvl="1" indent="-34290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15m break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Module Review</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Open Q&amp;A</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Review Microsoft FAQs</a:t>
            </a:r>
          </a:p>
        </p:txBody>
      </p:sp>
      <p:pic>
        <p:nvPicPr>
          <p:cNvPr id="1026" name="Picture 2" descr="Exam Pass Rates - Hudson">
            <a:extLst>
              <a:ext uri="{FF2B5EF4-FFF2-40B4-BE49-F238E27FC236}">
                <a16:creationId xmlns:a16="http://schemas.microsoft.com/office/drawing/2014/main" id="{02A9FE85-B70E-2AAE-5633-C4E7C77D4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312" y="3125641"/>
            <a:ext cx="2922579" cy="25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51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t>Student materials on Learn</a:t>
            </a:r>
          </a:p>
        </p:txBody>
      </p:sp>
      <p:grpSp>
        <p:nvGrpSpPr>
          <p:cNvPr id="5" name="Group 4" descr="Six AZ-104 learning paths. ">
            <a:extLst>
              <a:ext uri="{FF2B5EF4-FFF2-40B4-BE49-F238E27FC236}">
                <a16:creationId xmlns:a16="http://schemas.microsoft.com/office/drawing/2014/main" id="{913F88AD-A32B-4CEB-88FE-88962DD82E3D}"/>
              </a:ext>
            </a:extLst>
          </p:cNvPr>
          <p:cNvGrpSpPr/>
          <p:nvPr/>
        </p:nvGrpSpPr>
        <p:grpSpPr>
          <a:xfrm>
            <a:off x="675379" y="1299174"/>
            <a:ext cx="4153423" cy="4717915"/>
            <a:chOff x="675379" y="1299174"/>
            <a:chExt cx="4153423" cy="4717915"/>
          </a:xfrm>
        </p:grpSpPr>
        <p:pic>
          <p:nvPicPr>
            <p:cNvPr id="8" name="Picture 7" descr="Logo&#10;&#10;Description automatically generated">
              <a:extLst>
                <a:ext uri="{FF2B5EF4-FFF2-40B4-BE49-F238E27FC236}">
                  <a16:creationId xmlns:a16="http://schemas.microsoft.com/office/drawing/2014/main" id="{7EEECA89-729C-4565-9946-7A8AA720F257}"/>
                </a:ext>
              </a:extLst>
            </p:cNvPr>
            <p:cNvPicPr>
              <a:picLocks noChangeAspect="1"/>
            </p:cNvPicPr>
            <p:nvPr/>
          </p:nvPicPr>
          <p:blipFill>
            <a:blip r:embed="rId3"/>
            <a:stretch>
              <a:fillRect/>
            </a:stretch>
          </p:blipFill>
          <p:spPr>
            <a:xfrm>
              <a:off x="675379" y="1299174"/>
              <a:ext cx="3966332" cy="565504"/>
            </a:xfrm>
            <a:prstGeom prst="rect">
              <a:avLst/>
            </a:prstGeom>
          </p:spPr>
        </p:pic>
        <p:pic>
          <p:nvPicPr>
            <p:cNvPr id="10" name="Picture 9">
              <a:extLst>
                <a:ext uri="{FF2B5EF4-FFF2-40B4-BE49-F238E27FC236}">
                  <a16:creationId xmlns:a16="http://schemas.microsoft.com/office/drawing/2014/main" id="{064308F4-E167-4797-A3C3-A4FDB190F3B5}"/>
                </a:ext>
              </a:extLst>
            </p:cNvPr>
            <p:cNvPicPr>
              <a:picLocks noChangeAspect="1"/>
            </p:cNvPicPr>
            <p:nvPr/>
          </p:nvPicPr>
          <p:blipFill>
            <a:blip r:embed="rId4"/>
            <a:stretch>
              <a:fillRect/>
            </a:stretch>
          </p:blipFill>
          <p:spPr>
            <a:xfrm>
              <a:off x="675379" y="2144992"/>
              <a:ext cx="3507959" cy="450487"/>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B70FD2C2-1F63-414C-8327-77AA4CA9C036}"/>
                </a:ext>
              </a:extLst>
            </p:cNvPr>
            <p:cNvPicPr>
              <a:picLocks noChangeAspect="1"/>
            </p:cNvPicPr>
            <p:nvPr/>
          </p:nvPicPr>
          <p:blipFill>
            <a:blip r:embed="rId5"/>
            <a:stretch>
              <a:fillRect/>
            </a:stretch>
          </p:blipFill>
          <p:spPr>
            <a:xfrm>
              <a:off x="675379" y="2875792"/>
              <a:ext cx="3648277" cy="507995"/>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2C358F28-AB79-4E58-A473-98D36974B40B}"/>
                </a:ext>
              </a:extLst>
            </p:cNvPr>
            <p:cNvPicPr>
              <a:picLocks noChangeAspect="1"/>
            </p:cNvPicPr>
            <p:nvPr/>
          </p:nvPicPr>
          <p:blipFill>
            <a:blip r:embed="rId6"/>
            <a:stretch>
              <a:fillRect/>
            </a:stretch>
          </p:blipFill>
          <p:spPr>
            <a:xfrm>
              <a:off x="675379" y="3664101"/>
              <a:ext cx="3760532" cy="565504"/>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0A1C0AE3-4C08-4FDC-A550-8705C2B17F30}"/>
                </a:ext>
              </a:extLst>
            </p:cNvPr>
            <p:cNvPicPr>
              <a:picLocks noChangeAspect="1"/>
            </p:cNvPicPr>
            <p:nvPr/>
          </p:nvPicPr>
          <p:blipFill>
            <a:blip r:embed="rId7"/>
            <a:stretch>
              <a:fillRect/>
            </a:stretch>
          </p:blipFill>
          <p:spPr>
            <a:xfrm>
              <a:off x="675379" y="4509919"/>
              <a:ext cx="4153423" cy="507995"/>
            </a:xfrm>
            <a:prstGeom prst="rect">
              <a:avLst/>
            </a:prstGeom>
          </p:spPr>
        </p:pic>
        <p:pic>
          <p:nvPicPr>
            <p:cNvPr id="18" name="Picture 17" descr="Logo, company name&#10;&#10;Description automatically generated">
              <a:extLst>
                <a:ext uri="{FF2B5EF4-FFF2-40B4-BE49-F238E27FC236}">
                  <a16:creationId xmlns:a16="http://schemas.microsoft.com/office/drawing/2014/main" id="{B49851D1-5974-406D-82C8-32303766CB56}"/>
                </a:ext>
              </a:extLst>
            </p:cNvPr>
            <p:cNvPicPr>
              <a:picLocks noChangeAspect="1"/>
            </p:cNvPicPr>
            <p:nvPr/>
          </p:nvPicPr>
          <p:blipFill>
            <a:blip r:embed="rId8"/>
            <a:stretch>
              <a:fillRect/>
            </a:stretch>
          </p:blipFill>
          <p:spPr>
            <a:xfrm>
              <a:off x="675379" y="5298228"/>
              <a:ext cx="3545377" cy="718861"/>
            </a:xfrm>
            <a:prstGeom prst="rect">
              <a:avLst/>
            </a:prstGeom>
          </p:spPr>
        </p:pic>
      </p:grpSp>
      <p:sp>
        <p:nvSpPr>
          <p:cNvPr id="6" name="TextBox 5">
            <a:extLst>
              <a:ext uri="{FF2B5EF4-FFF2-40B4-BE49-F238E27FC236}">
                <a16:creationId xmlns:a16="http://schemas.microsoft.com/office/drawing/2014/main" id="{F93DE422-9956-4281-9C31-2B305E9047B2}"/>
              </a:ext>
            </a:extLst>
          </p:cNvPr>
          <p:cNvSpPr txBox="1"/>
          <p:nvPr/>
        </p:nvSpPr>
        <p:spPr>
          <a:xfrm>
            <a:off x="6611828" y="1279633"/>
            <a:ext cx="3978883" cy="3416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highlight>
                  <a:srgbClr val="FFFF00"/>
                </a:highlight>
                <a:latin typeface="Calibri" panose="020F0502020204030204" pitchFamily="34" charset="0"/>
                <a:ea typeface="Calibri" panose="020F0502020204030204" pitchFamily="34" charset="0"/>
              </a:rPr>
              <a:t>https://aka.ms/AZ-104LearningPaths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digital Learn collection. ">
            <a:extLst>
              <a:ext uri="{FF2B5EF4-FFF2-40B4-BE49-F238E27FC236}">
                <a16:creationId xmlns:a16="http://schemas.microsoft.com/office/drawing/2014/main" id="{5E7791E5-7D37-4169-A70C-08E9E25EE1C1}"/>
              </a:ext>
            </a:extLst>
          </p:cNvPr>
          <p:cNvPicPr>
            <a:picLocks noChangeAspect="1"/>
          </p:cNvPicPr>
          <p:nvPr/>
        </p:nvPicPr>
        <p:blipFill>
          <a:blip r:embed="rId9"/>
          <a:stretch>
            <a:fillRect/>
          </a:stretch>
        </p:blipFill>
        <p:spPr>
          <a:xfrm>
            <a:off x="6035999" y="1791207"/>
            <a:ext cx="4823460" cy="3185160"/>
          </a:xfrm>
          <a:prstGeom prst="rect">
            <a:avLst/>
          </a:prstGeom>
        </p:spPr>
      </p:pic>
    </p:spTree>
    <p:extLst>
      <p:ext uri="{BB962C8B-B14F-4D97-AF65-F5344CB8AC3E}">
        <p14:creationId xmlns:p14="http://schemas.microsoft.com/office/powerpoint/2010/main" val="291350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Hands-on Labs</a:t>
            </a:r>
            <a:endParaRPr lang="en-US" dirty="0">
              <a:solidFill>
                <a:srgbClr val="C00000"/>
              </a:solidFill>
            </a:endParaRPr>
          </a:p>
        </p:txBody>
      </p:sp>
      <p:pic>
        <p:nvPicPr>
          <p:cNvPr id="72" name="Picture 71" descr="Icon of a security lock">
            <a:extLst>
              <a:ext uri="{FF2B5EF4-FFF2-40B4-BE49-F238E27FC236}">
                <a16:creationId xmlns:a16="http://schemas.microsoft.com/office/drawing/2014/main" id="{F8122FF1-9A6E-4141-A4BF-F3D43FB85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76" y="1185428"/>
            <a:ext cx="792480" cy="790956"/>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484788" y="1135545"/>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You may use a Microsoft Learning Azure Pass to provide access to Microsoft Azure</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484788" y="2093711"/>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dollar sign inside circle">
            <a:extLst>
              <a:ext uri="{FF2B5EF4-FFF2-40B4-BE49-F238E27FC236}">
                <a16:creationId xmlns:a16="http://schemas.microsoft.com/office/drawing/2014/main" id="{B325A6DA-8ED2-484F-8A30-A4838A7B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76" y="2190067"/>
            <a:ext cx="792480" cy="790956"/>
          </a:xfrm>
          <a:prstGeom prst="rect">
            <a:avLst/>
          </a:prstGeom>
        </p:spPr>
      </p:pic>
      <p:sp>
        <p:nvSpPr>
          <p:cNvPr id="10" name="Rectangle 9">
            <a:extLst>
              <a:ext uri="{FF2B5EF4-FFF2-40B4-BE49-F238E27FC236}">
                <a16:creationId xmlns:a16="http://schemas.microsoft.com/office/drawing/2014/main" id="{6CE54E97-FBDB-4EA8-BC1F-C332D12BFB6D}"/>
              </a:ext>
            </a:extLst>
          </p:cNvPr>
          <p:cNvSpPr/>
          <p:nvPr/>
        </p:nvSpPr>
        <p:spPr bwMode="auto">
          <a:xfrm>
            <a:off x="1484788" y="2137477"/>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Check the dollar balance of you Azure Pass within Microsoft Azure once you have set up your subscription</a:t>
            </a:r>
          </a:p>
        </p:txBody>
      </p:sp>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484788" y="3095643"/>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letter I inside circle">
            <a:extLst>
              <a:ext uri="{FF2B5EF4-FFF2-40B4-BE49-F238E27FC236}">
                <a16:creationId xmlns:a16="http://schemas.microsoft.com/office/drawing/2014/main" id="{5DF04029-5F2D-4B0B-805D-27B0EEFC0F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076" y="3201662"/>
            <a:ext cx="792480" cy="790956"/>
          </a:xfrm>
          <a:prstGeom prst="rect">
            <a:avLst/>
          </a:prstGeom>
        </p:spPr>
      </p:pic>
      <p:sp>
        <p:nvSpPr>
          <p:cNvPr id="13" name="Rectangle 12">
            <a:extLst>
              <a:ext uri="{FF2B5EF4-FFF2-40B4-BE49-F238E27FC236}">
                <a16:creationId xmlns:a16="http://schemas.microsoft.com/office/drawing/2014/main" id="{0D814D71-E629-4CFC-B3E6-069CE973D3F4}"/>
              </a:ext>
            </a:extLst>
          </p:cNvPr>
          <p:cNvSpPr/>
          <p:nvPr/>
        </p:nvSpPr>
        <p:spPr bwMode="auto">
          <a:xfrm>
            <a:off x="1484787" y="3139409"/>
            <a:ext cx="10554017"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Be aware of how much you are consuming and do not allow Microsoft Azure components to run overnight or for extended periods</a:t>
            </a:r>
          </a:p>
        </p:txBody>
      </p:sp>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484788" y="409757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lab flask">
            <a:extLst>
              <a:ext uri="{FF2B5EF4-FFF2-40B4-BE49-F238E27FC236}">
                <a16:creationId xmlns:a16="http://schemas.microsoft.com/office/drawing/2014/main" id="{AA4CD8DA-AB72-46FA-AA7C-22ABB7B780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076" y="4199345"/>
            <a:ext cx="792480" cy="790956"/>
          </a:xfrm>
          <a:prstGeom prst="rect">
            <a:avLst/>
          </a:prstGeom>
        </p:spPr>
      </p:pic>
      <p:sp>
        <p:nvSpPr>
          <p:cNvPr id="11" name="Rectangle 10">
            <a:extLst>
              <a:ext uri="{FF2B5EF4-FFF2-40B4-BE49-F238E27FC236}">
                <a16:creationId xmlns:a16="http://schemas.microsoft.com/office/drawing/2014/main" id="{6B6FF3FF-B8EE-4CA6-8325-9BEC0D240FE3}"/>
              </a:ext>
            </a:extLst>
          </p:cNvPr>
          <p:cNvSpPr/>
          <p:nvPr/>
        </p:nvSpPr>
        <p:spPr bwMode="auto">
          <a:xfrm>
            <a:off x="1484788" y="4141341"/>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Lab instructions are in a GitHub repository. For this class use the </a:t>
            </a:r>
            <a:r>
              <a:rPr lang="en-US" sz="2000">
                <a:solidFill>
                  <a:srgbClr val="C00000"/>
                </a:solidFill>
              </a:rPr>
              <a:t>&lt;your region&gt; </a:t>
            </a:r>
            <a:r>
              <a:rPr lang="en-US" sz="2000">
                <a:solidFill>
                  <a:schemeClr val="tx1"/>
                </a:solidFill>
              </a:rPr>
              <a:t>location</a:t>
            </a:r>
          </a:p>
        </p:txBody>
      </p:sp>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484788" y="5099507"/>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four square box arrange within square line">
            <a:extLst>
              <a:ext uri="{FF2B5EF4-FFF2-40B4-BE49-F238E27FC236}">
                <a16:creationId xmlns:a16="http://schemas.microsoft.com/office/drawing/2014/main" id="{96678EEB-111E-45D4-A970-615DCB6E89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076" y="5203980"/>
            <a:ext cx="792480" cy="790956"/>
          </a:xfrm>
          <a:prstGeom prst="rect">
            <a:avLst/>
          </a:prstGeom>
        </p:spPr>
      </p:pic>
      <p:sp>
        <p:nvSpPr>
          <p:cNvPr id="12" name="Rectangle 11">
            <a:extLst>
              <a:ext uri="{FF2B5EF4-FFF2-40B4-BE49-F238E27FC236}">
                <a16:creationId xmlns:a16="http://schemas.microsoft.com/office/drawing/2014/main" id="{4191457C-432E-4298-AEE3-F4B4378FED97}"/>
              </a:ext>
            </a:extLst>
          </p:cNvPr>
          <p:cNvSpPr/>
          <p:nvPr/>
        </p:nvSpPr>
        <p:spPr bwMode="auto">
          <a:xfrm>
            <a:off x="1484788" y="5143273"/>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Each lab creates a new resource group. To minimize costs, remove the resource group at the end of the lab.</a:t>
            </a: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a:t>
            </a:r>
            <a:endParaRPr lang="en-US" dirty="0">
              <a:solidFill>
                <a:srgbClr val="C00000"/>
              </a:solidFill>
            </a:endParaRP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Forum</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13637" y="1351872"/>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13636" y="2371154"/>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E2976E-8591-4F69-A84A-67EC43E17620}"/>
              </a:ext>
            </a:extLst>
          </p:cNvPr>
          <p:cNvSpPr/>
          <p:nvPr/>
        </p:nvSpPr>
        <p:spPr bwMode="auto">
          <a:xfrm>
            <a:off x="7513636" y="345316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 page (Learn modules)</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035E6AA7-73A8-46DB-A167-5EB52232ED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050" y="2735155"/>
            <a:ext cx="1524213" cy="152421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51643" y="1549081"/>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100" dirty="0">
                <a:solidFill>
                  <a:schemeClr val="tx1"/>
                </a:solidFill>
                <a:latin typeface="+mj-lt"/>
              </a:rPr>
              <a:t>Instructor:</a:t>
            </a:r>
            <a:r>
              <a:rPr lang="en-US" sz="2100" dirty="0">
                <a:solidFill>
                  <a:schemeClr val="tx1"/>
                </a:solidFill>
              </a:rPr>
              <a:t> Ryan Betts</a:t>
            </a:r>
          </a:p>
          <a:p>
            <a:pPr>
              <a:spcBef>
                <a:spcPts val="1200"/>
              </a:spcBef>
            </a:pPr>
            <a:r>
              <a:rPr lang="en-US" sz="2100" dirty="0">
                <a:solidFill>
                  <a:schemeClr val="tx1"/>
                </a:solidFill>
              </a:rPr>
              <a:t>Consulting Architect, MCT Instructor</a:t>
            </a:r>
          </a:p>
          <a:p>
            <a:pPr>
              <a:spcBef>
                <a:spcPts val="1200"/>
              </a:spcBef>
            </a:pPr>
            <a:r>
              <a:rPr lang="en-US" sz="2100" dirty="0">
                <a:solidFill>
                  <a:schemeClr val="tx1"/>
                </a:solidFill>
              </a:rPr>
              <a:t>Microsoft (Contractor)</a:t>
            </a:r>
          </a:p>
          <a:p>
            <a:pPr marL="342900" indent="-342900">
              <a:spcBef>
                <a:spcPts val="1200"/>
              </a:spcBef>
              <a:buFont typeface="Arial" panose="020B0604020202020204" pitchFamily="34" charset="0"/>
              <a:buChar char="•"/>
            </a:pPr>
            <a:r>
              <a:rPr lang="en-US" sz="2100" dirty="0">
                <a:solidFill>
                  <a:schemeClr val="tx1"/>
                </a:solidFill>
              </a:rPr>
              <a:t>Specialist in Azure since 2014.</a:t>
            </a:r>
          </a:p>
          <a:p>
            <a:pPr marL="342900" indent="-342900">
              <a:spcBef>
                <a:spcPts val="1200"/>
              </a:spcBef>
              <a:buFont typeface="Arial" panose="020B0604020202020204" pitchFamily="34" charset="0"/>
              <a:buChar char="•"/>
            </a:pPr>
            <a:r>
              <a:rPr lang="en-US" sz="2100" dirty="0">
                <a:solidFill>
                  <a:schemeClr val="tx1"/>
                </a:solidFill>
              </a:rPr>
              <a:t>Background in Infrastructure, Networking and Virtualization.</a:t>
            </a:r>
          </a:p>
          <a:p>
            <a:pPr marL="342900" indent="-342900">
              <a:spcBef>
                <a:spcPts val="1200"/>
              </a:spcBef>
              <a:buFont typeface="Arial" panose="020B0604020202020204" pitchFamily="34" charset="0"/>
              <a:buChar char="•"/>
            </a:pPr>
            <a:r>
              <a:rPr lang="en-US" sz="2100" dirty="0">
                <a:solidFill>
                  <a:schemeClr val="tx1"/>
                </a:solidFill>
              </a:rPr>
              <a:t>MCT Instructor since 2017.</a:t>
            </a:r>
          </a:p>
          <a:p>
            <a:pPr marL="342900" indent="-342900">
              <a:spcBef>
                <a:spcPts val="1200"/>
              </a:spcBef>
              <a:buFont typeface="Arial" panose="020B0604020202020204" pitchFamily="34" charset="0"/>
              <a:buChar char="•"/>
            </a:pPr>
            <a:r>
              <a:rPr lang="en-US" sz="2100" dirty="0">
                <a:solidFill>
                  <a:schemeClr val="tx1"/>
                </a:solidFill>
              </a:rPr>
              <a:t>Certifications from Microsoft, Cisco, VMware, Citrix, AWS and Google. </a:t>
            </a:r>
          </a:p>
          <a:p>
            <a:pPr marL="342900" indent="-342900">
              <a:spcBef>
                <a:spcPts val="1200"/>
              </a:spcBef>
              <a:buFont typeface="Arial" panose="020B0604020202020204" pitchFamily="34" charset="0"/>
              <a:buChar char="•"/>
            </a:pPr>
            <a:r>
              <a:rPr lang="en-US" sz="2100" dirty="0">
                <a:solidFill>
                  <a:schemeClr val="tx1"/>
                </a:solidFill>
                <a:hlinkClick r:id="rId2"/>
              </a:rPr>
              <a:t>https://blog.ryanbetts.co.uk</a:t>
            </a:r>
            <a:r>
              <a:rPr lang="en-US" sz="2100" dirty="0">
                <a:solidFill>
                  <a:schemeClr val="tx1"/>
                </a:solidFill>
              </a:rPr>
              <a:t> </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pic>
        <p:nvPicPr>
          <p:cNvPr id="3" name="Picture 2">
            <a:extLst>
              <a:ext uri="{FF2B5EF4-FFF2-40B4-BE49-F238E27FC236}">
                <a16:creationId xmlns:a16="http://schemas.microsoft.com/office/drawing/2014/main" id="{1E506508-A322-4D73-8018-37D4EEEF0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7511" y="3421849"/>
            <a:ext cx="1392358" cy="1390366"/>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Existing certifications </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43" y="1223215"/>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7920" y="1303043"/>
            <a:ext cx="10163174" cy="914400"/>
          </a:xfrm>
          <a:prstGeom prst="rect">
            <a:avLst/>
          </a:prstGeom>
          <a:noFill/>
        </p:spPr>
        <p:txBody>
          <a:bodyPr wrap="square" lIns="0" tIns="0" rIns="0" bIns="0" rtlCol="0" anchor="ctr">
            <a:noAutofit/>
          </a:bodyPr>
          <a:lstStyle/>
          <a:p>
            <a:pPr>
              <a:spcBef>
                <a:spcPts val="600"/>
              </a:spcBef>
            </a:pPr>
            <a:r>
              <a:rPr lang="en-US" dirty="0"/>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7918" y="2360054"/>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43" y="2422836"/>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7920" y="2502664"/>
            <a:ext cx="10163174" cy="914400"/>
          </a:xfrm>
          <a:prstGeom prst="rect">
            <a:avLst/>
          </a:prstGeom>
          <a:noFill/>
        </p:spPr>
        <p:txBody>
          <a:bodyPr wrap="square" lIns="0" tIns="0" rIns="0" bIns="0" rtlCol="0" anchor="ctr">
            <a:noAutofit/>
          </a:bodyPr>
          <a:lstStyle/>
          <a:p>
            <a:pPr>
              <a:spcBef>
                <a:spcPts val="600"/>
              </a:spcBef>
            </a:pPr>
            <a:r>
              <a:rPr lang="en-US" dirty="0"/>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7918" y="3559675"/>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43" y="3622457"/>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7920" y="3702285"/>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7918" y="47592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643" y="4822078"/>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7920" y="4901906"/>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endParaRPr lang="en-US" dirty="0">
              <a:solidFill>
                <a:srgbClr val="C0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79" y="2772046"/>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698080"/>
            <a:ext cx="3140609" cy="824075"/>
          </a:xfrm>
          <a:prstGeom prst="rect">
            <a:avLst/>
          </a:prstGeom>
        </p:spPr>
        <p:txBody>
          <a:bodyPr wrap="square" lIns="0" tIns="0" rIns="0" bIns="0" anchor="ctr">
            <a:noAutofit/>
          </a:bodyPr>
          <a:lstStyle/>
          <a:p>
            <a:r>
              <a:rPr lang="pt-BR" sz="2000">
                <a:latin typeface="+mj-lt"/>
              </a:rPr>
              <a:t>Exam AZ-900: Microsoft Azure </a:t>
            </a:r>
            <a:r>
              <a:rPr lang="pt-BR" sz="2000">
                <a:solidFill>
                  <a:schemeClr val="tx2"/>
                </a:solidFill>
                <a:latin typeface="+mj-lt"/>
              </a:rPr>
              <a:t>Fundamentals</a:t>
            </a:r>
            <a:endParaRPr lang="en-US" sz="200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522153"/>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5662" y="2772046"/>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698078"/>
            <a:ext cx="3140609" cy="824075"/>
          </a:xfrm>
          <a:prstGeom prst="rect">
            <a:avLst/>
          </a:prstGeom>
        </p:spPr>
        <p:txBody>
          <a:bodyPr wrap="square" lIns="0" tIns="0" rIns="0" bIns="0" anchor="ctr">
            <a:noAutofit/>
          </a:bodyPr>
          <a:lstStyle/>
          <a:p>
            <a:r>
              <a:rPr lang="en-US" sz="2000">
                <a:latin typeface="+mj-lt"/>
              </a:rPr>
              <a:t>Microsoft Certified: Azure Administrator </a:t>
            </a:r>
            <a:r>
              <a:rPr lang="en-US" sz="200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522153"/>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237" y="277204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698080"/>
            <a:ext cx="3140609" cy="824075"/>
          </a:xfrm>
          <a:prstGeom prst="rect">
            <a:avLst/>
          </a:prstGeom>
        </p:spPr>
        <p:txBody>
          <a:bodyPr wrap="square" lIns="0" tIns="0" rIns="0" bIns="0" anchor="ctr">
            <a:noAutofit/>
          </a:bodyPr>
          <a:lstStyle/>
          <a:p>
            <a:r>
              <a:rPr lang="en-US" sz="2000">
                <a:latin typeface="+mj-lt"/>
              </a:rPr>
              <a:t>Microsoft Certified: Azure Solutions Architect </a:t>
            </a:r>
            <a:r>
              <a:rPr lang="en-US" sz="200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522153"/>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607763608"/>
              </p:ext>
            </p:extLst>
          </p:nvPr>
        </p:nvGraphicFramePr>
        <p:xfrm>
          <a:off x="427036" y="1258867"/>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 – 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17018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400074"/>
            <a:ext cx="4480560" cy="274320"/>
          </a:xfrm>
          <a:prstGeom prst="rect">
            <a:avLst/>
          </a:prstGeom>
          <a:noFill/>
        </p:spPr>
        <p:txBody>
          <a:bodyPr wrap="none" lIns="0" tIns="0" rIns="0" bIns="0" rtlCol="0" anchor="ctr">
            <a:noAutofit/>
          </a:bodyPr>
          <a:lstStyle/>
          <a:p>
            <a:pPr>
              <a:spcAft>
                <a:spcPts val="600"/>
              </a:spcAft>
            </a:pPr>
            <a:r>
              <a:rPr lang="en-US" dirty="0"/>
              <a:t>01: Administer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01207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241967"/>
            <a:ext cx="4480560" cy="274320"/>
          </a:xfrm>
          <a:prstGeom prst="rect">
            <a:avLst/>
          </a:prstGeom>
          <a:noFill/>
        </p:spPr>
        <p:txBody>
          <a:bodyPr wrap="none" lIns="0" tIns="0" rIns="0" bIns="0" rtlCol="0" anchor="ctr">
            <a:noAutofit/>
          </a:bodyPr>
          <a:lstStyle/>
          <a:p>
            <a:pPr>
              <a:spcAft>
                <a:spcPts val="600"/>
              </a:spcAft>
            </a:pPr>
            <a:r>
              <a:rPr lang="en-US" dirty="0"/>
              <a:t>02: Administer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285874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083860"/>
            <a:ext cx="4480560" cy="274320"/>
          </a:xfrm>
          <a:prstGeom prst="rect">
            <a:avLst/>
          </a:prstGeom>
          <a:noFill/>
        </p:spPr>
        <p:txBody>
          <a:bodyPr wrap="none" lIns="0" tIns="0" rIns="0" bIns="0" rtlCol="0" anchor="ctr">
            <a:noAutofit/>
          </a:bodyPr>
          <a:lstStyle/>
          <a:p>
            <a:pPr>
              <a:spcAft>
                <a:spcPts val="600"/>
              </a:spcAft>
            </a:pPr>
            <a:r>
              <a:rPr lang="en-US" dirty="0"/>
              <a:t>03: Administer Azure Resources </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69387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3925753"/>
            <a:ext cx="4480560" cy="274320"/>
          </a:xfrm>
          <a:prstGeom prst="rect">
            <a:avLst/>
          </a:prstGeom>
          <a:noFill/>
        </p:spPr>
        <p:txBody>
          <a:bodyPr wrap="none" lIns="0" tIns="0" rIns="0" bIns="0" rtlCol="0" anchor="ctr">
            <a:noAutofit/>
          </a:bodyPr>
          <a:lstStyle/>
          <a:p>
            <a:pPr>
              <a:spcAft>
                <a:spcPts val="600"/>
              </a:spcAft>
            </a:pPr>
            <a:r>
              <a:rPr lang="en-US" dirty="0"/>
              <a:t>04: Administer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53576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4767646"/>
            <a:ext cx="4480560" cy="274320"/>
          </a:xfrm>
          <a:prstGeom prst="rect">
            <a:avLst/>
          </a:prstGeom>
          <a:noFill/>
        </p:spPr>
        <p:txBody>
          <a:bodyPr wrap="none" lIns="0" tIns="0" rIns="0" bIns="0" rtlCol="0" anchor="ctr">
            <a:noAutofit/>
          </a:bodyPr>
          <a:lstStyle/>
          <a:p>
            <a:pPr>
              <a:spcAft>
                <a:spcPts val="600"/>
              </a:spcAft>
            </a:pPr>
            <a:r>
              <a:rPr lang="en-US" dirty="0"/>
              <a:t>05: Administer Intersite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32575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37765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609535"/>
            <a:ext cx="4480560" cy="274320"/>
          </a:xfrm>
          <a:prstGeom prst="rect">
            <a:avLst/>
          </a:prstGeom>
          <a:noFill/>
        </p:spPr>
        <p:txBody>
          <a:bodyPr wrap="none" lIns="0" tIns="0" rIns="0" bIns="0" rtlCol="0" anchor="ctr">
            <a:noAutofit/>
          </a:bodyPr>
          <a:lstStyle/>
          <a:p>
            <a:pPr>
              <a:spcAft>
                <a:spcPts val="600"/>
              </a:spcAft>
            </a:pPr>
            <a:r>
              <a:rPr lang="en-US" dirty="0"/>
              <a:t>06: Administer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7361" y="117018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639383" y="1400074"/>
            <a:ext cx="4480560" cy="274320"/>
          </a:xfrm>
          <a:prstGeom prst="rect">
            <a:avLst/>
          </a:prstGeom>
          <a:noFill/>
        </p:spPr>
        <p:txBody>
          <a:bodyPr wrap="none" lIns="0" tIns="0" rIns="0" bIns="0" rtlCol="0" anchor="ctr">
            <a:noAutofit/>
          </a:bodyPr>
          <a:lstStyle/>
          <a:p>
            <a:pPr>
              <a:spcAft>
                <a:spcPts val="600"/>
              </a:spcAft>
            </a:pPr>
            <a:r>
              <a:rPr lang="en-US" dirty="0"/>
              <a:t>07: Administer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613661"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7361" y="201207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639383" y="2241966"/>
            <a:ext cx="4480560" cy="274320"/>
          </a:xfrm>
          <a:prstGeom prst="rect">
            <a:avLst/>
          </a:prstGeom>
          <a:noFill/>
        </p:spPr>
        <p:txBody>
          <a:bodyPr wrap="none" lIns="0" tIns="0" rIns="0" bIns="0" rtlCol="0" anchor="ctr">
            <a:noAutofit/>
          </a:bodyPr>
          <a:lstStyle/>
          <a:p>
            <a:pPr>
              <a:spcAft>
                <a:spcPts val="600"/>
              </a:spcAft>
            </a:pPr>
            <a:r>
              <a:rPr lang="en-US" dirty="0"/>
              <a:t>08: Administer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613661"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376" y="286656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639383" y="3083858"/>
            <a:ext cx="4480560" cy="274320"/>
          </a:xfrm>
          <a:prstGeom prst="rect">
            <a:avLst/>
          </a:prstGeom>
          <a:noFill/>
        </p:spPr>
        <p:txBody>
          <a:bodyPr wrap="none" lIns="0" tIns="0" rIns="0" bIns="0" rtlCol="0" anchor="ctr">
            <a:noAutofit/>
          </a:bodyPr>
          <a:lstStyle/>
          <a:p>
            <a:pPr>
              <a:spcAft>
                <a:spcPts val="600"/>
              </a:spcAft>
            </a:pPr>
            <a:r>
              <a:rPr lang="en-US" dirty="0"/>
              <a:t>09: Administer PaaS Compute Options</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613661"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35376" y="369585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639383" y="3925750"/>
            <a:ext cx="4480560" cy="274320"/>
          </a:xfrm>
          <a:prstGeom prst="rect">
            <a:avLst/>
          </a:prstGeom>
          <a:noFill/>
        </p:spPr>
        <p:txBody>
          <a:bodyPr wrap="none" lIns="0" tIns="0" rIns="0" bIns="0" rtlCol="0" anchor="ctr">
            <a:noAutofit/>
          </a:bodyPr>
          <a:lstStyle/>
          <a:p>
            <a:pPr>
              <a:spcAft>
                <a:spcPts val="600"/>
              </a:spcAft>
            </a:pPr>
            <a:r>
              <a:rPr lang="en-US" dirty="0"/>
              <a:t>10: Administer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613661"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741614" y="454398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639383" y="4767642"/>
            <a:ext cx="4480560" cy="274320"/>
          </a:xfrm>
          <a:prstGeom prst="rect">
            <a:avLst/>
          </a:prstGeom>
          <a:noFill/>
        </p:spPr>
        <p:txBody>
          <a:bodyPr wrap="none" lIns="0" tIns="0" rIns="0" bIns="0" rtlCol="0" anchor="ctr">
            <a:noAutofit/>
          </a:bodyPr>
          <a:lstStyle/>
          <a:p>
            <a:pPr>
              <a:spcAft>
                <a:spcPts val="600"/>
              </a:spcAft>
            </a:pPr>
            <a:r>
              <a:rPr lang="en-US" dirty="0"/>
              <a:t>11:  Administer Monitoring</a:t>
            </a:r>
          </a:p>
        </p:txBody>
      </p:sp>
    </p:spTree>
    <p:extLst>
      <p:ext uri="{BB962C8B-B14F-4D97-AF65-F5344CB8AC3E}">
        <p14:creationId xmlns:p14="http://schemas.microsoft.com/office/powerpoint/2010/main" val="42828022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1951</Words>
  <Application>Microsoft Office PowerPoint</Application>
  <PresentationFormat>Custom</PresentationFormat>
  <Paragraphs>195</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Segoe UI</vt:lpstr>
      <vt:lpstr>Segoe UI Light</vt:lpstr>
      <vt:lpstr>Segoe UI Semibold</vt:lpstr>
      <vt:lpstr>Wingdings</vt:lpstr>
      <vt:lpstr>Azure 1</vt:lpstr>
      <vt:lpstr>AZ-104T00A Microsoft Azure Administrator</vt:lpstr>
      <vt:lpstr>Welcome</vt:lpstr>
      <vt:lpstr>Hello! Instructor Introduction</vt:lpstr>
      <vt:lpstr>Hello! Student Introductions</vt:lpstr>
      <vt:lpstr>About this course: Prerequisites</vt:lpstr>
      <vt:lpstr>Cloud Administrator role</vt:lpstr>
      <vt:lpstr>Microsoft Certifications </vt:lpstr>
      <vt:lpstr>AZ-104 certification areas </vt:lpstr>
      <vt:lpstr>About this course: Course Outline</vt:lpstr>
      <vt:lpstr>Course schedule</vt:lpstr>
      <vt:lpstr>Module Delivery Structure </vt:lpstr>
      <vt:lpstr>Student materials on Learn</vt:lpstr>
      <vt:lpstr>Hands-on Labs</vt:lpstr>
      <vt:lpstr>Additional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2022-03-21T19:15:13Z</dcterms:created>
  <dcterms:modified xsi:type="dcterms:W3CDTF">2022-12-08T09:05:47Z</dcterms:modified>
</cp:coreProperties>
</file>