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41"/>
  </p:notesMasterIdLst>
  <p:handoutMasterIdLst>
    <p:handoutMasterId r:id="rId42"/>
  </p:handoutMasterIdLst>
  <p:sldIdLst>
    <p:sldId id="1719" r:id="rId2"/>
    <p:sldId id="2544" r:id="rId3"/>
    <p:sldId id="1865" r:id="rId4"/>
    <p:sldId id="2577" r:id="rId5"/>
    <p:sldId id="2147469675" r:id="rId6"/>
    <p:sldId id="2588" r:id="rId7"/>
    <p:sldId id="2571" r:id="rId8"/>
    <p:sldId id="2147469685" r:id="rId9"/>
    <p:sldId id="1853" r:id="rId10"/>
    <p:sldId id="2572" r:id="rId11"/>
    <p:sldId id="2531" r:id="rId12"/>
    <p:sldId id="2586" r:id="rId13"/>
    <p:sldId id="2533" r:id="rId14"/>
    <p:sldId id="2587" r:id="rId15"/>
    <p:sldId id="2584" r:id="rId16"/>
    <p:sldId id="2147469682" r:id="rId17"/>
    <p:sldId id="2147469683" r:id="rId18"/>
    <p:sldId id="2147469684" r:id="rId19"/>
    <p:sldId id="2567" r:id="rId20"/>
    <p:sldId id="2147469676" r:id="rId21"/>
    <p:sldId id="2147469678" r:id="rId22"/>
    <p:sldId id="2241" r:id="rId23"/>
    <p:sldId id="2566" r:id="rId24"/>
    <p:sldId id="2578" r:id="rId25"/>
    <p:sldId id="1953" r:id="rId26"/>
    <p:sldId id="2147469679" r:id="rId27"/>
    <p:sldId id="1954" r:id="rId28"/>
    <p:sldId id="2581" r:id="rId29"/>
    <p:sldId id="1660" r:id="rId30"/>
    <p:sldId id="2147469680" r:id="rId31"/>
    <p:sldId id="2585" r:id="rId32"/>
    <p:sldId id="2583" r:id="rId33"/>
    <p:sldId id="2018" r:id="rId34"/>
    <p:sldId id="2147469681" r:id="rId35"/>
    <p:sldId id="2582" r:id="rId36"/>
    <p:sldId id="2007" r:id="rId37"/>
    <p:sldId id="1907" r:id="rId38"/>
    <p:sldId id="2580" r:id="rId39"/>
    <p:sldId id="2579"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ntity" id="{3D578788-D3E4-4616-832F-0AB4C53AF53E}">
          <p14:sldIdLst>
            <p14:sldId id="1719"/>
            <p14:sldId id="2544"/>
          </p14:sldIdLst>
        </p14:section>
        <p14:section name="Azure AD" id="{A4165B2C-9DA1-4218-9553-792AAAFAB4DB}">
          <p14:sldIdLst>
            <p14:sldId id="1865"/>
            <p14:sldId id="2577"/>
            <p14:sldId id="2147469675"/>
            <p14:sldId id="2588"/>
            <p14:sldId id="2571"/>
            <p14:sldId id="2147469685"/>
            <p14:sldId id="1853"/>
            <p14:sldId id="2572"/>
            <p14:sldId id="2531"/>
            <p14:sldId id="2586"/>
            <p14:sldId id="2533"/>
            <p14:sldId id="2587"/>
            <p14:sldId id="2584"/>
            <p14:sldId id="2147469682"/>
            <p14:sldId id="2147469683"/>
            <p14:sldId id="2147469684"/>
            <p14:sldId id="2567"/>
            <p14:sldId id="2147469676"/>
            <p14:sldId id="2147469678"/>
            <p14:sldId id="2241"/>
          </p14:sldIdLst>
        </p14:section>
        <p14:section name="User and Groups" id="{7A8ABAEC-D2E7-4A18-83D3-801C389AB1E4}">
          <p14:sldIdLst>
            <p14:sldId id="2566"/>
            <p14:sldId id="2578"/>
            <p14:sldId id="1953"/>
            <p14:sldId id="2147469679"/>
            <p14:sldId id="1954"/>
            <p14:sldId id="2581"/>
            <p14:sldId id="1660"/>
            <p14:sldId id="2147469680"/>
            <p14:sldId id="2585"/>
            <p14:sldId id="2583"/>
            <p14:sldId id="2018"/>
            <p14:sldId id="2147469681"/>
            <p14:sldId id="2582"/>
          </p14:sldIdLst>
        </p14:section>
        <p14:section name="Labs" id="{67C99956-5B08-4FD1-B74C-DA3A327C0EED}">
          <p14:sldIdLst>
            <p14:sldId id="2007"/>
            <p14:sldId id="1907"/>
            <p14:sldId id="2580"/>
            <p14:sldId id="257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FF"/>
    <a:srgbClr val="0055AD"/>
    <a:srgbClr val="243A5E"/>
    <a:srgbClr val="EBEBEB"/>
    <a:srgbClr val="59B4D9"/>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209232-ACA7-47D9-895D-00583AEC0B21}" v="7" dt="2022-03-10T17:14:56.0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87758" autoAdjust="0"/>
  </p:normalViewPr>
  <p:slideViewPr>
    <p:cSldViewPr snapToGrid="0">
      <p:cViewPr varScale="1">
        <p:scale>
          <a:sx n="82" d="100"/>
          <a:sy n="82" d="100"/>
        </p:scale>
        <p:origin x="547"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12/12/2022 6:45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12/12/2022 6:45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earn.microsoft.com/en-us/azure/active-directory/"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learn.microsoft.com/en-us/windows-server/security/kerberos/ntlm-overview" TargetMode="External"/><Relationship Id="rId4" Type="http://schemas.openxmlformats.org/officeDocument/2006/relationships/hyperlink" Target="https://learn.microsoft.com/en-us/windows-server/security/kerberos/kerberos-authentication-overview"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12/12/2022 6:45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Plan an Azure Active Directory self-service password reset deployment - https://docs.microsoft.com/azure/active-directory/authentication/howto-sspr-deployment</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dirty="0"/>
          </a:p>
        </p:txBody>
      </p:sp>
    </p:spTree>
    <p:extLst>
      <p:ext uri="{BB962C8B-B14F-4D97-AF65-F5344CB8AC3E}">
        <p14:creationId xmlns:p14="http://schemas.microsoft.com/office/powerpoint/2010/main" val="277229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the difference between a tenants and AAD? </a:t>
            </a:r>
          </a:p>
          <a:p>
            <a:r>
              <a:rPr lang="en-GB" dirty="0"/>
              <a:t>B</a:t>
            </a:r>
          </a:p>
          <a:p>
            <a:r>
              <a:rPr lang="en-GB" dirty="0"/>
              <a:t>A</a:t>
            </a:r>
          </a:p>
          <a:p>
            <a:r>
              <a:rPr lang="en-GB" dirty="0"/>
              <a:t>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499952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Although Hybrid Identities is not on the exam, there is Learn content if a student is interested. </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following concepts: identity, account, Azure AD account, Azure AD Account, Azure AD tenant, and Azure subscription. How are these different?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Identity is an object that can be authenticated. An Account is an identity that has data associated with it. An Azure AD account is an identity created through Azure AD or another Microsoft cloud service. An Azure AD tenant is</a:t>
            </a:r>
            <a:r>
              <a:rPr lang="en-US" sz="1800" kern="1200" dirty="0">
                <a:solidFill>
                  <a:srgbClr val="505050"/>
                </a:solidFill>
                <a:effectLst/>
                <a:latin typeface="Calibri" panose="020F0502020204030204" pitchFamily="34" charset="0"/>
                <a:ea typeface="Times New Roman" panose="02020603050405020304" pitchFamily="18"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a dedicated and trusted instance of Azure AD, A Tenant is automatically created when your organization signs up for a Microsoft cloud service subscription​. An Azure subscription is used to pay for Azure cloud services</a:t>
            </a:r>
            <a:r>
              <a:rPr lang="en-US" sz="1800" b="1" dirty="0">
                <a:solidFill>
                  <a:srgbClr val="505050"/>
                </a:solidFill>
                <a:effectLst/>
                <a:latin typeface="Calibri" panose="020F0502020204030204" pitchFamily="34" charset="0"/>
                <a:ea typeface="Segoe UI" panose="020B0502040204020203" pitchFamily="34" charset="0"/>
                <a:cs typeface="Segoe UI (Body)"/>
              </a:rPr>
              <a:t>.</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How is Azure Active Directory different from Azure Active Directory Domain Services?</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AD is primarily an identity solution and designed for HTTP and HTTPS communications. Azure AD can be queried with a REST API, instead of LDAP. Azure AD uses federation services, and many third-party services (such as Facebook). Azure AD users and groups are created in a flat structure. Azure AD does not have Organizational Units (OUs) or Group Policy Objects (GPOs).</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Self-Service Password Reset authentication methods can be configured for users.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Self-Service Password Reset authentication methods include mobile app notification, mobile app code, email, mobile phone, office phone, and security questions. A combination of authentication methods can be used.</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r>
              <a:rPr lang="en-US" dirty="0"/>
              <a:t>Manage Azure AD objects </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users and groups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Manage user and group properties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Perform bulk user updates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Manage guest accounts</a:t>
            </a:r>
            <a:endParaRPr lang="en-US" sz="9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1529871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 Have you given any thought as to the type of users you will need?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103861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171717"/>
                </a:solidFill>
                <a:effectLst/>
                <a:latin typeface="Segoe UI" panose="020B0502040204020203" pitchFamily="34" charset="0"/>
              </a:rPr>
              <a:t>Consider where users are defined</a:t>
            </a:r>
            <a:r>
              <a:rPr lang="en-GB" b="0" i="0" dirty="0">
                <a:solidFill>
                  <a:srgbClr val="171717"/>
                </a:solidFill>
                <a:effectLst/>
                <a:latin typeface="Segoe UI" panose="020B0502040204020203" pitchFamily="34" charset="0"/>
              </a:rPr>
              <a:t>. Determine where your users are defined. Are all your users defined within your Azure AD organization, or are some users defined in external Azure AD instances? Do you have users who are external to your organization? It's common for businesses to support two or more account types in their infrastructure.</a:t>
            </a:r>
          </a:p>
          <a:p>
            <a:pPr algn="l">
              <a:buFont typeface="Arial" panose="020B0604020202020204" pitchFamily="34" charset="0"/>
              <a:buChar char="•"/>
            </a:pPr>
            <a:r>
              <a:rPr lang="en-GB" b="1" i="0" dirty="0">
                <a:solidFill>
                  <a:srgbClr val="171717"/>
                </a:solidFill>
                <a:effectLst/>
                <a:latin typeface="Segoe UI" panose="020B0502040204020203" pitchFamily="34" charset="0"/>
              </a:rPr>
              <a:t>Consider support for external contributors</a:t>
            </a:r>
            <a:r>
              <a:rPr lang="en-GB" b="0" i="0" dirty="0">
                <a:solidFill>
                  <a:srgbClr val="171717"/>
                </a:solidFill>
                <a:effectLst/>
                <a:latin typeface="Segoe UI" panose="020B0502040204020203" pitchFamily="34" charset="0"/>
              </a:rPr>
              <a:t>. Allow external contributors to access Azure resources in your organization by supporting the </a:t>
            </a:r>
            <a:r>
              <a:rPr lang="en-GB" b="1" i="0" dirty="0">
                <a:solidFill>
                  <a:srgbClr val="171717"/>
                </a:solidFill>
                <a:effectLst/>
                <a:latin typeface="Segoe UI" panose="020B0502040204020203" pitchFamily="34" charset="0"/>
              </a:rPr>
              <a:t>Guest user</a:t>
            </a:r>
            <a:r>
              <a:rPr lang="en-GB" b="0" i="0" dirty="0">
                <a:solidFill>
                  <a:srgbClr val="171717"/>
                </a:solidFill>
                <a:effectLst/>
                <a:latin typeface="Segoe UI" panose="020B0502040204020203" pitchFamily="34" charset="0"/>
              </a:rPr>
              <a:t> account type. When the external contributor no longer requires access, you can remove the user account and their access privileges.</a:t>
            </a:r>
          </a:p>
          <a:p>
            <a:pPr algn="l">
              <a:buFont typeface="Arial" panose="020B0604020202020204" pitchFamily="34" charset="0"/>
              <a:buChar char="•"/>
            </a:pPr>
            <a:r>
              <a:rPr lang="en-GB" b="1" i="0" dirty="0">
                <a:solidFill>
                  <a:srgbClr val="171717"/>
                </a:solidFill>
                <a:effectLst/>
                <a:latin typeface="Segoe UI" panose="020B0502040204020203" pitchFamily="34" charset="0"/>
              </a:rPr>
              <a:t>Consider a combination of user accounts</a:t>
            </a:r>
            <a:r>
              <a:rPr lang="en-GB" b="0" i="0" dirty="0">
                <a:solidFill>
                  <a:srgbClr val="171717"/>
                </a:solidFill>
                <a:effectLst/>
                <a:latin typeface="Segoe UI" panose="020B0502040204020203" pitchFamily="34" charset="0"/>
              </a:rPr>
              <a:t>. Implement the user account types that enable your organization to satisfy their business requirements. Support directory-synchronized identity user accounts for users defined in Windows Server Active Directory. Support cloud identities for users defined in your internal Azure AD structure or for user defined in an external Azure AD instance.</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992271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ea typeface="+mn-ea"/>
                <a:cs typeface="+mn-cs"/>
              </a:rPr>
              <a:t>Add or delete users using Azure Active Directory - https://docs.microsoft.com/azure/active-directory/fundamentals/add-users-azure-active-directory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12/12/2022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700262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The latest JTA (Jan 2022) now states, Perform bulk updates. Previously this was just bulk user accounts.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Bulk create users in Azure Active Directory - </a:t>
            </a:r>
            <a:r>
              <a:rPr lang="en-US" sz="1600" dirty="0"/>
              <a:t>https://docs.microsoft.com/azure/active-directory/users-groups-roles/users-bulk-add</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1600" dirty="0"/>
              <a:t>Bulk add group members in Azure Active Directory - https://docs.microsoft.com/azure/active-directory/enterprise-users/groups-bulk-import-members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 Establish or implement a naming convention for usernames, display names and aliases. </a:t>
            </a:r>
            <a:r>
              <a:rPr lang="en-US" sz="800" dirty="0"/>
              <a:t>The password for the new users needs to conform to the password complexity rules you have set for your directory. User parameters include User Principal Name, Display Name, Given Name, Department, and Job Title.</a:t>
            </a:r>
          </a:p>
          <a:p>
            <a:endParaRPr lang="it-IT" sz="1100" b="0" i="0" u="none" strike="noStrike" kern="1200" dirty="0">
              <a:solidFill>
                <a:schemeClr val="tx1"/>
              </a:solidFill>
              <a:effectLst/>
              <a:latin typeface="Segoe UI" panose="020B0502040204020203"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96863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Manage app and resource access using Azure Active Directory groups – https://docs.microsoft.com/azure/active-directory/fundamentals/active-directory-manage-groups</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Quickstart: View your organization's groups and members in Azure Active Directory - https://docs.microsoft.com/azure/active-directory/fundamentals/active-directory-groups-view-azure-portal</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Have you given any thought to which groups you need to create? How will you assign users to groups?</a:t>
            </a:r>
          </a:p>
          <a:p>
            <a:endParaRPr lang="en-US" sz="882" kern="1200" dirty="0">
              <a:solidFill>
                <a:schemeClr val="tx1"/>
              </a:solidFill>
              <a:effectLs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12/12/2022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723251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 or remove licenses in the Azure Active Directory portal -  https://docs.microsoft.com/azure/active-directory/fundamentals/license-users-groups</a:t>
            </a:r>
          </a:p>
          <a:p>
            <a:r>
              <a:rPr lang="en-US" dirty="0"/>
              <a:t>Choose the best license for your business -  https://www.microsoft.com/security/business/identity-access-management/azure-ad-pricing?rtc=1#office-SKUChooser-q6q98uk</a:t>
            </a:r>
          </a:p>
          <a:p>
            <a:endParaRPr lang="en-US" dirty="0"/>
          </a:p>
          <a:p>
            <a:r>
              <a:rPr lang="en-US" dirty="0"/>
              <a:t>Take a minute to show in the Portal the basic licensing tasks. This topic is not in the student content.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566862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772467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useful to restrict administrative scope by using administrative units in organizations that are made up of independent divisions of any kind. Consider the example of a large university that's made up of many autonomous schools (School of Business, School of Engineering, and so on). Each school has a team of IT admins who control access, manage users, and set policies for their school.</a:t>
            </a:r>
          </a:p>
          <a:p>
            <a:endParaRPr lang="en-US" dirty="0"/>
          </a:p>
          <a:p>
            <a:r>
              <a:rPr lang="en-US" dirty="0"/>
              <a:t>A central administrator could:</a:t>
            </a:r>
          </a:p>
          <a:p>
            <a:endParaRPr lang="en-US" dirty="0"/>
          </a:p>
          <a:p>
            <a:r>
              <a:rPr lang="en-US" dirty="0"/>
              <a:t>Administrative Units in Azure AD - https://docs.microsoft.com/azure/active-directory/roles/administrative-units</a:t>
            </a:r>
          </a:p>
          <a:p>
            <a:endParaRPr lang="en-US" dirty="0"/>
          </a:p>
          <a:p>
            <a:r>
              <a:rPr lang="en-US" dirty="0"/>
              <a:t>Create a role with administrative permissions over only Azure AD users in the business school administrative unit.</a:t>
            </a:r>
          </a:p>
          <a:p>
            <a:r>
              <a:rPr lang="en-US" dirty="0"/>
              <a:t>Create an administrative unit for the School of Business.</a:t>
            </a:r>
          </a:p>
          <a:p>
            <a:r>
              <a:rPr lang="en-US" dirty="0"/>
              <a:t>Populate the administrative unit with only the business school students and staff.</a:t>
            </a:r>
          </a:p>
          <a:p>
            <a:r>
              <a:rPr lang="en-US" dirty="0"/>
              <a:t>Add the business school IT team to the role, along with its scope.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11885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a:p>
            <a:r>
              <a:rPr lang="en-US" dirty="0"/>
              <a:t>Use the Demonstration in the MCT DLC, or one of the Quickstart tutorials.</a:t>
            </a:r>
          </a:p>
          <a:p>
            <a:endParaRPr lang="en-US" dirty="0"/>
          </a:p>
          <a:p>
            <a:r>
              <a:rPr lang="en-US" dirty="0"/>
              <a:t>Add or delete users using Azure Active Directory - https://docs.microsoft.com/azure/active-directory/fundamentals/add-users-azure-active-directory</a:t>
            </a:r>
          </a:p>
          <a:p>
            <a:endParaRPr lang="en-US" dirty="0"/>
          </a:p>
          <a:p>
            <a:r>
              <a:rPr lang="en-US" dirty="0"/>
              <a:t>Create a basic group and add members using Azure Active Directory - https://docs.microsoft.com/azure/active-directory/fundamentals/active-directory-groups-create-azure-portal</a:t>
            </a:r>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dirty="0"/>
          </a:p>
        </p:txBody>
      </p:sp>
    </p:spTree>
    <p:extLst>
      <p:ext uri="{BB962C8B-B14F-4D97-AF65-F5344CB8AC3E}">
        <p14:creationId xmlns:p14="http://schemas.microsoft.com/office/powerpoint/2010/main" val="2564178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t>
            </a:r>
          </a:p>
          <a:p>
            <a:r>
              <a:rPr lang="en-GB" dirty="0"/>
              <a:t>A</a:t>
            </a:r>
          </a:p>
          <a:p>
            <a:r>
              <a:rPr lang="en-GB" dirty="0"/>
              <a:t>A</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2141722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three features of a user account and two ways a user can be assigned to group.</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All users must have a user account. The user account is used for authentication and authorization. Each user account can have additional properties (user profile), like phone number.  You must be a Global Administrator or User Administrator to manage users. Users can be assigned to groups either directly or dynamically. Dynamic assignment lets you create complex attribute-based rules.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35</a:t>
            </a:fld>
            <a:endParaRPr lang="en-US" dirty="0"/>
          </a:p>
        </p:txBody>
      </p:sp>
    </p:spTree>
    <p:extLst>
      <p:ext uri="{BB962C8B-B14F-4D97-AF65-F5344CB8AC3E}">
        <p14:creationId xmlns:p14="http://schemas.microsoft.com/office/powerpoint/2010/main" val="1527703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01 - Manage Azure Active Directory Identities - ESTIMATED DURATION 30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AZ-104 Lab Repository -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12/12/2022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306718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r>
              <a:rPr lang="en-US" dirty="0"/>
              <a:t>Manage Azure AD objects </a:t>
            </a:r>
          </a:p>
          <a:p>
            <a:pPr marL="171450" indent="-171450">
              <a:buFont typeface="Arial" panose="020B0604020202020204" pitchFamily="34" charset="0"/>
              <a:buChar char="•"/>
            </a:pPr>
            <a:r>
              <a:rPr lang="en-US" dirty="0"/>
              <a:t>Configure Azure AD join</a:t>
            </a:r>
          </a:p>
          <a:p>
            <a:pPr marL="171450" indent="-171450">
              <a:buFont typeface="Arial" panose="020B0604020202020204" pitchFamily="34" charset="0"/>
              <a:buChar char="•"/>
            </a:pPr>
            <a:r>
              <a:rPr lang="en-US" sz="900" kern="1200" dirty="0">
                <a:solidFill>
                  <a:schemeClr val="tx1"/>
                </a:solidFill>
                <a:latin typeface="Segoe UI" panose="020B0502040204020203" pitchFamily="34" charset="0"/>
                <a:ea typeface="+mn-ea"/>
                <a:cs typeface="+mn-cs"/>
              </a:rPr>
              <a:t>Configure self-service password reset</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947922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What is Azure Active Directory? - https://docs.microsoft.com/azure/active-directory/fundamentals/active-directory-whatis</a:t>
            </a:r>
          </a:p>
          <a:p>
            <a:endParaRPr lang="en-US" dirty="0"/>
          </a:p>
          <a:p>
            <a:pPr algn="l"/>
            <a:r>
              <a:rPr lang="en-GB" b="0" i="0" u="none" strike="noStrike" dirty="0">
                <a:solidFill>
                  <a:srgbClr val="171717"/>
                </a:solidFill>
                <a:effectLst/>
                <a:latin typeface="Segoe UI" panose="020B0502040204020203" pitchFamily="34" charset="0"/>
                <a:hlinkClick r:id="rId3"/>
              </a:rPr>
              <a:t>Azure Active Directory (Azure AD)</a:t>
            </a:r>
            <a:r>
              <a:rPr lang="en-GB" b="0" i="0" dirty="0">
                <a:solidFill>
                  <a:srgbClr val="171717"/>
                </a:solidFill>
                <a:effectLst/>
                <a:latin typeface="Segoe UI" panose="020B0502040204020203" pitchFamily="34" charset="0"/>
              </a:rPr>
              <a:t> is Microsoft's multi-tenant cloud-based directory and identity management service. Azure AD helps to support user access to resources and applications, such as:</a:t>
            </a:r>
          </a:p>
          <a:p>
            <a:pPr algn="l">
              <a:buFont typeface="Arial" panose="020B0604020202020204" pitchFamily="34" charset="0"/>
              <a:buChar char="•"/>
            </a:pPr>
            <a:r>
              <a:rPr lang="en-GB" b="0" i="0" dirty="0">
                <a:solidFill>
                  <a:srgbClr val="171717"/>
                </a:solidFill>
                <a:effectLst/>
                <a:latin typeface="Segoe UI" panose="020B0502040204020203" pitchFamily="34" charset="0"/>
              </a:rPr>
              <a:t>Internal resources and apps located on your corporate network.</a:t>
            </a:r>
          </a:p>
          <a:p>
            <a:pPr algn="l">
              <a:buFont typeface="Arial" panose="020B0604020202020204" pitchFamily="34" charset="0"/>
              <a:buChar char="•"/>
            </a:pPr>
            <a:r>
              <a:rPr lang="en-GB" b="0" i="0" dirty="0">
                <a:solidFill>
                  <a:srgbClr val="171717"/>
                </a:solidFill>
                <a:effectLst/>
                <a:latin typeface="Segoe UI" panose="020B0502040204020203" pitchFamily="34" charset="0"/>
              </a:rPr>
              <a:t>External resources like Microsoft 365, the Azure portal, and SaaS applications.</a:t>
            </a:r>
          </a:p>
          <a:p>
            <a:pPr algn="l">
              <a:buFont typeface="Arial" panose="020B0604020202020204" pitchFamily="34" charset="0"/>
              <a:buChar char="•"/>
            </a:pPr>
            <a:r>
              <a:rPr lang="en-GB" b="0" i="0" dirty="0">
                <a:solidFill>
                  <a:srgbClr val="171717"/>
                </a:solidFill>
                <a:effectLst/>
                <a:latin typeface="Segoe UI" panose="020B0502040204020203" pitchFamily="34" charset="0"/>
              </a:rPr>
              <a:t>Cloud apps developed for your organization.</a:t>
            </a:r>
          </a:p>
          <a:p>
            <a:pPr algn="l"/>
            <a:r>
              <a:rPr lang="en-GB" b="0" i="0" dirty="0">
                <a:solidFill>
                  <a:srgbClr val="171717"/>
                </a:solidFill>
                <a:effectLst/>
                <a:latin typeface="Segoe UI" panose="020B0502040204020203" pitchFamily="34" charset="0"/>
              </a:rPr>
              <a:t>The following diagram shows an example implementation of Azure AD. In this scenario, Windows Server AD is using </a:t>
            </a:r>
            <a:r>
              <a:rPr lang="en-GB" b="0" i="0" u="none" strike="noStrike" dirty="0">
                <a:solidFill>
                  <a:srgbClr val="171717"/>
                </a:solidFill>
                <a:effectLst/>
                <a:latin typeface="Segoe UI" panose="020B0502040204020203" pitchFamily="34" charset="0"/>
                <a:hlinkClick r:id="rId4"/>
              </a:rPr>
              <a:t>Kerberos</a:t>
            </a:r>
            <a:r>
              <a:rPr lang="en-GB" b="0" i="0" dirty="0">
                <a:solidFill>
                  <a:srgbClr val="171717"/>
                </a:solidFill>
                <a:effectLst/>
                <a:latin typeface="Segoe UI" panose="020B0502040204020203" pitchFamily="34" charset="0"/>
              </a:rPr>
              <a:t> and </a:t>
            </a:r>
            <a:r>
              <a:rPr lang="en-GB" b="0" i="0" u="none" strike="noStrike" dirty="0">
                <a:solidFill>
                  <a:srgbClr val="171717"/>
                </a:solidFill>
                <a:effectLst/>
                <a:latin typeface="Segoe UI" panose="020B0502040204020203" pitchFamily="34" charset="0"/>
                <a:hlinkClick r:id="rId5"/>
              </a:rPr>
              <a:t>NTLM authentication</a:t>
            </a:r>
            <a:r>
              <a:rPr lang="en-GB" b="0" i="0" dirty="0">
                <a:solidFill>
                  <a:srgbClr val="171717"/>
                </a:solidFill>
                <a:effectLst/>
                <a:latin typeface="Segoe UI" panose="020B0502040204020203" pitchFamily="34" charset="0"/>
              </a:rPr>
              <a:t> to on-premises applications.</a:t>
            </a:r>
          </a:p>
          <a:p>
            <a:endParaRPr lang="en-US" dirty="0"/>
          </a:p>
          <a:p>
            <a:endParaRPr lang="en-US" dirty="0"/>
          </a:p>
          <a:p>
            <a:r>
              <a:rPr lang="en-US" dirty="0"/>
              <a:t>Stress how Kerberos and NTLM are legacy authentication protocols but that many application might still leverage them.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089369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 identity solution controls access to an organization's apps and data. Users, devices, and applications have identities. IAM components support the authentication and authorization of these and other identities. The process of authentication controls who or what uses an account. Authorization controls what that user can do in applications.</a:t>
            </a:r>
          </a:p>
          <a:p>
            <a:pPr marL="0" marR="0">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Whether you're just starting to evaluate identity solutions or looking to expand your current implementation, Azure offers many options. One example is Azure Active Directory (Azure AD), a cloud service that provides identity management and access control capabilities. To decide on a solution, start by learning about this service and other Azure components, tools, and reference architectures.</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2297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AD Terminology - https://docs.microsoft.com/azure/active-directory/fundamentals/active-directory-whatis#terminology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2850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Active Directory to Azure Active Directory - https://docs.microsoft.com/azure/active-directory/fundamentals/active-directory-compare-azure-ad-to-ad</a:t>
            </a:r>
          </a:p>
          <a:p>
            <a:endParaRPr lang="en-US" dirty="0"/>
          </a:p>
          <a:p>
            <a:r>
              <a:rPr lang="en-US" dirty="0"/>
              <a:t>✔️ Azure AD is a managed service. You only manage the users, groups, and policies. Deploying AD DS with virtual machines using Azure means that you manage the deployment, configuration, virtual machines, patching, and other backend tasks. Do you see the difference? How are they similar?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76004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Azure AD Pricing Editions - https://azure.microsoft.com/pricing/details/active-directory/</a:t>
            </a:r>
            <a:endParaRPr lang="en-US" sz="8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Did you look through the pricing list to determine which features your organization needs and to compare edition capabilities?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12/12/2022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80118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This slide used to just be only about Azure AD Join. </a:t>
            </a:r>
          </a:p>
          <a:p>
            <a:endParaRPr lang="en-US" sz="800" dirty="0"/>
          </a:p>
          <a:p>
            <a:r>
              <a:rPr lang="en-US" sz="800" dirty="0"/>
              <a:t>Azure AD registered devices - https://docs.microsoft.com/azure/active-directory/devices/concept-azure-ad-register</a:t>
            </a:r>
          </a:p>
          <a:p>
            <a:endParaRPr lang="en-US" sz="800" dirty="0"/>
          </a:p>
          <a:p>
            <a:r>
              <a:rPr lang="en-US" sz="800" dirty="0"/>
              <a:t>Azure AD joined devices - https://docs.microsoft.com/azure/active-directory/devices/concept-azure-ad-join</a:t>
            </a:r>
          </a:p>
          <a:p>
            <a:endParaRPr lang="en-US" sz="800" dirty="0"/>
          </a:p>
          <a:p>
            <a:r>
              <a:rPr lang="en-US" sz="800" dirty="0"/>
              <a:t>Hybrid Azure AD joined devices - https://docs.microsoft.com/azure/active-directory/devices/concept-azure-ad-join-hybrid</a:t>
            </a:r>
          </a:p>
          <a:p>
            <a:endParaRPr lang="en-US" sz="800" dirty="0"/>
          </a:p>
          <a:p>
            <a:r>
              <a:rPr lang="en-US" sz="800" dirty="0"/>
              <a:t>Device </a:t>
            </a:r>
            <a:r>
              <a:rPr lang="en-US" sz="800" dirty="0" err="1"/>
              <a:t>identies</a:t>
            </a:r>
            <a:r>
              <a:rPr lang="en-US" sz="800" dirty="0"/>
              <a:t> are used to help administrators making access and policy decisions – which dictated what services they can access. </a:t>
            </a:r>
          </a:p>
          <a:p>
            <a:endParaRPr lang="en-US" sz="800"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12/12/2022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52755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676B1136-40B5-4D57-ADEC-62ECA64AC68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CD77772E-3AB0-4455-B755-937D00C1D0F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3" name="Footer Placeholder 1">
            <a:extLst>
              <a:ext uri="{FF2B5EF4-FFF2-40B4-BE49-F238E27FC236}">
                <a16:creationId xmlns:a16="http://schemas.microsoft.com/office/drawing/2014/main" id="{43F30B39-D760-4B18-A167-D47C32BD5B7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796232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1DFB148E-6FF9-4D4C-B7D0-28ACD9A6EB3A}"/>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8372978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27038" y="449263"/>
            <a:ext cx="11568684" cy="693737"/>
          </a:xfrm>
          <a:prstGeom prst="rect">
            <a:avLst/>
          </a:prstGeom>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27038" y="1486337"/>
            <a:ext cx="11581934" cy="1446550"/>
          </a:xfrm>
          <a:prstGeom prst="rect">
            <a:avLst/>
          </a:prstGeom>
        </p:spPr>
        <p:txBody>
          <a:bodyPr lIns="0" tIns="9144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119583" y="672885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793393525"/>
      </p:ext>
    </p:extLst>
  </p:cSld>
  <p:clrMapOvr>
    <a:masterClrMapping/>
  </p:clrMapOvr>
  <p:transition>
    <p:fade/>
  </p:transition>
  <p:extLst>
    <p:ext uri="{DCECCB84-F9BA-43D5-87BE-67443E8EF086}">
      <p15:sldGuideLst xmlns:p15="http://schemas.microsoft.com/office/powerpoint/2012/main">
        <p15:guide id="1" orient="horz" pos="3432">
          <p15:clr>
            <a:srgbClr val="FBAE40"/>
          </p15:clr>
        </p15:guide>
        <p15:guide id="2" orient="horz" pos="3572">
          <p15:clr>
            <a:srgbClr val="FBAE40"/>
          </p15:clr>
        </p15:guide>
        <p15:guide id="3" orient="horz" pos="32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ext option - 4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27038" y="449263"/>
            <a:ext cx="11568684" cy="693737"/>
          </a:xfrm>
          <a:prstGeom prst="rect">
            <a:avLst/>
          </a:prstGeom>
        </p:spPr>
        <p:txBody>
          <a:bodyPr/>
          <a:lstStyle/>
          <a:p>
            <a:r>
              <a:rPr lang="en-US"/>
              <a:t>Click to edit Master title style</a:t>
            </a:r>
          </a:p>
        </p:txBody>
      </p:sp>
      <p:sp>
        <p:nvSpPr>
          <p:cNvPr id="5" name="Text Placeholder 4"/>
          <p:cNvSpPr>
            <a:spLocks noGrp="1"/>
          </p:cNvSpPr>
          <p:nvPr>
            <p:ph type="body" sz="quarter" idx="11" hasCustomPrompt="1"/>
          </p:nvPr>
        </p:nvSpPr>
        <p:spPr>
          <a:xfrm>
            <a:off x="439740" y="2795445"/>
            <a:ext cx="2655570" cy="2840479"/>
          </a:xfrm>
          <a:prstGeom prst="rect">
            <a:avLst/>
          </a:prstGeom>
        </p:spPr>
        <p:txBody>
          <a:bodyPr lIns="0" tIns="0" rIns="0" bIns="0">
            <a:noAutofit/>
          </a:bodyPr>
          <a:lstStyle>
            <a:lvl1pPr marL="0" indent="0">
              <a:lnSpc>
                <a:spcPct val="100000"/>
              </a:lnSpc>
              <a:spcBef>
                <a:spcPts val="204"/>
              </a:spcBef>
              <a:spcAft>
                <a:spcPts val="612"/>
              </a:spcAft>
              <a:buNone/>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253478"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3411644" y="2794001"/>
            <a:ext cx="2655570" cy="2840479"/>
          </a:xfrm>
          <a:prstGeom prst="rect">
            <a:avLst/>
          </a:prstGeom>
        </p:spPr>
        <p:txBody>
          <a:bodyPr lIns="0" tIns="0" rIns="0" bIns="0">
            <a:noAutofit/>
          </a:bodyPr>
          <a:lstStyle>
            <a:lvl1pPr marL="0" indent="0">
              <a:lnSpc>
                <a:spcPct val="100000"/>
              </a:lnSpc>
              <a:spcBef>
                <a:spcPts val="204"/>
              </a:spcBef>
              <a:spcAft>
                <a:spcPts val="612"/>
              </a:spcAft>
              <a:buNone/>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sz="1428">
                <a:solidFill>
                  <a:schemeClr val="tx1"/>
                </a:solidFill>
              </a:defRPr>
            </a:lvl2pPr>
            <a:lvl3pPr marL="457112" indent="0">
              <a:buNone/>
              <a:defRPr/>
            </a:lvl3pPr>
            <a:lvl4pPr marL="685669" indent="0">
              <a:buNone/>
              <a:defRPr/>
            </a:lvl4pPr>
            <a:lvl5pPr marL="914224"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225384"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6383550" y="2794001"/>
            <a:ext cx="2655570" cy="2840479"/>
          </a:xfrm>
          <a:prstGeom prst="rect">
            <a:avLst/>
          </a:prstGeom>
        </p:spPr>
        <p:txBody>
          <a:bodyPr lIns="0" tIns="0" rIns="0" bIns="0">
            <a:noAutofit/>
          </a:bodyPr>
          <a:lstStyle>
            <a:lvl1pPr marL="0" marR="0" indent="0" algn="l" defTabSz="932563" rtl="0" eaLnBrk="1" fontAlgn="auto" latinLnBrk="0" hangingPunct="1">
              <a:lnSpc>
                <a:spcPct val="100000"/>
              </a:lnSpc>
              <a:spcBef>
                <a:spcPts val="204"/>
              </a:spcBef>
              <a:spcAft>
                <a:spcPts val="612"/>
              </a:spcAft>
              <a:buClrTx/>
              <a:buSzPct val="90000"/>
              <a:buFont typeface="Wingdings" panose="05000000000000000000" pitchFamily="2" charset="2"/>
              <a:buNone/>
              <a:tabLst/>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197289"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9355455" y="2794001"/>
            <a:ext cx="2655570" cy="2840479"/>
          </a:xfrm>
          <a:prstGeom prst="rect">
            <a:avLst/>
          </a:prstGeom>
        </p:spPr>
        <p:txBody>
          <a:bodyPr lIns="0" tIns="0" rIns="0" bIns="0">
            <a:noAutofit/>
          </a:bodyPr>
          <a:lstStyle>
            <a:lvl1pPr marL="0" marR="0" indent="0" algn="l" defTabSz="932563" rtl="0" eaLnBrk="1" fontAlgn="auto" latinLnBrk="0" hangingPunct="1">
              <a:lnSpc>
                <a:spcPct val="100000"/>
              </a:lnSpc>
              <a:spcBef>
                <a:spcPts val="204"/>
              </a:spcBef>
              <a:spcAft>
                <a:spcPts val="612"/>
              </a:spcAft>
              <a:buClrTx/>
              <a:buSzPct val="90000"/>
              <a:buFont typeface="Wingdings" panose="05000000000000000000" pitchFamily="2" charset="2"/>
              <a:buNone/>
              <a:tabLst/>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19D8CB66-B611-4CE7-A43F-AA9D9AFBFDAF}"/>
              </a:ext>
            </a:extLst>
          </p:cNvPr>
          <p:cNvSpPr txBox="1">
            <a:spLocks/>
          </p:cNvSpPr>
          <p:nvPr userDrawn="1"/>
        </p:nvSpPr>
        <p:spPr>
          <a:xfrm>
            <a:off x="4119583" y="672885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a:t>© Copyright Microsoft Corporation. All rights reserved.</a:t>
            </a:r>
          </a:p>
        </p:txBody>
      </p:sp>
    </p:spTree>
    <p:extLst>
      <p:ext uri="{BB962C8B-B14F-4D97-AF65-F5344CB8AC3E}">
        <p14:creationId xmlns:p14="http://schemas.microsoft.com/office/powerpoint/2010/main" val="189193883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27038" y="449263"/>
            <a:ext cx="11568684" cy="693737"/>
          </a:xfrm>
          <a:prstGeom prst="rect">
            <a:avLst/>
          </a:prstGeom>
        </p:spPr>
        <p:txBody>
          <a:bodyPr/>
          <a:lstStyle/>
          <a:p>
            <a:r>
              <a:rPr lang="en-US"/>
              <a:t>Click to edit Master title style</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119583" y="672885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a:t>© Copyright Microsoft Corporation. All rights reserved.</a:t>
            </a:r>
          </a:p>
        </p:txBody>
      </p:sp>
      <p:sp>
        <p:nvSpPr>
          <p:cNvPr id="5" name="Content Placeholder 4">
            <a:extLst>
              <a:ext uri="{FF2B5EF4-FFF2-40B4-BE49-F238E27FC236}">
                <a16:creationId xmlns:a16="http://schemas.microsoft.com/office/drawing/2014/main" id="{22010A15-76C3-4CB9-8C26-920C3B14F1C8}"/>
              </a:ext>
            </a:extLst>
          </p:cNvPr>
          <p:cNvSpPr>
            <a:spLocks noGrp="1"/>
          </p:cNvSpPr>
          <p:nvPr>
            <p:ph sz="quarter" idx="10"/>
          </p:nvPr>
        </p:nvSpPr>
        <p:spPr>
          <a:xfrm>
            <a:off x="427504" y="1485900"/>
            <a:ext cx="11568218" cy="1966885"/>
          </a:xfrm>
        </p:spPr>
        <p:txBody>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488073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27038" y="449263"/>
            <a:ext cx="11568684" cy="693737"/>
          </a:xfrm>
          <a:prstGeom prst="rect">
            <a:avLst/>
          </a:prstGeom>
        </p:spPr>
        <p:txBody>
          <a:bodyPr/>
          <a:lstStyle/>
          <a:p>
            <a:r>
              <a:rPr lang="en-US"/>
              <a:t>Click to edit Master title style</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119583" y="672885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a:t>© Copyright Microsoft Corporation. All rights reserved.</a:t>
            </a:r>
          </a:p>
        </p:txBody>
      </p:sp>
      <p:sp>
        <p:nvSpPr>
          <p:cNvPr id="7" name="Text Placeholder 6">
            <a:extLst>
              <a:ext uri="{FF2B5EF4-FFF2-40B4-BE49-F238E27FC236}">
                <a16:creationId xmlns:a16="http://schemas.microsoft.com/office/drawing/2014/main" id="{9E4100E4-ED12-4EA1-B91B-A0585DD89102}"/>
              </a:ext>
            </a:extLst>
          </p:cNvPr>
          <p:cNvSpPr>
            <a:spLocks noGrp="1"/>
          </p:cNvSpPr>
          <p:nvPr>
            <p:ph type="body" sz="quarter" idx="12"/>
          </p:nvPr>
        </p:nvSpPr>
        <p:spPr>
          <a:xfrm>
            <a:off x="427038" y="1485899"/>
            <a:ext cx="5690801" cy="1393267"/>
          </a:xfrm>
          <a:prstGeom prst="rect">
            <a:avLst/>
          </a:prstGeom>
          <a:solidFill>
            <a:schemeClr val="bg1">
              <a:lumMod val="95000"/>
            </a:schemeClr>
          </a:solidFill>
        </p:spPr>
        <p:txBody>
          <a:bodyPr lIns="137160" tIns="91440" rIns="137160"/>
          <a:lstStyle>
            <a:lvl1pPr>
              <a:defRPr sz="2040"/>
            </a:lvl1pPr>
            <a:lvl2pPr>
              <a:defRPr sz="1836"/>
            </a:lvl2pPr>
            <a:lvl3pPr>
              <a:defRPr sz="1428"/>
            </a:lvl3pPr>
            <a:lvl4pPr>
              <a:defRPr sz="1428"/>
            </a:lvl4pPr>
            <a:lvl5pPr>
              <a:defRPr sz="1122"/>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D12338AC-E8F4-4E88-8093-C8E58508E19F}"/>
              </a:ext>
            </a:extLst>
          </p:cNvPr>
          <p:cNvSpPr>
            <a:spLocks noGrp="1"/>
          </p:cNvSpPr>
          <p:nvPr>
            <p:ph type="body" sz="quarter" idx="13"/>
          </p:nvPr>
        </p:nvSpPr>
        <p:spPr>
          <a:xfrm>
            <a:off x="6354261" y="1485899"/>
            <a:ext cx="5654710" cy="1393267"/>
          </a:xfrm>
          <a:prstGeom prst="rect">
            <a:avLst/>
          </a:prstGeom>
          <a:solidFill>
            <a:schemeClr val="bg1">
              <a:lumMod val="95000"/>
            </a:schemeClr>
          </a:solidFill>
        </p:spPr>
        <p:txBody>
          <a:bodyPr lIns="137160" tIns="91440" rIns="137160"/>
          <a:lstStyle>
            <a:lvl1pPr>
              <a:defRPr sz="2040"/>
            </a:lvl1pPr>
            <a:lvl2pPr>
              <a:defRPr sz="1836"/>
            </a:lvl2pPr>
            <a:lvl3pPr>
              <a:defRPr sz="1428"/>
            </a:lvl3pPr>
            <a:lvl4pPr>
              <a:defRPr sz="1428"/>
            </a:lvl4pPr>
            <a:lvl5pPr>
              <a:defRPr sz="1122"/>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583115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9" r:id="rId3"/>
    <p:sldLayoutId id="2147484618" r:id="rId4"/>
    <p:sldLayoutId id="2147484620" r:id="rId5"/>
    <p:sldLayoutId id="2147484621" r:id="rId6"/>
    <p:sldLayoutId id="2147484622" r:id="rId7"/>
    <p:sldLayoutId id="2147484623" r:id="rId8"/>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10.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11.svg"/><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image" Target="../media/image8.emf"/></Relationships>
</file>

<file path=ppt/slides/_rels/slide2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learn/modules/allow-users-reset-their-passwor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ocs.microsoft.com/learn/modules/implement-manage-hybrid-identity/" TargetMode="External"/><Relationship Id="rId5" Type="http://schemas.openxmlformats.org/officeDocument/2006/relationships/hyperlink" Target="https://docs.microsoft.com/learn/modules/manage-device-identity-ad-join/" TargetMode="External"/><Relationship Id="rId4" Type="http://schemas.openxmlformats.org/officeDocument/2006/relationships/image" Target="../media/image38.emf"/></Relationships>
</file>

<file path=ppt/slides/_rels/slide2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0.emf"/><Relationship Id="rId7" Type="http://schemas.openxmlformats.org/officeDocument/2006/relationships/image" Target="../media/image44.emf"/><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43.emf"/><Relationship Id="rId11" Type="http://schemas.openxmlformats.org/officeDocument/2006/relationships/image" Target="../media/image47.svg"/><Relationship Id="rId5" Type="http://schemas.openxmlformats.org/officeDocument/2006/relationships/image" Target="../media/image42.emf"/><Relationship Id="rId10" Type="http://schemas.openxmlformats.org/officeDocument/2006/relationships/image" Target="../media/image46.png"/><Relationship Id="rId4" Type="http://schemas.openxmlformats.org/officeDocument/2006/relationships/image" Target="../media/image41.emf"/><Relationship Id="rId9"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7.emf"/></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learn/modules/create-users-and-groups-in-azure-active-directory/"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hyperlink" Target="https://docs.microsoft.com/learn/modules/manage-users-and-groups-in-aad/"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10.png"/><Relationship Id="rId7" Type="http://schemas.openxmlformats.org/officeDocument/2006/relationships/image" Target="../media/image6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11.svg"/></Relationships>
</file>

<file path=ppt/slides/_rels/slide3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 Id="rId9" Type="http://schemas.openxmlformats.org/officeDocument/2006/relationships/image" Target="../media/image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9470" y="1740036"/>
            <a:ext cx="5397466" cy="2415594"/>
          </a:xfrm>
        </p:spPr>
        <p:txBody>
          <a:bodyPr/>
          <a:lstStyle/>
          <a:p>
            <a:r>
              <a:rPr lang="en-US" dirty="0"/>
              <a:t>AZ-104T00A Administer Identity</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CC16-9BE8-43A4-8824-D328950A1389}"/>
              </a:ext>
            </a:extLst>
          </p:cNvPr>
          <p:cNvSpPr>
            <a:spLocks noGrp="1"/>
          </p:cNvSpPr>
          <p:nvPr>
            <p:ph type="title"/>
          </p:nvPr>
        </p:nvSpPr>
        <p:spPr/>
        <p:txBody>
          <a:bodyPr/>
          <a:lstStyle/>
          <a:p>
            <a:r>
              <a:rPr lang="en-US" dirty="0">
                <a:cs typeface="Segoe UI"/>
              </a:rPr>
              <a:t>Describe Azure AD Concepts</a:t>
            </a:r>
            <a:endParaRPr lang="en-US" dirty="0"/>
          </a:p>
        </p:txBody>
      </p:sp>
      <p:graphicFrame>
        <p:nvGraphicFramePr>
          <p:cNvPr id="4" name="Table 6">
            <a:extLst>
              <a:ext uri="{FF2B5EF4-FFF2-40B4-BE49-F238E27FC236}">
                <a16:creationId xmlns:a16="http://schemas.microsoft.com/office/drawing/2014/main" id="{9976D420-D02A-4EEB-8E2F-C971B403F7CC}"/>
              </a:ext>
            </a:extLst>
          </p:cNvPr>
          <p:cNvGraphicFramePr>
            <a:graphicFrameLocks noGrp="1"/>
          </p:cNvGraphicFramePr>
          <p:nvPr>
            <p:extLst>
              <p:ext uri="{D42A27DB-BD31-4B8C-83A1-F6EECF244321}">
                <p14:modId xmlns:p14="http://schemas.microsoft.com/office/powerpoint/2010/main" val="2517914744"/>
              </p:ext>
            </p:extLst>
          </p:nvPr>
        </p:nvGraphicFramePr>
        <p:xfrm>
          <a:off x="427037" y="1141527"/>
          <a:ext cx="11582400" cy="5305498"/>
        </p:xfrm>
        <a:graphic>
          <a:graphicData uri="http://schemas.openxmlformats.org/drawingml/2006/table">
            <a:tbl>
              <a:tblPr firstRow="1" bandRow="1">
                <a:tableStyleId>{5C22544A-7EE6-4342-B048-85BDC9FD1C3A}</a:tableStyleId>
              </a:tblPr>
              <a:tblGrid>
                <a:gridCol w="2640359">
                  <a:extLst>
                    <a:ext uri="{9D8B030D-6E8A-4147-A177-3AD203B41FA5}">
                      <a16:colId xmlns:a16="http://schemas.microsoft.com/office/drawing/2014/main" val="1289156279"/>
                    </a:ext>
                  </a:extLst>
                </a:gridCol>
                <a:gridCol w="8942041">
                  <a:extLst>
                    <a:ext uri="{9D8B030D-6E8A-4147-A177-3AD203B41FA5}">
                      <a16:colId xmlns:a16="http://schemas.microsoft.com/office/drawing/2014/main" val="2759990731"/>
                    </a:ext>
                  </a:extLst>
                </a:gridCol>
              </a:tblGrid>
              <a:tr h="614530">
                <a:tc>
                  <a:txBody>
                    <a:bodyPr/>
                    <a:lstStyle/>
                    <a:p>
                      <a:pPr algn="l"/>
                      <a:r>
                        <a:rPr lang="en-US" sz="2200" b="0" dirty="0">
                          <a:solidFill>
                            <a:schemeClr val="bg1"/>
                          </a:solidFill>
                          <a:latin typeface="+mj-lt"/>
                        </a:rPr>
                        <a:t>Concept</a:t>
                      </a: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2200" b="0" dirty="0">
                          <a:solidFill>
                            <a:schemeClr val="bg1"/>
                          </a:solidFill>
                          <a:latin typeface="+mj-lt"/>
                        </a:rPr>
                        <a:t>Description</a:t>
                      </a: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578382">
                <a:tc>
                  <a:txBody>
                    <a:bodyPr/>
                    <a:lstStyle/>
                    <a:p>
                      <a:pPr algn="l"/>
                      <a:r>
                        <a:rPr lang="en-US" sz="2000" dirty="0">
                          <a:solidFill>
                            <a:schemeClr val="tx1"/>
                          </a:solidFill>
                          <a:latin typeface="+mj-lt"/>
                        </a:rPr>
                        <a:t>Identity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An object that can be authenticated</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578382">
                <a:tc>
                  <a:txBody>
                    <a:bodyPr/>
                    <a:lstStyle/>
                    <a:p>
                      <a:pPr algn="l"/>
                      <a:r>
                        <a:rPr lang="en-US" sz="2000" dirty="0">
                          <a:solidFill>
                            <a:schemeClr val="tx1"/>
                          </a:solidFill>
                          <a:latin typeface="+mj-lt"/>
                        </a:rPr>
                        <a:t>Account</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An identity that has data associated with it</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578382">
                <a:tc>
                  <a:txBody>
                    <a:bodyPr/>
                    <a:lstStyle/>
                    <a:p>
                      <a:pPr algn="l"/>
                      <a:r>
                        <a:rPr lang="en-US" sz="2000" dirty="0">
                          <a:solidFill>
                            <a:schemeClr val="tx1"/>
                          </a:solidFill>
                          <a:latin typeface="+mj-lt"/>
                        </a:rPr>
                        <a:t>Azure AD account</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An identity created through Azure AD or another Microsoft cloud service</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2292162">
                <a:tc>
                  <a:txBody>
                    <a:bodyPr/>
                    <a:lstStyle/>
                    <a:p>
                      <a:pPr algn="l"/>
                      <a:r>
                        <a:rPr lang="en-US" sz="2000" dirty="0">
                          <a:solidFill>
                            <a:schemeClr val="tx1"/>
                          </a:solidFill>
                          <a:latin typeface="+mj-lt"/>
                        </a:rPr>
                        <a:t>Azure AD tenant/directory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rtl="0" fontAlgn="base"/>
                      <a:r>
                        <a:rPr lang="en-US" sz="1800" b="0" i="0" u="none" strike="noStrike" kern="1200" dirty="0">
                          <a:solidFill>
                            <a:schemeClr val="dk1"/>
                          </a:solidFill>
                          <a:effectLst/>
                          <a:latin typeface="+mn-lt"/>
                          <a:ea typeface="+mn-ea"/>
                          <a:cs typeface="+mn-cs"/>
                        </a:rPr>
                        <a:t>A dedicated and trusted instance of Azure AD, a Tenant is automatically created when your organization signs up for a Microsoft cloud service subscription</a:t>
                      </a:r>
                      <a:r>
                        <a:rPr lang="en-US" sz="1800" b="0" i="0" kern="1200" dirty="0">
                          <a:solidFill>
                            <a:schemeClr val="dk1"/>
                          </a:solidFill>
                          <a:effectLst/>
                          <a:latin typeface="+mn-lt"/>
                          <a:ea typeface="+mn-ea"/>
                          <a:cs typeface="+mn-cs"/>
                        </a:rPr>
                        <a:t>​</a:t>
                      </a:r>
                      <a:br>
                        <a:rPr lang="en-US" sz="1800" b="0" i="0" kern="1200" dirty="0">
                          <a:solidFill>
                            <a:schemeClr val="dk1"/>
                          </a:solidFill>
                          <a:effectLst/>
                          <a:latin typeface="+mn-lt"/>
                          <a:ea typeface="+mn-ea"/>
                          <a:cs typeface="+mn-cs"/>
                        </a:rPr>
                      </a:br>
                      <a:r>
                        <a:rPr lang="en-US" sz="1800" b="0" i="0" u="none" strike="noStrike"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Additional instances of Azure AD can be created</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Azure AD is the underlying product providing the identity service</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The term </a:t>
                      </a:r>
                      <a:r>
                        <a:rPr lang="en-US" sz="1800" b="0" i="1" u="none" strike="noStrike" kern="1200" dirty="0">
                          <a:solidFill>
                            <a:schemeClr val="dk1"/>
                          </a:solidFill>
                          <a:effectLst/>
                          <a:latin typeface="+mn-lt"/>
                          <a:ea typeface="+mn-ea"/>
                          <a:cs typeface="+mn-cs"/>
                        </a:rPr>
                        <a:t>Tenant</a:t>
                      </a:r>
                      <a:r>
                        <a:rPr lang="en-US" sz="1800" b="0" i="0" u="none" strike="noStrike" kern="1200" dirty="0">
                          <a:solidFill>
                            <a:schemeClr val="dk1"/>
                          </a:solidFill>
                          <a:effectLst/>
                          <a:latin typeface="+mn-lt"/>
                          <a:ea typeface="+mn-ea"/>
                          <a:cs typeface="+mn-cs"/>
                        </a:rPr>
                        <a:t> means a single instance of Azure AD representing a single organization</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The terms </a:t>
                      </a:r>
                      <a:r>
                        <a:rPr lang="en-US" sz="1800" b="0" i="1" u="none" strike="noStrike" kern="1200" dirty="0">
                          <a:solidFill>
                            <a:schemeClr val="dk1"/>
                          </a:solidFill>
                          <a:effectLst/>
                          <a:latin typeface="+mn-lt"/>
                          <a:ea typeface="+mn-ea"/>
                          <a:cs typeface="+mn-cs"/>
                        </a:rPr>
                        <a:t>Tenant </a:t>
                      </a:r>
                      <a:r>
                        <a:rPr lang="en-US" sz="1800" b="0" i="0" u="none" strike="noStrike" kern="1200" dirty="0">
                          <a:solidFill>
                            <a:schemeClr val="dk1"/>
                          </a:solidFill>
                          <a:effectLst/>
                          <a:latin typeface="+mn-lt"/>
                          <a:ea typeface="+mn-ea"/>
                          <a:cs typeface="+mn-cs"/>
                        </a:rPr>
                        <a:t>and </a:t>
                      </a:r>
                      <a:r>
                        <a:rPr lang="en-US" sz="1800" b="0" i="1" u="none" strike="noStrike" kern="1200" dirty="0">
                          <a:solidFill>
                            <a:schemeClr val="dk1"/>
                          </a:solidFill>
                          <a:effectLst/>
                          <a:latin typeface="+mn-lt"/>
                          <a:ea typeface="+mn-ea"/>
                          <a:cs typeface="+mn-cs"/>
                        </a:rPr>
                        <a:t>Directory</a:t>
                      </a:r>
                      <a:r>
                        <a:rPr lang="en-US" sz="1800" b="0" i="0" u="none" strike="noStrike" kern="1200" dirty="0">
                          <a:solidFill>
                            <a:schemeClr val="dk1"/>
                          </a:solidFill>
                          <a:effectLst/>
                          <a:latin typeface="+mn-lt"/>
                          <a:ea typeface="+mn-ea"/>
                          <a:cs typeface="+mn-cs"/>
                        </a:rPr>
                        <a:t> are often used interchangeably</a:t>
                      </a:r>
                      <a:r>
                        <a:rPr lang="en-US" sz="1800" b="0" i="0" kern="1200" dirty="0">
                          <a:solidFill>
                            <a:schemeClr val="dk1"/>
                          </a:solidFill>
                          <a:effectLst/>
                          <a:latin typeface="+mn-lt"/>
                          <a:ea typeface="+mn-ea"/>
                          <a:cs typeface="+mn-cs"/>
                        </a:rPr>
                        <a:t>​</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578382">
                <a:tc>
                  <a:txBody>
                    <a:bodyPr/>
                    <a:lstStyle/>
                    <a:p>
                      <a:pPr lvl="0" algn="l">
                        <a:buNone/>
                      </a:pPr>
                      <a:r>
                        <a:rPr lang="en-US" sz="2000" dirty="0">
                          <a:solidFill>
                            <a:schemeClr val="tx1"/>
                          </a:solidFill>
                          <a:latin typeface="+mj-lt"/>
                        </a:rPr>
                        <a:t>Azure subscription</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Used to pay for Azure cloud services</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2493009"/>
                  </a:ext>
                </a:extLst>
              </a:tr>
            </a:tbl>
          </a:graphicData>
        </a:graphic>
      </p:graphicFrame>
    </p:spTree>
    <p:extLst>
      <p:ext uri="{BB962C8B-B14F-4D97-AF65-F5344CB8AC3E}">
        <p14:creationId xmlns:p14="http://schemas.microsoft.com/office/powerpoint/2010/main" val="21370740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Compare AD DS to Azure Active Directory</a:t>
            </a:r>
          </a:p>
        </p:txBody>
      </p:sp>
      <p:pic>
        <p:nvPicPr>
          <p:cNvPr id="75" name="Picture 74" descr="Icon of a magnifying glass showing a chart">
            <a:extLst>
              <a:ext uri="{FF2B5EF4-FFF2-40B4-BE49-F238E27FC236}">
                <a16:creationId xmlns:a16="http://schemas.microsoft.com/office/drawing/2014/main" id="{AA696AF2-F4EB-4296-8EC0-D90A2ADC0F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912" y="1190902"/>
            <a:ext cx="795528" cy="797052"/>
          </a:xfrm>
          <a:prstGeom prst="rect">
            <a:avLst/>
          </a:prstGeom>
        </p:spPr>
      </p:pic>
      <p:sp>
        <p:nvSpPr>
          <p:cNvPr id="5" name="Rectangle 4">
            <a:extLst>
              <a:ext uri="{FF2B5EF4-FFF2-40B4-BE49-F238E27FC236}">
                <a16:creationId xmlns:a16="http://schemas.microsoft.com/office/drawing/2014/main" id="{28EB9CEF-0D1F-4FEA-86E1-586BF3CDB551}"/>
              </a:ext>
            </a:extLst>
          </p:cNvPr>
          <p:cNvSpPr/>
          <p:nvPr/>
        </p:nvSpPr>
        <p:spPr>
          <a:xfrm>
            <a:off x="1447800" y="1188696"/>
            <a:ext cx="10561638" cy="797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Azure AD is primarily an identity solution, and designed for HTTP and HTTPS communications</a:t>
            </a:r>
            <a:endParaRPr lang="en-IN" sz="2000" dirty="0">
              <a:solidFill>
                <a:schemeClr val="tx1"/>
              </a:solidFill>
            </a:endParaRPr>
          </a:p>
        </p:txBody>
      </p:sp>
      <p:cxnSp>
        <p:nvCxnSpPr>
          <p:cNvPr id="49" name="Straight Connector 48">
            <a:extLst>
              <a:ext uri="{FF2B5EF4-FFF2-40B4-BE49-F238E27FC236}">
                <a16:creationId xmlns:a16="http://schemas.microsoft.com/office/drawing/2014/main" id="{4A7D1502-B93A-4460-BE02-E0855D24D335}"/>
              </a:ext>
              <a:ext uri="{C183D7F6-B498-43B3-948B-1728B52AA6E4}">
                <adec:decorative xmlns:adec="http://schemas.microsoft.com/office/drawing/2017/decorative" val="1"/>
              </a:ext>
            </a:extLst>
          </p:cNvPr>
          <p:cNvCxnSpPr/>
          <p:nvPr/>
        </p:nvCxnSpPr>
        <p:spPr>
          <a:xfrm flipV="1">
            <a:off x="1447800" y="2068512"/>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 cloud with multiples lines extending from it">
            <a:extLst>
              <a:ext uri="{FF2B5EF4-FFF2-40B4-BE49-F238E27FC236}">
                <a16:creationId xmlns:a16="http://schemas.microsoft.com/office/drawing/2014/main" id="{5248068B-2571-43C8-AD31-E9359379BA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912" y="2125662"/>
            <a:ext cx="795528" cy="797052"/>
          </a:xfrm>
          <a:prstGeom prst="rect">
            <a:avLst/>
          </a:prstGeom>
        </p:spPr>
      </p:pic>
      <p:sp>
        <p:nvSpPr>
          <p:cNvPr id="6" name="Rectangle 5">
            <a:extLst>
              <a:ext uri="{FF2B5EF4-FFF2-40B4-BE49-F238E27FC236}">
                <a16:creationId xmlns:a16="http://schemas.microsoft.com/office/drawing/2014/main" id="{5D3F1818-1660-4914-805F-991B634A80F4}"/>
              </a:ext>
            </a:extLst>
          </p:cNvPr>
          <p:cNvSpPr/>
          <p:nvPr/>
        </p:nvSpPr>
        <p:spPr>
          <a:xfrm>
            <a:off x="1447800" y="2186073"/>
            <a:ext cx="10561638" cy="797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Queried using the REST API over HTTP and HTTPS. Instead of LDAP</a:t>
            </a:r>
            <a:endParaRPr lang="en-IN" sz="2000" dirty="0">
              <a:solidFill>
                <a:schemeClr val="tx1"/>
              </a:solidFill>
            </a:endParaRPr>
          </a:p>
        </p:txBody>
      </p:sp>
      <p:cxnSp>
        <p:nvCxnSpPr>
          <p:cNvPr id="50" name="Straight Connector 49">
            <a:extLst>
              <a:ext uri="{FF2B5EF4-FFF2-40B4-BE49-F238E27FC236}">
                <a16:creationId xmlns:a16="http://schemas.microsoft.com/office/drawing/2014/main" id="{77BD206A-7FF0-4853-B24D-87EA250CCE9B}"/>
              </a:ext>
              <a:ext uri="{C183D7F6-B498-43B3-948B-1728B52AA6E4}">
                <adec:decorative xmlns:adec="http://schemas.microsoft.com/office/drawing/2017/decorative" val="1"/>
              </a:ext>
            </a:extLst>
          </p:cNvPr>
          <p:cNvCxnSpPr/>
          <p:nvPr/>
        </p:nvCxnSpPr>
        <p:spPr>
          <a:xfrm flipV="1">
            <a:off x="1447800" y="3100791"/>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a webpage layout template">
            <a:extLst>
              <a:ext uri="{FF2B5EF4-FFF2-40B4-BE49-F238E27FC236}">
                <a16:creationId xmlns:a16="http://schemas.microsoft.com/office/drawing/2014/main" id="{E4CA67BB-7BF1-4800-8D54-89D033E5C2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1912" y="3295220"/>
            <a:ext cx="795528" cy="797052"/>
          </a:xfrm>
          <a:prstGeom prst="rect">
            <a:avLst/>
          </a:prstGeom>
        </p:spPr>
      </p:pic>
      <p:sp>
        <p:nvSpPr>
          <p:cNvPr id="7" name="Rectangle 6">
            <a:extLst>
              <a:ext uri="{FF2B5EF4-FFF2-40B4-BE49-F238E27FC236}">
                <a16:creationId xmlns:a16="http://schemas.microsoft.com/office/drawing/2014/main" id="{B7223AA1-ABE3-49DE-BF24-409AC08E1482}"/>
              </a:ext>
            </a:extLst>
          </p:cNvPr>
          <p:cNvSpPr/>
          <p:nvPr/>
        </p:nvSpPr>
        <p:spPr>
          <a:xfrm>
            <a:off x="1447800" y="3204633"/>
            <a:ext cx="10561638" cy="973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Uses HTTP and HTTPS protocols such as SAML, WS-Federation, and OpenID Connect for authentication (and OAuth for authorization). Instead of Kerberos</a:t>
            </a:r>
            <a:endParaRPr lang="en-IN" sz="2000" dirty="0">
              <a:solidFill>
                <a:schemeClr val="tx1"/>
              </a:solidFill>
            </a:endParaRPr>
          </a:p>
        </p:txBody>
      </p:sp>
      <p:cxnSp>
        <p:nvCxnSpPr>
          <p:cNvPr id="51" name="Straight Connector 50">
            <a:extLst>
              <a:ext uri="{FF2B5EF4-FFF2-40B4-BE49-F238E27FC236}">
                <a16:creationId xmlns:a16="http://schemas.microsoft.com/office/drawing/2014/main" id="{A1D4387B-90F9-48EB-B24E-4F86F287BC8E}"/>
              </a:ext>
              <a:ext uri="{C183D7F6-B498-43B3-948B-1728B52AA6E4}">
                <adec:decorative xmlns:adec="http://schemas.microsoft.com/office/drawing/2017/decorative" val="1"/>
              </a:ext>
            </a:extLst>
          </p:cNvPr>
          <p:cNvCxnSpPr>
            <a:cxnSpLocks/>
          </p:cNvCxnSpPr>
          <p:nvPr/>
        </p:nvCxnSpPr>
        <p:spPr>
          <a:xfrm flipV="1">
            <a:off x="1447800" y="4281892"/>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 name="Picture 42" descr="Icon of four servers">
            <a:extLst>
              <a:ext uri="{FF2B5EF4-FFF2-40B4-BE49-F238E27FC236}">
                <a16:creationId xmlns:a16="http://schemas.microsoft.com/office/drawing/2014/main" id="{E5A905A8-2BE0-4F1E-83CD-04F941B8444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912" y="4485656"/>
            <a:ext cx="795528" cy="797052"/>
          </a:xfrm>
          <a:prstGeom prst="rect">
            <a:avLst/>
          </a:prstGeom>
        </p:spPr>
      </p:pic>
      <p:sp>
        <p:nvSpPr>
          <p:cNvPr id="8" name="Rectangle 7">
            <a:extLst>
              <a:ext uri="{FF2B5EF4-FFF2-40B4-BE49-F238E27FC236}">
                <a16:creationId xmlns:a16="http://schemas.microsoft.com/office/drawing/2014/main" id="{D6BCE137-4459-49D5-AED7-108803C77C89}"/>
              </a:ext>
            </a:extLst>
          </p:cNvPr>
          <p:cNvSpPr/>
          <p:nvPr/>
        </p:nvSpPr>
        <p:spPr>
          <a:xfrm>
            <a:off x="1447800" y="4458441"/>
            <a:ext cx="10561638" cy="797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Includes federation services, and many third-party services (such as Facebook)</a:t>
            </a:r>
            <a:endParaRPr lang="en-IN" sz="2000" dirty="0">
              <a:solidFill>
                <a:schemeClr val="tx1"/>
              </a:solidFill>
            </a:endParaRPr>
          </a:p>
        </p:txBody>
      </p:sp>
      <p:cxnSp>
        <p:nvCxnSpPr>
          <p:cNvPr id="52" name="Straight Connector 51">
            <a:extLst>
              <a:ext uri="{FF2B5EF4-FFF2-40B4-BE49-F238E27FC236}">
                <a16:creationId xmlns:a16="http://schemas.microsoft.com/office/drawing/2014/main" id="{40CDC866-24EF-491D-A0F5-B0B0865BB61A}"/>
              </a:ext>
              <a:ext uri="{C183D7F6-B498-43B3-948B-1728B52AA6E4}">
                <adec:decorative xmlns:adec="http://schemas.microsoft.com/office/drawing/2017/decorative" val="1"/>
              </a:ext>
            </a:extLst>
          </p:cNvPr>
          <p:cNvCxnSpPr/>
          <p:nvPr/>
        </p:nvCxnSpPr>
        <p:spPr>
          <a:xfrm flipV="1">
            <a:off x="1447800" y="5432148"/>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person">
            <a:extLst>
              <a:ext uri="{FF2B5EF4-FFF2-40B4-BE49-F238E27FC236}">
                <a16:creationId xmlns:a16="http://schemas.microsoft.com/office/drawing/2014/main" id="{90012E53-F73D-487C-BC30-72F73C556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1912" y="5583690"/>
            <a:ext cx="795528" cy="797052"/>
          </a:xfrm>
          <a:prstGeom prst="rect">
            <a:avLst/>
          </a:prstGeom>
        </p:spPr>
      </p:pic>
      <p:sp>
        <p:nvSpPr>
          <p:cNvPr id="9" name="Rectangle 8">
            <a:extLst>
              <a:ext uri="{FF2B5EF4-FFF2-40B4-BE49-F238E27FC236}">
                <a16:creationId xmlns:a16="http://schemas.microsoft.com/office/drawing/2014/main" id="{DDA664F7-C28A-4211-A524-9B3A95F5D254}"/>
              </a:ext>
            </a:extLst>
          </p:cNvPr>
          <p:cNvSpPr/>
          <p:nvPr/>
        </p:nvSpPr>
        <p:spPr>
          <a:xfrm>
            <a:off x="1447800" y="5393815"/>
            <a:ext cx="10561638" cy="11514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Azure AD users and groups are created in a flat structure, and there are no Organizational Units (OUs) or Group Policy Objects (GPOs)</a:t>
            </a:r>
            <a:endParaRPr lang="en-IN" sz="2000" dirty="0">
              <a:solidFill>
                <a:schemeClr val="tx1"/>
              </a:solidFill>
            </a:endParaRPr>
          </a:p>
        </p:txBody>
      </p:sp>
    </p:spTree>
    <p:extLst>
      <p:ext uri="{BB962C8B-B14F-4D97-AF65-F5344CB8AC3E}">
        <p14:creationId xmlns:p14="http://schemas.microsoft.com/office/powerpoint/2010/main" val="415747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3DE6-CFD0-6E4A-9107-373E81A260CB}"/>
              </a:ext>
            </a:extLst>
          </p:cNvPr>
          <p:cNvSpPr>
            <a:spLocks noGrp="1"/>
          </p:cNvSpPr>
          <p:nvPr>
            <p:ph type="title"/>
          </p:nvPr>
        </p:nvSpPr>
        <p:spPr/>
        <p:txBody>
          <a:bodyPr/>
          <a:lstStyle/>
          <a:p>
            <a:r>
              <a:rPr lang="en-GB" dirty="0"/>
              <a:t>Compare AD DS to Azure Active Directory</a:t>
            </a:r>
          </a:p>
        </p:txBody>
      </p:sp>
      <p:sp>
        <p:nvSpPr>
          <p:cNvPr id="4" name="TextBox 3">
            <a:extLst>
              <a:ext uri="{FF2B5EF4-FFF2-40B4-BE49-F238E27FC236}">
                <a16:creationId xmlns:a16="http://schemas.microsoft.com/office/drawing/2014/main" id="{F711369A-D8B5-9736-0841-66EC3414B30B}"/>
              </a:ext>
            </a:extLst>
          </p:cNvPr>
          <p:cNvSpPr txBox="1"/>
          <p:nvPr/>
        </p:nvSpPr>
        <p:spPr>
          <a:xfrm>
            <a:off x="361658" y="1421659"/>
            <a:ext cx="11636667" cy="5078313"/>
          </a:xfrm>
          <a:prstGeom prst="rect">
            <a:avLst/>
          </a:prstGeom>
          <a:noFill/>
        </p:spPr>
        <p:txBody>
          <a:bodyPr wrap="square">
            <a:spAutoFit/>
          </a:bodyPr>
          <a:lstStyle/>
          <a:p>
            <a:r>
              <a:rPr lang="en-GB" b="1" i="0" dirty="0">
                <a:solidFill>
                  <a:srgbClr val="171717"/>
                </a:solidFill>
                <a:effectLst/>
                <a:latin typeface="Segoe UI" panose="020B0502040204020203" pitchFamily="34" charset="0"/>
              </a:rPr>
              <a:t>Identity solution</a:t>
            </a:r>
            <a:r>
              <a:rPr lang="en-GB" b="0" i="0" dirty="0">
                <a:solidFill>
                  <a:srgbClr val="171717"/>
                </a:solidFill>
                <a:effectLst/>
                <a:latin typeface="Segoe UI" panose="020B0502040204020203" pitchFamily="34" charset="0"/>
              </a:rPr>
              <a:t>: AD DS is primarily a directory service, while Azure AD is a full identity solution.</a:t>
            </a:r>
          </a:p>
          <a:p>
            <a:endParaRPr lang="en-GB" dirty="0">
              <a:solidFill>
                <a:srgbClr val="171717"/>
              </a:solidFill>
              <a:latin typeface="Segoe UI" panose="020B0502040204020203" pitchFamily="34" charset="0"/>
            </a:endParaRPr>
          </a:p>
          <a:p>
            <a:r>
              <a:rPr lang="en-GB" b="1" i="0" dirty="0">
                <a:solidFill>
                  <a:srgbClr val="171717"/>
                </a:solidFill>
                <a:effectLst/>
                <a:latin typeface="Segoe UI" panose="020B0502040204020203" pitchFamily="34" charset="0"/>
              </a:rPr>
              <a:t>Communication protocols</a:t>
            </a:r>
            <a:r>
              <a:rPr lang="en-GB" b="0" i="0" dirty="0">
                <a:solidFill>
                  <a:srgbClr val="171717"/>
                </a:solidFill>
                <a:effectLst/>
                <a:latin typeface="Segoe UI" panose="020B0502040204020203" pitchFamily="34" charset="0"/>
              </a:rPr>
              <a:t>: Because Azure AD is based on HTTP and HTTPS, it doesn't use Kerberos authentication. Azure AD implements HTTP and HTTPS protocols, such as SAML, WS-Federation, and OpenID Connect for authentication (and OAuth for authorization).</a:t>
            </a:r>
          </a:p>
          <a:p>
            <a:endParaRPr lang="en-GB" b="0" i="0" dirty="0">
              <a:solidFill>
                <a:srgbClr val="171717"/>
              </a:solidFill>
              <a:effectLst/>
              <a:latin typeface="Segoe UI" panose="020B0502040204020203" pitchFamily="34" charset="0"/>
            </a:endParaRPr>
          </a:p>
          <a:p>
            <a:r>
              <a:rPr lang="en-GB" b="1" i="0" dirty="0">
                <a:solidFill>
                  <a:srgbClr val="171717"/>
                </a:solidFill>
                <a:effectLst/>
                <a:latin typeface="Segoe UI" panose="020B0502040204020203" pitchFamily="34" charset="0"/>
              </a:rPr>
              <a:t>Federation services</a:t>
            </a:r>
            <a:r>
              <a:rPr lang="en-GB" b="0" i="0" dirty="0">
                <a:solidFill>
                  <a:srgbClr val="171717"/>
                </a:solidFill>
                <a:effectLst/>
                <a:latin typeface="Segoe UI" panose="020B0502040204020203" pitchFamily="34" charset="0"/>
              </a:rPr>
              <a:t>: Azure AD includes federation services, and many third-party services like Facebook.</a:t>
            </a:r>
          </a:p>
          <a:p>
            <a:endParaRPr lang="en-GB" dirty="0">
              <a:solidFill>
                <a:srgbClr val="171717"/>
              </a:solidFill>
              <a:latin typeface="Segoe UI" panose="020B0502040204020203" pitchFamily="34" charset="0"/>
            </a:endParaRPr>
          </a:p>
          <a:p>
            <a:r>
              <a:rPr lang="en-GB" b="1" i="0" dirty="0">
                <a:solidFill>
                  <a:srgbClr val="171717"/>
                </a:solidFill>
                <a:effectLst/>
                <a:latin typeface="Segoe UI" panose="020B0502040204020203" pitchFamily="34" charset="0"/>
              </a:rPr>
              <a:t>Managed service</a:t>
            </a:r>
            <a:r>
              <a:rPr lang="en-GB" b="0" i="0" dirty="0">
                <a:solidFill>
                  <a:srgbClr val="171717"/>
                </a:solidFill>
                <a:effectLst/>
                <a:latin typeface="Segoe UI" panose="020B0502040204020203" pitchFamily="34" charset="0"/>
              </a:rPr>
              <a:t>: Azure AD is a managed service. You manage only users, groups, and policies. If you deploy AD DS with virtual machines by using Azure, you manage many other tasks, including deployment, configuration, virtual machines, patching, and other backend processes.</a:t>
            </a:r>
          </a:p>
          <a:p>
            <a:endParaRPr lang="en-GB" dirty="0">
              <a:solidFill>
                <a:srgbClr val="171717"/>
              </a:solidFill>
              <a:latin typeface="Segoe UI" panose="020B0502040204020203" pitchFamily="34" charset="0"/>
            </a:endParaRPr>
          </a:p>
          <a:p>
            <a:r>
              <a:rPr lang="en-GB" b="1" dirty="0">
                <a:solidFill>
                  <a:srgbClr val="171717"/>
                </a:solidFill>
                <a:latin typeface="Segoe UI" panose="020B0502040204020203" pitchFamily="34" charset="0"/>
              </a:rPr>
              <a:t>Legacy management concepts </a:t>
            </a:r>
            <a:r>
              <a:rPr lang="en-GB" dirty="0">
                <a:solidFill>
                  <a:srgbClr val="171717"/>
                </a:solidFill>
                <a:latin typeface="Segoe UI" panose="020B0502040204020203" pitchFamily="34" charset="0"/>
              </a:rPr>
              <a:t>such as Group Policy (GPOs) and Organisational Units (OUs) do not exist on Azure AD. </a:t>
            </a:r>
          </a:p>
          <a:p>
            <a:endParaRPr lang="en-GB" dirty="0">
              <a:solidFill>
                <a:srgbClr val="171717"/>
              </a:solidFill>
              <a:latin typeface="Segoe UI" panose="020B0502040204020203" pitchFamily="34" charset="0"/>
            </a:endParaRPr>
          </a:p>
          <a:p>
            <a:r>
              <a:rPr lang="en-GB" b="1" i="0" dirty="0">
                <a:solidFill>
                  <a:srgbClr val="171717"/>
                </a:solidFill>
                <a:effectLst/>
                <a:latin typeface="Segoe UI" panose="020B0502040204020203" pitchFamily="34" charset="0"/>
              </a:rPr>
              <a:t>REST API queries</a:t>
            </a:r>
            <a:r>
              <a:rPr lang="en-GB" b="0" i="0" dirty="0">
                <a:solidFill>
                  <a:srgbClr val="171717"/>
                </a:solidFill>
                <a:effectLst/>
                <a:latin typeface="Segoe UI" panose="020B0502040204020203" pitchFamily="34" charset="0"/>
              </a:rPr>
              <a:t>: Azure AD is based on HTTP and HTTPS protocols. Azure AD tenants can't be queried by using LDAP. Azure AD uses the REST API over HTTP and HTTPS.</a:t>
            </a:r>
          </a:p>
          <a:p>
            <a:endParaRPr lang="en-GB" dirty="0"/>
          </a:p>
        </p:txBody>
      </p:sp>
    </p:spTree>
    <p:extLst>
      <p:ext uri="{BB962C8B-B14F-4D97-AF65-F5344CB8AC3E}">
        <p14:creationId xmlns:p14="http://schemas.microsoft.com/office/powerpoint/2010/main" val="20155717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Select Azure Active Directory Editions</a:t>
            </a:r>
          </a:p>
        </p:txBody>
      </p:sp>
      <p:graphicFrame>
        <p:nvGraphicFramePr>
          <p:cNvPr id="4" name="Table 3">
            <a:extLst>
              <a:ext uri="{FF2B5EF4-FFF2-40B4-BE49-F238E27FC236}">
                <a16:creationId xmlns:a16="http://schemas.microsoft.com/office/drawing/2014/main" id="{E2EBED97-3914-4800-A681-B5A056D0224B}"/>
              </a:ext>
            </a:extLst>
          </p:cNvPr>
          <p:cNvGraphicFramePr>
            <a:graphicFrameLocks noGrp="1"/>
          </p:cNvGraphicFramePr>
          <p:nvPr>
            <p:extLst>
              <p:ext uri="{D42A27DB-BD31-4B8C-83A1-F6EECF244321}">
                <p14:modId xmlns:p14="http://schemas.microsoft.com/office/powerpoint/2010/main" val="2210354226"/>
              </p:ext>
            </p:extLst>
          </p:nvPr>
        </p:nvGraphicFramePr>
        <p:xfrm>
          <a:off x="439738" y="1192214"/>
          <a:ext cx="11582400" cy="4911082"/>
        </p:xfrm>
        <a:graphic>
          <a:graphicData uri="http://schemas.openxmlformats.org/drawingml/2006/table">
            <a:tbl>
              <a:tblPr firstRow="1" firstCol="1" bandRow="1">
                <a:tableStyleId>{5C22544A-7EE6-4342-B048-85BDC9FD1C3A}</a:tableStyleId>
              </a:tblPr>
              <a:tblGrid>
                <a:gridCol w="3554779">
                  <a:extLst>
                    <a:ext uri="{9D8B030D-6E8A-4147-A177-3AD203B41FA5}">
                      <a16:colId xmlns:a16="http://schemas.microsoft.com/office/drawing/2014/main" val="3909572094"/>
                    </a:ext>
                  </a:extLst>
                </a:gridCol>
                <a:gridCol w="1807767">
                  <a:extLst>
                    <a:ext uri="{9D8B030D-6E8A-4147-A177-3AD203B41FA5}">
                      <a16:colId xmlns:a16="http://schemas.microsoft.com/office/drawing/2014/main" val="426167829"/>
                    </a:ext>
                  </a:extLst>
                </a:gridCol>
                <a:gridCol w="2485505">
                  <a:extLst>
                    <a:ext uri="{9D8B030D-6E8A-4147-A177-3AD203B41FA5}">
                      <a16:colId xmlns:a16="http://schemas.microsoft.com/office/drawing/2014/main" val="2113313439"/>
                    </a:ext>
                  </a:extLst>
                </a:gridCol>
                <a:gridCol w="1840107">
                  <a:extLst>
                    <a:ext uri="{9D8B030D-6E8A-4147-A177-3AD203B41FA5}">
                      <a16:colId xmlns:a16="http://schemas.microsoft.com/office/drawing/2014/main" val="716184289"/>
                    </a:ext>
                  </a:extLst>
                </a:gridCol>
                <a:gridCol w="1894242">
                  <a:extLst>
                    <a:ext uri="{9D8B030D-6E8A-4147-A177-3AD203B41FA5}">
                      <a16:colId xmlns:a16="http://schemas.microsoft.com/office/drawing/2014/main" val="939645357"/>
                    </a:ext>
                  </a:extLst>
                </a:gridCol>
              </a:tblGrid>
              <a:tr h="366491">
                <a:tc>
                  <a:txBody>
                    <a:bodyPr/>
                    <a:lstStyle/>
                    <a:p>
                      <a:pPr marL="0" marR="156845" algn="l"/>
                      <a:r>
                        <a:rPr lang="en-US" sz="1800" b="0" kern="1200" dirty="0">
                          <a:solidFill>
                            <a:schemeClr val="bg1"/>
                          </a:solidFill>
                          <a:effectLst/>
                          <a:latin typeface="+mj-lt"/>
                          <a:ea typeface="+mn-ea"/>
                          <a:cs typeface="Segoe UI Semilight" panose="020B0402040204020203" pitchFamily="34" charset="0"/>
                        </a:rPr>
                        <a:t>Feature</a:t>
                      </a:r>
                    </a:p>
                  </a:txBody>
                  <a:tcP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dirty="0">
                          <a:solidFill>
                            <a:schemeClr val="bg1"/>
                          </a:solidFill>
                          <a:effectLst/>
                          <a:latin typeface="+mj-lt"/>
                          <a:cs typeface="Segoe UI Semilight" panose="020B0402040204020203" pitchFamily="34" charset="0"/>
                        </a:rPr>
                        <a:t>Free</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dirty="0">
                          <a:solidFill>
                            <a:schemeClr val="bg1"/>
                          </a:solidFill>
                          <a:effectLst/>
                          <a:latin typeface="+mj-lt"/>
                          <a:cs typeface="Segoe UI Semilight" panose="020B0402040204020203" pitchFamily="34" charset="0"/>
                        </a:rPr>
                        <a:t>Microsoft 365 Apps</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dirty="0">
                          <a:solidFill>
                            <a:schemeClr val="bg1"/>
                          </a:solidFill>
                          <a:effectLst/>
                          <a:latin typeface="+mj-lt"/>
                          <a:cs typeface="Segoe UI Semilight" panose="020B0402040204020203" pitchFamily="34" charset="0"/>
                        </a:rPr>
                        <a:t>Premium P1</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kern="1200" dirty="0">
                          <a:solidFill>
                            <a:schemeClr val="bg1"/>
                          </a:solidFill>
                          <a:effectLst/>
                          <a:latin typeface="+mj-lt"/>
                          <a:ea typeface="+mn-ea"/>
                          <a:cs typeface="Segoe UI Semilight" panose="020B0402040204020203" pitchFamily="34" charset="0"/>
                        </a:rPr>
                        <a:t>Premium P2</a:t>
                      </a:r>
                    </a:p>
                  </a:txBody>
                  <a:tcP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228549739"/>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Directory Objects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dirty="0">
                          <a:solidFill>
                            <a:schemeClr val="tx1"/>
                          </a:solidFill>
                          <a:effectLst/>
                          <a:latin typeface="+mn-lt"/>
                          <a:cs typeface="Segoe UI Semilight" panose="020B0402040204020203" pitchFamily="34" charset="0"/>
                        </a:rPr>
                        <a:t>500,000 objects</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No object limit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mn-lt"/>
                          <a:cs typeface="Segoe UI Semilight" panose="020B0402040204020203" pitchFamily="34" charset="0"/>
                        </a:rPr>
                        <a:t>No object limit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mn-lt"/>
                          <a:cs typeface="Segoe UI Semilight" panose="020B0402040204020203" pitchFamily="34" charset="0"/>
                        </a:rPr>
                        <a:t>No object limit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7200626"/>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Single Sign-On</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dirty="0">
                          <a:solidFill>
                            <a:schemeClr val="tx1"/>
                          </a:solidFill>
                          <a:effectLst/>
                          <a:latin typeface="+mn-lt"/>
                          <a:cs typeface="Segoe UI Semilight" panose="020B0402040204020203" pitchFamily="34" charset="0"/>
                        </a:rPr>
                        <a:t>Unlimited</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Unlimited</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Unlimited</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Unlimited</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3124035"/>
                  </a:ext>
                </a:extLst>
              </a:tr>
              <a:tr h="395442">
                <a:tc>
                  <a:txBody>
                    <a:bodyPr/>
                    <a:lstStyle/>
                    <a:p>
                      <a:pPr algn="l"/>
                      <a:r>
                        <a:rPr lang="en-US" sz="1800" b="0" kern="1200" dirty="0">
                          <a:solidFill>
                            <a:schemeClr val="tx1"/>
                          </a:solidFill>
                          <a:effectLst/>
                          <a:latin typeface="+mj-lt"/>
                          <a:ea typeface="+mn-ea"/>
                          <a:cs typeface="Segoe UI Semilight" panose="020B0402040204020203" pitchFamily="34" charset="0"/>
                        </a:rPr>
                        <a:t>Core Identity and Access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2787900"/>
                  </a:ext>
                </a:extLst>
              </a:tr>
              <a:tr h="395442">
                <a:tc>
                  <a:txBody>
                    <a:bodyPr/>
                    <a:lstStyle/>
                    <a:p>
                      <a:pPr algn="l"/>
                      <a:r>
                        <a:rPr lang="en-US" sz="1800" b="0" kern="1200" dirty="0">
                          <a:solidFill>
                            <a:schemeClr val="tx1"/>
                          </a:solidFill>
                          <a:effectLst/>
                          <a:latin typeface="+mj-lt"/>
                          <a:ea typeface="+mn-ea"/>
                          <a:cs typeface="Segoe UI Semilight" panose="020B0402040204020203" pitchFamily="34" charset="0"/>
                        </a:rPr>
                        <a:t>B2B Collaboration</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9445213"/>
                  </a:ext>
                </a:extLst>
              </a:tr>
              <a:tr h="521231">
                <a:tc>
                  <a:txBody>
                    <a:bodyPr/>
                    <a:lstStyle/>
                    <a:p>
                      <a:pPr algn="l"/>
                      <a:r>
                        <a:rPr lang="en-US" sz="1800" b="0" kern="1200" dirty="0">
                          <a:solidFill>
                            <a:schemeClr val="tx1"/>
                          </a:solidFill>
                          <a:effectLst/>
                          <a:latin typeface="+mj-lt"/>
                          <a:ea typeface="+mn-ea"/>
                          <a:cs typeface="Segoe UI Semilight" panose="020B0402040204020203" pitchFamily="34" charset="0"/>
                        </a:rPr>
                        <a:t>Identity &amp; Access for O365</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7461"/>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Premium Features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1705207"/>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Hybrid Identities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9744496"/>
                  </a:ext>
                </a:extLst>
              </a:tr>
              <a:tr h="395442">
                <a:tc>
                  <a:txBody>
                    <a:bodyPr/>
                    <a:lstStyle/>
                    <a:p>
                      <a:pPr algn="l"/>
                      <a:r>
                        <a:rPr lang="en-US" sz="1800" b="0" kern="1200" dirty="0">
                          <a:solidFill>
                            <a:schemeClr val="tx1"/>
                          </a:solidFill>
                          <a:effectLst/>
                          <a:latin typeface="+mj-lt"/>
                          <a:ea typeface="+mn-ea"/>
                          <a:cs typeface="Segoe UI Semilight" panose="020B0402040204020203" pitchFamily="34" charset="0"/>
                        </a:rPr>
                        <a:t>Advanced Group Access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6222110"/>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Conditional Access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2525031"/>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Identity Protection</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585556"/>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Identity Governance</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6995523"/>
                  </a:ext>
                </a:extLst>
              </a:tr>
            </a:tbl>
          </a:graphicData>
        </a:graphic>
      </p:graphicFrame>
    </p:spTree>
    <p:extLst>
      <p:ext uri="{BB962C8B-B14F-4D97-AF65-F5344CB8AC3E}">
        <p14:creationId xmlns:p14="http://schemas.microsoft.com/office/powerpoint/2010/main" val="390127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8963-ABD9-C38B-076F-2EDF9B8F1009}"/>
              </a:ext>
            </a:extLst>
          </p:cNvPr>
          <p:cNvSpPr>
            <a:spLocks noGrp="1"/>
          </p:cNvSpPr>
          <p:nvPr>
            <p:ph type="title"/>
          </p:nvPr>
        </p:nvSpPr>
        <p:spPr/>
        <p:txBody>
          <a:bodyPr/>
          <a:lstStyle/>
          <a:p>
            <a:r>
              <a:rPr lang="en-GB" dirty="0"/>
              <a:t>Azure AD Licenses</a:t>
            </a:r>
          </a:p>
        </p:txBody>
      </p:sp>
      <p:pic>
        <p:nvPicPr>
          <p:cNvPr id="4" name="Picture 3">
            <a:extLst>
              <a:ext uri="{FF2B5EF4-FFF2-40B4-BE49-F238E27FC236}">
                <a16:creationId xmlns:a16="http://schemas.microsoft.com/office/drawing/2014/main" id="{43D16F1A-79D6-C789-0190-A9DB42DF34C6}"/>
              </a:ext>
            </a:extLst>
          </p:cNvPr>
          <p:cNvPicPr>
            <a:picLocks noChangeAspect="1"/>
          </p:cNvPicPr>
          <p:nvPr/>
        </p:nvPicPr>
        <p:blipFill>
          <a:blip r:embed="rId2"/>
          <a:stretch>
            <a:fillRect/>
          </a:stretch>
        </p:blipFill>
        <p:spPr>
          <a:xfrm>
            <a:off x="1960268" y="2997242"/>
            <a:ext cx="8515938" cy="3250120"/>
          </a:xfrm>
          <a:prstGeom prst="rect">
            <a:avLst/>
          </a:prstGeom>
        </p:spPr>
      </p:pic>
      <p:sp>
        <p:nvSpPr>
          <p:cNvPr id="5" name="TextBox 4">
            <a:extLst>
              <a:ext uri="{FF2B5EF4-FFF2-40B4-BE49-F238E27FC236}">
                <a16:creationId xmlns:a16="http://schemas.microsoft.com/office/drawing/2014/main" id="{D74BC522-E700-1C07-D87E-1A027A67F246}"/>
              </a:ext>
            </a:extLst>
          </p:cNvPr>
          <p:cNvSpPr txBox="1"/>
          <p:nvPr/>
        </p:nvSpPr>
        <p:spPr>
          <a:xfrm>
            <a:off x="297187" y="1169589"/>
            <a:ext cx="10722266" cy="1702004"/>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Every organisation who are already using Microsoft 365 or Dynamics already have an instance of Azure AD. This is the directory which is represented by </a:t>
            </a:r>
            <a:r>
              <a:rPr lang="en-GB" sz="2400" b="1" dirty="0">
                <a:gradFill>
                  <a:gsLst>
                    <a:gs pos="2917">
                      <a:schemeClr val="tx1"/>
                    </a:gs>
                    <a:gs pos="30000">
                      <a:schemeClr val="tx1"/>
                    </a:gs>
                  </a:gsLst>
                  <a:lin ang="5400000" scaled="0"/>
                </a:gradFill>
              </a:rPr>
              <a:t>domain.onmicrosoft.com.</a:t>
            </a:r>
          </a:p>
          <a:p>
            <a:pPr>
              <a:lnSpc>
                <a:spcPct val="90000"/>
              </a:lnSpc>
              <a:spcAft>
                <a:spcPts val="600"/>
              </a:spcAft>
            </a:pPr>
            <a:endParaRPr lang="en-GB"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5939983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F471-AA03-43DC-8209-06840CFF848C}"/>
              </a:ext>
            </a:extLst>
          </p:cNvPr>
          <p:cNvSpPr>
            <a:spLocks noGrp="1"/>
          </p:cNvSpPr>
          <p:nvPr>
            <p:ph type="title"/>
          </p:nvPr>
        </p:nvSpPr>
        <p:spPr/>
        <p:txBody>
          <a:bodyPr/>
          <a:lstStyle/>
          <a:p>
            <a:r>
              <a:rPr lang="en-US" dirty="0">
                <a:solidFill>
                  <a:schemeClr val="tx1"/>
                </a:solidFill>
              </a:rPr>
              <a:t>Configure Azure AD Device Identities</a:t>
            </a:r>
          </a:p>
        </p:txBody>
      </p:sp>
      <p:graphicFrame>
        <p:nvGraphicFramePr>
          <p:cNvPr id="3" name="Table 2">
            <a:extLst>
              <a:ext uri="{FF2B5EF4-FFF2-40B4-BE49-F238E27FC236}">
                <a16:creationId xmlns:a16="http://schemas.microsoft.com/office/drawing/2014/main" id="{EBF4B837-419C-4815-BBC8-BDEF74440811}"/>
              </a:ext>
            </a:extLst>
          </p:cNvPr>
          <p:cNvGraphicFramePr>
            <a:graphicFrameLocks noGrp="1"/>
          </p:cNvGraphicFramePr>
          <p:nvPr>
            <p:extLst>
              <p:ext uri="{D42A27DB-BD31-4B8C-83A1-F6EECF244321}">
                <p14:modId xmlns:p14="http://schemas.microsoft.com/office/powerpoint/2010/main" val="1074585862"/>
              </p:ext>
            </p:extLst>
          </p:nvPr>
        </p:nvGraphicFramePr>
        <p:xfrm>
          <a:off x="465138" y="1243585"/>
          <a:ext cx="11312334" cy="5002056"/>
        </p:xfrm>
        <a:graphic>
          <a:graphicData uri="http://schemas.openxmlformats.org/drawingml/2006/table">
            <a:tbl>
              <a:tblPr firstRow="1" firstCol="1" bandRow="1">
                <a:tableStyleId>{5C22544A-7EE6-4342-B048-85BDC9FD1C3A}</a:tableStyleId>
              </a:tblPr>
              <a:tblGrid>
                <a:gridCol w="3770778">
                  <a:extLst>
                    <a:ext uri="{9D8B030D-6E8A-4147-A177-3AD203B41FA5}">
                      <a16:colId xmlns:a16="http://schemas.microsoft.com/office/drawing/2014/main" val="426167829"/>
                    </a:ext>
                  </a:extLst>
                </a:gridCol>
                <a:gridCol w="3770778">
                  <a:extLst>
                    <a:ext uri="{9D8B030D-6E8A-4147-A177-3AD203B41FA5}">
                      <a16:colId xmlns:a16="http://schemas.microsoft.com/office/drawing/2014/main" val="2113313439"/>
                    </a:ext>
                  </a:extLst>
                </a:gridCol>
                <a:gridCol w="3770778">
                  <a:extLst>
                    <a:ext uri="{9D8B030D-6E8A-4147-A177-3AD203B41FA5}">
                      <a16:colId xmlns:a16="http://schemas.microsoft.com/office/drawing/2014/main" val="716184289"/>
                    </a:ext>
                  </a:extLst>
                </a:gridCol>
              </a:tblGrid>
              <a:tr h="426718">
                <a:tc>
                  <a:txBody>
                    <a:bodyPr/>
                    <a:lstStyle/>
                    <a:p>
                      <a:pPr marL="0" marR="156845" algn="ctr"/>
                      <a:r>
                        <a:rPr lang="en-US" sz="1800" b="0" dirty="0">
                          <a:solidFill>
                            <a:schemeClr val="bg1"/>
                          </a:solidFill>
                          <a:effectLst/>
                          <a:latin typeface="+mj-lt"/>
                          <a:cs typeface="Segoe UI Semilight" panose="020B0402040204020203" pitchFamily="34" charset="0"/>
                        </a:rPr>
                        <a:t>Azure AD registered devices</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dirty="0">
                          <a:solidFill>
                            <a:schemeClr val="bg1"/>
                          </a:solidFill>
                          <a:effectLst/>
                          <a:latin typeface="+mj-lt"/>
                          <a:cs typeface="Segoe UI Semilight" panose="020B0402040204020203" pitchFamily="34" charset="0"/>
                        </a:rPr>
                        <a:t>Azure AD joined devices</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dirty="0">
                          <a:solidFill>
                            <a:schemeClr val="bg1"/>
                          </a:solidFill>
                          <a:effectLst/>
                          <a:latin typeface="+mj-lt"/>
                          <a:cs typeface="Segoe UI Semilight" panose="020B0402040204020203" pitchFamily="34" charset="0"/>
                        </a:rPr>
                        <a:t>Hybrid Azure AD joined devices</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228549739"/>
                  </a:ext>
                </a:extLst>
              </a:tr>
              <a:tr h="1603538">
                <a:tc>
                  <a:txBody>
                    <a:bodyPr/>
                    <a:lstStyle/>
                    <a:p>
                      <a:pPr marL="285750" indent="-285750" algn="l" fontAlgn="t">
                        <a:buFont typeface="Arial" panose="020B0604020202020204" pitchFamily="34" charset="0"/>
                        <a:buChar char="•"/>
                      </a:pPr>
                      <a:endParaRPr lang="en-US" b="0" dirty="0">
                        <a:solidFill>
                          <a:schemeClr val="tx1"/>
                        </a:solidFill>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t">
                        <a:buFont typeface="Arial" panose="020B0604020202020204" pitchFamily="34" charset="0"/>
                        <a:buChar char="•"/>
                      </a:pPr>
                      <a:endParaRPr lang="en-US" dirty="0">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fontAlgn="t">
                        <a:buFont typeface="Arial" panose="020B0604020202020204" pitchFamily="34" charset="0"/>
                        <a:buChar char="•"/>
                      </a:pPr>
                      <a:endParaRPr lang="en-US" dirty="0">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9304732"/>
                  </a:ext>
                </a:extLst>
              </a:tr>
              <a:tr h="2773439">
                <a:tc>
                  <a:txBody>
                    <a:bodyPr/>
                    <a:lstStyle/>
                    <a:p>
                      <a:pPr marL="171450" indent="-171450">
                        <a:spcAft>
                          <a:spcPts val="600"/>
                        </a:spcAft>
                        <a:buFont typeface="Arial" panose="020B0604020202020204" pitchFamily="34" charset="0"/>
                        <a:buChar char="•"/>
                      </a:pPr>
                      <a:r>
                        <a:rPr lang="en-US" sz="1600" b="0" dirty="0">
                          <a:solidFill>
                            <a:schemeClr val="tx1"/>
                          </a:solidFill>
                        </a:rPr>
                        <a:t>Supports Bring Your Own Device</a:t>
                      </a:r>
                    </a:p>
                    <a:p>
                      <a:pPr marL="171450" indent="-171450">
                        <a:spcAft>
                          <a:spcPts val="600"/>
                        </a:spcAft>
                        <a:buFont typeface="Arial" panose="020B0604020202020204" pitchFamily="34" charset="0"/>
                        <a:buChar char="•"/>
                      </a:pPr>
                      <a:r>
                        <a:rPr lang="en-US" sz="1600" b="0" dirty="0">
                          <a:solidFill>
                            <a:schemeClr val="tx1"/>
                          </a:solidFill>
                        </a:rPr>
                        <a:t>Registered devices sign-in using a Microsoft account</a:t>
                      </a:r>
                    </a:p>
                    <a:p>
                      <a:pPr marL="171450" indent="-171450">
                        <a:spcAft>
                          <a:spcPts val="600"/>
                        </a:spcAft>
                        <a:buFont typeface="Arial" panose="020B0604020202020204" pitchFamily="34" charset="0"/>
                        <a:buChar char="•"/>
                      </a:pPr>
                      <a:r>
                        <a:rPr lang="en-US" sz="1600" b="0" dirty="0">
                          <a:solidFill>
                            <a:schemeClr val="tx1"/>
                          </a:solidFill>
                        </a:rPr>
                        <a:t>Attached to an Azure AD account granting access to resources</a:t>
                      </a:r>
                    </a:p>
                    <a:p>
                      <a:pPr marL="171450" indent="-171450">
                        <a:spcAft>
                          <a:spcPts val="600"/>
                        </a:spcAft>
                        <a:buFont typeface="Arial" panose="020B0604020202020204" pitchFamily="34" charset="0"/>
                        <a:buChar char="•"/>
                      </a:pPr>
                      <a:r>
                        <a:rPr lang="en-US" sz="1600" b="0" dirty="0">
                          <a:solidFill>
                            <a:schemeClr val="tx1"/>
                          </a:solidFill>
                        </a:rPr>
                        <a:t>Control using Mobile Device Management (MDM) tools like Microsoft Intune</a:t>
                      </a:r>
                    </a:p>
                    <a:p>
                      <a:pPr marL="171450" indent="-171450">
                        <a:spcAft>
                          <a:spcPts val="600"/>
                        </a:spcAft>
                        <a:buFont typeface="Arial" panose="020B0604020202020204" pitchFamily="34" charset="0"/>
                        <a:buChar char="•"/>
                      </a:pPr>
                      <a:r>
                        <a:rPr lang="en-US" sz="1600" b="0" dirty="0">
                          <a:solidFill>
                            <a:schemeClr val="tx1"/>
                          </a:solidFill>
                        </a:rPr>
                        <a:t>OS – Windows 10</a:t>
                      </a:r>
                      <a:r>
                        <a:rPr lang="en-US" sz="1600" baseline="30000" dirty="0">
                          <a:solidFill>
                            <a:schemeClr val="tx1"/>
                          </a:solidFill>
                        </a:rPr>
                        <a:t>+</a:t>
                      </a:r>
                      <a:r>
                        <a:rPr lang="en-US" sz="1600" b="0" dirty="0">
                          <a:solidFill>
                            <a:schemeClr val="tx1"/>
                          </a:solidFill>
                        </a:rPr>
                        <a:t>, iOS, Android, and MacOS</a:t>
                      </a: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31775" indent="-231775">
                        <a:spcAft>
                          <a:spcPts val="600"/>
                        </a:spcAft>
                        <a:buFont typeface="Arial" panose="020B0604020202020204" pitchFamily="34" charset="0"/>
                        <a:buChar char="•"/>
                      </a:pPr>
                      <a:r>
                        <a:rPr lang="en-US" sz="1600" dirty="0"/>
                        <a:t>Intended for cloud-first or cloud-only organizations</a:t>
                      </a:r>
                    </a:p>
                    <a:p>
                      <a:pPr marL="231775" indent="-231775">
                        <a:spcAft>
                          <a:spcPts val="600"/>
                        </a:spcAft>
                        <a:buFont typeface="Arial" panose="020B0604020202020204" pitchFamily="34" charset="0"/>
                        <a:buChar char="•"/>
                      </a:pPr>
                      <a:r>
                        <a:rPr lang="en-US" sz="1600" dirty="0"/>
                        <a:t>Organization-owned devices</a:t>
                      </a:r>
                    </a:p>
                    <a:p>
                      <a:pPr marL="231775" indent="-231775">
                        <a:spcAft>
                          <a:spcPts val="600"/>
                        </a:spcAft>
                        <a:buFont typeface="Arial" panose="020B0604020202020204" pitchFamily="34" charset="0"/>
                        <a:buChar char="•"/>
                      </a:pPr>
                      <a:r>
                        <a:rPr lang="en-US" sz="1600" dirty="0"/>
                        <a:t>Joined only to Azure AD - organizational account required</a:t>
                      </a:r>
                    </a:p>
                    <a:p>
                      <a:pPr marL="231775" indent="-231775">
                        <a:spcAft>
                          <a:spcPts val="600"/>
                        </a:spcAft>
                        <a:buFont typeface="Arial" panose="020B0604020202020204" pitchFamily="34" charset="0"/>
                        <a:buChar char="•"/>
                      </a:pPr>
                      <a:r>
                        <a:rPr lang="en-US" sz="1600" dirty="0"/>
                        <a:t>Can use Conditional Access policies </a:t>
                      </a:r>
                    </a:p>
                    <a:p>
                      <a:pPr marL="231775" indent="-231775">
                        <a:spcAft>
                          <a:spcPts val="600"/>
                        </a:spcAft>
                        <a:buFont typeface="Arial" panose="020B0604020202020204" pitchFamily="34" charset="0"/>
                        <a:buChar char="•"/>
                      </a:pPr>
                      <a:r>
                        <a:rPr lang="en-US" sz="1600" dirty="0"/>
                        <a:t>OS – Windows 10</a:t>
                      </a:r>
                      <a:r>
                        <a:rPr lang="en-US" sz="1600" baseline="30000" dirty="0"/>
                        <a:t>+</a:t>
                      </a:r>
                      <a:r>
                        <a:rPr lang="en-US" sz="1600" dirty="0"/>
                        <a:t> devices</a:t>
                      </a: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spcAft>
                          <a:spcPts val="600"/>
                        </a:spcAft>
                        <a:buFont typeface="Arial" panose="020B0604020202020204" pitchFamily="34" charset="0"/>
                        <a:buChar char="•"/>
                      </a:pPr>
                      <a:r>
                        <a:rPr lang="en-US" sz="1600" dirty="0"/>
                        <a:t>You have Win32 apps deployed to these devices using Active Directory machine authentication</a:t>
                      </a:r>
                    </a:p>
                    <a:p>
                      <a:pPr marL="171450" indent="-171450">
                        <a:spcAft>
                          <a:spcPts val="600"/>
                        </a:spcAft>
                        <a:buFont typeface="Arial" panose="020B0604020202020204" pitchFamily="34" charset="0"/>
                        <a:buChar char="•"/>
                      </a:pPr>
                      <a:r>
                        <a:rPr lang="en-US" sz="1600" dirty="0"/>
                        <a:t>You want to continue to use Group Policy to manage the device</a:t>
                      </a:r>
                    </a:p>
                    <a:p>
                      <a:pPr marL="171450" indent="-171450">
                        <a:spcAft>
                          <a:spcPts val="600"/>
                        </a:spcAft>
                        <a:buFont typeface="Arial" panose="020B0604020202020204" pitchFamily="34" charset="0"/>
                        <a:buChar char="•"/>
                      </a:pPr>
                      <a:r>
                        <a:rPr lang="en-US" sz="1600" dirty="0"/>
                        <a:t>You want to use existing image solutions to deploy devices</a:t>
                      </a:r>
                    </a:p>
                    <a:p>
                      <a:pPr marL="171450" indent="-171450">
                        <a:spcAft>
                          <a:spcPts val="600"/>
                        </a:spcAft>
                        <a:buFont typeface="Arial" panose="020B0604020202020204" pitchFamily="34" charset="0"/>
                        <a:buChar char="•"/>
                      </a:pPr>
                      <a:r>
                        <a:rPr lang="en-US" sz="1600" dirty="0"/>
                        <a:t>OS - Windows 7</a:t>
                      </a:r>
                      <a:r>
                        <a:rPr lang="en-US" sz="1600" baseline="30000" dirty="0"/>
                        <a:t>+ </a:t>
                      </a:r>
                      <a:r>
                        <a:rPr lang="en-US" sz="1600" kern="1200" dirty="0">
                          <a:solidFill>
                            <a:schemeClr val="dk1"/>
                          </a:solidFill>
                          <a:latin typeface="+mn-lt"/>
                          <a:ea typeface="+mn-ea"/>
                          <a:cs typeface="+mn-cs"/>
                        </a:rPr>
                        <a:t>devices</a:t>
                      </a: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7200626"/>
                  </a:ext>
                </a:extLst>
              </a:tr>
            </a:tbl>
          </a:graphicData>
        </a:graphic>
      </p:graphicFrame>
      <p:grpSp>
        <p:nvGrpSpPr>
          <p:cNvPr id="35" name="Group 34">
            <a:extLst>
              <a:ext uri="{FF2B5EF4-FFF2-40B4-BE49-F238E27FC236}">
                <a16:creationId xmlns:a16="http://schemas.microsoft.com/office/drawing/2014/main" id="{17E1632E-F747-4442-B737-BE3675E0F70C}"/>
              </a:ext>
              <a:ext uri="{C183D7F6-B498-43B3-948B-1728B52AA6E4}">
                <adec:decorative xmlns:adec="http://schemas.microsoft.com/office/drawing/2017/decorative" val="1"/>
              </a:ext>
            </a:extLst>
          </p:cNvPr>
          <p:cNvGrpSpPr/>
          <p:nvPr/>
        </p:nvGrpSpPr>
        <p:grpSpPr>
          <a:xfrm>
            <a:off x="703553" y="1707180"/>
            <a:ext cx="2862069" cy="1461181"/>
            <a:chOff x="659003" y="1751695"/>
            <a:chExt cx="2862069" cy="1461181"/>
          </a:xfrm>
        </p:grpSpPr>
        <p:pic>
          <p:nvPicPr>
            <p:cNvPr id="7" name="Graphic 6">
              <a:extLst>
                <a:ext uri="{FF2B5EF4-FFF2-40B4-BE49-F238E27FC236}">
                  <a16:creationId xmlns:a16="http://schemas.microsoft.com/office/drawing/2014/main" id="{D223D60D-81DE-438B-8546-9DF1575896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05416" y="2181637"/>
              <a:ext cx="815656" cy="786003"/>
            </a:xfrm>
            <a:prstGeom prst="rect">
              <a:avLst/>
            </a:prstGeom>
          </p:spPr>
        </p:pic>
        <p:pic>
          <p:nvPicPr>
            <p:cNvPr id="9" name="Graphic 8" descr="Laptop with solid fill">
              <a:extLst>
                <a:ext uri="{FF2B5EF4-FFF2-40B4-BE49-F238E27FC236}">
                  <a16:creationId xmlns:a16="http://schemas.microsoft.com/office/drawing/2014/main" id="{F835CD04-849D-4CEF-BA19-A339E1AB25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19161" y="1751695"/>
              <a:ext cx="786003" cy="786003"/>
            </a:xfrm>
            <a:prstGeom prst="rect">
              <a:avLst/>
            </a:prstGeom>
          </p:spPr>
        </p:pic>
        <p:pic>
          <p:nvPicPr>
            <p:cNvPr id="15" name="Graphic 14" descr="Smart Phone with solid fill">
              <a:extLst>
                <a:ext uri="{FF2B5EF4-FFF2-40B4-BE49-F238E27FC236}">
                  <a16:creationId xmlns:a16="http://schemas.microsoft.com/office/drawing/2014/main" id="{8D295E5B-7CFE-4557-8EAD-D98385EBAB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9003" y="2574638"/>
              <a:ext cx="638238" cy="638238"/>
            </a:xfrm>
            <a:prstGeom prst="rect">
              <a:avLst/>
            </a:prstGeom>
          </p:spPr>
        </p:pic>
        <p:cxnSp>
          <p:nvCxnSpPr>
            <p:cNvPr id="21" name="Connector: Elbow 20">
              <a:extLst>
                <a:ext uri="{FF2B5EF4-FFF2-40B4-BE49-F238E27FC236}">
                  <a16:creationId xmlns:a16="http://schemas.microsoft.com/office/drawing/2014/main" id="{64B52FDA-F8E4-4072-B996-E41ED6006C96}"/>
                </a:ext>
              </a:extLst>
            </p:cNvPr>
            <p:cNvCxnSpPr>
              <a:cxnSpLocks/>
              <a:stCxn id="9" idx="3"/>
              <a:endCxn id="7" idx="1"/>
            </p:cNvCxnSpPr>
            <p:nvPr/>
          </p:nvCxnSpPr>
          <p:spPr>
            <a:xfrm>
              <a:off x="2205164" y="2144697"/>
              <a:ext cx="500252"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77412BA2-7C47-4491-A4DD-003D75152601}"/>
                </a:ext>
              </a:extLst>
            </p:cNvPr>
            <p:cNvCxnSpPr>
              <a:cxnSpLocks/>
              <a:stCxn id="15" idx="3"/>
            </p:cNvCxnSpPr>
            <p:nvPr/>
          </p:nvCxnSpPr>
          <p:spPr>
            <a:xfrm flipV="1">
              <a:off x="1297241" y="2574637"/>
              <a:ext cx="1408175" cy="31912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E04C3F21-FD78-4C03-975C-9C7103604B7E}"/>
              </a:ext>
              <a:ext uri="{C183D7F6-B498-43B3-948B-1728B52AA6E4}">
                <adec:decorative xmlns:adec="http://schemas.microsoft.com/office/drawing/2017/decorative" val="1"/>
              </a:ext>
            </a:extLst>
          </p:cNvPr>
          <p:cNvGrpSpPr/>
          <p:nvPr/>
        </p:nvGrpSpPr>
        <p:grpSpPr>
          <a:xfrm>
            <a:off x="4461996" y="1707180"/>
            <a:ext cx="3019658" cy="1461181"/>
            <a:chOff x="4461996" y="1707180"/>
            <a:chExt cx="3019658" cy="1461181"/>
          </a:xfrm>
        </p:grpSpPr>
        <p:pic>
          <p:nvPicPr>
            <p:cNvPr id="59" name="Graphic 58">
              <a:extLst>
                <a:ext uri="{FF2B5EF4-FFF2-40B4-BE49-F238E27FC236}">
                  <a16:creationId xmlns:a16="http://schemas.microsoft.com/office/drawing/2014/main" id="{78BA4593-97DE-466D-9953-5F96C82CAC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65998" y="2137122"/>
              <a:ext cx="815656" cy="786003"/>
            </a:xfrm>
            <a:prstGeom prst="rect">
              <a:avLst/>
            </a:prstGeom>
          </p:spPr>
        </p:pic>
        <p:pic>
          <p:nvPicPr>
            <p:cNvPr id="60" name="Graphic 59" descr="Laptop with solid fill">
              <a:extLst>
                <a:ext uri="{FF2B5EF4-FFF2-40B4-BE49-F238E27FC236}">
                  <a16:creationId xmlns:a16="http://schemas.microsoft.com/office/drawing/2014/main" id="{29946ECE-2BC8-4880-82B7-482293ACC2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89658" y="1707180"/>
              <a:ext cx="786003" cy="786003"/>
            </a:xfrm>
            <a:prstGeom prst="rect">
              <a:avLst/>
            </a:prstGeom>
          </p:spPr>
        </p:pic>
        <p:cxnSp>
          <p:nvCxnSpPr>
            <p:cNvPr id="62" name="Connector: Elbow 61">
              <a:extLst>
                <a:ext uri="{FF2B5EF4-FFF2-40B4-BE49-F238E27FC236}">
                  <a16:creationId xmlns:a16="http://schemas.microsoft.com/office/drawing/2014/main" id="{14BD964C-501B-4FE9-9577-500E59C7922E}"/>
                </a:ext>
              </a:extLst>
            </p:cNvPr>
            <p:cNvCxnSpPr>
              <a:cxnSpLocks/>
              <a:stCxn id="60" idx="3"/>
              <a:endCxn id="59" idx="1"/>
            </p:cNvCxnSpPr>
            <p:nvPr/>
          </p:nvCxnSpPr>
          <p:spPr>
            <a:xfrm>
              <a:off x="6175661" y="2100182"/>
              <a:ext cx="490337"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57EC038A-188D-41F8-B20E-A21431CCDE55}"/>
                </a:ext>
              </a:extLst>
            </p:cNvPr>
            <p:cNvCxnSpPr>
              <a:cxnSpLocks/>
            </p:cNvCxnSpPr>
            <p:nvPr/>
          </p:nvCxnSpPr>
          <p:spPr>
            <a:xfrm flipV="1">
              <a:off x="5267737" y="2530122"/>
              <a:ext cx="1408176" cy="35606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Graphic 64">
              <a:extLst>
                <a:ext uri="{FF2B5EF4-FFF2-40B4-BE49-F238E27FC236}">
                  <a16:creationId xmlns:a16="http://schemas.microsoft.com/office/drawing/2014/main" id="{ABDFB80A-0094-445C-968C-C1BADC5D21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61996" y="2431474"/>
              <a:ext cx="736887" cy="736887"/>
            </a:xfrm>
            <a:prstGeom prst="rect">
              <a:avLst/>
            </a:prstGeom>
          </p:spPr>
        </p:pic>
      </p:grpSp>
      <p:grpSp>
        <p:nvGrpSpPr>
          <p:cNvPr id="5" name="Group 4">
            <a:extLst>
              <a:ext uri="{FF2B5EF4-FFF2-40B4-BE49-F238E27FC236}">
                <a16:creationId xmlns:a16="http://schemas.microsoft.com/office/drawing/2014/main" id="{C93FBD60-5416-4D1A-8F26-6A0BC76783E7}"/>
              </a:ext>
              <a:ext uri="{C183D7F6-B498-43B3-948B-1728B52AA6E4}">
                <adec:decorative xmlns:adec="http://schemas.microsoft.com/office/drawing/2017/decorative" val="1"/>
              </a:ext>
            </a:extLst>
          </p:cNvPr>
          <p:cNvGrpSpPr/>
          <p:nvPr/>
        </p:nvGrpSpPr>
        <p:grpSpPr>
          <a:xfrm>
            <a:off x="8389371" y="1788838"/>
            <a:ext cx="3019658" cy="1461181"/>
            <a:chOff x="8389371" y="1788838"/>
            <a:chExt cx="3019658" cy="1461181"/>
          </a:xfrm>
        </p:grpSpPr>
        <p:pic>
          <p:nvPicPr>
            <p:cNvPr id="69" name="Graphic 68">
              <a:extLst>
                <a:ext uri="{FF2B5EF4-FFF2-40B4-BE49-F238E27FC236}">
                  <a16:creationId xmlns:a16="http://schemas.microsoft.com/office/drawing/2014/main" id="{239D42A7-F4AD-4976-8144-B2DCA0DFDA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3373" y="2218780"/>
              <a:ext cx="815656" cy="786003"/>
            </a:xfrm>
            <a:prstGeom prst="rect">
              <a:avLst/>
            </a:prstGeom>
          </p:spPr>
        </p:pic>
        <p:pic>
          <p:nvPicPr>
            <p:cNvPr id="71" name="Graphic 70" descr="Laptop with solid fill">
              <a:extLst>
                <a:ext uri="{FF2B5EF4-FFF2-40B4-BE49-F238E27FC236}">
                  <a16:creationId xmlns:a16="http://schemas.microsoft.com/office/drawing/2014/main" id="{14C42E67-9734-43AD-8AF2-EEC0F56913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17033" y="1788838"/>
              <a:ext cx="786003" cy="786003"/>
            </a:xfrm>
            <a:prstGeom prst="rect">
              <a:avLst/>
            </a:prstGeom>
          </p:spPr>
        </p:pic>
        <p:cxnSp>
          <p:nvCxnSpPr>
            <p:cNvPr id="73" name="Connector: Elbow 72">
              <a:extLst>
                <a:ext uri="{FF2B5EF4-FFF2-40B4-BE49-F238E27FC236}">
                  <a16:creationId xmlns:a16="http://schemas.microsoft.com/office/drawing/2014/main" id="{EF4A5009-8F48-4604-8163-52594B1BC2BB}"/>
                </a:ext>
              </a:extLst>
            </p:cNvPr>
            <p:cNvCxnSpPr>
              <a:cxnSpLocks/>
              <a:stCxn id="71" idx="3"/>
              <a:endCxn id="69" idx="1"/>
            </p:cNvCxnSpPr>
            <p:nvPr/>
          </p:nvCxnSpPr>
          <p:spPr>
            <a:xfrm>
              <a:off x="10103036" y="2181840"/>
              <a:ext cx="490337"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80572F97-C04D-45D7-89A1-E705994241B4}"/>
                </a:ext>
              </a:extLst>
            </p:cNvPr>
            <p:cNvCxnSpPr>
              <a:cxnSpLocks/>
            </p:cNvCxnSpPr>
            <p:nvPr/>
          </p:nvCxnSpPr>
          <p:spPr>
            <a:xfrm flipV="1">
              <a:off x="9195112" y="2611780"/>
              <a:ext cx="1408176" cy="35606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7" name="Graphic 76">
              <a:extLst>
                <a:ext uri="{FF2B5EF4-FFF2-40B4-BE49-F238E27FC236}">
                  <a16:creationId xmlns:a16="http://schemas.microsoft.com/office/drawing/2014/main" id="{0856730A-9D1D-4796-B976-E2FDE8AF48D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89371" y="2513132"/>
              <a:ext cx="736887" cy="736887"/>
            </a:xfrm>
            <a:prstGeom prst="rect">
              <a:avLst/>
            </a:prstGeom>
          </p:spPr>
        </p:pic>
        <p:cxnSp>
          <p:nvCxnSpPr>
            <p:cNvPr id="79" name="Connector: Elbow 78">
              <a:extLst>
                <a:ext uri="{FF2B5EF4-FFF2-40B4-BE49-F238E27FC236}">
                  <a16:creationId xmlns:a16="http://schemas.microsoft.com/office/drawing/2014/main" id="{E32ADAB9-F0B5-4E0B-838E-42CBFB611066}"/>
                </a:ext>
              </a:extLst>
            </p:cNvPr>
            <p:cNvCxnSpPr>
              <a:cxnSpLocks/>
              <a:stCxn id="71" idx="1"/>
              <a:endCxn id="77" idx="0"/>
            </p:cNvCxnSpPr>
            <p:nvPr/>
          </p:nvCxnSpPr>
          <p:spPr>
            <a:xfrm rot="10800000" flipV="1">
              <a:off x="8757815" y="2181840"/>
              <a:ext cx="559218" cy="331292"/>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500303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3FAE3-9EB6-01B9-0122-1A0608F43160}"/>
              </a:ext>
            </a:extLst>
          </p:cNvPr>
          <p:cNvSpPr>
            <a:spLocks noGrp="1"/>
          </p:cNvSpPr>
          <p:nvPr>
            <p:ph type="title"/>
          </p:nvPr>
        </p:nvSpPr>
        <p:spPr/>
        <p:txBody>
          <a:bodyPr/>
          <a:lstStyle/>
          <a:p>
            <a:r>
              <a:rPr lang="en-GB" dirty="0"/>
              <a:t>AAD Registered Devices</a:t>
            </a:r>
          </a:p>
        </p:txBody>
      </p:sp>
      <p:pic>
        <p:nvPicPr>
          <p:cNvPr id="1026" name="Picture 2" descr="Azure AD registered devices">
            <a:extLst>
              <a:ext uri="{FF2B5EF4-FFF2-40B4-BE49-F238E27FC236}">
                <a16:creationId xmlns:a16="http://schemas.microsoft.com/office/drawing/2014/main" id="{9E24075D-EA0E-EFB5-5E34-1369C25F2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3625" y="1043941"/>
            <a:ext cx="3314700" cy="4476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C7CE709-5279-6D52-4B03-1C9F84B49595}"/>
              </a:ext>
            </a:extLst>
          </p:cNvPr>
          <p:cNvSpPr txBox="1"/>
          <p:nvPr/>
        </p:nvSpPr>
        <p:spPr>
          <a:xfrm>
            <a:off x="465138" y="1324947"/>
            <a:ext cx="7979066" cy="5386090"/>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Device is typically owned by an individual. </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Must be Windows 10 or newer. </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Supports BYOD scenarios for corporate system access.</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Light-touch corporate policy can be applied to maintain security baseline.</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Conditional Access policies can be applied.</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Intune compliance policy can prevent things such as rooted Android and/or jailbroken iPhones to connect. </a:t>
            </a:r>
          </a:p>
        </p:txBody>
      </p:sp>
    </p:spTree>
    <p:extLst>
      <p:ext uri="{BB962C8B-B14F-4D97-AF65-F5344CB8AC3E}">
        <p14:creationId xmlns:p14="http://schemas.microsoft.com/office/powerpoint/2010/main" val="159676676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82E3-F515-3ABF-79E3-DEA4EA4580DF}"/>
              </a:ext>
            </a:extLst>
          </p:cNvPr>
          <p:cNvSpPr>
            <a:spLocks noGrp="1"/>
          </p:cNvSpPr>
          <p:nvPr>
            <p:ph type="title"/>
          </p:nvPr>
        </p:nvSpPr>
        <p:spPr/>
        <p:txBody>
          <a:bodyPr/>
          <a:lstStyle/>
          <a:p>
            <a:r>
              <a:rPr lang="en-GB" dirty="0"/>
              <a:t>AAD Joined Devices</a:t>
            </a:r>
          </a:p>
        </p:txBody>
      </p:sp>
      <p:pic>
        <p:nvPicPr>
          <p:cNvPr id="2050" name="Picture 2" descr="Azure AD joined devices">
            <a:extLst>
              <a:ext uri="{FF2B5EF4-FFF2-40B4-BE49-F238E27FC236}">
                <a16:creationId xmlns:a16="http://schemas.microsoft.com/office/drawing/2014/main" id="{92CC6CE7-36A0-43EC-0D1A-1F427FB83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2301" y="1305198"/>
            <a:ext cx="4556349" cy="39012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71CA9E-6334-E280-E16E-EF23730F331B}"/>
              </a:ext>
            </a:extLst>
          </p:cNvPr>
          <p:cNvSpPr txBox="1"/>
          <p:nvPr/>
        </p:nvSpPr>
        <p:spPr>
          <a:xfrm>
            <a:off x="465138" y="1390261"/>
            <a:ext cx="6924707" cy="5176802"/>
          </a:xfrm>
          <a:prstGeom prst="rect">
            <a:avLst/>
          </a:prstGeom>
          <a:noFill/>
        </p:spPr>
        <p:txBody>
          <a:bodyPr wrap="square" lIns="182880" tIns="146304" rIns="182880" bIns="146304" rtlCol="0">
            <a:spAutoFit/>
          </a:bodyPr>
          <a:lstStyle/>
          <a:p>
            <a:pPr>
              <a:lnSpc>
                <a:spcPct val="90000"/>
              </a:lnSpc>
              <a:spcAft>
                <a:spcPts val="600"/>
              </a:spcAft>
            </a:pPr>
            <a:r>
              <a:rPr lang="en-GB" sz="2200" dirty="0">
                <a:gradFill>
                  <a:gsLst>
                    <a:gs pos="2917">
                      <a:schemeClr val="tx1"/>
                    </a:gs>
                    <a:gs pos="30000">
                      <a:schemeClr val="tx1"/>
                    </a:gs>
                  </a:gsLst>
                  <a:lin ang="5400000" scaled="0"/>
                </a:gradFill>
              </a:rPr>
              <a:t>For company owned assets with full control over configuration. </a:t>
            </a:r>
          </a:p>
          <a:p>
            <a:pPr>
              <a:lnSpc>
                <a:spcPct val="90000"/>
              </a:lnSpc>
              <a:spcAft>
                <a:spcPts val="600"/>
              </a:spcAft>
            </a:pPr>
            <a:endParaRPr lang="en-GB" sz="2200" dirty="0">
              <a:gradFill>
                <a:gsLst>
                  <a:gs pos="2917">
                    <a:schemeClr val="tx1"/>
                  </a:gs>
                  <a:gs pos="30000">
                    <a:schemeClr val="tx1"/>
                  </a:gs>
                </a:gsLst>
                <a:lin ang="5400000" scaled="0"/>
              </a:gradFill>
            </a:endParaRPr>
          </a:p>
          <a:p>
            <a:pPr>
              <a:lnSpc>
                <a:spcPct val="90000"/>
              </a:lnSpc>
              <a:spcAft>
                <a:spcPts val="600"/>
              </a:spcAft>
            </a:pPr>
            <a:r>
              <a:rPr lang="en-GB" sz="2200" dirty="0">
                <a:gradFill>
                  <a:gsLst>
                    <a:gs pos="2917">
                      <a:schemeClr val="tx1"/>
                    </a:gs>
                    <a:gs pos="30000">
                      <a:schemeClr val="tx1"/>
                    </a:gs>
                  </a:gsLst>
                  <a:lin ang="5400000" scaled="0"/>
                </a:gradFill>
              </a:rPr>
              <a:t>MDM tools such as </a:t>
            </a:r>
            <a:r>
              <a:rPr lang="en-GB" sz="2200" dirty="0" err="1">
                <a:gradFill>
                  <a:gsLst>
                    <a:gs pos="2917">
                      <a:schemeClr val="tx1"/>
                    </a:gs>
                    <a:gs pos="30000">
                      <a:schemeClr val="tx1"/>
                    </a:gs>
                  </a:gsLst>
                  <a:lin ang="5400000" scaled="0"/>
                </a:gradFill>
              </a:rPr>
              <a:t>ConfigMgr</a:t>
            </a:r>
            <a:r>
              <a:rPr lang="en-GB" sz="2200" dirty="0">
                <a:gradFill>
                  <a:gsLst>
                    <a:gs pos="2917">
                      <a:schemeClr val="tx1"/>
                    </a:gs>
                    <a:gs pos="30000">
                      <a:schemeClr val="tx1"/>
                    </a:gs>
                  </a:gsLst>
                  <a:lin ang="5400000" scaled="0"/>
                </a:gradFill>
              </a:rPr>
              <a:t> and Intune can be used to dictated configuration and policy settings. </a:t>
            </a:r>
          </a:p>
          <a:p>
            <a:pPr>
              <a:lnSpc>
                <a:spcPct val="90000"/>
              </a:lnSpc>
              <a:spcAft>
                <a:spcPts val="600"/>
              </a:spcAft>
            </a:pPr>
            <a:endParaRPr lang="en-GB" sz="2200" dirty="0">
              <a:gradFill>
                <a:gsLst>
                  <a:gs pos="2917">
                    <a:schemeClr val="tx1"/>
                  </a:gs>
                  <a:gs pos="30000">
                    <a:schemeClr val="tx1"/>
                  </a:gs>
                </a:gsLst>
                <a:lin ang="5400000" scaled="0"/>
              </a:gradFill>
            </a:endParaRPr>
          </a:p>
          <a:p>
            <a:pPr>
              <a:lnSpc>
                <a:spcPct val="90000"/>
              </a:lnSpc>
              <a:spcAft>
                <a:spcPts val="600"/>
              </a:spcAft>
            </a:pPr>
            <a:r>
              <a:rPr lang="en-GB" sz="2200" dirty="0">
                <a:gradFill>
                  <a:gsLst>
                    <a:gs pos="2917">
                      <a:schemeClr val="tx1"/>
                    </a:gs>
                    <a:gs pos="30000">
                      <a:schemeClr val="tx1"/>
                    </a:gs>
                  </a:gsLst>
                  <a:lin ang="5400000" scaled="0"/>
                </a:gradFill>
              </a:rPr>
              <a:t>Devices can be enrolled by self-service, bulk import or with Windows Autopilot.</a:t>
            </a:r>
          </a:p>
          <a:p>
            <a:pPr>
              <a:lnSpc>
                <a:spcPct val="90000"/>
              </a:lnSpc>
              <a:spcAft>
                <a:spcPts val="600"/>
              </a:spcAft>
            </a:pPr>
            <a:endParaRPr lang="en-GB" sz="2200" dirty="0">
              <a:gradFill>
                <a:gsLst>
                  <a:gs pos="2917">
                    <a:schemeClr val="tx1"/>
                  </a:gs>
                  <a:gs pos="30000">
                    <a:schemeClr val="tx1"/>
                  </a:gs>
                </a:gsLst>
                <a:lin ang="5400000" scaled="0"/>
              </a:gradFill>
            </a:endParaRPr>
          </a:p>
          <a:p>
            <a:pPr>
              <a:lnSpc>
                <a:spcPct val="90000"/>
              </a:lnSpc>
              <a:spcAft>
                <a:spcPts val="600"/>
              </a:spcAft>
            </a:pPr>
            <a:r>
              <a:rPr lang="en-GB" sz="2200" dirty="0">
                <a:gradFill>
                  <a:gsLst>
                    <a:gs pos="2917">
                      <a:schemeClr val="tx1"/>
                    </a:gs>
                    <a:gs pos="30000">
                      <a:schemeClr val="tx1"/>
                    </a:gs>
                  </a:gsLst>
                  <a:lin ang="5400000" scaled="0"/>
                </a:gradFill>
              </a:rPr>
              <a:t>Users can sign in with AAD cloud accounts or even synced AD DS credentials. </a:t>
            </a:r>
          </a:p>
          <a:p>
            <a:pPr>
              <a:lnSpc>
                <a:spcPct val="90000"/>
              </a:lnSpc>
              <a:spcAft>
                <a:spcPts val="600"/>
              </a:spcAft>
            </a:pPr>
            <a:endParaRPr lang="en-GB" sz="2200" dirty="0">
              <a:gradFill>
                <a:gsLst>
                  <a:gs pos="2917">
                    <a:schemeClr val="tx1"/>
                  </a:gs>
                  <a:gs pos="30000">
                    <a:schemeClr val="tx1"/>
                  </a:gs>
                </a:gsLst>
                <a:lin ang="5400000" scaled="0"/>
              </a:gradFill>
            </a:endParaRPr>
          </a:p>
          <a:p>
            <a:pPr>
              <a:lnSpc>
                <a:spcPct val="90000"/>
              </a:lnSpc>
              <a:spcAft>
                <a:spcPts val="600"/>
              </a:spcAft>
            </a:pPr>
            <a:r>
              <a:rPr lang="en-GB" sz="2200" dirty="0">
                <a:gradFill>
                  <a:gsLst>
                    <a:gs pos="2917">
                      <a:schemeClr val="tx1"/>
                    </a:gs>
                    <a:gs pos="30000">
                      <a:schemeClr val="tx1"/>
                    </a:gs>
                  </a:gsLst>
                  <a:lin ang="5400000" scaled="0"/>
                </a:gradFill>
              </a:rPr>
              <a:t>Goal is to provide cloud-based management. No traditional GPO’s are possible. </a:t>
            </a:r>
          </a:p>
        </p:txBody>
      </p:sp>
    </p:spTree>
    <p:extLst>
      <p:ext uri="{BB962C8B-B14F-4D97-AF65-F5344CB8AC3E}">
        <p14:creationId xmlns:p14="http://schemas.microsoft.com/office/powerpoint/2010/main" val="390381186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A953-AA30-6A82-C2CB-3EEC568B4AC0}"/>
              </a:ext>
            </a:extLst>
          </p:cNvPr>
          <p:cNvSpPr>
            <a:spLocks noGrp="1"/>
          </p:cNvSpPr>
          <p:nvPr>
            <p:ph type="title"/>
          </p:nvPr>
        </p:nvSpPr>
        <p:spPr/>
        <p:txBody>
          <a:bodyPr/>
          <a:lstStyle/>
          <a:p>
            <a:r>
              <a:rPr lang="en-GB" dirty="0"/>
              <a:t>Hybrid Azure AD Joined</a:t>
            </a:r>
          </a:p>
        </p:txBody>
      </p:sp>
      <p:pic>
        <p:nvPicPr>
          <p:cNvPr id="3074" name="Picture 2" descr="Hybrid Azure AD joined devices">
            <a:extLst>
              <a:ext uri="{FF2B5EF4-FFF2-40B4-BE49-F238E27FC236}">
                <a16:creationId xmlns:a16="http://schemas.microsoft.com/office/drawing/2014/main" id="{F59A8990-57B3-946E-FAF8-FFBC7FF42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3258" y="1315616"/>
            <a:ext cx="4799173" cy="39953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C1C37F0-1CE9-481E-536A-708372426F9C}"/>
              </a:ext>
            </a:extLst>
          </p:cNvPr>
          <p:cNvSpPr txBox="1"/>
          <p:nvPr/>
        </p:nvSpPr>
        <p:spPr>
          <a:xfrm>
            <a:off x="465138" y="1315616"/>
            <a:ext cx="6672780" cy="5481501"/>
          </a:xfrm>
          <a:prstGeom prst="rect">
            <a:avLst/>
          </a:prstGeom>
          <a:noFill/>
        </p:spPr>
        <p:txBody>
          <a:bodyPr wrap="square" lIns="182880" tIns="146304" rIns="182880" bIns="146304" rtlCol="0">
            <a:spAutoFit/>
          </a:bodyPr>
          <a:lstStyle/>
          <a:p>
            <a:pPr>
              <a:lnSpc>
                <a:spcPct val="90000"/>
              </a:lnSpc>
              <a:spcAft>
                <a:spcPts val="600"/>
              </a:spcAft>
            </a:pPr>
            <a:r>
              <a:rPr lang="en-GB" sz="2200" dirty="0">
                <a:gradFill>
                  <a:gsLst>
                    <a:gs pos="2917">
                      <a:schemeClr val="tx1"/>
                    </a:gs>
                    <a:gs pos="30000">
                      <a:schemeClr val="tx1"/>
                    </a:gs>
                  </a:gsLst>
                  <a:lin ang="5400000" scaled="0"/>
                </a:gradFill>
              </a:rPr>
              <a:t>Used when organisations want to enjoy cloud-based management for devices which are still joined to AD DS. </a:t>
            </a:r>
          </a:p>
          <a:p>
            <a:pPr>
              <a:lnSpc>
                <a:spcPct val="90000"/>
              </a:lnSpc>
              <a:spcAft>
                <a:spcPts val="600"/>
              </a:spcAft>
            </a:pPr>
            <a:endParaRPr lang="en-GB" sz="2200" dirty="0">
              <a:gradFill>
                <a:gsLst>
                  <a:gs pos="2917">
                    <a:schemeClr val="tx1"/>
                  </a:gs>
                  <a:gs pos="30000">
                    <a:schemeClr val="tx1"/>
                  </a:gs>
                </a:gsLst>
                <a:lin ang="5400000" scaled="0"/>
              </a:gradFill>
            </a:endParaRPr>
          </a:p>
          <a:p>
            <a:pPr>
              <a:lnSpc>
                <a:spcPct val="90000"/>
              </a:lnSpc>
              <a:spcAft>
                <a:spcPts val="600"/>
              </a:spcAft>
            </a:pPr>
            <a:r>
              <a:rPr lang="en-GB" sz="2200" dirty="0">
                <a:gradFill>
                  <a:gsLst>
                    <a:gs pos="2917">
                      <a:schemeClr val="tx1"/>
                    </a:gs>
                    <a:gs pos="30000">
                      <a:schemeClr val="tx1"/>
                    </a:gs>
                  </a:gsLst>
                  <a:lin ang="5400000" scaled="0"/>
                </a:gradFill>
              </a:rPr>
              <a:t>Hybrid Azure AD must have connectivity to a traditional Domain Controller. </a:t>
            </a:r>
          </a:p>
          <a:p>
            <a:pPr>
              <a:lnSpc>
                <a:spcPct val="90000"/>
              </a:lnSpc>
              <a:spcAft>
                <a:spcPts val="600"/>
              </a:spcAft>
            </a:pPr>
            <a:endParaRPr lang="en-GB" sz="2200" dirty="0">
              <a:gradFill>
                <a:gsLst>
                  <a:gs pos="2917">
                    <a:schemeClr val="tx1"/>
                  </a:gs>
                  <a:gs pos="30000">
                    <a:schemeClr val="tx1"/>
                  </a:gs>
                </a:gsLst>
                <a:lin ang="5400000" scaled="0"/>
              </a:gradFill>
            </a:endParaRPr>
          </a:p>
          <a:p>
            <a:pPr>
              <a:lnSpc>
                <a:spcPct val="90000"/>
              </a:lnSpc>
              <a:spcAft>
                <a:spcPts val="600"/>
              </a:spcAft>
            </a:pPr>
            <a:r>
              <a:rPr lang="en-GB" sz="2200" dirty="0">
                <a:gradFill>
                  <a:gsLst>
                    <a:gs pos="2917">
                      <a:schemeClr val="tx1"/>
                    </a:gs>
                    <a:gs pos="30000">
                      <a:schemeClr val="tx1"/>
                    </a:gs>
                  </a:gsLst>
                  <a:lin ang="5400000" scaled="0"/>
                </a:gradFill>
              </a:rPr>
              <a:t>Supports down level Operating Systems dating back to Windows 8.1</a:t>
            </a:r>
          </a:p>
          <a:p>
            <a:pPr>
              <a:lnSpc>
                <a:spcPct val="90000"/>
              </a:lnSpc>
              <a:spcAft>
                <a:spcPts val="600"/>
              </a:spcAft>
            </a:pPr>
            <a:endParaRPr lang="en-GB" sz="2200" dirty="0">
              <a:gradFill>
                <a:gsLst>
                  <a:gs pos="2917">
                    <a:schemeClr val="tx1"/>
                  </a:gs>
                  <a:gs pos="30000">
                    <a:schemeClr val="tx1"/>
                  </a:gs>
                </a:gsLst>
                <a:lin ang="5400000" scaled="0"/>
              </a:gradFill>
            </a:endParaRPr>
          </a:p>
          <a:p>
            <a:pPr>
              <a:lnSpc>
                <a:spcPct val="90000"/>
              </a:lnSpc>
              <a:spcAft>
                <a:spcPts val="600"/>
              </a:spcAft>
            </a:pPr>
            <a:r>
              <a:rPr lang="en-GB" sz="2200" dirty="0">
                <a:gradFill>
                  <a:gsLst>
                    <a:gs pos="2917">
                      <a:schemeClr val="tx1"/>
                    </a:gs>
                    <a:gs pos="30000">
                      <a:schemeClr val="tx1"/>
                    </a:gs>
                  </a:gsLst>
                  <a:lin ang="5400000" scaled="0"/>
                </a:gradFill>
              </a:rPr>
              <a:t>Allows traditional GPOs to be leveraged whilst being manageable objects in AAD.</a:t>
            </a:r>
          </a:p>
          <a:p>
            <a:pPr>
              <a:lnSpc>
                <a:spcPct val="90000"/>
              </a:lnSpc>
              <a:spcAft>
                <a:spcPts val="600"/>
              </a:spcAft>
            </a:pPr>
            <a:endParaRPr lang="en-GB" sz="2200" dirty="0">
              <a:gradFill>
                <a:gsLst>
                  <a:gs pos="2917">
                    <a:schemeClr val="tx1"/>
                  </a:gs>
                  <a:gs pos="30000">
                    <a:schemeClr val="tx1"/>
                  </a:gs>
                </a:gsLst>
                <a:lin ang="5400000" scaled="0"/>
              </a:gradFill>
            </a:endParaRPr>
          </a:p>
          <a:p>
            <a:pPr>
              <a:lnSpc>
                <a:spcPct val="90000"/>
              </a:lnSpc>
              <a:spcAft>
                <a:spcPts val="600"/>
              </a:spcAft>
            </a:pPr>
            <a:r>
              <a:rPr lang="en-GB" sz="2200" dirty="0">
                <a:gradFill>
                  <a:gsLst>
                    <a:gs pos="2917">
                      <a:schemeClr val="tx1"/>
                    </a:gs>
                    <a:gs pos="30000">
                      <a:schemeClr val="tx1"/>
                    </a:gs>
                  </a:gsLst>
                  <a:lin ang="5400000" scaled="0"/>
                </a:gradFill>
              </a:rPr>
              <a:t>Ensures machine-based authentication is still possible. </a:t>
            </a:r>
          </a:p>
        </p:txBody>
      </p:sp>
    </p:spTree>
    <p:extLst>
      <p:ext uri="{BB962C8B-B14F-4D97-AF65-F5344CB8AC3E}">
        <p14:creationId xmlns:p14="http://schemas.microsoft.com/office/powerpoint/2010/main" val="17064765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9861-43D6-4007-8BC8-319996D2B231}"/>
              </a:ext>
            </a:extLst>
          </p:cNvPr>
          <p:cNvSpPr>
            <a:spLocks noGrp="1"/>
          </p:cNvSpPr>
          <p:nvPr>
            <p:ph type="title"/>
          </p:nvPr>
        </p:nvSpPr>
        <p:spPr/>
        <p:txBody>
          <a:bodyPr/>
          <a:lstStyle/>
          <a:p>
            <a:r>
              <a:rPr lang="en-US" dirty="0">
                <a:solidFill>
                  <a:schemeClr val="tx1"/>
                </a:solidFill>
              </a:rPr>
              <a:t>Implement Self-Service Password Reset</a:t>
            </a:r>
          </a:p>
        </p:txBody>
      </p:sp>
      <p:sp>
        <p:nvSpPr>
          <p:cNvPr id="7" name="Rectangle 6">
            <a:extLst>
              <a:ext uri="{FF2B5EF4-FFF2-40B4-BE49-F238E27FC236}">
                <a16:creationId xmlns:a16="http://schemas.microsoft.com/office/drawing/2014/main" id="{3F1F1CD3-20FC-4FD2-8201-F3882DDF77F7}"/>
              </a:ext>
            </a:extLst>
          </p:cNvPr>
          <p:cNvSpPr/>
          <p:nvPr/>
        </p:nvSpPr>
        <p:spPr>
          <a:xfrm>
            <a:off x="427036" y="1192212"/>
            <a:ext cx="5427663" cy="15834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a:pPr>
            <a:r>
              <a:rPr lang="en-US" sz="2200" dirty="0">
                <a:solidFill>
                  <a:schemeClr val="tx1"/>
                </a:solidFill>
              </a:rPr>
              <a:t>Determine who can use self-service password reset</a:t>
            </a:r>
          </a:p>
        </p:txBody>
      </p:sp>
      <p:sp>
        <p:nvSpPr>
          <p:cNvPr id="6" name="Rectangle 5">
            <a:extLst>
              <a:ext uri="{FF2B5EF4-FFF2-40B4-BE49-F238E27FC236}">
                <a16:creationId xmlns:a16="http://schemas.microsoft.com/office/drawing/2014/main" id="{94E08866-4F9A-49F0-8AB9-BAB612DBBF50}"/>
              </a:ext>
            </a:extLst>
          </p:cNvPr>
          <p:cNvSpPr/>
          <p:nvPr/>
        </p:nvSpPr>
        <p:spPr>
          <a:xfrm>
            <a:off x="427036" y="3022977"/>
            <a:ext cx="5427663" cy="15834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2"/>
            </a:pPr>
            <a:r>
              <a:rPr lang="en-US" sz="2200" dirty="0">
                <a:solidFill>
                  <a:schemeClr val="tx1"/>
                </a:solidFill>
              </a:rPr>
              <a:t>Choose the number of authentication methods required and the methods available (email, phone, questions)</a:t>
            </a:r>
          </a:p>
        </p:txBody>
      </p:sp>
      <p:sp>
        <p:nvSpPr>
          <p:cNvPr id="12" name="Rectangle 11">
            <a:extLst>
              <a:ext uri="{FF2B5EF4-FFF2-40B4-BE49-F238E27FC236}">
                <a16:creationId xmlns:a16="http://schemas.microsoft.com/office/drawing/2014/main" id="{B6C56357-4CF4-45A4-B285-5055AEC60FCA}"/>
              </a:ext>
            </a:extLst>
          </p:cNvPr>
          <p:cNvSpPr/>
          <p:nvPr/>
        </p:nvSpPr>
        <p:spPr>
          <a:xfrm>
            <a:off x="427036" y="4853743"/>
            <a:ext cx="5427663" cy="15834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3"/>
            </a:pPr>
            <a:r>
              <a:rPr lang="en-US" sz="2200" dirty="0">
                <a:solidFill>
                  <a:schemeClr val="tx1"/>
                </a:solidFill>
              </a:rPr>
              <a:t>You can require users to register for SSPR (same process as MFA)</a:t>
            </a:r>
          </a:p>
        </p:txBody>
      </p:sp>
      <p:sp>
        <p:nvSpPr>
          <p:cNvPr id="11" name="Rectangle 10">
            <a:extLst>
              <a:ext uri="{FF2B5EF4-FFF2-40B4-BE49-F238E27FC236}">
                <a16:creationId xmlns:a16="http://schemas.microsoft.com/office/drawing/2014/main" id="{CB42AF4D-704C-438D-AE97-DB6FABEA8BAD}"/>
              </a:ext>
              <a:ext uri="{C183D7F6-B498-43B3-948B-1728B52AA6E4}">
                <adec:decorative xmlns:adec="http://schemas.microsoft.com/office/drawing/2017/decorative" val="1"/>
              </a:ext>
            </a:extLst>
          </p:cNvPr>
          <p:cNvSpPr/>
          <p:nvPr/>
        </p:nvSpPr>
        <p:spPr bwMode="auto">
          <a:xfrm>
            <a:off x="5994400" y="1192214"/>
            <a:ext cx="6015037" cy="52450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17" name="Group 16" descr="A screenshot of the Password Reset - Authentication Methods screen">
            <a:extLst>
              <a:ext uri="{FF2B5EF4-FFF2-40B4-BE49-F238E27FC236}">
                <a16:creationId xmlns:a16="http://schemas.microsoft.com/office/drawing/2014/main" id="{4ABEFD4D-A11C-414B-B7EB-BB79CD2FAF71}"/>
              </a:ext>
              <a:ext uri="{C183D7F6-B498-43B3-948B-1728B52AA6E4}">
                <adec:decorative xmlns:adec="http://schemas.microsoft.com/office/drawing/2017/decorative" val="0"/>
              </a:ext>
            </a:extLst>
          </p:cNvPr>
          <p:cNvGrpSpPr/>
          <p:nvPr/>
        </p:nvGrpSpPr>
        <p:grpSpPr>
          <a:xfrm>
            <a:off x="6722455" y="1320800"/>
            <a:ext cx="4873625" cy="5116429"/>
            <a:chOff x="6525750" y="1269207"/>
            <a:chExt cx="4952336" cy="5199061"/>
          </a:xfrm>
        </p:grpSpPr>
        <p:pic>
          <p:nvPicPr>
            <p:cNvPr id="13" name="Picture 4" descr="A screenshot of the Password Reset - Authentication Methods screen">
              <a:extLst>
                <a:ext uri="{FF2B5EF4-FFF2-40B4-BE49-F238E27FC236}">
                  <a16:creationId xmlns:a16="http://schemas.microsoft.com/office/drawing/2014/main" id="{395A84F5-6C98-451B-933A-19511FBA63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5051" y="1269207"/>
              <a:ext cx="4613035" cy="5199061"/>
            </a:xfrm>
            <a:prstGeom prst="rect">
              <a:avLst/>
            </a:prstGeom>
          </p:spPr>
        </p:pic>
        <p:sp>
          <p:nvSpPr>
            <p:cNvPr id="14" name="Oval 13" descr="Legend indicating to Properties in image screenshot">
              <a:extLst>
                <a:ext uri="{FF2B5EF4-FFF2-40B4-BE49-F238E27FC236}">
                  <a16:creationId xmlns:a16="http://schemas.microsoft.com/office/drawing/2014/main" id="{44747B7A-8257-4EC5-9A11-05FEACFD69BB}"/>
                </a:ext>
              </a:extLst>
            </p:cNvPr>
            <p:cNvSpPr/>
            <p:nvPr/>
          </p:nvSpPr>
          <p:spPr>
            <a:xfrm>
              <a:off x="6525750" y="2448691"/>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1"/>
                  </a:solidFill>
                  <a:latin typeface="+mj-lt"/>
                </a:rPr>
                <a:t>1</a:t>
              </a:r>
            </a:p>
          </p:txBody>
        </p:sp>
        <p:sp>
          <p:nvSpPr>
            <p:cNvPr id="15" name="Oval 14" descr="Legend indicating to Authentication methods in image screenshot">
              <a:extLst>
                <a:ext uri="{FF2B5EF4-FFF2-40B4-BE49-F238E27FC236}">
                  <a16:creationId xmlns:a16="http://schemas.microsoft.com/office/drawing/2014/main" id="{16D8761F-BA62-4056-88F5-DABEFB72F898}"/>
                </a:ext>
              </a:extLst>
            </p:cNvPr>
            <p:cNvSpPr/>
            <p:nvPr/>
          </p:nvSpPr>
          <p:spPr>
            <a:xfrm>
              <a:off x="6525750" y="2731143"/>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1"/>
                  </a:solidFill>
                  <a:latin typeface="+mj-lt"/>
                </a:rPr>
                <a:t>2</a:t>
              </a:r>
            </a:p>
          </p:txBody>
        </p:sp>
        <p:sp>
          <p:nvSpPr>
            <p:cNvPr id="16" name="Oval 15" descr="Legend indicating to Registration in image screenshot">
              <a:extLst>
                <a:ext uri="{FF2B5EF4-FFF2-40B4-BE49-F238E27FC236}">
                  <a16:creationId xmlns:a16="http://schemas.microsoft.com/office/drawing/2014/main" id="{6A7389EC-C159-4B07-A7A1-C982BA83E56E}"/>
                </a:ext>
              </a:extLst>
            </p:cNvPr>
            <p:cNvSpPr/>
            <p:nvPr/>
          </p:nvSpPr>
          <p:spPr>
            <a:xfrm>
              <a:off x="6525750" y="3013596"/>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1"/>
                  </a:solidFill>
                  <a:latin typeface="+mj-lt"/>
                </a:rPr>
                <a:t>3</a:t>
              </a:r>
            </a:p>
          </p:txBody>
        </p:sp>
      </p:grpSp>
    </p:spTree>
    <p:extLst>
      <p:ext uri="{BB962C8B-B14F-4D97-AF65-F5344CB8AC3E}">
        <p14:creationId xmlns:p14="http://schemas.microsoft.com/office/powerpoint/2010/main" val="98512157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0780024-44E7-4594-BFB7-412A2CE7712B}"/>
              </a:ext>
              <a:ext uri="{C183D7F6-B498-43B3-948B-1728B52AA6E4}">
                <adec:decorative xmlns:adec="http://schemas.microsoft.com/office/drawing/2017/decorative" val="1"/>
              </a:ext>
            </a:extLst>
          </p:cNvPr>
          <p:cNvGrpSpPr/>
          <p:nvPr/>
        </p:nvGrpSpPr>
        <p:grpSpPr>
          <a:xfrm>
            <a:off x="4754108" y="1219000"/>
            <a:ext cx="7101919" cy="3264025"/>
            <a:chOff x="1717831" y="1683059"/>
            <a:chExt cx="10761637" cy="3264025"/>
          </a:xfrm>
        </p:grpSpPr>
        <p:sp>
          <p:nvSpPr>
            <p:cNvPr id="8" name="TextBox 7">
              <a:extLst>
                <a:ext uri="{FF2B5EF4-FFF2-40B4-BE49-F238E27FC236}">
                  <a16:creationId xmlns:a16="http://schemas.microsoft.com/office/drawing/2014/main" id="{FAAD0CB0-A81B-4D75-B5DB-727033079D8B}"/>
                </a:ext>
              </a:extLst>
            </p:cNvPr>
            <p:cNvSpPr txBox="1"/>
            <p:nvPr/>
          </p:nvSpPr>
          <p:spPr>
            <a:xfrm>
              <a:off x="1717831" y="1683059"/>
              <a:ext cx="9991724" cy="369332"/>
            </a:xfrm>
            <a:prstGeom prst="rect">
              <a:avLst/>
            </a:prstGeom>
            <a:noFill/>
          </p:spPr>
          <p:txBody>
            <a:bodyPr wrap="square" lIns="0" tIns="0" rIns="0" bIns="0" rtlCol="0" anchor="ctr">
              <a:spAutoFit/>
            </a:bodyPr>
            <a:lstStyle/>
            <a:p>
              <a:pPr>
                <a:spcAft>
                  <a:spcPts val="600"/>
                </a:spcAft>
              </a:pPr>
              <a:r>
                <a:rPr lang="en-US" sz="2400" dirty="0"/>
                <a:t>Configure Azure Active Directory</a:t>
              </a:r>
            </a:p>
          </p:txBody>
        </p:sp>
        <p:cxnSp>
          <p:nvCxnSpPr>
            <p:cNvPr id="20" name="Straight Connector 19">
              <a:extLst>
                <a:ext uri="{FF2B5EF4-FFF2-40B4-BE49-F238E27FC236}">
                  <a16:creationId xmlns:a16="http://schemas.microsoft.com/office/drawing/2014/main" id="{E2D8FA1A-6A9A-4A64-A246-C3D40EBE4469}"/>
                </a:ext>
                <a:ext uri="{C183D7F6-B498-43B3-948B-1728B52AA6E4}">
                  <adec:decorative xmlns:adec="http://schemas.microsoft.com/office/drawing/2017/decorative" val="1"/>
                </a:ext>
              </a:extLst>
            </p:cNvPr>
            <p:cNvCxnSpPr>
              <a:cxnSpLocks/>
            </p:cNvCxnSpPr>
            <p:nvPr/>
          </p:nvCxnSpPr>
          <p:spPr>
            <a:xfrm>
              <a:off x="1717831" y="2633697"/>
              <a:ext cx="99917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917875F-0844-4F32-8DFC-C5F63B422D52}"/>
                </a:ext>
              </a:extLst>
            </p:cNvPr>
            <p:cNvSpPr txBox="1"/>
            <p:nvPr/>
          </p:nvSpPr>
          <p:spPr>
            <a:xfrm>
              <a:off x="1717831" y="3217923"/>
              <a:ext cx="9991724" cy="369332"/>
            </a:xfrm>
            <a:prstGeom prst="rect">
              <a:avLst/>
            </a:prstGeom>
            <a:noFill/>
          </p:spPr>
          <p:txBody>
            <a:bodyPr wrap="square" lIns="0" tIns="0" rIns="0" bIns="0" rtlCol="0" anchor="ctr">
              <a:spAutoFit/>
            </a:bodyPr>
            <a:lstStyle/>
            <a:p>
              <a:pPr>
                <a:spcAft>
                  <a:spcPts val="600"/>
                </a:spcAft>
              </a:pPr>
              <a:r>
                <a:rPr lang="en-US" sz="2400" dirty="0"/>
                <a:t>Configure User and Group Accounts</a:t>
              </a:r>
            </a:p>
          </p:txBody>
        </p:sp>
        <p:cxnSp>
          <p:nvCxnSpPr>
            <p:cNvPr id="21" name="Straight Connector 20">
              <a:extLst>
                <a:ext uri="{FF2B5EF4-FFF2-40B4-BE49-F238E27FC236}">
                  <a16:creationId xmlns:a16="http://schemas.microsoft.com/office/drawing/2014/main" id="{34B32FAA-1BA8-4D5D-BA7D-6A821773F7D2}"/>
                </a:ext>
                <a:ext uri="{C183D7F6-B498-43B3-948B-1728B52AA6E4}">
                  <adec:decorative xmlns:adec="http://schemas.microsoft.com/office/drawing/2017/decorative" val="1"/>
                </a:ext>
              </a:extLst>
            </p:cNvPr>
            <p:cNvCxnSpPr>
              <a:cxnSpLocks/>
            </p:cNvCxnSpPr>
            <p:nvPr/>
          </p:nvCxnSpPr>
          <p:spPr>
            <a:xfrm>
              <a:off x="1717831" y="4171481"/>
              <a:ext cx="99917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D6FF0A-3D86-4915-BEA4-3247BF5912C3}"/>
                </a:ext>
              </a:extLst>
            </p:cNvPr>
            <p:cNvSpPr txBox="1"/>
            <p:nvPr/>
          </p:nvSpPr>
          <p:spPr>
            <a:xfrm>
              <a:off x="1717831" y="4577752"/>
              <a:ext cx="10761637" cy="369332"/>
            </a:xfrm>
            <a:prstGeom prst="rect">
              <a:avLst/>
            </a:prstGeom>
            <a:noFill/>
          </p:spPr>
          <p:txBody>
            <a:bodyPr wrap="square" lIns="0" tIns="0" rIns="0" bIns="0" rtlCol="0" anchor="ctr">
              <a:spAutoFit/>
            </a:bodyPr>
            <a:lstStyle/>
            <a:p>
              <a:pPr algn="l"/>
              <a:r>
                <a:rPr lang="en-US" sz="2400" b="0" i="0" dirty="0">
                  <a:solidFill>
                    <a:srgbClr val="222222"/>
                  </a:solidFill>
                  <a:effectLst/>
                  <a:latin typeface="segoe-ui_light"/>
                </a:rPr>
                <a:t>Lab 01 - Manage Azure Active Directory Identities</a:t>
              </a:r>
            </a:p>
          </p:txBody>
        </p:sp>
      </p:grpSp>
      <p:grpSp>
        <p:nvGrpSpPr>
          <p:cNvPr id="14" name="Group 13">
            <a:extLst>
              <a:ext uri="{FF2B5EF4-FFF2-40B4-BE49-F238E27FC236}">
                <a16:creationId xmlns:a16="http://schemas.microsoft.com/office/drawing/2014/main" id="{034873DE-4ACC-43E4-8B35-C7D39B86C2EC}"/>
              </a:ext>
              <a:ext uri="{C183D7F6-B498-43B3-948B-1728B52AA6E4}">
                <adec:decorative xmlns:adec="http://schemas.microsoft.com/office/drawing/2017/decorative" val="1"/>
              </a:ext>
            </a:extLst>
          </p:cNvPr>
          <p:cNvGrpSpPr/>
          <p:nvPr/>
        </p:nvGrpSpPr>
        <p:grpSpPr>
          <a:xfrm>
            <a:off x="3488715" y="1043941"/>
            <a:ext cx="1071562" cy="3854297"/>
            <a:chOff x="452438" y="1508000"/>
            <a:chExt cx="1207008" cy="4261546"/>
          </a:xfrm>
        </p:grpSpPr>
        <p:pic>
          <p:nvPicPr>
            <p:cNvPr id="7" name="Picture 6" descr="Icon of two people">
              <a:extLst>
                <a:ext uri="{FF2B5EF4-FFF2-40B4-BE49-F238E27FC236}">
                  <a16:creationId xmlns:a16="http://schemas.microsoft.com/office/drawing/2014/main" id="{AFF6D86B-4424-4C20-A3EA-4D1C86EA76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438" y="3026277"/>
              <a:ext cx="1207008" cy="1205484"/>
            </a:xfrm>
            <a:prstGeom prst="rect">
              <a:avLst/>
            </a:prstGeom>
          </p:spPr>
        </p:pic>
        <p:pic>
          <p:nvPicPr>
            <p:cNvPr id="6" name="Picture 5" descr="Icon of a lab flask">
              <a:extLst>
                <a:ext uri="{FF2B5EF4-FFF2-40B4-BE49-F238E27FC236}">
                  <a16:creationId xmlns:a16="http://schemas.microsoft.com/office/drawing/2014/main" id="{CC96FE38-0F24-4F6E-B9D8-4C46927B15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438" y="4564062"/>
              <a:ext cx="1207008" cy="1205484"/>
            </a:xfrm>
            <a:prstGeom prst="rect">
              <a:avLst/>
            </a:prstGeom>
          </p:spPr>
        </p:pic>
        <p:pic>
          <p:nvPicPr>
            <p:cNvPr id="12" name="Picture 11">
              <a:extLst>
                <a:ext uri="{FF2B5EF4-FFF2-40B4-BE49-F238E27FC236}">
                  <a16:creationId xmlns:a16="http://schemas.microsoft.com/office/drawing/2014/main" id="{D871E992-6718-4013-B7C2-D4E12B6C0E56}"/>
                </a:ext>
              </a:extLst>
            </p:cNvPr>
            <p:cNvPicPr>
              <a:picLocks noChangeAspect="1"/>
            </p:cNvPicPr>
            <p:nvPr/>
          </p:nvPicPr>
          <p:blipFill>
            <a:blip r:embed="rId5"/>
            <a:stretch>
              <a:fillRect/>
            </a:stretch>
          </p:blipFill>
          <p:spPr>
            <a:xfrm>
              <a:off x="494370" y="1508000"/>
              <a:ext cx="1123143" cy="1006969"/>
            </a:xfrm>
            <a:prstGeom prst="rect">
              <a:avLst/>
            </a:prstGeom>
          </p:spPr>
        </p:pic>
        <p:pic>
          <p:nvPicPr>
            <p:cNvPr id="4" name="Graphic 3">
              <a:extLst>
                <a:ext uri="{FF2B5EF4-FFF2-40B4-BE49-F238E27FC236}">
                  <a16:creationId xmlns:a16="http://schemas.microsoft.com/office/drawing/2014/main" id="{39C6BCDB-B65B-4063-9874-B2A53ECF35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2702" y="1701556"/>
              <a:ext cx="682537" cy="682537"/>
            </a:xfrm>
            <a:prstGeom prst="rect">
              <a:avLst/>
            </a:prstGeom>
          </p:spPr>
        </p:pic>
      </p:grpSp>
      <p:sp>
        <p:nvSpPr>
          <p:cNvPr id="13" name="Title 12">
            <a:extLst>
              <a:ext uri="{FF2B5EF4-FFF2-40B4-BE49-F238E27FC236}">
                <a16:creationId xmlns:a16="http://schemas.microsoft.com/office/drawing/2014/main" id="{024EEBA0-431F-4BD9-B678-70A9323D3E2C}"/>
              </a:ext>
            </a:extLst>
          </p:cNvPr>
          <p:cNvSpPr>
            <a:spLocks noGrp="1"/>
          </p:cNvSpPr>
          <p:nvPr>
            <p:ph type="title"/>
          </p:nvPr>
        </p:nvSpPr>
        <p:spPr>
          <a:xfrm>
            <a:off x="465139" y="2881710"/>
            <a:ext cx="2506662" cy="1231106"/>
          </a:xfrm>
        </p:spPr>
        <p:txBody>
          <a:bodyPr/>
          <a:lstStyle/>
          <a:p>
            <a:r>
              <a:rPr lang="en-US" dirty="0"/>
              <a:t>Administer Identity Introduction</a:t>
            </a:r>
          </a:p>
        </p:txBody>
      </p:sp>
    </p:spTree>
    <p:extLst>
      <p:ext uri="{BB962C8B-B14F-4D97-AF65-F5344CB8AC3E}">
        <p14:creationId xmlns:p14="http://schemas.microsoft.com/office/powerpoint/2010/main" val="38676886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A1D8-007C-F9C0-A247-739D8EDDD0EB}"/>
              </a:ext>
            </a:extLst>
          </p:cNvPr>
          <p:cNvSpPr>
            <a:spLocks noGrp="1"/>
          </p:cNvSpPr>
          <p:nvPr>
            <p:ph type="title"/>
          </p:nvPr>
        </p:nvSpPr>
        <p:spPr/>
        <p:txBody>
          <a:bodyPr/>
          <a:lstStyle/>
          <a:p>
            <a:r>
              <a:rPr lang="en-GB" dirty="0"/>
              <a:t>What is Federation?</a:t>
            </a:r>
          </a:p>
        </p:txBody>
      </p:sp>
      <p:pic>
        <p:nvPicPr>
          <p:cNvPr id="2050" name="Picture 2" descr="ADFS - Active Directory Federation Service – STEP by STEP for Office 365 -  Nuno Árias Silva Website">
            <a:extLst>
              <a:ext uri="{FF2B5EF4-FFF2-40B4-BE49-F238E27FC236}">
                <a16:creationId xmlns:a16="http://schemas.microsoft.com/office/drawing/2014/main" id="{CAF3ACF7-56A8-0D8D-9A3A-C902C4360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4862" y="1281745"/>
            <a:ext cx="8286749" cy="4844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6159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00CF-FC28-45CD-0947-F81BE2B48BF7}"/>
              </a:ext>
            </a:extLst>
          </p:cNvPr>
          <p:cNvSpPr>
            <a:spLocks noGrp="1"/>
          </p:cNvSpPr>
          <p:nvPr>
            <p:ph type="title"/>
          </p:nvPr>
        </p:nvSpPr>
        <p:spPr/>
        <p:txBody>
          <a:bodyPr/>
          <a:lstStyle/>
          <a:p>
            <a:r>
              <a:rPr lang="en-GB" dirty="0"/>
              <a:t>Knowledge Check</a:t>
            </a:r>
          </a:p>
        </p:txBody>
      </p:sp>
      <p:pic>
        <p:nvPicPr>
          <p:cNvPr id="6" name="Picture 5">
            <a:extLst>
              <a:ext uri="{FF2B5EF4-FFF2-40B4-BE49-F238E27FC236}">
                <a16:creationId xmlns:a16="http://schemas.microsoft.com/office/drawing/2014/main" id="{ABB05842-A450-B96F-CFE8-244DB209054C}"/>
              </a:ext>
            </a:extLst>
          </p:cNvPr>
          <p:cNvPicPr>
            <a:picLocks noChangeAspect="1"/>
          </p:cNvPicPr>
          <p:nvPr/>
        </p:nvPicPr>
        <p:blipFill>
          <a:blip r:embed="rId3"/>
          <a:stretch>
            <a:fillRect/>
          </a:stretch>
        </p:blipFill>
        <p:spPr>
          <a:xfrm>
            <a:off x="427038" y="1312140"/>
            <a:ext cx="7407282" cy="4724809"/>
          </a:xfrm>
          <a:prstGeom prst="rect">
            <a:avLst/>
          </a:prstGeom>
        </p:spPr>
      </p:pic>
    </p:spTree>
    <p:extLst>
      <p:ext uri="{BB962C8B-B14F-4D97-AF65-F5344CB8AC3E}">
        <p14:creationId xmlns:p14="http://schemas.microsoft.com/office/powerpoint/2010/main" val="49498786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bg2">
                    <a:lumMod val="10000"/>
                  </a:schemeClr>
                </a:solidFill>
              </a:rPr>
              <a:t>Summary and Resources – Configure Azure Active Directory</a:t>
            </a:r>
          </a:p>
        </p:txBody>
      </p:sp>
      <p:sp>
        <p:nvSpPr>
          <p:cNvPr id="12" name="Rectangle 11">
            <a:extLst>
              <a:ext uri="{FF2B5EF4-FFF2-40B4-BE49-F238E27FC236}">
                <a16:creationId xmlns:a16="http://schemas.microsoft.com/office/drawing/2014/main" id="{616B814B-5D4E-416F-AE83-E9B3AC11932E}"/>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13" name="Rectangle 12">
            <a:extLst>
              <a:ext uri="{FF2B5EF4-FFF2-40B4-BE49-F238E27FC236}">
                <a16:creationId xmlns:a16="http://schemas.microsoft.com/office/drawing/2014/main" id="{C85B5353-A05B-4F9F-93B3-4523D0B7E89B}"/>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cxnSp>
        <p:nvCxnSpPr>
          <p:cNvPr id="28" name="Straight Connector 27">
            <a:extLst>
              <a:ext uri="{FF2B5EF4-FFF2-40B4-BE49-F238E27FC236}">
                <a16:creationId xmlns:a16="http://schemas.microsoft.com/office/drawing/2014/main" id="{3AFA1F8C-A0BC-4C3E-8230-2FFAA5369191}"/>
              </a:ext>
              <a:ext uri="{C183D7F6-B498-43B3-948B-1728B52AA6E4}">
                <adec:decorative xmlns:adec="http://schemas.microsoft.com/office/drawing/2017/decorative" val="1"/>
              </a:ext>
            </a:extLst>
          </p:cNvPr>
          <p:cNvCxnSpPr>
            <a:cxnSpLocks/>
          </p:cNvCxnSpPr>
          <p:nvPr/>
        </p:nvCxnSpPr>
        <p:spPr>
          <a:xfrm>
            <a:off x="4876800" y="276411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2804F6D-1590-44EB-B839-709E184FBF58}"/>
              </a:ext>
              <a:ext uri="{C183D7F6-B498-43B3-948B-1728B52AA6E4}">
                <adec:decorative xmlns:adec="http://schemas.microsoft.com/office/drawing/2017/decorative" val="1"/>
              </a:ext>
            </a:extLst>
          </p:cNvPr>
          <p:cNvCxnSpPr>
            <a:cxnSpLocks/>
          </p:cNvCxnSpPr>
          <p:nvPr/>
        </p:nvCxnSpPr>
        <p:spPr>
          <a:xfrm>
            <a:off x="4876800" y="343761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7D8E708-0375-4BE4-AA33-254D0233BCB2}"/>
              </a:ext>
            </a:extLst>
          </p:cNvPr>
          <p:cNvSpPr/>
          <p:nvPr/>
        </p:nvSpPr>
        <p:spPr>
          <a:xfrm>
            <a:off x="4801526" y="2021087"/>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dirty="0">
                <a:hlinkClick r:id="rId3"/>
              </a:rPr>
              <a:t>Allow users to reset their password with Azure Active Directory self-service password reset (Sandbox)</a:t>
            </a:r>
            <a:endParaRPr lang="en-IN" sz="1800" kern="1200" dirty="0">
              <a:solidFill>
                <a:schemeClr val="tx1"/>
              </a:solidFill>
            </a:endParaRPr>
          </a:p>
        </p:txBody>
      </p:sp>
      <p:pic>
        <p:nvPicPr>
          <p:cNvPr id="3" name="Picture 2">
            <a:extLst>
              <a:ext uri="{FF2B5EF4-FFF2-40B4-BE49-F238E27FC236}">
                <a16:creationId xmlns:a16="http://schemas.microsoft.com/office/drawing/2014/main" id="{C6A6500B-AD98-4754-B815-30E4444B4EBD}"/>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1597" y="2794850"/>
            <a:ext cx="1494645" cy="2173707"/>
          </a:xfrm>
          <a:prstGeom prst="rect">
            <a:avLst/>
          </a:prstGeom>
        </p:spPr>
      </p:pic>
      <p:sp>
        <p:nvSpPr>
          <p:cNvPr id="14" name="TextBox 13">
            <a:extLst>
              <a:ext uri="{FF2B5EF4-FFF2-40B4-BE49-F238E27FC236}">
                <a16:creationId xmlns:a16="http://schemas.microsoft.com/office/drawing/2014/main" id="{2E7D642F-A854-4E49-941C-2BB00DF51409}"/>
              </a:ext>
            </a:extLst>
          </p:cNvPr>
          <p:cNvSpPr txBox="1"/>
          <p:nvPr/>
        </p:nvSpPr>
        <p:spPr>
          <a:xfrm>
            <a:off x="4801525" y="2791285"/>
            <a:ext cx="6642329" cy="646331"/>
          </a:xfrm>
          <a:prstGeom prst="rect">
            <a:avLst/>
          </a:prstGeom>
          <a:noFill/>
        </p:spPr>
        <p:txBody>
          <a:bodyPr wrap="square">
            <a:spAutoFit/>
          </a:bodyPr>
          <a:lstStyle/>
          <a:p>
            <a:r>
              <a:rPr lang="en-US" dirty="0">
                <a:hlinkClick r:id="rId5"/>
              </a:rPr>
              <a:t>Manage device identity with Azure AD join and Enterprise State Roaming</a:t>
            </a:r>
            <a:endParaRPr lang="en-US" dirty="0"/>
          </a:p>
        </p:txBody>
      </p:sp>
      <p:sp>
        <p:nvSpPr>
          <p:cNvPr id="11" name="TextBox 10">
            <a:extLst>
              <a:ext uri="{FF2B5EF4-FFF2-40B4-BE49-F238E27FC236}">
                <a16:creationId xmlns:a16="http://schemas.microsoft.com/office/drawing/2014/main" id="{82BE4601-6FA7-4F8D-B88C-7AEC6A093191}"/>
              </a:ext>
            </a:extLst>
          </p:cNvPr>
          <p:cNvSpPr txBox="1"/>
          <p:nvPr/>
        </p:nvSpPr>
        <p:spPr>
          <a:xfrm>
            <a:off x="4801525" y="3582197"/>
            <a:ext cx="6217920" cy="369332"/>
          </a:xfrm>
          <a:prstGeom prst="rect">
            <a:avLst/>
          </a:prstGeom>
          <a:noFill/>
        </p:spPr>
        <p:txBody>
          <a:bodyPr wrap="square">
            <a:spAutoFit/>
          </a:bodyPr>
          <a:lstStyle/>
          <a:p>
            <a:pPr algn="l"/>
            <a:r>
              <a:rPr lang="en-US" dirty="0">
                <a:hlinkClick r:id="rId6"/>
              </a:rPr>
              <a:t>Implement and manage hybrid identity</a:t>
            </a:r>
            <a:endParaRPr lang="en-US" dirty="0"/>
          </a:p>
        </p:txBody>
      </p:sp>
      <p:cxnSp>
        <p:nvCxnSpPr>
          <p:cNvPr id="5" name="Straight Connector 4">
            <a:extLst>
              <a:ext uri="{FF2B5EF4-FFF2-40B4-BE49-F238E27FC236}">
                <a16:creationId xmlns:a16="http://schemas.microsoft.com/office/drawing/2014/main" id="{F41EC09E-9E6D-423C-A350-6CBC666F5A02}"/>
              </a:ext>
              <a:ext uri="{C183D7F6-B498-43B3-948B-1728B52AA6E4}">
                <adec:decorative xmlns:adec="http://schemas.microsoft.com/office/drawing/2017/decorative" val="1"/>
              </a:ext>
            </a:extLst>
          </p:cNvPr>
          <p:cNvCxnSpPr>
            <a:cxnSpLocks/>
          </p:cNvCxnSpPr>
          <p:nvPr/>
        </p:nvCxnSpPr>
        <p:spPr>
          <a:xfrm>
            <a:off x="4893196" y="407769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8A1577E-FA45-4AC3-92EB-608AE1A5F62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7963"/>
            <a:ext cx="9070923" cy="498598"/>
          </a:xfrm>
        </p:spPr>
        <p:txBody>
          <a:bodyPr/>
          <a:lstStyle/>
          <a:p>
            <a:r>
              <a:rPr lang="en-US" dirty="0"/>
              <a:t>Configure User and Group Accounts</a:t>
            </a:r>
          </a:p>
        </p:txBody>
      </p:sp>
      <p:pic>
        <p:nvPicPr>
          <p:cNvPr id="6" name="Picture 5" descr="Icon of two people">
            <a:extLst>
              <a:ext uri="{FF2B5EF4-FFF2-40B4-BE49-F238E27FC236}">
                <a16:creationId xmlns:a16="http://schemas.microsoft.com/office/drawing/2014/main" id="{7746F07D-A897-4015-81E8-EA649193E7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2109" y="2781637"/>
            <a:ext cx="1442020" cy="1442020"/>
          </a:xfrm>
          <a:prstGeom prst="rect">
            <a:avLst/>
          </a:prstGeom>
        </p:spPr>
      </p:pic>
    </p:spTree>
    <p:extLst>
      <p:ext uri="{BB962C8B-B14F-4D97-AF65-F5344CB8AC3E}">
        <p14:creationId xmlns:p14="http://schemas.microsoft.com/office/powerpoint/2010/main" val="149742650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65139" y="2676527"/>
            <a:ext cx="2335170" cy="1641475"/>
          </a:xfrm>
        </p:spPr>
        <p:txBody>
          <a:bodyPr/>
          <a:lstStyle/>
          <a:p>
            <a:r>
              <a:rPr lang="en-US" dirty="0"/>
              <a:t>Configure User and Group Accounts Introduction</a:t>
            </a:r>
          </a:p>
        </p:txBody>
      </p:sp>
      <p:sp>
        <p:nvSpPr>
          <p:cNvPr id="5" name="Rectangle 4">
            <a:extLst>
              <a:ext uri="{FF2B5EF4-FFF2-40B4-BE49-F238E27FC236}">
                <a16:creationId xmlns:a16="http://schemas.microsoft.com/office/drawing/2014/main" id="{3F05FDA1-1599-4684-A051-18A6974A3B6D}"/>
              </a:ext>
            </a:extLst>
          </p:cNvPr>
          <p:cNvSpPr/>
          <p:nvPr/>
        </p:nvSpPr>
        <p:spPr bwMode="auto">
          <a:xfrm>
            <a:off x="4446190" y="655193"/>
            <a:ext cx="7399446" cy="43890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nSpc>
                <a:spcPct val="200000"/>
              </a:lnSpc>
            </a:pPr>
            <a:r>
              <a:rPr lang="en-US" sz="2200" dirty="0">
                <a:solidFill>
                  <a:schemeClr val="tx1"/>
                </a:solidFill>
              </a:rPr>
              <a:t>Create User Accounts</a:t>
            </a:r>
          </a:p>
          <a:p>
            <a:pPr>
              <a:lnSpc>
                <a:spcPct val="200000"/>
              </a:lnSpc>
            </a:pPr>
            <a:r>
              <a:rPr lang="en-US" sz="2200" dirty="0">
                <a:solidFill>
                  <a:schemeClr val="tx1"/>
                </a:solidFill>
              </a:rPr>
              <a:t>Manage User Accounts</a:t>
            </a:r>
          </a:p>
          <a:p>
            <a:pPr>
              <a:lnSpc>
                <a:spcPct val="200000"/>
              </a:lnSpc>
            </a:pPr>
            <a:r>
              <a:rPr lang="en-US" sz="2200" dirty="0">
                <a:solidFill>
                  <a:schemeClr val="tx1"/>
                </a:solidFill>
              </a:rPr>
              <a:t>Create Bulk Accounts</a:t>
            </a:r>
          </a:p>
          <a:p>
            <a:pPr>
              <a:lnSpc>
                <a:spcPct val="200000"/>
              </a:lnSpc>
            </a:pPr>
            <a:r>
              <a:rPr lang="en-US" sz="2200" dirty="0">
                <a:solidFill>
                  <a:schemeClr val="tx1"/>
                </a:solidFill>
              </a:rPr>
              <a:t>Create Group Accounts</a:t>
            </a:r>
          </a:p>
          <a:p>
            <a:pPr>
              <a:lnSpc>
                <a:spcPct val="200000"/>
              </a:lnSpc>
            </a:pPr>
            <a:r>
              <a:rPr lang="en-US" sz="2200" dirty="0">
                <a:solidFill>
                  <a:schemeClr val="tx1"/>
                </a:solidFill>
              </a:rPr>
              <a:t>Assign Licenses to Users and Groups (extra topic) </a:t>
            </a:r>
          </a:p>
          <a:p>
            <a:pPr>
              <a:lnSpc>
                <a:spcPct val="200000"/>
              </a:lnSpc>
            </a:pPr>
            <a:r>
              <a:rPr lang="en-US" sz="2200" dirty="0">
                <a:solidFill>
                  <a:schemeClr val="tx1"/>
                </a:solidFill>
              </a:rPr>
              <a:t>Create Administrative Units</a:t>
            </a:r>
          </a:p>
          <a:p>
            <a:pPr>
              <a:lnSpc>
                <a:spcPct val="200000"/>
              </a:lnSpc>
            </a:pPr>
            <a:r>
              <a:rPr lang="en-US" sz="2200" dirty="0">
                <a:solidFill>
                  <a:schemeClr val="tx1"/>
                </a:solidFill>
              </a:rPr>
              <a:t>Demonstration – Users and Groups</a:t>
            </a:r>
          </a:p>
          <a:p>
            <a:pPr>
              <a:lnSpc>
                <a:spcPct val="200000"/>
              </a:lnSpc>
            </a:pPr>
            <a:r>
              <a:rPr lang="en-US" sz="2200" dirty="0">
                <a:solidFill>
                  <a:schemeClr val="tx1"/>
                </a:solidFill>
              </a:rPr>
              <a:t>Summary and Resources </a:t>
            </a:r>
          </a:p>
        </p:txBody>
      </p:sp>
      <p:grpSp>
        <p:nvGrpSpPr>
          <p:cNvPr id="4" name="Group 3">
            <a:extLst>
              <a:ext uri="{FF2B5EF4-FFF2-40B4-BE49-F238E27FC236}">
                <a16:creationId xmlns:a16="http://schemas.microsoft.com/office/drawing/2014/main" id="{268F60DC-592B-4334-9C3E-4904E3E39ED1}"/>
              </a:ext>
              <a:ext uri="{C183D7F6-B498-43B3-948B-1728B52AA6E4}">
                <adec:decorative xmlns:adec="http://schemas.microsoft.com/office/drawing/2017/decorative" val="1"/>
              </a:ext>
            </a:extLst>
          </p:cNvPr>
          <p:cNvGrpSpPr/>
          <p:nvPr/>
        </p:nvGrpSpPr>
        <p:grpSpPr>
          <a:xfrm>
            <a:off x="3753172" y="386767"/>
            <a:ext cx="580552" cy="5141082"/>
            <a:chOff x="3753172" y="386767"/>
            <a:chExt cx="580552" cy="5141082"/>
          </a:xfrm>
        </p:grpSpPr>
        <p:pic>
          <p:nvPicPr>
            <p:cNvPr id="13" name="Picture 12">
              <a:extLst>
                <a:ext uri="{FF2B5EF4-FFF2-40B4-BE49-F238E27FC236}">
                  <a16:creationId xmlns:a16="http://schemas.microsoft.com/office/drawing/2014/main" id="{A13BE26B-1169-4C96-9624-3AA9A7FACC0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6601" y="386767"/>
              <a:ext cx="548354" cy="536852"/>
            </a:xfrm>
            <a:prstGeom prst="rect">
              <a:avLst/>
            </a:prstGeom>
          </p:spPr>
        </p:pic>
        <p:pic>
          <p:nvPicPr>
            <p:cNvPr id="14" name="Picture 13">
              <a:extLst>
                <a:ext uri="{FF2B5EF4-FFF2-40B4-BE49-F238E27FC236}">
                  <a16:creationId xmlns:a16="http://schemas.microsoft.com/office/drawing/2014/main" id="{004B2CEB-3CA3-4502-A605-34738E1A69D4}"/>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6601" y="1034979"/>
              <a:ext cx="548354" cy="536852"/>
            </a:xfrm>
            <a:prstGeom prst="rect">
              <a:avLst/>
            </a:prstGeom>
          </p:spPr>
        </p:pic>
        <p:pic>
          <p:nvPicPr>
            <p:cNvPr id="15" name="Picture 14">
              <a:extLst>
                <a:ext uri="{FF2B5EF4-FFF2-40B4-BE49-F238E27FC236}">
                  <a16:creationId xmlns:a16="http://schemas.microsoft.com/office/drawing/2014/main" id="{059EA2D1-9E59-40A4-B1CE-2C40C0D7A518}"/>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6601" y="1683190"/>
              <a:ext cx="548354" cy="536852"/>
            </a:xfrm>
            <a:prstGeom prst="rect">
              <a:avLst/>
            </a:prstGeom>
          </p:spPr>
        </p:pic>
        <p:pic>
          <p:nvPicPr>
            <p:cNvPr id="16" name="Picture 15">
              <a:extLst>
                <a:ext uri="{FF2B5EF4-FFF2-40B4-BE49-F238E27FC236}">
                  <a16:creationId xmlns:a16="http://schemas.microsoft.com/office/drawing/2014/main" id="{7AC072D5-8F8B-400F-89D5-C54DE7C0885E}"/>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65795" y="2397875"/>
              <a:ext cx="548354" cy="536852"/>
            </a:xfrm>
            <a:prstGeom prst="rect">
              <a:avLst/>
            </a:prstGeom>
          </p:spPr>
        </p:pic>
        <p:pic>
          <p:nvPicPr>
            <p:cNvPr id="57" name="Picture 56">
              <a:extLst>
                <a:ext uri="{FF2B5EF4-FFF2-40B4-BE49-F238E27FC236}">
                  <a16:creationId xmlns:a16="http://schemas.microsoft.com/office/drawing/2014/main" id="{9FA5692D-EDBC-4250-83DC-C8E7DA6EFF82}"/>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4989" y="4392023"/>
              <a:ext cx="548354" cy="536852"/>
            </a:xfrm>
            <a:prstGeom prst="rect">
              <a:avLst/>
            </a:prstGeom>
          </p:spPr>
        </p:pic>
        <p:pic>
          <p:nvPicPr>
            <p:cNvPr id="19" name="Picture 18">
              <a:extLst>
                <a:ext uri="{FF2B5EF4-FFF2-40B4-BE49-F238E27FC236}">
                  <a16:creationId xmlns:a16="http://schemas.microsoft.com/office/drawing/2014/main" id="{C2A60FCD-E531-4C26-9664-D2320823FDC3}"/>
                </a:ext>
              </a:extLst>
            </p:cNvPr>
            <p:cNvPicPr>
              <a:picLocks noChangeAspect="1"/>
            </p:cNvPicPr>
            <p:nvPr/>
          </p:nvPicPr>
          <p:blipFill>
            <a:blip r:embed="rId8"/>
            <a:stretch>
              <a:fillRect/>
            </a:stretch>
          </p:blipFill>
          <p:spPr>
            <a:xfrm>
              <a:off x="3765795" y="5044254"/>
              <a:ext cx="548354" cy="483595"/>
            </a:xfrm>
            <a:prstGeom prst="rect">
              <a:avLst/>
            </a:prstGeom>
          </p:spPr>
        </p:pic>
        <p:sp>
          <p:nvSpPr>
            <p:cNvPr id="22" name="Freeform: Shape 21">
              <a:extLst>
                <a:ext uri="{FF2B5EF4-FFF2-40B4-BE49-F238E27FC236}">
                  <a16:creationId xmlns:a16="http://schemas.microsoft.com/office/drawing/2014/main" id="{AF3B8C99-623D-4C86-8562-1FF722BD8FC6}"/>
                </a:ext>
              </a:extLst>
            </p:cNvPr>
            <p:cNvSpPr/>
            <p:nvPr/>
          </p:nvSpPr>
          <p:spPr>
            <a:xfrm>
              <a:off x="4079916" y="5275123"/>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D4CE08FE-2382-4850-B4F5-97EB942B4F89}"/>
                </a:ext>
              </a:extLst>
            </p:cNvPr>
            <p:cNvSpPr/>
            <p:nvPr/>
          </p:nvSpPr>
          <p:spPr>
            <a:xfrm>
              <a:off x="4105461" y="5201989"/>
              <a:ext cx="65199" cy="59267"/>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269BC25-5E1F-4302-8933-87CA08A38C45}"/>
                </a:ext>
              </a:extLst>
            </p:cNvPr>
            <p:cNvSpPr/>
            <p:nvPr/>
          </p:nvSpPr>
          <p:spPr>
            <a:xfrm>
              <a:off x="3981016" y="5215185"/>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798C1914-A496-4AF7-8307-BB2CEED61D9C}"/>
                </a:ext>
              </a:extLst>
            </p:cNvPr>
            <p:cNvSpPr/>
            <p:nvPr/>
          </p:nvSpPr>
          <p:spPr>
            <a:xfrm>
              <a:off x="4006567" y="5142073"/>
              <a:ext cx="65199" cy="59267"/>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08B23017-9431-4BDD-9A01-E54B3D81006C}"/>
                </a:ext>
              </a:extLst>
            </p:cNvPr>
            <p:cNvSpPr/>
            <p:nvPr/>
          </p:nvSpPr>
          <p:spPr>
            <a:xfrm>
              <a:off x="3981016" y="5350991"/>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5DCF656D-CC7F-4E04-9066-AB048DFAE0AC}"/>
                </a:ext>
              </a:extLst>
            </p:cNvPr>
            <p:cNvSpPr/>
            <p:nvPr/>
          </p:nvSpPr>
          <p:spPr>
            <a:xfrm>
              <a:off x="4006567" y="5277902"/>
              <a:ext cx="65199" cy="59267"/>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57D9E1E-F236-4844-92AC-F83926B7B2A8}"/>
                </a:ext>
              </a:extLst>
            </p:cNvPr>
            <p:cNvSpPr/>
            <p:nvPr/>
          </p:nvSpPr>
          <p:spPr>
            <a:xfrm>
              <a:off x="3882669" y="5275123"/>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1D337C0-D119-426F-B939-778E9299FA3F}"/>
                </a:ext>
              </a:extLst>
            </p:cNvPr>
            <p:cNvSpPr/>
            <p:nvPr/>
          </p:nvSpPr>
          <p:spPr>
            <a:xfrm>
              <a:off x="3908221" y="5201989"/>
              <a:ext cx="65199" cy="59267"/>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pic>
          <p:nvPicPr>
            <p:cNvPr id="38" name="Picture 37">
              <a:extLst>
                <a:ext uri="{FF2B5EF4-FFF2-40B4-BE49-F238E27FC236}">
                  <a16:creationId xmlns:a16="http://schemas.microsoft.com/office/drawing/2014/main" id="{C91517EB-CA3F-46E9-987B-428FCF151086}"/>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3779271" y="3112560"/>
              <a:ext cx="554453" cy="536851"/>
            </a:xfrm>
            <a:prstGeom prst="rect">
              <a:avLst/>
            </a:prstGeom>
          </p:spPr>
        </p:pic>
        <p:pic>
          <p:nvPicPr>
            <p:cNvPr id="3" name="Picture 2">
              <a:extLst>
                <a:ext uri="{FF2B5EF4-FFF2-40B4-BE49-F238E27FC236}">
                  <a16:creationId xmlns:a16="http://schemas.microsoft.com/office/drawing/2014/main" id="{2D985831-4FE6-478F-BA8B-F9DF278B4254}"/>
                </a:ext>
              </a:extLst>
            </p:cNvPr>
            <p:cNvPicPr>
              <a:picLocks noChangeAspect="1"/>
            </p:cNvPicPr>
            <p:nvPr/>
          </p:nvPicPr>
          <p:blipFill>
            <a:blip r:embed="rId8"/>
            <a:stretch>
              <a:fillRect/>
            </a:stretch>
          </p:blipFill>
          <p:spPr>
            <a:xfrm>
              <a:off x="3753172" y="3731876"/>
              <a:ext cx="548354" cy="483595"/>
            </a:xfrm>
            <a:prstGeom prst="rect">
              <a:avLst/>
            </a:prstGeom>
          </p:spPr>
        </p:pic>
        <p:pic>
          <p:nvPicPr>
            <p:cNvPr id="6" name="Graphic 5" descr="Steering Wheel with solid fill">
              <a:extLst>
                <a:ext uri="{FF2B5EF4-FFF2-40B4-BE49-F238E27FC236}">
                  <a16:creationId xmlns:a16="http://schemas.microsoft.com/office/drawing/2014/main" id="{1E1E9F37-50B9-4554-BFA2-3ABE87D4D51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28707" y="3795354"/>
              <a:ext cx="397284" cy="397284"/>
            </a:xfrm>
            <a:prstGeom prst="rect">
              <a:avLst/>
            </a:prstGeom>
          </p:spPr>
        </p:pic>
      </p:grpSp>
    </p:spTree>
    <p:extLst>
      <p:ext uri="{BB962C8B-B14F-4D97-AF65-F5344CB8AC3E}">
        <p14:creationId xmlns:p14="http://schemas.microsoft.com/office/powerpoint/2010/main" val="283729122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User Accounts</a:t>
            </a:r>
          </a:p>
        </p:txBody>
      </p:sp>
      <p:sp>
        <p:nvSpPr>
          <p:cNvPr id="5" name="Rectangle 4">
            <a:extLst>
              <a:ext uri="{FF2B5EF4-FFF2-40B4-BE49-F238E27FC236}">
                <a16:creationId xmlns:a16="http://schemas.microsoft.com/office/drawing/2014/main" id="{0341C1F6-FE65-4AC2-B74A-E7845BC7DBB4}"/>
              </a:ext>
              <a:ext uri="{C183D7F6-B498-43B3-948B-1728B52AA6E4}">
                <adec:decorative xmlns:adec="http://schemas.microsoft.com/office/drawing/2017/decorative" val="1"/>
              </a:ext>
            </a:extLst>
          </p:cNvPr>
          <p:cNvSpPr/>
          <p:nvPr/>
        </p:nvSpPr>
        <p:spPr bwMode="auto">
          <a:xfrm>
            <a:off x="415925" y="1339092"/>
            <a:ext cx="11582400" cy="360423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9" name="Rectangle 8">
            <a:extLst>
              <a:ext uri="{FF2B5EF4-FFF2-40B4-BE49-F238E27FC236}">
                <a16:creationId xmlns:a16="http://schemas.microsoft.com/office/drawing/2014/main" id="{4DB90E1B-7A16-4229-8700-4DB851D1FD93}"/>
              </a:ext>
            </a:extLst>
          </p:cNvPr>
          <p:cNvSpPr/>
          <p:nvPr/>
        </p:nvSpPr>
        <p:spPr>
          <a:xfrm>
            <a:off x="427038" y="5225938"/>
            <a:ext cx="273577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All users must</a:t>
            </a:r>
            <a:br>
              <a:rPr lang="en-US" sz="2000" dirty="0">
                <a:solidFill>
                  <a:schemeClr val="tx1"/>
                </a:solidFill>
              </a:rPr>
            </a:br>
            <a:r>
              <a:rPr lang="en-US" sz="2000" dirty="0">
                <a:solidFill>
                  <a:schemeClr val="tx1"/>
                </a:solidFill>
              </a:rPr>
              <a:t>have an account</a:t>
            </a:r>
          </a:p>
        </p:txBody>
      </p:sp>
      <p:sp>
        <p:nvSpPr>
          <p:cNvPr id="10" name="Rectangle 9">
            <a:extLst>
              <a:ext uri="{FF2B5EF4-FFF2-40B4-BE49-F238E27FC236}">
                <a16:creationId xmlns:a16="http://schemas.microsoft.com/office/drawing/2014/main" id="{312D2E04-3872-446E-A1C2-2AEBC0880E73}"/>
              </a:ext>
            </a:extLst>
          </p:cNvPr>
          <p:cNvSpPr/>
          <p:nvPr/>
        </p:nvSpPr>
        <p:spPr>
          <a:xfrm>
            <a:off x="3290859" y="5225938"/>
            <a:ext cx="429526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The account is used for authentication and authorization</a:t>
            </a:r>
          </a:p>
        </p:txBody>
      </p:sp>
      <p:sp>
        <p:nvSpPr>
          <p:cNvPr id="11" name="Rectangle 10">
            <a:extLst>
              <a:ext uri="{FF2B5EF4-FFF2-40B4-BE49-F238E27FC236}">
                <a16:creationId xmlns:a16="http://schemas.microsoft.com/office/drawing/2014/main" id="{1583D988-E643-436F-981E-8AC471424EFA}"/>
              </a:ext>
            </a:extLst>
          </p:cNvPr>
          <p:cNvSpPr/>
          <p:nvPr/>
        </p:nvSpPr>
        <p:spPr>
          <a:xfrm>
            <a:off x="7714171" y="5225938"/>
            <a:ext cx="429526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Each user account has additional properties</a:t>
            </a:r>
          </a:p>
        </p:txBody>
      </p:sp>
      <p:pic>
        <p:nvPicPr>
          <p:cNvPr id="4" name="Picture 3" descr="Screenshot All Users page with Name, User principal name, user type and directory synhed.">
            <a:extLst>
              <a:ext uri="{FF2B5EF4-FFF2-40B4-BE49-F238E27FC236}">
                <a16:creationId xmlns:a16="http://schemas.microsoft.com/office/drawing/2014/main" id="{1626AC27-8EDB-494D-884B-FA00BE41958A}"/>
              </a:ext>
            </a:extLst>
          </p:cNvPr>
          <p:cNvPicPr>
            <a:picLocks noChangeAspect="1"/>
          </p:cNvPicPr>
          <p:nvPr/>
        </p:nvPicPr>
        <p:blipFill>
          <a:blip r:embed="rId3"/>
          <a:stretch>
            <a:fillRect/>
          </a:stretch>
        </p:blipFill>
        <p:spPr>
          <a:xfrm>
            <a:off x="503247" y="1768586"/>
            <a:ext cx="11429979" cy="2561417"/>
          </a:xfrm>
          <a:prstGeom prst="rect">
            <a:avLst/>
          </a:prstGeom>
        </p:spPr>
      </p:pic>
    </p:spTree>
    <p:extLst>
      <p:ext uri="{BB962C8B-B14F-4D97-AF65-F5344CB8AC3E}">
        <p14:creationId xmlns:p14="http://schemas.microsoft.com/office/powerpoint/2010/main" val="26394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565D9-62ED-7C29-C8CA-9F5BD677C237}"/>
              </a:ext>
            </a:extLst>
          </p:cNvPr>
          <p:cNvSpPr>
            <a:spLocks noGrp="1"/>
          </p:cNvSpPr>
          <p:nvPr>
            <p:ph type="title"/>
          </p:nvPr>
        </p:nvSpPr>
        <p:spPr/>
        <p:txBody>
          <a:bodyPr/>
          <a:lstStyle/>
          <a:p>
            <a:r>
              <a:rPr lang="en-GB" dirty="0"/>
              <a:t>Types of Users to Consider</a:t>
            </a:r>
          </a:p>
        </p:txBody>
      </p:sp>
      <p:pic>
        <p:nvPicPr>
          <p:cNvPr id="4" name="Picture 3">
            <a:extLst>
              <a:ext uri="{FF2B5EF4-FFF2-40B4-BE49-F238E27FC236}">
                <a16:creationId xmlns:a16="http://schemas.microsoft.com/office/drawing/2014/main" id="{0AA4CF5B-968E-FEAE-06DE-7C3CC3A891F3}"/>
              </a:ext>
            </a:extLst>
          </p:cNvPr>
          <p:cNvPicPr>
            <a:picLocks noChangeAspect="1"/>
          </p:cNvPicPr>
          <p:nvPr/>
        </p:nvPicPr>
        <p:blipFill>
          <a:blip r:embed="rId3"/>
          <a:stretch>
            <a:fillRect/>
          </a:stretch>
        </p:blipFill>
        <p:spPr>
          <a:xfrm>
            <a:off x="707734" y="1296398"/>
            <a:ext cx="10703605" cy="4799868"/>
          </a:xfrm>
          <a:prstGeom prst="rect">
            <a:avLst/>
          </a:prstGeom>
        </p:spPr>
      </p:pic>
    </p:spTree>
    <p:extLst>
      <p:ext uri="{BB962C8B-B14F-4D97-AF65-F5344CB8AC3E}">
        <p14:creationId xmlns:p14="http://schemas.microsoft.com/office/powerpoint/2010/main" val="137553650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User Accounts</a:t>
            </a:r>
          </a:p>
        </p:txBody>
      </p:sp>
      <p:sp>
        <p:nvSpPr>
          <p:cNvPr id="6" name="Rectangle 5">
            <a:extLst>
              <a:ext uri="{FF2B5EF4-FFF2-40B4-BE49-F238E27FC236}">
                <a16:creationId xmlns:a16="http://schemas.microsoft.com/office/drawing/2014/main" id="{70DC4905-B92A-4ECC-8463-BF58A01BC2F6}"/>
              </a:ext>
              <a:ext uri="{C183D7F6-B498-43B3-948B-1728B52AA6E4}">
                <adec:decorative xmlns:adec="http://schemas.microsoft.com/office/drawing/2017/decorative" val="1"/>
              </a:ext>
            </a:extLst>
          </p:cNvPr>
          <p:cNvSpPr/>
          <p:nvPr/>
        </p:nvSpPr>
        <p:spPr bwMode="auto">
          <a:xfrm>
            <a:off x="427038" y="1192212"/>
            <a:ext cx="11582400" cy="373133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6" name="Picture 4" descr="Screenshot of the Add user tool bar including new user, new guest user, bulk create, bulk invite, bulk delete, download users, refresh, reset password, multi-factor authentication, and delete user">
            <a:extLst>
              <a:ext uri="{FF2B5EF4-FFF2-40B4-BE49-F238E27FC236}">
                <a16:creationId xmlns:a16="http://schemas.microsoft.com/office/drawing/2014/main" id="{80E4A273-CB51-4B65-AB73-0887DB31C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366" y="1455159"/>
            <a:ext cx="11009745" cy="462273"/>
          </a:xfrm>
          <a:prstGeom prst="rect">
            <a:avLst/>
          </a:prstGeom>
        </p:spPr>
      </p:pic>
      <p:pic>
        <p:nvPicPr>
          <p:cNvPr id="27" name="Picture 26" descr="Screenshot of the new user page. Two radio buttons are shown. One for Create User and one for Invite User">
            <a:extLst>
              <a:ext uri="{FF2B5EF4-FFF2-40B4-BE49-F238E27FC236}">
                <a16:creationId xmlns:a16="http://schemas.microsoft.com/office/drawing/2014/main" id="{F7D331FB-EBD2-431F-B77D-3C4B4CF48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2354" y="2216139"/>
            <a:ext cx="8011768" cy="2530032"/>
          </a:xfrm>
          <a:prstGeom prst="rect">
            <a:avLst/>
          </a:prstGeom>
        </p:spPr>
      </p:pic>
      <p:sp>
        <p:nvSpPr>
          <p:cNvPr id="20" name="Freeform: Shape 19">
            <a:extLst>
              <a:ext uri="{FF2B5EF4-FFF2-40B4-BE49-F238E27FC236}">
                <a16:creationId xmlns:a16="http://schemas.microsoft.com/office/drawing/2014/main" id="{FA0F26BA-40E4-45FB-B677-CC713FFA4095}"/>
              </a:ext>
            </a:extLst>
          </p:cNvPr>
          <p:cNvSpPr/>
          <p:nvPr/>
        </p:nvSpPr>
        <p:spPr>
          <a:xfrm>
            <a:off x="427037"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Must be Global Administrator or User Administrator to manage users</a:t>
            </a:r>
            <a:endParaRPr lang="en-IN" sz="2000" dirty="0">
              <a:solidFill>
                <a:schemeClr val="tx1"/>
              </a:solidFill>
            </a:endParaRPr>
          </a:p>
        </p:txBody>
      </p:sp>
      <p:sp>
        <p:nvSpPr>
          <p:cNvPr id="21" name="Freeform: Shape 20">
            <a:extLst>
              <a:ext uri="{FF2B5EF4-FFF2-40B4-BE49-F238E27FC236}">
                <a16:creationId xmlns:a16="http://schemas.microsoft.com/office/drawing/2014/main" id="{C076102E-3CBB-479E-BA86-CFB3F9FAF942}"/>
              </a:ext>
            </a:extLst>
          </p:cNvPr>
          <p:cNvSpPr/>
          <p:nvPr/>
        </p:nvSpPr>
        <p:spPr>
          <a:xfrm>
            <a:off x="3351630"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User profile</a:t>
            </a:r>
            <a:br>
              <a:rPr lang="en-US" sz="2000" dirty="0">
                <a:solidFill>
                  <a:schemeClr val="tx1"/>
                </a:solidFill>
              </a:rPr>
            </a:br>
            <a:r>
              <a:rPr lang="en-US" sz="2000" dirty="0">
                <a:solidFill>
                  <a:schemeClr val="tx1"/>
                </a:solidFill>
              </a:rPr>
              <a:t>(picture, job, contact info) is optional</a:t>
            </a:r>
            <a:endParaRPr lang="en-IN" sz="2000" dirty="0">
              <a:solidFill>
                <a:schemeClr val="tx1"/>
              </a:solidFill>
            </a:endParaRPr>
          </a:p>
        </p:txBody>
      </p:sp>
      <p:sp>
        <p:nvSpPr>
          <p:cNvPr id="22" name="Freeform: Shape 21">
            <a:extLst>
              <a:ext uri="{FF2B5EF4-FFF2-40B4-BE49-F238E27FC236}">
                <a16:creationId xmlns:a16="http://schemas.microsoft.com/office/drawing/2014/main" id="{E464C082-8CAD-4A4C-984C-008F1532D468}"/>
              </a:ext>
            </a:extLst>
          </p:cNvPr>
          <p:cNvSpPr/>
          <p:nvPr/>
        </p:nvSpPr>
        <p:spPr>
          <a:xfrm>
            <a:off x="6276223"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Deleted users</a:t>
            </a:r>
            <a:br>
              <a:rPr lang="en-US" sz="2000" dirty="0">
                <a:solidFill>
                  <a:schemeClr val="tx1"/>
                </a:solidFill>
              </a:rPr>
            </a:br>
            <a:r>
              <a:rPr lang="en-US" sz="2000" dirty="0">
                <a:solidFill>
                  <a:schemeClr val="tx1"/>
                </a:solidFill>
              </a:rPr>
              <a:t>can be restored</a:t>
            </a:r>
            <a:br>
              <a:rPr lang="en-US" sz="2000" dirty="0">
                <a:solidFill>
                  <a:schemeClr val="tx1"/>
                </a:solidFill>
              </a:rPr>
            </a:br>
            <a:r>
              <a:rPr lang="en-US" sz="2000" dirty="0">
                <a:solidFill>
                  <a:schemeClr val="tx1"/>
                </a:solidFill>
              </a:rPr>
              <a:t>for 30 days</a:t>
            </a:r>
            <a:endParaRPr lang="en-IN" sz="2000" dirty="0">
              <a:solidFill>
                <a:schemeClr val="tx1"/>
              </a:solidFill>
            </a:endParaRPr>
          </a:p>
        </p:txBody>
      </p:sp>
      <p:sp>
        <p:nvSpPr>
          <p:cNvPr id="23" name="Freeform: Shape 22">
            <a:extLst>
              <a:ext uri="{FF2B5EF4-FFF2-40B4-BE49-F238E27FC236}">
                <a16:creationId xmlns:a16="http://schemas.microsoft.com/office/drawing/2014/main" id="{BB47372E-D0FF-48F8-9885-26EA4EDE90A2}"/>
              </a:ext>
            </a:extLst>
          </p:cNvPr>
          <p:cNvSpPr/>
          <p:nvPr/>
        </p:nvSpPr>
        <p:spPr>
          <a:xfrm>
            <a:off x="9200817"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Sign in and audit</a:t>
            </a:r>
            <a:br>
              <a:rPr lang="en-US" sz="2000" dirty="0">
                <a:solidFill>
                  <a:schemeClr val="tx1"/>
                </a:solidFill>
              </a:rPr>
            </a:br>
            <a:r>
              <a:rPr lang="en-US" sz="2000" dirty="0">
                <a:solidFill>
                  <a:schemeClr val="tx1"/>
                </a:solidFill>
              </a:rPr>
              <a:t>log information</a:t>
            </a:r>
            <a:br>
              <a:rPr lang="en-US" sz="2000" dirty="0">
                <a:solidFill>
                  <a:schemeClr val="tx1"/>
                </a:solidFill>
              </a:rPr>
            </a:br>
            <a:r>
              <a:rPr lang="en-US" sz="2000" dirty="0">
                <a:solidFill>
                  <a:schemeClr val="tx1"/>
                </a:solidFill>
              </a:rPr>
              <a:t>is available</a:t>
            </a:r>
            <a:endParaRPr lang="en-IN" sz="2000" dirty="0">
              <a:solidFill>
                <a:schemeClr val="tx1"/>
              </a:solidFill>
            </a:endParaRPr>
          </a:p>
        </p:txBody>
      </p:sp>
    </p:spTree>
    <p:extLst>
      <p:ext uri="{BB962C8B-B14F-4D97-AF65-F5344CB8AC3E}">
        <p14:creationId xmlns:p14="http://schemas.microsoft.com/office/powerpoint/2010/main" val="30193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Perform bulk account updates</a:t>
            </a:r>
          </a:p>
        </p:txBody>
      </p:sp>
      <p:sp>
        <p:nvSpPr>
          <p:cNvPr id="10" name="Freeform: Shape 9">
            <a:extLst>
              <a:ext uri="{FF2B5EF4-FFF2-40B4-BE49-F238E27FC236}">
                <a16:creationId xmlns:a16="http://schemas.microsoft.com/office/drawing/2014/main" id="{F6084F3F-647F-4933-85D8-5F1690C4EA0D}"/>
              </a:ext>
            </a:extLst>
          </p:cNvPr>
          <p:cNvSpPr/>
          <p:nvPr/>
        </p:nvSpPr>
        <p:spPr>
          <a:xfrm>
            <a:off x="558223" y="4894693"/>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Azure AD supports bulk user and group member updates</a:t>
            </a:r>
          </a:p>
        </p:txBody>
      </p:sp>
      <p:sp>
        <p:nvSpPr>
          <p:cNvPr id="9" name="Freeform: Shape 8">
            <a:extLst>
              <a:ext uri="{FF2B5EF4-FFF2-40B4-BE49-F238E27FC236}">
                <a16:creationId xmlns:a16="http://schemas.microsoft.com/office/drawing/2014/main" id="{CC67C29D-13CE-4EDA-B25C-E03DB051F7C5}"/>
              </a:ext>
            </a:extLst>
          </p:cNvPr>
          <p:cNvSpPr/>
          <p:nvPr/>
        </p:nvSpPr>
        <p:spPr>
          <a:xfrm>
            <a:off x="4369457" y="4894692"/>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Create the comma-separated values (CSV) template you can download from the Portal</a:t>
            </a:r>
          </a:p>
        </p:txBody>
      </p:sp>
      <p:sp>
        <p:nvSpPr>
          <p:cNvPr id="11" name="Freeform: Shape 10">
            <a:extLst>
              <a:ext uri="{FF2B5EF4-FFF2-40B4-BE49-F238E27FC236}">
                <a16:creationId xmlns:a16="http://schemas.microsoft.com/office/drawing/2014/main" id="{F1EF831E-263B-494E-A165-3C91F34BC23C}"/>
              </a:ext>
            </a:extLst>
          </p:cNvPr>
          <p:cNvSpPr/>
          <p:nvPr/>
        </p:nvSpPr>
        <p:spPr>
          <a:xfrm>
            <a:off x="8180691" y="4894692"/>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Must be signed in as a Global administrator or User administrator</a:t>
            </a:r>
          </a:p>
        </p:txBody>
      </p:sp>
      <p:pic>
        <p:nvPicPr>
          <p:cNvPr id="3" name="Picture 2" descr="Screenshot of the bulk create user page in Azure AD. ">
            <a:extLst>
              <a:ext uri="{FF2B5EF4-FFF2-40B4-BE49-F238E27FC236}">
                <a16:creationId xmlns:a16="http://schemas.microsoft.com/office/drawing/2014/main" id="{7740676A-1072-411D-B851-F5DB71064382}"/>
              </a:ext>
            </a:extLst>
          </p:cNvPr>
          <p:cNvPicPr>
            <a:picLocks noChangeAspect="1"/>
          </p:cNvPicPr>
          <p:nvPr/>
        </p:nvPicPr>
        <p:blipFill>
          <a:blip r:embed="rId3"/>
          <a:stretch>
            <a:fillRect/>
          </a:stretch>
        </p:blipFill>
        <p:spPr>
          <a:xfrm>
            <a:off x="656050" y="1930540"/>
            <a:ext cx="10967943" cy="2225824"/>
          </a:xfrm>
          <a:prstGeom prst="rect">
            <a:avLst/>
          </a:prstGeom>
        </p:spPr>
      </p:pic>
      <p:sp>
        <p:nvSpPr>
          <p:cNvPr id="5" name="Rectangle 4">
            <a:extLst>
              <a:ext uri="{FF2B5EF4-FFF2-40B4-BE49-F238E27FC236}">
                <a16:creationId xmlns:a16="http://schemas.microsoft.com/office/drawing/2014/main" id="{3BF2B4B1-B0EA-4B47-A1AD-F26A44ADC48A}"/>
              </a:ext>
              <a:ext uri="{C183D7F6-B498-43B3-948B-1728B52AA6E4}">
                <adec:decorative xmlns:adec="http://schemas.microsoft.com/office/drawing/2017/decorative" val="1"/>
              </a:ext>
            </a:extLst>
          </p:cNvPr>
          <p:cNvSpPr/>
          <p:nvPr/>
        </p:nvSpPr>
        <p:spPr bwMode="auto">
          <a:xfrm>
            <a:off x="427038" y="1192212"/>
            <a:ext cx="11582400" cy="34167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71129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Group Accounts</a:t>
            </a:r>
          </a:p>
        </p:txBody>
      </p:sp>
      <p:sp>
        <p:nvSpPr>
          <p:cNvPr id="11" name="Rectangle 10">
            <a:extLst>
              <a:ext uri="{FF2B5EF4-FFF2-40B4-BE49-F238E27FC236}">
                <a16:creationId xmlns:a16="http://schemas.microsoft.com/office/drawing/2014/main" id="{67F2BA23-EAF0-4F0E-ACE5-C863F7DA9F08}"/>
              </a:ext>
              <a:ext uri="{C183D7F6-B498-43B3-948B-1728B52AA6E4}">
                <adec:decorative xmlns:adec="http://schemas.microsoft.com/office/drawing/2017/decorative" val="1"/>
              </a:ext>
            </a:extLst>
          </p:cNvPr>
          <p:cNvSpPr/>
          <p:nvPr/>
        </p:nvSpPr>
        <p:spPr bwMode="auto">
          <a:xfrm>
            <a:off x="427038" y="1192213"/>
            <a:ext cx="11582400" cy="341335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3" name="Picture 3" descr="Screenshot of the Users and Groups - All Groups page in the Azure Portal. All Groups is highlighted and three groups are shown: Managers, Virtual Machine Administrators, and Virtual Network Administrators. The Group Type for each group is Security and the Membership Type is Assigned">
            <a:extLst>
              <a:ext uri="{FF2B5EF4-FFF2-40B4-BE49-F238E27FC236}">
                <a16:creationId xmlns:a16="http://schemas.microsoft.com/office/drawing/2014/main" id="{0F71FC66-9E5E-4996-A453-AA80AC7790C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317580" y="1343638"/>
            <a:ext cx="9801317" cy="3110501"/>
          </a:xfrm>
          <a:prstGeom prst="rect">
            <a:avLst/>
          </a:prstGeom>
        </p:spPr>
      </p:pic>
      <p:sp>
        <p:nvSpPr>
          <p:cNvPr id="5" name="Rectangle 4">
            <a:extLst>
              <a:ext uri="{FF2B5EF4-FFF2-40B4-BE49-F238E27FC236}">
                <a16:creationId xmlns:a16="http://schemas.microsoft.com/office/drawing/2014/main" id="{9D4081B1-5032-4F80-BBEC-87A7EC21EBC2}"/>
              </a:ext>
            </a:extLst>
          </p:cNvPr>
          <p:cNvSpPr/>
          <p:nvPr/>
        </p:nvSpPr>
        <p:spPr>
          <a:xfrm>
            <a:off x="427036" y="4760686"/>
            <a:ext cx="5707881" cy="169830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latin typeface="+mj-lt"/>
              </a:rPr>
              <a:t>Group Types</a:t>
            </a:r>
          </a:p>
          <a:p>
            <a:pPr marL="342900" indent="-228600">
              <a:spcBef>
                <a:spcPts val="200"/>
              </a:spcBef>
              <a:spcAft>
                <a:spcPts val="300"/>
              </a:spcAft>
              <a:buFont typeface="Arial" panose="020B0604020202020204" pitchFamily="34" charset="0"/>
              <a:buChar char="•"/>
            </a:pPr>
            <a:r>
              <a:rPr lang="en-US" sz="2200" dirty="0">
                <a:solidFill>
                  <a:schemeClr val="tx1"/>
                </a:solidFill>
              </a:rPr>
              <a:t>Security groups</a:t>
            </a:r>
          </a:p>
          <a:p>
            <a:pPr marL="342900" indent="-228600">
              <a:spcBef>
                <a:spcPts val="200"/>
              </a:spcBef>
              <a:spcAft>
                <a:spcPts val="300"/>
              </a:spcAft>
              <a:buFont typeface="Arial" panose="020B0604020202020204" pitchFamily="34" charset="0"/>
              <a:buChar char="•"/>
            </a:pPr>
            <a:r>
              <a:rPr lang="en-US" sz="2200" dirty="0">
                <a:solidFill>
                  <a:schemeClr val="tx1"/>
                </a:solidFill>
              </a:rPr>
              <a:t>Microsoft 365 groups</a:t>
            </a:r>
          </a:p>
        </p:txBody>
      </p:sp>
      <p:sp>
        <p:nvSpPr>
          <p:cNvPr id="15" name="Rectangle 14">
            <a:extLst>
              <a:ext uri="{FF2B5EF4-FFF2-40B4-BE49-F238E27FC236}">
                <a16:creationId xmlns:a16="http://schemas.microsoft.com/office/drawing/2014/main" id="{BD242CC3-01C1-41E3-919F-6987173DA536}"/>
              </a:ext>
            </a:extLst>
          </p:cNvPr>
          <p:cNvSpPr/>
          <p:nvPr/>
        </p:nvSpPr>
        <p:spPr>
          <a:xfrm>
            <a:off x="6280061" y="4760686"/>
            <a:ext cx="5729376" cy="169830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latin typeface="+mj-lt"/>
              </a:rPr>
              <a:t>Assignment Types</a:t>
            </a:r>
          </a:p>
          <a:p>
            <a:pPr marL="342900" indent="-228600">
              <a:spcBef>
                <a:spcPts val="200"/>
              </a:spcBef>
              <a:spcAft>
                <a:spcPts val="300"/>
              </a:spcAft>
              <a:buFont typeface="Arial" panose="020B0604020202020204" pitchFamily="34" charset="0"/>
              <a:buChar char="•"/>
            </a:pPr>
            <a:r>
              <a:rPr lang="en-US" sz="2200" dirty="0">
                <a:solidFill>
                  <a:schemeClr val="tx1"/>
                </a:solidFill>
              </a:rPr>
              <a:t>Assigned</a:t>
            </a:r>
          </a:p>
          <a:p>
            <a:pPr marL="342900" indent="-228600">
              <a:spcBef>
                <a:spcPts val="200"/>
              </a:spcBef>
              <a:spcAft>
                <a:spcPts val="300"/>
              </a:spcAft>
              <a:buFont typeface="Arial" panose="020B0604020202020204" pitchFamily="34" charset="0"/>
              <a:buChar char="•"/>
            </a:pPr>
            <a:r>
              <a:rPr lang="en-US" sz="2200" dirty="0">
                <a:solidFill>
                  <a:schemeClr val="tx1"/>
                </a:solidFill>
              </a:rPr>
              <a:t>Dynamic User</a:t>
            </a:r>
          </a:p>
          <a:p>
            <a:pPr marL="342900" indent="-228600">
              <a:spcBef>
                <a:spcPts val="200"/>
              </a:spcBef>
              <a:spcAft>
                <a:spcPts val="300"/>
              </a:spcAft>
              <a:buFont typeface="Arial" panose="020B0604020202020204" pitchFamily="34" charset="0"/>
              <a:buChar char="•"/>
            </a:pPr>
            <a:r>
              <a:rPr lang="en-US" sz="2200" dirty="0">
                <a:solidFill>
                  <a:schemeClr val="tx1"/>
                </a:solidFill>
              </a:rPr>
              <a:t>Dynamic Device (Security groups only)</a:t>
            </a:r>
          </a:p>
        </p:txBody>
      </p:sp>
    </p:spTree>
    <p:extLst>
      <p:ext uri="{BB962C8B-B14F-4D97-AF65-F5344CB8AC3E}">
        <p14:creationId xmlns:p14="http://schemas.microsoft.com/office/powerpoint/2010/main" val="263361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Active Directory</a:t>
            </a:r>
          </a:p>
        </p:txBody>
      </p:sp>
      <p:pic>
        <p:nvPicPr>
          <p:cNvPr id="2" name="Graphic 1">
            <a:extLst>
              <a:ext uri="{FF2B5EF4-FFF2-40B4-BE49-F238E27FC236}">
                <a16:creationId xmlns:a16="http://schemas.microsoft.com/office/drawing/2014/main" id="{CE7F482A-A2BD-47CB-A2EE-F70D96E5092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1841" y="2756827"/>
            <a:ext cx="1315390" cy="1315390"/>
          </a:xfrm>
          <a:prstGeom prst="rect">
            <a:avLst/>
          </a:prstGeom>
        </p:spPr>
      </p:pic>
    </p:spTree>
    <p:extLst>
      <p:ext uri="{BB962C8B-B14F-4D97-AF65-F5344CB8AC3E}">
        <p14:creationId xmlns:p14="http://schemas.microsoft.com/office/powerpoint/2010/main" val="333293306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C3F5-F580-BE69-76AF-8C9C2057BDDC}"/>
              </a:ext>
            </a:extLst>
          </p:cNvPr>
          <p:cNvSpPr>
            <a:spLocks noGrp="1"/>
          </p:cNvSpPr>
          <p:nvPr>
            <p:ph type="title"/>
          </p:nvPr>
        </p:nvSpPr>
        <p:spPr/>
        <p:txBody>
          <a:bodyPr/>
          <a:lstStyle/>
          <a:p>
            <a:r>
              <a:rPr lang="en-GB" dirty="0"/>
              <a:t>Things to Consider about Groups in AAD?</a:t>
            </a:r>
          </a:p>
        </p:txBody>
      </p:sp>
      <p:pic>
        <p:nvPicPr>
          <p:cNvPr id="4" name="Picture 3">
            <a:extLst>
              <a:ext uri="{FF2B5EF4-FFF2-40B4-BE49-F238E27FC236}">
                <a16:creationId xmlns:a16="http://schemas.microsoft.com/office/drawing/2014/main" id="{B5251FAF-7759-5930-FAD3-261FDFFE3AA5}"/>
              </a:ext>
            </a:extLst>
          </p:cNvPr>
          <p:cNvPicPr>
            <a:picLocks noChangeAspect="1"/>
          </p:cNvPicPr>
          <p:nvPr/>
        </p:nvPicPr>
        <p:blipFill>
          <a:blip r:embed="rId2"/>
          <a:stretch>
            <a:fillRect/>
          </a:stretch>
        </p:blipFill>
        <p:spPr>
          <a:xfrm>
            <a:off x="1732914" y="1765124"/>
            <a:ext cx="8970646" cy="3606498"/>
          </a:xfrm>
          <a:prstGeom prst="rect">
            <a:avLst/>
          </a:prstGeom>
        </p:spPr>
      </p:pic>
    </p:spTree>
    <p:extLst>
      <p:ext uri="{BB962C8B-B14F-4D97-AF65-F5344CB8AC3E}">
        <p14:creationId xmlns:p14="http://schemas.microsoft.com/office/powerpoint/2010/main" val="221511609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663B-3E26-476B-B207-490FBCA34D1E}"/>
              </a:ext>
            </a:extLst>
          </p:cNvPr>
          <p:cNvSpPr>
            <a:spLocks noGrp="1"/>
          </p:cNvSpPr>
          <p:nvPr>
            <p:ph type="title"/>
          </p:nvPr>
        </p:nvSpPr>
        <p:spPr/>
        <p:txBody>
          <a:bodyPr/>
          <a:lstStyle/>
          <a:p>
            <a:r>
              <a:rPr lang="en-US" dirty="0"/>
              <a:t>Assign Licenses to Users and Groups</a:t>
            </a:r>
          </a:p>
        </p:txBody>
      </p:sp>
      <p:sp>
        <p:nvSpPr>
          <p:cNvPr id="3" name="Text Placeholder 2">
            <a:extLst>
              <a:ext uri="{FF2B5EF4-FFF2-40B4-BE49-F238E27FC236}">
                <a16:creationId xmlns:a16="http://schemas.microsoft.com/office/drawing/2014/main" id="{386CFAE0-5594-44E4-A9BF-70BA9F60E048}"/>
              </a:ext>
            </a:extLst>
          </p:cNvPr>
          <p:cNvSpPr txBox="1">
            <a:spLocks/>
          </p:cNvSpPr>
          <p:nvPr/>
        </p:nvSpPr>
        <p:spPr>
          <a:xfrm>
            <a:off x="465139" y="3341184"/>
            <a:ext cx="7045134" cy="2646878"/>
          </a:xfrm>
          <a:prstGeom prst="rect">
            <a:avLst/>
          </a:prstGeom>
          <a:solidFill>
            <a:schemeClr val="bg1">
              <a:lumMod val="95000"/>
            </a:schemeClr>
          </a:solidFill>
        </p:spPr>
        <p:txBody>
          <a:bodyPr vert="horz" wrap="square" lIns="0" tIns="91440" rIns="146304" bIns="9144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12"/>
              </a:spcAft>
            </a:pPr>
            <a:r>
              <a:rPr lang="en-US" sz="2000" dirty="0">
                <a:latin typeface="+mn-lt"/>
              </a:rPr>
              <a:t>Additional Services (like O365 are paid cloud services)</a:t>
            </a:r>
          </a:p>
          <a:p>
            <a:pPr marL="349724" indent="-349724">
              <a:spcAft>
                <a:spcPts val="612"/>
              </a:spcAft>
              <a:buFont typeface="Arial" panose="020B0604020202020204" pitchFamily="34" charset="0"/>
              <a:buChar char="•"/>
            </a:pPr>
            <a:r>
              <a:rPr lang="en-US" sz="2000" dirty="0">
                <a:latin typeface="+mn-lt"/>
              </a:rPr>
              <a:t>Microsoft paid cloud services require licenses</a:t>
            </a:r>
          </a:p>
          <a:p>
            <a:pPr marL="349724" indent="-349724">
              <a:spcAft>
                <a:spcPts val="612"/>
              </a:spcAft>
              <a:buFont typeface="Arial" panose="020B0604020202020204" pitchFamily="34" charset="0"/>
              <a:buChar char="•"/>
            </a:pPr>
            <a:r>
              <a:rPr lang="en-US" sz="2000" dirty="0">
                <a:latin typeface="+mn-lt"/>
              </a:rPr>
              <a:t>Licenses are assigned to those who need access to the services</a:t>
            </a:r>
          </a:p>
          <a:p>
            <a:pPr marL="349724" indent="-349724">
              <a:spcAft>
                <a:spcPts val="612"/>
              </a:spcAft>
              <a:buFont typeface="Arial" panose="020B0604020202020204" pitchFamily="34" charset="0"/>
              <a:buChar char="•"/>
            </a:pPr>
            <a:r>
              <a:rPr lang="en-US" sz="2000" dirty="0">
                <a:latin typeface="+mn-lt"/>
              </a:rPr>
              <a:t>Each user or group requires a separate paid license</a:t>
            </a:r>
          </a:p>
          <a:p>
            <a:pPr marL="349724" indent="-349724">
              <a:spcAft>
                <a:spcPts val="612"/>
              </a:spcAft>
              <a:buFont typeface="Arial" panose="020B0604020202020204" pitchFamily="34" charset="0"/>
              <a:buChar char="•"/>
            </a:pPr>
            <a:r>
              <a:rPr lang="en-US" sz="2000" dirty="0">
                <a:latin typeface="+mn-lt"/>
              </a:rPr>
              <a:t>Administrators use management portals and PowerShell cmdlets to manage licenses</a:t>
            </a:r>
          </a:p>
        </p:txBody>
      </p:sp>
      <p:sp>
        <p:nvSpPr>
          <p:cNvPr id="4" name="Text Placeholder 2">
            <a:extLst>
              <a:ext uri="{FF2B5EF4-FFF2-40B4-BE49-F238E27FC236}">
                <a16:creationId xmlns:a16="http://schemas.microsoft.com/office/drawing/2014/main" id="{3A954253-4AE2-4A43-AB18-919BE6E4339E}"/>
              </a:ext>
            </a:extLst>
          </p:cNvPr>
          <p:cNvSpPr txBox="1">
            <a:spLocks/>
          </p:cNvSpPr>
          <p:nvPr/>
        </p:nvSpPr>
        <p:spPr>
          <a:xfrm>
            <a:off x="465139" y="1394503"/>
            <a:ext cx="7045133" cy="1624632"/>
          </a:xfrm>
          <a:prstGeom prst="rect">
            <a:avLst/>
          </a:prstGeom>
          <a:solidFill>
            <a:schemeClr val="bg1">
              <a:lumMod val="95000"/>
            </a:schemeClr>
          </a:solidFill>
        </p:spPr>
        <p:txBody>
          <a:bodyPr vert="horz" wrap="square" lIns="0" tIns="93260" rIns="0" bIns="9326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12"/>
              </a:spcAft>
            </a:pPr>
            <a:r>
              <a:rPr lang="en-US" sz="2000" dirty="0">
                <a:latin typeface="+mn-lt"/>
              </a:rPr>
              <a:t>Microsoft Azure is a cloud service that provides many built-in services for free.</a:t>
            </a:r>
          </a:p>
          <a:p>
            <a:pPr marL="349724" indent="-349724">
              <a:spcAft>
                <a:spcPts val="612"/>
              </a:spcAft>
              <a:buFont typeface="Arial" panose="020B0604020202020204" pitchFamily="34" charset="0"/>
              <a:buChar char="•"/>
            </a:pPr>
            <a:r>
              <a:rPr lang="en-US" sz="2000" dirty="0">
                <a:latin typeface="+mn-lt"/>
              </a:rPr>
              <a:t>Azure AD comes as a free service</a:t>
            </a:r>
          </a:p>
          <a:p>
            <a:pPr marL="349724" indent="-349724">
              <a:spcAft>
                <a:spcPts val="612"/>
              </a:spcAft>
              <a:buFont typeface="Arial" panose="020B0604020202020204" pitchFamily="34" charset="0"/>
              <a:buChar char="•"/>
            </a:pPr>
            <a:r>
              <a:rPr lang="en-US" sz="2000" dirty="0">
                <a:latin typeface="+mn-lt"/>
              </a:rPr>
              <a:t>Gain additional Azure AD functionality with a P1 or P2 license</a:t>
            </a:r>
          </a:p>
        </p:txBody>
      </p:sp>
      <p:sp>
        <p:nvSpPr>
          <p:cNvPr id="7" name="TextBox 6">
            <a:extLst>
              <a:ext uri="{FF2B5EF4-FFF2-40B4-BE49-F238E27FC236}">
                <a16:creationId xmlns:a16="http://schemas.microsoft.com/office/drawing/2014/main" id="{2EC5E35C-165E-4CDB-A302-4D90FFF5C72B}"/>
              </a:ext>
            </a:extLst>
          </p:cNvPr>
          <p:cNvSpPr txBox="1"/>
          <p:nvPr/>
        </p:nvSpPr>
        <p:spPr>
          <a:xfrm>
            <a:off x="8086531" y="1949146"/>
            <a:ext cx="3659507" cy="3096232"/>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View license plans and plan details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Set the Usage Location parameter</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Assign licenses to users and groups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Change license plans for users and groups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Remove a license</a:t>
            </a:r>
          </a:p>
        </p:txBody>
      </p:sp>
      <p:sp>
        <p:nvSpPr>
          <p:cNvPr id="9" name="Rectangle 8">
            <a:extLst>
              <a:ext uri="{FF2B5EF4-FFF2-40B4-BE49-F238E27FC236}">
                <a16:creationId xmlns:a16="http://schemas.microsoft.com/office/drawing/2014/main" id="{2F311426-81B3-435A-AF45-664855A823FE}"/>
              </a:ext>
              <a:ext uri="{C183D7F6-B498-43B3-948B-1728B52AA6E4}">
                <adec:decorative xmlns:adec="http://schemas.microsoft.com/office/drawing/2017/decorative" val="1"/>
              </a:ext>
            </a:extLst>
          </p:cNvPr>
          <p:cNvSpPr/>
          <p:nvPr/>
        </p:nvSpPr>
        <p:spPr bwMode="auto">
          <a:xfrm>
            <a:off x="7861235" y="1394503"/>
            <a:ext cx="4110101" cy="459355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26085030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CBAE-9A31-4507-B151-EA8849DDE6D9}"/>
              </a:ext>
            </a:extLst>
          </p:cNvPr>
          <p:cNvSpPr>
            <a:spLocks noGrp="1"/>
          </p:cNvSpPr>
          <p:nvPr>
            <p:ph type="title"/>
          </p:nvPr>
        </p:nvSpPr>
        <p:spPr/>
        <p:txBody>
          <a:bodyPr/>
          <a:lstStyle/>
          <a:p>
            <a:r>
              <a:rPr lang="en-US" dirty="0"/>
              <a:t>Create Administrative Units</a:t>
            </a:r>
          </a:p>
        </p:txBody>
      </p:sp>
      <p:sp>
        <p:nvSpPr>
          <p:cNvPr id="15" name="Rectangle 14" descr="Cre">
            <a:extLst>
              <a:ext uri="{FF2B5EF4-FFF2-40B4-BE49-F238E27FC236}">
                <a16:creationId xmlns:a16="http://schemas.microsoft.com/office/drawing/2014/main" id="{293DE8C9-E825-447F-B9FF-51F3564C8F76}"/>
              </a:ext>
            </a:extLst>
          </p:cNvPr>
          <p:cNvSpPr/>
          <p:nvPr/>
        </p:nvSpPr>
        <p:spPr bwMode="auto">
          <a:xfrm>
            <a:off x="684891" y="1558040"/>
            <a:ext cx="6100920" cy="6989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Create an administrative unit</a:t>
            </a:r>
          </a:p>
        </p:txBody>
      </p:sp>
      <p:sp>
        <p:nvSpPr>
          <p:cNvPr id="17" name="Rectangle 16" descr="Cre">
            <a:extLst>
              <a:ext uri="{FF2B5EF4-FFF2-40B4-BE49-F238E27FC236}">
                <a16:creationId xmlns:a16="http://schemas.microsoft.com/office/drawing/2014/main" id="{7D152784-4904-411C-80BF-E666F9F3032A}"/>
              </a:ext>
            </a:extLst>
          </p:cNvPr>
          <p:cNvSpPr/>
          <p:nvPr/>
        </p:nvSpPr>
        <p:spPr bwMode="auto">
          <a:xfrm>
            <a:off x="684891" y="2518183"/>
            <a:ext cx="6100920" cy="8176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Populate the administrative unit with Azure AD users or groups</a:t>
            </a:r>
          </a:p>
        </p:txBody>
      </p:sp>
      <p:sp>
        <p:nvSpPr>
          <p:cNvPr id="3" name="Rectangle 2" descr="Cre">
            <a:extLst>
              <a:ext uri="{FF2B5EF4-FFF2-40B4-BE49-F238E27FC236}">
                <a16:creationId xmlns:a16="http://schemas.microsoft.com/office/drawing/2014/main" id="{7756E495-791C-4460-BF1C-F19E9A39138A}"/>
              </a:ext>
            </a:extLst>
          </p:cNvPr>
          <p:cNvSpPr/>
          <p:nvPr/>
        </p:nvSpPr>
        <p:spPr bwMode="auto">
          <a:xfrm>
            <a:off x="684891" y="3597010"/>
            <a:ext cx="6100920" cy="8087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Create a role with appropriate permissions scoped to the administrative unit</a:t>
            </a:r>
          </a:p>
        </p:txBody>
      </p:sp>
      <p:sp>
        <p:nvSpPr>
          <p:cNvPr id="19" name="Rectangle 18" descr="Cre">
            <a:extLst>
              <a:ext uri="{FF2B5EF4-FFF2-40B4-BE49-F238E27FC236}">
                <a16:creationId xmlns:a16="http://schemas.microsoft.com/office/drawing/2014/main" id="{B6E6DA29-33ED-4654-8230-8505BE5D7507}"/>
              </a:ext>
            </a:extLst>
          </p:cNvPr>
          <p:cNvSpPr/>
          <p:nvPr/>
        </p:nvSpPr>
        <p:spPr bwMode="auto">
          <a:xfrm>
            <a:off x="684891" y="4666996"/>
            <a:ext cx="6100920" cy="8176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a:r>
              <a:rPr lang="en-US" sz="2000" b="0" i="0" dirty="0">
                <a:solidFill>
                  <a:srgbClr val="171717"/>
                </a:solidFill>
                <a:effectLst/>
              </a:rPr>
              <a:t>Add IT members to the role </a:t>
            </a:r>
          </a:p>
        </p:txBody>
      </p:sp>
      <p:sp>
        <p:nvSpPr>
          <p:cNvPr id="34" name="TextBox 33">
            <a:extLst>
              <a:ext uri="{FF2B5EF4-FFF2-40B4-BE49-F238E27FC236}">
                <a16:creationId xmlns:a16="http://schemas.microsoft.com/office/drawing/2014/main" id="{6E5B9834-675E-4F51-8074-41FD564FC808}"/>
              </a:ext>
              <a:ext uri="{C183D7F6-B498-43B3-948B-1728B52AA6E4}">
                <adec:decorative xmlns:adec="http://schemas.microsoft.com/office/drawing/2017/decorative" val="1"/>
              </a:ext>
            </a:extLst>
          </p:cNvPr>
          <p:cNvSpPr txBox="1"/>
          <p:nvPr/>
        </p:nvSpPr>
        <p:spPr>
          <a:xfrm>
            <a:off x="7506939" y="4561286"/>
            <a:ext cx="3873799" cy="923330"/>
          </a:xfrm>
          <a:prstGeom prst="rect">
            <a:avLst/>
          </a:prstGeom>
          <a:noFill/>
        </p:spPr>
        <p:txBody>
          <a:bodyPr wrap="square">
            <a:spAutoFit/>
          </a:bodyPr>
          <a:lstStyle/>
          <a:p>
            <a:pPr algn="ctr">
              <a:spcAft>
                <a:spcPts val="1200"/>
              </a:spcAft>
            </a:pPr>
            <a:r>
              <a:rPr lang="en-US" b="0" i="0" dirty="0">
                <a:solidFill>
                  <a:srgbClr val="171717"/>
                </a:solidFill>
                <a:effectLst/>
                <a:latin typeface="Segoe UI" panose="020B0502040204020203" pitchFamily="34" charset="0"/>
              </a:rPr>
              <a:t>Azure AD Premium P1 or P2 for each Privileged Role Administrator or Global Administrator</a:t>
            </a:r>
          </a:p>
        </p:txBody>
      </p:sp>
      <p:pic>
        <p:nvPicPr>
          <p:cNvPr id="36" name="Picture 35">
            <a:extLst>
              <a:ext uri="{FF2B5EF4-FFF2-40B4-BE49-F238E27FC236}">
                <a16:creationId xmlns:a16="http://schemas.microsoft.com/office/drawing/2014/main" id="{A3F111C7-3592-4108-916D-EC8495F6109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276109" y="1558040"/>
            <a:ext cx="2477438" cy="2858583"/>
          </a:xfrm>
          <a:prstGeom prst="rect">
            <a:avLst/>
          </a:prstGeom>
          <a:ln>
            <a:solidFill>
              <a:schemeClr val="bg1">
                <a:lumMod val="85000"/>
              </a:schemeClr>
            </a:solidFill>
          </a:ln>
        </p:spPr>
      </p:pic>
      <p:sp>
        <p:nvSpPr>
          <p:cNvPr id="37" name="Rectangle 36">
            <a:extLst>
              <a:ext uri="{FF2B5EF4-FFF2-40B4-BE49-F238E27FC236}">
                <a16:creationId xmlns:a16="http://schemas.microsoft.com/office/drawing/2014/main" id="{668061DE-0D18-4B99-8F87-797AFCBD366E}"/>
              </a:ext>
              <a:ext uri="{C183D7F6-B498-43B3-948B-1728B52AA6E4}">
                <adec:decorative xmlns:adec="http://schemas.microsoft.com/office/drawing/2017/decorative" val="1"/>
              </a:ext>
            </a:extLst>
          </p:cNvPr>
          <p:cNvSpPr/>
          <p:nvPr/>
        </p:nvSpPr>
        <p:spPr bwMode="auto">
          <a:xfrm>
            <a:off x="6997566" y="1319397"/>
            <a:ext cx="4754018" cy="439800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654563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7843-7912-49D1-9B13-E4D88B240235}"/>
              </a:ext>
            </a:extLst>
          </p:cNvPr>
          <p:cNvSpPr>
            <a:spLocks noGrp="1"/>
          </p:cNvSpPr>
          <p:nvPr>
            <p:ph type="title"/>
          </p:nvPr>
        </p:nvSpPr>
        <p:spPr/>
        <p:txBody>
          <a:bodyPr/>
          <a:lstStyle/>
          <a:p>
            <a:r>
              <a:rPr lang="en-US" dirty="0"/>
              <a:t>Demonstration – Users and Groups</a:t>
            </a:r>
          </a:p>
        </p:txBody>
      </p:sp>
      <p:pic>
        <p:nvPicPr>
          <p:cNvPr id="8" name="Picture 7" descr="Icon of a document with a tick mark">
            <a:extLst>
              <a:ext uri="{FF2B5EF4-FFF2-40B4-BE49-F238E27FC236}">
                <a16:creationId xmlns:a16="http://schemas.microsoft.com/office/drawing/2014/main" id="{65159C4E-4AC8-4B66-A390-D3036D93A6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799" y="1409127"/>
            <a:ext cx="1086612" cy="1088136"/>
          </a:xfrm>
          <a:prstGeom prst="rect">
            <a:avLst/>
          </a:prstGeom>
        </p:spPr>
      </p:pic>
      <p:sp>
        <p:nvSpPr>
          <p:cNvPr id="17" name="Rectangle 16">
            <a:extLst>
              <a:ext uri="{FF2B5EF4-FFF2-40B4-BE49-F238E27FC236}">
                <a16:creationId xmlns:a16="http://schemas.microsoft.com/office/drawing/2014/main" id="{923D7831-018A-4B01-ADD7-E0128178D36C}"/>
              </a:ext>
            </a:extLst>
          </p:cNvPr>
          <p:cNvSpPr/>
          <p:nvPr/>
        </p:nvSpPr>
        <p:spPr bwMode="auto">
          <a:xfrm>
            <a:off x="1816100" y="1417647"/>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dirty="0">
                <a:solidFill>
                  <a:schemeClr val="tx1"/>
                </a:solidFill>
              </a:rPr>
              <a:t>Determine domain information</a:t>
            </a:r>
          </a:p>
        </p:txBody>
      </p:sp>
      <p:cxnSp>
        <p:nvCxnSpPr>
          <p:cNvPr id="16" name="Straight Connector 15">
            <a:extLst>
              <a:ext uri="{FF2B5EF4-FFF2-40B4-BE49-F238E27FC236}">
                <a16:creationId xmlns:a16="http://schemas.microsoft.com/office/drawing/2014/main" id="{59233944-0D6F-4A52-BDB7-F94B0E1F05C7}"/>
              </a:ext>
              <a:ext uri="{C183D7F6-B498-43B3-948B-1728B52AA6E4}">
                <adec:decorative xmlns:adec="http://schemas.microsoft.com/office/drawing/2017/decorative" val="1"/>
              </a:ext>
            </a:extLst>
          </p:cNvPr>
          <p:cNvCxnSpPr>
            <a:cxnSpLocks/>
          </p:cNvCxnSpPr>
          <p:nvPr/>
        </p:nvCxnSpPr>
        <p:spPr>
          <a:xfrm>
            <a:off x="1816100" y="2572943"/>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webpage showing a person">
            <a:extLst>
              <a:ext uri="{FF2B5EF4-FFF2-40B4-BE49-F238E27FC236}">
                <a16:creationId xmlns:a16="http://schemas.microsoft.com/office/drawing/2014/main" id="{5A13B1F7-4F8B-4B99-9A39-47A4138105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799" y="2663971"/>
            <a:ext cx="1086612" cy="1088136"/>
          </a:xfrm>
          <a:prstGeom prst="rect">
            <a:avLst/>
          </a:prstGeom>
        </p:spPr>
      </p:pic>
      <p:sp>
        <p:nvSpPr>
          <p:cNvPr id="18" name="Rectangle 17">
            <a:extLst>
              <a:ext uri="{FF2B5EF4-FFF2-40B4-BE49-F238E27FC236}">
                <a16:creationId xmlns:a16="http://schemas.microsoft.com/office/drawing/2014/main" id="{4F292E80-6B20-4F3B-ACB6-E0B206017A2D}"/>
              </a:ext>
            </a:extLst>
          </p:cNvPr>
          <p:cNvSpPr/>
          <p:nvPr/>
        </p:nvSpPr>
        <p:spPr bwMode="auto">
          <a:xfrm>
            <a:off x="1816100" y="2685823"/>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dirty="0">
                <a:solidFill>
                  <a:schemeClr val="tx1"/>
                </a:solidFill>
              </a:rPr>
              <a:t>Explore user accounts</a:t>
            </a:r>
          </a:p>
        </p:txBody>
      </p:sp>
      <p:cxnSp>
        <p:nvCxnSpPr>
          <p:cNvPr id="21" name="Straight Connector 20">
            <a:extLst>
              <a:ext uri="{FF2B5EF4-FFF2-40B4-BE49-F238E27FC236}">
                <a16:creationId xmlns:a16="http://schemas.microsoft.com/office/drawing/2014/main" id="{07023E29-57D1-4944-A823-24A2B7F21E96}"/>
              </a:ext>
              <a:ext uri="{C183D7F6-B498-43B3-948B-1728B52AA6E4}">
                <adec:decorative xmlns:adec="http://schemas.microsoft.com/office/drawing/2017/decorative" val="1"/>
              </a:ext>
            </a:extLst>
          </p:cNvPr>
          <p:cNvCxnSpPr>
            <a:cxnSpLocks/>
          </p:cNvCxnSpPr>
          <p:nvPr/>
        </p:nvCxnSpPr>
        <p:spPr>
          <a:xfrm>
            <a:off x="1816100" y="3841119"/>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magnifying glass">
            <a:extLst>
              <a:ext uri="{FF2B5EF4-FFF2-40B4-BE49-F238E27FC236}">
                <a16:creationId xmlns:a16="http://schemas.microsoft.com/office/drawing/2014/main" id="{299799B4-E209-41B6-9CF7-EEC5E9E976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106" y="3918815"/>
            <a:ext cx="1086612" cy="1089660"/>
          </a:xfrm>
          <a:prstGeom prst="rect">
            <a:avLst/>
          </a:prstGeom>
        </p:spPr>
      </p:pic>
      <p:sp>
        <p:nvSpPr>
          <p:cNvPr id="19" name="Rectangle 18">
            <a:extLst>
              <a:ext uri="{FF2B5EF4-FFF2-40B4-BE49-F238E27FC236}">
                <a16:creationId xmlns:a16="http://schemas.microsoft.com/office/drawing/2014/main" id="{6F4D1B7D-EEC1-430C-AFA4-4EABCF63BEBB}"/>
              </a:ext>
            </a:extLst>
          </p:cNvPr>
          <p:cNvSpPr/>
          <p:nvPr/>
        </p:nvSpPr>
        <p:spPr bwMode="auto">
          <a:xfrm>
            <a:off x="1816100" y="3953999"/>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dirty="0">
                <a:solidFill>
                  <a:schemeClr val="tx1"/>
                </a:solidFill>
              </a:rPr>
              <a:t>Explore group accounts</a:t>
            </a:r>
          </a:p>
        </p:txBody>
      </p:sp>
      <p:cxnSp>
        <p:nvCxnSpPr>
          <p:cNvPr id="22" name="Straight Connector 21">
            <a:extLst>
              <a:ext uri="{FF2B5EF4-FFF2-40B4-BE49-F238E27FC236}">
                <a16:creationId xmlns:a16="http://schemas.microsoft.com/office/drawing/2014/main" id="{A43B75BA-25D4-437B-B853-A58E70FE9BFA}"/>
              </a:ext>
              <a:ext uri="{C183D7F6-B498-43B3-948B-1728B52AA6E4}">
                <adec:decorative xmlns:adec="http://schemas.microsoft.com/office/drawing/2017/decorative" val="1"/>
              </a:ext>
            </a:extLst>
          </p:cNvPr>
          <p:cNvCxnSpPr>
            <a:cxnSpLocks/>
          </p:cNvCxnSpPr>
          <p:nvPr/>
        </p:nvCxnSpPr>
        <p:spPr>
          <a:xfrm>
            <a:off x="1816100" y="5109295"/>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screwdriver and a wrench">
            <a:extLst>
              <a:ext uri="{FF2B5EF4-FFF2-40B4-BE49-F238E27FC236}">
                <a16:creationId xmlns:a16="http://schemas.microsoft.com/office/drawing/2014/main" id="{EB17083C-2FD7-4F59-8D95-137363C7B5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1799" y="5173662"/>
            <a:ext cx="1086612" cy="1088136"/>
          </a:xfrm>
          <a:prstGeom prst="rect">
            <a:avLst/>
          </a:prstGeom>
        </p:spPr>
      </p:pic>
      <p:sp>
        <p:nvSpPr>
          <p:cNvPr id="20" name="Rectangle 19">
            <a:extLst>
              <a:ext uri="{FF2B5EF4-FFF2-40B4-BE49-F238E27FC236}">
                <a16:creationId xmlns:a16="http://schemas.microsoft.com/office/drawing/2014/main" id="{0CC078E3-1410-4489-AD1E-9949E45A535F}"/>
              </a:ext>
            </a:extLst>
          </p:cNvPr>
          <p:cNvSpPr/>
          <p:nvPr/>
        </p:nvSpPr>
        <p:spPr bwMode="auto">
          <a:xfrm>
            <a:off x="1816100" y="5222174"/>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dirty="0">
                <a:solidFill>
                  <a:schemeClr val="tx1"/>
                </a:solidFill>
              </a:rPr>
              <a:t>Explore PowerShell for group management</a:t>
            </a:r>
          </a:p>
        </p:txBody>
      </p:sp>
    </p:spTree>
    <p:extLst>
      <p:ext uri="{BB962C8B-B14F-4D97-AF65-F5344CB8AC3E}">
        <p14:creationId xmlns:p14="http://schemas.microsoft.com/office/powerpoint/2010/main" val="412419331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26F1-1286-907A-CF54-5A82BBD5D780}"/>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6B5BDF21-2D3A-B25C-62DC-EC6AE942E3D3}"/>
              </a:ext>
            </a:extLst>
          </p:cNvPr>
          <p:cNvPicPr>
            <a:picLocks noChangeAspect="1"/>
          </p:cNvPicPr>
          <p:nvPr/>
        </p:nvPicPr>
        <p:blipFill>
          <a:blip r:embed="rId3"/>
          <a:stretch>
            <a:fillRect/>
          </a:stretch>
        </p:blipFill>
        <p:spPr>
          <a:xfrm>
            <a:off x="465138" y="1438271"/>
            <a:ext cx="8024555" cy="4435224"/>
          </a:xfrm>
          <a:prstGeom prst="rect">
            <a:avLst/>
          </a:prstGeom>
        </p:spPr>
      </p:pic>
    </p:spTree>
    <p:extLst>
      <p:ext uri="{BB962C8B-B14F-4D97-AF65-F5344CB8AC3E}">
        <p14:creationId xmlns:p14="http://schemas.microsoft.com/office/powerpoint/2010/main" val="149342652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bg2">
                    <a:lumMod val="10000"/>
                  </a:schemeClr>
                </a:solidFill>
              </a:rPr>
              <a:t>Summary and Resources – Configure User and Group Accounts</a:t>
            </a:r>
          </a:p>
        </p:txBody>
      </p:sp>
      <p:sp>
        <p:nvSpPr>
          <p:cNvPr id="12" name="Rectangle 11">
            <a:extLst>
              <a:ext uri="{FF2B5EF4-FFF2-40B4-BE49-F238E27FC236}">
                <a16:creationId xmlns:a16="http://schemas.microsoft.com/office/drawing/2014/main" id="{616B814B-5D4E-416F-AE83-E9B3AC11932E}"/>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13" name="Rectangle 12">
            <a:extLst>
              <a:ext uri="{FF2B5EF4-FFF2-40B4-BE49-F238E27FC236}">
                <a16:creationId xmlns:a16="http://schemas.microsoft.com/office/drawing/2014/main" id="{C85B5353-A05B-4F9F-93B3-4523D0B7E89B}"/>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sp>
        <p:nvSpPr>
          <p:cNvPr id="20" name="Rectangle 19">
            <a:extLst>
              <a:ext uri="{FF2B5EF4-FFF2-40B4-BE49-F238E27FC236}">
                <a16:creationId xmlns:a16="http://schemas.microsoft.com/office/drawing/2014/main" id="{DD85127B-1B17-4C17-BECC-B3D50AE3D904}"/>
              </a:ext>
            </a:extLst>
          </p:cNvPr>
          <p:cNvSpPr/>
          <p:nvPr/>
        </p:nvSpPr>
        <p:spPr>
          <a:xfrm>
            <a:off x="4876800" y="2088397"/>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dirty="0">
                <a:hlinkClick r:id="rId3"/>
              </a:rPr>
              <a:t>Create Azure users and groups in Azure Active Directory (Sandbox)</a:t>
            </a:r>
            <a:endParaRPr lang="en-IN" sz="1800" kern="1200" dirty="0">
              <a:solidFill>
                <a:schemeClr val="tx1"/>
              </a:solidFill>
            </a:endParaRPr>
          </a:p>
        </p:txBody>
      </p:sp>
      <p:cxnSp>
        <p:nvCxnSpPr>
          <p:cNvPr id="28" name="Straight Connector 27">
            <a:extLst>
              <a:ext uri="{FF2B5EF4-FFF2-40B4-BE49-F238E27FC236}">
                <a16:creationId xmlns:a16="http://schemas.microsoft.com/office/drawing/2014/main" id="{3AFA1F8C-A0BC-4C3E-8230-2FFAA5369191}"/>
              </a:ext>
              <a:ext uri="{C183D7F6-B498-43B3-948B-1728B52AA6E4}">
                <adec:decorative xmlns:adec="http://schemas.microsoft.com/office/drawing/2017/decorative" val="1"/>
              </a:ext>
            </a:extLst>
          </p:cNvPr>
          <p:cNvCxnSpPr>
            <a:cxnSpLocks/>
          </p:cNvCxnSpPr>
          <p:nvPr/>
        </p:nvCxnSpPr>
        <p:spPr>
          <a:xfrm>
            <a:off x="4876800" y="269946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97A3BDC-BE70-40E3-BB08-015EBE935830}"/>
              </a:ext>
            </a:extLst>
          </p:cNvPr>
          <p:cNvSpPr/>
          <p:nvPr/>
        </p:nvSpPr>
        <p:spPr>
          <a:xfrm>
            <a:off x="4876800" y="2761895"/>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dirty="0">
                <a:hlinkClick r:id="rId4"/>
              </a:rPr>
              <a:t>Manage users and groups in Azure Active Directory</a:t>
            </a:r>
            <a:endParaRPr lang="en-IN" sz="1800" kern="1200" dirty="0">
              <a:solidFill>
                <a:schemeClr val="tx1"/>
              </a:solidFill>
            </a:endParaRPr>
          </a:p>
        </p:txBody>
      </p:sp>
      <p:cxnSp>
        <p:nvCxnSpPr>
          <p:cNvPr id="31" name="Straight Connector 30">
            <a:extLst>
              <a:ext uri="{FF2B5EF4-FFF2-40B4-BE49-F238E27FC236}">
                <a16:creationId xmlns:a16="http://schemas.microsoft.com/office/drawing/2014/main" id="{02804F6D-1590-44EB-B839-709E184FBF58}"/>
              </a:ext>
              <a:ext uri="{C183D7F6-B498-43B3-948B-1728B52AA6E4}">
                <adec:decorative xmlns:adec="http://schemas.microsoft.com/office/drawing/2017/decorative" val="1"/>
              </a:ext>
            </a:extLst>
          </p:cNvPr>
          <p:cNvCxnSpPr>
            <a:cxnSpLocks/>
          </p:cNvCxnSpPr>
          <p:nvPr/>
        </p:nvCxnSpPr>
        <p:spPr>
          <a:xfrm>
            <a:off x="4876800" y="3372964"/>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A6500B-AD98-4754-B815-30E4444B4EBD}"/>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41597" y="2794850"/>
            <a:ext cx="1494645" cy="2173707"/>
          </a:xfrm>
          <a:prstGeom prst="rect">
            <a:avLst/>
          </a:prstGeom>
        </p:spPr>
      </p:pic>
      <p:sp>
        <p:nvSpPr>
          <p:cNvPr id="4" name="TextBox 3">
            <a:extLst>
              <a:ext uri="{FF2B5EF4-FFF2-40B4-BE49-F238E27FC236}">
                <a16:creationId xmlns:a16="http://schemas.microsoft.com/office/drawing/2014/main" id="{B7B436AF-E296-4784-AD56-B80A999A2DEE}"/>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340890649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75663"/>
            <a:ext cx="9070923" cy="443198"/>
          </a:xfrm>
        </p:spPr>
        <p:txBody>
          <a:bodyPr/>
          <a:lstStyle/>
          <a:p>
            <a:r>
              <a:rPr lang="en-US" sz="3200" dirty="0"/>
              <a:t>Lab 01 - Manage Azure Active Directory Identities</a:t>
            </a:r>
          </a:p>
        </p:txBody>
      </p:sp>
      <p:pic>
        <p:nvPicPr>
          <p:cNvPr id="5" name="Picture 4" descr="Icon of a lab flask">
            <a:extLst>
              <a:ext uri="{FF2B5EF4-FFF2-40B4-BE49-F238E27FC236}">
                <a16:creationId xmlns:a16="http://schemas.microsoft.com/office/drawing/2014/main" id="{31BA8DA9-9114-4BC9-BC9C-69DB9B67D1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3621" y="2833330"/>
            <a:ext cx="955995" cy="1390327"/>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01 – Manage Azure Active Directory Identities</a:t>
            </a:r>
            <a:endParaRPr lang="en-US" dirty="0"/>
          </a:p>
        </p:txBody>
      </p:sp>
      <p:sp>
        <p:nvSpPr>
          <p:cNvPr id="3" name="Text Placeholder 2">
            <a:extLst>
              <a:ext uri="{FF2B5EF4-FFF2-40B4-BE49-F238E27FC236}">
                <a16:creationId xmlns:a16="http://schemas.microsoft.com/office/drawing/2014/main" id="{A330F38F-2889-48A6-A0BB-305B3CBA3CDF}"/>
              </a:ext>
            </a:extLst>
          </p:cNvPr>
          <p:cNvSpPr txBox="1">
            <a:spLocks/>
          </p:cNvSpPr>
          <p:nvPr/>
        </p:nvSpPr>
        <p:spPr>
          <a:xfrm>
            <a:off x="427038" y="1373373"/>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In order to allow Contoso users to authenticate by using Azure AD, you have been tasked with provisioning users and group accounts. Membership of the groups should be updated automatically based on the user job titles. You also need to create a test Azure AD tenant with a test user account and grant that account limited permissions to resources in the Contoso Azure subscription.</a:t>
            </a:r>
            <a:endParaRPr lang="en-US" sz="2000" spc="0" dirty="0">
              <a:solidFill>
                <a:schemeClr val="tx1"/>
              </a:solidFill>
              <a:latin typeface="+mn-lt"/>
            </a:endParaRPr>
          </a:p>
        </p:txBody>
      </p:sp>
      <p:sp>
        <p:nvSpPr>
          <p:cNvPr id="4" name="Text Placeholder 2">
            <a:extLst>
              <a:ext uri="{FF2B5EF4-FFF2-40B4-BE49-F238E27FC236}">
                <a16:creationId xmlns:a16="http://schemas.microsoft.com/office/drawing/2014/main" id="{20CF023F-CDCF-454F-9ABA-E592F7D77703}"/>
              </a:ext>
            </a:extLst>
          </p:cNvPr>
          <p:cNvSpPr txBox="1">
            <a:spLocks/>
          </p:cNvSpPr>
          <p:nvPr/>
        </p:nvSpPr>
        <p:spPr>
          <a:xfrm>
            <a:off x="427038" y="3247631"/>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5" name="Rectangle 4">
            <a:extLst>
              <a:ext uri="{FF2B5EF4-FFF2-40B4-BE49-F238E27FC236}">
                <a16:creationId xmlns:a16="http://schemas.microsoft.com/office/drawing/2014/main" id="{D56F6B51-AD2B-43E1-8FE5-756D81CBBEEA}"/>
              </a:ext>
            </a:extLst>
          </p:cNvPr>
          <p:cNvSpPr/>
          <p:nvPr/>
        </p:nvSpPr>
        <p:spPr bwMode="auto">
          <a:xfrm>
            <a:off x="427038"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and configure Azure AD users</a:t>
            </a:r>
          </a:p>
        </p:txBody>
      </p:sp>
      <p:sp>
        <p:nvSpPr>
          <p:cNvPr id="6" name="Rectangle 5">
            <a:extLst>
              <a:ext uri="{FF2B5EF4-FFF2-40B4-BE49-F238E27FC236}">
                <a16:creationId xmlns:a16="http://schemas.microsoft.com/office/drawing/2014/main" id="{2C77F4AB-6ACF-412C-B310-C4D71ECD6E4B}"/>
              </a:ext>
            </a:extLst>
          </p:cNvPr>
          <p:cNvSpPr/>
          <p:nvPr/>
        </p:nvSpPr>
        <p:spPr bwMode="auto">
          <a:xfrm>
            <a:off x="3359516"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Create Azure AD groups with assigned and dynamic membership</a:t>
            </a:r>
          </a:p>
        </p:txBody>
      </p:sp>
      <p:sp>
        <p:nvSpPr>
          <p:cNvPr id="7" name="Rectangle 6">
            <a:extLst>
              <a:ext uri="{FF2B5EF4-FFF2-40B4-BE49-F238E27FC236}">
                <a16:creationId xmlns:a16="http://schemas.microsoft.com/office/drawing/2014/main" id="{B2709D4D-CF3A-49B0-B774-B996E7083366}"/>
              </a:ext>
            </a:extLst>
          </p:cNvPr>
          <p:cNvSpPr/>
          <p:nvPr/>
        </p:nvSpPr>
        <p:spPr bwMode="auto">
          <a:xfrm>
            <a:off x="6291994"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cs typeface="Segoe UI Semilight"/>
              </a:rPr>
              <a:t>Create an Azure Active Directory (AD) tenant</a:t>
            </a:r>
          </a:p>
        </p:txBody>
      </p:sp>
      <p:sp>
        <p:nvSpPr>
          <p:cNvPr id="8" name="Rectangle 7">
            <a:extLst>
              <a:ext uri="{FF2B5EF4-FFF2-40B4-BE49-F238E27FC236}">
                <a16:creationId xmlns:a16="http://schemas.microsoft.com/office/drawing/2014/main" id="{57035366-6403-43C4-AC3D-A2F673867A0E}"/>
              </a:ext>
            </a:extLst>
          </p:cNvPr>
          <p:cNvSpPr/>
          <p:nvPr/>
        </p:nvSpPr>
        <p:spPr bwMode="auto">
          <a:xfrm>
            <a:off x="9224472"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4:</a:t>
            </a:r>
            <a:br>
              <a:rPr lang="en-US" sz="2200" dirty="0">
                <a:solidFill>
                  <a:schemeClr val="tx1"/>
                </a:solidFill>
                <a:latin typeface="+mj-lt"/>
                <a:cs typeface="Segoe UI Semilight"/>
              </a:rPr>
            </a:br>
            <a:r>
              <a:rPr lang="en-US" sz="2000" dirty="0">
                <a:solidFill>
                  <a:schemeClr val="tx1"/>
                </a:solidFill>
                <a:cs typeface="Segoe UI Semilight"/>
              </a:rPr>
              <a:t>Manage Azure AD guest users</a:t>
            </a:r>
          </a:p>
        </p:txBody>
      </p:sp>
      <p:sp>
        <p:nvSpPr>
          <p:cNvPr id="10" name="Text Placeholder 2">
            <a:extLst>
              <a:ext uri="{FF2B5EF4-FFF2-40B4-BE49-F238E27FC236}">
                <a16:creationId xmlns:a16="http://schemas.microsoft.com/office/drawing/2014/main" id="{14FC16D0-8BDC-495A-B850-57E8417CC180}"/>
              </a:ext>
            </a:extLst>
          </p:cNvPr>
          <p:cNvSpPr txBox="1">
            <a:spLocks/>
          </p:cNvSpPr>
          <p:nvPr/>
        </p:nvSpPr>
        <p:spPr>
          <a:xfrm>
            <a:off x="8293754" y="6095083"/>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2" name="arrow_15">
            <a:extLst>
              <a:ext uri="{FF2B5EF4-FFF2-40B4-BE49-F238E27FC236}">
                <a16:creationId xmlns:a16="http://schemas.microsoft.com/office/drawing/2014/main" id="{9BE29A30-761F-4098-9003-DBD272ED051F}"/>
              </a:ext>
              <a:ext uri="{C183D7F6-B498-43B3-948B-1728B52AA6E4}">
                <adec:decorative xmlns:adec="http://schemas.microsoft.com/office/drawing/2017/decorative" val="1"/>
              </a:ext>
            </a:extLst>
          </p:cNvPr>
          <p:cNvSpPr>
            <a:spLocks noChangeAspect="1" noEditPoints="1"/>
          </p:cNvSpPr>
          <p:nvPr/>
        </p:nvSpPr>
        <p:spPr bwMode="auto">
          <a:xfrm>
            <a:off x="11783506" y="609508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87380094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337D-A82B-4801-9524-BEC5D7940B56}"/>
              </a:ext>
            </a:extLst>
          </p:cNvPr>
          <p:cNvSpPr>
            <a:spLocks noGrp="1"/>
          </p:cNvSpPr>
          <p:nvPr>
            <p:ph type="title"/>
          </p:nvPr>
        </p:nvSpPr>
        <p:spPr/>
        <p:txBody>
          <a:bodyPr/>
          <a:lstStyle/>
          <a:p>
            <a:r>
              <a:rPr lang="en-US" dirty="0">
                <a:ea typeface="+mj-lt"/>
                <a:cs typeface="+mj-lt"/>
              </a:rPr>
              <a:t>Lab 01 – Architecture diagram</a:t>
            </a:r>
            <a:endParaRPr lang="en-US" dirty="0"/>
          </a:p>
        </p:txBody>
      </p:sp>
      <p:grpSp>
        <p:nvGrpSpPr>
          <p:cNvPr id="37" name="Group 36" descr="Architecture diagram of the detailed lab steps. ">
            <a:extLst>
              <a:ext uri="{FF2B5EF4-FFF2-40B4-BE49-F238E27FC236}">
                <a16:creationId xmlns:a16="http://schemas.microsoft.com/office/drawing/2014/main" id="{CDC8ECEB-2681-4F91-9310-CCAF6E8A01A0}"/>
              </a:ext>
            </a:extLst>
          </p:cNvPr>
          <p:cNvGrpSpPr/>
          <p:nvPr/>
        </p:nvGrpSpPr>
        <p:grpSpPr>
          <a:xfrm>
            <a:off x="1423560" y="1216692"/>
            <a:ext cx="9314988" cy="5145054"/>
            <a:chOff x="475909" y="1359113"/>
            <a:chExt cx="9314988" cy="5145054"/>
          </a:xfrm>
        </p:grpSpPr>
        <p:sp>
          <p:nvSpPr>
            <p:cNvPr id="39" name="Rectangle 38">
              <a:extLst>
                <a:ext uri="{FF2B5EF4-FFF2-40B4-BE49-F238E27FC236}">
                  <a16:creationId xmlns:a16="http://schemas.microsoft.com/office/drawing/2014/main" id="{6E264FA1-FDAE-4D50-B541-4C688DFA417E}"/>
                </a:ext>
              </a:extLst>
            </p:cNvPr>
            <p:cNvSpPr/>
            <p:nvPr/>
          </p:nvSpPr>
          <p:spPr bwMode="auto">
            <a:xfrm>
              <a:off x="7126128" y="1359113"/>
              <a:ext cx="2641033" cy="369855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Rectangle 40">
              <a:extLst>
                <a:ext uri="{FF2B5EF4-FFF2-40B4-BE49-F238E27FC236}">
                  <a16:creationId xmlns:a16="http://schemas.microsoft.com/office/drawing/2014/main" id="{559EF700-FEA3-4FC1-9CB7-4E413F5CD700}"/>
                </a:ext>
              </a:extLst>
            </p:cNvPr>
            <p:cNvSpPr/>
            <p:nvPr/>
          </p:nvSpPr>
          <p:spPr bwMode="auto">
            <a:xfrm>
              <a:off x="475909" y="1359113"/>
              <a:ext cx="6232170" cy="514505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3" name="Graphic 42">
              <a:extLst>
                <a:ext uri="{FF2B5EF4-FFF2-40B4-BE49-F238E27FC236}">
                  <a16:creationId xmlns:a16="http://schemas.microsoft.com/office/drawing/2014/main" id="{D2BA6ED9-0B2C-466C-B820-A10F0F7E1E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51895" y="1359113"/>
              <a:ext cx="645758" cy="645758"/>
            </a:xfrm>
            <a:prstGeom prst="rect">
              <a:avLst/>
            </a:prstGeom>
          </p:spPr>
        </p:pic>
        <p:pic>
          <p:nvPicPr>
            <p:cNvPr id="45" name="Graphic 44">
              <a:extLst>
                <a:ext uri="{FF2B5EF4-FFF2-40B4-BE49-F238E27FC236}">
                  <a16:creationId xmlns:a16="http://schemas.microsoft.com/office/drawing/2014/main" id="{DC1678A8-B9AC-44AD-8ADD-F0536142CD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5101" y="2921255"/>
              <a:ext cx="295019" cy="295019"/>
            </a:xfrm>
            <a:prstGeom prst="rect">
              <a:avLst/>
            </a:prstGeom>
          </p:spPr>
        </p:pic>
        <p:pic>
          <p:nvPicPr>
            <p:cNvPr id="47" name="Graphic 46">
              <a:extLst>
                <a:ext uri="{FF2B5EF4-FFF2-40B4-BE49-F238E27FC236}">
                  <a16:creationId xmlns:a16="http://schemas.microsoft.com/office/drawing/2014/main" id="{0C5E3FCD-F1B8-45A4-B66F-1786E90A5C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4312" y="2416219"/>
              <a:ext cx="295019" cy="295019"/>
            </a:xfrm>
            <a:prstGeom prst="rect">
              <a:avLst/>
            </a:prstGeom>
          </p:spPr>
        </p:pic>
        <p:sp>
          <p:nvSpPr>
            <p:cNvPr id="49" name="TextBox 48">
              <a:extLst>
                <a:ext uri="{FF2B5EF4-FFF2-40B4-BE49-F238E27FC236}">
                  <a16:creationId xmlns:a16="http://schemas.microsoft.com/office/drawing/2014/main" id="{AFD1DB65-B7BF-464E-B6C6-25D81FB059A4}"/>
                </a:ext>
              </a:extLst>
            </p:cNvPr>
            <p:cNvSpPr txBox="1"/>
            <p:nvPr/>
          </p:nvSpPr>
          <p:spPr>
            <a:xfrm>
              <a:off x="2217761" y="1899984"/>
              <a:ext cx="2457615"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b="1" dirty="0">
                  <a:gradFill>
                    <a:gsLst>
                      <a:gs pos="2917">
                        <a:srgbClr val="000000"/>
                      </a:gs>
                      <a:gs pos="30000">
                        <a:srgbClr val="000000"/>
                      </a:gs>
                    </a:gsLst>
                    <a:lin ang="5400000" scaled="0"/>
                  </a:gradFill>
                  <a:latin typeface="Segoe UI"/>
                </a:rPr>
                <a:t>Default Azure AD tenant</a:t>
              </a:r>
              <a:endParaRPr lang="fr-FR" sz="1372" b="1" dirty="0">
                <a:gradFill>
                  <a:gsLst>
                    <a:gs pos="2917">
                      <a:srgbClr val="000000"/>
                    </a:gs>
                    <a:gs pos="30000">
                      <a:srgbClr val="000000"/>
                    </a:gs>
                  </a:gsLst>
                  <a:lin ang="5400000" scaled="0"/>
                </a:gradFill>
                <a:latin typeface="Segoe UI"/>
              </a:endParaRPr>
            </a:p>
          </p:txBody>
        </p:sp>
        <p:sp>
          <p:nvSpPr>
            <p:cNvPr id="51" name="TextBox 50">
              <a:extLst>
                <a:ext uri="{FF2B5EF4-FFF2-40B4-BE49-F238E27FC236}">
                  <a16:creationId xmlns:a16="http://schemas.microsoft.com/office/drawing/2014/main" id="{E478AE29-ABAD-40AA-A0B2-EFB285A2A6BC}"/>
                </a:ext>
              </a:extLst>
            </p:cNvPr>
            <p:cNvSpPr txBox="1"/>
            <p:nvPr/>
          </p:nvSpPr>
          <p:spPr>
            <a:xfrm>
              <a:off x="735963" y="3227558"/>
              <a:ext cx="2378745" cy="995697"/>
            </a:xfrm>
            <a:prstGeom prst="rect">
              <a:avLst/>
            </a:prstGeom>
            <a:noFill/>
          </p:spPr>
          <p:txBody>
            <a:bodyPr wrap="square">
              <a:spAutoFit/>
            </a:bodyPr>
            <a:lstStyle/>
            <a:p>
              <a:pPr defTabSz="914367"/>
              <a:r>
                <a:rPr lang="fr-FR" sz="1176" b="1" dirty="0">
                  <a:solidFill>
                    <a:srgbClr val="000000"/>
                  </a:solidFill>
                  <a:latin typeface="Segoe UI"/>
                </a:rPr>
                <a:t>az104-01a-aaduser1</a:t>
              </a:r>
            </a:p>
            <a:p>
              <a:pPr defTabSz="914367"/>
              <a:endParaRPr lang="fr-FR" sz="1176" b="1" dirty="0">
                <a:solidFill>
                  <a:srgbClr val="000000"/>
                </a:solidFill>
                <a:latin typeface="Segoe UI"/>
              </a:endParaRPr>
            </a:p>
            <a:p>
              <a:pPr defTabSz="914367"/>
              <a:r>
                <a:rPr lang="en-US" sz="1176" b="1" dirty="0">
                  <a:solidFill>
                    <a:srgbClr val="000000"/>
                  </a:solidFill>
                  <a:latin typeface="Segoe UI"/>
                </a:rPr>
                <a:t>Role: </a:t>
              </a:r>
              <a:r>
                <a:rPr lang="en-US" sz="1176" dirty="0">
                  <a:solidFill>
                    <a:srgbClr val="000000"/>
                  </a:solidFill>
                  <a:latin typeface="Segoe UI"/>
                </a:rPr>
                <a:t>User administrator</a:t>
              </a:r>
            </a:p>
            <a:p>
              <a:pPr defTabSz="914367"/>
              <a:r>
                <a:rPr lang="en-US" sz="1176" b="1" dirty="0">
                  <a:solidFill>
                    <a:srgbClr val="000000"/>
                  </a:solidFill>
                  <a:latin typeface="Segoe UI"/>
                </a:rPr>
                <a:t>Job title: </a:t>
              </a:r>
              <a:r>
                <a:rPr lang="en-US" sz="1176" dirty="0">
                  <a:solidFill>
                    <a:srgbClr val="000000"/>
                  </a:solidFill>
                  <a:latin typeface="Segoe UI"/>
                </a:rPr>
                <a:t>Cloud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53" name="Rectangle: Rounded Corners 52">
              <a:extLst>
                <a:ext uri="{FF2B5EF4-FFF2-40B4-BE49-F238E27FC236}">
                  <a16:creationId xmlns:a16="http://schemas.microsoft.com/office/drawing/2014/main" id="{A617EC88-B201-460C-B07D-81C8D6A4222E}"/>
                </a:ext>
              </a:extLst>
            </p:cNvPr>
            <p:cNvSpPr/>
            <p:nvPr/>
          </p:nvSpPr>
          <p:spPr bwMode="auto">
            <a:xfrm>
              <a:off x="687311" y="2871283"/>
              <a:ext cx="2378745" cy="1411751"/>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TextBox 54">
              <a:extLst>
                <a:ext uri="{FF2B5EF4-FFF2-40B4-BE49-F238E27FC236}">
                  <a16:creationId xmlns:a16="http://schemas.microsoft.com/office/drawing/2014/main" id="{F59CBBDD-9E2B-44E7-BB1F-6F509D72B4AD}"/>
                </a:ext>
              </a:extLst>
            </p:cNvPr>
            <p:cNvSpPr txBox="1"/>
            <p:nvPr/>
          </p:nvSpPr>
          <p:spPr>
            <a:xfrm>
              <a:off x="1081471" y="2248615"/>
              <a:ext cx="2681796"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Cloud Administrators</a:t>
              </a:r>
            </a:p>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Membership type:</a:t>
              </a:r>
              <a:r>
                <a:rPr lang="en-US" sz="1176" dirty="0">
                  <a:gradFill>
                    <a:gsLst>
                      <a:gs pos="2917">
                        <a:srgbClr val="000000"/>
                      </a:gs>
                      <a:gs pos="30000">
                        <a:srgbClr val="000000"/>
                      </a:gs>
                    </a:gsLst>
                    <a:lin ang="5400000" scaled="0"/>
                  </a:gradFill>
                  <a:latin typeface="Segoe UI"/>
                </a:rPr>
                <a:t> Dynamic User</a:t>
              </a:r>
              <a:endParaRPr lang="fr-FR" sz="1176" b="1" dirty="0">
                <a:gradFill>
                  <a:gsLst>
                    <a:gs pos="2917">
                      <a:srgbClr val="000000"/>
                    </a:gs>
                    <a:gs pos="30000">
                      <a:srgbClr val="000000"/>
                    </a:gs>
                  </a:gsLst>
                  <a:lin ang="5400000" scaled="0"/>
                </a:gradFill>
                <a:latin typeface="Segoe UI"/>
              </a:endParaRPr>
            </a:p>
          </p:txBody>
        </p:sp>
        <p:pic>
          <p:nvPicPr>
            <p:cNvPr id="57" name="Graphic 56">
              <a:extLst>
                <a:ext uri="{FF2B5EF4-FFF2-40B4-BE49-F238E27FC236}">
                  <a16:creationId xmlns:a16="http://schemas.microsoft.com/office/drawing/2014/main" id="{CA29DB5A-E7E4-43F4-A352-6F859A7C2871}"/>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03965" y="2934835"/>
              <a:ext cx="295019" cy="295019"/>
            </a:xfrm>
            <a:prstGeom prst="rect">
              <a:avLst/>
            </a:prstGeom>
          </p:spPr>
        </p:pic>
        <p:sp>
          <p:nvSpPr>
            <p:cNvPr id="59" name="TextBox 58">
              <a:extLst>
                <a:ext uri="{FF2B5EF4-FFF2-40B4-BE49-F238E27FC236}">
                  <a16:creationId xmlns:a16="http://schemas.microsoft.com/office/drawing/2014/main" id="{939C8B8D-7CE2-4D45-8B4C-4D349B7EDCD7}"/>
                </a:ext>
              </a:extLst>
            </p:cNvPr>
            <p:cNvSpPr txBox="1"/>
            <p:nvPr/>
          </p:nvSpPr>
          <p:spPr>
            <a:xfrm>
              <a:off x="3814827" y="3241138"/>
              <a:ext cx="2378745" cy="816121"/>
            </a:xfrm>
            <a:prstGeom prst="rect">
              <a:avLst/>
            </a:prstGeom>
            <a:noFill/>
          </p:spPr>
          <p:txBody>
            <a:bodyPr wrap="square">
              <a:spAutoFit/>
            </a:bodyPr>
            <a:lstStyle/>
            <a:p>
              <a:pPr defTabSz="914367"/>
              <a:r>
                <a:rPr lang="fr-FR" sz="1176" b="1" dirty="0">
                  <a:solidFill>
                    <a:srgbClr val="000000"/>
                  </a:solidFill>
                  <a:latin typeface="Segoe UI"/>
                </a:rPr>
                <a:t>az104-01a-aaduser2</a:t>
              </a:r>
            </a:p>
            <a:p>
              <a:pPr defTabSz="914367"/>
              <a:endParaRPr lang="en-US"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System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61" name="Rectangle: Rounded Corners 60">
              <a:extLst>
                <a:ext uri="{FF2B5EF4-FFF2-40B4-BE49-F238E27FC236}">
                  <a16:creationId xmlns:a16="http://schemas.microsoft.com/office/drawing/2014/main" id="{14C5A31F-8E61-4F54-81C8-A3DD31433F42}"/>
                </a:ext>
              </a:extLst>
            </p:cNvPr>
            <p:cNvSpPr/>
            <p:nvPr/>
          </p:nvSpPr>
          <p:spPr bwMode="auto">
            <a:xfrm>
              <a:off x="3766175" y="2892069"/>
              <a:ext cx="2378745" cy="1404545"/>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3" name="Graphic 62">
              <a:extLst>
                <a:ext uri="{FF2B5EF4-FFF2-40B4-BE49-F238E27FC236}">
                  <a16:creationId xmlns:a16="http://schemas.microsoft.com/office/drawing/2014/main" id="{50300A02-28ED-45F9-A541-331DE0EAF99E}"/>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17427" y="2434179"/>
              <a:ext cx="295019" cy="295019"/>
            </a:xfrm>
            <a:prstGeom prst="rect">
              <a:avLst/>
            </a:prstGeom>
          </p:spPr>
        </p:pic>
        <p:sp>
          <p:nvSpPr>
            <p:cNvPr id="65" name="TextBox 64">
              <a:extLst>
                <a:ext uri="{FF2B5EF4-FFF2-40B4-BE49-F238E27FC236}">
                  <a16:creationId xmlns:a16="http://schemas.microsoft.com/office/drawing/2014/main" id="{D767BD19-DDB6-40B3-9C51-414D723B09AB}"/>
                </a:ext>
              </a:extLst>
            </p:cNvPr>
            <p:cNvSpPr txBox="1"/>
            <p:nvPr/>
          </p:nvSpPr>
          <p:spPr>
            <a:xfrm>
              <a:off x="4112405" y="2266240"/>
              <a:ext cx="2768357"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System Administrators</a:t>
              </a:r>
            </a:p>
            <a:p>
              <a:pPr defTabSz="914367">
                <a:lnSpc>
                  <a:spcPct val="90000"/>
                </a:lnSpc>
                <a:spcAft>
                  <a:spcPts val="588"/>
                </a:spcAft>
              </a:pPr>
              <a:r>
                <a:rPr lang="fr-FR" sz="1176" b="1" dirty="0">
                  <a:gradFill>
                    <a:gsLst>
                      <a:gs pos="2917">
                        <a:srgbClr val="000000"/>
                      </a:gs>
                      <a:gs pos="30000">
                        <a:srgbClr val="000000"/>
                      </a:gs>
                    </a:gsLst>
                    <a:lin ang="5400000" scaled="0"/>
                  </a:gradFill>
                  <a:latin typeface="Segoe UI"/>
                </a:rPr>
                <a:t>Membership type: </a:t>
              </a:r>
              <a:r>
                <a:rPr lang="fr-FR" sz="1176" dirty="0">
                  <a:gradFill>
                    <a:gsLst>
                      <a:gs pos="2917">
                        <a:srgbClr val="000000"/>
                      </a:gs>
                      <a:gs pos="30000">
                        <a:srgbClr val="000000"/>
                      </a:gs>
                    </a:gsLst>
                    <a:lin ang="5400000" scaled="0"/>
                  </a:gradFill>
                  <a:latin typeface="Segoe UI"/>
                </a:rPr>
                <a:t>Dynamic User</a:t>
              </a:r>
              <a:endParaRPr lang="fr-FR" sz="1176" b="1" dirty="0">
                <a:gradFill>
                  <a:gsLst>
                    <a:gs pos="2917">
                      <a:srgbClr val="000000"/>
                    </a:gs>
                    <a:gs pos="30000">
                      <a:srgbClr val="000000"/>
                    </a:gs>
                  </a:gsLst>
                  <a:lin ang="5400000" scaled="0"/>
                </a:gradFill>
                <a:latin typeface="Segoe UI"/>
              </a:endParaRPr>
            </a:p>
          </p:txBody>
        </p:sp>
        <p:pic>
          <p:nvPicPr>
            <p:cNvPr id="68" name="Graphic 67">
              <a:extLst>
                <a:ext uri="{FF2B5EF4-FFF2-40B4-BE49-F238E27FC236}">
                  <a16:creationId xmlns:a16="http://schemas.microsoft.com/office/drawing/2014/main" id="{88B6578F-236A-4F05-8405-D34B4830D279}"/>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8323" y="1735926"/>
              <a:ext cx="645758" cy="645758"/>
            </a:xfrm>
            <a:prstGeom prst="rect">
              <a:avLst/>
            </a:prstGeom>
          </p:spPr>
        </p:pic>
        <p:sp>
          <p:nvSpPr>
            <p:cNvPr id="69" name="TextBox 68">
              <a:extLst>
                <a:ext uri="{FF2B5EF4-FFF2-40B4-BE49-F238E27FC236}">
                  <a16:creationId xmlns:a16="http://schemas.microsoft.com/office/drawing/2014/main" id="{2ECEECCA-063D-4ACD-A6A3-1954D978E180}"/>
                </a:ext>
              </a:extLst>
            </p:cNvPr>
            <p:cNvSpPr txBox="1"/>
            <p:nvPr/>
          </p:nvSpPr>
          <p:spPr>
            <a:xfrm>
              <a:off x="7112395" y="2416219"/>
              <a:ext cx="2457615" cy="745264"/>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a:gradFill>
                    <a:gsLst>
                      <a:gs pos="2917">
                        <a:srgbClr val="000000"/>
                      </a:gs>
                      <a:gs pos="30000">
                        <a:srgbClr val="000000"/>
                      </a:gs>
                    </a:gsLst>
                    <a:lin ang="5400000" scaled="0"/>
                  </a:gradFill>
                  <a:latin typeface="Segoe UI"/>
                </a:rPr>
                <a:t>New Azure AD tenant</a:t>
              </a:r>
            </a:p>
            <a:p>
              <a:pPr algn="ctr" defTabSz="914367">
                <a:lnSpc>
                  <a:spcPct val="90000"/>
                </a:lnSpc>
                <a:spcAft>
                  <a:spcPts val="588"/>
                </a:spcAft>
              </a:pPr>
              <a:r>
                <a:rPr lang="fr-FR" sz="1372" b="1" dirty="0">
                  <a:gradFill>
                    <a:gsLst>
                      <a:gs pos="2917">
                        <a:srgbClr val="000000"/>
                      </a:gs>
                      <a:gs pos="30000">
                        <a:srgbClr val="000000"/>
                      </a:gs>
                    </a:gsLst>
                    <a:lin ang="5400000" scaled="0"/>
                  </a:gradFill>
                  <a:latin typeface="Segoe UI"/>
                </a:rPr>
                <a:t>Contoso Lab</a:t>
              </a:r>
            </a:p>
          </p:txBody>
        </p:sp>
        <p:pic>
          <p:nvPicPr>
            <p:cNvPr id="70" name="Graphic 69">
              <a:extLst>
                <a:ext uri="{FF2B5EF4-FFF2-40B4-BE49-F238E27FC236}">
                  <a16:creationId xmlns:a16="http://schemas.microsoft.com/office/drawing/2014/main" id="{84E518AD-7399-46F2-BCE0-9888BA3E191A}"/>
                </a:ext>
              </a:extLst>
            </p:cNvPr>
            <p:cNvPicPr>
              <a:picLocks noChangeAspect="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01291" y="3319353"/>
              <a:ext cx="295019" cy="295019"/>
            </a:xfrm>
            <a:prstGeom prst="rect">
              <a:avLst/>
            </a:prstGeom>
          </p:spPr>
        </p:pic>
        <p:sp>
          <p:nvSpPr>
            <p:cNvPr id="71" name="TextBox 70">
              <a:extLst>
                <a:ext uri="{FF2B5EF4-FFF2-40B4-BE49-F238E27FC236}">
                  <a16:creationId xmlns:a16="http://schemas.microsoft.com/office/drawing/2014/main" id="{A8E67ED0-4EA8-497F-80E8-FB286012B0EC}"/>
                </a:ext>
              </a:extLst>
            </p:cNvPr>
            <p:cNvSpPr txBox="1"/>
            <p:nvPr/>
          </p:nvSpPr>
          <p:spPr>
            <a:xfrm>
              <a:off x="7412152" y="3625656"/>
              <a:ext cx="2378745" cy="995697"/>
            </a:xfrm>
            <a:prstGeom prst="rect">
              <a:avLst/>
            </a:prstGeom>
            <a:noFill/>
          </p:spPr>
          <p:txBody>
            <a:bodyPr wrap="square">
              <a:spAutoFit/>
            </a:bodyPr>
            <a:lstStyle/>
            <a:p>
              <a:pPr defTabSz="914367"/>
              <a:r>
                <a:rPr lang="fr-FR" sz="1176" b="1" dirty="0">
                  <a:solidFill>
                    <a:srgbClr val="000000"/>
                  </a:solidFill>
                  <a:latin typeface="Segoe UI"/>
                </a:rPr>
                <a:t>az104-01b-aaduser1</a:t>
              </a:r>
            </a:p>
            <a:p>
              <a:pPr defTabSz="914367"/>
              <a:endParaRPr lang="fr-FR" sz="1176" b="1" dirty="0">
                <a:solidFill>
                  <a:srgbClr val="000000"/>
                </a:solidFill>
                <a:latin typeface="Segoe UI"/>
              </a:endParaRPr>
            </a:p>
            <a:p>
              <a:pPr defTabSz="914367"/>
              <a:endParaRPr lang="en-US"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System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72" name="TextBox 71">
              <a:extLst>
                <a:ext uri="{FF2B5EF4-FFF2-40B4-BE49-F238E27FC236}">
                  <a16:creationId xmlns:a16="http://schemas.microsoft.com/office/drawing/2014/main" id="{BF9B8D7D-8DF7-42C4-9FE8-0AB8D5C7BA51}"/>
                </a:ext>
              </a:extLst>
            </p:cNvPr>
            <p:cNvSpPr txBox="1"/>
            <p:nvPr/>
          </p:nvSpPr>
          <p:spPr>
            <a:xfrm>
              <a:off x="1433175" y="2832457"/>
              <a:ext cx="1433643"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a:gradFill>
                  <a:gsLst>
                    <a:gs pos="2917">
                      <a:srgbClr val="000000"/>
                    </a:gs>
                    <a:gs pos="30000">
                      <a:srgbClr val="000000"/>
                    </a:gs>
                  </a:gsLst>
                  <a:lin ang="5400000" scaled="0"/>
                </a:gradFill>
                <a:latin typeface="Segoe UI"/>
              </a:endParaRPr>
            </a:p>
          </p:txBody>
        </p:sp>
        <p:sp>
          <p:nvSpPr>
            <p:cNvPr id="73" name="TextBox 72">
              <a:extLst>
                <a:ext uri="{FF2B5EF4-FFF2-40B4-BE49-F238E27FC236}">
                  <a16:creationId xmlns:a16="http://schemas.microsoft.com/office/drawing/2014/main" id="{22E05F90-C483-4549-A80E-2886AC586BD0}"/>
                </a:ext>
              </a:extLst>
            </p:cNvPr>
            <p:cNvSpPr txBox="1"/>
            <p:nvPr/>
          </p:nvSpPr>
          <p:spPr>
            <a:xfrm>
              <a:off x="4516721" y="2823269"/>
              <a:ext cx="1225604"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a:gradFill>
                  <a:gsLst>
                    <a:gs pos="2917">
                      <a:srgbClr val="000000"/>
                    </a:gs>
                    <a:gs pos="30000">
                      <a:srgbClr val="000000"/>
                    </a:gs>
                  </a:gsLst>
                  <a:lin ang="5400000" scaled="0"/>
                </a:gradFill>
                <a:latin typeface="Segoe UI"/>
              </a:endParaRPr>
            </a:p>
          </p:txBody>
        </p:sp>
        <p:sp>
          <p:nvSpPr>
            <p:cNvPr id="74" name="TextBox 73">
              <a:extLst>
                <a:ext uri="{FF2B5EF4-FFF2-40B4-BE49-F238E27FC236}">
                  <a16:creationId xmlns:a16="http://schemas.microsoft.com/office/drawing/2014/main" id="{ADEF4137-6B93-4696-B51E-ED4DEB7047C6}"/>
                </a:ext>
              </a:extLst>
            </p:cNvPr>
            <p:cNvSpPr txBox="1"/>
            <p:nvPr/>
          </p:nvSpPr>
          <p:spPr>
            <a:xfrm>
              <a:off x="8149345" y="3230554"/>
              <a:ext cx="1285958"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a:gradFill>
                  <a:gsLst>
                    <a:gs pos="2917">
                      <a:srgbClr val="000000"/>
                    </a:gs>
                    <a:gs pos="30000">
                      <a:srgbClr val="000000"/>
                    </a:gs>
                  </a:gsLst>
                  <a:lin ang="5400000" scaled="0"/>
                </a:gradFill>
                <a:latin typeface="Segoe UI"/>
              </a:endParaRPr>
            </a:p>
          </p:txBody>
        </p:sp>
        <p:cxnSp>
          <p:nvCxnSpPr>
            <p:cNvPr id="75" name="Straight Arrow Connector 74">
              <a:extLst>
                <a:ext uri="{FF2B5EF4-FFF2-40B4-BE49-F238E27FC236}">
                  <a16:creationId xmlns:a16="http://schemas.microsoft.com/office/drawing/2014/main" id="{C996E016-D8D5-4AD2-AC8E-1F1A4FBDD8E4}"/>
                </a:ext>
              </a:extLst>
            </p:cNvPr>
            <p:cNvCxnSpPr>
              <a:cxnSpLocks/>
              <a:stCxn id="83" idx="3"/>
            </p:cNvCxnSpPr>
            <p:nvPr/>
          </p:nvCxnSpPr>
          <p:spPr>
            <a:xfrm flipV="1">
              <a:off x="4331383" y="3955121"/>
              <a:ext cx="3065363" cy="1303006"/>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FB21406-F9B5-439A-AA20-BAE8AD5BCAFD}"/>
                </a:ext>
              </a:extLst>
            </p:cNvPr>
            <p:cNvSpPr txBox="1"/>
            <p:nvPr/>
          </p:nvSpPr>
          <p:spPr>
            <a:xfrm>
              <a:off x="491673" y="1367536"/>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 Task 2</a:t>
              </a:r>
            </a:p>
          </p:txBody>
        </p:sp>
        <p:sp>
          <p:nvSpPr>
            <p:cNvPr id="77" name="TextBox 76">
              <a:extLst>
                <a:ext uri="{FF2B5EF4-FFF2-40B4-BE49-F238E27FC236}">
                  <a16:creationId xmlns:a16="http://schemas.microsoft.com/office/drawing/2014/main" id="{586853EF-277A-44A7-B074-B46A19F41817}"/>
                </a:ext>
              </a:extLst>
            </p:cNvPr>
            <p:cNvSpPr txBox="1"/>
            <p:nvPr/>
          </p:nvSpPr>
          <p:spPr>
            <a:xfrm>
              <a:off x="7148912" y="1432375"/>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3</a:t>
              </a:r>
            </a:p>
          </p:txBody>
        </p:sp>
        <p:pic>
          <p:nvPicPr>
            <p:cNvPr id="78" name="Graphic 77">
              <a:extLst>
                <a:ext uri="{FF2B5EF4-FFF2-40B4-BE49-F238E27FC236}">
                  <a16:creationId xmlns:a16="http://schemas.microsoft.com/office/drawing/2014/main" id="{04959E82-92BE-4BBC-861E-B1A49125B9EA}"/>
                </a:ext>
              </a:extLst>
            </p:cNvPr>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64313" y="5089195"/>
              <a:ext cx="295019" cy="295019"/>
            </a:xfrm>
            <a:prstGeom prst="rect">
              <a:avLst/>
            </a:prstGeom>
          </p:spPr>
        </p:pic>
        <p:pic>
          <p:nvPicPr>
            <p:cNvPr id="79" name="Graphic 78">
              <a:extLst>
                <a:ext uri="{FF2B5EF4-FFF2-40B4-BE49-F238E27FC236}">
                  <a16:creationId xmlns:a16="http://schemas.microsoft.com/office/drawing/2014/main" id="{C6575700-0D21-4EA3-A7A4-6FFC9DDF0D4A}"/>
                </a:ext>
              </a:extLst>
            </p:cNvPr>
            <p:cNvPicPr>
              <a:picLocks noChangeAspect="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67773" y="4588785"/>
              <a:ext cx="295019" cy="295019"/>
            </a:xfrm>
            <a:prstGeom prst="rect">
              <a:avLst/>
            </a:prstGeom>
          </p:spPr>
        </p:pic>
        <p:sp>
          <p:nvSpPr>
            <p:cNvPr id="80" name="TextBox 79">
              <a:extLst>
                <a:ext uri="{FF2B5EF4-FFF2-40B4-BE49-F238E27FC236}">
                  <a16:creationId xmlns:a16="http://schemas.microsoft.com/office/drawing/2014/main" id="{D46589E5-43F7-4B59-A27F-3A66A37F9036}"/>
                </a:ext>
              </a:extLst>
            </p:cNvPr>
            <p:cNvSpPr txBox="1"/>
            <p:nvPr/>
          </p:nvSpPr>
          <p:spPr>
            <a:xfrm>
              <a:off x="2193425" y="5469488"/>
              <a:ext cx="2378745" cy="816121"/>
            </a:xfrm>
            <a:prstGeom prst="rect">
              <a:avLst/>
            </a:prstGeom>
            <a:noFill/>
          </p:spPr>
          <p:txBody>
            <a:bodyPr wrap="square">
              <a:spAutoFit/>
            </a:bodyPr>
            <a:lstStyle/>
            <a:p>
              <a:pPr defTabSz="914367"/>
              <a:r>
                <a:rPr lang="fr-FR" sz="1176" b="1" dirty="0">
                  <a:solidFill>
                    <a:srgbClr val="000000"/>
                  </a:solidFill>
                  <a:latin typeface="Segoe UI"/>
                </a:rPr>
                <a:t>az104-01b-aaduser1</a:t>
              </a:r>
            </a:p>
            <a:p>
              <a:pPr defTabSz="914367"/>
              <a:endParaRPr lang="fr-FR"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Lab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81" name="Rectangle: Rounded Corners 80">
              <a:extLst>
                <a:ext uri="{FF2B5EF4-FFF2-40B4-BE49-F238E27FC236}">
                  <a16:creationId xmlns:a16="http://schemas.microsoft.com/office/drawing/2014/main" id="{97F55322-C69F-4D5D-950E-ED1B71C3A74B}"/>
                </a:ext>
              </a:extLst>
            </p:cNvPr>
            <p:cNvSpPr/>
            <p:nvPr/>
          </p:nvSpPr>
          <p:spPr bwMode="auto">
            <a:xfrm>
              <a:off x="2126523" y="4977630"/>
              <a:ext cx="2378745" cy="1364273"/>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2" name="TextBox 81">
              <a:extLst>
                <a:ext uri="{FF2B5EF4-FFF2-40B4-BE49-F238E27FC236}">
                  <a16:creationId xmlns:a16="http://schemas.microsoft.com/office/drawing/2014/main" id="{81A7CDA7-2FFB-4FC3-A135-A47FEFD25352}"/>
                </a:ext>
              </a:extLst>
            </p:cNvPr>
            <p:cNvSpPr txBox="1"/>
            <p:nvPr/>
          </p:nvSpPr>
          <p:spPr>
            <a:xfrm>
              <a:off x="2449289" y="4366716"/>
              <a:ext cx="2457615"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Lab Administrators</a:t>
              </a:r>
            </a:p>
            <a:p>
              <a:pPr defTabSz="914367">
                <a:lnSpc>
                  <a:spcPct val="90000"/>
                </a:lnSpc>
                <a:spcAft>
                  <a:spcPts val="588"/>
                </a:spcAft>
              </a:pPr>
              <a:r>
                <a:rPr lang="fr-FR" sz="1176" b="1" dirty="0">
                  <a:gradFill>
                    <a:gsLst>
                      <a:gs pos="2917">
                        <a:srgbClr val="000000"/>
                      </a:gs>
                      <a:gs pos="30000">
                        <a:srgbClr val="000000"/>
                      </a:gs>
                    </a:gsLst>
                    <a:lin ang="5400000" scaled="0"/>
                  </a:gradFill>
                  <a:latin typeface="Segoe UI"/>
                </a:rPr>
                <a:t>Membership type: </a:t>
              </a:r>
              <a:r>
                <a:rPr lang="fr-FR" sz="1176" dirty="0">
                  <a:gradFill>
                    <a:gsLst>
                      <a:gs pos="2917">
                        <a:srgbClr val="000000"/>
                      </a:gs>
                      <a:gs pos="30000">
                        <a:srgbClr val="000000"/>
                      </a:gs>
                    </a:gsLst>
                    <a:lin ang="5400000" scaled="0"/>
                  </a:gradFill>
                  <a:latin typeface="Segoe UI"/>
                </a:rPr>
                <a:t>Assigned</a:t>
              </a:r>
            </a:p>
          </p:txBody>
        </p:sp>
        <p:sp>
          <p:nvSpPr>
            <p:cNvPr id="83" name="TextBox 82">
              <a:extLst>
                <a:ext uri="{FF2B5EF4-FFF2-40B4-BE49-F238E27FC236}">
                  <a16:creationId xmlns:a16="http://schemas.microsoft.com/office/drawing/2014/main" id="{4D46A84E-D12E-4688-AE03-4261E1E4336A}"/>
                </a:ext>
              </a:extLst>
            </p:cNvPr>
            <p:cNvSpPr txBox="1"/>
            <p:nvPr/>
          </p:nvSpPr>
          <p:spPr>
            <a:xfrm>
              <a:off x="2951895" y="5031832"/>
              <a:ext cx="1379488"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Guest user</a:t>
              </a:r>
              <a:endParaRPr lang="fr-FR" sz="1176" dirty="0">
                <a:gradFill>
                  <a:gsLst>
                    <a:gs pos="2917">
                      <a:srgbClr val="000000"/>
                    </a:gs>
                    <a:gs pos="30000">
                      <a:srgbClr val="000000"/>
                    </a:gs>
                  </a:gsLst>
                  <a:lin ang="5400000" scaled="0"/>
                </a:gradFill>
                <a:latin typeface="Segoe UI"/>
              </a:endParaRPr>
            </a:p>
          </p:txBody>
        </p:sp>
        <p:sp>
          <p:nvSpPr>
            <p:cNvPr id="84" name="TextBox 83">
              <a:extLst>
                <a:ext uri="{FF2B5EF4-FFF2-40B4-BE49-F238E27FC236}">
                  <a16:creationId xmlns:a16="http://schemas.microsoft.com/office/drawing/2014/main" id="{5D367371-D7A4-4DE2-8469-B3C0121EE75D}"/>
                </a:ext>
              </a:extLst>
            </p:cNvPr>
            <p:cNvSpPr txBox="1"/>
            <p:nvPr/>
          </p:nvSpPr>
          <p:spPr>
            <a:xfrm>
              <a:off x="2157725" y="5120083"/>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4</a:t>
              </a:r>
            </a:p>
          </p:txBody>
        </p:sp>
        <p:sp>
          <p:nvSpPr>
            <p:cNvPr id="85" name="Rectangle: Rounded Corners 84">
              <a:extLst>
                <a:ext uri="{FF2B5EF4-FFF2-40B4-BE49-F238E27FC236}">
                  <a16:creationId xmlns:a16="http://schemas.microsoft.com/office/drawing/2014/main" id="{7780C773-7158-4D0C-A1F9-0D50AAF44962}"/>
                </a:ext>
              </a:extLst>
            </p:cNvPr>
            <p:cNvSpPr/>
            <p:nvPr/>
          </p:nvSpPr>
          <p:spPr bwMode="auto">
            <a:xfrm>
              <a:off x="7237148" y="3257691"/>
              <a:ext cx="2378745" cy="1404545"/>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3" name="Rectangle 2">
            <a:extLst>
              <a:ext uri="{FF2B5EF4-FFF2-40B4-BE49-F238E27FC236}">
                <a16:creationId xmlns:a16="http://schemas.microsoft.com/office/drawing/2014/main" id="{860D6EF1-F487-4D74-BFB3-0D4FB63880A3}"/>
              </a:ext>
              <a:ext uri="{C183D7F6-B498-43B3-948B-1728B52AA6E4}">
                <adec:decorative xmlns:adec="http://schemas.microsoft.com/office/drawing/2017/decorative" val="1"/>
              </a:ext>
            </a:extLst>
          </p:cNvPr>
          <p:cNvSpPr/>
          <p:nvPr/>
        </p:nvSpPr>
        <p:spPr bwMode="auto">
          <a:xfrm>
            <a:off x="476420" y="1113906"/>
            <a:ext cx="11521905" cy="53211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2754713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B590EB-220A-4DFD-AE7A-DA67B605D8D3}"/>
              </a:ext>
            </a:extLst>
          </p:cNvPr>
          <p:cNvSpPr>
            <a:spLocks noGrp="1"/>
          </p:cNvSpPr>
          <p:nvPr>
            <p:ph type="title"/>
          </p:nvPr>
        </p:nvSpPr>
        <p:spPr/>
        <p:txBody>
          <a:bodyPr/>
          <a:lstStyle/>
          <a:p>
            <a:r>
              <a:rPr lang="en-US" dirty="0"/>
              <a:t>End of presentation</a:t>
            </a:r>
          </a:p>
        </p:txBody>
      </p:sp>
      <p:pic>
        <p:nvPicPr>
          <p:cNvPr id="2" name="Picture 1">
            <a:extLst>
              <a:ext uri="{FF2B5EF4-FFF2-40B4-BE49-F238E27FC236}">
                <a16:creationId xmlns:a16="http://schemas.microsoft.com/office/drawing/2014/main" id="{8406D93A-C6DD-4A2C-B231-B3DD667EA90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24" y="2735155"/>
            <a:ext cx="1524213" cy="1524213"/>
          </a:xfrm>
          <a:prstGeom prst="rect">
            <a:avLst/>
          </a:prstGeom>
        </p:spPr>
      </p:pic>
    </p:spTree>
    <p:extLst>
      <p:ext uri="{BB962C8B-B14F-4D97-AF65-F5344CB8AC3E}">
        <p14:creationId xmlns:p14="http://schemas.microsoft.com/office/powerpoint/2010/main" val="31414727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a:xfrm>
            <a:off x="465139" y="2676526"/>
            <a:ext cx="2506662" cy="1641475"/>
          </a:xfrm>
        </p:spPr>
        <p:txBody>
          <a:bodyPr/>
          <a:lstStyle/>
          <a:p>
            <a:r>
              <a:rPr lang="en-US" dirty="0"/>
              <a:t>Configure Azure Active Directory Introduction</a:t>
            </a:r>
          </a:p>
        </p:txBody>
      </p:sp>
      <p:sp>
        <p:nvSpPr>
          <p:cNvPr id="21" name="TextBox 20">
            <a:extLst>
              <a:ext uri="{FF2B5EF4-FFF2-40B4-BE49-F238E27FC236}">
                <a16:creationId xmlns:a16="http://schemas.microsoft.com/office/drawing/2014/main" id="{9A2A2CC3-888B-4141-BF74-DAA11C0BA979}"/>
              </a:ext>
            </a:extLst>
          </p:cNvPr>
          <p:cNvSpPr txBox="1"/>
          <p:nvPr/>
        </p:nvSpPr>
        <p:spPr>
          <a:xfrm>
            <a:off x="4621072" y="354639"/>
            <a:ext cx="7350264" cy="5055679"/>
          </a:xfrm>
          <a:prstGeom prst="rect">
            <a:avLst/>
          </a:prstGeom>
          <a:noFill/>
        </p:spPr>
        <p:txBody>
          <a:bodyPr wrap="square" lIns="0" tIns="0" rIns="0" bIns="0" rtlCol="0">
            <a:spAutoFit/>
          </a:bodyPr>
          <a:lstStyle/>
          <a:p>
            <a:pPr>
              <a:lnSpc>
                <a:spcPct val="200000"/>
              </a:lnSpc>
            </a:pPr>
            <a:r>
              <a:rPr lang="en-US" sz="2400" dirty="0"/>
              <a:t>Describe Azure Active Directory Benefits and Features</a:t>
            </a:r>
          </a:p>
          <a:p>
            <a:pPr>
              <a:lnSpc>
                <a:spcPct val="200000"/>
              </a:lnSpc>
            </a:pPr>
            <a:r>
              <a:rPr lang="en-US" sz="2400" dirty="0"/>
              <a:t>Describe Azure AD Concepts</a:t>
            </a:r>
          </a:p>
          <a:p>
            <a:pPr>
              <a:lnSpc>
                <a:spcPct val="200000"/>
              </a:lnSpc>
            </a:pPr>
            <a:r>
              <a:rPr lang="en-US" sz="2400" dirty="0"/>
              <a:t>Compare AD DS to Azure Active Directory</a:t>
            </a:r>
          </a:p>
          <a:p>
            <a:pPr>
              <a:lnSpc>
                <a:spcPct val="200000"/>
              </a:lnSpc>
            </a:pPr>
            <a:r>
              <a:rPr lang="en-US" sz="2400" dirty="0"/>
              <a:t>Select Azure AD Editions</a:t>
            </a:r>
          </a:p>
          <a:p>
            <a:pPr>
              <a:lnSpc>
                <a:spcPct val="200000"/>
              </a:lnSpc>
            </a:pPr>
            <a:r>
              <a:rPr lang="en-US" sz="2400" dirty="0"/>
              <a:t>Implement Azure AD Device Identities</a:t>
            </a:r>
          </a:p>
          <a:p>
            <a:pPr>
              <a:lnSpc>
                <a:spcPct val="200000"/>
              </a:lnSpc>
            </a:pPr>
            <a:r>
              <a:rPr lang="en-US" sz="2400" dirty="0"/>
              <a:t>Implement Self-Service Password Reset</a:t>
            </a:r>
          </a:p>
          <a:p>
            <a:pPr>
              <a:lnSpc>
                <a:spcPct val="200000"/>
              </a:lnSpc>
            </a:pPr>
            <a:r>
              <a:rPr lang="en-US" sz="2400" dirty="0"/>
              <a:t>Summary and Resources</a:t>
            </a:r>
          </a:p>
        </p:txBody>
      </p:sp>
      <p:pic>
        <p:nvPicPr>
          <p:cNvPr id="16" name="Picture 15">
            <a:extLst>
              <a:ext uri="{FF2B5EF4-FFF2-40B4-BE49-F238E27FC236}">
                <a16:creationId xmlns:a16="http://schemas.microsoft.com/office/drawing/2014/main" id="{D0EC7167-ADFF-4401-8E76-31D7BF95660F}"/>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3809" y="499872"/>
            <a:ext cx="768096" cy="629222"/>
          </a:xfrm>
          <a:prstGeom prst="rect">
            <a:avLst/>
          </a:prstGeom>
        </p:spPr>
      </p:pic>
      <p:pic>
        <p:nvPicPr>
          <p:cNvPr id="15" name="Picture 14">
            <a:extLst>
              <a:ext uri="{FF2B5EF4-FFF2-40B4-BE49-F238E27FC236}">
                <a16:creationId xmlns:a16="http://schemas.microsoft.com/office/drawing/2014/main" id="{0E57A968-27A8-4B8E-8690-80E75B7C5572}"/>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3809" y="1199329"/>
            <a:ext cx="768096" cy="629222"/>
          </a:xfrm>
          <a:prstGeom prst="rect">
            <a:avLst/>
          </a:prstGeom>
        </p:spPr>
      </p:pic>
      <p:pic>
        <p:nvPicPr>
          <p:cNvPr id="14" name="Picture 13">
            <a:extLst>
              <a:ext uri="{FF2B5EF4-FFF2-40B4-BE49-F238E27FC236}">
                <a16:creationId xmlns:a16="http://schemas.microsoft.com/office/drawing/2014/main" id="{D122EFD0-E34C-40A1-BA86-EF7607B3FAB9}"/>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3809" y="1935362"/>
            <a:ext cx="768096" cy="629222"/>
          </a:xfrm>
          <a:prstGeom prst="rect">
            <a:avLst/>
          </a:prstGeom>
        </p:spPr>
      </p:pic>
      <p:pic>
        <p:nvPicPr>
          <p:cNvPr id="13" name="Picture 12">
            <a:extLst>
              <a:ext uri="{FF2B5EF4-FFF2-40B4-BE49-F238E27FC236}">
                <a16:creationId xmlns:a16="http://schemas.microsoft.com/office/drawing/2014/main" id="{39862551-3262-4A76-9837-4415E0164333}"/>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3809" y="2671395"/>
            <a:ext cx="768096" cy="629222"/>
          </a:xfrm>
          <a:prstGeom prst="rect">
            <a:avLst/>
          </a:prstGeom>
        </p:spPr>
      </p:pic>
      <p:pic>
        <p:nvPicPr>
          <p:cNvPr id="12" name="Picture 11">
            <a:extLst>
              <a:ext uri="{FF2B5EF4-FFF2-40B4-BE49-F238E27FC236}">
                <a16:creationId xmlns:a16="http://schemas.microsoft.com/office/drawing/2014/main" id="{45A5A196-636E-4F66-80B7-737D15CE1AD4}"/>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23809" y="3407428"/>
            <a:ext cx="768096" cy="630429"/>
          </a:xfrm>
          <a:prstGeom prst="rect">
            <a:avLst/>
          </a:prstGeom>
        </p:spPr>
      </p:pic>
      <p:pic>
        <p:nvPicPr>
          <p:cNvPr id="10" name="Picture 9">
            <a:extLst>
              <a:ext uri="{FF2B5EF4-FFF2-40B4-BE49-F238E27FC236}">
                <a16:creationId xmlns:a16="http://schemas.microsoft.com/office/drawing/2014/main" id="{540DC6DD-5A97-4619-B48C-441F1BCA388E}"/>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23809" y="4159851"/>
            <a:ext cx="768096" cy="629222"/>
          </a:xfrm>
          <a:prstGeom prst="rect">
            <a:avLst/>
          </a:prstGeom>
        </p:spPr>
      </p:pic>
      <p:pic>
        <p:nvPicPr>
          <p:cNvPr id="19" name="Picture 18">
            <a:extLst>
              <a:ext uri="{FF2B5EF4-FFF2-40B4-BE49-F238E27FC236}">
                <a16:creationId xmlns:a16="http://schemas.microsoft.com/office/drawing/2014/main" id="{E2563FA4-8D8D-4BEA-B753-03CDAC7BE727}"/>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3723809" y="4955909"/>
            <a:ext cx="768096" cy="564137"/>
          </a:xfrm>
          <a:prstGeom prst="rect">
            <a:avLst/>
          </a:prstGeom>
        </p:spPr>
      </p:pic>
      <p:grpSp>
        <p:nvGrpSpPr>
          <p:cNvPr id="20" name="Group 19">
            <a:extLst>
              <a:ext uri="{FF2B5EF4-FFF2-40B4-BE49-F238E27FC236}">
                <a16:creationId xmlns:a16="http://schemas.microsoft.com/office/drawing/2014/main" id="{F78BB05A-838B-4AAC-8307-25F95CFC9565}"/>
              </a:ext>
              <a:ext uri="{C183D7F6-B498-43B3-948B-1728B52AA6E4}">
                <adec:decorative xmlns:adec="http://schemas.microsoft.com/office/drawing/2017/decorative" val="1"/>
              </a:ext>
            </a:extLst>
          </p:cNvPr>
          <p:cNvGrpSpPr/>
          <p:nvPr/>
        </p:nvGrpSpPr>
        <p:grpSpPr>
          <a:xfrm>
            <a:off x="3887518" y="5070019"/>
            <a:ext cx="440677" cy="305938"/>
            <a:chOff x="3876178" y="3413953"/>
            <a:chExt cx="297764" cy="255320"/>
          </a:xfrm>
        </p:grpSpPr>
        <p:sp>
          <p:nvSpPr>
            <p:cNvPr id="22" name="Freeform: Shape 21">
              <a:extLst>
                <a:ext uri="{FF2B5EF4-FFF2-40B4-BE49-F238E27FC236}">
                  <a16:creationId xmlns:a16="http://schemas.microsoft.com/office/drawing/2014/main" id="{7BE4EF4B-2178-4E94-AD0B-4F88F53BE1A0}"/>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8FF1A18A-BE54-4414-9E40-7547FD55EB89}"/>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51FFCAAD-C3C0-4636-819F-B65339A16859}"/>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0A89A969-2095-4D5D-8249-040D54F14A70}"/>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5C1223DD-D4CC-49B7-ABDB-9681525B20CA}"/>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C55B6E6F-34FA-4BB3-B26F-F057EA33FF53}"/>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06DBC659-5C7D-459B-BB60-DB946583DC78}"/>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6AC74132-E72B-418B-984B-F3034AE9411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15408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924E-3097-B081-3C3F-65F894053A99}"/>
              </a:ext>
            </a:extLst>
          </p:cNvPr>
          <p:cNvSpPr>
            <a:spLocks noGrp="1"/>
          </p:cNvSpPr>
          <p:nvPr>
            <p:ph type="title"/>
          </p:nvPr>
        </p:nvSpPr>
        <p:spPr/>
        <p:txBody>
          <a:bodyPr/>
          <a:lstStyle/>
          <a:p>
            <a:r>
              <a:rPr lang="en-US" dirty="0"/>
              <a:t>Why use an identity?</a:t>
            </a:r>
          </a:p>
        </p:txBody>
      </p:sp>
      <p:sp>
        <p:nvSpPr>
          <p:cNvPr id="3" name="Text Placeholder 2">
            <a:extLst>
              <a:ext uri="{FF2B5EF4-FFF2-40B4-BE49-F238E27FC236}">
                <a16:creationId xmlns:a16="http://schemas.microsoft.com/office/drawing/2014/main" id="{B54F4B9B-956C-ED70-5971-348B419EB1DF}"/>
              </a:ext>
            </a:extLst>
          </p:cNvPr>
          <p:cNvSpPr>
            <a:spLocks noGrp="1"/>
          </p:cNvSpPr>
          <p:nvPr>
            <p:ph type="body" sz="quarter" idx="11"/>
          </p:nvPr>
        </p:nvSpPr>
        <p:spPr>
          <a:xfrm>
            <a:off x="440559" y="2996854"/>
            <a:ext cx="2655193" cy="2840479"/>
          </a:xfrm>
        </p:spPr>
        <p:txBody>
          <a:bodyPr/>
          <a:lstStyle/>
          <a:p>
            <a:pPr algn="r"/>
            <a:r>
              <a:rPr lang="en-US" sz="2040" dirty="0"/>
              <a:t>Authentication</a:t>
            </a:r>
          </a:p>
        </p:txBody>
      </p:sp>
      <p:sp>
        <p:nvSpPr>
          <p:cNvPr id="4" name="Text Placeholder 3">
            <a:extLst>
              <a:ext uri="{FF2B5EF4-FFF2-40B4-BE49-F238E27FC236}">
                <a16:creationId xmlns:a16="http://schemas.microsoft.com/office/drawing/2014/main" id="{05EEE3E2-802D-73A4-1155-512165BBA431}"/>
              </a:ext>
            </a:extLst>
          </p:cNvPr>
          <p:cNvSpPr>
            <a:spLocks noGrp="1"/>
          </p:cNvSpPr>
          <p:nvPr>
            <p:ph type="body" sz="quarter" idx="15"/>
          </p:nvPr>
        </p:nvSpPr>
        <p:spPr>
          <a:xfrm>
            <a:off x="3412042" y="2995409"/>
            <a:ext cx="2655193" cy="2840479"/>
          </a:xfrm>
        </p:spPr>
        <p:txBody>
          <a:bodyPr/>
          <a:lstStyle/>
          <a:p>
            <a:pPr algn="r"/>
            <a:r>
              <a:rPr lang="en-US" sz="2040" dirty="0"/>
              <a:t>Authorization</a:t>
            </a:r>
          </a:p>
        </p:txBody>
      </p:sp>
      <p:sp>
        <p:nvSpPr>
          <p:cNvPr id="5" name="Text Placeholder 4">
            <a:extLst>
              <a:ext uri="{FF2B5EF4-FFF2-40B4-BE49-F238E27FC236}">
                <a16:creationId xmlns:a16="http://schemas.microsoft.com/office/drawing/2014/main" id="{50EEB667-E8A9-0473-BDD9-8949C74F56F1}"/>
              </a:ext>
            </a:extLst>
          </p:cNvPr>
          <p:cNvSpPr>
            <a:spLocks noGrp="1"/>
          </p:cNvSpPr>
          <p:nvPr>
            <p:ph type="body" sz="quarter" idx="17"/>
          </p:nvPr>
        </p:nvSpPr>
        <p:spPr>
          <a:xfrm>
            <a:off x="6383526" y="2995409"/>
            <a:ext cx="2655193" cy="2840479"/>
          </a:xfrm>
        </p:spPr>
        <p:txBody>
          <a:bodyPr/>
          <a:lstStyle/>
          <a:p>
            <a:pPr algn="r"/>
            <a:r>
              <a:rPr lang="en-US" sz="2040" dirty="0"/>
              <a:t>Administration</a:t>
            </a:r>
          </a:p>
        </p:txBody>
      </p:sp>
      <p:sp>
        <p:nvSpPr>
          <p:cNvPr id="6" name="Text Placeholder 5">
            <a:extLst>
              <a:ext uri="{FF2B5EF4-FFF2-40B4-BE49-F238E27FC236}">
                <a16:creationId xmlns:a16="http://schemas.microsoft.com/office/drawing/2014/main" id="{0E62CE70-0E25-E398-4872-8AE90CC4EE3D}"/>
              </a:ext>
            </a:extLst>
          </p:cNvPr>
          <p:cNvSpPr>
            <a:spLocks noGrp="1"/>
          </p:cNvSpPr>
          <p:nvPr>
            <p:ph type="body" sz="quarter" idx="19"/>
          </p:nvPr>
        </p:nvSpPr>
        <p:spPr>
          <a:xfrm>
            <a:off x="9355010" y="2995409"/>
            <a:ext cx="2276559" cy="2840479"/>
          </a:xfrm>
        </p:spPr>
        <p:txBody>
          <a:bodyPr/>
          <a:lstStyle/>
          <a:p>
            <a:pPr algn="r"/>
            <a:r>
              <a:rPr lang="en-US" sz="2040" dirty="0"/>
              <a:t>Auditing</a:t>
            </a:r>
          </a:p>
        </p:txBody>
      </p:sp>
      <p:sp>
        <p:nvSpPr>
          <p:cNvPr id="8" name="Freeform 11">
            <a:extLst>
              <a:ext uri="{FF2B5EF4-FFF2-40B4-BE49-F238E27FC236}">
                <a16:creationId xmlns:a16="http://schemas.microsoft.com/office/drawing/2014/main" id="{CBA6E035-AF09-CA59-1A0A-F1AE204A6ED0}"/>
              </a:ext>
            </a:extLst>
          </p:cNvPr>
          <p:cNvSpPr>
            <a:spLocks noEditPoints="1"/>
          </p:cNvSpPr>
          <p:nvPr/>
        </p:nvSpPr>
        <p:spPr bwMode="black">
          <a:xfrm>
            <a:off x="747301" y="2995410"/>
            <a:ext cx="381493" cy="55054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accent1">
              <a:lumMod val="75000"/>
            </a:schemeClr>
          </a:solidFill>
          <a:ln>
            <a:noFill/>
          </a:ln>
        </p:spPr>
        <p:txBody>
          <a:bodyPr vert="horz" wrap="square" lIns="111895" tIns="55948" rIns="111895" bIns="55948"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32559">
              <a:defRPr/>
            </a:pPr>
            <a:endParaRPr lang="en-US" sz="2175">
              <a:solidFill>
                <a:prstClr val="white"/>
              </a:solidFill>
              <a:latin typeface="Segoe UI"/>
            </a:endParaRPr>
          </a:p>
        </p:txBody>
      </p:sp>
      <p:sp>
        <p:nvSpPr>
          <p:cNvPr id="10" name="Freeform 13">
            <a:extLst>
              <a:ext uri="{FF2B5EF4-FFF2-40B4-BE49-F238E27FC236}">
                <a16:creationId xmlns:a16="http://schemas.microsoft.com/office/drawing/2014/main" id="{4E00E62F-471E-E9A5-3579-45CC9BFC376E}"/>
              </a:ext>
            </a:extLst>
          </p:cNvPr>
          <p:cNvSpPr>
            <a:spLocks noEditPoints="1"/>
          </p:cNvSpPr>
          <p:nvPr/>
        </p:nvSpPr>
        <p:spPr bwMode="black">
          <a:xfrm>
            <a:off x="3595648" y="2995409"/>
            <a:ext cx="551405" cy="477629"/>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7030A0"/>
          </a:solidFill>
          <a:ln>
            <a:noFill/>
          </a:ln>
        </p:spPr>
        <p:txBody>
          <a:bodyPr vert="horz" wrap="square" lIns="111895" tIns="55948" rIns="111895" bIns="55948"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32559">
              <a:defRPr/>
            </a:pPr>
            <a:endParaRPr lang="en-US" sz="2175">
              <a:solidFill>
                <a:prstClr val="white"/>
              </a:solidFill>
              <a:latin typeface="Segoe UI"/>
            </a:endParaRPr>
          </a:p>
        </p:txBody>
      </p:sp>
      <p:sp>
        <p:nvSpPr>
          <p:cNvPr id="12" name="Freeform 81">
            <a:extLst>
              <a:ext uri="{FF2B5EF4-FFF2-40B4-BE49-F238E27FC236}">
                <a16:creationId xmlns:a16="http://schemas.microsoft.com/office/drawing/2014/main" id="{90837C6A-845B-6AAF-551B-DEB2BF795872}"/>
              </a:ext>
            </a:extLst>
          </p:cNvPr>
          <p:cNvSpPr>
            <a:spLocks/>
          </p:cNvSpPr>
          <p:nvPr/>
        </p:nvSpPr>
        <p:spPr bwMode="black">
          <a:xfrm>
            <a:off x="6625816" y="2995409"/>
            <a:ext cx="434034" cy="557930"/>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249D03"/>
          </a:solidFill>
          <a:ln>
            <a:noFill/>
          </a:ln>
        </p:spPr>
        <p:txBody>
          <a:bodyPr vert="horz" wrap="square" lIns="111895" tIns="55948" rIns="111895" bIns="55948" numCol="1" anchor="t" anchorCtr="0" compatLnSpc="1">
            <a:prstTxWarp prst="textNoShape">
              <a:avLst/>
            </a:prstTxWarp>
          </a:bodyPr>
          <a:lstStyle/>
          <a:p>
            <a:pPr defTabSz="621576">
              <a:defRPr/>
            </a:pPr>
            <a:endParaRPr lang="en-US" sz="2175">
              <a:solidFill>
                <a:prstClr val="white"/>
              </a:solidFill>
              <a:latin typeface="Segoe UI"/>
            </a:endParaRPr>
          </a:p>
        </p:txBody>
      </p:sp>
      <p:sp>
        <p:nvSpPr>
          <p:cNvPr id="14" name="Freeform 14">
            <a:extLst>
              <a:ext uri="{FF2B5EF4-FFF2-40B4-BE49-F238E27FC236}">
                <a16:creationId xmlns:a16="http://schemas.microsoft.com/office/drawing/2014/main" id="{C76376DB-A7DC-DEE7-7A84-AB7DF4DC6A66}"/>
              </a:ext>
            </a:extLst>
          </p:cNvPr>
          <p:cNvSpPr>
            <a:spLocks noEditPoints="1"/>
          </p:cNvSpPr>
          <p:nvPr/>
        </p:nvSpPr>
        <p:spPr bwMode="black">
          <a:xfrm rot="900000">
            <a:off x="10002766" y="3038191"/>
            <a:ext cx="397364" cy="507264"/>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9900"/>
          </a:solidFill>
          <a:ln>
            <a:noFill/>
          </a:ln>
        </p:spPr>
        <p:txBody>
          <a:bodyPr vert="horz" wrap="square" lIns="111895" tIns="55948" rIns="111895" bIns="55948"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32559">
              <a:defRPr/>
            </a:pPr>
            <a:endParaRPr lang="en-US" sz="2175">
              <a:solidFill>
                <a:prstClr val="white"/>
              </a:solidFill>
              <a:latin typeface="Segoe UI"/>
            </a:endParaRPr>
          </a:p>
        </p:txBody>
      </p:sp>
      <p:graphicFrame>
        <p:nvGraphicFramePr>
          <p:cNvPr id="16" name="Table 16">
            <a:extLst>
              <a:ext uri="{FF2B5EF4-FFF2-40B4-BE49-F238E27FC236}">
                <a16:creationId xmlns:a16="http://schemas.microsoft.com/office/drawing/2014/main" id="{ACAFDB8D-B609-5E0B-470B-F884B8777796}"/>
              </a:ext>
            </a:extLst>
          </p:cNvPr>
          <p:cNvGraphicFramePr>
            <a:graphicFrameLocks noGrp="1"/>
          </p:cNvGraphicFramePr>
          <p:nvPr/>
        </p:nvGraphicFramePr>
        <p:xfrm>
          <a:off x="2754821" y="1096205"/>
          <a:ext cx="6800673" cy="1512888"/>
        </p:xfrm>
        <a:graphic>
          <a:graphicData uri="http://schemas.openxmlformats.org/drawingml/2006/table">
            <a:tbl>
              <a:tblPr firstRow="1" bandRow="1">
                <a:tableStyleId>{5C22544A-7EE6-4342-B048-85BDC9FD1C3A}</a:tableStyleId>
              </a:tblPr>
              <a:tblGrid>
                <a:gridCol w="4693172">
                  <a:extLst>
                    <a:ext uri="{9D8B030D-6E8A-4147-A177-3AD203B41FA5}">
                      <a16:colId xmlns:a16="http://schemas.microsoft.com/office/drawing/2014/main" val="1206543033"/>
                    </a:ext>
                  </a:extLst>
                </a:gridCol>
                <a:gridCol w="2107501">
                  <a:extLst>
                    <a:ext uri="{9D8B030D-6E8A-4147-A177-3AD203B41FA5}">
                      <a16:colId xmlns:a16="http://schemas.microsoft.com/office/drawing/2014/main" val="1229676726"/>
                    </a:ext>
                  </a:extLst>
                </a:gridCol>
              </a:tblGrid>
              <a:tr h="378222">
                <a:tc>
                  <a:txBody>
                    <a:bodyPr/>
                    <a:lstStyle/>
                    <a:p>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To be able to prove what we are </a:t>
                      </a:r>
                      <a:endParaRPr lang="en-US" sz="1800" dirty="0"/>
                    </a:p>
                  </a:txBody>
                  <a:tcPr marL="93260" marR="93260" marT="46630" marB="46630">
                    <a:solidFill>
                      <a:schemeClr val="bg2"/>
                    </a:solidFill>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Authentication</a:t>
                      </a:r>
                      <a:endParaRPr lang="en-US" sz="1800" dirty="0"/>
                    </a:p>
                  </a:txBody>
                  <a:tcPr marL="93260" marR="93260" marT="46630" marB="46630">
                    <a:solidFill>
                      <a:schemeClr val="bg2"/>
                    </a:solidFill>
                  </a:tcPr>
                </a:tc>
                <a:extLst>
                  <a:ext uri="{0D108BD9-81ED-4DB2-BD59-A6C34878D82A}">
                    <a16:rowId xmlns:a16="http://schemas.microsoft.com/office/drawing/2014/main" val="143140386"/>
                  </a:ext>
                </a:extLst>
              </a:tr>
              <a:tr h="378222">
                <a:tc>
                  <a:txBody>
                    <a:bodyPr/>
                    <a:lstStyle/>
                    <a:p>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To get permission to do something </a:t>
                      </a:r>
                      <a:endParaRPr lang="en-US" sz="1800" dirty="0"/>
                    </a:p>
                  </a:txBody>
                  <a:tcPr marL="93260" marR="93260" marT="46630" marB="46630">
                    <a:solidFill>
                      <a:schemeClr val="bg2"/>
                    </a:solidFill>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Authorization</a:t>
                      </a:r>
                      <a:endParaRPr lang="en-US" sz="1800" dirty="0"/>
                    </a:p>
                  </a:txBody>
                  <a:tcPr marL="93260" marR="93260" marT="46630" marB="46630">
                    <a:solidFill>
                      <a:schemeClr val="bg2"/>
                    </a:solidFill>
                  </a:tcPr>
                </a:tc>
                <a:extLst>
                  <a:ext uri="{0D108BD9-81ED-4DB2-BD59-A6C34878D82A}">
                    <a16:rowId xmlns:a16="http://schemas.microsoft.com/office/drawing/2014/main" val="3466089710"/>
                  </a:ext>
                </a:extLst>
              </a:tr>
              <a:tr h="378222">
                <a:tc>
                  <a:txBody>
                    <a:bodyPr/>
                    <a:lstStyle/>
                    <a:p>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To report on what was done </a:t>
                      </a:r>
                      <a:endParaRPr lang="en-US" sz="1800" dirty="0"/>
                    </a:p>
                  </a:txBody>
                  <a:tcPr marL="93260" marR="93260" marT="46630" marB="46630">
                    <a:solidFill>
                      <a:schemeClr val="bg2"/>
                    </a:solidFill>
                  </a:tcPr>
                </a:tc>
                <a:tc>
                  <a:txBody>
                    <a:bodyPr/>
                    <a:lstStyle/>
                    <a:p>
                      <a:pPr algn="r"/>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Auditing</a:t>
                      </a:r>
                      <a:endParaRPr lang="en-US" sz="1800" dirty="0"/>
                    </a:p>
                  </a:txBody>
                  <a:tcPr marL="93260" marR="93260" marT="46630" marB="46630">
                    <a:solidFill>
                      <a:schemeClr val="bg2"/>
                    </a:solidFill>
                  </a:tcPr>
                </a:tc>
                <a:extLst>
                  <a:ext uri="{0D108BD9-81ED-4DB2-BD59-A6C34878D82A}">
                    <a16:rowId xmlns:a16="http://schemas.microsoft.com/office/drawing/2014/main" val="1765401250"/>
                  </a:ext>
                </a:extLst>
              </a:tr>
              <a:tr h="378222">
                <a:tc>
                  <a:txBody>
                    <a:bodyPr/>
                    <a:lstStyle/>
                    <a:p>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To be able to (self) administer an identity </a:t>
                      </a:r>
                      <a:endParaRPr lang="en-US" sz="1800" dirty="0"/>
                    </a:p>
                  </a:txBody>
                  <a:tcPr marL="93260" marR="93260" marT="46630" marB="46630">
                    <a:solidFill>
                      <a:schemeClr val="bg2"/>
                    </a:solidFill>
                  </a:tcPr>
                </a:tc>
                <a:tc>
                  <a:txBody>
                    <a:bodyPr/>
                    <a:lstStyle/>
                    <a:p>
                      <a:pPr algn="r"/>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Administration</a:t>
                      </a:r>
                      <a:endParaRPr lang="en-US" sz="1800" dirty="0"/>
                    </a:p>
                  </a:txBody>
                  <a:tcPr marL="93260" marR="93260" marT="46630" marB="46630">
                    <a:solidFill>
                      <a:schemeClr val="bg2"/>
                    </a:solidFill>
                  </a:tcPr>
                </a:tc>
                <a:extLst>
                  <a:ext uri="{0D108BD9-81ED-4DB2-BD59-A6C34878D82A}">
                    <a16:rowId xmlns:a16="http://schemas.microsoft.com/office/drawing/2014/main" val="236737950"/>
                  </a:ext>
                </a:extLst>
              </a:tr>
            </a:tbl>
          </a:graphicData>
        </a:graphic>
      </p:graphicFrame>
      <p:sp>
        <p:nvSpPr>
          <p:cNvPr id="17" name="TextBox 16">
            <a:extLst>
              <a:ext uri="{FF2B5EF4-FFF2-40B4-BE49-F238E27FC236}">
                <a16:creationId xmlns:a16="http://schemas.microsoft.com/office/drawing/2014/main" id="{945136E1-3421-F136-2F18-84184820BB76}"/>
              </a:ext>
            </a:extLst>
          </p:cNvPr>
          <p:cNvSpPr txBox="1"/>
          <p:nvPr/>
        </p:nvSpPr>
        <p:spPr>
          <a:xfrm>
            <a:off x="3194335" y="3743670"/>
            <a:ext cx="2976844" cy="1838297"/>
          </a:xfrm>
          <a:prstGeom prst="rect">
            <a:avLst/>
          </a:prstGeom>
          <a:noFill/>
        </p:spPr>
        <p:txBody>
          <a:bodyPr wrap="square" lIns="186521" tIns="149217" rIns="186521" bIns="149217" rtlCol="0">
            <a:spAutoFit/>
          </a:bodyPr>
          <a:lstStyle/>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How and where are authorizations handled</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Can a user access the resource and what can they do when they access it?</a:t>
            </a:r>
          </a:p>
        </p:txBody>
      </p:sp>
      <p:sp>
        <p:nvSpPr>
          <p:cNvPr id="19" name="TextBox 18">
            <a:extLst>
              <a:ext uri="{FF2B5EF4-FFF2-40B4-BE49-F238E27FC236}">
                <a16:creationId xmlns:a16="http://schemas.microsoft.com/office/drawing/2014/main" id="{B7BAE63A-463A-9F29-63FF-774420E28D8A}"/>
              </a:ext>
            </a:extLst>
          </p:cNvPr>
          <p:cNvSpPr txBox="1"/>
          <p:nvPr/>
        </p:nvSpPr>
        <p:spPr>
          <a:xfrm>
            <a:off x="9137302" y="3545959"/>
            <a:ext cx="2976844" cy="2094456"/>
          </a:xfrm>
          <a:prstGeom prst="rect">
            <a:avLst/>
          </a:prstGeom>
          <a:noFill/>
        </p:spPr>
        <p:txBody>
          <a:bodyPr wrap="square" lIns="186521" tIns="149217" rIns="186521" bIns="149217" rtlCol="0">
            <a:spAutoFit/>
          </a:bodyPr>
          <a:lstStyle/>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Track who does what, when, where and how</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Focused alerting</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In-depth collated reporting</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Governance &amp; compliance</a:t>
            </a:r>
          </a:p>
        </p:txBody>
      </p:sp>
      <p:sp>
        <p:nvSpPr>
          <p:cNvPr id="21" name="TextBox 20">
            <a:extLst>
              <a:ext uri="{FF2B5EF4-FFF2-40B4-BE49-F238E27FC236}">
                <a16:creationId xmlns:a16="http://schemas.microsoft.com/office/drawing/2014/main" id="{78D3BFB4-6F69-355C-1A28-0238B4D016E4}"/>
              </a:ext>
            </a:extLst>
          </p:cNvPr>
          <p:cNvSpPr txBox="1"/>
          <p:nvPr/>
        </p:nvSpPr>
        <p:spPr>
          <a:xfrm>
            <a:off x="6284941" y="3738209"/>
            <a:ext cx="2976844" cy="2059458"/>
          </a:xfrm>
          <a:prstGeom prst="rect">
            <a:avLst/>
          </a:prstGeom>
          <a:noFill/>
        </p:spPr>
        <p:txBody>
          <a:bodyPr wrap="square" lIns="186521" tIns="149217" rIns="186521" bIns="149217" rtlCol="0">
            <a:spAutoFit/>
          </a:bodyPr>
          <a:lstStyle/>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Single view management</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Application of business rules</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Automated requests, approvals, and access assignment</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Entitlement management</a:t>
            </a:r>
            <a:endParaRPr lang="en-US" sz="1632" dirty="0" err="1">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210FC5C3-4F33-E0F4-5F2C-F3C84B81D2EA}"/>
              </a:ext>
            </a:extLst>
          </p:cNvPr>
          <p:cNvSpPr txBox="1"/>
          <p:nvPr/>
        </p:nvSpPr>
        <p:spPr>
          <a:xfrm>
            <a:off x="333952" y="3738209"/>
            <a:ext cx="2976844" cy="1325981"/>
          </a:xfrm>
          <a:prstGeom prst="rect">
            <a:avLst/>
          </a:prstGeom>
          <a:noFill/>
        </p:spPr>
        <p:txBody>
          <a:bodyPr wrap="square" lIns="186521" tIns="149217" rIns="186521" bIns="149217" rtlCol="0">
            <a:spAutoFit/>
          </a:bodyPr>
          <a:lstStyle/>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User sign-on experience</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Trusted source(s)</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Federative protocols</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Level of assurance</a:t>
            </a:r>
          </a:p>
        </p:txBody>
      </p:sp>
    </p:spTree>
    <p:extLst>
      <p:ext uri="{BB962C8B-B14F-4D97-AF65-F5344CB8AC3E}">
        <p14:creationId xmlns:p14="http://schemas.microsoft.com/office/powerpoint/2010/main" val="10221508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99245D-FF70-C1D8-6061-6C14EB94DEE0}"/>
              </a:ext>
            </a:extLst>
          </p:cNvPr>
          <p:cNvSpPr>
            <a:spLocks noGrp="1"/>
          </p:cNvSpPr>
          <p:nvPr>
            <p:ph type="title"/>
          </p:nvPr>
        </p:nvSpPr>
        <p:spPr/>
        <p:txBody>
          <a:bodyPr/>
          <a:lstStyle/>
          <a:p>
            <a:r>
              <a:rPr lang="en-GB" dirty="0"/>
              <a:t>History of Microsoft Identity Systems</a:t>
            </a:r>
          </a:p>
        </p:txBody>
      </p:sp>
      <p:sp>
        <p:nvSpPr>
          <p:cNvPr id="5" name="TextBox 4">
            <a:extLst>
              <a:ext uri="{FF2B5EF4-FFF2-40B4-BE49-F238E27FC236}">
                <a16:creationId xmlns:a16="http://schemas.microsoft.com/office/drawing/2014/main" id="{A2E5EF82-3927-82DF-A2A0-954985026481}"/>
              </a:ext>
            </a:extLst>
          </p:cNvPr>
          <p:cNvSpPr txBox="1"/>
          <p:nvPr/>
        </p:nvSpPr>
        <p:spPr>
          <a:xfrm>
            <a:off x="465138" y="1263488"/>
            <a:ext cx="11533187" cy="5641544"/>
          </a:xfrm>
          <a:prstGeom prst="rect">
            <a:avLst/>
          </a:prstGeom>
          <a:noFill/>
        </p:spPr>
        <p:txBody>
          <a:bodyPr wrap="square" lIns="182880" tIns="146304" rIns="182880" bIns="146304" rtlCol="0">
            <a:spAutoFit/>
          </a:bodyPr>
          <a:lstStyle/>
          <a:p>
            <a:pPr>
              <a:lnSpc>
                <a:spcPct val="90000"/>
              </a:lnSpc>
              <a:spcAft>
                <a:spcPts val="600"/>
              </a:spcAft>
            </a:pPr>
            <a:r>
              <a:rPr lang="en-GB" sz="2100" dirty="0">
                <a:gradFill>
                  <a:gsLst>
                    <a:gs pos="2917">
                      <a:schemeClr val="tx1"/>
                    </a:gs>
                    <a:gs pos="30000">
                      <a:schemeClr val="tx1"/>
                    </a:gs>
                  </a:gsLst>
                  <a:lin ang="5400000" scaled="0"/>
                </a:gradFill>
              </a:rPr>
              <a:t>Microsoft has been a major player in the identity and access management space since around 2000 – with the release of </a:t>
            </a:r>
            <a:r>
              <a:rPr lang="en-GB" sz="2100" b="1" dirty="0">
                <a:gradFill>
                  <a:gsLst>
                    <a:gs pos="2917">
                      <a:schemeClr val="tx1"/>
                    </a:gs>
                    <a:gs pos="30000">
                      <a:schemeClr val="tx1"/>
                    </a:gs>
                  </a:gsLst>
                  <a:lin ang="5400000" scaled="0"/>
                </a:gradFill>
              </a:rPr>
              <a:t>Windows Server 2000 and Active Directory</a:t>
            </a:r>
            <a:r>
              <a:rPr lang="en-GB" sz="2100" dirty="0">
                <a:gradFill>
                  <a:gsLst>
                    <a:gs pos="2917">
                      <a:schemeClr val="tx1"/>
                    </a:gs>
                    <a:gs pos="30000">
                      <a:schemeClr val="tx1"/>
                    </a:gs>
                  </a:gsLst>
                  <a:lin ang="5400000" scaled="0"/>
                </a:gradFill>
              </a:rPr>
              <a:t>. Microsoft won most of the market share from Novell Netware. </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b="1" dirty="0">
                <a:gradFill>
                  <a:gsLst>
                    <a:gs pos="2917">
                      <a:schemeClr val="tx1"/>
                    </a:gs>
                    <a:gs pos="30000">
                      <a:schemeClr val="tx1"/>
                    </a:gs>
                  </a:gsLst>
                  <a:lin ang="5400000" scaled="0"/>
                </a:gradFill>
              </a:rPr>
              <a:t>Active Directory </a:t>
            </a:r>
            <a:r>
              <a:rPr lang="en-GB" sz="2100" dirty="0">
                <a:gradFill>
                  <a:gsLst>
                    <a:gs pos="2917">
                      <a:schemeClr val="tx1"/>
                    </a:gs>
                    <a:gs pos="30000">
                      <a:schemeClr val="tx1"/>
                    </a:gs>
                  </a:gsLst>
                  <a:lin ang="5400000" scaled="0"/>
                </a:gradFill>
              </a:rPr>
              <a:t>is Microsoft's implementation of an LDAP system which provided authentication, authorisation and access management to Windows based system. These systems are known as domains. </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dirty="0">
                <a:gradFill>
                  <a:gsLst>
                    <a:gs pos="2917">
                      <a:schemeClr val="tx1"/>
                    </a:gs>
                    <a:gs pos="30000">
                      <a:schemeClr val="tx1"/>
                    </a:gs>
                  </a:gsLst>
                  <a:lin ang="5400000" scaled="0"/>
                </a:gradFill>
              </a:rPr>
              <a:t>Servers which run Active Directory are known as </a:t>
            </a:r>
            <a:r>
              <a:rPr lang="en-GB" sz="2100" b="1" dirty="0">
                <a:gradFill>
                  <a:gsLst>
                    <a:gs pos="2917">
                      <a:schemeClr val="tx1"/>
                    </a:gs>
                    <a:gs pos="30000">
                      <a:schemeClr val="tx1"/>
                    </a:gs>
                  </a:gsLst>
                  <a:lin ang="5400000" scaled="0"/>
                </a:gradFill>
              </a:rPr>
              <a:t>Domain Controllers. </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dirty="0">
                <a:gradFill>
                  <a:gsLst>
                    <a:gs pos="2917">
                      <a:schemeClr val="tx1"/>
                    </a:gs>
                    <a:gs pos="30000">
                      <a:schemeClr val="tx1"/>
                    </a:gs>
                  </a:gsLst>
                  <a:lin ang="5400000" scaled="0"/>
                </a:gradFill>
              </a:rPr>
              <a:t>Legacy applications can be integrated with Active Directory to provide </a:t>
            </a:r>
            <a:r>
              <a:rPr lang="en-GB" sz="2100" b="1" dirty="0">
                <a:gradFill>
                  <a:gsLst>
                    <a:gs pos="2917">
                      <a:schemeClr val="tx1"/>
                    </a:gs>
                    <a:gs pos="30000">
                      <a:schemeClr val="tx1"/>
                    </a:gs>
                  </a:gsLst>
                  <a:lin ang="5400000" scaled="0"/>
                </a:gradFill>
              </a:rPr>
              <a:t>Same Sign On </a:t>
            </a:r>
            <a:r>
              <a:rPr lang="en-GB" sz="2100" dirty="0">
                <a:gradFill>
                  <a:gsLst>
                    <a:gs pos="2917">
                      <a:schemeClr val="tx1"/>
                    </a:gs>
                    <a:gs pos="30000">
                      <a:schemeClr val="tx1"/>
                    </a:gs>
                  </a:gsLst>
                  <a:lin ang="5400000" scaled="0"/>
                </a:gradFill>
              </a:rPr>
              <a:t>to enterprise users allowing an application front end to leverage the AD credentials. </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dirty="0">
                <a:gradFill>
                  <a:gsLst>
                    <a:gs pos="2917">
                      <a:schemeClr val="tx1"/>
                    </a:gs>
                    <a:gs pos="30000">
                      <a:schemeClr val="tx1"/>
                    </a:gs>
                  </a:gsLst>
                  <a:lin ang="5400000" scaled="0"/>
                </a:gradFill>
              </a:rPr>
              <a:t>Legacy application which integrate with Active Directory typically use </a:t>
            </a:r>
            <a:r>
              <a:rPr lang="en-GB" sz="2100" b="1" dirty="0">
                <a:gradFill>
                  <a:gsLst>
                    <a:gs pos="2917">
                      <a:schemeClr val="tx1"/>
                    </a:gs>
                    <a:gs pos="30000">
                      <a:schemeClr val="tx1"/>
                    </a:gs>
                  </a:gsLst>
                  <a:lin ang="5400000" scaled="0"/>
                </a:gradFill>
              </a:rPr>
              <a:t>Kerberos and/or NTLM </a:t>
            </a:r>
            <a:r>
              <a:rPr lang="en-GB" sz="2100" dirty="0">
                <a:gradFill>
                  <a:gsLst>
                    <a:gs pos="2917">
                      <a:schemeClr val="tx1"/>
                    </a:gs>
                    <a:gs pos="30000">
                      <a:schemeClr val="tx1"/>
                    </a:gs>
                  </a:gsLst>
                  <a:lin ang="5400000" scaled="0"/>
                </a:gradFill>
              </a:rPr>
              <a:t>authentication protocols.</a:t>
            </a:r>
          </a:p>
          <a:p>
            <a:pPr>
              <a:lnSpc>
                <a:spcPct val="90000"/>
              </a:lnSpc>
              <a:spcAft>
                <a:spcPts val="600"/>
              </a:spcAft>
            </a:pPr>
            <a:endParaRPr lang="en-GB" sz="21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332909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bg2">
                    <a:lumMod val="10000"/>
                  </a:schemeClr>
                </a:solidFill>
              </a:rPr>
              <a:t>Describe Azure Active Directory Benefits and Features</a:t>
            </a:r>
          </a:p>
        </p:txBody>
      </p:sp>
      <p:sp>
        <p:nvSpPr>
          <p:cNvPr id="11" name="Rectangle 10">
            <a:extLst>
              <a:ext uri="{FF2B5EF4-FFF2-40B4-BE49-F238E27FC236}">
                <a16:creationId xmlns:a16="http://schemas.microsoft.com/office/drawing/2014/main" id="{745927E1-AE92-4D7B-BA94-D659576C8204}"/>
              </a:ext>
            </a:extLst>
          </p:cNvPr>
          <p:cNvSpPr/>
          <p:nvPr/>
        </p:nvSpPr>
        <p:spPr>
          <a:xfrm>
            <a:off x="427039" y="1192213"/>
            <a:ext cx="3747754" cy="245087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defTabSz="1066800">
              <a:spcBef>
                <a:spcPct val="0"/>
              </a:spcBef>
              <a:spcAft>
                <a:spcPct val="35000"/>
              </a:spcAft>
            </a:pPr>
            <a:r>
              <a:rPr lang="en-US" sz="2000" dirty="0">
                <a:solidFill>
                  <a:schemeClr val="tx1"/>
                </a:solidFill>
              </a:rPr>
              <a:t>A cloud-based suite of identity management capabilities that enables you to securely manage access to Azure services and resources for your users</a:t>
            </a:r>
            <a:endParaRPr lang="en-IN" sz="2000" dirty="0">
              <a:solidFill>
                <a:schemeClr val="tx1"/>
              </a:solidFill>
            </a:endParaRPr>
          </a:p>
        </p:txBody>
      </p:sp>
      <p:sp>
        <p:nvSpPr>
          <p:cNvPr id="12" name="Rectangle 11">
            <a:extLst>
              <a:ext uri="{FF2B5EF4-FFF2-40B4-BE49-F238E27FC236}">
                <a16:creationId xmlns:a16="http://schemas.microsoft.com/office/drawing/2014/main" id="{A129EADE-1D34-48D9-88AE-4B30FFD6D06E}"/>
              </a:ext>
            </a:extLst>
          </p:cNvPr>
          <p:cNvSpPr/>
          <p:nvPr/>
        </p:nvSpPr>
        <p:spPr>
          <a:xfrm>
            <a:off x="427039" y="3802743"/>
            <a:ext cx="3747754" cy="217102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91440" bIns="137160" numCol="1" spcCol="1270" anchor="ctr" anchorCtr="0">
            <a:noAutofit/>
          </a:bodyPr>
          <a:lstStyle/>
          <a:p>
            <a:pPr defTabSz="1066800">
              <a:spcBef>
                <a:spcPct val="0"/>
              </a:spcBef>
              <a:spcAft>
                <a:spcPct val="35000"/>
              </a:spcAft>
            </a:pPr>
            <a:r>
              <a:rPr lang="en-US" sz="2000" dirty="0">
                <a:solidFill>
                  <a:schemeClr val="tx1"/>
                </a:solidFill>
              </a:rPr>
              <a:t>Provides application</a:t>
            </a:r>
            <a:br>
              <a:rPr lang="en-US" sz="2000" dirty="0">
                <a:solidFill>
                  <a:schemeClr val="tx1"/>
                </a:solidFill>
              </a:rPr>
            </a:br>
            <a:r>
              <a:rPr lang="en-US" sz="2000" dirty="0">
                <a:solidFill>
                  <a:schemeClr val="tx1"/>
                </a:solidFill>
              </a:rPr>
              <a:t>management, authentication, device management, and hybrid identity</a:t>
            </a:r>
            <a:endParaRPr lang="en-IN" sz="2000" dirty="0">
              <a:solidFill>
                <a:schemeClr val="tx1"/>
              </a:solidFill>
            </a:endParaRPr>
          </a:p>
        </p:txBody>
      </p:sp>
      <p:graphicFrame>
        <p:nvGraphicFramePr>
          <p:cNvPr id="4" name="Object 3" descr="Windows Server AD is using Kerberos and NTLM authentication to on-premises apps. Azure AD is using SAML, Oauth, Open ID, WS-Federation authentication to Cloud apps">
            <a:extLst>
              <a:ext uri="{FF2B5EF4-FFF2-40B4-BE49-F238E27FC236}">
                <a16:creationId xmlns:a16="http://schemas.microsoft.com/office/drawing/2014/main" id="{29DC2D36-FA2C-A2A8-1704-3B285D62AB61}"/>
              </a:ext>
            </a:extLst>
          </p:cNvPr>
          <p:cNvGraphicFramePr>
            <a:graphicFrameLocks noChangeAspect="1"/>
          </p:cNvGraphicFramePr>
          <p:nvPr>
            <p:extLst>
              <p:ext uri="{D42A27DB-BD31-4B8C-83A1-F6EECF244321}">
                <p14:modId xmlns:p14="http://schemas.microsoft.com/office/powerpoint/2010/main" val="658583121"/>
              </p:ext>
            </p:extLst>
          </p:nvPr>
        </p:nvGraphicFramePr>
        <p:xfrm>
          <a:off x="4368067" y="1192213"/>
          <a:ext cx="7705725" cy="4819650"/>
        </p:xfrm>
        <a:graphic>
          <a:graphicData uri="http://schemas.openxmlformats.org/presentationml/2006/ole">
            <mc:AlternateContent xmlns:mc="http://schemas.openxmlformats.org/markup-compatibility/2006">
              <mc:Choice xmlns:v="urn:schemas-microsoft-com:vml" Requires="v">
                <p:oleObj name="Bitmap Image" r:id="rId3" imgW="7705800" imgH="4819680" progId="Paint.Picture">
                  <p:embed/>
                </p:oleObj>
              </mc:Choice>
              <mc:Fallback>
                <p:oleObj name="Bitmap Image" r:id="rId3" imgW="7705800" imgH="4819680" progId="Paint.Picture">
                  <p:embed/>
                  <p:pic>
                    <p:nvPicPr>
                      <p:cNvPr id="0" name=""/>
                      <p:cNvPicPr/>
                      <p:nvPr/>
                    </p:nvPicPr>
                    <p:blipFill>
                      <a:blip r:embed="rId4"/>
                      <a:stretch>
                        <a:fillRect/>
                      </a:stretch>
                    </p:blipFill>
                    <p:spPr>
                      <a:xfrm>
                        <a:off x="4368067" y="1192213"/>
                        <a:ext cx="7705725" cy="4819650"/>
                      </a:xfrm>
                      <a:prstGeom prst="rect">
                        <a:avLst/>
                      </a:prstGeom>
                    </p:spPr>
                  </p:pic>
                </p:oleObj>
              </mc:Fallback>
            </mc:AlternateContent>
          </a:graphicData>
        </a:graphic>
      </p:graphicFrame>
    </p:spTree>
    <p:extLst>
      <p:ext uri="{BB962C8B-B14F-4D97-AF65-F5344CB8AC3E}">
        <p14:creationId xmlns:p14="http://schemas.microsoft.com/office/powerpoint/2010/main" val="382708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12F5-0C56-5C42-B7B0-0E1F759E8A0A}"/>
              </a:ext>
            </a:extLst>
          </p:cNvPr>
          <p:cNvSpPr>
            <a:spLocks noGrp="1"/>
          </p:cNvSpPr>
          <p:nvPr>
            <p:ph type="title"/>
          </p:nvPr>
        </p:nvSpPr>
        <p:spPr/>
        <p:txBody>
          <a:bodyPr/>
          <a:lstStyle/>
          <a:p>
            <a:r>
              <a:rPr lang="en-GB" dirty="0"/>
              <a:t>What is an Azure Tenant? </a:t>
            </a:r>
          </a:p>
        </p:txBody>
      </p:sp>
      <p:sp>
        <p:nvSpPr>
          <p:cNvPr id="3" name="TextBox 2">
            <a:extLst>
              <a:ext uri="{FF2B5EF4-FFF2-40B4-BE49-F238E27FC236}">
                <a16:creationId xmlns:a16="http://schemas.microsoft.com/office/drawing/2014/main" id="{A0138BC8-3D5D-5EFA-0C13-A171526F7308}"/>
              </a:ext>
            </a:extLst>
          </p:cNvPr>
          <p:cNvSpPr txBox="1"/>
          <p:nvPr/>
        </p:nvSpPr>
        <p:spPr>
          <a:xfrm>
            <a:off x="465138" y="1334278"/>
            <a:ext cx="11533187" cy="5130635"/>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A tenant is simply an instance of Azure Active Directory.</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An organisation that uses Office 365 have an Azure AD tenant. </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A single tenant is considered best practice where possible.</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A tenant is sometimes confused with a subscription, this is incorrect.</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A tenant is identified with a DNS name with domain suffix .onmicrosoft.com.</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Users, groups and devices are created and/or synced to Azure AD.</a:t>
            </a:r>
          </a:p>
          <a:p>
            <a:pPr>
              <a:lnSpc>
                <a:spcPct val="90000"/>
              </a:lnSpc>
              <a:spcAft>
                <a:spcPts val="600"/>
              </a:spcAft>
            </a:pPr>
            <a:endParaRPr lang="en-GB"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2930606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0DDC-625A-9F2E-4749-56DE0A5B9EFD}"/>
              </a:ext>
            </a:extLst>
          </p:cNvPr>
          <p:cNvSpPr>
            <a:spLocks noGrp="1"/>
          </p:cNvSpPr>
          <p:nvPr>
            <p:ph type="title"/>
          </p:nvPr>
        </p:nvSpPr>
        <p:spPr/>
        <p:txBody>
          <a:bodyPr/>
          <a:lstStyle/>
          <a:p>
            <a:r>
              <a:rPr lang="en-US"/>
              <a:t>Identity and Access Management Solutions</a:t>
            </a:r>
          </a:p>
        </p:txBody>
      </p:sp>
      <p:pic>
        <p:nvPicPr>
          <p:cNvPr id="5" name="Content Placeholder 4" descr="A picture showing the Azure Cloud with Azure Active Directory running on it to provide identity services for Devices, SaaS Apps, On-premises applications, and other services.  This is a picture of an identity solution.">
            <a:extLst>
              <a:ext uri="{FF2B5EF4-FFF2-40B4-BE49-F238E27FC236}">
                <a16:creationId xmlns:a16="http://schemas.microsoft.com/office/drawing/2014/main" id="{2A796915-B864-E1A3-A766-887E62230119}"/>
              </a:ext>
            </a:extLst>
          </p:cNvPr>
          <p:cNvPicPr>
            <a:picLocks noGrp="1" noChangeAspect="1"/>
          </p:cNvPicPr>
          <p:nvPr>
            <p:ph sz="quarter" idx="10"/>
          </p:nvPr>
        </p:nvPicPr>
        <p:blipFill>
          <a:blip r:embed="rId3"/>
          <a:stretch>
            <a:fillRect/>
          </a:stretch>
        </p:blipFill>
        <p:spPr>
          <a:xfrm>
            <a:off x="2835163" y="1106002"/>
            <a:ext cx="5959168" cy="4144006"/>
          </a:xfrm>
        </p:spPr>
      </p:pic>
      <p:sp>
        <p:nvSpPr>
          <p:cNvPr id="6" name="TextBox 5">
            <a:extLst>
              <a:ext uri="{FF2B5EF4-FFF2-40B4-BE49-F238E27FC236}">
                <a16:creationId xmlns:a16="http://schemas.microsoft.com/office/drawing/2014/main" id="{4D738B1A-645D-438E-962D-C4D49649A72A}"/>
              </a:ext>
            </a:extLst>
          </p:cNvPr>
          <p:cNvSpPr txBox="1"/>
          <p:nvPr/>
        </p:nvSpPr>
        <p:spPr>
          <a:xfrm>
            <a:off x="288793" y="5332912"/>
            <a:ext cx="11953254" cy="560645"/>
          </a:xfrm>
          <a:prstGeom prst="rect">
            <a:avLst/>
          </a:prstGeom>
          <a:noFill/>
        </p:spPr>
        <p:txBody>
          <a:bodyPr wrap="none" lIns="186521" tIns="149217" rIns="186521" bIns="149217" rtlCol="0">
            <a:spAutoFit/>
          </a:bodyPr>
          <a:lstStyle/>
          <a:p>
            <a:pPr defTabSz="932563">
              <a:lnSpc>
                <a:spcPct val="90000"/>
              </a:lnSpc>
              <a:spcAft>
                <a:spcPts val="612"/>
              </a:spcAft>
              <a:defRPr/>
            </a:pPr>
            <a:r>
              <a:rPr lang="en-US" sz="1836">
                <a:solidFill>
                  <a:srgbClr val="000000"/>
                </a:solidFill>
                <a:latin typeface="Calibri" panose="020F0502020204030204" pitchFamily="34" charset="0"/>
                <a:ea typeface="Calibri" panose="020F0502020204030204" pitchFamily="34" charset="0"/>
                <a:cs typeface="Times New Roman" panose="02020603050405020304" pitchFamily="18" charset="0"/>
              </a:rPr>
              <a:t>An identity solution controls access to an organization's apps and data. Users, devices, and applications have identities. </a:t>
            </a:r>
            <a:endParaRPr lang="en-US" sz="2448">
              <a:gradFill>
                <a:gsLst>
                  <a:gs pos="2917">
                    <a:srgbClr val="000000"/>
                  </a:gs>
                  <a:gs pos="30000">
                    <a:srgbClr val="000000"/>
                  </a:gs>
                </a:gsLst>
                <a:lin ang="5400000" scaled="0"/>
              </a:gradFill>
              <a:latin typeface="Segoe UI"/>
            </a:endParaRPr>
          </a:p>
        </p:txBody>
      </p:sp>
    </p:spTree>
    <p:extLst>
      <p:ext uri="{BB962C8B-B14F-4D97-AF65-F5344CB8AC3E}">
        <p14:creationId xmlns:p14="http://schemas.microsoft.com/office/powerpoint/2010/main" val="1468772390"/>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4159</Words>
  <Application>Microsoft Office PowerPoint</Application>
  <PresentationFormat>Custom</PresentationFormat>
  <Paragraphs>486</Paragraphs>
  <Slides>39</Slides>
  <Notes>25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Arial</vt:lpstr>
      <vt:lpstr>Calibri</vt:lpstr>
      <vt:lpstr>Segoe UI</vt:lpstr>
      <vt:lpstr>Segoe UI Semibold</vt:lpstr>
      <vt:lpstr>segoe-ui_light</vt:lpstr>
      <vt:lpstr>Wingdings</vt:lpstr>
      <vt:lpstr>Azure 1</vt:lpstr>
      <vt:lpstr>Bitmap Image</vt:lpstr>
      <vt:lpstr>AZ-104T00A Administer Identity</vt:lpstr>
      <vt:lpstr>Administer Identity Introduction</vt:lpstr>
      <vt:lpstr>Configure Azure Active Directory</vt:lpstr>
      <vt:lpstr>Configure Azure Active Directory Introduction</vt:lpstr>
      <vt:lpstr>Why use an identity?</vt:lpstr>
      <vt:lpstr>History of Microsoft Identity Systems</vt:lpstr>
      <vt:lpstr>Describe Azure Active Directory Benefits and Features</vt:lpstr>
      <vt:lpstr>What is an Azure Tenant? </vt:lpstr>
      <vt:lpstr>Identity and Access Management Solutions</vt:lpstr>
      <vt:lpstr>Describe Azure AD Concepts</vt:lpstr>
      <vt:lpstr>Compare AD DS to Azure Active Directory</vt:lpstr>
      <vt:lpstr>Compare AD DS to Azure Active Directory</vt:lpstr>
      <vt:lpstr>Select Azure Active Directory Editions</vt:lpstr>
      <vt:lpstr>Azure AD Licenses</vt:lpstr>
      <vt:lpstr>Configure Azure AD Device Identities</vt:lpstr>
      <vt:lpstr>AAD Registered Devices</vt:lpstr>
      <vt:lpstr>AAD Joined Devices</vt:lpstr>
      <vt:lpstr>Hybrid Azure AD Joined</vt:lpstr>
      <vt:lpstr>Implement Self-Service Password Reset</vt:lpstr>
      <vt:lpstr>What is Federation?</vt:lpstr>
      <vt:lpstr>Knowledge Check</vt:lpstr>
      <vt:lpstr>Summary and Resources – Configure Azure Active Directory</vt:lpstr>
      <vt:lpstr>Configure User and Group Accounts</vt:lpstr>
      <vt:lpstr>Configure User and Group Accounts Introduction</vt:lpstr>
      <vt:lpstr>Create User Accounts</vt:lpstr>
      <vt:lpstr>Types of Users to Consider</vt:lpstr>
      <vt:lpstr>Manage User Accounts</vt:lpstr>
      <vt:lpstr>Perform bulk account updates</vt:lpstr>
      <vt:lpstr>Create Group Accounts</vt:lpstr>
      <vt:lpstr>Things to Consider about Groups in AAD?</vt:lpstr>
      <vt:lpstr>Assign Licenses to Users and Groups</vt:lpstr>
      <vt:lpstr>Create Administrative Units</vt:lpstr>
      <vt:lpstr>Demonstration – Users and Groups</vt:lpstr>
      <vt:lpstr>Knowledge Check</vt:lpstr>
      <vt:lpstr>Summary and Resources – Configure User and Group Accounts</vt:lpstr>
      <vt:lpstr>Lab 01 - Manage Azure Active Directory Identities</vt:lpstr>
      <vt:lpstr>Lab 01 – Manage Azure Active Directory Identities</vt:lpstr>
      <vt:lpstr>Lab 01 – Architecture diagram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2022-03-15T16:26:41Z</dcterms:created>
  <dcterms:modified xsi:type="dcterms:W3CDTF">2022-12-12T06:49:39Z</dcterms:modified>
</cp:coreProperties>
</file>