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63"/>
  </p:notesMasterIdLst>
  <p:handoutMasterIdLst>
    <p:handoutMasterId r:id="rId64"/>
  </p:handoutMasterIdLst>
  <p:sldIdLst>
    <p:sldId id="1719" r:id="rId2"/>
    <p:sldId id="2021" r:id="rId3"/>
    <p:sldId id="1865" r:id="rId4"/>
    <p:sldId id="2013" r:id="rId5"/>
    <p:sldId id="2242" r:id="rId6"/>
    <p:sldId id="2590" r:id="rId7"/>
    <p:sldId id="2589" r:id="rId8"/>
    <p:sldId id="1856" r:id="rId9"/>
    <p:sldId id="1973" r:id="rId10"/>
    <p:sldId id="1857" r:id="rId11"/>
    <p:sldId id="2591" r:id="rId12"/>
    <p:sldId id="2596" r:id="rId13"/>
    <p:sldId id="2597" r:id="rId14"/>
    <p:sldId id="2598" r:id="rId15"/>
    <p:sldId id="2592" r:id="rId16"/>
    <p:sldId id="1891" r:id="rId17"/>
    <p:sldId id="1670" r:id="rId18"/>
    <p:sldId id="1971" r:id="rId19"/>
    <p:sldId id="1863" r:id="rId20"/>
    <p:sldId id="2593" r:id="rId21"/>
    <p:sldId id="2594" r:id="rId22"/>
    <p:sldId id="2239" r:id="rId23"/>
    <p:sldId id="2237" r:id="rId24"/>
    <p:sldId id="1862" r:id="rId25"/>
    <p:sldId id="2595" r:id="rId26"/>
    <p:sldId id="2241" r:id="rId27"/>
    <p:sldId id="2011" r:id="rId28"/>
    <p:sldId id="2016" r:id="rId29"/>
    <p:sldId id="1875" r:id="rId30"/>
    <p:sldId id="2599" r:id="rId31"/>
    <p:sldId id="1876" r:id="rId32"/>
    <p:sldId id="2019" r:id="rId33"/>
    <p:sldId id="1877" r:id="rId34"/>
    <p:sldId id="1878" r:id="rId35"/>
    <p:sldId id="1879" r:id="rId36"/>
    <p:sldId id="1880" r:id="rId37"/>
    <p:sldId id="2600" r:id="rId38"/>
    <p:sldId id="2583" r:id="rId39"/>
    <p:sldId id="1872" r:id="rId40"/>
    <p:sldId id="2574" r:id="rId41"/>
    <p:sldId id="1899" r:id="rId42"/>
    <p:sldId id="2601" r:id="rId43"/>
    <p:sldId id="1906" r:id="rId44"/>
    <p:sldId id="2605" r:id="rId45"/>
    <p:sldId id="2603" r:id="rId46"/>
    <p:sldId id="2604" r:id="rId47"/>
    <p:sldId id="2606" r:id="rId48"/>
    <p:sldId id="2578" r:id="rId49"/>
    <p:sldId id="2607" r:id="rId50"/>
    <p:sldId id="1905" r:id="rId51"/>
    <p:sldId id="2608" r:id="rId52"/>
    <p:sldId id="1966" r:id="rId53"/>
    <p:sldId id="2584" r:id="rId54"/>
    <p:sldId id="2007" r:id="rId55"/>
    <p:sldId id="2571" r:id="rId56"/>
    <p:sldId id="2581" r:id="rId57"/>
    <p:sldId id="2572" r:id="rId58"/>
    <p:sldId id="2582" r:id="rId59"/>
    <p:sldId id="1907" r:id="rId60"/>
    <p:sldId id="2588" r:id="rId61"/>
    <p:sldId id="2580"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vernance and Compliance" id="{F2A6CCF8-6A7A-4ED2-BAFD-B957F7C0234C}">
          <p14:sldIdLst>
            <p14:sldId id="1719"/>
            <p14:sldId id="2021"/>
          </p14:sldIdLst>
        </p14:section>
        <p14:section name="Subscriptions" id="{C15F791F-4A15-4A6F-99B8-9AA3C027D1D0}">
          <p14:sldIdLst>
            <p14:sldId id="1865"/>
            <p14:sldId id="2013"/>
            <p14:sldId id="2242"/>
            <p14:sldId id="2590"/>
            <p14:sldId id="2589"/>
            <p14:sldId id="1856"/>
            <p14:sldId id="1973"/>
            <p14:sldId id="1857"/>
            <p14:sldId id="2591"/>
            <p14:sldId id="2596"/>
            <p14:sldId id="2597"/>
            <p14:sldId id="2598"/>
            <p14:sldId id="2592"/>
            <p14:sldId id="1891"/>
            <p14:sldId id="1670"/>
            <p14:sldId id="1971"/>
            <p14:sldId id="1863"/>
            <p14:sldId id="2593"/>
            <p14:sldId id="2594"/>
            <p14:sldId id="2239"/>
            <p14:sldId id="2237"/>
            <p14:sldId id="1862"/>
            <p14:sldId id="2595"/>
            <p14:sldId id="2241"/>
          </p14:sldIdLst>
        </p14:section>
        <p14:section name="Policy" id="{B5C92D16-38EE-4A80-9A3B-99506A02D327}">
          <p14:sldIdLst>
            <p14:sldId id="2011"/>
            <p14:sldId id="2016"/>
            <p14:sldId id="1875"/>
            <p14:sldId id="2599"/>
            <p14:sldId id="1876"/>
            <p14:sldId id="2019"/>
            <p14:sldId id="1877"/>
            <p14:sldId id="1878"/>
            <p14:sldId id="1879"/>
            <p14:sldId id="1880"/>
            <p14:sldId id="2600"/>
            <p14:sldId id="2583"/>
          </p14:sldIdLst>
        </p14:section>
        <p14:section name="RBAC" id="{E3374F1E-2C96-4D6C-A631-98125435E39D}">
          <p14:sldIdLst>
            <p14:sldId id="1872"/>
            <p14:sldId id="2574"/>
            <p14:sldId id="1899"/>
            <p14:sldId id="2601"/>
            <p14:sldId id="1906"/>
            <p14:sldId id="2605"/>
            <p14:sldId id="2603"/>
            <p14:sldId id="2604"/>
            <p14:sldId id="2606"/>
            <p14:sldId id="2578"/>
            <p14:sldId id="2607"/>
            <p14:sldId id="1905"/>
            <p14:sldId id="2608"/>
            <p14:sldId id="1966"/>
            <p14:sldId id="2584"/>
            <p14:sldId id="2007"/>
            <p14:sldId id="2571"/>
            <p14:sldId id="2581"/>
            <p14:sldId id="2572"/>
            <p14:sldId id="2582"/>
            <p14:sldId id="1907"/>
            <p14:sldId id="2588"/>
            <p14:sldId id="2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FFFFF"/>
    <a:srgbClr val="75757A"/>
    <a:srgbClr val="EBEBEB"/>
    <a:srgbClr val="59B4D9"/>
    <a:srgbClr val="FFF100"/>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741E9-B34C-4E03-AA44-8812CA082284}" v="33" dt="2022-03-11T20:00:07.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71186" autoAdjust="0"/>
  </p:normalViewPr>
  <p:slideViewPr>
    <p:cSldViewPr snapToGrid="0">
      <p:cViewPr varScale="1">
        <p:scale>
          <a:sx n="66" d="100"/>
          <a:sy n="66" d="100"/>
        </p:scale>
        <p:origin x="117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96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12/12/2022 6:59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12/12/2022 6:49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12/12/2022 6:49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ea typeface="+mn-ea"/>
                <a:cs typeface="+mn-cs"/>
              </a:rPr>
              <a:t>Create management groups for resource organization and management - https://docs.microsoft.com/azure/governance/management-groups/create</a:t>
            </a:r>
          </a:p>
          <a:p>
            <a:endParaRPr lang="en-US" sz="900" kern="1200" dirty="0">
              <a:solidFill>
                <a:schemeClr val="tx1"/>
              </a:solidFill>
              <a:effectLst/>
              <a:ea typeface="+mn-ea"/>
              <a:cs typeface="+mn-cs"/>
            </a:endParaRPr>
          </a:p>
          <a:p>
            <a:r>
              <a:rPr lang="en-US" sz="900" kern="1200" dirty="0">
                <a:solidFill>
                  <a:schemeClr val="tx1"/>
                </a:solidFill>
                <a:effectLst/>
                <a:ea typeface="+mn-ea"/>
                <a:cs typeface="+mn-cs"/>
              </a:rPr>
              <a:t>Manage your resources with management groups - https://docs.microsoft.com/azure/governance/management-groups/manage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Resource naming and tagging decision guide - https://docs.microsoft.com/azure/cloud-adoption-framework/decision-guides/resource-tagging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If you need to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21639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86953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Cost Management and Billing? - https://docs.microsoft.com/azure/cost-management-billing/cost-management-billing-overview</a:t>
            </a:r>
          </a:p>
          <a:p>
            <a:endParaRPr lang="en-US" dirty="0"/>
          </a:p>
          <a:p>
            <a:r>
              <a:rPr lang="en-US" dirty="0" err="1"/>
              <a:t>Quickstart</a:t>
            </a:r>
            <a:r>
              <a:rPr lang="en-US" dirty="0"/>
              <a:t>: Explore and analyze costs with cost analysis - https://docs.microsoft.com/azure/cost-management-billing/costs/quick-acm-cost-analysis</a:t>
            </a:r>
          </a:p>
          <a:p>
            <a:endParaRPr lang="en-US" dirty="0"/>
          </a:p>
          <a:p>
            <a:r>
              <a:rPr lang="en-US" dirty="0"/>
              <a:t>Analyze costs and create budgets with Azure Cost Management - https://docs.microsoft.com/learn/modules/analyze-costs-create-budgets-azure-cost-management/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45757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savings - https://docs.microsoft.com/learn/modules/predict-costs-and-optimize-spending/4-save-on-infrastructure-costs</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713056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r>
              <a:rPr lang="en-IE" sz="2800" b="1" dirty="0"/>
              <a:t>Resource Type</a:t>
            </a:r>
            <a:r>
              <a:rPr lang="en-IE" sz="2800" dirty="0"/>
              <a:t>: Costs are resource-specific, so the usage that a meter tracks and the number of meters associated with a resource depend on the resource type.</a:t>
            </a:r>
          </a:p>
          <a:p>
            <a:r>
              <a:rPr lang="en-IE" sz="2800" b="1" dirty="0"/>
              <a:t>Services</a:t>
            </a:r>
            <a:r>
              <a:rPr lang="en-IE" sz="2800" dirty="0"/>
              <a:t>: Azure usage rates and billing periods can differ between Enterprise, Web Direct, and CSP customers.</a:t>
            </a:r>
          </a:p>
          <a:p>
            <a:r>
              <a:rPr lang="en-IE" sz="2800" b="1" dirty="0"/>
              <a:t>Location</a:t>
            </a:r>
            <a:r>
              <a:rPr lang="en-IE" sz="2800" dirty="0"/>
              <a:t>: The Azure infrastructure is globally distributed, and usage costs might vary between locations that offer Azure products, services, and resources.</a:t>
            </a:r>
          </a:p>
          <a:p>
            <a:pPr>
              <a:lnSpc>
                <a:spcPct val="100000"/>
              </a:lnSpc>
              <a:spcAft>
                <a:spcPts val="0"/>
              </a:spcAft>
            </a:pPr>
            <a:r>
              <a:rPr lang="en-IE" sz="2800" b="1" dirty="0">
                <a:latin typeface="Segoe UI Light"/>
                <a:cs typeface="Segoe UI Light"/>
              </a:rPr>
              <a:t>Bandwidth: </a:t>
            </a:r>
            <a:r>
              <a:rPr lang="en-US" sz="2800" dirty="0">
                <a:latin typeface="Segoe UI Light"/>
                <a:cs typeface="Segoe UI Light"/>
              </a:rPr>
              <a:t>Some inbound data transfers are free, such as data going into Azure datacenters. For outbound data transfers, such as data going out of Azure datacenters, pricing is based on Zones. </a:t>
            </a:r>
            <a:endParaRPr lang="en-IE" sz="2800" dirty="0">
              <a:latin typeface="Segoe UI Light"/>
              <a:cs typeface="Segoe UI Light"/>
            </a:endParaRPr>
          </a:p>
          <a:p>
            <a:r>
              <a:rPr lang="en-IE" sz="2800" b="1" dirty="0">
                <a:latin typeface="Segoe UI Light"/>
                <a:cs typeface="Segoe UI Light"/>
              </a:rPr>
              <a:t>Azure Reservations:  </a:t>
            </a:r>
            <a:r>
              <a:rPr lang="en-IE" sz="2800" dirty="0">
                <a:latin typeface="Segoe UI Light"/>
                <a:cs typeface="Segoe UI Light"/>
              </a:rPr>
              <a:t>Azure Reservations allow you to prepay for one-year or three-years of virtual machine or SQL Database compute capacity. Pre-paying will allow you to get a discount on the resources you use. Azure reservations can significantly reduce your virtual machine or SQL database compute costs — up to 72 percent on pay-as-you-go prices with one-year or three-year upfront commitment. Reservations provide a billing discount and don't affect the runtime state of your virtual machines or SQL databases.</a:t>
            </a:r>
          </a:p>
          <a:p>
            <a:r>
              <a:rPr lang="en-IE" sz="2800" b="1" dirty="0">
                <a:latin typeface="Segoe UI Light"/>
                <a:cs typeface="Segoe UI Light"/>
              </a:rPr>
              <a:t>Azure Hybrid Benefit:  </a:t>
            </a:r>
            <a:r>
              <a:rPr lang="en-IE" sz="2800" dirty="0">
                <a:latin typeface="Segoe UI Light"/>
                <a:cs typeface="Segoe UI Light"/>
              </a:rPr>
              <a:t>If you already have Windows Server or SQL Server licenses in your on-premises deployments, you can use the Azure Hybrid Benefit program to save in Azure. With the Windows Server benefit, each license covers the cost of the OS (up to two virtual machines), and you only pay for base compute costs. You can use existing SQL Server licenses to save up to 55 percent on </a:t>
            </a:r>
            <a:r>
              <a:rPr lang="en-IE" sz="2800" dirty="0" err="1">
                <a:latin typeface="Segoe UI Light"/>
                <a:cs typeface="Segoe UI Light"/>
              </a:rPr>
              <a:t>vCore</a:t>
            </a:r>
            <a:r>
              <a:rPr lang="en-IE" sz="2800" dirty="0">
                <a:latin typeface="Segoe UI Light"/>
                <a:cs typeface="Segoe UI Light"/>
              </a:rPr>
              <a:t>-based SQL Database options. Options include SQL Server in Azure Virtual Machines and SQL Server Integration Services.</a:t>
            </a:r>
          </a:p>
          <a:p>
            <a:endParaRPr lang="en-IE" sz="2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resource tagging and why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Resource tags provide metadata for your Azure resources. Tags are name-value pairs that help logically organize resources into a taxonomy. Tags can be used to roll up billing information, for example the costs on a new project. Tags can also be used by Azure policy to determine when a policy should be applied.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several ways you can reduce costs in Azure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Reservations helps you save money by pre-paying for services. Azure Hybrid Benefits uses Windows Server and SQL Server on-premises licenses with Software Assurance. Azure Credits provides a monthly benefit that allows you to experiment with, develop, and test new solutions on Azure. Regional pricing can be explored to find the most cost-effective location. You can implement Cost Management to conduct a cost analysis, create a budget, and review cost recommendations.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Azure policies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Apply tags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management groups</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1410351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What is Azure Policy? - https://docs.microsoft.com/azure/governance/policy/overview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err="1">
                <a:solidFill>
                  <a:schemeClr val="tx1"/>
                </a:solidFill>
                <a:effectLst/>
                <a:ea typeface="+mn-ea"/>
                <a:cs typeface="+mn-cs"/>
              </a:rPr>
              <a:t>Quickstart</a:t>
            </a:r>
            <a:r>
              <a:rPr lang="en-US" sz="882" kern="1200" dirty="0">
                <a:solidFill>
                  <a:schemeClr val="tx1"/>
                </a:solidFill>
                <a:effectLst/>
                <a:ea typeface="+mn-ea"/>
                <a:cs typeface="+mn-cs"/>
              </a:rPr>
              <a:t>: Create a policy assignment to identify non-compliant resources - https://docs.microsoft.com/azure/governance/policy/assign-policy-portal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23623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Walk-through the Tutorial: Create and manage policies to enforce compliance - https://docs.microsoft.com/azure/governance/policy/tutorials/create-and-manage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do the Demonstration (in the MCT DLC).</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just walk through the slides.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Apply and monitor infrastructure standards with Azure Policy (Learn) - https://docs.microsoft.com/learn/modules/intro-to-governance/</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The next topics step you through creating an Azure policy.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Even if you have only a few Policy Definitions, we recommend creating an Initiative Definition.</a:t>
            </a:r>
          </a:p>
          <a:p>
            <a:r>
              <a:rPr lang="en-US" sz="882" kern="1200" dirty="0">
                <a:solidFill>
                  <a:schemeClr val="tx1"/>
                </a:solidFill>
                <a:effectLst/>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8635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Moved </a:t>
            </a:r>
            <a:r>
              <a:rPr lang="en-US" dirty="0"/>
              <a:t>Lab 03a – Manage Azure resources with the Azure portal into this module. It covers resource locks.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26259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3791374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policy definitions - https://docs.microsoft.com/azure/governance/policy/samples/built-in-policies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 Policy Definitions have a specific JSON format. As an Azure Administrator you will not need to create files in this format, but you may want to review, so you are familiar. Review the available definitions in the portal and in GitHub.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78988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initiative definitions - https://docs.microsoft.com/azure/governance/policy/samples/built-in-initiatives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Can you see how this will require some planning to organize your policies?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0761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339911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ea typeface="+mn-ea"/>
                <a:cs typeface="+mn-cs"/>
              </a:rPr>
              <a:t>✔️ Policy evaluation happens about once an hour, which means that if you make changes to your policy definition and create a policy assignment then it will be re-evaluated over your resources within the hour.</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695683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900" dirty="0">
              <a:solidFill>
                <a:schemeClr val="tx1"/>
              </a:solidFill>
              <a:effectLst/>
              <a:latin typeface="Segoe UI" panose="020B0502040204020203" pitchFamily="34" charset="0"/>
              <a:ea typeface="+mn-ea"/>
              <a:cs typeface="+mn-cs"/>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steps for creating an Azure policy. What are the advantages of Azure policy?</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Policy is a service in Azure which allows you create polices which enforce and control the properties of a resource. The advantages include enforcement and compliance, applying policies at scale, and remediating non-compliant resources. The creation steps are - create a policy definition, create a policy initiative, scope the initiative, and determine compliance. A policy example is when company wants to implement geographic compliance requirements to limit locations where services can be deployed.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07921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Manage role-based access control (RBAC)</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 custom role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Provide access to Azure resources by assigning roles (subscriptions, resource groups. resources)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Interpret access assignments </a:t>
            </a:r>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a:p>
        </p:txBody>
      </p:sp>
    </p:spTree>
    <p:extLst>
      <p:ext uri="{BB962C8B-B14F-4D97-AF65-F5344CB8AC3E}">
        <p14:creationId xmlns:p14="http://schemas.microsoft.com/office/powerpoint/2010/main" val="233751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186722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role definitions in Azure RBAC - https://docs.microsoft.com/azure/role-based-access-control/role-definitions-list</a:t>
            </a:r>
          </a:p>
          <a:p>
            <a:endParaRPr lang="en-US" dirty="0"/>
          </a:p>
          <a:p>
            <a:r>
              <a:rPr lang="en-US" dirty="0"/>
              <a:t>Create custom roles for Azure resources with role-based access control - https://docs.microsoft.com/learn/modules/create-custom-azure-roles-with-rbac/</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52611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r>
              <a:rPr lang="en-US" dirty="0"/>
              <a:t>•  Manage subscriptions </a:t>
            </a:r>
          </a:p>
          <a:p>
            <a:r>
              <a:rPr lang="en-US" dirty="0"/>
              <a:t>•  Configure Cost Management </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293546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064139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Consider the following example where a user is granted the Contributor role at the subscription scope and the Reader role on a resource group. The sum of the Contributor permissions and the Reader permissions is effectively the Contributor role for the subscription. Therefore, in this case, the Reader role assignment has no impact.</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184657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This scenario has the following access management configuration:</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Three security principals are supported: user, group, service principal.</a:t>
            </a:r>
          </a:p>
          <a:p>
            <a:pPr algn="l">
              <a:buFont typeface="Arial" panose="020B0604020202020204" pitchFamily="34" charset="0"/>
              <a:buChar char="•"/>
            </a:pPr>
            <a:r>
              <a:rPr lang="en-GB" b="0" i="0" dirty="0">
                <a:solidFill>
                  <a:srgbClr val="171717"/>
                </a:solidFill>
                <a:effectLst/>
                <a:latin typeface="Segoe UI" panose="020B0502040204020203" pitchFamily="34" charset="0"/>
              </a:rPr>
              <a:t>Six built-in roles are implemented, and two custom roles are defined: </a:t>
            </a:r>
            <a:r>
              <a:rPr lang="en-GB" b="0" i="1" dirty="0">
                <a:solidFill>
                  <a:srgbClr val="171717"/>
                </a:solidFill>
                <a:effectLst/>
                <a:latin typeface="Segoe UI" panose="020B0502040204020203" pitchFamily="34" charset="0"/>
              </a:rPr>
              <a:t>Reader Support Tickets</a:t>
            </a:r>
            <a:r>
              <a:rPr lang="en-GB" b="0" i="0" dirty="0">
                <a:solidFill>
                  <a:srgbClr val="171717"/>
                </a:solidFill>
                <a:effectLst/>
                <a:latin typeface="Segoe UI" panose="020B0502040204020203" pitchFamily="34" charset="0"/>
              </a:rPr>
              <a:t> and </a:t>
            </a:r>
            <a:r>
              <a:rPr lang="en-GB" b="0" i="1" dirty="0">
                <a:solidFill>
                  <a:srgbClr val="171717"/>
                </a:solidFill>
                <a:effectLst/>
                <a:latin typeface="Segoe UI" panose="020B0502040204020203" pitchFamily="34" charset="0"/>
              </a:rPr>
              <a:t>Virtual Machine Operator</a:t>
            </a:r>
            <a:r>
              <a:rPr lang="en-GB" b="0" i="0" dirty="0">
                <a:solidFill>
                  <a:srgbClr val="171717"/>
                </a:solidFill>
                <a:effectLst/>
                <a:latin typeface="Segoe UI" panose="020B0502040204020203" pitchFamily="34" charset="0"/>
              </a:rPr>
              <a:t>.</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built-in </a:t>
            </a:r>
            <a:r>
              <a:rPr lang="en-GB" b="0" i="1" dirty="0">
                <a:solidFill>
                  <a:srgbClr val="171717"/>
                </a:solidFill>
                <a:effectLst/>
                <a:latin typeface="Segoe UI" panose="020B0502040204020203" pitchFamily="34" charset="0"/>
              </a:rPr>
              <a:t>Contributor</a:t>
            </a:r>
            <a:r>
              <a:rPr lang="en-GB" b="0" i="0" dirty="0">
                <a:solidFill>
                  <a:srgbClr val="171717"/>
                </a:solidFill>
                <a:effectLst/>
                <a:latin typeface="Segoe UI" panose="020B0502040204020203" pitchFamily="34" charset="0"/>
              </a:rPr>
              <a:t> role has two sets of permissions: </a:t>
            </a:r>
            <a:r>
              <a:rPr lang="en-GB" b="0" i="1" dirty="0">
                <a:solidFill>
                  <a:srgbClr val="171717"/>
                </a:solidFill>
                <a:effectLst/>
                <a:latin typeface="Segoe UI" panose="020B0502040204020203" pitchFamily="34" charset="0"/>
              </a:rPr>
              <a:t>Actions</a:t>
            </a:r>
            <a:r>
              <a:rPr lang="en-GB" b="0" i="0" dirty="0">
                <a:solidFill>
                  <a:srgbClr val="171717"/>
                </a:solidFill>
                <a:effectLst/>
                <a:latin typeface="Segoe UI" panose="020B0502040204020203" pitchFamily="34" charset="0"/>
              </a:rPr>
              <a:t> and </a:t>
            </a:r>
            <a:r>
              <a:rPr lang="en-GB" b="0" i="1" dirty="0">
                <a:solidFill>
                  <a:srgbClr val="171717"/>
                </a:solidFill>
                <a:effectLst/>
                <a:latin typeface="Segoe UI" panose="020B0502040204020203" pitchFamily="34" charset="0"/>
              </a:rPr>
              <a:t>NotActions</a:t>
            </a:r>
            <a:r>
              <a:rPr lang="en-GB" b="0" i="0" dirty="0">
                <a:solidFill>
                  <a:srgbClr val="171717"/>
                </a:solidFill>
                <a:effectLst/>
                <a:latin typeface="Segoe UI" panose="020B0502040204020203" pitchFamily="34" charset="0"/>
              </a:rPr>
              <a:t>.</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a:t>
            </a:r>
            <a:r>
              <a:rPr lang="en-GB" b="0" i="1" dirty="0">
                <a:solidFill>
                  <a:srgbClr val="171717"/>
                </a:solidFill>
                <a:effectLst/>
                <a:latin typeface="Segoe UI" panose="020B0502040204020203" pitchFamily="34" charset="0"/>
              </a:rPr>
              <a:t>Contributor</a:t>
            </a:r>
            <a:r>
              <a:rPr lang="en-GB" b="0" i="0" dirty="0">
                <a:solidFill>
                  <a:srgbClr val="171717"/>
                </a:solidFill>
                <a:effectLst/>
                <a:latin typeface="Segoe UI" panose="020B0502040204020203" pitchFamily="34" charset="0"/>
              </a:rPr>
              <a:t> role is assigned at different scopes to the Marketing group and Pharma-sales resource group:</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Users in the Marketing group are granted access to create or manage any Azure resource in the Pharma-sales resource group.</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Marketing users aren't granted access to resources outside the Pharma-sales resource group, unless they have another role assignment that grants them access to the resource group.</a:t>
            </a:r>
          </a:p>
          <a:p>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152369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sz="1600" b="1" i="0" dirty="0">
                <a:solidFill>
                  <a:srgbClr val="171717"/>
                </a:solidFill>
                <a:effectLst/>
                <a:latin typeface="Segoe UI" panose="020B0502040204020203" pitchFamily="34" charset="0"/>
              </a:rPr>
              <a:t>Azure AD admin roles</a:t>
            </a:r>
            <a:r>
              <a:rPr lang="en-GB" sz="1600" b="0" i="0" dirty="0">
                <a:solidFill>
                  <a:srgbClr val="171717"/>
                </a:solidFill>
                <a:effectLst/>
                <a:latin typeface="Segoe UI" panose="020B0502040204020203" pitchFamily="34" charset="0"/>
              </a:rPr>
              <a:t> are used to manage resources in Azure AD, such as users, groups, and domains. These roles are defined for the Azure AD tenant at the root level of the configuration.</a:t>
            </a:r>
          </a:p>
          <a:p>
            <a:pPr algn="l">
              <a:buFont typeface="Arial" panose="020B0604020202020204" pitchFamily="34" charset="0"/>
              <a:buNone/>
            </a:pPr>
            <a:endParaRPr lang="en-GB" sz="16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600" b="1" i="0" dirty="0">
                <a:solidFill>
                  <a:srgbClr val="171717"/>
                </a:solidFill>
                <a:effectLst/>
                <a:latin typeface="Segoe UI" panose="020B0502040204020203" pitchFamily="34" charset="0"/>
              </a:rPr>
              <a:t>Azure RBAC roles</a:t>
            </a:r>
            <a:r>
              <a:rPr lang="en-GB" sz="1600" b="0" i="0" dirty="0">
                <a:solidFill>
                  <a:srgbClr val="171717"/>
                </a:solidFill>
                <a:effectLst/>
                <a:latin typeface="Segoe UI" panose="020B0502040204020203" pitchFamily="34" charset="0"/>
              </a:rPr>
              <a:t> provide more granular access management for Azure resources. These roles are defined for a requestor or resource and can be applied at multiple levels: the root, management groups, subscriptions, resource groups, or resources.</a:t>
            </a:r>
          </a:p>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501626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 – WE CAN APPLY CONTRIBUTOR ROLE TO RESOURCE GROUP OR RESOURCES</a:t>
            </a:r>
          </a:p>
          <a:p>
            <a:r>
              <a:rPr lang="en-GB" dirty="0"/>
              <a:t>A - OBVIOUS</a:t>
            </a:r>
          </a:p>
          <a:p>
            <a:r>
              <a:rPr lang="en-GB" dirty="0"/>
              <a:t>C – </a:t>
            </a:r>
            <a:r>
              <a:rPr lang="en-GB" dirty="0" err="1"/>
              <a:t>Custome</a:t>
            </a:r>
            <a:r>
              <a:rPr lang="en-GB" dirty="0"/>
              <a:t> roles include ops such as read, write and delete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301028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Use the Demonstration in the MCT DLC or one of the tutorials.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Grant a user access to Azure resources using the Azure portal - https://docs.microsoft.com/azure/role-based-access-control/quickstart-assign-role-user-portal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err="1">
                <a:solidFill>
                  <a:srgbClr val="171717"/>
                </a:solidFill>
                <a:effectLst/>
                <a:latin typeface="Segoe UI" panose="020B0502040204020203" pitchFamily="34" charset="0"/>
              </a:rPr>
              <a:t>Quickstart</a:t>
            </a:r>
            <a:r>
              <a:rPr lang="en-US" b="0" i="0" dirty="0">
                <a:solidFill>
                  <a:srgbClr val="171717"/>
                </a:solidFill>
                <a:effectLst/>
                <a:latin typeface="Segoe UI" panose="020B0502040204020203" pitchFamily="34" charset="0"/>
              </a:rPr>
              <a:t>: Check access for a user to Azure resources - https://docs.microsoft.com/azure/role-based-access-control/check-access</a:t>
            </a:r>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446497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RBAC roles and the associated permissions for each role.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Owner who has full access to all resources and can delegate access to others. Contributor who can creates and manages all types of Azure resources but cannot grant access to others. Reader who can only view Azure resources. User access administrator who manages user access to Azure resources. Other roles are possible.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purpose of role-based access control (RBAC) and why would you use it?</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RBAC provides fine-grained access management of resources in Azure. RBAC can be used to segregate duties within a team. RBAC can also grant just the amount of access users need to perform their jobs​. RBAC is an allow model granting access only as assigned.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53</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ahead and cover Lab 03a which includes the portal review and resource locks. </a:t>
            </a:r>
          </a:p>
        </p:txBody>
      </p:sp>
      <p:sp>
        <p:nvSpPr>
          <p:cNvPr id="4" name="Slide Number Placeholder 3"/>
          <p:cNvSpPr>
            <a:spLocks noGrp="1"/>
          </p:cNvSpPr>
          <p:nvPr>
            <p:ph type="sldNum" sz="quarter" idx="5"/>
          </p:nvPr>
        </p:nvSpPr>
        <p:spPr/>
        <p:txBody>
          <a:bodyPr/>
          <a:lstStyle/>
          <a:p>
            <a:fld id="{8507DC7E-BC41-4478-BA30-CBCC3A644F0A}" type="slidenum">
              <a:rPr lang="en-US" smtClean="0"/>
              <a:t>54</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02a - Manage Subscriptions and RBAC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8150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02b - Manage Governance via Azure Policy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91471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none"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85681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3338297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Consider doing this lab now, since resource groups and locks were covered.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03a - Manage Azure resources by Using the Azure Portal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Create an additional Azure subscription - https://docs.microsoft.com/azure/cost-management-billing/manage/create-subscription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Change your Azure subscription to a different offer - https://docs.microsoft.com/azure/cost-management-billing/manage/switch-azure-offer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Do you know how many subscriptions your organization has?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Clarification on the last bullet - </a:t>
            </a:r>
            <a:r>
              <a:rPr lang="en-US" sz="1600" b="0" i="0" dirty="0">
                <a:effectLst/>
                <a:latin typeface="Segoe UI VSS (Regular)"/>
              </a:rPr>
              <a:t>Only Identities in Azure Active Directory (Azure AD) or in a directory that is trusted by Azure AD (such as a work or school organization) can create a Subscription.  For example, Account Owner role can be used to create a Subscription in an Enterprise Agreement.</a:t>
            </a:r>
            <a:endParaRPr lang="en-US" sz="8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54934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6:49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27061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Subscription decision guide - https://docs.microsoft.com/azure/cloud-adoption-framework/decision-guides/subscriptions/</a:t>
            </a:r>
          </a:p>
          <a:p>
            <a:endParaRPr lang="en-US" dirty="0"/>
          </a:p>
          <a:p>
            <a:r>
              <a:rPr lang="en-US" dirty="0"/>
              <a:t>✔️ Which subscription model are you most interested in?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8386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https://docs.microsoft.com/azure/azure-resource-manager/management/manage-resource-groups-portal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24625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587446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6" name="Footer Placeholder 1">
            <a:extLst>
              <a:ext uri="{FF2B5EF4-FFF2-40B4-BE49-F238E27FC236}">
                <a16:creationId xmlns:a16="http://schemas.microsoft.com/office/drawing/2014/main" id="{8486A157-0BB4-4594-83C0-72E6508C9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8" name="Footer Placeholder 1">
            <a:extLst>
              <a:ext uri="{FF2B5EF4-FFF2-40B4-BE49-F238E27FC236}">
                <a16:creationId xmlns:a16="http://schemas.microsoft.com/office/drawing/2014/main" id="{CF43956B-668C-471C-9485-7E53C0C8BB4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518867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
        <p:nvSpPr>
          <p:cNvPr id="8" name="Footer Placeholder 1">
            <a:extLst>
              <a:ext uri="{FF2B5EF4-FFF2-40B4-BE49-F238E27FC236}">
                <a16:creationId xmlns:a16="http://schemas.microsoft.com/office/drawing/2014/main" id="{6A3AC91E-2806-47B3-A75D-5F652963CD0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35891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2" r:id="rId3"/>
    <p:sldLayoutId id="2147484671"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emf"/><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learn/modules/control-and-organize-with-azure-resource-manager/" TargetMode="External"/><Relationship Id="rId5" Type="http://schemas.openxmlformats.org/officeDocument/2006/relationships/hyperlink" Target="https://docs.microsoft.com/learn/modules/plan-manage-azure-costs/" TargetMode="External"/><Relationship Id="rId4" Type="http://schemas.openxmlformats.org/officeDocument/2006/relationships/hyperlink" Target="https://docs.microsoft.com/learn/modules/analyze-costs-create-budgets-azure-cost-managemen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wmf"/><Relationship Id="rId5" Type="http://schemas.openxmlformats.org/officeDocument/2006/relationships/image" Target="../media/image47.emf"/><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intro-to-azure-polic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hyperlink" Target="https://docs.microsoft.com/learn/modules/build-cloud-governance-strategy-azur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3.emf"/><Relationship Id="rId7" Type="http://schemas.openxmlformats.org/officeDocument/2006/relationships/image" Target="../media/image9.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svg"/><Relationship Id="rId1" Type="http://schemas.openxmlformats.org/officeDocument/2006/relationships/slideLayout" Target="../slideLayouts/slideLayout3.xml"/><Relationship Id="rId6" Type="http://schemas.openxmlformats.org/officeDocument/2006/relationships/image" Target="../media/image8.wmf"/><Relationship Id="rId11" Type="http://schemas.openxmlformats.org/officeDocument/2006/relationships/image" Target="../media/image18.png"/><Relationship Id="rId5" Type="http://schemas.openxmlformats.org/officeDocument/2006/relationships/image" Target="../media/image15.emf"/><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4.emf"/><Relationship Id="rId9" Type="http://schemas.openxmlformats.org/officeDocument/2006/relationships/image" Target="../media/image16.png"/><Relationship Id="rId14" Type="http://schemas.openxmlformats.org/officeDocument/2006/relationships/image" Target="../media/image21.svg"/></Relationships>
</file>

<file path=ppt/slides/_rels/slide4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5.svg"/><Relationship Id="rId13" Type="http://schemas.openxmlformats.org/officeDocument/2006/relationships/image" Target="../media/image80.png"/><Relationship Id="rId3" Type="http://schemas.openxmlformats.org/officeDocument/2006/relationships/image" Target="../media/image70.wmf"/><Relationship Id="rId7" Type="http://schemas.openxmlformats.org/officeDocument/2006/relationships/image" Target="../media/image74.png"/><Relationship Id="rId12" Type="http://schemas.openxmlformats.org/officeDocument/2006/relationships/image" Target="../media/image79.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3.svg"/><Relationship Id="rId11" Type="http://schemas.openxmlformats.org/officeDocument/2006/relationships/image" Target="../media/image78.sv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wmf"/><Relationship Id="rId9" Type="http://schemas.openxmlformats.org/officeDocument/2006/relationships/image" Target="../media/image76.emf"/><Relationship Id="rId14" Type="http://schemas.openxmlformats.org/officeDocument/2006/relationships/image" Target="../media/image81.svg"/></Relationships>
</file>

<file path=ppt/slides/_rels/slide4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image" Target="../media/image88.svg"/><Relationship Id="rId3" Type="http://schemas.openxmlformats.org/officeDocument/2006/relationships/image" Target="../media/image83.wmf"/><Relationship Id="rId7" Type="http://schemas.openxmlformats.org/officeDocument/2006/relationships/image" Target="../media/image75.svg"/><Relationship Id="rId12" Type="http://schemas.openxmlformats.org/officeDocument/2006/relationships/image" Target="../media/image87.png"/><Relationship Id="rId17" Type="http://schemas.openxmlformats.org/officeDocument/2006/relationships/image" Target="../media/image92.svg"/><Relationship Id="rId2" Type="http://schemas.openxmlformats.org/officeDocument/2006/relationships/notesSlide" Target="../notesSlides/notesSlide33.xml"/><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3.svg"/><Relationship Id="rId5" Type="http://schemas.openxmlformats.org/officeDocument/2006/relationships/image" Target="../media/image85.svg"/><Relationship Id="rId15" Type="http://schemas.openxmlformats.org/officeDocument/2006/relationships/image" Target="../media/image90.svg"/><Relationship Id="rId10" Type="http://schemas.openxmlformats.org/officeDocument/2006/relationships/image" Target="../media/image72.png"/><Relationship Id="rId4" Type="http://schemas.openxmlformats.org/officeDocument/2006/relationships/image" Target="../media/image84.png"/><Relationship Id="rId9" Type="http://schemas.openxmlformats.org/officeDocument/2006/relationships/image" Target="../media/image86.png"/><Relationship Id="rId14" Type="http://schemas.openxmlformats.org/officeDocument/2006/relationships/image" Target="../media/image89.png"/></Relationships>
</file>

<file path=ppt/slides/_rels/slide5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slides/_rels/slide53.xml.rels><?xml version="1.0" encoding="UTF-8" standalone="yes"?>
<Relationships xmlns="http://schemas.openxmlformats.org/package/2006/relationships"><Relationship Id="rId3" Type="http://schemas.openxmlformats.org/officeDocument/2006/relationships/hyperlink" Target="https://docs.microsoft.com/learn/modules/create-custom-azure-roles-with-rbac/"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hyperlink" Target="https://docs.microsoft.com/learn/modules/secure-azure-resources-with-rbac/" TargetMode="External"/><Relationship Id="rId4" Type="http://schemas.openxmlformats.org/officeDocument/2006/relationships/hyperlink" Target="https://docs.microsoft.com/learn/modules/manage-subscription-access-azure-rbac/"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10.svg"/><Relationship Id="rId7" Type="http://schemas.openxmlformats.org/officeDocument/2006/relationships/image" Target="../media/image10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1.svg"/><Relationship Id="rId5" Type="http://schemas.openxmlformats.org/officeDocument/2006/relationships/image" Target="../media/image100.png"/><Relationship Id="rId10" Type="http://schemas.openxmlformats.org/officeDocument/2006/relationships/image" Target="../media/image105.svg"/><Relationship Id="rId4" Type="http://schemas.openxmlformats.org/officeDocument/2006/relationships/image" Target="../media/image99.png"/><Relationship Id="rId9" Type="http://schemas.openxmlformats.org/officeDocument/2006/relationships/image" Target="../media/image10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6.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09.svg"/><Relationship Id="rId5" Type="http://schemas.openxmlformats.org/officeDocument/2006/relationships/image" Target="../media/image108.png"/><Relationship Id="rId10" Type="http://schemas.openxmlformats.org/officeDocument/2006/relationships/image" Target="../media/image12.svg"/><Relationship Id="rId4" Type="http://schemas.openxmlformats.org/officeDocument/2006/relationships/image" Target="../media/image107.svg"/><Relationship Id="rId9"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svg"/><Relationship Id="rId4" Type="http://schemas.openxmlformats.org/officeDocument/2006/relationships/image" Target="../media/image110.png"/></Relationships>
</file>

<file path=ppt/slides/_rels/slide6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0D715F50-FC57-4DCD-B496-FB0A5BF999BA}"/>
              </a:ext>
            </a:extLst>
          </p:cNvPr>
          <p:cNvSpPr>
            <a:spLocks noGrp="1"/>
          </p:cNvSpPr>
          <p:nvPr>
            <p:ph type="title"/>
          </p:nvPr>
        </p:nvSpPr>
        <p:spPr>
          <a:xfrm>
            <a:off x="505010" y="1917964"/>
            <a:ext cx="5286190" cy="3158595"/>
          </a:xfrm>
        </p:spPr>
        <p:txBody>
          <a:bodyPr/>
          <a:lstStyle/>
          <a:p>
            <a:r>
              <a:rPr lang="en-IN" sz="4200" dirty="0">
                <a:cs typeface="Segoe UI"/>
              </a:rPr>
              <a:t>AZ-104T00A</a:t>
            </a:r>
            <a:br>
              <a:rPr lang="en-IN" sz="4200" dirty="0"/>
            </a:br>
            <a:r>
              <a:rPr lang="en-IN" sz="4200" dirty="0">
                <a:cs typeface="Segoe UI"/>
              </a:rPr>
              <a:t>Administer Governance and Compliance</a:t>
            </a:r>
            <a:endParaRPr lang="en-IN" sz="42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Obtain a Subscription</a:t>
            </a:r>
          </a:p>
        </p:txBody>
      </p:sp>
      <p:sp>
        <p:nvSpPr>
          <p:cNvPr id="9" name="Rectangle 8">
            <a:extLst>
              <a:ext uri="{FF2B5EF4-FFF2-40B4-BE49-F238E27FC236}">
                <a16:creationId xmlns:a16="http://schemas.microsoft.com/office/drawing/2014/main" id="{1DB2FDA4-859B-48EE-9822-91840F556379}"/>
              </a:ext>
              <a:ext uri="{C183D7F6-B498-43B3-948B-1728B52AA6E4}">
                <adec:decorative xmlns:adec="http://schemas.microsoft.com/office/drawing/2017/decorative" val="0"/>
              </a:ext>
            </a:extLst>
          </p:cNvPr>
          <p:cNvSpPr/>
          <p:nvPr/>
        </p:nvSpPr>
        <p:spPr bwMode="auto">
          <a:xfrm>
            <a:off x="452438" y="1549084"/>
            <a:ext cx="6016752" cy="135425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Enterprise Agreement </a:t>
            </a:r>
            <a:r>
              <a:rPr lang="en-US" sz="2000" dirty="0">
                <a:solidFill>
                  <a:schemeClr val="tx1"/>
                </a:solidFill>
              </a:rPr>
              <a:t>customers make an upfront monetary commitment and consume services throughout the year</a:t>
            </a:r>
          </a:p>
        </p:txBody>
      </p:sp>
      <p:sp>
        <p:nvSpPr>
          <p:cNvPr id="10" name="Rectangle 9">
            <a:extLst>
              <a:ext uri="{FF2B5EF4-FFF2-40B4-BE49-F238E27FC236}">
                <a16:creationId xmlns:a16="http://schemas.microsoft.com/office/drawing/2014/main" id="{06253CC0-16C7-45C8-BA8D-27A2E9F02FFC}"/>
              </a:ext>
              <a:ext uri="{C183D7F6-B498-43B3-948B-1728B52AA6E4}">
                <adec:decorative xmlns:adec="http://schemas.microsoft.com/office/drawing/2017/decorative" val="0"/>
              </a:ext>
            </a:extLst>
          </p:cNvPr>
          <p:cNvSpPr/>
          <p:nvPr/>
        </p:nvSpPr>
        <p:spPr bwMode="auto">
          <a:xfrm>
            <a:off x="452438" y="3034805"/>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Resellers</a:t>
            </a:r>
            <a:r>
              <a:rPr lang="en-US" sz="2000" dirty="0">
                <a:solidFill>
                  <a:schemeClr val="tx1"/>
                </a:solidFill>
              </a:rPr>
              <a:t> provide a simple, flexible way to purchase cloud services</a:t>
            </a:r>
          </a:p>
        </p:txBody>
      </p:sp>
      <p:sp>
        <p:nvSpPr>
          <p:cNvPr id="11" name="Rectangle 10">
            <a:extLst>
              <a:ext uri="{FF2B5EF4-FFF2-40B4-BE49-F238E27FC236}">
                <a16:creationId xmlns:a16="http://schemas.microsoft.com/office/drawing/2014/main" id="{AD17F5D7-46F5-4D26-9192-87251CE87D2A}"/>
              </a:ext>
              <a:ext uri="{C183D7F6-B498-43B3-948B-1728B52AA6E4}">
                <adec:decorative xmlns:adec="http://schemas.microsoft.com/office/drawing/2017/decorative" val="0"/>
              </a:ext>
            </a:extLst>
          </p:cNvPr>
          <p:cNvSpPr/>
          <p:nvPr/>
        </p:nvSpPr>
        <p:spPr bwMode="auto">
          <a:xfrm>
            <a:off x="452438" y="4212639"/>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Partners</a:t>
            </a:r>
            <a:r>
              <a:rPr lang="en-US" sz="2000" dirty="0">
                <a:solidFill>
                  <a:schemeClr val="tx1"/>
                </a:solidFill>
              </a:rPr>
              <a:t> can design and implement your Azure cloud solution</a:t>
            </a:r>
          </a:p>
        </p:txBody>
      </p:sp>
      <p:sp>
        <p:nvSpPr>
          <p:cNvPr id="12" name="Rectangle 11">
            <a:extLst>
              <a:ext uri="{FF2B5EF4-FFF2-40B4-BE49-F238E27FC236}">
                <a16:creationId xmlns:a16="http://schemas.microsoft.com/office/drawing/2014/main" id="{CEC491F3-9B54-4D23-966A-CDEFF9198351}"/>
              </a:ext>
              <a:ext uri="{C183D7F6-B498-43B3-948B-1728B52AA6E4}">
                <adec:decorative xmlns:adec="http://schemas.microsoft.com/office/drawing/2017/decorative" val="0"/>
              </a:ext>
            </a:extLst>
          </p:cNvPr>
          <p:cNvSpPr/>
          <p:nvPr/>
        </p:nvSpPr>
        <p:spPr bwMode="auto">
          <a:xfrm>
            <a:off x="452438" y="5390472"/>
            <a:ext cx="6016752" cy="85792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Personal free account </a:t>
            </a:r>
            <a:r>
              <a:rPr lang="en-US" sz="2000" dirty="0">
                <a:solidFill>
                  <a:schemeClr val="tx1"/>
                </a:solidFill>
                <a:cs typeface="Segoe UI" panose="020B0502040204020203" pitchFamily="34" charset="0"/>
              </a:rPr>
              <a:t>–</a:t>
            </a:r>
            <a:r>
              <a:rPr lang="en-US" sz="2000" dirty="0">
                <a:solidFill>
                  <a:schemeClr val="tx1"/>
                </a:solidFill>
              </a:rPr>
              <a:t> Start right away</a:t>
            </a:r>
          </a:p>
        </p:txBody>
      </p:sp>
      <p:pic>
        <p:nvPicPr>
          <p:cNvPr id="14" name="Picture 13" descr="Four images representing the four areas on the slide. Decorative">
            <a:extLst>
              <a:ext uri="{FF2B5EF4-FFF2-40B4-BE49-F238E27FC236}">
                <a16:creationId xmlns:a16="http://schemas.microsoft.com/office/drawing/2014/main" id="{43FF486B-C470-434E-97A6-74AC0750CF0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640" t="-2379" r="-6186" b="-2379"/>
          <a:stretch/>
        </p:blipFill>
        <p:spPr>
          <a:xfrm>
            <a:off x="6604000" y="1549081"/>
            <a:ext cx="5405437"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0825-BADF-66C9-65FD-AC92368FB69E}"/>
              </a:ext>
            </a:extLst>
          </p:cNvPr>
          <p:cNvSpPr>
            <a:spLocks noGrp="1"/>
          </p:cNvSpPr>
          <p:nvPr>
            <p:ph type="title"/>
          </p:nvPr>
        </p:nvSpPr>
        <p:spPr/>
        <p:txBody>
          <a:bodyPr/>
          <a:lstStyle/>
          <a:p>
            <a:r>
              <a:rPr lang="en-US" dirty="0"/>
              <a:t>Subscription Best Practices</a:t>
            </a:r>
            <a:endParaRPr lang="en-GB" dirty="0"/>
          </a:p>
        </p:txBody>
      </p:sp>
      <p:sp>
        <p:nvSpPr>
          <p:cNvPr id="4" name="TextBox 3">
            <a:extLst>
              <a:ext uri="{FF2B5EF4-FFF2-40B4-BE49-F238E27FC236}">
                <a16:creationId xmlns:a16="http://schemas.microsoft.com/office/drawing/2014/main" id="{1D8957FC-9FF4-72A9-8C41-77483CE68386}"/>
              </a:ext>
            </a:extLst>
          </p:cNvPr>
          <p:cNvSpPr txBox="1"/>
          <p:nvPr/>
        </p:nvSpPr>
        <p:spPr>
          <a:xfrm>
            <a:off x="427038" y="1496393"/>
            <a:ext cx="11251818" cy="3083921"/>
          </a:xfrm>
          <a:prstGeom prst="rect">
            <a:avLst/>
          </a:prstGeom>
          <a:noFill/>
        </p:spPr>
        <p:txBody>
          <a:bodyPr wrap="square" lIns="182880" tIns="146304" rIns="182880" bIns="146304" rtlCol="0">
            <a:spAutoFit/>
          </a:bodyPr>
          <a:lstStyle/>
          <a:p>
            <a:pPr>
              <a:lnSpc>
                <a:spcPct val="90000"/>
              </a:lnSpc>
              <a:spcAft>
                <a:spcPts val="600"/>
              </a:spcAft>
            </a:pPr>
            <a:r>
              <a:rPr lang="en-GB" sz="2400" i="0" dirty="0">
                <a:solidFill>
                  <a:srgbClr val="171717"/>
                </a:solidFill>
                <a:effectLst/>
                <a:latin typeface="Segoe UI" panose="020B0502040204020203" pitchFamily="34" charset="0"/>
              </a:rPr>
              <a:t>Consider the types of Azure accounts required</a:t>
            </a:r>
          </a:p>
          <a:p>
            <a:pPr>
              <a:lnSpc>
                <a:spcPct val="90000"/>
              </a:lnSpc>
              <a:spcAft>
                <a:spcPts val="600"/>
              </a:spcAft>
            </a:pPr>
            <a:endParaRPr lang="en-GB" sz="2400" dirty="0">
              <a:solidFill>
                <a:srgbClr val="171717"/>
              </a:solidFill>
              <a:latin typeface="Segoe UI" panose="020B0502040204020203" pitchFamily="34" charset="0"/>
            </a:endParaRPr>
          </a:p>
          <a:p>
            <a:pPr>
              <a:lnSpc>
                <a:spcPct val="90000"/>
              </a:lnSpc>
              <a:spcAft>
                <a:spcPts val="600"/>
              </a:spcAft>
            </a:pPr>
            <a:r>
              <a:rPr lang="en-GB" sz="2400" i="0" dirty="0">
                <a:solidFill>
                  <a:srgbClr val="171717"/>
                </a:solidFill>
                <a:effectLst/>
                <a:latin typeface="Segoe UI" panose="020B0502040204020203" pitchFamily="34" charset="0"/>
              </a:rPr>
              <a:t>Consider multiple subscriptions</a:t>
            </a:r>
          </a:p>
          <a:p>
            <a:pPr>
              <a:lnSpc>
                <a:spcPct val="90000"/>
              </a:lnSpc>
              <a:spcAft>
                <a:spcPts val="600"/>
              </a:spcAft>
            </a:pPr>
            <a:endParaRPr lang="en-GB" sz="2400" dirty="0">
              <a:solidFill>
                <a:srgbClr val="171717"/>
              </a:solidFill>
              <a:latin typeface="Segoe UI" panose="020B0502040204020203" pitchFamily="34" charset="0"/>
            </a:endParaRPr>
          </a:p>
          <a:p>
            <a:pPr>
              <a:lnSpc>
                <a:spcPct val="90000"/>
              </a:lnSpc>
              <a:spcAft>
                <a:spcPts val="600"/>
              </a:spcAft>
            </a:pPr>
            <a:r>
              <a:rPr lang="en-GB" sz="2400" i="0" dirty="0">
                <a:solidFill>
                  <a:srgbClr val="171717"/>
                </a:solidFill>
                <a:effectLst/>
                <a:latin typeface="Segoe UI" panose="020B0502040204020203" pitchFamily="34" charset="0"/>
              </a:rPr>
              <a:t>Consider a dedicated shared services subscription</a:t>
            </a:r>
          </a:p>
          <a:p>
            <a:pPr>
              <a:lnSpc>
                <a:spcPct val="90000"/>
              </a:lnSpc>
              <a:spcAft>
                <a:spcPts val="600"/>
              </a:spcAft>
            </a:pPr>
            <a:endParaRPr lang="en-GB" sz="2400" dirty="0">
              <a:solidFill>
                <a:srgbClr val="171717"/>
              </a:solidFill>
              <a:latin typeface="Segoe UI" panose="020B0502040204020203" pitchFamily="34" charset="0"/>
            </a:endParaRPr>
          </a:p>
          <a:p>
            <a:pPr>
              <a:lnSpc>
                <a:spcPct val="90000"/>
              </a:lnSpc>
              <a:spcAft>
                <a:spcPts val="600"/>
              </a:spcAft>
            </a:pPr>
            <a:r>
              <a:rPr lang="en-GB" sz="2400" i="0" dirty="0">
                <a:solidFill>
                  <a:srgbClr val="171717"/>
                </a:solidFill>
                <a:effectLst/>
                <a:latin typeface="Segoe UI" panose="020B0502040204020203" pitchFamily="34" charset="0"/>
              </a:rPr>
              <a:t>Consider access to resources</a:t>
            </a:r>
            <a:endParaRPr lang="en-GB" sz="2400" dirty="0">
              <a:gradFill>
                <a:gsLst>
                  <a:gs pos="2917">
                    <a:schemeClr val="tx1"/>
                  </a:gs>
                  <a:gs pos="30000">
                    <a:schemeClr val="tx1"/>
                  </a:gs>
                </a:gsLst>
                <a:lin ang="5400000" scaled="0"/>
              </a:gradFill>
            </a:endParaRPr>
          </a:p>
        </p:txBody>
      </p:sp>
      <p:pic>
        <p:nvPicPr>
          <p:cNvPr id="2050" name="Picture 2" descr="Diagram that shows the four scope levels for organizing your Azure resources.">
            <a:extLst>
              <a:ext uri="{FF2B5EF4-FFF2-40B4-BE49-F238E27FC236}">
                <a16:creationId xmlns:a16="http://schemas.microsoft.com/office/drawing/2014/main" id="{CE7E08EB-282D-6B4A-AA47-EBC85F027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478" y="3424552"/>
            <a:ext cx="41243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330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765-13B1-5BF6-0A8B-107FB0B03124}"/>
              </a:ext>
            </a:extLst>
          </p:cNvPr>
          <p:cNvSpPr>
            <a:spLocks noGrp="1"/>
          </p:cNvSpPr>
          <p:nvPr>
            <p:ph type="title"/>
          </p:nvPr>
        </p:nvSpPr>
        <p:spPr/>
        <p:txBody>
          <a:bodyPr/>
          <a:lstStyle/>
          <a:p>
            <a:r>
              <a:rPr lang="en-GB" dirty="0"/>
              <a:t>Management Groups</a:t>
            </a:r>
          </a:p>
        </p:txBody>
      </p:sp>
      <p:sp>
        <p:nvSpPr>
          <p:cNvPr id="3" name="TextBox 2">
            <a:extLst>
              <a:ext uri="{FF2B5EF4-FFF2-40B4-BE49-F238E27FC236}">
                <a16:creationId xmlns:a16="http://schemas.microsoft.com/office/drawing/2014/main" id="{E9798E42-B165-B69A-0B6D-A3367783FE95}"/>
              </a:ext>
            </a:extLst>
          </p:cNvPr>
          <p:cNvSpPr txBox="1"/>
          <p:nvPr/>
        </p:nvSpPr>
        <p:spPr>
          <a:xfrm>
            <a:off x="427038" y="1400537"/>
            <a:ext cx="11668506" cy="5835444"/>
          </a:xfrm>
          <a:prstGeom prst="rect">
            <a:avLst/>
          </a:prstGeom>
          <a:noFill/>
        </p:spPr>
        <p:txBody>
          <a:bodyPr wrap="square" lIns="182880" tIns="146304" rIns="182880" bIns="146304" rtlCol="0">
            <a:spAutoFit/>
          </a:bodyPr>
          <a:lstStyle/>
          <a:p>
            <a:pPr algn="l"/>
            <a:r>
              <a:rPr lang="en-GB" sz="2400" b="0" i="0" dirty="0">
                <a:solidFill>
                  <a:srgbClr val="171717"/>
                </a:solidFill>
                <a:effectLst/>
                <a:latin typeface="Segoe UI" panose="020B0502040204020203" pitchFamily="34" charset="0"/>
              </a:rPr>
              <a:t>By default, all new subscriptions are placed under the top-level management group, or </a:t>
            </a:r>
            <a:r>
              <a:rPr lang="en-GB" sz="2400" b="0" i="1" dirty="0">
                <a:solidFill>
                  <a:srgbClr val="171717"/>
                </a:solidFill>
                <a:effectLst/>
                <a:latin typeface="Segoe UI" panose="020B0502040204020203" pitchFamily="34" charset="0"/>
              </a:rPr>
              <a:t>root group</a:t>
            </a:r>
            <a:endParaRPr lang="en-GB" sz="2400" b="0" i="0" dirty="0">
              <a:solidFill>
                <a:srgbClr val="171717"/>
              </a:solidFill>
              <a:effectLst/>
              <a:latin typeface="Segoe UI" panose="020B0502040204020203" pitchFamily="34" charset="0"/>
            </a:endParaRPr>
          </a:p>
          <a:p>
            <a:pPr algn="l"/>
            <a:endParaRPr lang="en-GB" sz="2400" dirty="0">
              <a:solidFill>
                <a:srgbClr val="171717"/>
              </a:solidFill>
              <a:latin typeface="Segoe UI" panose="020B0502040204020203" pitchFamily="34" charset="0"/>
            </a:endParaRPr>
          </a:p>
          <a:p>
            <a:r>
              <a:rPr lang="en-GB" sz="2400" b="0" i="0" dirty="0">
                <a:solidFill>
                  <a:srgbClr val="171717"/>
                </a:solidFill>
                <a:effectLst/>
                <a:latin typeface="Segoe UI" panose="020B0502040204020203" pitchFamily="34" charset="0"/>
              </a:rPr>
              <a:t>All subscriptions within a management group automatically inherit the conditions applied to that management group</a:t>
            </a:r>
          </a:p>
          <a:p>
            <a:pPr algn="l"/>
            <a:endParaRPr lang="en-GB" sz="2400" b="0" i="0" dirty="0">
              <a:solidFill>
                <a:srgbClr val="171717"/>
              </a:solidFill>
              <a:effectLst/>
              <a:latin typeface="Segoe UI" panose="020B0502040204020203" pitchFamily="34" charset="0"/>
            </a:endParaRPr>
          </a:p>
          <a:p>
            <a:r>
              <a:rPr lang="en-GB" sz="2400" b="0" i="0" dirty="0">
                <a:solidFill>
                  <a:srgbClr val="171717"/>
                </a:solidFill>
                <a:effectLst/>
                <a:latin typeface="Segoe UI" panose="020B0502040204020203" pitchFamily="34" charset="0"/>
              </a:rPr>
              <a:t>A management group tree can support up to six levels of dept</a:t>
            </a:r>
          </a:p>
          <a:p>
            <a:pPr algn="l"/>
            <a:endParaRPr lang="en-GB" sz="2400" dirty="0">
              <a:solidFill>
                <a:srgbClr val="171717"/>
              </a:solidFill>
              <a:latin typeface="Segoe UI" panose="020B0502040204020203" pitchFamily="34" charset="0"/>
            </a:endParaRPr>
          </a:p>
          <a:p>
            <a:r>
              <a:rPr lang="en-GB" sz="2400" b="0" i="0" dirty="0">
                <a:solidFill>
                  <a:srgbClr val="171717"/>
                </a:solidFill>
                <a:effectLst/>
                <a:latin typeface="Segoe UI" panose="020B0502040204020203" pitchFamily="34" charset="0"/>
              </a:rPr>
              <a:t>Azure role-based access control authorization for management group operations isn't enabled by default</a:t>
            </a:r>
          </a:p>
          <a:p>
            <a:endParaRPr lang="en-GB" sz="2400" dirty="0">
              <a:solidFill>
                <a:srgbClr val="171717"/>
              </a:solidFill>
              <a:latin typeface="Segoe UI" panose="020B0502040204020203" pitchFamily="34" charset="0"/>
            </a:endParaRPr>
          </a:p>
          <a:p>
            <a:r>
              <a:rPr lang="en-GB" sz="2400" b="0" i="0" dirty="0">
                <a:solidFill>
                  <a:srgbClr val="171717"/>
                </a:solidFill>
                <a:effectLst/>
                <a:latin typeface="Segoe UI" panose="020B0502040204020203" pitchFamily="34" charset="0"/>
              </a:rPr>
              <a:t>Used as administrative boundaries for business units, customers etc</a:t>
            </a:r>
          </a:p>
          <a:p>
            <a:pPr algn="l"/>
            <a:endParaRPr lang="en-GB" sz="2400" b="0" i="0" dirty="0">
              <a:solidFill>
                <a:srgbClr val="171717"/>
              </a:solidFill>
              <a:effectLst/>
              <a:latin typeface="Segoe UI" panose="020B0502040204020203" pitchFamily="34" charset="0"/>
            </a:endParaRPr>
          </a:p>
          <a:p>
            <a:br>
              <a:rPr lang="en-GB" sz="2400" dirty="0"/>
            </a:b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58098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agram that shows how Azure management groups can be used to organize subscriptions in a hierarchy of unified policy and access management.">
            <a:extLst>
              <a:ext uri="{FF2B5EF4-FFF2-40B4-BE49-F238E27FC236}">
                <a16:creationId xmlns:a16="http://schemas.microsoft.com/office/drawing/2014/main" id="{056436B4-4409-2E73-29C4-8E425C040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85" y="322913"/>
            <a:ext cx="9802703" cy="604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591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AFB6-A959-1C5B-3354-AF280D2DB3A8}"/>
              </a:ext>
            </a:extLst>
          </p:cNvPr>
          <p:cNvSpPr>
            <a:spLocks noGrp="1"/>
          </p:cNvSpPr>
          <p:nvPr>
            <p:ph type="title"/>
          </p:nvPr>
        </p:nvSpPr>
        <p:spPr/>
        <p:txBody>
          <a:bodyPr/>
          <a:lstStyle/>
          <a:p>
            <a:r>
              <a:rPr lang="en-GB" dirty="0"/>
              <a:t>Designing Management Groups</a:t>
            </a:r>
          </a:p>
        </p:txBody>
      </p:sp>
      <p:sp>
        <p:nvSpPr>
          <p:cNvPr id="4" name="TextBox 3">
            <a:extLst>
              <a:ext uri="{FF2B5EF4-FFF2-40B4-BE49-F238E27FC236}">
                <a16:creationId xmlns:a16="http://schemas.microsoft.com/office/drawing/2014/main" id="{8771099D-7957-DF40-A79C-3FE9B1387FE7}"/>
              </a:ext>
            </a:extLst>
          </p:cNvPr>
          <p:cNvSpPr txBox="1"/>
          <p:nvPr/>
        </p:nvSpPr>
        <p:spPr>
          <a:xfrm>
            <a:off x="427038" y="1426199"/>
            <a:ext cx="11571286" cy="1384995"/>
          </a:xfrm>
          <a:prstGeom prst="rect">
            <a:avLst/>
          </a:prstGeom>
          <a:noFill/>
        </p:spPr>
        <p:txBody>
          <a:bodyPr wrap="square">
            <a:spAutoFit/>
          </a:bodyPr>
          <a:lstStyle/>
          <a:p>
            <a:pPr algn="l"/>
            <a:r>
              <a:rPr lang="en-GB" sz="2100" b="1" dirty="0">
                <a:solidFill>
                  <a:srgbClr val="171717"/>
                </a:solidFill>
                <a:latin typeface="Segoe UI" panose="020B0502040204020203" pitchFamily="34" charset="0"/>
              </a:rPr>
              <a:t>Consider custom hierarchies and groups</a:t>
            </a:r>
            <a:r>
              <a:rPr lang="en-GB" sz="2100" dirty="0">
                <a:solidFill>
                  <a:srgbClr val="171717"/>
                </a:solidFill>
                <a:latin typeface="Segoe UI" panose="020B0502040204020203" pitchFamily="34" charset="0"/>
              </a:rPr>
              <a:t>. Align your Azure subscriptions by using custom hierarchies and grouping that meet your company's organizational structure and business scenarios. You can use management groups to target policies and spending budgets across subscriptions.</a:t>
            </a:r>
          </a:p>
        </p:txBody>
      </p:sp>
      <p:sp>
        <p:nvSpPr>
          <p:cNvPr id="6" name="TextBox 5">
            <a:extLst>
              <a:ext uri="{FF2B5EF4-FFF2-40B4-BE49-F238E27FC236}">
                <a16:creationId xmlns:a16="http://schemas.microsoft.com/office/drawing/2014/main" id="{2F964153-35EB-E9E4-5A03-E4956FB5C94D}"/>
              </a:ext>
            </a:extLst>
          </p:cNvPr>
          <p:cNvSpPr txBox="1"/>
          <p:nvPr/>
        </p:nvSpPr>
        <p:spPr>
          <a:xfrm>
            <a:off x="427038" y="2973533"/>
            <a:ext cx="11055048" cy="1061829"/>
          </a:xfrm>
          <a:prstGeom prst="rect">
            <a:avLst/>
          </a:prstGeom>
          <a:noFill/>
        </p:spPr>
        <p:txBody>
          <a:bodyPr wrap="square">
            <a:spAutoFit/>
          </a:bodyPr>
          <a:lstStyle/>
          <a:p>
            <a:r>
              <a:rPr lang="en-GB" sz="2100" b="1" dirty="0">
                <a:solidFill>
                  <a:srgbClr val="171717"/>
                </a:solidFill>
                <a:latin typeface="Segoe UI" panose="020B0502040204020203" pitchFamily="34" charset="0"/>
              </a:rPr>
              <a:t>Consider policy inheritance. </a:t>
            </a:r>
            <a:r>
              <a:rPr lang="en-GB" sz="2100" dirty="0">
                <a:solidFill>
                  <a:srgbClr val="171717"/>
                </a:solidFill>
                <a:latin typeface="Segoe UI" panose="020B0502040204020203" pitchFamily="34" charset="0"/>
              </a:rPr>
              <a:t>Control the hierarchical inheritance of access and privileges in policy definitions. All subscriptions within a management group inherit the conditions applied to the management group.</a:t>
            </a:r>
          </a:p>
        </p:txBody>
      </p:sp>
      <p:sp>
        <p:nvSpPr>
          <p:cNvPr id="8" name="TextBox 7">
            <a:extLst>
              <a:ext uri="{FF2B5EF4-FFF2-40B4-BE49-F238E27FC236}">
                <a16:creationId xmlns:a16="http://schemas.microsoft.com/office/drawing/2014/main" id="{9A01BB9F-D4DC-A19F-610C-2908400A2909}"/>
              </a:ext>
            </a:extLst>
          </p:cNvPr>
          <p:cNvSpPr txBox="1"/>
          <p:nvPr/>
        </p:nvSpPr>
        <p:spPr>
          <a:xfrm>
            <a:off x="427037" y="4270217"/>
            <a:ext cx="11136071" cy="738664"/>
          </a:xfrm>
          <a:prstGeom prst="rect">
            <a:avLst/>
          </a:prstGeom>
          <a:noFill/>
        </p:spPr>
        <p:txBody>
          <a:bodyPr wrap="square">
            <a:spAutoFit/>
          </a:bodyPr>
          <a:lstStyle/>
          <a:p>
            <a:pPr algn="l"/>
            <a:r>
              <a:rPr lang="en-GB" sz="2100" b="1" dirty="0">
                <a:solidFill>
                  <a:srgbClr val="171717"/>
                </a:solidFill>
                <a:latin typeface="Segoe UI" panose="020B0502040204020203" pitchFamily="34" charset="0"/>
              </a:rPr>
              <a:t>Consider compliance rules. </a:t>
            </a:r>
            <a:r>
              <a:rPr lang="en-GB" sz="2100" dirty="0">
                <a:solidFill>
                  <a:srgbClr val="171717"/>
                </a:solidFill>
                <a:latin typeface="Segoe UI" panose="020B0502040204020203" pitchFamily="34" charset="0"/>
              </a:rPr>
              <a:t>Organize your subscriptions into management groups to help meet compliance rules for individual departments and teams.</a:t>
            </a:r>
          </a:p>
        </p:txBody>
      </p:sp>
      <p:sp>
        <p:nvSpPr>
          <p:cNvPr id="10" name="TextBox 9">
            <a:extLst>
              <a:ext uri="{FF2B5EF4-FFF2-40B4-BE49-F238E27FC236}">
                <a16:creationId xmlns:a16="http://schemas.microsoft.com/office/drawing/2014/main" id="{582DB887-E993-834A-A505-6B3A2B2E6AF5}"/>
              </a:ext>
            </a:extLst>
          </p:cNvPr>
          <p:cNvSpPr txBox="1"/>
          <p:nvPr/>
        </p:nvSpPr>
        <p:spPr>
          <a:xfrm>
            <a:off x="427038" y="5243737"/>
            <a:ext cx="11136070" cy="1061829"/>
          </a:xfrm>
          <a:prstGeom prst="rect">
            <a:avLst/>
          </a:prstGeom>
          <a:noFill/>
        </p:spPr>
        <p:txBody>
          <a:bodyPr wrap="square">
            <a:spAutoFit/>
          </a:bodyPr>
          <a:lstStyle/>
          <a:p>
            <a:pPr algn="l"/>
            <a:r>
              <a:rPr lang="en-GB" sz="2100" b="1" dirty="0">
                <a:solidFill>
                  <a:srgbClr val="171717"/>
                </a:solidFill>
                <a:latin typeface="Segoe UI" panose="020B0502040204020203" pitchFamily="34" charset="0"/>
              </a:rPr>
              <a:t>Consider cost reporting. </a:t>
            </a:r>
            <a:r>
              <a:rPr lang="en-GB" sz="2100" dirty="0">
                <a:solidFill>
                  <a:srgbClr val="171717"/>
                </a:solidFill>
                <a:latin typeface="Segoe UI" panose="020B0502040204020203" pitchFamily="34" charset="0"/>
              </a:rPr>
              <a:t>Use management groups to do cost reporting by department or for specific business scenarios. You can use management groups to report on budget details across subscriptions.</a:t>
            </a:r>
          </a:p>
        </p:txBody>
      </p:sp>
    </p:spTree>
    <p:extLst>
      <p:ext uri="{BB962C8B-B14F-4D97-AF65-F5344CB8AC3E}">
        <p14:creationId xmlns:p14="http://schemas.microsoft.com/office/powerpoint/2010/main" val="37207183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agram that shows an example of a management group hierarchy.">
            <a:extLst>
              <a:ext uri="{FF2B5EF4-FFF2-40B4-BE49-F238E27FC236}">
                <a16:creationId xmlns:a16="http://schemas.microsoft.com/office/drawing/2014/main" id="{4DE13AE8-8EF6-ABEE-5BE6-1FD37D688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917" y="345791"/>
            <a:ext cx="10464639" cy="597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3647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6366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Resources can only exist in one resource group </a:t>
            </a:r>
          </a:p>
        </p:txBody>
      </p:sp>
      <p:sp>
        <p:nvSpPr>
          <p:cNvPr id="46" name="TextBox 1">
            <a:extLst>
              <a:ext uri="{FF2B5EF4-FFF2-40B4-BE49-F238E27FC236}">
                <a16:creationId xmlns:a16="http://schemas.microsoft.com/office/drawing/2014/main" id="{5045EEE3-BFED-440E-98A7-0E553AE26C5A}"/>
              </a:ext>
            </a:extLst>
          </p:cNvPr>
          <p:cNvSpPr txBox="1"/>
          <p:nvPr/>
        </p:nvSpPr>
        <p:spPr>
          <a:xfrm>
            <a:off x="409849" y="2529803"/>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 have resources of many different types (services) and from many different regions</a:t>
            </a:r>
          </a:p>
        </p:txBody>
      </p:sp>
      <p:sp>
        <p:nvSpPr>
          <p:cNvPr id="45" name="TextBox 1">
            <a:extLst>
              <a:ext uri="{FF2B5EF4-FFF2-40B4-BE49-F238E27FC236}">
                <a16:creationId xmlns:a16="http://schemas.microsoft.com/office/drawing/2014/main" id="{44A43FDA-7F6E-4FB2-8926-980F65240916}"/>
              </a:ext>
            </a:extLst>
          </p:cNvPr>
          <p:cNvSpPr txBox="1"/>
          <p:nvPr/>
        </p:nvSpPr>
        <p:spPr>
          <a:xfrm>
            <a:off x="409849" y="3595940"/>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cannot be renamed or nested</a:t>
            </a:r>
          </a:p>
        </p:txBody>
      </p:sp>
      <p:sp>
        <p:nvSpPr>
          <p:cNvPr id="48" name="TextBox 1">
            <a:extLst>
              <a:ext uri="{FF2B5EF4-FFF2-40B4-BE49-F238E27FC236}">
                <a16:creationId xmlns:a16="http://schemas.microsoft.com/office/drawing/2014/main" id="{954A4978-6F1F-4CB9-80DE-18790617D26C}"/>
              </a:ext>
            </a:extLst>
          </p:cNvPr>
          <p:cNvSpPr txBox="1"/>
          <p:nvPr/>
        </p:nvSpPr>
        <p:spPr>
          <a:xfrm>
            <a:off x="409849" y="4418828"/>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 locks can prevent changes to the resources</a:t>
            </a:r>
          </a:p>
        </p:txBody>
      </p:sp>
      <p:sp>
        <p:nvSpPr>
          <p:cNvPr id="2" name="TextBox 1">
            <a:extLst>
              <a:ext uri="{FF2B5EF4-FFF2-40B4-BE49-F238E27FC236}">
                <a16:creationId xmlns:a16="http://schemas.microsoft.com/office/drawing/2014/main" id="{85039C30-474E-440D-85DC-4CE94902CA77}"/>
              </a:ext>
            </a:extLst>
          </p:cNvPr>
          <p:cNvSpPr txBox="1"/>
          <p:nvPr/>
        </p:nvSpPr>
        <p:spPr>
          <a:xfrm>
            <a:off x="409849" y="5241717"/>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You can move resources between groups</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463671"/>
            <a:ext cx="5569727" cy="4432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5" name="Group 4">
            <a:extLst>
              <a:ext uri="{FF2B5EF4-FFF2-40B4-BE49-F238E27FC236}">
                <a16:creationId xmlns:a16="http://schemas.microsoft.com/office/drawing/2014/main" id="{26A1806B-FA89-47D0-B7CA-C78CD14CCAB1}"/>
              </a:ext>
              <a:ext uri="{C183D7F6-B498-43B3-948B-1728B52AA6E4}">
                <adec:decorative xmlns:adec="http://schemas.microsoft.com/office/drawing/2017/decorative" val="1"/>
              </a:ext>
            </a:extLst>
          </p:cNvPr>
          <p:cNvGrpSpPr/>
          <p:nvPr/>
        </p:nvGrpSpPr>
        <p:grpSpPr>
          <a:xfrm>
            <a:off x="6608855" y="1689064"/>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a:solidFill>
                    <a:srgbClr val="000000"/>
                  </a:solidFill>
                </a:rPr>
                <a:t>Resources grouped </a:t>
              </a:r>
              <a:br>
                <a:rPr lang="en-US" sz="1400">
                  <a:solidFill>
                    <a:srgbClr val="000000"/>
                  </a:solidFill>
                </a:rPr>
              </a:br>
              <a:r>
                <a:rPr lang="en-US" sz="140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600559"/>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 uri="{C183D7F6-B498-43B3-948B-1728B52AA6E4}">
                <adec:decorative xmlns:adec="http://schemas.microsoft.com/office/drawing/2017/decorative" val="1"/>
              </a:ext>
            </a:extLst>
          </p:cNvPr>
          <p:cNvSpPr>
            <a:spLocks noChangeArrowheads="1"/>
          </p:cNvSpPr>
          <p:nvPr/>
        </p:nvSpPr>
        <p:spPr bwMode="auto">
          <a:xfrm>
            <a:off x="9011664" y="3370299"/>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a:solidFill>
                  <a:srgbClr val="FFFFFF"/>
                </a:solidFill>
              </a:rPr>
              <a:t>OR</a:t>
            </a:r>
          </a:p>
        </p:txBody>
      </p:sp>
      <p:grpSp>
        <p:nvGrpSpPr>
          <p:cNvPr id="7" name="Group 6">
            <a:extLst>
              <a:ext uri="{FF2B5EF4-FFF2-40B4-BE49-F238E27FC236}">
                <a16:creationId xmlns:a16="http://schemas.microsoft.com/office/drawing/2014/main" id="{12043F35-9EE8-4940-A114-3107E413DDB8}"/>
              </a:ext>
              <a:ext uri="{C183D7F6-B498-43B3-948B-1728B52AA6E4}">
                <adec:decorative xmlns:adec="http://schemas.microsoft.com/office/drawing/2017/decorative" val="1"/>
              </a:ext>
            </a:extLst>
          </p:cNvPr>
          <p:cNvGrpSpPr/>
          <p:nvPr/>
        </p:nvGrpSpPr>
        <p:grpSpPr>
          <a:xfrm>
            <a:off x="6608855" y="3920042"/>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Web and DB </a:t>
              </a:r>
              <a:r>
                <a:rPr lang="en-US" sz="1224" kern="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Virtual machine </a:t>
              </a:r>
              <a:r>
                <a:rPr lang="en-US" sz="1224" kern="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Storage</a:t>
              </a:r>
              <a:r>
                <a:rPr lang="en-US" sz="1200" kern="0">
                  <a:solidFill>
                    <a:schemeClr val="tx2"/>
                  </a:solidFill>
                  <a:latin typeface="+mj-lt"/>
                  <a:ea typeface="Segoe UI" pitchFamily="34" charset="0"/>
                  <a:cs typeface="Segoe UI" pitchFamily="34" charset="0"/>
                </a:rPr>
                <a:t> </a:t>
              </a:r>
              <a:r>
                <a:rPr lang="en-US" sz="1224" kern="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p:txBody>
          <a:bodyPr/>
          <a:lstStyle/>
          <a:p>
            <a:r>
              <a:rPr lang="en-US" dirty="0"/>
              <a:t>Determine Resource Limits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also known as quota</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You can open a free support case to increase limits to published maximums</a:t>
            </a:r>
          </a:p>
        </p:txBody>
      </p:sp>
    </p:spTree>
    <p:extLst>
      <p:ext uri="{BB962C8B-B14F-4D97-AF65-F5344CB8AC3E}">
        <p14:creationId xmlns:p14="http://schemas.microsoft.com/office/powerpoint/2010/main" val="21235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an Azure Resource Hierarchy</a:t>
            </a:r>
          </a:p>
        </p:txBody>
      </p:sp>
      <p:sp>
        <p:nvSpPr>
          <p:cNvPr id="8" name="Rectangle 7">
            <a:extLst>
              <a:ext uri="{FF2B5EF4-FFF2-40B4-BE49-F238E27FC236}">
                <a16:creationId xmlns:a16="http://schemas.microsoft.com/office/drawing/2014/main" id="{C9F18DA1-C7A9-4D5D-B95A-12E8638F461B}"/>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Management groups provides a level of scope above subscriptions</a:t>
            </a:r>
          </a:p>
        </p:txBody>
      </p:sp>
      <p:sp>
        <p:nvSpPr>
          <p:cNvPr id="9" name="Rectangle 8">
            <a:extLst>
              <a:ext uri="{FF2B5EF4-FFF2-40B4-BE49-F238E27FC236}">
                <a16:creationId xmlns:a16="http://schemas.microsoft.com/office/drawing/2014/main" id="{08202D1F-CA7A-4292-BF01-69390AD26196}"/>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Target policies and spend budgets across subscriptions and inheritance down the hierarchies</a:t>
            </a:r>
          </a:p>
        </p:txBody>
      </p:sp>
      <p:sp>
        <p:nvSpPr>
          <p:cNvPr id="10" name="Rectangle 9">
            <a:extLst>
              <a:ext uri="{FF2B5EF4-FFF2-40B4-BE49-F238E27FC236}">
                <a16:creationId xmlns:a16="http://schemas.microsoft.com/office/drawing/2014/main" id="{EE6E2F34-A1BE-410F-ACB4-2742DA5B8387}"/>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Implement compliance and cost reporting by organization (business/teams)</a:t>
            </a:r>
          </a:p>
        </p:txBody>
      </p:sp>
      <p:sp>
        <p:nvSpPr>
          <p:cNvPr id="5" name="Rectangle 4">
            <a:extLst>
              <a:ext uri="{FF2B5EF4-FFF2-40B4-BE49-F238E27FC236}">
                <a16:creationId xmlns:a16="http://schemas.microsoft.com/office/drawing/2014/main" id="{06C7797C-EA3B-40E9-A2F1-536960370C2F}"/>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 name="Picture 2"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E67EE83F-BF82-4A40-8F99-A5815D7E7F9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00284" y="2113374"/>
            <a:ext cx="5846812" cy="3570732"/>
          </a:xfrm>
          <a:prstGeom prst="rect">
            <a:avLst/>
          </a:prstGeom>
        </p:spPr>
      </p:pic>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Apply Resource Tagging</a:t>
            </a:r>
          </a:p>
        </p:txBody>
      </p:sp>
      <p:sp>
        <p:nvSpPr>
          <p:cNvPr id="15" name="Rectangle 14">
            <a:extLst>
              <a:ext uri="{FF2B5EF4-FFF2-40B4-BE49-F238E27FC236}">
                <a16:creationId xmlns:a16="http://schemas.microsoft.com/office/drawing/2014/main" id="{9CF7744D-412C-4170-B3D3-EE56A388EAAC}"/>
              </a:ext>
              <a:ext uri="{C183D7F6-B498-43B3-948B-1728B52AA6E4}">
                <adec:decorative xmlns:adec="http://schemas.microsoft.com/office/drawing/2017/decorative" val="0"/>
              </a:ext>
            </a:extLst>
          </p:cNvPr>
          <p:cNvSpPr/>
          <p:nvPr/>
        </p:nvSpPr>
        <p:spPr bwMode="auto">
          <a:xfrm>
            <a:off x="452438" y="1259716"/>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Provides metadata for your Azure resources </a:t>
            </a:r>
          </a:p>
        </p:txBody>
      </p:sp>
      <p:sp>
        <p:nvSpPr>
          <p:cNvPr id="16" name="Rectangle 15">
            <a:extLst>
              <a:ext uri="{FF2B5EF4-FFF2-40B4-BE49-F238E27FC236}">
                <a16:creationId xmlns:a16="http://schemas.microsoft.com/office/drawing/2014/main" id="{EAFC77C0-F36C-433B-B35D-9961EF2306E9}"/>
              </a:ext>
              <a:ext uri="{C183D7F6-B498-43B3-948B-1728B52AA6E4}">
                <adec:decorative xmlns:adec="http://schemas.microsoft.com/office/drawing/2017/decorative" val="0"/>
              </a:ext>
            </a:extLst>
          </p:cNvPr>
          <p:cNvSpPr/>
          <p:nvPr/>
        </p:nvSpPr>
        <p:spPr bwMode="auto">
          <a:xfrm>
            <a:off x="452438" y="2359671"/>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Logically organizes resources – max 50</a:t>
            </a:r>
          </a:p>
        </p:txBody>
      </p:sp>
      <p:sp>
        <p:nvSpPr>
          <p:cNvPr id="18" name="Rectangle 17">
            <a:extLst>
              <a:ext uri="{FF2B5EF4-FFF2-40B4-BE49-F238E27FC236}">
                <a16:creationId xmlns:a16="http://schemas.microsoft.com/office/drawing/2014/main" id="{2E0C1068-618E-4598-9F94-094272EBE16A}"/>
              </a:ext>
              <a:ext uri="{C183D7F6-B498-43B3-948B-1728B52AA6E4}">
                <adec:decorative xmlns:adec="http://schemas.microsoft.com/office/drawing/2017/decorative" val="0"/>
              </a:ext>
            </a:extLst>
          </p:cNvPr>
          <p:cNvSpPr/>
          <p:nvPr/>
        </p:nvSpPr>
        <p:spPr bwMode="auto">
          <a:xfrm>
            <a:off x="452438" y="3497262"/>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Consists of a name-value pair</a:t>
            </a:r>
          </a:p>
        </p:txBody>
      </p:sp>
      <p:sp>
        <p:nvSpPr>
          <p:cNvPr id="19" name="Rectangle 18">
            <a:extLst>
              <a:ext uri="{FF2B5EF4-FFF2-40B4-BE49-F238E27FC236}">
                <a16:creationId xmlns:a16="http://schemas.microsoft.com/office/drawing/2014/main" id="{90A59D18-0BC9-40EA-B64F-2A7FEAC8094F}"/>
              </a:ext>
              <a:ext uri="{C183D7F6-B498-43B3-948B-1728B52AA6E4}">
                <adec:decorative xmlns:adec="http://schemas.microsoft.com/office/drawing/2017/decorative" val="0"/>
              </a:ext>
            </a:extLst>
          </p:cNvPr>
          <p:cNvSpPr/>
          <p:nvPr/>
        </p:nvSpPr>
        <p:spPr bwMode="auto">
          <a:xfrm>
            <a:off x="452438" y="463397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Very useful for rolling up billing information</a:t>
            </a:r>
          </a:p>
        </p:txBody>
      </p:sp>
      <p:pic>
        <p:nvPicPr>
          <p:cNvPr id="20" name="Picture 19" descr="A tag is associated with a resource or a resource group">
            <a:extLst>
              <a:ext uri="{FF2B5EF4-FFF2-40B4-BE49-F238E27FC236}">
                <a16:creationId xmlns:a16="http://schemas.microsoft.com/office/drawing/2014/main" id="{58CD51F4-F03B-4127-A196-A40C36150EB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28716" y="995082"/>
            <a:ext cx="5969609" cy="4700016"/>
          </a:xfrm>
          <a:prstGeom prst="rect">
            <a:avLst/>
          </a:prstGeom>
          <a:solidFill>
            <a:schemeClr val="bg1"/>
          </a:solidFill>
          <a:ln w="19050">
            <a:solidFill>
              <a:schemeClr val="bg1">
                <a:lumMod val="95000"/>
              </a:schemeClr>
            </a:solidFill>
            <a:headEnd type="none" w="med" len="med"/>
            <a:tailEnd type="none" w="med" len="med"/>
          </a:ln>
          <a:effectLst/>
        </p:spPr>
      </p:pic>
      <p:sp>
        <p:nvSpPr>
          <p:cNvPr id="3" name="TextBox 2">
            <a:extLst>
              <a:ext uri="{FF2B5EF4-FFF2-40B4-BE49-F238E27FC236}">
                <a16:creationId xmlns:a16="http://schemas.microsoft.com/office/drawing/2014/main" id="{909AB9B3-1250-67B4-691F-02B0CFF7A1C5}"/>
              </a:ext>
            </a:extLst>
          </p:cNvPr>
          <p:cNvSpPr txBox="1"/>
          <p:nvPr/>
        </p:nvSpPr>
        <p:spPr>
          <a:xfrm>
            <a:off x="545036" y="5772101"/>
            <a:ext cx="6215604" cy="1107996"/>
          </a:xfrm>
          <a:prstGeom prst="rect">
            <a:avLst/>
          </a:prstGeom>
          <a:noFill/>
        </p:spPr>
        <p:txBody>
          <a:bodyPr wrap="square">
            <a:spAutoFit/>
          </a:bodyPr>
          <a:lstStyle/>
          <a:p>
            <a:pPr>
              <a:spcBef>
                <a:spcPts val="1200"/>
              </a:spcBef>
            </a:pPr>
            <a:r>
              <a:rPr lang="en-GB" sz="2200" dirty="0"/>
              <a:t>Tags applied to a resource group aren't inherited by the resources in the resource group </a:t>
            </a:r>
            <a:r>
              <a:rPr lang="en-GB" sz="2200" b="1" dirty="0"/>
              <a:t>(EXAM TIP).</a:t>
            </a:r>
          </a:p>
        </p:txBody>
      </p:sp>
    </p:spTree>
    <p:extLst>
      <p:ext uri="{BB962C8B-B14F-4D97-AF65-F5344CB8AC3E}">
        <p14:creationId xmlns:p14="http://schemas.microsoft.com/office/powerpoint/2010/main" val="297922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a:xfrm>
            <a:off x="379855" y="2469549"/>
            <a:ext cx="2595053" cy="2051844"/>
          </a:xfrm>
        </p:spPr>
        <p:txBody>
          <a:bodyPr/>
          <a:lstStyle/>
          <a:p>
            <a:r>
              <a:rPr lang="en-US" dirty="0"/>
              <a:t>Administer Governance and Compliance</a:t>
            </a:r>
            <a:br>
              <a:rPr lang="en-US" dirty="0"/>
            </a:br>
            <a:r>
              <a:rPr lang="en-US" dirty="0"/>
              <a:t>Introduction</a:t>
            </a:r>
            <a:endParaRPr lang="en-IN" dirty="0"/>
          </a:p>
        </p:txBody>
      </p:sp>
      <p:sp>
        <p:nvSpPr>
          <p:cNvPr id="16" name="TextBox 15">
            <a:extLst>
              <a:ext uri="{FF2B5EF4-FFF2-40B4-BE49-F238E27FC236}">
                <a16:creationId xmlns:a16="http://schemas.microsoft.com/office/drawing/2014/main" id="{217F6EA4-ED68-41DE-B9F2-5B37DB585F11}"/>
              </a:ext>
            </a:extLst>
          </p:cNvPr>
          <p:cNvSpPr txBox="1"/>
          <p:nvPr/>
        </p:nvSpPr>
        <p:spPr>
          <a:xfrm>
            <a:off x="4625560" y="617535"/>
            <a:ext cx="7566047" cy="4105739"/>
          </a:xfrm>
          <a:prstGeom prst="rect">
            <a:avLst/>
          </a:prstGeom>
          <a:noFill/>
        </p:spPr>
        <p:txBody>
          <a:bodyPr wrap="square" lIns="0" tIns="0" rIns="0" bIns="0" rtlCol="0" anchor="ctr">
            <a:spAutoFit/>
          </a:bodyPr>
          <a:lstStyle/>
          <a:p>
            <a:pPr defTabSz="444500">
              <a:lnSpc>
                <a:spcPct val="200000"/>
              </a:lnSpc>
              <a:spcBef>
                <a:spcPct val="0"/>
              </a:spcBef>
              <a:spcAft>
                <a:spcPct val="35000"/>
              </a:spcAft>
            </a:pPr>
            <a:r>
              <a:rPr lang="en-US" sz="2400" dirty="0"/>
              <a:t>Configure Subscriptions</a:t>
            </a:r>
          </a:p>
          <a:p>
            <a:pPr defTabSz="444500">
              <a:lnSpc>
                <a:spcPct val="200000"/>
              </a:lnSpc>
              <a:spcBef>
                <a:spcPct val="0"/>
              </a:spcBef>
              <a:spcAft>
                <a:spcPct val="35000"/>
              </a:spcAft>
            </a:pPr>
            <a:r>
              <a:rPr lang="en-US" sz="2400" dirty="0"/>
              <a:t>Configure Azure Policy</a:t>
            </a:r>
          </a:p>
          <a:p>
            <a:pPr defTabSz="444500">
              <a:lnSpc>
                <a:spcPct val="200000"/>
              </a:lnSpc>
              <a:spcBef>
                <a:spcPct val="0"/>
              </a:spcBef>
              <a:spcAft>
                <a:spcPts val="1200"/>
              </a:spcAft>
            </a:pPr>
            <a:r>
              <a:rPr lang="en-US" sz="2400" dirty="0"/>
              <a:t>Configure Role-Based Access Control</a:t>
            </a:r>
          </a:p>
          <a:p>
            <a:pPr defTabSz="444500">
              <a:spcBef>
                <a:spcPct val="0"/>
              </a:spcBef>
            </a:pPr>
            <a:r>
              <a:rPr lang="en-US" sz="2400" dirty="0"/>
              <a:t>Lab 02a - Manage Subscriptions and RBAC</a:t>
            </a:r>
          </a:p>
          <a:p>
            <a:pPr defTabSz="444500">
              <a:spcBef>
                <a:spcPct val="0"/>
              </a:spcBef>
            </a:pPr>
            <a:r>
              <a:rPr lang="it-IT" sz="2400" dirty="0"/>
              <a:t>Lab 02b - Manage Governance via Azure Policy</a:t>
            </a:r>
          </a:p>
          <a:p>
            <a:pPr defTabSz="444500">
              <a:spcBef>
                <a:spcPct val="0"/>
              </a:spcBef>
            </a:pPr>
            <a:r>
              <a:rPr lang="en-US" sz="2400" dirty="0"/>
              <a:t>Lab 03a – Manage Azure resources with the Azure portal</a:t>
            </a:r>
          </a:p>
        </p:txBody>
      </p:sp>
      <p:grpSp>
        <p:nvGrpSpPr>
          <p:cNvPr id="28" name="Group 27">
            <a:extLst>
              <a:ext uri="{FF2B5EF4-FFF2-40B4-BE49-F238E27FC236}">
                <a16:creationId xmlns:a16="http://schemas.microsoft.com/office/drawing/2014/main" id="{28BD16E9-4F63-4485-A41B-CD0117E7A319}"/>
              </a:ext>
              <a:ext uri="{C183D7F6-B498-43B3-948B-1728B52AA6E4}">
                <adec:decorative xmlns:adec="http://schemas.microsoft.com/office/drawing/2017/decorative" val="1"/>
              </a:ext>
            </a:extLst>
          </p:cNvPr>
          <p:cNvGrpSpPr/>
          <p:nvPr/>
        </p:nvGrpSpPr>
        <p:grpSpPr>
          <a:xfrm>
            <a:off x="3747489" y="723042"/>
            <a:ext cx="824511" cy="3316171"/>
            <a:chOff x="3747489" y="723042"/>
            <a:chExt cx="829103" cy="3316171"/>
          </a:xfrm>
        </p:grpSpPr>
        <p:pic>
          <p:nvPicPr>
            <p:cNvPr id="9" name="Picture 8" descr="Icon of a security lock">
              <a:extLst>
                <a:ext uri="{FF2B5EF4-FFF2-40B4-BE49-F238E27FC236}">
                  <a16:creationId xmlns:a16="http://schemas.microsoft.com/office/drawing/2014/main" id="{F8D35E2A-4008-4B39-BB2C-6D721628C87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67464" y="2464899"/>
              <a:ext cx="809128" cy="726935"/>
            </a:xfrm>
            <a:prstGeom prst="rect">
              <a:avLst/>
            </a:prstGeom>
          </p:spPr>
        </p:pic>
        <p:pic>
          <p:nvPicPr>
            <p:cNvPr id="8" name="Picture 7" descr="Icon of a lab flask">
              <a:extLst>
                <a:ext uri="{FF2B5EF4-FFF2-40B4-BE49-F238E27FC236}">
                  <a16:creationId xmlns:a16="http://schemas.microsoft.com/office/drawing/2014/main" id="{52FAF259-A3ED-4E92-BA49-4568906DEC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60161" y="3299741"/>
              <a:ext cx="809128" cy="739472"/>
            </a:xfrm>
            <a:prstGeom prst="rect">
              <a:avLst/>
            </a:prstGeom>
          </p:spPr>
        </p:pic>
        <p:grpSp>
          <p:nvGrpSpPr>
            <p:cNvPr id="6" name="Group 5">
              <a:extLst>
                <a:ext uri="{FF2B5EF4-FFF2-40B4-BE49-F238E27FC236}">
                  <a16:creationId xmlns:a16="http://schemas.microsoft.com/office/drawing/2014/main" id="{27C2A9DC-8337-401D-8B87-24E5D6675F6B}"/>
                </a:ext>
              </a:extLst>
            </p:cNvPr>
            <p:cNvGrpSpPr/>
            <p:nvPr/>
          </p:nvGrpSpPr>
          <p:grpSpPr>
            <a:xfrm>
              <a:off x="3747489" y="723042"/>
              <a:ext cx="768164" cy="716848"/>
              <a:chOff x="8773434" y="240955"/>
              <a:chExt cx="674746" cy="616968"/>
            </a:xfrm>
          </p:grpSpPr>
          <p:pic>
            <p:nvPicPr>
              <p:cNvPr id="4" name="Picture 3">
                <a:extLst>
                  <a:ext uri="{FF2B5EF4-FFF2-40B4-BE49-F238E27FC236}">
                    <a16:creationId xmlns:a16="http://schemas.microsoft.com/office/drawing/2014/main" id="{6CB24C42-A241-4AFD-9039-F935A439C3F8}"/>
                  </a:ext>
                </a:extLst>
              </p:cNvPr>
              <p:cNvPicPr>
                <a:picLocks noChangeAspect="1"/>
              </p:cNvPicPr>
              <p:nvPr/>
            </p:nvPicPr>
            <p:blipFill>
              <a:blip r:embed="rId5"/>
              <a:stretch>
                <a:fillRect/>
              </a:stretch>
            </p:blipFill>
            <p:spPr>
              <a:xfrm>
                <a:off x="8773434" y="240955"/>
                <a:ext cx="674746" cy="616968"/>
              </a:xfrm>
              <a:prstGeom prst="rect">
                <a:avLst/>
              </a:prstGeom>
            </p:spPr>
          </p:pic>
          <p:pic>
            <p:nvPicPr>
              <p:cNvPr id="3" name="Graphic 2">
                <a:extLst>
                  <a:ext uri="{FF2B5EF4-FFF2-40B4-BE49-F238E27FC236}">
                    <a16:creationId xmlns:a16="http://schemas.microsoft.com/office/drawing/2014/main" id="{2090BBEE-F7B5-4AD2-ADC6-63B60B00594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47709" y="350762"/>
                <a:ext cx="526196" cy="425653"/>
              </a:xfrm>
              <a:prstGeom prst="rect">
                <a:avLst/>
              </a:prstGeom>
            </p:spPr>
          </p:pic>
        </p:grpSp>
        <p:grpSp>
          <p:nvGrpSpPr>
            <p:cNvPr id="27" name="Group 26">
              <a:extLst>
                <a:ext uri="{FF2B5EF4-FFF2-40B4-BE49-F238E27FC236}">
                  <a16:creationId xmlns:a16="http://schemas.microsoft.com/office/drawing/2014/main" id="{61702F10-E098-4255-A980-1ADE3D4BF9F8}"/>
                </a:ext>
              </a:extLst>
            </p:cNvPr>
            <p:cNvGrpSpPr/>
            <p:nvPr/>
          </p:nvGrpSpPr>
          <p:grpSpPr>
            <a:xfrm>
              <a:off x="3747489" y="1627513"/>
              <a:ext cx="829103" cy="699444"/>
              <a:chOff x="3562916" y="1857287"/>
              <a:chExt cx="995695" cy="854188"/>
            </a:xfrm>
          </p:grpSpPr>
          <p:pic>
            <p:nvPicPr>
              <p:cNvPr id="14" name="Picture 13">
                <a:extLst>
                  <a:ext uri="{FF2B5EF4-FFF2-40B4-BE49-F238E27FC236}">
                    <a16:creationId xmlns:a16="http://schemas.microsoft.com/office/drawing/2014/main" id="{E9D6CA50-BD89-4DA5-AEFC-647AD2ED9C6F}"/>
                  </a:ext>
                </a:extLst>
              </p:cNvPr>
              <p:cNvPicPr>
                <a:picLocks noChangeAspect="1"/>
              </p:cNvPicPr>
              <p:nvPr/>
            </p:nvPicPr>
            <p:blipFill>
              <a:blip r:embed="rId5"/>
              <a:stretch>
                <a:fillRect/>
              </a:stretch>
            </p:blipFill>
            <p:spPr>
              <a:xfrm>
                <a:off x="3562916" y="1857287"/>
                <a:ext cx="995695" cy="854188"/>
              </a:xfrm>
              <a:prstGeom prst="rect">
                <a:avLst/>
              </a:prstGeom>
            </p:spPr>
          </p:pic>
          <p:pic>
            <p:nvPicPr>
              <p:cNvPr id="12" name="Graphic 11">
                <a:extLst>
                  <a:ext uri="{FF2B5EF4-FFF2-40B4-BE49-F238E27FC236}">
                    <a16:creationId xmlns:a16="http://schemas.microsoft.com/office/drawing/2014/main" id="{37779238-9CBA-4757-83A8-D9A95C148B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35766" y="1979152"/>
                <a:ext cx="681739" cy="614860"/>
              </a:xfrm>
              <a:prstGeom prst="rect">
                <a:avLst/>
              </a:prstGeom>
            </p:spPr>
          </p:pic>
        </p:grpSp>
      </p:grpSp>
    </p:spTree>
    <p:extLst>
      <p:ext uri="{BB962C8B-B14F-4D97-AF65-F5344CB8AC3E}">
        <p14:creationId xmlns:p14="http://schemas.microsoft.com/office/powerpoint/2010/main" val="5325859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3600-AFD1-9E5C-7B7E-E8036C7020FE}"/>
              </a:ext>
            </a:extLst>
          </p:cNvPr>
          <p:cNvSpPr>
            <a:spLocks noGrp="1"/>
          </p:cNvSpPr>
          <p:nvPr>
            <p:ph type="title"/>
          </p:nvPr>
        </p:nvSpPr>
        <p:spPr/>
        <p:txBody>
          <a:bodyPr/>
          <a:lstStyle/>
          <a:p>
            <a:r>
              <a:rPr lang="en-GB" dirty="0"/>
              <a:t>Resource Tags</a:t>
            </a:r>
          </a:p>
        </p:txBody>
      </p:sp>
      <p:pic>
        <p:nvPicPr>
          <p:cNvPr id="4" name="Picture 3">
            <a:extLst>
              <a:ext uri="{FF2B5EF4-FFF2-40B4-BE49-F238E27FC236}">
                <a16:creationId xmlns:a16="http://schemas.microsoft.com/office/drawing/2014/main" id="{59648B0E-3EDB-BFF8-A39A-A9DA128299A4}"/>
              </a:ext>
            </a:extLst>
          </p:cNvPr>
          <p:cNvPicPr>
            <a:picLocks noChangeAspect="1"/>
          </p:cNvPicPr>
          <p:nvPr/>
        </p:nvPicPr>
        <p:blipFill>
          <a:blip r:embed="rId3"/>
          <a:stretch>
            <a:fillRect/>
          </a:stretch>
        </p:blipFill>
        <p:spPr>
          <a:xfrm>
            <a:off x="427038" y="1767893"/>
            <a:ext cx="11690747" cy="3458737"/>
          </a:xfrm>
          <a:prstGeom prst="rect">
            <a:avLst/>
          </a:prstGeom>
        </p:spPr>
      </p:pic>
    </p:spTree>
    <p:extLst>
      <p:ext uri="{BB962C8B-B14F-4D97-AF65-F5344CB8AC3E}">
        <p14:creationId xmlns:p14="http://schemas.microsoft.com/office/powerpoint/2010/main" val="24481979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A804-7162-E498-ABAD-4E95F1A37294}"/>
              </a:ext>
            </a:extLst>
          </p:cNvPr>
          <p:cNvSpPr>
            <a:spLocks noGrp="1"/>
          </p:cNvSpPr>
          <p:nvPr>
            <p:ph type="title"/>
          </p:nvPr>
        </p:nvSpPr>
        <p:spPr/>
        <p:txBody>
          <a:bodyPr/>
          <a:lstStyle/>
          <a:p>
            <a:r>
              <a:rPr lang="en-GB" dirty="0"/>
              <a:t>Why are Resource Groups Useful? </a:t>
            </a:r>
          </a:p>
        </p:txBody>
      </p:sp>
      <p:sp>
        <p:nvSpPr>
          <p:cNvPr id="4" name="TextBox 3">
            <a:extLst>
              <a:ext uri="{FF2B5EF4-FFF2-40B4-BE49-F238E27FC236}">
                <a16:creationId xmlns:a16="http://schemas.microsoft.com/office/drawing/2014/main" id="{4B75AFC2-145B-E07D-FEDD-FAD10D6EF7E6}"/>
              </a:ext>
            </a:extLst>
          </p:cNvPr>
          <p:cNvSpPr txBox="1"/>
          <p:nvPr/>
        </p:nvSpPr>
        <p:spPr>
          <a:xfrm>
            <a:off x="427038" y="1433951"/>
            <a:ext cx="11571286" cy="4358116"/>
          </a:xfrm>
          <a:prstGeom prst="rect">
            <a:avLst/>
          </a:prstGeom>
          <a:noFill/>
        </p:spPr>
        <p:txBody>
          <a:bodyPr wrap="square" lIns="182880" tIns="146304" rIns="182880" bIns="146304" rtlCol="0">
            <a:spAutoFit/>
          </a:bodyPr>
          <a:lstStyle/>
          <a:p>
            <a:pPr algn="l"/>
            <a:r>
              <a:rPr lang="en-GB" sz="2400" b="1" dirty="0">
                <a:solidFill>
                  <a:srgbClr val="171717"/>
                </a:solidFill>
                <a:latin typeface="Segoe UI" panose="020B0502040204020203" pitchFamily="34" charset="0"/>
              </a:rPr>
              <a:t>S</a:t>
            </a:r>
            <a:r>
              <a:rPr lang="en-GB" sz="2400" b="1" i="0" dirty="0">
                <a:solidFill>
                  <a:srgbClr val="171717"/>
                </a:solidFill>
                <a:effectLst/>
                <a:latin typeface="Segoe UI" panose="020B0502040204020203" pitchFamily="34" charset="0"/>
              </a:rPr>
              <a:t>earching on tag data</a:t>
            </a:r>
            <a:r>
              <a:rPr lang="en-GB" sz="2400" b="0" i="0" dirty="0">
                <a:solidFill>
                  <a:srgbClr val="171717"/>
                </a:solidFill>
                <a:effectLst/>
                <a:latin typeface="Segoe UI" panose="020B0502040204020203" pitchFamily="34" charset="0"/>
              </a:rPr>
              <a:t>. Search for resources in your subscription by querying on the tag name and value.</a:t>
            </a:r>
          </a:p>
          <a:p>
            <a:pPr algn="l"/>
            <a:endParaRPr lang="en-GB" sz="2400" dirty="0">
              <a:solidFill>
                <a:srgbClr val="171717"/>
              </a:solidFill>
              <a:latin typeface="Segoe UI" panose="020B0502040204020203" pitchFamily="34" charset="0"/>
            </a:endParaRPr>
          </a:p>
          <a:p>
            <a:pPr algn="l"/>
            <a:r>
              <a:rPr lang="en-GB" sz="2400" b="1" dirty="0">
                <a:solidFill>
                  <a:srgbClr val="171717"/>
                </a:solidFill>
                <a:latin typeface="Segoe UI" panose="020B0502040204020203" pitchFamily="34" charset="0"/>
              </a:rPr>
              <a:t>F</a:t>
            </a:r>
            <a:r>
              <a:rPr lang="en-GB" sz="2400" b="1" i="0" dirty="0">
                <a:solidFill>
                  <a:srgbClr val="171717"/>
                </a:solidFill>
                <a:effectLst/>
                <a:latin typeface="Segoe UI" panose="020B0502040204020203" pitchFamily="34" charset="0"/>
              </a:rPr>
              <a:t>inding related resources</a:t>
            </a:r>
            <a:r>
              <a:rPr lang="en-GB" sz="2400" b="0" i="0" dirty="0">
                <a:solidFill>
                  <a:srgbClr val="171717"/>
                </a:solidFill>
                <a:effectLst/>
                <a:latin typeface="Segoe UI" panose="020B0502040204020203" pitchFamily="34" charset="0"/>
              </a:rPr>
              <a:t>. Retrieve related resources from other resource groups by searching on the tag name or value.</a:t>
            </a:r>
            <a:endParaRPr lang="en-GB" sz="2400" dirty="0">
              <a:solidFill>
                <a:srgbClr val="171717"/>
              </a:solidFill>
              <a:latin typeface="Segoe UI" panose="020B0502040204020203" pitchFamily="34" charset="0"/>
            </a:endParaRPr>
          </a:p>
          <a:p>
            <a:endParaRPr lang="en-GB" sz="2400" b="0" i="0" dirty="0">
              <a:solidFill>
                <a:srgbClr val="171717"/>
              </a:solidFill>
              <a:effectLst/>
              <a:latin typeface="Segoe UI" panose="020B0502040204020203" pitchFamily="34" charset="0"/>
            </a:endParaRPr>
          </a:p>
          <a:p>
            <a:r>
              <a:rPr lang="en-GB" sz="2400" b="1" dirty="0">
                <a:solidFill>
                  <a:srgbClr val="171717"/>
                </a:solidFill>
                <a:latin typeface="Segoe UI" panose="020B0502040204020203" pitchFamily="34" charset="0"/>
              </a:rPr>
              <a:t>G</a:t>
            </a:r>
            <a:r>
              <a:rPr lang="en-GB" sz="2400" b="1" i="0" dirty="0">
                <a:solidFill>
                  <a:srgbClr val="171717"/>
                </a:solidFill>
                <a:effectLst/>
                <a:latin typeface="Segoe UI" panose="020B0502040204020203" pitchFamily="34" charset="0"/>
              </a:rPr>
              <a:t>rouping billing data</a:t>
            </a:r>
            <a:r>
              <a:rPr lang="en-GB" sz="2400" b="0" i="0" dirty="0">
                <a:solidFill>
                  <a:srgbClr val="171717"/>
                </a:solidFill>
                <a:effectLst/>
                <a:latin typeface="Segoe UI" panose="020B0502040204020203" pitchFamily="34" charset="0"/>
              </a:rPr>
              <a:t>. Group resources like virtual machines by cost </a:t>
            </a:r>
            <a:r>
              <a:rPr lang="en-GB" sz="2400" b="0" i="0" dirty="0" err="1">
                <a:solidFill>
                  <a:srgbClr val="171717"/>
                </a:solidFill>
                <a:effectLst/>
                <a:latin typeface="Segoe UI" panose="020B0502040204020203" pitchFamily="34" charset="0"/>
              </a:rPr>
              <a:t>center</a:t>
            </a:r>
            <a:r>
              <a:rPr lang="en-GB" sz="2400" b="0" i="0" dirty="0">
                <a:solidFill>
                  <a:srgbClr val="171717"/>
                </a:solidFill>
                <a:effectLst/>
                <a:latin typeface="Segoe UI" panose="020B0502040204020203" pitchFamily="34" charset="0"/>
              </a:rPr>
              <a:t> and production environment.</a:t>
            </a:r>
          </a:p>
          <a:p>
            <a:endParaRPr lang="en-GB" sz="2400" b="0" i="0" dirty="0">
              <a:solidFill>
                <a:srgbClr val="171717"/>
              </a:solidFill>
              <a:effectLst/>
              <a:latin typeface="Segoe UI" panose="020B0502040204020203" pitchFamily="34" charset="0"/>
            </a:endParaRPr>
          </a:p>
          <a:p>
            <a:pPr algn="l"/>
            <a:r>
              <a:rPr lang="en-GB" sz="2400" b="1" dirty="0">
                <a:solidFill>
                  <a:srgbClr val="171717"/>
                </a:solidFill>
                <a:latin typeface="Segoe UI" panose="020B0502040204020203" pitchFamily="34" charset="0"/>
              </a:rPr>
              <a:t>C</a:t>
            </a:r>
            <a:r>
              <a:rPr lang="en-GB" sz="2400" b="1" i="0" dirty="0">
                <a:solidFill>
                  <a:srgbClr val="171717"/>
                </a:solidFill>
                <a:effectLst/>
                <a:latin typeface="Segoe UI" panose="020B0502040204020203" pitchFamily="34" charset="0"/>
              </a:rPr>
              <a:t>reating tags with PowerShell or the Azure CLI</a:t>
            </a:r>
            <a:r>
              <a:rPr lang="en-GB" sz="2400" b="0" i="0" dirty="0">
                <a:solidFill>
                  <a:srgbClr val="171717"/>
                </a:solidFill>
                <a:effectLst/>
                <a:latin typeface="Segoe UI" panose="020B0502040204020203" pitchFamily="34" charset="0"/>
              </a:rPr>
              <a:t>. Create many resource tags programmatically by using Azure PowerShell or the Azure CLI.</a:t>
            </a:r>
          </a:p>
        </p:txBody>
      </p:sp>
    </p:spTree>
    <p:extLst>
      <p:ext uri="{BB962C8B-B14F-4D97-AF65-F5344CB8AC3E}">
        <p14:creationId xmlns:p14="http://schemas.microsoft.com/office/powerpoint/2010/main" val="20689864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6D09-0E04-479E-9B63-D439C0311456}"/>
              </a:ext>
            </a:extLst>
          </p:cNvPr>
          <p:cNvSpPr>
            <a:spLocks noGrp="1"/>
          </p:cNvSpPr>
          <p:nvPr>
            <p:ph type="title"/>
          </p:nvPr>
        </p:nvSpPr>
        <p:spPr/>
        <p:txBody>
          <a:bodyPr/>
          <a:lstStyle/>
          <a:p>
            <a:r>
              <a:rPr lang="en-US" dirty="0">
                <a:solidFill>
                  <a:schemeClr val="tx1"/>
                </a:solidFill>
                <a:cs typeface="Segoe UI"/>
              </a:rPr>
              <a:t>Implement Cost Management</a:t>
            </a:r>
          </a:p>
        </p:txBody>
      </p:sp>
      <p:sp>
        <p:nvSpPr>
          <p:cNvPr id="9" name="Rectangle 8">
            <a:extLst>
              <a:ext uri="{FF2B5EF4-FFF2-40B4-BE49-F238E27FC236}">
                <a16:creationId xmlns:a16="http://schemas.microsoft.com/office/drawing/2014/main" id="{27D4405C-2FD2-4C4D-B51C-41DD47564413}"/>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Conduct cost analysis</a:t>
            </a:r>
          </a:p>
        </p:txBody>
      </p:sp>
      <p:sp>
        <p:nvSpPr>
          <p:cNvPr id="10" name="Rectangle 9">
            <a:extLst>
              <a:ext uri="{FF2B5EF4-FFF2-40B4-BE49-F238E27FC236}">
                <a16:creationId xmlns:a16="http://schemas.microsoft.com/office/drawing/2014/main" id="{BDEACC38-26B4-45DF-8810-99676B06E4EA}"/>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Create a budget</a:t>
            </a:r>
          </a:p>
        </p:txBody>
      </p:sp>
      <p:sp>
        <p:nvSpPr>
          <p:cNvPr id="11" name="Rectangle 10">
            <a:extLst>
              <a:ext uri="{FF2B5EF4-FFF2-40B4-BE49-F238E27FC236}">
                <a16:creationId xmlns:a16="http://schemas.microsoft.com/office/drawing/2014/main" id="{4CB73FCB-C72E-4FA3-885E-7641168BB5E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Review recommendations</a:t>
            </a:r>
          </a:p>
        </p:txBody>
      </p:sp>
      <p:sp>
        <p:nvSpPr>
          <p:cNvPr id="12" name="Rectangle 11">
            <a:extLst>
              <a:ext uri="{FF2B5EF4-FFF2-40B4-BE49-F238E27FC236}">
                <a16:creationId xmlns:a16="http://schemas.microsoft.com/office/drawing/2014/main" id="{E034C78B-EFD9-4C59-8273-8DEBD6A8C249}"/>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Export the data</a:t>
            </a:r>
          </a:p>
        </p:txBody>
      </p:sp>
      <p:pic>
        <p:nvPicPr>
          <p:cNvPr id="13" name="Picture 12" descr="Screenshot of the Cost Management dashboard showing service name and location costs and forecasts">
            <a:extLst>
              <a:ext uri="{FF2B5EF4-FFF2-40B4-BE49-F238E27FC236}">
                <a16:creationId xmlns:a16="http://schemas.microsoft.com/office/drawing/2014/main" id="{EEE54D60-F5F4-43CF-80EB-2DA5282A09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398" t="-1897" r="-2398" b="-1897"/>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35974718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dirty="0">
                <a:cs typeface="Segoe UI"/>
              </a:rPr>
              <a:t>Apply Cost Savings</a:t>
            </a:r>
            <a:endParaRPr lang="en-US" dirty="0"/>
          </a:p>
        </p:txBody>
      </p:sp>
      <p:sp>
        <p:nvSpPr>
          <p:cNvPr id="9" name="Rectangle 8">
            <a:extLst>
              <a:ext uri="{FF2B5EF4-FFF2-40B4-BE49-F238E27FC236}">
                <a16:creationId xmlns:a16="http://schemas.microsoft.com/office/drawing/2014/main" id="{D8BDD821-BCFF-4A4B-8306-2ACB41F15AD4}"/>
              </a:ext>
              <a:ext uri="{C183D7F6-B498-43B3-948B-1728B52AA6E4}">
                <adec:decorative xmlns:adec="http://schemas.microsoft.com/office/drawing/2017/decorative" val="0"/>
              </a:ext>
            </a:extLst>
          </p:cNvPr>
          <p:cNvSpPr/>
          <p:nvPr/>
        </p:nvSpPr>
        <p:spPr bwMode="auto">
          <a:xfrm>
            <a:off x="452438" y="1549084"/>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Reservations </a:t>
            </a:r>
            <a:r>
              <a:rPr lang="en-US" sz="2000" dirty="0">
                <a:solidFill>
                  <a:schemeClr val="tx1"/>
                </a:solidFill>
                <a:latin typeface="+mj-lt"/>
                <a:cs typeface="Segoe UI" panose="020B0502040204020203" pitchFamily="34" charset="0"/>
              </a:rPr>
              <a:t>–</a:t>
            </a:r>
            <a:r>
              <a:rPr lang="en-US" sz="2000" dirty="0">
                <a:solidFill>
                  <a:schemeClr val="tx1"/>
                </a:solidFill>
              </a:rPr>
              <a:t> Helps you save money</a:t>
            </a:r>
            <a:br>
              <a:rPr lang="en-US" sz="2000" dirty="0">
                <a:solidFill>
                  <a:schemeClr val="tx1"/>
                </a:solidFill>
              </a:rPr>
            </a:br>
            <a:r>
              <a:rPr lang="en-US" sz="2000" dirty="0">
                <a:solidFill>
                  <a:schemeClr val="tx1"/>
                </a:solidFill>
              </a:rPr>
              <a:t>by pre-paying for services</a:t>
            </a:r>
          </a:p>
        </p:txBody>
      </p:sp>
      <p:sp>
        <p:nvSpPr>
          <p:cNvPr id="10" name="Rectangle 9">
            <a:extLst>
              <a:ext uri="{FF2B5EF4-FFF2-40B4-BE49-F238E27FC236}">
                <a16:creationId xmlns:a16="http://schemas.microsoft.com/office/drawing/2014/main" id="{6A839273-14F6-4EA0-AA7A-4DDC984CEDAC}"/>
              </a:ext>
              <a:ext uri="{C183D7F6-B498-43B3-948B-1728B52AA6E4}">
                <adec:decorative xmlns:adec="http://schemas.microsoft.com/office/drawing/2017/decorative" val="0"/>
              </a:ext>
            </a:extLst>
          </p:cNvPr>
          <p:cNvSpPr/>
          <p:nvPr/>
        </p:nvSpPr>
        <p:spPr bwMode="auto">
          <a:xfrm>
            <a:off x="452438" y="2546124"/>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Hybrid Benefits </a:t>
            </a:r>
            <a:r>
              <a:rPr lang="en-US" sz="2000" dirty="0">
                <a:solidFill>
                  <a:schemeClr val="tx1"/>
                </a:solidFill>
                <a:latin typeface="+mj-lt"/>
                <a:cs typeface="Segoe UI" panose="020B0502040204020203" pitchFamily="34" charset="0"/>
              </a:rPr>
              <a:t>–</a:t>
            </a:r>
            <a:r>
              <a:rPr lang="en-US" sz="2000" dirty="0">
                <a:solidFill>
                  <a:schemeClr val="tx1"/>
                </a:solidFill>
              </a:rPr>
              <a:t> Use Windows Server and SQL Server on-premises licenses with Software Assurance </a:t>
            </a:r>
          </a:p>
        </p:txBody>
      </p:sp>
      <p:sp>
        <p:nvSpPr>
          <p:cNvPr id="11" name="Rectangle 10">
            <a:extLst>
              <a:ext uri="{FF2B5EF4-FFF2-40B4-BE49-F238E27FC236}">
                <a16:creationId xmlns:a16="http://schemas.microsoft.com/office/drawing/2014/main" id="{AD115376-30EB-4A60-83B4-B255E6201B1A}"/>
              </a:ext>
              <a:ext uri="{C183D7F6-B498-43B3-948B-1728B52AA6E4}">
                <adec:decorative xmlns:adec="http://schemas.microsoft.com/office/drawing/2017/decorative" val="0"/>
              </a:ext>
            </a:extLst>
          </p:cNvPr>
          <p:cNvSpPr/>
          <p:nvPr/>
        </p:nvSpPr>
        <p:spPr bwMode="auto">
          <a:xfrm>
            <a:off x="452438" y="3942533"/>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Azure Credits </a:t>
            </a:r>
            <a:r>
              <a:rPr lang="en-US" sz="2000">
                <a:solidFill>
                  <a:schemeClr val="tx1"/>
                </a:solidFill>
                <a:latin typeface="+mj-lt"/>
                <a:cs typeface="Segoe UI" panose="020B0502040204020203" pitchFamily="34" charset="0"/>
              </a:rPr>
              <a:t>–</a:t>
            </a:r>
            <a:r>
              <a:rPr lang="en-US" sz="2000">
                <a:solidFill>
                  <a:schemeClr val="tx1"/>
                </a:solidFill>
                <a:cs typeface="Segoe UI" panose="020B0502040204020203" pitchFamily="34" charset="0"/>
              </a:rPr>
              <a:t> </a:t>
            </a:r>
            <a:r>
              <a:rPr lang="en-US" sz="2000">
                <a:solidFill>
                  <a:schemeClr val="tx1"/>
                </a:solidFill>
              </a:rPr>
              <a:t>Monthly credit benefit that allows you to experiment with, develop, and test new solutions on Azure</a:t>
            </a:r>
          </a:p>
        </p:txBody>
      </p:sp>
      <p:sp>
        <p:nvSpPr>
          <p:cNvPr id="12" name="Rectangle 11">
            <a:extLst>
              <a:ext uri="{FF2B5EF4-FFF2-40B4-BE49-F238E27FC236}">
                <a16:creationId xmlns:a16="http://schemas.microsoft.com/office/drawing/2014/main" id="{A259C9E6-A3DC-4507-8B61-9F8CFE71491C}"/>
              </a:ext>
              <a:ext uri="{C183D7F6-B498-43B3-948B-1728B52AA6E4}">
                <adec:decorative xmlns:adec="http://schemas.microsoft.com/office/drawing/2017/decorative" val="0"/>
              </a:ext>
            </a:extLst>
          </p:cNvPr>
          <p:cNvSpPr/>
          <p:nvPr/>
        </p:nvSpPr>
        <p:spPr bwMode="auto">
          <a:xfrm>
            <a:off x="452438" y="5338943"/>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Regions </a:t>
            </a:r>
            <a:r>
              <a:rPr lang="en-US" sz="2000">
                <a:solidFill>
                  <a:schemeClr val="tx1"/>
                </a:solidFill>
                <a:latin typeface="+mj-lt"/>
                <a:cs typeface="Segoe UI" panose="020B0502040204020203" pitchFamily="34" charset="0"/>
              </a:rPr>
              <a:t>–</a:t>
            </a:r>
            <a:r>
              <a:rPr lang="en-US" sz="2000">
                <a:solidFill>
                  <a:schemeClr val="tx1"/>
                </a:solidFill>
              </a:rPr>
              <a:t> Choose low-cost locations and regions</a:t>
            </a:r>
          </a:p>
        </p:txBody>
      </p:sp>
      <p:pic>
        <p:nvPicPr>
          <p:cNvPr id="13" name="Picture 7" descr="Bar chart with three bars. The largest bar is pay-as-you-go. The next bar is 72% savings with Azure reserved instances. The last bar is 80% savings with Azure reserved instances and Azure hybrid benefit">
            <a:extLst>
              <a:ext uri="{FF2B5EF4-FFF2-40B4-BE49-F238E27FC236}">
                <a16:creationId xmlns:a16="http://schemas.microsoft.com/office/drawing/2014/main" id="{531BD71E-6E47-4B69-80C6-67B728FA34B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266" t="-3732" r="-6266" b="-3732"/>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16868403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Costs</a:t>
            </a:r>
          </a:p>
        </p:txBody>
      </p:sp>
      <p:sp>
        <p:nvSpPr>
          <p:cNvPr id="3" name="TextBox 2">
            <a:extLst>
              <a:ext uri="{FF2B5EF4-FFF2-40B4-BE49-F238E27FC236}">
                <a16:creationId xmlns:a16="http://schemas.microsoft.com/office/drawing/2014/main" id="{9281C543-E323-4320-9A9F-2A6A3495E335}"/>
              </a:ext>
            </a:extLst>
          </p:cNvPr>
          <p:cNvSpPr txBox="1"/>
          <p:nvPr/>
        </p:nvSpPr>
        <p:spPr>
          <a:xfrm>
            <a:off x="427038" y="1239192"/>
            <a:ext cx="5626101" cy="4721292"/>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are resource-specific</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Usage costs may vary between locations</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for inbound and outbound data transfers differ</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Pre-pay with Azure reserved instances </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Use your on-premises licenses with Azure Hybrid Benefit</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Optimize with alerts, budgets, and recommendations</a:t>
            </a:r>
          </a:p>
        </p:txBody>
      </p:sp>
      <p:graphicFrame>
        <p:nvGraphicFramePr>
          <p:cNvPr id="7" name="Object 6" descr="The Azure hierarchy with billing entities and resource entities.">
            <a:extLst>
              <a:ext uri="{FF2B5EF4-FFF2-40B4-BE49-F238E27FC236}">
                <a16:creationId xmlns:a16="http://schemas.microsoft.com/office/drawing/2014/main" id="{EE4D139E-05DD-4752-9367-D6D2AD1BE9A5}"/>
              </a:ext>
            </a:extLst>
          </p:cNvPr>
          <p:cNvGraphicFramePr>
            <a:graphicFrameLocks noChangeAspect="1"/>
          </p:cNvGraphicFramePr>
          <p:nvPr>
            <p:extLst>
              <p:ext uri="{D42A27DB-BD31-4B8C-83A1-F6EECF244321}">
                <p14:modId xmlns:p14="http://schemas.microsoft.com/office/powerpoint/2010/main" val="1530372360"/>
              </p:ext>
            </p:extLst>
          </p:nvPr>
        </p:nvGraphicFramePr>
        <p:xfrm>
          <a:off x="6283018" y="835657"/>
          <a:ext cx="5626101" cy="5526089"/>
        </p:xfrm>
        <a:graphic>
          <a:graphicData uri="http://schemas.openxmlformats.org/presentationml/2006/ole">
            <mc:AlternateContent xmlns:mc="http://schemas.openxmlformats.org/markup-compatibility/2006">
              <mc:Choice xmlns:v="urn:schemas-microsoft-com:vml" Requires="v">
                <p:oleObj name="Bitmap Image" r:id="rId3" imgW="9086760" imgH="8924760" progId="Paint.Picture">
                  <p:embed/>
                </p:oleObj>
              </mc:Choice>
              <mc:Fallback>
                <p:oleObj name="Bitmap Image" r:id="rId3" imgW="9086760" imgH="8924760" progId="Paint.Picture">
                  <p:embed/>
                  <p:pic>
                    <p:nvPicPr>
                      <p:cNvPr id="7" name="Object 6" descr="The Azure hierarchy with billing entities and resource entities.">
                        <a:extLst>
                          <a:ext uri="{FF2B5EF4-FFF2-40B4-BE49-F238E27FC236}">
                            <a16:creationId xmlns:a16="http://schemas.microsoft.com/office/drawing/2014/main" id="{EE4D139E-05DD-4752-9367-D6D2AD1BE9A5}"/>
                          </a:ext>
                        </a:extLst>
                      </p:cNvPr>
                      <p:cNvPicPr/>
                      <p:nvPr/>
                    </p:nvPicPr>
                    <p:blipFill>
                      <a:blip r:embed="rId4"/>
                      <a:stretch>
                        <a:fillRect/>
                      </a:stretch>
                    </p:blipFill>
                    <p:spPr>
                      <a:xfrm>
                        <a:off x="6283018" y="835657"/>
                        <a:ext cx="5626101" cy="5526089"/>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F915F92D-BCA2-4F9D-AB42-E470E4A0C519}"/>
              </a:ext>
              <a:ext uri="{C183D7F6-B498-43B3-948B-1728B52AA6E4}">
                <adec:decorative xmlns:adec="http://schemas.microsoft.com/office/drawing/2017/decorative" val="1"/>
              </a:ext>
            </a:extLst>
          </p:cNvPr>
          <p:cNvSpPr/>
          <p:nvPr/>
        </p:nvSpPr>
        <p:spPr bwMode="auto">
          <a:xfrm>
            <a:off x="5861538" y="715108"/>
            <a:ext cx="6295293" cy="564663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23E6-2ACD-7CCA-A1E8-29B459B47CA9}"/>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9BAD2462-73F2-E5B6-E269-E71D4E1CB8CF}"/>
              </a:ext>
            </a:extLst>
          </p:cNvPr>
          <p:cNvPicPr>
            <a:picLocks noChangeAspect="1"/>
          </p:cNvPicPr>
          <p:nvPr/>
        </p:nvPicPr>
        <p:blipFill>
          <a:blip r:embed="rId2"/>
          <a:stretch>
            <a:fillRect/>
          </a:stretch>
        </p:blipFill>
        <p:spPr>
          <a:xfrm>
            <a:off x="427038" y="1340684"/>
            <a:ext cx="8039797" cy="4938188"/>
          </a:xfrm>
          <a:prstGeom prst="rect">
            <a:avLst/>
          </a:prstGeom>
        </p:spPr>
      </p:pic>
    </p:spTree>
    <p:extLst>
      <p:ext uri="{BB962C8B-B14F-4D97-AF65-F5344CB8AC3E}">
        <p14:creationId xmlns:p14="http://schemas.microsoft.com/office/powerpoint/2010/main" val="37630248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Subscriptions</a:t>
            </a:r>
          </a:p>
        </p:txBody>
      </p:sp>
      <p:sp>
        <p:nvSpPr>
          <p:cNvPr id="9" name="Rectangle 8">
            <a:extLst>
              <a:ext uri="{FF2B5EF4-FFF2-40B4-BE49-F238E27FC236}">
                <a16:creationId xmlns:a16="http://schemas.microsoft.com/office/drawing/2014/main" id="{424F4C05-BE9A-402D-B23C-791A63FB8118}"/>
              </a:ext>
              <a:ext uri="{C183D7F6-B498-43B3-948B-1728B52AA6E4}">
                <adec:decorative xmlns:adec="http://schemas.microsoft.com/office/drawing/2017/decorative" val="1"/>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 uri="{C183D7F6-B498-43B3-948B-1728B52AA6E4}">
                <adec:decorative xmlns:adec="http://schemas.microsoft.com/office/drawing/2017/decorative" val="1"/>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
        <p:nvSpPr>
          <p:cNvPr id="11" name="Rectangle 10">
            <a:extLst>
              <a:ext uri="{FF2B5EF4-FFF2-40B4-BE49-F238E27FC236}">
                <a16:creationId xmlns:a16="http://schemas.microsoft.com/office/drawing/2014/main" id="{CE7AA768-A8F3-4C4E-94C3-43FF0EC03C4B}"/>
              </a:ext>
            </a:extLst>
          </p:cNvPr>
          <p:cNvSpPr/>
          <p:nvPr/>
        </p:nvSpPr>
        <p:spPr>
          <a:xfrm>
            <a:off x="4877294" y="2086755"/>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Introduction to analyzing costs and creating budgets with Azure Cost Management</a:t>
            </a:r>
            <a:endParaRPr lang="en-US"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945563" y="2822765"/>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89B6461-DEDC-416F-A9DE-D8D36FADF7C0}"/>
              </a:ext>
            </a:extLst>
          </p:cNvPr>
          <p:cNvSpPr/>
          <p:nvPr/>
        </p:nvSpPr>
        <p:spPr>
          <a:xfrm>
            <a:off x="4866181" y="2797093"/>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solidFill>
                  <a:schemeClr val="tx1"/>
                </a:solidFill>
                <a:hlinkClick r:id="rId5"/>
              </a:rPr>
              <a:t>Plan and manage your Azure costs (Sandbox)</a:t>
            </a:r>
            <a:endParaRPr lang="en-US" dirty="0">
              <a:solidFill>
                <a:schemeClr val="tx1"/>
              </a:solidFill>
            </a:endParaRPr>
          </a:p>
        </p:txBody>
      </p:sp>
      <p:cxnSp>
        <p:nvCxnSpPr>
          <p:cNvPr id="6" name="Straight Connector 5">
            <a:extLst>
              <a:ext uri="{FF2B5EF4-FFF2-40B4-BE49-F238E27FC236}">
                <a16:creationId xmlns:a16="http://schemas.microsoft.com/office/drawing/2014/main" id="{B5C8336F-3684-45C2-B745-F75D7C7E053D}"/>
              </a:ext>
              <a:ext uri="{C183D7F6-B498-43B3-948B-1728B52AA6E4}">
                <adec:decorative xmlns:adec="http://schemas.microsoft.com/office/drawing/2017/decorative" val="1"/>
              </a:ext>
            </a:extLst>
          </p:cNvPr>
          <p:cNvCxnSpPr>
            <a:cxnSpLocks/>
          </p:cNvCxnSpPr>
          <p:nvPr/>
        </p:nvCxnSpPr>
        <p:spPr>
          <a:xfrm>
            <a:off x="4945563" y="34365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42B002-BE2D-42C6-A636-71584B16F59E}"/>
              </a:ext>
            </a:extLst>
          </p:cNvPr>
          <p:cNvSpPr txBox="1"/>
          <p:nvPr/>
        </p:nvSpPr>
        <p:spPr>
          <a:xfrm>
            <a:off x="4913074" y="3615407"/>
            <a:ext cx="6219092" cy="590931"/>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6"/>
              </a:rPr>
              <a:t>Control and organize Azure resources with Azure Resource Manager</a:t>
            </a:r>
            <a:endParaRPr lang="en-US" dirty="0">
              <a:solidFill>
                <a:schemeClr val="tx1"/>
              </a:solidFill>
            </a:endParaRPr>
          </a:p>
        </p:txBody>
      </p:sp>
      <p:sp>
        <p:nvSpPr>
          <p:cNvPr id="4" name="TextBox 3">
            <a:extLst>
              <a:ext uri="{FF2B5EF4-FFF2-40B4-BE49-F238E27FC236}">
                <a16:creationId xmlns:a16="http://schemas.microsoft.com/office/drawing/2014/main" id="{D7F18D32-1DD8-4239-964E-837A6F52A5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44E0515F-1A27-4561-8A7B-9EF076547700}"/>
              </a:ext>
              <a:ext uri="{C183D7F6-B498-43B3-948B-1728B52AA6E4}">
                <adec:decorative xmlns:adec="http://schemas.microsoft.com/office/drawing/2017/decorative" val="1"/>
              </a:ext>
            </a:extLst>
          </p:cNvPr>
          <p:cNvCxnSpPr>
            <a:cxnSpLocks/>
          </p:cNvCxnSpPr>
          <p:nvPr/>
        </p:nvCxnSpPr>
        <p:spPr>
          <a:xfrm>
            <a:off x="4945563" y="43509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Policy</a:t>
            </a:r>
          </a:p>
        </p:txBody>
      </p:sp>
      <p:pic>
        <p:nvPicPr>
          <p:cNvPr id="2" name="Graphic 1">
            <a:extLst>
              <a:ext uri="{FF2B5EF4-FFF2-40B4-BE49-F238E27FC236}">
                <a16:creationId xmlns:a16="http://schemas.microsoft.com/office/drawing/2014/main" id="{9B3489D8-9237-4C20-B8BC-805CA752DB2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07139" y="2696308"/>
            <a:ext cx="1414665" cy="1414665"/>
          </a:xfrm>
          <a:prstGeom prst="rect">
            <a:avLst/>
          </a:prstGeom>
        </p:spPr>
      </p:pic>
    </p:spTree>
    <p:extLst>
      <p:ext uri="{BB962C8B-B14F-4D97-AF65-F5344CB8AC3E}">
        <p14:creationId xmlns:p14="http://schemas.microsoft.com/office/powerpoint/2010/main" val="20002464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0"/>
            <a:ext cx="2506662" cy="1231106"/>
          </a:xfrm>
        </p:spPr>
        <p:txBody>
          <a:bodyPr/>
          <a:lstStyle/>
          <a:p>
            <a:r>
              <a:rPr lang="en-US" dirty="0">
                <a:solidFill>
                  <a:schemeClr val="bg1"/>
                </a:solidFill>
              </a:rPr>
              <a:t>Configure Azure Policy Introduction</a:t>
            </a:r>
          </a:p>
        </p:txBody>
      </p:sp>
      <p:sp>
        <p:nvSpPr>
          <p:cNvPr id="21" name="TextBox 20">
            <a:extLst>
              <a:ext uri="{FF2B5EF4-FFF2-40B4-BE49-F238E27FC236}">
                <a16:creationId xmlns:a16="http://schemas.microsoft.com/office/drawing/2014/main" id="{4E9D70D4-3462-47D1-A0CE-44D024E7D202}"/>
              </a:ext>
            </a:extLst>
          </p:cNvPr>
          <p:cNvSpPr txBox="1"/>
          <p:nvPr/>
        </p:nvSpPr>
        <p:spPr>
          <a:xfrm>
            <a:off x="4414385" y="821417"/>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Implement Azure Policy</a:t>
            </a:r>
          </a:p>
        </p:txBody>
      </p:sp>
      <p:sp>
        <p:nvSpPr>
          <p:cNvPr id="8" name="TextBox 7">
            <a:extLst>
              <a:ext uri="{FF2B5EF4-FFF2-40B4-BE49-F238E27FC236}">
                <a16:creationId xmlns:a16="http://schemas.microsoft.com/office/drawing/2014/main" id="{D67157F0-477B-4A74-8250-72A10473FFE1}"/>
              </a:ext>
            </a:extLst>
          </p:cNvPr>
          <p:cNvSpPr txBox="1"/>
          <p:nvPr/>
        </p:nvSpPr>
        <p:spPr>
          <a:xfrm>
            <a:off x="4414385" y="1512073"/>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Create Azure Policies</a:t>
            </a:r>
          </a:p>
        </p:txBody>
      </p:sp>
      <p:sp>
        <p:nvSpPr>
          <p:cNvPr id="33" name="TextBox 32">
            <a:extLst>
              <a:ext uri="{FF2B5EF4-FFF2-40B4-BE49-F238E27FC236}">
                <a16:creationId xmlns:a16="http://schemas.microsoft.com/office/drawing/2014/main" id="{6FE686D9-BFF1-48A4-A1A1-E01D8CCF42D7}"/>
              </a:ext>
            </a:extLst>
          </p:cNvPr>
          <p:cNvSpPr txBox="1"/>
          <p:nvPr/>
        </p:nvSpPr>
        <p:spPr>
          <a:xfrm>
            <a:off x="4414385" y="2317065"/>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Demonstration – Azure Policies</a:t>
            </a:r>
          </a:p>
        </p:txBody>
      </p:sp>
      <p:sp>
        <p:nvSpPr>
          <p:cNvPr id="16" name="TextBox 15">
            <a:extLst>
              <a:ext uri="{FF2B5EF4-FFF2-40B4-BE49-F238E27FC236}">
                <a16:creationId xmlns:a16="http://schemas.microsoft.com/office/drawing/2014/main" id="{D8BA35FB-1421-472C-BEE5-FF6A3A271A04}"/>
              </a:ext>
            </a:extLst>
          </p:cNvPr>
          <p:cNvSpPr txBox="1"/>
          <p:nvPr/>
        </p:nvSpPr>
        <p:spPr>
          <a:xfrm>
            <a:off x="4414385" y="2785179"/>
            <a:ext cx="7058616" cy="1138773"/>
          </a:xfrm>
          <a:prstGeom prst="rect">
            <a:avLst/>
          </a:prstGeom>
          <a:noFill/>
        </p:spPr>
        <p:txBody>
          <a:bodyPr wrap="square" lIns="0" tIns="0" rIns="0" bIns="0" rtlCol="0">
            <a:spAutoFit/>
          </a:bodyPr>
          <a:lstStyle/>
          <a:p>
            <a:pPr marL="342900" indent="-342900" defTabSz="444500">
              <a:spcBef>
                <a:spcPct val="0"/>
              </a:spcBef>
              <a:spcAft>
                <a:spcPct val="35000"/>
              </a:spcAft>
              <a:buFont typeface="Arial" panose="020B0604020202020204" pitchFamily="34" charset="0"/>
              <a:buChar char="•"/>
            </a:pPr>
            <a:r>
              <a:rPr lang="en-US" sz="2000" dirty="0"/>
              <a:t>Create Policy Definitions</a:t>
            </a:r>
          </a:p>
          <a:p>
            <a:pPr marL="342900" indent="-342900" defTabSz="444500">
              <a:spcBef>
                <a:spcPct val="0"/>
              </a:spcBef>
              <a:spcAft>
                <a:spcPct val="35000"/>
              </a:spcAft>
              <a:buFont typeface="Arial" panose="020B0604020202020204" pitchFamily="34" charset="0"/>
              <a:buChar char="•"/>
            </a:pPr>
            <a:r>
              <a:rPr lang="en-US" sz="2000" dirty="0"/>
              <a:t>Create and Scope the Initiative Definition</a:t>
            </a:r>
          </a:p>
          <a:p>
            <a:pPr marL="342900" indent="-342900" defTabSz="444500">
              <a:spcBef>
                <a:spcPct val="0"/>
              </a:spcBef>
              <a:spcAft>
                <a:spcPct val="35000"/>
              </a:spcAft>
              <a:buFont typeface="Arial" panose="020B0604020202020204" pitchFamily="34" charset="0"/>
              <a:buChar char="•"/>
            </a:pPr>
            <a:r>
              <a:rPr lang="en-US" sz="2000" dirty="0"/>
              <a:t>Determine Compliance</a:t>
            </a:r>
          </a:p>
        </p:txBody>
      </p:sp>
      <p:sp>
        <p:nvSpPr>
          <p:cNvPr id="36" name="TextBox 35">
            <a:extLst>
              <a:ext uri="{FF2B5EF4-FFF2-40B4-BE49-F238E27FC236}">
                <a16:creationId xmlns:a16="http://schemas.microsoft.com/office/drawing/2014/main" id="{0AC09031-AE38-45D9-9836-11ACF7591FE8}"/>
              </a:ext>
            </a:extLst>
          </p:cNvPr>
          <p:cNvSpPr txBox="1"/>
          <p:nvPr/>
        </p:nvSpPr>
        <p:spPr>
          <a:xfrm>
            <a:off x="4366737" y="4124128"/>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Summary and Resources</a:t>
            </a:r>
            <a:endParaRPr lang="en-US" sz="2400" dirty="0"/>
          </a:p>
        </p:txBody>
      </p:sp>
      <p:grpSp>
        <p:nvGrpSpPr>
          <p:cNvPr id="4" name="Group 3">
            <a:extLst>
              <a:ext uri="{FF2B5EF4-FFF2-40B4-BE49-F238E27FC236}">
                <a16:creationId xmlns:a16="http://schemas.microsoft.com/office/drawing/2014/main" id="{5DECF753-DC05-4666-9C11-A662CF5D25B0}"/>
              </a:ext>
              <a:ext uri="{C183D7F6-B498-43B3-948B-1728B52AA6E4}">
                <adec:decorative xmlns:adec="http://schemas.microsoft.com/office/drawing/2017/decorative" val="1"/>
              </a:ext>
            </a:extLst>
          </p:cNvPr>
          <p:cNvGrpSpPr/>
          <p:nvPr/>
        </p:nvGrpSpPr>
        <p:grpSpPr>
          <a:xfrm>
            <a:off x="3602625" y="624769"/>
            <a:ext cx="629865" cy="3902887"/>
            <a:chOff x="3689711" y="1103741"/>
            <a:chExt cx="629865" cy="3902887"/>
          </a:xfrm>
        </p:grpSpPr>
        <p:pic>
          <p:nvPicPr>
            <p:cNvPr id="65" name="Picture 64" descr="Icon of a document with a checkmark">
              <a:extLst>
                <a:ext uri="{FF2B5EF4-FFF2-40B4-BE49-F238E27FC236}">
                  <a16:creationId xmlns:a16="http://schemas.microsoft.com/office/drawing/2014/main" id="{11888427-5DD7-4ED8-84BA-72D6FD43215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9711" y="1103741"/>
              <a:ext cx="620112" cy="612975"/>
            </a:xfrm>
            <a:prstGeom prst="rect">
              <a:avLst/>
            </a:prstGeom>
          </p:spPr>
        </p:pic>
        <p:pic>
          <p:nvPicPr>
            <p:cNvPr id="34" name="Picture 33" descr="Icon of arrows pointing in 4 different directions">
              <a:extLst>
                <a:ext uri="{FF2B5EF4-FFF2-40B4-BE49-F238E27FC236}">
                  <a16:creationId xmlns:a16="http://schemas.microsoft.com/office/drawing/2014/main" id="{44B7AE3F-FA3E-428E-AC7E-FDA4ECE21D2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9711" y="1798824"/>
              <a:ext cx="620112" cy="614334"/>
            </a:xfrm>
            <a:prstGeom prst="rect">
              <a:avLst/>
            </a:prstGeom>
          </p:spPr>
        </p:pic>
        <p:pic>
          <p:nvPicPr>
            <p:cNvPr id="13" name="Picture 12" descr="Icon of a webpage with a person">
              <a:extLst>
                <a:ext uri="{FF2B5EF4-FFF2-40B4-BE49-F238E27FC236}">
                  <a16:creationId xmlns:a16="http://schemas.microsoft.com/office/drawing/2014/main" id="{A4F393D0-0DB5-4C85-91F8-DC30F644FFC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9711" y="2625950"/>
              <a:ext cx="620112" cy="614334"/>
            </a:xfrm>
            <a:prstGeom prst="rect">
              <a:avLst/>
            </a:prstGeom>
          </p:spPr>
        </p:pic>
        <p:grpSp>
          <p:nvGrpSpPr>
            <p:cNvPr id="20" name="Group 19">
              <a:extLst>
                <a:ext uri="{FF2B5EF4-FFF2-40B4-BE49-F238E27FC236}">
                  <a16:creationId xmlns:a16="http://schemas.microsoft.com/office/drawing/2014/main" id="{91AB16A3-71C4-4541-8E99-61B5E118907E}"/>
                </a:ext>
              </a:extLst>
            </p:cNvPr>
            <p:cNvGrpSpPr/>
            <p:nvPr/>
          </p:nvGrpSpPr>
          <p:grpSpPr>
            <a:xfrm>
              <a:off x="3689711" y="4458663"/>
              <a:ext cx="629865" cy="547965"/>
              <a:chOff x="10493727" y="625999"/>
              <a:chExt cx="519000" cy="503150"/>
            </a:xfrm>
          </p:grpSpPr>
          <p:pic>
            <p:nvPicPr>
              <p:cNvPr id="24" name="Picture 23">
                <a:extLst>
                  <a:ext uri="{FF2B5EF4-FFF2-40B4-BE49-F238E27FC236}">
                    <a16:creationId xmlns:a16="http://schemas.microsoft.com/office/drawing/2014/main" id="{0ED21118-19B0-4B67-9141-8C9C0F2C259F}"/>
                  </a:ext>
                </a:extLst>
              </p:cNvPr>
              <p:cNvPicPr>
                <a:picLocks noChangeAspect="1"/>
              </p:cNvPicPr>
              <p:nvPr/>
            </p:nvPicPr>
            <p:blipFill>
              <a:blip r:embed="rId6"/>
              <a:stretch>
                <a:fillRect/>
              </a:stretch>
            </p:blipFill>
            <p:spPr>
              <a:xfrm>
                <a:off x="10493727" y="625999"/>
                <a:ext cx="519000" cy="503150"/>
              </a:xfrm>
              <a:prstGeom prst="rect">
                <a:avLst/>
              </a:prstGeom>
            </p:spPr>
          </p:pic>
          <p:grpSp>
            <p:nvGrpSpPr>
              <p:cNvPr id="25" name="Group 24">
                <a:extLst>
                  <a:ext uri="{FF2B5EF4-FFF2-40B4-BE49-F238E27FC236}">
                    <a16:creationId xmlns:a16="http://schemas.microsoft.com/office/drawing/2014/main" id="{EA1A18AE-A682-483E-A952-4A11DF4FEF49}"/>
                  </a:ext>
                </a:extLst>
              </p:cNvPr>
              <p:cNvGrpSpPr/>
              <p:nvPr/>
            </p:nvGrpSpPr>
            <p:grpSpPr>
              <a:xfrm>
                <a:off x="10604345" y="727773"/>
                <a:ext cx="297764" cy="272864"/>
                <a:chOff x="3876178" y="3413953"/>
                <a:chExt cx="297764" cy="255320"/>
              </a:xfrm>
            </p:grpSpPr>
            <p:sp>
              <p:nvSpPr>
                <p:cNvPr id="26" name="Freeform: Shape 25">
                  <a:extLst>
                    <a:ext uri="{FF2B5EF4-FFF2-40B4-BE49-F238E27FC236}">
                      <a16:creationId xmlns:a16="http://schemas.microsoft.com/office/drawing/2014/main" id="{8DB8C93D-7631-4934-AF47-87405AFA313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5DA6B22-7CC1-4628-8732-E386C43B835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996A000-23D2-4163-8A6E-AF40B336E7F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34AAEF3-D62A-498B-B7DA-1A9EA053F7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8415C48-916E-405F-8375-3E14DFC832D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83E205E-B7BC-41B7-8729-7E2FC5C899EF}"/>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AC87AE-E967-4079-8BDD-B6EAEE50C6C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2B19D78-6F3B-47B4-A2DB-A3A8E9754185}"/>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718279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Implement Azure Policies</a:t>
            </a:r>
          </a:p>
        </p:txBody>
      </p:sp>
      <p:sp>
        <p:nvSpPr>
          <p:cNvPr id="6" name="Rectangle 5">
            <a:extLst>
              <a:ext uri="{FF2B5EF4-FFF2-40B4-BE49-F238E27FC236}">
                <a16:creationId xmlns:a16="http://schemas.microsoft.com/office/drawing/2014/main" id="{E84E9C54-EDEE-4A9C-A16E-ABD69BFFAA39}"/>
              </a:ext>
              <a:ext uri="{C183D7F6-B498-43B3-948B-1728B52AA6E4}">
                <adec:decorative xmlns:adec="http://schemas.microsoft.com/office/drawing/2017/decorative" val="0"/>
              </a:ext>
            </a:extLst>
          </p:cNvPr>
          <p:cNvSpPr/>
          <p:nvPr/>
        </p:nvSpPr>
        <p:spPr bwMode="auto">
          <a:xfrm>
            <a:off x="427038" y="2830721"/>
            <a:ext cx="5458968" cy="133308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A service to create, assign, and manage policies</a:t>
            </a:r>
          </a:p>
          <a:p>
            <a:pPr>
              <a:spcBef>
                <a:spcPts val="1200"/>
              </a:spcBef>
            </a:pPr>
            <a:endParaRPr lang="en-US" sz="2400" dirty="0">
              <a:solidFill>
                <a:schemeClr val="tx1"/>
              </a:solidFill>
            </a:endParaRPr>
          </a:p>
        </p:txBody>
      </p:sp>
      <p:sp>
        <p:nvSpPr>
          <p:cNvPr id="8" name="Rectangle 7">
            <a:extLst>
              <a:ext uri="{FF2B5EF4-FFF2-40B4-BE49-F238E27FC236}">
                <a16:creationId xmlns:a16="http://schemas.microsoft.com/office/drawing/2014/main" id="{7CE739AD-1067-41B6-A49C-4C1F18A35C88}"/>
              </a:ext>
              <a:ext uri="{C183D7F6-B498-43B3-948B-1728B52AA6E4}">
                <adec:decorative xmlns:adec="http://schemas.microsoft.com/office/drawing/2017/decorative" val="0"/>
              </a:ext>
            </a:extLst>
          </p:cNvPr>
          <p:cNvSpPr/>
          <p:nvPr/>
        </p:nvSpPr>
        <p:spPr bwMode="auto">
          <a:xfrm>
            <a:off x="427038" y="3816532"/>
            <a:ext cx="5458968" cy="109519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Runs evaluations and scans for non-compliant resources</a:t>
            </a:r>
          </a:p>
        </p:txBody>
      </p:sp>
      <p:sp>
        <p:nvSpPr>
          <p:cNvPr id="9" name="Rectangle 8">
            <a:extLst>
              <a:ext uri="{FF2B5EF4-FFF2-40B4-BE49-F238E27FC236}">
                <a16:creationId xmlns:a16="http://schemas.microsoft.com/office/drawing/2014/main" id="{A48DEB6E-18F9-4D04-85B2-6C005556FCC2}"/>
              </a:ext>
              <a:ext uri="{C183D7F6-B498-43B3-948B-1728B52AA6E4}">
                <adec:decorative xmlns:adec="http://schemas.microsoft.com/office/drawing/2017/decorative" val="0"/>
              </a:ext>
            </a:extLst>
          </p:cNvPr>
          <p:cNvSpPr/>
          <p:nvPr/>
        </p:nvSpPr>
        <p:spPr bwMode="auto">
          <a:xfrm>
            <a:off x="452438" y="4911729"/>
            <a:ext cx="5458968" cy="188068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latin typeface="+mj-lt"/>
              </a:rPr>
              <a:t>Advantages:</a:t>
            </a:r>
          </a:p>
          <a:p>
            <a:pPr>
              <a:spcBef>
                <a:spcPts val="600"/>
              </a:spcBef>
            </a:pPr>
            <a:r>
              <a:rPr lang="en-US" sz="2000" dirty="0">
                <a:solidFill>
                  <a:schemeClr val="tx1"/>
                </a:solidFill>
              </a:rPr>
              <a:t>Enforcement and compliance</a:t>
            </a:r>
          </a:p>
          <a:p>
            <a:pPr>
              <a:spcBef>
                <a:spcPts val="600"/>
              </a:spcBef>
            </a:pPr>
            <a:r>
              <a:rPr lang="en-US" sz="2000" dirty="0">
                <a:solidFill>
                  <a:schemeClr val="tx1"/>
                </a:solidFill>
              </a:rPr>
              <a:t>Apply policies at scale</a:t>
            </a:r>
          </a:p>
          <a:p>
            <a:pPr>
              <a:spcBef>
                <a:spcPts val="600"/>
              </a:spcBef>
            </a:pPr>
            <a:r>
              <a:rPr lang="en-US" sz="2000" dirty="0">
                <a:solidFill>
                  <a:schemeClr val="tx1"/>
                </a:solidFill>
              </a:rPr>
              <a:t>Remediation</a:t>
            </a:r>
          </a:p>
        </p:txBody>
      </p:sp>
      <p:graphicFrame>
        <p:nvGraphicFramePr>
          <p:cNvPr id="5" name="Table 5">
            <a:extLst>
              <a:ext uri="{FF2B5EF4-FFF2-40B4-BE49-F238E27FC236}">
                <a16:creationId xmlns:a16="http://schemas.microsoft.com/office/drawing/2014/main" id="{9F46DC19-A3CC-43D4-860D-67C56B3C4255}"/>
              </a:ext>
            </a:extLst>
          </p:cNvPr>
          <p:cNvGraphicFramePr>
            <a:graphicFrameLocks noGrp="1"/>
          </p:cNvGraphicFramePr>
          <p:nvPr>
            <p:extLst>
              <p:ext uri="{D42A27DB-BD31-4B8C-83A1-F6EECF244321}">
                <p14:modId xmlns:p14="http://schemas.microsoft.com/office/powerpoint/2010/main" val="1688810759"/>
              </p:ext>
            </p:extLst>
          </p:nvPr>
        </p:nvGraphicFramePr>
        <p:xfrm>
          <a:off x="6037943" y="1554480"/>
          <a:ext cx="5960382" cy="4693920"/>
        </p:xfrm>
        <a:graphic>
          <a:graphicData uri="http://schemas.openxmlformats.org/drawingml/2006/table">
            <a:tbl>
              <a:tblPr firstRow="1" bandRow="1">
                <a:tableStyleId>{5C22544A-7EE6-4342-B048-85BDC9FD1C3A}</a:tableStyleId>
              </a:tblPr>
              <a:tblGrid>
                <a:gridCol w="5960382">
                  <a:extLst>
                    <a:ext uri="{9D8B030D-6E8A-4147-A177-3AD203B41FA5}">
                      <a16:colId xmlns:a16="http://schemas.microsoft.com/office/drawing/2014/main" val="2502348108"/>
                    </a:ext>
                  </a:extLst>
                </a:gridCol>
              </a:tblGrid>
              <a:tr h="451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mj-lt"/>
                          <a:ea typeface="+mn-ea"/>
                          <a:cs typeface="+mn-cs"/>
                        </a:rPr>
                        <a:t>Usage Cases</a:t>
                      </a:r>
                      <a:endParaRPr kumimoji="0" lang="en-US" sz="1800" b="0" i="0" u="none" strike="noStrike" kern="1200" cap="none" spc="0" normalizeH="0" baseline="0" noProof="0" dirty="0">
                        <a:ln>
                          <a:noFill/>
                        </a:ln>
                        <a:solidFill>
                          <a:schemeClr val="bg1"/>
                        </a:solidFill>
                        <a:effectLst/>
                        <a:uLnTx/>
                        <a:uFillTx/>
                        <a:latin typeface="+mj-lt"/>
                        <a:ea typeface="+mn-ea"/>
                        <a:cs typeface="+mn-cs"/>
                      </a:endParaRPr>
                    </a:p>
                  </a:txBody>
                  <a:tcPr marL="93260" marR="93260" marT="46630" marB="46630">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950649416"/>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resource types</a:t>
                      </a:r>
                      <a:r>
                        <a:rPr kumimoji="0" lang="en-US" sz="1800" b="0" i="0" u="none" strike="noStrike" kern="1200" cap="none" spc="0" normalizeH="0" baseline="0" noProof="0" dirty="0">
                          <a:ln>
                            <a:noFill/>
                          </a:ln>
                          <a:solidFill>
                            <a:schemeClr val="tx2">
                              <a:lumMod val="50000"/>
                            </a:schemeClr>
                          </a:solidFill>
                          <a:effectLst/>
                          <a:uLnTx/>
                          <a:uFillTx/>
                          <a:latin typeface="+mn-lt"/>
                          <a:ea typeface="+mn-ea"/>
                          <a:cs typeface="Segoe UI" panose="020B0502040204020203" pitchFamily="34" charset="0"/>
                        </a:rPr>
                        <a:t>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the resource types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13561710"/>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virtual machine SKUs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a set of virtual machine SKUs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1913111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locations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Restrict the locations your organization can specify when deploying resources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4267147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Require tag and its value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Enforces a required tag and its value</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7691757"/>
                  </a:ext>
                </a:extLst>
              </a:tr>
              <a:tr h="103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Azure Backup should be enabled for Virtual Machines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a:t>
                      </a:r>
                      <a:r>
                        <a:rPr kumimoji="0" lang="en-US" sz="1800" b="0" i="0" u="none" strike="noStrike" kern="1200" cap="none" spc="0" normalizeH="0" baseline="0" noProof="0" dirty="0">
                          <a:ln>
                            <a:noFill/>
                          </a:ln>
                          <a:solidFill>
                            <a:schemeClr val="tx1"/>
                          </a:solidFill>
                          <a:effectLst/>
                          <a:uLnTx/>
                          <a:uFillTx/>
                          <a:latin typeface="+mn-lt"/>
                          <a:ea typeface="+mn-ea"/>
                          <a:cs typeface="+mn-cs"/>
                        </a:rPr>
                        <a:t> Audit if Azure Backup service is enabled for all Virtual machines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37058963"/>
                  </a:ext>
                </a:extLst>
              </a:tr>
            </a:tbl>
          </a:graphicData>
        </a:graphic>
      </p:graphicFrame>
      <p:sp>
        <p:nvSpPr>
          <p:cNvPr id="3" name="Rectangle 2">
            <a:extLst>
              <a:ext uri="{FF2B5EF4-FFF2-40B4-BE49-F238E27FC236}">
                <a16:creationId xmlns:a16="http://schemas.microsoft.com/office/drawing/2014/main" id="{229A35F7-EA76-C0BA-6577-3703717197A1}"/>
              </a:ext>
              <a:ext uri="{C183D7F6-B498-43B3-948B-1728B52AA6E4}">
                <adec:decorative xmlns:adec="http://schemas.microsoft.com/office/drawing/2017/decorative" val="0"/>
              </a:ext>
            </a:extLst>
          </p:cNvPr>
          <p:cNvSpPr/>
          <p:nvPr/>
        </p:nvSpPr>
        <p:spPr bwMode="auto">
          <a:xfrm>
            <a:off x="452438" y="1419796"/>
            <a:ext cx="5458968" cy="133308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GB" sz="2400" b="0" i="0" dirty="0">
                <a:solidFill>
                  <a:srgbClr val="171717"/>
                </a:solidFill>
                <a:effectLst/>
                <a:latin typeface="Segoe UI" panose="020B0502040204020203" pitchFamily="34" charset="0"/>
              </a:rPr>
              <a:t>A service in Azure that enables you to create, assign, and manage policies to control or audit your resources.</a:t>
            </a:r>
            <a:endParaRPr lang="en-US" sz="2400" dirty="0">
              <a:solidFill>
                <a:schemeClr val="tx1"/>
              </a:solidFill>
            </a:endParaRPr>
          </a:p>
        </p:txBody>
      </p:sp>
    </p:spTree>
    <p:extLst>
      <p:ext uri="{BB962C8B-B14F-4D97-AF65-F5344CB8AC3E}">
        <p14:creationId xmlns:p14="http://schemas.microsoft.com/office/powerpoint/2010/main" val="1834978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86093" y="2943017"/>
            <a:ext cx="9070923" cy="997196"/>
          </a:xfrm>
        </p:spPr>
        <p:txBody>
          <a:bodyPr/>
          <a:lstStyle/>
          <a:p>
            <a:r>
              <a:rPr lang="en-US" dirty="0"/>
              <a:t>Configure Subscriptions and Configure Azure Resource Manager Resources</a:t>
            </a:r>
          </a:p>
        </p:txBody>
      </p:sp>
      <p:pic>
        <p:nvPicPr>
          <p:cNvPr id="5" name="Graphic 4">
            <a:extLst>
              <a:ext uri="{FF2B5EF4-FFF2-40B4-BE49-F238E27FC236}">
                <a16:creationId xmlns:a16="http://schemas.microsoft.com/office/drawing/2014/main" id="{73D94599-1C4A-47F4-B566-3ED91A71D43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6973" y="2744986"/>
            <a:ext cx="1393259" cy="1393259"/>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0B48-688F-3B5B-6EDB-B7A834839F6F}"/>
              </a:ext>
            </a:extLst>
          </p:cNvPr>
          <p:cNvSpPr>
            <a:spLocks noGrp="1"/>
          </p:cNvSpPr>
          <p:nvPr>
            <p:ph type="title"/>
          </p:nvPr>
        </p:nvSpPr>
        <p:spPr/>
        <p:txBody>
          <a:bodyPr/>
          <a:lstStyle/>
          <a:p>
            <a:r>
              <a:rPr lang="en-GB" dirty="0"/>
              <a:t>Azure Policy : Types and Use Cases</a:t>
            </a:r>
          </a:p>
        </p:txBody>
      </p:sp>
      <p:pic>
        <p:nvPicPr>
          <p:cNvPr id="4" name="Picture 3">
            <a:extLst>
              <a:ext uri="{FF2B5EF4-FFF2-40B4-BE49-F238E27FC236}">
                <a16:creationId xmlns:a16="http://schemas.microsoft.com/office/drawing/2014/main" id="{254CE9E3-C75E-47AE-A349-1D4069F4244B}"/>
              </a:ext>
            </a:extLst>
          </p:cNvPr>
          <p:cNvPicPr>
            <a:picLocks noChangeAspect="1"/>
          </p:cNvPicPr>
          <p:nvPr/>
        </p:nvPicPr>
        <p:blipFill>
          <a:blip r:embed="rId2"/>
          <a:stretch>
            <a:fillRect/>
          </a:stretch>
        </p:blipFill>
        <p:spPr>
          <a:xfrm>
            <a:off x="1377388" y="1510865"/>
            <a:ext cx="10434700" cy="4850881"/>
          </a:xfrm>
          <a:prstGeom prst="rect">
            <a:avLst/>
          </a:prstGeom>
        </p:spPr>
      </p:pic>
    </p:spTree>
    <p:extLst>
      <p:ext uri="{BB962C8B-B14F-4D97-AF65-F5344CB8AC3E}">
        <p14:creationId xmlns:p14="http://schemas.microsoft.com/office/powerpoint/2010/main" val="6488955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Policies</a:t>
            </a:r>
          </a:p>
        </p:txBody>
      </p:sp>
      <p:sp>
        <p:nvSpPr>
          <p:cNvPr id="8" name="Rectangle 7">
            <a:extLst>
              <a:ext uri="{FF2B5EF4-FFF2-40B4-BE49-F238E27FC236}">
                <a16:creationId xmlns:a16="http://schemas.microsoft.com/office/drawing/2014/main" id="{86A89EE7-2C82-405A-AC26-13169C041F67}"/>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a:pPr>
            <a:r>
              <a:rPr lang="en-US" sz="2400" dirty="0">
                <a:solidFill>
                  <a:schemeClr val="tx1"/>
                </a:solidFill>
              </a:rPr>
              <a:t>Create Policy Definitions</a:t>
            </a:r>
          </a:p>
        </p:txBody>
      </p:sp>
      <p:sp>
        <p:nvSpPr>
          <p:cNvPr id="9" name="Rectangle 8">
            <a:extLst>
              <a:ext uri="{FF2B5EF4-FFF2-40B4-BE49-F238E27FC236}">
                <a16:creationId xmlns:a16="http://schemas.microsoft.com/office/drawing/2014/main" id="{55C229D2-252B-4BDD-B9C5-D47A58E40AC3}"/>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2"/>
            </a:pPr>
            <a:r>
              <a:rPr lang="en-US" sz="2400" dirty="0">
                <a:solidFill>
                  <a:schemeClr val="tx1"/>
                </a:solidFill>
              </a:rPr>
              <a:t>Create Initiative Definitions</a:t>
            </a:r>
          </a:p>
        </p:txBody>
      </p:sp>
      <p:sp>
        <p:nvSpPr>
          <p:cNvPr id="10" name="Rectangle 9">
            <a:extLst>
              <a:ext uri="{FF2B5EF4-FFF2-40B4-BE49-F238E27FC236}">
                <a16:creationId xmlns:a16="http://schemas.microsoft.com/office/drawing/2014/main" id="{55FBA0FF-A3C3-463D-B54E-85D90A33CA79}"/>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3"/>
            </a:pPr>
            <a:r>
              <a:rPr lang="en-US" sz="2400" dirty="0">
                <a:solidFill>
                  <a:schemeClr val="tx1"/>
                </a:solidFill>
              </a:rPr>
              <a:t>Scope the Initiative Definition</a:t>
            </a:r>
          </a:p>
          <a:p>
            <a:pPr algn="ctr">
              <a:spcBef>
                <a:spcPts val="1200"/>
              </a:spcBef>
            </a:pPr>
            <a:r>
              <a:rPr lang="en-US" sz="1200" dirty="0">
                <a:solidFill>
                  <a:schemeClr val="tx1"/>
                </a:solidFill>
              </a:rPr>
              <a:t>Management Group, Subscription or Resource Group</a:t>
            </a:r>
          </a:p>
        </p:txBody>
      </p:sp>
      <p:sp>
        <p:nvSpPr>
          <p:cNvPr id="11" name="Rectangle 10">
            <a:extLst>
              <a:ext uri="{FF2B5EF4-FFF2-40B4-BE49-F238E27FC236}">
                <a16:creationId xmlns:a16="http://schemas.microsoft.com/office/drawing/2014/main" id="{790195F8-DDA9-462E-B194-2B9F9B5B008E}"/>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4"/>
            </a:pPr>
            <a:r>
              <a:rPr lang="en-US" sz="2400" dirty="0">
                <a:solidFill>
                  <a:schemeClr val="tx1"/>
                </a:solidFill>
              </a:rPr>
              <a:t>Determine Compliance</a:t>
            </a:r>
          </a:p>
        </p:txBody>
      </p:sp>
      <p:pic>
        <p:nvPicPr>
          <p:cNvPr id="12" name="Picture 11" descr="Several policy definitions are grouped into an initiative and assigned to resources">
            <a:extLst>
              <a:ext uri="{FF2B5EF4-FFF2-40B4-BE49-F238E27FC236}">
                <a16:creationId xmlns:a16="http://schemas.microsoft.com/office/drawing/2014/main" id="{8F3B8D7C-E08E-48BA-A991-66395E99F79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607" t="-84760" r="-1415" b="-84760"/>
          <a:stretch/>
        </p:blipFill>
        <p:spPr>
          <a:xfrm>
            <a:off x="6037944" y="1549082"/>
            <a:ext cx="5960381" cy="4699317"/>
          </a:xfrm>
          <a:prstGeom prst="rect">
            <a:avLst/>
          </a:prstGeom>
          <a:solidFill>
            <a:schemeClr val="bg1"/>
          </a:solidFill>
          <a:ln w="19050">
            <a:noFill/>
            <a:headEnd type="none" w="med" len="med"/>
            <a:tailEnd type="none" w="med" len="med"/>
          </a:ln>
          <a:effectLst/>
        </p:spPr>
      </p:pic>
      <p:sp>
        <p:nvSpPr>
          <p:cNvPr id="2" name="Rectangle 1">
            <a:extLst>
              <a:ext uri="{FF2B5EF4-FFF2-40B4-BE49-F238E27FC236}">
                <a16:creationId xmlns:a16="http://schemas.microsoft.com/office/drawing/2014/main" id="{6A1A67EE-F1C4-4A0F-B067-34390EDAA7E2}"/>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465-720B-4261-972B-C0E07DBE9939}"/>
              </a:ext>
            </a:extLst>
          </p:cNvPr>
          <p:cNvSpPr>
            <a:spLocks noGrp="1"/>
          </p:cNvSpPr>
          <p:nvPr>
            <p:ph type="title"/>
          </p:nvPr>
        </p:nvSpPr>
        <p:spPr/>
        <p:txBody>
          <a:bodyPr/>
          <a:lstStyle/>
          <a:p>
            <a:r>
              <a:rPr lang="en-US" dirty="0"/>
              <a:t>Demonstration – Azure Policy</a:t>
            </a:r>
          </a:p>
        </p:txBody>
      </p:sp>
      <p:pic>
        <p:nvPicPr>
          <p:cNvPr id="72" name="Picture 71" descr="Icon of a book with a bookmark">
            <a:extLst>
              <a:ext uri="{FF2B5EF4-FFF2-40B4-BE49-F238E27FC236}">
                <a16:creationId xmlns:a16="http://schemas.microsoft.com/office/drawing/2014/main" id="{73FBF4F1-0B10-4D91-BFA2-57825DF230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280854"/>
            <a:ext cx="867156" cy="870204"/>
          </a:xfrm>
          <a:prstGeom prst="rect">
            <a:avLst/>
          </a:prstGeom>
        </p:spPr>
      </p:pic>
      <p:sp>
        <p:nvSpPr>
          <p:cNvPr id="9" name="TextBox 8">
            <a:extLst>
              <a:ext uri="{FF2B5EF4-FFF2-40B4-BE49-F238E27FC236}">
                <a16:creationId xmlns:a16="http://schemas.microsoft.com/office/drawing/2014/main" id="{CD5D50C7-E740-46D4-B1E0-6C6370714AC7}"/>
              </a:ext>
            </a:extLst>
          </p:cNvPr>
          <p:cNvSpPr txBox="1"/>
          <p:nvPr/>
        </p:nvSpPr>
        <p:spPr>
          <a:xfrm>
            <a:off x="1511300" y="1529325"/>
            <a:ext cx="10498138" cy="338554"/>
          </a:xfrm>
          <a:prstGeom prst="rect">
            <a:avLst/>
          </a:prstGeom>
          <a:noFill/>
        </p:spPr>
        <p:txBody>
          <a:bodyPr wrap="square" lIns="0" tIns="0" rIns="0" bIns="0" rtlCol="0">
            <a:spAutoFit/>
          </a:bodyPr>
          <a:lstStyle/>
          <a:p>
            <a:pPr>
              <a:spcBef>
                <a:spcPts val="600"/>
              </a:spcBef>
            </a:pPr>
            <a:r>
              <a:rPr lang="en-US" sz="2200" dirty="0"/>
              <a:t>Assign a policy</a:t>
            </a:r>
          </a:p>
        </p:txBody>
      </p:sp>
      <p:cxnSp>
        <p:nvCxnSpPr>
          <p:cNvPr id="22" name="Straight Connector 21">
            <a:extLst>
              <a:ext uri="{FF2B5EF4-FFF2-40B4-BE49-F238E27FC236}">
                <a16:creationId xmlns:a16="http://schemas.microsoft.com/office/drawing/2014/main" id="{7FEE4967-E7D9-469A-A8A7-DA97BD0A4525}"/>
              </a:ext>
              <a:ext uri="{C183D7F6-B498-43B3-948B-1728B52AA6E4}">
                <adec:decorative xmlns:adec="http://schemas.microsoft.com/office/drawing/2017/decorative" val="1"/>
              </a:ext>
            </a:extLst>
          </p:cNvPr>
          <p:cNvCxnSpPr>
            <a:cxnSpLocks/>
          </p:cNvCxnSpPr>
          <p:nvPr/>
        </p:nvCxnSpPr>
        <p:spPr>
          <a:xfrm>
            <a:off x="1511300" y="2216051"/>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two gears with different sizes">
            <a:extLst>
              <a:ext uri="{FF2B5EF4-FFF2-40B4-BE49-F238E27FC236}">
                <a16:creationId xmlns:a16="http://schemas.microsoft.com/office/drawing/2014/main" id="{737BFFEE-1015-43B1-80BF-D018EAB4F7D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316119"/>
            <a:ext cx="867156" cy="870204"/>
          </a:xfrm>
          <a:prstGeom prst="rect">
            <a:avLst/>
          </a:prstGeom>
        </p:spPr>
      </p:pic>
      <p:sp>
        <p:nvSpPr>
          <p:cNvPr id="14" name="TextBox 13">
            <a:extLst>
              <a:ext uri="{FF2B5EF4-FFF2-40B4-BE49-F238E27FC236}">
                <a16:creationId xmlns:a16="http://schemas.microsoft.com/office/drawing/2014/main" id="{73A7A1E3-6356-4F72-AEC3-3024755BAC0B}"/>
              </a:ext>
            </a:extLst>
          </p:cNvPr>
          <p:cNvSpPr txBox="1"/>
          <p:nvPr/>
        </p:nvSpPr>
        <p:spPr>
          <a:xfrm>
            <a:off x="1511300" y="2564223"/>
            <a:ext cx="10498138" cy="338554"/>
          </a:xfrm>
          <a:prstGeom prst="rect">
            <a:avLst/>
          </a:prstGeom>
          <a:noFill/>
        </p:spPr>
        <p:txBody>
          <a:bodyPr wrap="square" lIns="0" tIns="0" rIns="0" bIns="0" rtlCol="0">
            <a:spAutoFit/>
          </a:bodyPr>
          <a:lstStyle/>
          <a:p>
            <a:pPr>
              <a:spcBef>
                <a:spcPts val="600"/>
              </a:spcBef>
            </a:pPr>
            <a:r>
              <a:rPr lang="en-US" sz="2200"/>
              <a:t>Create and assign an initiative definition</a:t>
            </a:r>
          </a:p>
        </p:txBody>
      </p:sp>
      <p:cxnSp>
        <p:nvCxnSpPr>
          <p:cNvPr id="23" name="Straight Connector 22">
            <a:extLst>
              <a:ext uri="{FF2B5EF4-FFF2-40B4-BE49-F238E27FC236}">
                <a16:creationId xmlns:a16="http://schemas.microsoft.com/office/drawing/2014/main" id="{1888BDC4-0F0F-41BC-AA2D-220CF8CC3943}"/>
              </a:ext>
              <a:ext uri="{C183D7F6-B498-43B3-948B-1728B52AA6E4}">
                <adec:decorative xmlns:adec="http://schemas.microsoft.com/office/drawing/2017/decorative" val="1"/>
              </a:ext>
            </a:extLst>
          </p:cNvPr>
          <p:cNvCxnSpPr>
            <a:cxnSpLocks/>
          </p:cNvCxnSpPr>
          <p:nvPr/>
        </p:nvCxnSpPr>
        <p:spPr>
          <a:xfrm>
            <a:off x="1511300" y="3250949"/>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check mark enclosed by an arc">
            <a:extLst>
              <a:ext uri="{FF2B5EF4-FFF2-40B4-BE49-F238E27FC236}">
                <a16:creationId xmlns:a16="http://schemas.microsoft.com/office/drawing/2014/main" id="{1BB76544-4023-4EBD-8D7F-621B6FDB38D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351384"/>
            <a:ext cx="867156" cy="870204"/>
          </a:xfrm>
          <a:prstGeom prst="rect">
            <a:avLst/>
          </a:prstGeom>
        </p:spPr>
      </p:pic>
      <p:sp>
        <p:nvSpPr>
          <p:cNvPr id="19" name="TextBox 18">
            <a:extLst>
              <a:ext uri="{FF2B5EF4-FFF2-40B4-BE49-F238E27FC236}">
                <a16:creationId xmlns:a16="http://schemas.microsoft.com/office/drawing/2014/main" id="{D55E51A7-DCE5-4F6B-ADBE-4ABA19C9C0AA}"/>
              </a:ext>
            </a:extLst>
          </p:cNvPr>
          <p:cNvSpPr txBox="1"/>
          <p:nvPr/>
        </p:nvSpPr>
        <p:spPr>
          <a:xfrm>
            <a:off x="1511300" y="3599121"/>
            <a:ext cx="10498138" cy="338554"/>
          </a:xfrm>
          <a:prstGeom prst="rect">
            <a:avLst/>
          </a:prstGeom>
          <a:noFill/>
        </p:spPr>
        <p:txBody>
          <a:bodyPr wrap="square" lIns="0" tIns="0" rIns="0" bIns="0" rtlCol="0">
            <a:spAutoFit/>
          </a:bodyPr>
          <a:lstStyle/>
          <a:p>
            <a:pPr>
              <a:spcBef>
                <a:spcPts val="600"/>
              </a:spcBef>
            </a:pPr>
            <a:r>
              <a:rPr lang="en-US" sz="2200" dirty="0"/>
              <a:t>Check for compliance</a:t>
            </a:r>
          </a:p>
        </p:txBody>
      </p:sp>
      <p:cxnSp>
        <p:nvCxnSpPr>
          <p:cNvPr id="24" name="Straight Connector 23">
            <a:extLst>
              <a:ext uri="{FF2B5EF4-FFF2-40B4-BE49-F238E27FC236}">
                <a16:creationId xmlns:a16="http://schemas.microsoft.com/office/drawing/2014/main" id="{0A1F1D24-C2BA-40E3-BFED-FA5C55418E7A}"/>
              </a:ext>
              <a:ext uri="{C183D7F6-B498-43B3-948B-1728B52AA6E4}">
                <adec:decorative xmlns:adec="http://schemas.microsoft.com/office/drawing/2017/decorative" val="1"/>
              </a:ext>
            </a:extLst>
          </p:cNvPr>
          <p:cNvCxnSpPr>
            <a:cxnSpLocks/>
          </p:cNvCxnSpPr>
          <p:nvPr/>
        </p:nvCxnSpPr>
        <p:spPr>
          <a:xfrm>
            <a:off x="1511300" y="4285847"/>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wrench and screw driver">
            <a:extLst>
              <a:ext uri="{FF2B5EF4-FFF2-40B4-BE49-F238E27FC236}">
                <a16:creationId xmlns:a16="http://schemas.microsoft.com/office/drawing/2014/main" id="{4A1F0B17-76CD-4ED2-BFD0-F0A045EBBB4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386649"/>
            <a:ext cx="867156" cy="870204"/>
          </a:xfrm>
          <a:prstGeom prst="rect">
            <a:avLst/>
          </a:prstGeom>
        </p:spPr>
      </p:pic>
      <p:sp>
        <p:nvSpPr>
          <p:cNvPr id="27" name="TextBox 26">
            <a:extLst>
              <a:ext uri="{FF2B5EF4-FFF2-40B4-BE49-F238E27FC236}">
                <a16:creationId xmlns:a16="http://schemas.microsoft.com/office/drawing/2014/main" id="{58E092A1-C596-4C2D-81CF-BF9D995344CC}"/>
              </a:ext>
            </a:extLst>
          </p:cNvPr>
          <p:cNvSpPr txBox="1"/>
          <p:nvPr/>
        </p:nvSpPr>
        <p:spPr>
          <a:xfrm>
            <a:off x="1511300" y="4634019"/>
            <a:ext cx="10498138" cy="338554"/>
          </a:xfrm>
          <a:prstGeom prst="rect">
            <a:avLst/>
          </a:prstGeom>
          <a:noFill/>
        </p:spPr>
        <p:txBody>
          <a:bodyPr wrap="square" lIns="0" tIns="0" rIns="0" bIns="0" rtlCol="0">
            <a:spAutoFit/>
          </a:bodyPr>
          <a:lstStyle/>
          <a:p>
            <a:pPr>
              <a:spcBef>
                <a:spcPts val="600"/>
              </a:spcBef>
            </a:pPr>
            <a:r>
              <a:rPr lang="en-US" sz="2200" dirty="0"/>
              <a:t>Check for remediation tasks</a:t>
            </a:r>
          </a:p>
        </p:txBody>
      </p:sp>
      <p:cxnSp>
        <p:nvCxnSpPr>
          <p:cNvPr id="25" name="Straight Connector 24">
            <a:extLst>
              <a:ext uri="{FF2B5EF4-FFF2-40B4-BE49-F238E27FC236}">
                <a16:creationId xmlns:a16="http://schemas.microsoft.com/office/drawing/2014/main" id="{6EF6DF1C-6E2D-4064-83C0-4632D42E0B72}"/>
              </a:ext>
              <a:ext uri="{C183D7F6-B498-43B3-948B-1728B52AA6E4}">
                <adec:decorative xmlns:adec="http://schemas.microsoft.com/office/drawing/2017/decorative" val="1"/>
              </a:ext>
            </a:extLst>
          </p:cNvPr>
          <p:cNvCxnSpPr>
            <a:cxnSpLocks/>
          </p:cNvCxnSpPr>
          <p:nvPr/>
        </p:nvCxnSpPr>
        <p:spPr>
          <a:xfrm>
            <a:off x="1511300" y="5320745"/>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inside a badge">
            <a:extLst>
              <a:ext uri="{FF2B5EF4-FFF2-40B4-BE49-F238E27FC236}">
                <a16:creationId xmlns:a16="http://schemas.microsoft.com/office/drawing/2014/main" id="{44DAD938-310D-4B97-9F9C-628A9D7A938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421913"/>
            <a:ext cx="867156" cy="870204"/>
          </a:xfrm>
          <a:prstGeom prst="rect">
            <a:avLst/>
          </a:prstGeom>
        </p:spPr>
      </p:pic>
      <p:sp>
        <p:nvSpPr>
          <p:cNvPr id="28" name="TextBox 27">
            <a:extLst>
              <a:ext uri="{FF2B5EF4-FFF2-40B4-BE49-F238E27FC236}">
                <a16:creationId xmlns:a16="http://schemas.microsoft.com/office/drawing/2014/main" id="{7599D296-90C8-420F-A991-B806C26A961B}"/>
              </a:ext>
            </a:extLst>
          </p:cNvPr>
          <p:cNvSpPr txBox="1"/>
          <p:nvPr/>
        </p:nvSpPr>
        <p:spPr>
          <a:xfrm>
            <a:off x="1511300" y="5668916"/>
            <a:ext cx="10498138" cy="338554"/>
          </a:xfrm>
          <a:prstGeom prst="rect">
            <a:avLst/>
          </a:prstGeom>
          <a:noFill/>
        </p:spPr>
        <p:txBody>
          <a:bodyPr wrap="square" lIns="0" tIns="0" rIns="0" bIns="0" rtlCol="0">
            <a:spAutoFit/>
          </a:bodyPr>
          <a:lstStyle/>
          <a:p>
            <a:pPr>
              <a:spcBef>
                <a:spcPts val="600"/>
              </a:spcBef>
            </a:pPr>
            <a:r>
              <a:rPr lang="en-US" sz="2200"/>
              <a:t>Remove your policy and initiative</a:t>
            </a:r>
          </a:p>
        </p:txBody>
      </p:sp>
    </p:spTree>
    <p:extLst>
      <p:ext uri="{BB962C8B-B14F-4D97-AF65-F5344CB8AC3E}">
        <p14:creationId xmlns:p14="http://schemas.microsoft.com/office/powerpoint/2010/main" val="18907842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1. Create Policy Definitions</a:t>
            </a:r>
          </a:p>
        </p:txBody>
      </p:sp>
      <p:sp>
        <p:nvSpPr>
          <p:cNvPr id="7" name="Rectangle 6">
            <a:extLst>
              <a:ext uri="{FF2B5EF4-FFF2-40B4-BE49-F238E27FC236}">
                <a16:creationId xmlns:a16="http://schemas.microsoft.com/office/drawing/2014/main" id="{CCD13CC8-9A7F-4B66-B779-5448E0601EEB}"/>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Many policy definitions are available</a:t>
            </a:r>
          </a:p>
        </p:txBody>
      </p:sp>
      <p:sp>
        <p:nvSpPr>
          <p:cNvPr id="10" name="Rectangle 9">
            <a:extLst>
              <a:ext uri="{FF2B5EF4-FFF2-40B4-BE49-F238E27FC236}">
                <a16:creationId xmlns:a16="http://schemas.microsoft.com/office/drawing/2014/main" id="{449DF635-E16E-44C9-8087-96AB0CC0E59D}"/>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import policies from GitHub</a:t>
            </a:r>
          </a:p>
        </p:txBody>
      </p:sp>
      <p:sp>
        <p:nvSpPr>
          <p:cNvPr id="11" name="Rectangle 10">
            <a:extLst>
              <a:ext uri="{FF2B5EF4-FFF2-40B4-BE49-F238E27FC236}">
                <a16:creationId xmlns:a16="http://schemas.microsoft.com/office/drawing/2014/main" id="{34980FA4-8BB1-4870-BC12-930E2BD4B76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Policy Definitions have a specific JSON format </a:t>
            </a:r>
          </a:p>
        </p:txBody>
      </p:sp>
      <p:sp>
        <p:nvSpPr>
          <p:cNvPr id="12" name="Rectangle 11">
            <a:extLst>
              <a:ext uri="{FF2B5EF4-FFF2-40B4-BE49-F238E27FC236}">
                <a16:creationId xmlns:a16="http://schemas.microsoft.com/office/drawing/2014/main" id="{6D323F65-F0AF-4E80-A89A-960483259EEC}"/>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create custom policy definitions</a:t>
            </a:r>
          </a:p>
        </p:txBody>
      </p:sp>
      <p:pic>
        <p:nvPicPr>
          <p:cNvPr id="9" name="Picture 6" descr="Screenshot of the Policy definition page. the import sample policy definition from GitHub link is highlighted">
            <a:extLst>
              <a:ext uri="{FF2B5EF4-FFF2-40B4-BE49-F238E27FC236}">
                <a16:creationId xmlns:a16="http://schemas.microsoft.com/office/drawing/2014/main" id="{21ACA726-A7AC-476B-BB51-99EE8672F3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58866" t="-1919" r="-58866" b="-1919"/>
          <a:stretch/>
        </p:blipFill>
        <p:spPr>
          <a:xfrm>
            <a:off x="6037943" y="1549080"/>
            <a:ext cx="5971495" cy="4699317"/>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181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2. Create Initiative Definitions</a:t>
            </a:r>
          </a:p>
        </p:txBody>
      </p:sp>
      <p:sp>
        <p:nvSpPr>
          <p:cNvPr id="9" name="Rectangle 8">
            <a:extLst>
              <a:ext uri="{FF2B5EF4-FFF2-40B4-BE49-F238E27FC236}">
                <a16:creationId xmlns:a16="http://schemas.microsoft.com/office/drawing/2014/main" id="{5CC32537-B959-41AA-8945-1EC064D8BE57}"/>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Group policy definitions</a:t>
            </a:r>
          </a:p>
        </p:txBody>
      </p:sp>
      <p:sp>
        <p:nvSpPr>
          <p:cNvPr id="10" name="Rectangle 9">
            <a:extLst>
              <a:ext uri="{FF2B5EF4-FFF2-40B4-BE49-F238E27FC236}">
                <a16:creationId xmlns:a16="http://schemas.microsoft.com/office/drawing/2014/main" id="{8DA06C78-9348-4D23-82E8-5A15C7757809}"/>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Include one or more policies</a:t>
            </a:r>
          </a:p>
        </p:txBody>
      </p:sp>
      <p:sp>
        <p:nvSpPr>
          <p:cNvPr id="11" name="Rectangle 10">
            <a:extLst>
              <a:ext uri="{FF2B5EF4-FFF2-40B4-BE49-F238E27FC236}">
                <a16:creationId xmlns:a16="http://schemas.microsoft.com/office/drawing/2014/main" id="{B535585A-BC6B-47D2-BD11-0E4C349342C8}"/>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Requires planning</a:t>
            </a:r>
          </a:p>
        </p:txBody>
      </p:sp>
      <p:pic>
        <p:nvPicPr>
          <p:cNvPr id="8" name="Picture 4" descr="Screenshot of the New Initiative definition page. Options shown for Definition location, Name, Description, and Category. POLICIES is highlighted with examples of policies that be used to create Initiative definitions">
            <a:extLst>
              <a:ext uri="{FF2B5EF4-FFF2-40B4-BE49-F238E27FC236}">
                <a16:creationId xmlns:a16="http://schemas.microsoft.com/office/drawing/2014/main" id="{DE36556F-BBA4-4CAA-8ECD-5566A28174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723" t="-2038" r="-1531" b="-2038"/>
          <a:stretch/>
        </p:blipFill>
        <p:spPr>
          <a:xfrm>
            <a:off x="6037943" y="1549081"/>
            <a:ext cx="5960382" cy="4699318"/>
          </a:xfrm>
          <a:prstGeom prst="rect">
            <a:avLst/>
          </a:prstGeom>
          <a:no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43993026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3. Scope the Initiative Definition</a:t>
            </a:r>
          </a:p>
        </p:txBody>
      </p:sp>
      <p:pic>
        <p:nvPicPr>
          <p:cNvPr id="8" name="Picture 2" descr="Screenshot of the Definitions page for assigning an Initiative Definition to resources or groups or resources">
            <a:extLst>
              <a:ext uri="{FF2B5EF4-FFF2-40B4-BE49-F238E27FC236}">
                <a16:creationId xmlns:a16="http://schemas.microsoft.com/office/drawing/2014/main" id="{F6E9BE85-3D53-4512-88CD-3126C90D32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43" t="-12819" r="-2143" b="-12819"/>
          <a:stretch/>
        </p:blipFill>
        <p:spPr>
          <a:xfrm>
            <a:off x="427037" y="1192212"/>
            <a:ext cx="11571287" cy="3709987"/>
          </a:xfrm>
          <a:prstGeom prst="rect">
            <a:avLst/>
          </a:prstGeom>
          <a:noFill/>
          <a:ln w="19050">
            <a:solidFill>
              <a:schemeClr val="bg1">
                <a:lumMod val="95000"/>
              </a:schemeClr>
            </a:solidFill>
            <a:headEnd type="none" w="med" len="med"/>
            <a:tailEnd type="none" w="med" len="med"/>
          </a:ln>
          <a:effectLst/>
        </p:spPr>
      </p:pic>
      <p:sp>
        <p:nvSpPr>
          <p:cNvPr id="12" name="Freeform: Shape 11">
            <a:extLst>
              <a:ext uri="{FF2B5EF4-FFF2-40B4-BE49-F238E27FC236}">
                <a16:creationId xmlns:a16="http://schemas.microsoft.com/office/drawing/2014/main" id="{F8FDC64B-C9ED-4822-A03D-B17C8E4D1282}"/>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Assign the definition</a:t>
            </a:r>
            <a:br>
              <a:rPr lang="en-US" sz="2400">
                <a:solidFill>
                  <a:schemeClr val="tx1"/>
                </a:solidFill>
              </a:rPr>
            </a:br>
            <a:r>
              <a:rPr lang="en-US" sz="2400">
                <a:solidFill>
                  <a:schemeClr val="tx1"/>
                </a:solidFill>
              </a:rPr>
              <a:t>to a scope</a:t>
            </a:r>
          </a:p>
        </p:txBody>
      </p:sp>
      <p:sp>
        <p:nvSpPr>
          <p:cNvPr id="13" name="Freeform: Shape 12">
            <a:extLst>
              <a:ext uri="{FF2B5EF4-FFF2-40B4-BE49-F238E27FC236}">
                <a16:creationId xmlns:a16="http://schemas.microsoft.com/office/drawing/2014/main" id="{D61776F2-1DB6-44A0-A7A7-94BE65933B96}"/>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The scope enforces</a:t>
            </a:r>
            <a:br>
              <a:rPr lang="en-US" sz="2400">
                <a:solidFill>
                  <a:schemeClr val="tx1"/>
                </a:solidFill>
              </a:rPr>
            </a:br>
            <a:r>
              <a:rPr lang="en-US" sz="2400">
                <a:solidFill>
                  <a:schemeClr val="tx1"/>
                </a:solidFill>
              </a:rPr>
              <a:t>the policy</a:t>
            </a:r>
          </a:p>
        </p:txBody>
      </p:sp>
      <p:sp>
        <p:nvSpPr>
          <p:cNvPr id="14" name="Freeform: Shape 13">
            <a:extLst>
              <a:ext uri="{FF2B5EF4-FFF2-40B4-BE49-F238E27FC236}">
                <a16:creationId xmlns:a16="http://schemas.microsoft.com/office/drawing/2014/main" id="{B6B2ECA9-32BD-464D-9A39-9F9D4DCDFFE0}"/>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Select the subscription,</a:t>
            </a:r>
            <a:br>
              <a:rPr lang="en-US" sz="2400">
                <a:solidFill>
                  <a:schemeClr val="tx1"/>
                </a:solidFill>
              </a:rPr>
            </a:br>
            <a:r>
              <a:rPr lang="en-US" sz="2400">
                <a:solidFill>
                  <a:schemeClr val="tx1"/>
                </a:solidFill>
              </a:rPr>
              <a:t>and optionally the</a:t>
            </a:r>
            <a:br>
              <a:rPr lang="en-US" sz="2400">
                <a:solidFill>
                  <a:schemeClr val="tx1"/>
                </a:solidFill>
              </a:rPr>
            </a:br>
            <a:r>
              <a:rPr lang="en-US" sz="2400">
                <a:solidFill>
                  <a:schemeClr val="tx1"/>
                </a:solidFill>
              </a:rPr>
              <a:t>resource group</a:t>
            </a:r>
          </a:p>
        </p:txBody>
      </p:sp>
    </p:spTree>
    <p:extLst>
      <p:ext uri="{BB962C8B-B14F-4D97-AF65-F5344CB8AC3E}">
        <p14:creationId xmlns:p14="http://schemas.microsoft.com/office/powerpoint/2010/main" val="27401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4. Determine Compliance</a:t>
            </a:r>
          </a:p>
        </p:txBody>
      </p:sp>
      <p:pic>
        <p:nvPicPr>
          <p:cNvPr id="12" name="Picture 2" descr="Screenshot of the Compliance blade. The East Region policy is selected. There are choices for non-compliant initiatives, non-compliant policies, and non-compliant resources">
            <a:extLst>
              <a:ext uri="{FF2B5EF4-FFF2-40B4-BE49-F238E27FC236}">
                <a16:creationId xmlns:a16="http://schemas.microsoft.com/office/drawing/2014/main" id="{71DECDA0-BD16-4824-8BAC-B5AE8CC3994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27" t="-10506" r="-1712" b="-10521"/>
          <a:stretch/>
        </p:blipFill>
        <p:spPr>
          <a:xfrm>
            <a:off x="427037" y="1192211"/>
            <a:ext cx="11571287" cy="3709988"/>
          </a:xfrm>
          <a:prstGeom prst="rect">
            <a:avLst/>
          </a:prstGeom>
          <a:noFill/>
          <a:ln w="19050">
            <a:solidFill>
              <a:schemeClr val="bg1">
                <a:lumMod val="95000"/>
              </a:schemeClr>
            </a:solidFill>
            <a:headEnd type="none" w="med" len="med"/>
            <a:tailEnd type="none" w="med" len="med"/>
          </a:ln>
          <a:effectLst/>
        </p:spPr>
      </p:pic>
      <p:sp>
        <p:nvSpPr>
          <p:cNvPr id="14" name="Freeform: Shape 13">
            <a:extLst>
              <a:ext uri="{FF2B5EF4-FFF2-40B4-BE49-F238E27FC236}">
                <a16:creationId xmlns:a16="http://schemas.microsoft.com/office/drawing/2014/main" id="{D86A5B11-2AFB-40F8-9A12-46254E4E91F0}"/>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Non-compliant initiatives, policies and resources</a:t>
            </a:r>
          </a:p>
        </p:txBody>
      </p:sp>
      <p:sp>
        <p:nvSpPr>
          <p:cNvPr id="15" name="Freeform: Shape 14">
            <a:extLst>
              <a:ext uri="{FF2B5EF4-FFF2-40B4-BE49-F238E27FC236}">
                <a16:creationId xmlns:a16="http://schemas.microsoft.com/office/drawing/2014/main" id="{901D4E05-4EA7-4980-A881-0685BDEAB28F}"/>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Evaluates and reports about once an hour</a:t>
            </a:r>
          </a:p>
        </p:txBody>
      </p:sp>
      <p:sp>
        <p:nvSpPr>
          <p:cNvPr id="16" name="Freeform: Shape 15">
            <a:extLst>
              <a:ext uri="{FF2B5EF4-FFF2-40B4-BE49-F238E27FC236}">
                <a16:creationId xmlns:a16="http://schemas.microsoft.com/office/drawing/2014/main" id="{BD0D982C-734E-4F3C-8BFD-0C83FD0A9C09}"/>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Automatic remediations is available</a:t>
            </a:r>
          </a:p>
        </p:txBody>
      </p:sp>
    </p:spTree>
    <p:extLst>
      <p:ext uri="{BB962C8B-B14F-4D97-AF65-F5344CB8AC3E}">
        <p14:creationId xmlns:p14="http://schemas.microsoft.com/office/powerpoint/2010/main" val="378995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9CA-390D-A1B1-CC16-5E5619D15EE6}"/>
              </a:ext>
            </a:extLst>
          </p:cNvPr>
          <p:cNvSpPr>
            <a:spLocks noGrp="1"/>
          </p:cNvSpPr>
          <p:nvPr>
            <p:ph type="title"/>
          </p:nvPr>
        </p:nvSpPr>
        <p:spPr>
          <a:xfrm>
            <a:off x="432593" y="192941"/>
            <a:ext cx="11571287" cy="411162"/>
          </a:xfrm>
        </p:spPr>
        <p:txBody>
          <a:bodyPr/>
          <a:lstStyle/>
          <a:p>
            <a:r>
              <a:rPr lang="en-GB" dirty="0"/>
              <a:t>Knowledge Check </a:t>
            </a:r>
          </a:p>
        </p:txBody>
      </p:sp>
      <p:pic>
        <p:nvPicPr>
          <p:cNvPr id="4" name="Picture 3">
            <a:extLst>
              <a:ext uri="{FF2B5EF4-FFF2-40B4-BE49-F238E27FC236}">
                <a16:creationId xmlns:a16="http://schemas.microsoft.com/office/drawing/2014/main" id="{B7EE923D-6631-6B10-1193-EF7AC1393C08}"/>
              </a:ext>
            </a:extLst>
          </p:cNvPr>
          <p:cNvPicPr>
            <a:picLocks noChangeAspect="1"/>
          </p:cNvPicPr>
          <p:nvPr/>
        </p:nvPicPr>
        <p:blipFill>
          <a:blip r:embed="rId2"/>
          <a:stretch>
            <a:fillRect/>
          </a:stretch>
        </p:blipFill>
        <p:spPr>
          <a:xfrm>
            <a:off x="432593" y="769465"/>
            <a:ext cx="7682559" cy="6022252"/>
          </a:xfrm>
          <a:prstGeom prst="rect">
            <a:avLst/>
          </a:prstGeom>
        </p:spPr>
      </p:pic>
    </p:spTree>
    <p:extLst>
      <p:ext uri="{BB962C8B-B14F-4D97-AF65-F5344CB8AC3E}">
        <p14:creationId xmlns:p14="http://schemas.microsoft.com/office/powerpoint/2010/main" val="170131479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Policy</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21" name="Rectangle 20">
            <a:extLst>
              <a:ext uri="{FF2B5EF4-FFF2-40B4-BE49-F238E27FC236}">
                <a16:creationId xmlns:a16="http://schemas.microsoft.com/office/drawing/2014/main" id="{B5787F5C-B57E-48FF-97C9-56B0FDEA7025}"/>
              </a:ext>
            </a:extLst>
          </p:cNvPr>
          <p:cNvSpPr/>
          <p:nvPr/>
        </p:nvSpPr>
        <p:spPr>
          <a:xfrm>
            <a:off x="4866181" y="2099788"/>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3"/>
              </a:rPr>
              <a:t>Introduction to Azure Policy</a:t>
            </a:r>
            <a:endParaRPr lang="en-US" sz="2000" dirty="0">
              <a:solidFill>
                <a:schemeClr val="tx1"/>
              </a:solidFill>
            </a:endParaRPr>
          </a:p>
        </p:txBody>
      </p:sp>
      <p:sp>
        <p:nvSpPr>
          <p:cNvPr id="16" name="Rectangle 15">
            <a:extLst>
              <a:ext uri="{FF2B5EF4-FFF2-40B4-BE49-F238E27FC236}">
                <a16:creationId xmlns:a16="http://schemas.microsoft.com/office/drawing/2014/main" id="{8A896E46-4860-4F41-8152-7B3BE0BBC2C9}"/>
              </a:ext>
            </a:extLst>
          </p:cNvPr>
          <p:cNvSpPr/>
          <p:nvPr/>
        </p:nvSpPr>
        <p:spPr>
          <a:xfrm>
            <a:off x="4877294" y="2722249"/>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4"/>
              </a:rPr>
              <a:t>Build a cloud governance strategy on Azure</a:t>
            </a:r>
            <a:endParaRPr lang="en-US" sz="2000"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877294" y="267882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6EDCEA-4D85-43F1-B39E-B83C72A8C3EE}"/>
              </a:ext>
              <a:ext uri="{C183D7F6-B498-43B3-948B-1728B52AA6E4}">
                <adec:decorative xmlns:adec="http://schemas.microsoft.com/office/drawing/2017/decorative" val="1"/>
              </a:ext>
            </a:extLst>
          </p:cNvPr>
          <p:cNvCxnSpPr>
            <a:cxnSpLocks/>
          </p:cNvCxnSpPr>
          <p:nvPr/>
        </p:nvCxnSpPr>
        <p:spPr>
          <a:xfrm>
            <a:off x="4877294" y="331431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Tree>
    <p:extLst>
      <p:ext uri="{BB962C8B-B14F-4D97-AF65-F5344CB8AC3E}">
        <p14:creationId xmlns:p14="http://schemas.microsoft.com/office/powerpoint/2010/main" val="38796363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56571" y="3247963"/>
            <a:ext cx="9070923" cy="498598"/>
          </a:xfrm>
        </p:spPr>
        <p:txBody>
          <a:bodyPr/>
          <a:lstStyle/>
          <a:p>
            <a:r>
              <a:rPr lang="en-US" dirty="0"/>
              <a:t>Configure Role-Based Access Control</a:t>
            </a:r>
          </a:p>
        </p:txBody>
      </p:sp>
      <p:pic>
        <p:nvPicPr>
          <p:cNvPr id="3" name="Picture 2" descr="Icon of a security lock">
            <a:extLst>
              <a:ext uri="{FF2B5EF4-FFF2-40B4-BE49-F238E27FC236}">
                <a16:creationId xmlns:a16="http://schemas.microsoft.com/office/drawing/2014/main" id="{D19152D7-85C3-47A8-8D1F-07616FF7DD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3934"/>
          <a:stretch/>
        </p:blipFill>
        <p:spPr>
          <a:xfrm>
            <a:off x="10480988" y="2979904"/>
            <a:ext cx="885513" cy="1136316"/>
          </a:xfrm>
          <a:prstGeom prst="rect">
            <a:avLst/>
          </a:prstGeom>
        </p:spPr>
      </p:pic>
    </p:spTree>
    <p:extLst>
      <p:ext uri="{BB962C8B-B14F-4D97-AF65-F5344CB8AC3E}">
        <p14:creationId xmlns:p14="http://schemas.microsoft.com/office/powerpoint/2010/main" val="3546179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1"/>
            <a:ext cx="2506662" cy="1231106"/>
          </a:xfrm>
        </p:spPr>
        <p:txBody>
          <a:bodyPr/>
          <a:lstStyle/>
          <a:p>
            <a:r>
              <a:rPr lang="en-US" dirty="0">
                <a:solidFill>
                  <a:schemeClr val="bg1"/>
                </a:solidFill>
              </a:rPr>
              <a:t>Configure Subscriptions Introduction</a:t>
            </a:r>
          </a:p>
        </p:txBody>
      </p:sp>
      <p:sp>
        <p:nvSpPr>
          <p:cNvPr id="22" name="TextBox 21">
            <a:extLst>
              <a:ext uri="{FF2B5EF4-FFF2-40B4-BE49-F238E27FC236}">
                <a16:creationId xmlns:a16="http://schemas.microsoft.com/office/drawing/2014/main" id="{CBEF2667-60D8-4CD6-94ED-0AC5AFDB0D05}"/>
              </a:ext>
            </a:extLst>
          </p:cNvPr>
          <p:cNvSpPr txBox="1"/>
          <p:nvPr/>
        </p:nvSpPr>
        <p:spPr>
          <a:xfrm>
            <a:off x="4573084" y="293340"/>
            <a:ext cx="4876411" cy="5528821"/>
          </a:xfrm>
          <a:prstGeom prst="rect">
            <a:avLst/>
          </a:prstGeom>
          <a:noFill/>
        </p:spPr>
        <p:txBody>
          <a:bodyPr wrap="square" lIns="0" tIns="0" rIns="0" bIns="0" rtlCol="0">
            <a:spAutoFit/>
          </a:bodyPr>
          <a:lstStyle/>
          <a:p>
            <a:pPr defTabSz="444500">
              <a:lnSpc>
                <a:spcPct val="150000"/>
              </a:lnSpc>
              <a:spcBef>
                <a:spcPct val="0"/>
              </a:spcBef>
              <a:spcAft>
                <a:spcPct val="35000"/>
              </a:spcAft>
            </a:pPr>
            <a:r>
              <a:rPr lang="en-US" sz="2000" dirty="0"/>
              <a:t>Identify Regions</a:t>
            </a:r>
          </a:p>
          <a:p>
            <a:pPr defTabSz="444500">
              <a:lnSpc>
                <a:spcPct val="150000"/>
              </a:lnSpc>
              <a:spcBef>
                <a:spcPct val="0"/>
              </a:spcBef>
              <a:spcAft>
                <a:spcPct val="35000"/>
              </a:spcAft>
            </a:pPr>
            <a:r>
              <a:rPr lang="en-US" sz="2000" dirty="0"/>
              <a:t>Implement Azure Subscriptions</a:t>
            </a:r>
          </a:p>
          <a:p>
            <a:pPr defTabSz="444500">
              <a:lnSpc>
                <a:spcPct val="150000"/>
              </a:lnSpc>
              <a:spcBef>
                <a:spcPct val="0"/>
              </a:spcBef>
              <a:spcAft>
                <a:spcPct val="35000"/>
              </a:spcAft>
            </a:pPr>
            <a:r>
              <a:rPr lang="en-US" sz="2000" dirty="0"/>
              <a:t>Identify Subscription Usage</a:t>
            </a:r>
          </a:p>
          <a:p>
            <a:pPr defTabSz="444500">
              <a:lnSpc>
                <a:spcPct val="150000"/>
              </a:lnSpc>
              <a:spcBef>
                <a:spcPct val="0"/>
              </a:spcBef>
              <a:spcAft>
                <a:spcPct val="35000"/>
              </a:spcAft>
            </a:pPr>
            <a:r>
              <a:rPr lang="en-US" sz="2000" dirty="0"/>
              <a:t>Obtain a Subscription</a:t>
            </a:r>
          </a:p>
          <a:p>
            <a:pPr defTabSz="444500">
              <a:lnSpc>
                <a:spcPct val="150000"/>
              </a:lnSpc>
              <a:spcBef>
                <a:spcPct val="0"/>
              </a:spcBef>
              <a:spcAft>
                <a:spcPct val="35000"/>
              </a:spcAft>
            </a:pPr>
            <a:r>
              <a:rPr lang="en-US" sz="2000" dirty="0"/>
              <a:t>Create Resource Groups</a:t>
            </a:r>
          </a:p>
          <a:p>
            <a:pPr defTabSz="444500">
              <a:lnSpc>
                <a:spcPct val="150000"/>
              </a:lnSpc>
              <a:spcBef>
                <a:spcPct val="0"/>
              </a:spcBef>
              <a:spcAft>
                <a:spcPct val="35000"/>
              </a:spcAft>
            </a:pPr>
            <a:r>
              <a:rPr lang="en-US" sz="2000" dirty="0"/>
              <a:t>Determine Resource Limits</a:t>
            </a:r>
          </a:p>
          <a:p>
            <a:pPr defTabSz="444500">
              <a:lnSpc>
                <a:spcPct val="150000"/>
              </a:lnSpc>
              <a:spcBef>
                <a:spcPct val="0"/>
              </a:spcBef>
              <a:spcAft>
                <a:spcPct val="35000"/>
              </a:spcAft>
            </a:pPr>
            <a:r>
              <a:rPr lang="en-US" sz="2000" dirty="0"/>
              <a:t>Create an Azure Resource Hierarchy</a:t>
            </a:r>
          </a:p>
          <a:p>
            <a:pPr defTabSz="444500">
              <a:lnSpc>
                <a:spcPct val="150000"/>
              </a:lnSpc>
              <a:spcBef>
                <a:spcPct val="0"/>
              </a:spcBef>
              <a:spcAft>
                <a:spcPct val="35000"/>
              </a:spcAft>
            </a:pPr>
            <a:r>
              <a:rPr lang="en-US" sz="2000" dirty="0"/>
              <a:t>Apply Resource Tagging</a:t>
            </a:r>
          </a:p>
          <a:p>
            <a:pPr defTabSz="444500">
              <a:lnSpc>
                <a:spcPct val="150000"/>
              </a:lnSpc>
              <a:spcBef>
                <a:spcPct val="0"/>
              </a:spcBef>
              <a:spcAft>
                <a:spcPct val="35000"/>
              </a:spcAft>
            </a:pPr>
            <a:r>
              <a:rPr lang="en-US" sz="2000" dirty="0"/>
              <a:t>Manage Costs</a:t>
            </a:r>
          </a:p>
          <a:p>
            <a:pPr defTabSz="444500">
              <a:lnSpc>
                <a:spcPct val="150000"/>
              </a:lnSpc>
              <a:spcBef>
                <a:spcPct val="0"/>
              </a:spcBef>
              <a:spcAft>
                <a:spcPct val="35000"/>
              </a:spcAft>
            </a:pPr>
            <a:r>
              <a:rPr lang="en-US" sz="2000" dirty="0"/>
              <a:t>Summary and Resources</a:t>
            </a:r>
          </a:p>
        </p:txBody>
      </p:sp>
      <p:grpSp>
        <p:nvGrpSpPr>
          <p:cNvPr id="61" name="Group 60">
            <a:extLst>
              <a:ext uri="{FF2B5EF4-FFF2-40B4-BE49-F238E27FC236}">
                <a16:creationId xmlns:a16="http://schemas.microsoft.com/office/drawing/2014/main" id="{E82AE47A-5497-434C-BE36-92F9C3547736}"/>
              </a:ext>
              <a:ext uri="{C183D7F6-B498-43B3-948B-1728B52AA6E4}">
                <adec:decorative xmlns:adec="http://schemas.microsoft.com/office/drawing/2017/decorative" val="1"/>
              </a:ext>
            </a:extLst>
          </p:cNvPr>
          <p:cNvGrpSpPr/>
          <p:nvPr/>
        </p:nvGrpSpPr>
        <p:grpSpPr>
          <a:xfrm>
            <a:off x="3741506" y="318115"/>
            <a:ext cx="600440" cy="5583512"/>
            <a:chOff x="3741506" y="318115"/>
            <a:chExt cx="600440" cy="5583512"/>
          </a:xfrm>
        </p:grpSpPr>
        <p:pic>
          <p:nvPicPr>
            <p:cNvPr id="90" name="Picture 89" descr="Icon of a dollar in a rotating circle">
              <a:extLst>
                <a:ext uri="{FF2B5EF4-FFF2-40B4-BE49-F238E27FC236}">
                  <a16:creationId xmlns:a16="http://schemas.microsoft.com/office/drawing/2014/main" id="{C8E50246-8993-4EDF-BEE0-24438B359B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45307" y="4792436"/>
              <a:ext cx="575211" cy="492598"/>
            </a:xfrm>
            <a:prstGeom prst="rect">
              <a:avLst/>
            </a:prstGeom>
          </p:spPr>
        </p:pic>
        <p:pic>
          <p:nvPicPr>
            <p:cNvPr id="50" name="Picture 49" descr="Icon of books stacked together">
              <a:extLst>
                <a:ext uri="{FF2B5EF4-FFF2-40B4-BE49-F238E27FC236}">
                  <a16:creationId xmlns:a16="http://schemas.microsoft.com/office/drawing/2014/main" id="{FD4F54B9-3690-49F4-97A2-0E72ED47DC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61469" y="1439680"/>
              <a:ext cx="575211" cy="546391"/>
            </a:xfrm>
            <a:prstGeom prst="rect">
              <a:avLst/>
            </a:prstGeom>
          </p:spPr>
        </p:pic>
        <p:pic>
          <p:nvPicPr>
            <p:cNvPr id="11" name="Picture 10" descr="Icon of a dollar sign inside a circle">
              <a:extLst>
                <a:ext uri="{FF2B5EF4-FFF2-40B4-BE49-F238E27FC236}">
                  <a16:creationId xmlns:a16="http://schemas.microsoft.com/office/drawing/2014/main" id="{B1955000-9E45-418B-A89B-FE269491BF3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53929" y="1981043"/>
              <a:ext cx="575211" cy="515981"/>
            </a:xfrm>
            <a:prstGeom prst="rect">
              <a:avLst/>
            </a:prstGeom>
          </p:spPr>
        </p:pic>
        <p:grpSp>
          <p:nvGrpSpPr>
            <p:cNvPr id="44" name="Group 43">
              <a:extLst>
                <a:ext uri="{FF2B5EF4-FFF2-40B4-BE49-F238E27FC236}">
                  <a16:creationId xmlns:a16="http://schemas.microsoft.com/office/drawing/2014/main" id="{9E0A3030-BEE4-440B-8335-3979650271FF}"/>
                </a:ext>
              </a:extLst>
            </p:cNvPr>
            <p:cNvGrpSpPr/>
            <p:nvPr/>
          </p:nvGrpSpPr>
          <p:grpSpPr>
            <a:xfrm>
              <a:off x="3741507" y="5409029"/>
              <a:ext cx="575211" cy="492598"/>
              <a:chOff x="3779607" y="5447129"/>
              <a:chExt cx="575211" cy="492598"/>
            </a:xfrm>
          </p:grpSpPr>
          <p:pic>
            <p:nvPicPr>
              <p:cNvPr id="19" name="Picture 18">
                <a:extLst>
                  <a:ext uri="{FF2B5EF4-FFF2-40B4-BE49-F238E27FC236}">
                    <a16:creationId xmlns:a16="http://schemas.microsoft.com/office/drawing/2014/main" id="{C732F55B-A77C-4889-8E56-E0343D8159FC}"/>
                  </a:ext>
                </a:extLst>
              </p:cNvPr>
              <p:cNvPicPr>
                <a:picLocks noChangeAspect="1"/>
              </p:cNvPicPr>
              <p:nvPr/>
            </p:nvPicPr>
            <p:blipFill>
              <a:blip r:embed="rId6"/>
              <a:stretch>
                <a:fillRect/>
              </a:stretch>
            </p:blipFill>
            <p:spPr>
              <a:xfrm>
                <a:off x="3779607" y="5447129"/>
                <a:ext cx="575211" cy="492598"/>
              </a:xfrm>
              <a:prstGeom prst="rect">
                <a:avLst/>
              </a:prstGeom>
            </p:spPr>
          </p:pic>
          <p:grpSp>
            <p:nvGrpSpPr>
              <p:cNvPr id="20" name="Group 19">
                <a:extLst>
                  <a:ext uri="{FF2B5EF4-FFF2-40B4-BE49-F238E27FC236}">
                    <a16:creationId xmlns:a16="http://schemas.microsoft.com/office/drawing/2014/main" id="{45D0233C-95A1-4501-8CEA-5BB96E63D7C6}"/>
                  </a:ext>
                </a:extLst>
              </p:cNvPr>
              <p:cNvGrpSpPr/>
              <p:nvPr/>
            </p:nvGrpSpPr>
            <p:grpSpPr>
              <a:xfrm>
                <a:off x="3927219" y="5554845"/>
                <a:ext cx="330014" cy="267142"/>
                <a:chOff x="3876178" y="3413953"/>
                <a:chExt cx="297764" cy="255320"/>
              </a:xfrm>
            </p:grpSpPr>
            <p:sp>
              <p:nvSpPr>
                <p:cNvPr id="24" name="Freeform: Shape 23">
                  <a:extLst>
                    <a:ext uri="{FF2B5EF4-FFF2-40B4-BE49-F238E27FC236}">
                      <a16:creationId xmlns:a16="http://schemas.microsoft.com/office/drawing/2014/main" id="{8EC0ECA9-57F7-45AE-B51F-DA5F967820E1}"/>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10908D1-C47A-47B3-B330-8BBB07B42D9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748B4AB-FA59-4993-B73F-36D4BA79243D}"/>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C7E9226-D86D-428A-947F-097C59F9C89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0DA9CD-9274-4FCB-B5E1-6C1B0C579874}"/>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7165CB2-7271-48D0-84A2-05830FB38B3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5F51073-EFD7-4B86-B7A4-ACF451445EC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94D7BA5-0728-4ECE-B641-483CFC0AB21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nvGrpSpPr>
            <p:cNvPr id="10" name="Group 9">
              <a:extLst>
                <a:ext uri="{FF2B5EF4-FFF2-40B4-BE49-F238E27FC236}">
                  <a16:creationId xmlns:a16="http://schemas.microsoft.com/office/drawing/2014/main" id="{28AD212A-EFDD-4FB4-ABD8-D2B6A29A0A54}"/>
                </a:ext>
              </a:extLst>
            </p:cNvPr>
            <p:cNvGrpSpPr/>
            <p:nvPr/>
          </p:nvGrpSpPr>
          <p:grpSpPr>
            <a:xfrm>
              <a:off x="3766735" y="899916"/>
              <a:ext cx="575211" cy="492598"/>
              <a:chOff x="8614924" y="378730"/>
              <a:chExt cx="575211" cy="492598"/>
            </a:xfrm>
          </p:grpSpPr>
          <p:pic>
            <p:nvPicPr>
              <p:cNvPr id="9" name="Picture 8">
                <a:extLst>
                  <a:ext uri="{FF2B5EF4-FFF2-40B4-BE49-F238E27FC236}">
                    <a16:creationId xmlns:a16="http://schemas.microsoft.com/office/drawing/2014/main" id="{F7A1EC3F-D230-4C43-8D7F-9D85BFACA47D}"/>
                  </a:ext>
                </a:extLst>
              </p:cNvPr>
              <p:cNvPicPr>
                <a:picLocks noChangeAspect="1"/>
              </p:cNvPicPr>
              <p:nvPr/>
            </p:nvPicPr>
            <p:blipFill>
              <a:blip r:embed="rId6"/>
              <a:stretch>
                <a:fillRect/>
              </a:stretch>
            </p:blipFill>
            <p:spPr>
              <a:xfrm>
                <a:off x="8614924" y="378730"/>
                <a:ext cx="575211" cy="492598"/>
              </a:xfrm>
              <a:prstGeom prst="rect">
                <a:avLst/>
              </a:prstGeom>
            </p:spPr>
          </p:pic>
          <p:pic>
            <p:nvPicPr>
              <p:cNvPr id="3" name="Graphic 2">
                <a:extLst>
                  <a:ext uri="{FF2B5EF4-FFF2-40B4-BE49-F238E27FC236}">
                    <a16:creationId xmlns:a16="http://schemas.microsoft.com/office/drawing/2014/main" id="{361C2689-A00F-4BFA-856A-8E1A7BA951C1}"/>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21492" y="446662"/>
                <a:ext cx="362073" cy="362073"/>
              </a:xfrm>
              <a:prstGeom prst="rect">
                <a:avLst/>
              </a:prstGeom>
            </p:spPr>
          </p:pic>
        </p:grpSp>
        <p:grpSp>
          <p:nvGrpSpPr>
            <p:cNvPr id="15" name="Group 14">
              <a:extLst>
                <a:ext uri="{FF2B5EF4-FFF2-40B4-BE49-F238E27FC236}">
                  <a16:creationId xmlns:a16="http://schemas.microsoft.com/office/drawing/2014/main" id="{44826258-DBAC-46EA-B7D4-72B5522E0415}"/>
                </a:ext>
              </a:extLst>
            </p:cNvPr>
            <p:cNvGrpSpPr/>
            <p:nvPr/>
          </p:nvGrpSpPr>
          <p:grpSpPr>
            <a:xfrm>
              <a:off x="3745307" y="318115"/>
              <a:ext cx="575211" cy="492598"/>
              <a:chOff x="8798521" y="2276688"/>
              <a:chExt cx="575211" cy="492598"/>
            </a:xfrm>
          </p:grpSpPr>
          <p:pic>
            <p:nvPicPr>
              <p:cNvPr id="14" name="Picture 13">
                <a:extLst>
                  <a:ext uri="{FF2B5EF4-FFF2-40B4-BE49-F238E27FC236}">
                    <a16:creationId xmlns:a16="http://schemas.microsoft.com/office/drawing/2014/main" id="{A311B7B4-2C09-495B-8257-09E8E814D0BD}"/>
                  </a:ext>
                </a:extLst>
              </p:cNvPr>
              <p:cNvPicPr>
                <a:picLocks noChangeAspect="1"/>
              </p:cNvPicPr>
              <p:nvPr/>
            </p:nvPicPr>
            <p:blipFill>
              <a:blip r:embed="rId6"/>
              <a:stretch>
                <a:fillRect/>
              </a:stretch>
            </p:blipFill>
            <p:spPr>
              <a:xfrm>
                <a:off x="8798521" y="2276688"/>
                <a:ext cx="575211" cy="492598"/>
              </a:xfrm>
              <a:prstGeom prst="rect">
                <a:avLst/>
              </a:prstGeom>
            </p:spPr>
          </p:pic>
          <p:pic>
            <p:nvPicPr>
              <p:cNvPr id="13" name="Graphic 12" descr="Earth globe: Americas with solid fill">
                <a:extLst>
                  <a:ext uri="{FF2B5EF4-FFF2-40B4-BE49-F238E27FC236}">
                    <a16:creationId xmlns:a16="http://schemas.microsoft.com/office/drawing/2014/main" id="{DD076DBD-E75E-48AD-B50D-17BEC4AAB9DF}"/>
                  </a:ext>
                </a:extLst>
              </p:cNvPr>
              <p:cNvPicPr>
                <a:picLocks noChangeAspect="1"/>
              </p:cNvPicPr>
              <p:nvPr/>
            </p:nvPicPr>
            <p:blipFill>
              <a:blip r:embed="rId9">
                <a:duotone>
                  <a:schemeClr val="accent4">
                    <a:shade val="45000"/>
                    <a:satMod val="135000"/>
                  </a:schemeClr>
                  <a:prstClr val="white"/>
                </a:duotone>
                <a:extLst>
                  <a:ext uri="{96DAC541-7B7A-43D3-8B79-37D633B846F1}">
                    <asvg:svgBlip xmlns:asvg="http://schemas.microsoft.com/office/drawing/2016/SVG/main" r:embed="rId10"/>
                  </a:ext>
                </a:extLst>
              </a:blip>
              <a:stretch>
                <a:fillRect/>
              </a:stretch>
            </p:blipFill>
            <p:spPr>
              <a:xfrm>
                <a:off x="8876847" y="2291329"/>
                <a:ext cx="435886" cy="435886"/>
              </a:xfrm>
              <a:prstGeom prst="rect">
                <a:avLst/>
              </a:prstGeom>
            </p:spPr>
          </p:pic>
        </p:grpSp>
        <p:grpSp>
          <p:nvGrpSpPr>
            <p:cNvPr id="17" name="Group 16">
              <a:extLst>
                <a:ext uri="{FF2B5EF4-FFF2-40B4-BE49-F238E27FC236}">
                  <a16:creationId xmlns:a16="http://schemas.microsoft.com/office/drawing/2014/main" id="{1693BFB4-14DA-4490-9098-A5AE0D36F136}"/>
                </a:ext>
              </a:extLst>
            </p:cNvPr>
            <p:cNvGrpSpPr/>
            <p:nvPr/>
          </p:nvGrpSpPr>
          <p:grpSpPr>
            <a:xfrm>
              <a:off x="3753928" y="2549397"/>
              <a:ext cx="575211" cy="492598"/>
              <a:chOff x="8744604" y="246348"/>
              <a:chExt cx="575211" cy="492598"/>
            </a:xfrm>
          </p:grpSpPr>
          <p:pic>
            <p:nvPicPr>
              <p:cNvPr id="16" name="Picture 15">
                <a:extLst>
                  <a:ext uri="{FF2B5EF4-FFF2-40B4-BE49-F238E27FC236}">
                    <a16:creationId xmlns:a16="http://schemas.microsoft.com/office/drawing/2014/main" id="{5326644C-788A-47AE-A0AB-9787716CB4B2}"/>
                  </a:ext>
                </a:extLst>
              </p:cNvPr>
              <p:cNvPicPr>
                <a:picLocks noChangeAspect="1"/>
              </p:cNvPicPr>
              <p:nvPr/>
            </p:nvPicPr>
            <p:blipFill>
              <a:blip r:embed="rId6"/>
              <a:stretch>
                <a:fillRect/>
              </a:stretch>
            </p:blipFill>
            <p:spPr>
              <a:xfrm>
                <a:off x="8744604" y="246348"/>
                <a:ext cx="575211" cy="492598"/>
              </a:xfrm>
              <a:prstGeom prst="rect">
                <a:avLst/>
              </a:prstGeom>
            </p:spPr>
          </p:pic>
          <p:pic>
            <p:nvPicPr>
              <p:cNvPr id="8" name="Graphic 7">
                <a:extLst>
                  <a:ext uri="{FF2B5EF4-FFF2-40B4-BE49-F238E27FC236}">
                    <a16:creationId xmlns:a16="http://schemas.microsoft.com/office/drawing/2014/main" id="{62C09302-84A7-405B-9005-FCBE2D4E41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87112" y="334052"/>
                <a:ext cx="290194" cy="290194"/>
              </a:xfrm>
              <a:prstGeom prst="rect">
                <a:avLst/>
              </a:prstGeom>
            </p:spPr>
          </p:pic>
        </p:grpSp>
        <p:grpSp>
          <p:nvGrpSpPr>
            <p:cNvPr id="51" name="Group 50">
              <a:extLst>
                <a:ext uri="{FF2B5EF4-FFF2-40B4-BE49-F238E27FC236}">
                  <a16:creationId xmlns:a16="http://schemas.microsoft.com/office/drawing/2014/main" id="{47F5A96E-EB92-4A92-A2E7-47BF8F8DA4F7}"/>
                </a:ext>
              </a:extLst>
            </p:cNvPr>
            <p:cNvGrpSpPr/>
            <p:nvPr/>
          </p:nvGrpSpPr>
          <p:grpSpPr>
            <a:xfrm>
              <a:off x="3753928" y="3687926"/>
              <a:ext cx="575211" cy="492598"/>
              <a:chOff x="7615548" y="5702409"/>
              <a:chExt cx="575211" cy="492598"/>
            </a:xfrm>
          </p:grpSpPr>
          <p:pic>
            <p:nvPicPr>
              <p:cNvPr id="21" name="Picture 20">
                <a:extLst>
                  <a:ext uri="{FF2B5EF4-FFF2-40B4-BE49-F238E27FC236}">
                    <a16:creationId xmlns:a16="http://schemas.microsoft.com/office/drawing/2014/main" id="{C5FF21ED-2720-483B-9A05-7DB1CA60270F}"/>
                  </a:ext>
                </a:extLst>
              </p:cNvPr>
              <p:cNvPicPr>
                <a:picLocks noChangeAspect="1"/>
              </p:cNvPicPr>
              <p:nvPr/>
            </p:nvPicPr>
            <p:blipFill>
              <a:blip r:embed="rId6"/>
              <a:stretch>
                <a:fillRect/>
              </a:stretch>
            </p:blipFill>
            <p:spPr>
              <a:xfrm>
                <a:off x="7615548" y="5702409"/>
                <a:ext cx="575211" cy="492598"/>
              </a:xfrm>
              <a:prstGeom prst="rect">
                <a:avLst/>
              </a:prstGeom>
            </p:spPr>
          </p:pic>
          <p:pic>
            <p:nvPicPr>
              <p:cNvPr id="47" name="Graphic 46" descr="Flowchart with solid fill">
                <a:extLst>
                  <a:ext uri="{FF2B5EF4-FFF2-40B4-BE49-F238E27FC236}">
                    <a16:creationId xmlns:a16="http://schemas.microsoft.com/office/drawing/2014/main" id="{64AE80EA-A52F-42D8-8CB9-AC00F0ED4256}"/>
                  </a:ext>
                </a:extLst>
              </p:cNvPr>
              <p:cNvPicPr>
                <a:picLocks noChangeAspect="1"/>
              </p:cNvPicPr>
              <p:nvPr/>
            </p:nvPicPr>
            <p:blipFill>
              <a:blip r:embed="rId13">
                <a:duotone>
                  <a:schemeClr val="accent4">
                    <a:shade val="45000"/>
                    <a:satMod val="135000"/>
                  </a:schemeClr>
                  <a:prstClr val="white"/>
                </a:duotone>
                <a:extLst>
                  <a:ext uri="{96DAC541-7B7A-43D3-8B79-37D633B846F1}">
                    <asvg:svgBlip xmlns:asvg="http://schemas.microsoft.com/office/drawing/2016/SVG/main" r:embed="rId14"/>
                  </a:ext>
                </a:extLst>
              </a:blip>
              <a:stretch>
                <a:fillRect/>
              </a:stretch>
            </p:blipFill>
            <p:spPr>
              <a:xfrm>
                <a:off x="7674553" y="5702409"/>
                <a:ext cx="457200" cy="457200"/>
              </a:xfrm>
              <a:prstGeom prst="rect">
                <a:avLst/>
              </a:prstGeom>
            </p:spPr>
          </p:pic>
        </p:grpSp>
        <p:grpSp>
          <p:nvGrpSpPr>
            <p:cNvPr id="55" name="Group 54">
              <a:extLst>
                <a:ext uri="{FF2B5EF4-FFF2-40B4-BE49-F238E27FC236}">
                  <a16:creationId xmlns:a16="http://schemas.microsoft.com/office/drawing/2014/main" id="{71B2B0EF-E5E5-4931-A9ED-04790197D5CA}"/>
                </a:ext>
              </a:extLst>
            </p:cNvPr>
            <p:cNvGrpSpPr/>
            <p:nvPr/>
          </p:nvGrpSpPr>
          <p:grpSpPr>
            <a:xfrm>
              <a:off x="3753927" y="4187464"/>
              <a:ext cx="575211" cy="575211"/>
              <a:chOff x="10763172" y="5534555"/>
              <a:chExt cx="575211" cy="575211"/>
            </a:xfrm>
          </p:grpSpPr>
          <p:pic>
            <p:nvPicPr>
              <p:cNvPr id="48" name="Picture 47">
                <a:extLst>
                  <a:ext uri="{FF2B5EF4-FFF2-40B4-BE49-F238E27FC236}">
                    <a16:creationId xmlns:a16="http://schemas.microsoft.com/office/drawing/2014/main" id="{F04F63A6-F0AA-4464-8E4F-B9C8C19E6734}"/>
                  </a:ext>
                </a:extLst>
              </p:cNvPr>
              <p:cNvPicPr>
                <a:picLocks noChangeAspect="1"/>
              </p:cNvPicPr>
              <p:nvPr/>
            </p:nvPicPr>
            <p:blipFill>
              <a:blip r:embed="rId6"/>
              <a:stretch>
                <a:fillRect/>
              </a:stretch>
            </p:blipFill>
            <p:spPr>
              <a:xfrm>
                <a:off x="10763172" y="5575862"/>
                <a:ext cx="575211" cy="492598"/>
              </a:xfrm>
              <a:prstGeom prst="rect">
                <a:avLst/>
              </a:prstGeom>
            </p:spPr>
          </p:pic>
          <p:pic>
            <p:nvPicPr>
              <p:cNvPr id="53" name="Graphic 52" descr="Label with solid fill">
                <a:extLst>
                  <a:ext uri="{FF2B5EF4-FFF2-40B4-BE49-F238E27FC236}">
                    <a16:creationId xmlns:a16="http://schemas.microsoft.com/office/drawing/2014/main" id="{2F182A02-8CDB-4749-B0FF-8B308563B5F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763172" y="5534555"/>
                <a:ext cx="575211" cy="575211"/>
              </a:xfrm>
              <a:prstGeom prst="rect">
                <a:avLst/>
              </a:prstGeom>
            </p:spPr>
          </p:pic>
        </p:grpSp>
        <p:grpSp>
          <p:nvGrpSpPr>
            <p:cNvPr id="59" name="Group 58">
              <a:extLst>
                <a:ext uri="{FF2B5EF4-FFF2-40B4-BE49-F238E27FC236}">
                  <a16:creationId xmlns:a16="http://schemas.microsoft.com/office/drawing/2014/main" id="{82A80203-F01B-484A-8560-9873F5528416}"/>
                </a:ext>
              </a:extLst>
            </p:cNvPr>
            <p:cNvGrpSpPr/>
            <p:nvPr/>
          </p:nvGrpSpPr>
          <p:grpSpPr>
            <a:xfrm>
              <a:off x="3741506" y="3104233"/>
              <a:ext cx="575211" cy="492598"/>
              <a:chOff x="10763172" y="5236955"/>
              <a:chExt cx="575211" cy="492598"/>
            </a:xfrm>
          </p:grpSpPr>
          <p:pic>
            <p:nvPicPr>
              <p:cNvPr id="32" name="Picture 31">
                <a:extLst>
                  <a:ext uri="{FF2B5EF4-FFF2-40B4-BE49-F238E27FC236}">
                    <a16:creationId xmlns:a16="http://schemas.microsoft.com/office/drawing/2014/main" id="{D69C7E83-22AB-4FC7-8158-5D76DD1EF006}"/>
                  </a:ext>
                </a:extLst>
              </p:cNvPr>
              <p:cNvPicPr>
                <a:picLocks noChangeAspect="1"/>
              </p:cNvPicPr>
              <p:nvPr/>
            </p:nvPicPr>
            <p:blipFill>
              <a:blip r:embed="rId6"/>
              <a:stretch>
                <a:fillRect/>
              </a:stretch>
            </p:blipFill>
            <p:spPr>
              <a:xfrm>
                <a:off x="10763172" y="5236955"/>
                <a:ext cx="575211" cy="492598"/>
              </a:xfrm>
              <a:prstGeom prst="rect">
                <a:avLst/>
              </a:prstGeom>
            </p:spPr>
          </p:pic>
          <p:pic>
            <p:nvPicPr>
              <p:cNvPr id="58" name="Graphic 57" descr="Settings with solid fill">
                <a:extLst>
                  <a:ext uri="{FF2B5EF4-FFF2-40B4-BE49-F238E27FC236}">
                    <a16:creationId xmlns:a16="http://schemas.microsoft.com/office/drawing/2014/main" id="{A625506B-CD92-47EC-BE8F-EFD787E8107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35956" y="5249407"/>
                <a:ext cx="457200" cy="457200"/>
              </a:xfrm>
              <a:prstGeom prst="rect">
                <a:avLst/>
              </a:prstGeom>
            </p:spPr>
          </p:pic>
        </p:grpSp>
      </p:grpSp>
    </p:spTree>
    <p:extLst>
      <p:ext uri="{BB962C8B-B14F-4D97-AF65-F5344CB8AC3E}">
        <p14:creationId xmlns:p14="http://schemas.microsoft.com/office/powerpoint/2010/main" val="42537958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6"/>
            <a:ext cx="2389573" cy="1641475"/>
          </a:xfrm>
        </p:spPr>
        <p:txBody>
          <a:bodyPr/>
          <a:lstStyle/>
          <a:p>
            <a:r>
              <a:rPr lang="en-US" dirty="0"/>
              <a:t>Configure Role-Based Access Control Introduction</a:t>
            </a:r>
          </a:p>
        </p:txBody>
      </p:sp>
      <p:sp>
        <p:nvSpPr>
          <p:cNvPr id="22" name="TextBox 21">
            <a:extLst>
              <a:ext uri="{FF2B5EF4-FFF2-40B4-BE49-F238E27FC236}">
                <a16:creationId xmlns:a16="http://schemas.microsoft.com/office/drawing/2014/main" id="{03A127EE-61EC-48BB-9E56-A47B04AFC25F}"/>
              </a:ext>
            </a:extLst>
          </p:cNvPr>
          <p:cNvSpPr txBox="1"/>
          <p:nvPr/>
        </p:nvSpPr>
        <p:spPr>
          <a:xfrm>
            <a:off x="4564784" y="570693"/>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Compare Azure RBAC Roles to Azure AD Roles</a:t>
            </a:r>
          </a:p>
        </p:txBody>
      </p:sp>
      <p:sp>
        <p:nvSpPr>
          <p:cNvPr id="21" name="TextBox 20">
            <a:extLst>
              <a:ext uri="{FF2B5EF4-FFF2-40B4-BE49-F238E27FC236}">
                <a16:creationId xmlns:a16="http://schemas.microsoft.com/office/drawing/2014/main" id="{124C4A68-12E3-4F14-B9F7-9079EF3CE5A7}"/>
              </a:ext>
            </a:extLst>
          </p:cNvPr>
          <p:cNvSpPr txBox="1"/>
          <p:nvPr/>
        </p:nvSpPr>
        <p:spPr>
          <a:xfrm>
            <a:off x="4564784" y="1304525"/>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Definition</a:t>
            </a:r>
          </a:p>
        </p:txBody>
      </p:sp>
      <p:sp>
        <p:nvSpPr>
          <p:cNvPr id="8" name="TextBox 7">
            <a:extLst>
              <a:ext uri="{FF2B5EF4-FFF2-40B4-BE49-F238E27FC236}">
                <a16:creationId xmlns:a16="http://schemas.microsoft.com/office/drawing/2014/main" id="{C5C7E837-1D35-46F7-B16D-60BA988D3CEB}"/>
              </a:ext>
            </a:extLst>
          </p:cNvPr>
          <p:cNvSpPr txBox="1"/>
          <p:nvPr/>
        </p:nvSpPr>
        <p:spPr>
          <a:xfrm>
            <a:off x="4564784" y="210661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Assignment</a:t>
            </a:r>
          </a:p>
        </p:txBody>
      </p:sp>
      <p:sp>
        <p:nvSpPr>
          <p:cNvPr id="16" name="TextBox 15">
            <a:extLst>
              <a:ext uri="{FF2B5EF4-FFF2-40B4-BE49-F238E27FC236}">
                <a16:creationId xmlns:a16="http://schemas.microsoft.com/office/drawing/2014/main" id="{E1BA3B0B-0636-4A8A-9797-28DABA258B29}"/>
              </a:ext>
            </a:extLst>
          </p:cNvPr>
          <p:cNvSpPr txBox="1"/>
          <p:nvPr/>
        </p:nvSpPr>
        <p:spPr>
          <a:xfrm>
            <a:off x="4564784" y="2859754"/>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Apply RBAC Authentication</a:t>
            </a:r>
          </a:p>
        </p:txBody>
      </p:sp>
      <p:sp>
        <p:nvSpPr>
          <p:cNvPr id="23" name="TextBox 22">
            <a:extLst>
              <a:ext uri="{FF2B5EF4-FFF2-40B4-BE49-F238E27FC236}">
                <a16:creationId xmlns:a16="http://schemas.microsoft.com/office/drawing/2014/main" id="{4AD7744E-227B-4957-91EB-9642BAAEC57E}"/>
              </a:ext>
            </a:extLst>
          </p:cNvPr>
          <p:cNvSpPr txBox="1"/>
          <p:nvPr/>
        </p:nvSpPr>
        <p:spPr>
          <a:xfrm>
            <a:off x="4564784" y="3640147"/>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Demonstration – Azure RBAC</a:t>
            </a:r>
          </a:p>
        </p:txBody>
      </p:sp>
      <p:grpSp>
        <p:nvGrpSpPr>
          <p:cNvPr id="3" name="Group 2">
            <a:extLst>
              <a:ext uri="{FF2B5EF4-FFF2-40B4-BE49-F238E27FC236}">
                <a16:creationId xmlns:a16="http://schemas.microsoft.com/office/drawing/2014/main" id="{70492B97-F88A-4D34-8C2E-931B98F6994D}"/>
              </a:ext>
              <a:ext uri="{C183D7F6-B498-43B3-948B-1728B52AA6E4}">
                <adec:decorative xmlns:adec="http://schemas.microsoft.com/office/drawing/2017/decorative" val="1"/>
              </a:ext>
            </a:extLst>
          </p:cNvPr>
          <p:cNvGrpSpPr/>
          <p:nvPr/>
        </p:nvGrpSpPr>
        <p:grpSpPr>
          <a:xfrm>
            <a:off x="3681421" y="352680"/>
            <a:ext cx="702388" cy="4544109"/>
            <a:chOff x="3681421" y="352680"/>
            <a:chExt cx="702388" cy="4544109"/>
          </a:xfrm>
        </p:grpSpPr>
        <p:pic>
          <p:nvPicPr>
            <p:cNvPr id="20" name="Picture 19" descr="Icon of a key">
              <a:extLst>
                <a:ext uri="{FF2B5EF4-FFF2-40B4-BE49-F238E27FC236}">
                  <a16:creationId xmlns:a16="http://schemas.microsoft.com/office/drawing/2014/main" id="{7EB74C0E-4BE9-48F7-9DCE-70E4AADDC6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1421" y="352680"/>
              <a:ext cx="701230" cy="698268"/>
            </a:xfrm>
            <a:prstGeom prst="rect">
              <a:avLst/>
            </a:prstGeom>
          </p:spPr>
        </p:pic>
        <p:pic>
          <p:nvPicPr>
            <p:cNvPr id="19" name="Picture 18" descr="Icon of a document">
              <a:extLst>
                <a:ext uri="{FF2B5EF4-FFF2-40B4-BE49-F238E27FC236}">
                  <a16:creationId xmlns:a16="http://schemas.microsoft.com/office/drawing/2014/main" id="{4F17AB2B-EE1F-47E1-A91E-8DE02AF40F4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1421" y="1139175"/>
              <a:ext cx="701230" cy="698268"/>
            </a:xfrm>
            <a:prstGeom prst="rect">
              <a:avLst/>
            </a:prstGeom>
          </p:spPr>
        </p:pic>
        <p:pic>
          <p:nvPicPr>
            <p:cNvPr id="18" name="Picture 17" descr="Icon of a person sitting in a desk">
              <a:extLst>
                <a:ext uri="{FF2B5EF4-FFF2-40B4-BE49-F238E27FC236}">
                  <a16:creationId xmlns:a16="http://schemas.microsoft.com/office/drawing/2014/main" id="{E8FD4353-C5FA-4E5D-BB55-EEA62225F0A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1421" y="1925669"/>
              <a:ext cx="701230" cy="698268"/>
            </a:xfrm>
            <a:prstGeom prst="rect">
              <a:avLst/>
            </a:prstGeom>
          </p:spPr>
        </p:pic>
        <p:pic>
          <p:nvPicPr>
            <p:cNvPr id="15" name="Picture 14" descr="Icon of a chat bubble">
              <a:extLst>
                <a:ext uri="{FF2B5EF4-FFF2-40B4-BE49-F238E27FC236}">
                  <a16:creationId xmlns:a16="http://schemas.microsoft.com/office/drawing/2014/main" id="{ECE8A16E-5265-4121-B1EB-DB45BA2B1E8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681421" y="2712164"/>
              <a:ext cx="701230" cy="696910"/>
            </a:xfrm>
            <a:prstGeom prst="rect">
              <a:avLst/>
            </a:prstGeom>
          </p:spPr>
        </p:pic>
        <p:pic>
          <p:nvPicPr>
            <p:cNvPr id="11" name="Picture 10" descr="Icon of a webpage with a person">
              <a:extLst>
                <a:ext uri="{FF2B5EF4-FFF2-40B4-BE49-F238E27FC236}">
                  <a16:creationId xmlns:a16="http://schemas.microsoft.com/office/drawing/2014/main" id="{DD7E68C2-A011-4D62-941B-7A20DCDB4E6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82579" y="3497262"/>
              <a:ext cx="701230" cy="696910"/>
            </a:xfrm>
            <a:prstGeom prst="rect">
              <a:avLst/>
            </a:prstGeom>
          </p:spPr>
        </p:pic>
        <p:grpSp>
          <p:nvGrpSpPr>
            <p:cNvPr id="7" name="Group 6">
              <a:extLst>
                <a:ext uri="{FF2B5EF4-FFF2-40B4-BE49-F238E27FC236}">
                  <a16:creationId xmlns:a16="http://schemas.microsoft.com/office/drawing/2014/main" id="{4038A76C-EF4D-4BA1-A8D5-BE8218DC8E55}"/>
                </a:ext>
                <a:ext uri="{C183D7F6-B498-43B3-948B-1728B52AA6E4}">
                  <adec:decorative xmlns:adec="http://schemas.microsoft.com/office/drawing/2017/decorative" val="1"/>
                </a:ext>
              </a:extLst>
            </p:cNvPr>
            <p:cNvGrpSpPr/>
            <p:nvPr/>
          </p:nvGrpSpPr>
          <p:grpSpPr>
            <a:xfrm>
              <a:off x="3681421" y="4282360"/>
              <a:ext cx="701230" cy="614429"/>
              <a:chOff x="10493727" y="625999"/>
              <a:chExt cx="519000" cy="503150"/>
            </a:xfrm>
          </p:grpSpPr>
          <p:pic>
            <p:nvPicPr>
              <p:cNvPr id="5" name="Picture 4">
                <a:extLst>
                  <a:ext uri="{FF2B5EF4-FFF2-40B4-BE49-F238E27FC236}">
                    <a16:creationId xmlns:a16="http://schemas.microsoft.com/office/drawing/2014/main" id="{8F739CFC-BA84-4DB5-8B0B-8AA4538D9DCB}"/>
                  </a:ext>
                </a:extLst>
              </p:cNvPr>
              <p:cNvPicPr>
                <a:picLocks noChangeAspect="1"/>
              </p:cNvPicPr>
              <p:nvPr/>
            </p:nvPicPr>
            <p:blipFill>
              <a:blip r:embed="rId8"/>
              <a:stretch>
                <a:fillRect/>
              </a:stretch>
            </p:blipFill>
            <p:spPr>
              <a:xfrm>
                <a:off x="10493727" y="625999"/>
                <a:ext cx="519000" cy="503150"/>
              </a:xfrm>
              <a:prstGeom prst="rect">
                <a:avLst/>
              </a:prstGeom>
            </p:spPr>
          </p:pic>
          <p:grpSp>
            <p:nvGrpSpPr>
              <p:cNvPr id="24" name="Group 23">
                <a:extLst>
                  <a:ext uri="{FF2B5EF4-FFF2-40B4-BE49-F238E27FC236}">
                    <a16:creationId xmlns:a16="http://schemas.microsoft.com/office/drawing/2014/main" id="{1019CD76-ACD0-4277-90EC-D7AA662C08A7}"/>
                  </a:ext>
                </a:extLst>
              </p:cNvPr>
              <p:cNvGrpSpPr/>
              <p:nvPr/>
            </p:nvGrpSpPr>
            <p:grpSpPr>
              <a:xfrm>
                <a:off x="10604345" y="727773"/>
                <a:ext cx="297764" cy="272864"/>
                <a:chOff x="3876178" y="3413953"/>
                <a:chExt cx="297764" cy="255320"/>
              </a:xfrm>
            </p:grpSpPr>
            <p:sp>
              <p:nvSpPr>
                <p:cNvPr id="25" name="Freeform: Shape 24">
                  <a:extLst>
                    <a:ext uri="{FF2B5EF4-FFF2-40B4-BE49-F238E27FC236}">
                      <a16:creationId xmlns:a16="http://schemas.microsoft.com/office/drawing/2014/main" id="{DAAC0D35-2809-47DD-BB7E-08B878FD2993}"/>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D239C89-AD7A-4C7B-8FC8-EA62F52CEFE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EA9369B-147D-4DD5-A4A9-075671558A4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EFCC468-7ED3-4332-8178-95EE97374D0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2C5CCF-DC7C-4B54-ABA8-39243B9C80A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ED22541-3877-4513-B143-D622E3DD80B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209AC68-52E0-43E9-BB20-6C676BE8CDE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C32EE6-D014-479C-9B4A-366EF5475CE0}"/>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10" name="TextBox 9">
            <a:extLst>
              <a:ext uri="{FF2B5EF4-FFF2-40B4-BE49-F238E27FC236}">
                <a16:creationId xmlns:a16="http://schemas.microsoft.com/office/drawing/2014/main" id="{638B4D24-7C33-4DF9-BD3A-89DEADAA16BE}"/>
              </a:ext>
            </a:extLst>
          </p:cNvPr>
          <p:cNvSpPr txBox="1"/>
          <p:nvPr/>
        </p:nvSpPr>
        <p:spPr>
          <a:xfrm>
            <a:off x="4564784" y="4336636"/>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Summary and Resources</a:t>
            </a:r>
          </a:p>
        </p:txBody>
      </p:sp>
    </p:spTree>
    <p:extLst>
      <p:ext uri="{BB962C8B-B14F-4D97-AF65-F5344CB8AC3E}">
        <p14:creationId xmlns:p14="http://schemas.microsoft.com/office/powerpoint/2010/main" val="95056102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able listing Azure RBAC roles vs Azure AD administrator roles. ">
            <a:extLst>
              <a:ext uri="{FF2B5EF4-FFF2-40B4-BE49-F238E27FC236}">
                <a16:creationId xmlns:a16="http://schemas.microsoft.com/office/drawing/2014/main" id="{760FCC8E-6ACC-4060-9B3D-E2933E8D1A04}"/>
              </a:ext>
            </a:extLst>
          </p:cNvPr>
          <p:cNvSpPr>
            <a:spLocks noGrp="1"/>
          </p:cNvSpPr>
          <p:nvPr>
            <p:ph type="title"/>
          </p:nvPr>
        </p:nvSpPr>
        <p:spPr/>
        <p:txBody>
          <a:bodyPr/>
          <a:lstStyle/>
          <a:p>
            <a:r>
              <a:rPr lang="en-US" dirty="0"/>
              <a:t>Compare Azure RBAC Roles to Azure AD Roles</a:t>
            </a:r>
          </a:p>
        </p:txBody>
      </p:sp>
      <p:sp>
        <p:nvSpPr>
          <p:cNvPr id="6" name="Rectangle 5">
            <a:extLst>
              <a:ext uri="{FF2B5EF4-FFF2-40B4-BE49-F238E27FC236}">
                <a16:creationId xmlns:a16="http://schemas.microsoft.com/office/drawing/2014/main" id="{87822141-441A-4768-A6BA-7E9DB289DD4F}"/>
              </a:ext>
            </a:extLst>
          </p:cNvPr>
          <p:cNvSpPr/>
          <p:nvPr/>
        </p:nvSpPr>
        <p:spPr>
          <a:xfrm>
            <a:off x="465138" y="1322839"/>
            <a:ext cx="11582400" cy="400110"/>
          </a:xfrm>
          <a:prstGeom prst="rect">
            <a:avLst/>
          </a:prstGeom>
          <a:noFill/>
          <a:ln>
            <a:noFill/>
          </a:ln>
        </p:spPr>
        <p:txBody>
          <a:bodyPr wrap="square" lIns="0" tIns="0" rIns="0" bIns="0" anchor="ctr">
            <a:noAutofit/>
          </a:bodyPr>
          <a:lstStyle/>
          <a:p>
            <a:r>
              <a:rPr lang="en-US" sz="2400" dirty="0">
                <a:latin typeface="+mj-lt"/>
                <a:cs typeface="Segoe UI Semilight" panose="020B0402040204020203" pitchFamily="34" charset="0"/>
              </a:rPr>
              <a:t>RBAC roles </a:t>
            </a:r>
            <a:r>
              <a:rPr lang="en-US" sz="2400" dirty="0">
                <a:latin typeface="+mj-lt"/>
              </a:rPr>
              <a:t>provide fine-grained access management</a:t>
            </a:r>
            <a:endParaRPr lang="en-US" sz="2400" dirty="0">
              <a:latin typeface="+mj-lt"/>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4120290936"/>
              </p:ext>
            </p:extLst>
          </p:nvPr>
        </p:nvGraphicFramePr>
        <p:xfrm>
          <a:off x="430084" y="1871618"/>
          <a:ext cx="11582400" cy="3640245"/>
        </p:xfrm>
        <a:graphic>
          <a:graphicData uri="http://schemas.openxmlformats.org/drawingml/2006/table">
            <a:tbl>
              <a:tblPr firstRow="1" firstCol="1" bandCol="1">
                <a:tableStyleId>{69012ECD-51FC-41F1-AA8D-1B2483CD663E}</a:tableStyleId>
              </a:tblPr>
              <a:tblGrid>
                <a:gridCol w="5551523">
                  <a:extLst>
                    <a:ext uri="{9D8B030D-6E8A-4147-A177-3AD203B41FA5}">
                      <a16:colId xmlns:a16="http://schemas.microsoft.com/office/drawing/2014/main" val="1173267169"/>
                    </a:ext>
                  </a:extLst>
                </a:gridCol>
                <a:gridCol w="6030877">
                  <a:extLst>
                    <a:ext uri="{9D8B030D-6E8A-4147-A177-3AD203B41FA5}">
                      <a16:colId xmlns:a16="http://schemas.microsoft.com/office/drawing/2014/main" val="1081038665"/>
                    </a:ext>
                  </a:extLst>
                </a:gridCol>
              </a:tblGrid>
              <a:tr h="484561">
                <a:tc>
                  <a:txBody>
                    <a:bodyPr/>
                    <a:lstStyle/>
                    <a:p>
                      <a:pPr marL="0" marR="0" algn="ctr" defTabSz="932742" rtl="0" eaLnBrk="1" latinLnBrk="0" hangingPunct="1">
                        <a:lnSpc>
                          <a:spcPct val="107000"/>
                        </a:lnSpc>
                        <a:spcBef>
                          <a:spcPts val="0"/>
                        </a:spcBef>
                        <a:spcAft>
                          <a:spcPts val="0"/>
                        </a:spcAft>
                      </a:pPr>
                      <a:r>
                        <a:rPr lang="en-US" sz="2000" b="0" kern="1200" dirty="0">
                          <a:solidFill>
                            <a:schemeClr val="bg1"/>
                          </a:solidFill>
                          <a:effectLst/>
                          <a:latin typeface="+mj-lt"/>
                          <a:ea typeface="+mn-ea"/>
                          <a:cs typeface="+mn-cs"/>
                        </a:rPr>
                        <a:t>Azure RBAC roles</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000" b="0" dirty="0">
                          <a:solidFill>
                            <a:schemeClr val="bg1"/>
                          </a:solidFill>
                          <a:effectLst/>
                          <a:latin typeface="+mj-lt"/>
                        </a:rPr>
                        <a:t>Azure AD roles</a:t>
                      </a:r>
                      <a:endParaRPr lang="en-US" sz="20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77452225"/>
                  </a:ext>
                </a:extLst>
              </a:tr>
              <a:tr h="709632">
                <a:tc>
                  <a:txBody>
                    <a:bodyPr/>
                    <a:lstStyle/>
                    <a:p>
                      <a:pPr marL="0" marR="0">
                        <a:lnSpc>
                          <a:spcPct val="107000"/>
                        </a:lnSpc>
                        <a:spcBef>
                          <a:spcPts val="0"/>
                        </a:spcBef>
                        <a:spcAft>
                          <a:spcPts val="0"/>
                        </a:spcAft>
                      </a:pPr>
                      <a:r>
                        <a:rPr lang="en-US" sz="2000" b="0" dirty="0">
                          <a:solidFill>
                            <a:schemeClr val="tx1"/>
                          </a:solidFill>
                          <a:effectLst/>
                        </a:rPr>
                        <a:t>Manage access to Azure resources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Manage</a:t>
                      </a:r>
                      <a:r>
                        <a:rPr lang="en-US" sz="2000" baseline="0" dirty="0">
                          <a:solidFill>
                            <a:schemeClr val="tx1"/>
                          </a:solidFill>
                          <a:effectLst/>
                        </a:rPr>
                        <a:t> access to Azure AD objects</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70188329"/>
                  </a:ext>
                </a:extLst>
              </a:tr>
              <a:tr h="709632">
                <a:tc>
                  <a:txBody>
                    <a:bodyPr/>
                    <a:lstStyle/>
                    <a:p>
                      <a:pPr marL="0" marR="0">
                        <a:lnSpc>
                          <a:spcPct val="107000"/>
                        </a:lnSpc>
                        <a:spcBef>
                          <a:spcPts val="0"/>
                        </a:spcBef>
                        <a:spcAft>
                          <a:spcPts val="0"/>
                        </a:spcAft>
                      </a:pPr>
                      <a:r>
                        <a:rPr lang="en-US" sz="2000" b="0" dirty="0">
                          <a:solidFill>
                            <a:schemeClr val="tx1"/>
                          </a:solidFill>
                          <a:effectLst/>
                        </a:rPr>
                        <a:t>Scope can be specified at multiple levels</a:t>
                      </a:r>
                    </a:p>
                    <a:p>
                      <a:pPr marL="0" marR="0">
                        <a:lnSpc>
                          <a:spcPct val="107000"/>
                        </a:lnSpc>
                        <a:spcBef>
                          <a:spcPts val="0"/>
                        </a:spcBef>
                        <a:spcAft>
                          <a:spcPts val="0"/>
                        </a:spcAft>
                      </a:pP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Roles such as Owner, Contributor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Scope is at the tenant level</a:t>
                      </a:r>
                    </a:p>
                    <a:p>
                      <a:pPr marL="0" marR="0">
                        <a:lnSpc>
                          <a:spcPct val="107000"/>
                        </a:lnSpc>
                        <a:spcBef>
                          <a:spcPts val="0"/>
                        </a:spcBef>
                        <a:spcAft>
                          <a:spcPts val="0"/>
                        </a:spcAft>
                      </a:pP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Roles as </a:t>
                      </a:r>
                      <a:r>
                        <a:rPr lang="en-US" sz="2000" dirty="0" err="1">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as</a:t>
                      </a:r>
                      <a:r>
                        <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 Global Administrator, VM Administrator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78053974"/>
                  </a:ext>
                </a:extLst>
              </a:tr>
              <a:tr h="1400207">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the Azure portal, Azure CLI, Azure PowerShell, Azure Resource Manager templates, REST API</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Azure portal, Microsoft 365 admin portal, Microsoft Graph, Azure Active Directory PowerShell for Graph</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72606257"/>
                  </a:ext>
                </a:extLst>
              </a:tr>
            </a:tbl>
          </a:graphicData>
        </a:graphic>
      </p:graphicFrame>
      <p:pic>
        <p:nvPicPr>
          <p:cNvPr id="7" name="Picture 6" descr="Tick mark">
            <a:extLst>
              <a:ext uri="{FF2B5EF4-FFF2-40B4-BE49-F238E27FC236}">
                <a16:creationId xmlns:a16="http://schemas.microsoft.com/office/drawing/2014/main" id="{EF2AAD51-06C0-4B7A-A91D-8D94498548C3}"/>
              </a:ext>
            </a:extLst>
          </p:cNvPr>
          <p:cNvPicPr>
            <a:picLocks noChangeAspect="1"/>
          </p:cNvPicPr>
          <p:nvPr/>
        </p:nvPicPr>
        <p:blipFill>
          <a:blip r:embed="rId3"/>
          <a:stretch>
            <a:fillRect/>
          </a:stretch>
        </p:blipFill>
        <p:spPr>
          <a:xfrm>
            <a:off x="427037" y="5556591"/>
            <a:ext cx="786452" cy="780356"/>
          </a:xfrm>
          <a:prstGeom prst="rect">
            <a:avLst/>
          </a:prstGeom>
        </p:spPr>
      </p:pic>
      <p:sp>
        <p:nvSpPr>
          <p:cNvPr id="8" name="Freeform: Shape 7">
            <a:extLst>
              <a:ext uri="{FF2B5EF4-FFF2-40B4-BE49-F238E27FC236}">
                <a16:creationId xmlns:a16="http://schemas.microsoft.com/office/drawing/2014/main" id="{1B60E5EB-07FF-40C5-B7D3-487CAECA4699}"/>
              </a:ext>
            </a:extLst>
          </p:cNvPr>
          <p:cNvSpPr/>
          <p:nvPr/>
        </p:nvSpPr>
        <p:spPr bwMode="auto">
          <a:xfrm>
            <a:off x="-1" y="5579739"/>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There are many built-in roles, or you can create your own custom role</a:t>
            </a:r>
          </a:p>
        </p:txBody>
      </p:sp>
    </p:spTree>
    <p:extLst>
      <p:ext uri="{BB962C8B-B14F-4D97-AF65-F5344CB8AC3E}">
        <p14:creationId xmlns:p14="http://schemas.microsoft.com/office/powerpoint/2010/main" val="8410282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565C42-A9C5-0E94-05C6-5D29DF81D97A}"/>
              </a:ext>
            </a:extLst>
          </p:cNvPr>
          <p:cNvSpPr>
            <a:spLocks noGrp="1"/>
          </p:cNvSpPr>
          <p:nvPr>
            <p:ph type="title"/>
          </p:nvPr>
        </p:nvSpPr>
        <p:spPr/>
        <p:txBody>
          <a:bodyPr/>
          <a:lstStyle/>
          <a:p>
            <a:r>
              <a:rPr lang="en-GB" dirty="0"/>
              <a:t>Azure RBAC Concepts</a:t>
            </a:r>
          </a:p>
        </p:txBody>
      </p:sp>
      <p:pic>
        <p:nvPicPr>
          <p:cNvPr id="5" name="Picture 4">
            <a:extLst>
              <a:ext uri="{FF2B5EF4-FFF2-40B4-BE49-F238E27FC236}">
                <a16:creationId xmlns:a16="http://schemas.microsoft.com/office/drawing/2014/main" id="{89D8CB1B-E92D-B8B0-70EB-ACDE52523D07}"/>
              </a:ext>
            </a:extLst>
          </p:cNvPr>
          <p:cNvPicPr>
            <a:picLocks noChangeAspect="1"/>
          </p:cNvPicPr>
          <p:nvPr/>
        </p:nvPicPr>
        <p:blipFill>
          <a:blip r:embed="rId2"/>
          <a:stretch>
            <a:fillRect/>
          </a:stretch>
        </p:blipFill>
        <p:spPr>
          <a:xfrm>
            <a:off x="1806093" y="1311194"/>
            <a:ext cx="9017653" cy="5050552"/>
          </a:xfrm>
          <a:prstGeom prst="rect">
            <a:avLst/>
          </a:prstGeom>
        </p:spPr>
      </p:pic>
    </p:spTree>
    <p:extLst>
      <p:ext uri="{BB962C8B-B14F-4D97-AF65-F5344CB8AC3E}">
        <p14:creationId xmlns:p14="http://schemas.microsoft.com/office/powerpoint/2010/main" val="331862856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Definition</a:t>
            </a:r>
          </a:p>
        </p:txBody>
      </p:sp>
      <p:sp>
        <p:nvSpPr>
          <p:cNvPr id="12" name="Rectangle 11">
            <a:extLst>
              <a:ext uri="{FF2B5EF4-FFF2-40B4-BE49-F238E27FC236}">
                <a16:creationId xmlns:a16="http://schemas.microsoft.com/office/drawing/2014/main" id="{8967F373-E81E-473B-A7CA-EED7EE5D67EA}"/>
              </a:ext>
              <a:ext uri="{C183D7F6-B498-43B3-948B-1728B52AA6E4}">
                <adec:decorative xmlns:adec="http://schemas.microsoft.com/office/drawing/2017/decorative" val="0"/>
              </a:ext>
            </a:extLst>
          </p:cNvPr>
          <p:cNvSpPr/>
          <p:nvPr/>
        </p:nvSpPr>
        <p:spPr>
          <a:xfrm>
            <a:off x="0" y="1195347"/>
            <a:ext cx="12436475" cy="886968"/>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Collection of permissions that lists the operations that can be performed</a:t>
            </a:r>
          </a:p>
        </p:txBody>
      </p:sp>
      <p:sp>
        <p:nvSpPr>
          <p:cNvPr id="7" name="Rectangle 6">
            <a:extLst>
              <a:ext uri="{FF2B5EF4-FFF2-40B4-BE49-F238E27FC236}">
                <a16:creationId xmlns:a16="http://schemas.microsoft.com/office/drawing/2014/main" id="{1A851528-0625-4A8E-8C6C-FF7AD75F14BA}"/>
              </a:ext>
              <a:ext uri="{C183D7F6-B498-43B3-948B-1728B52AA6E4}">
                <adec:decorative xmlns:adec="http://schemas.microsoft.com/office/drawing/2017/decorative" val="1"/>
              </a:ext>
            </a:extLst>
          </p:cNvPr>
          <p:cNvSpPr/>
          <p:nvPr/>
        </p:nvSpPr>
        <p:spPr bwMode="auto">
          <a:xfrm>
            <a:off x="429577" y="2201863"/>
            <a:ext cx="11582400" cy="434340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FC491832-88AD-4FC1-9B85-40747CB88073}"/>
              </a:ext>
              <a:ext uri="{C183D7F6-B498-43B3-948B-1728B52AA6E4}">
                <adec:decorative xmlns:adec="http://schemas.microsoft.com/office/drawing/2017/decorative" val="1"/>
              </a:ext>
            </a:extLst>
          </p:cNvPr>
          <p:cNvGrpSpPr/>
          <p:nvPr/>
        </p:nvGrpSpPr>
        <p:grpSpPr>
          <a:xfrm>
            <a:off x="1302588" y="2323498"/>
            <a:ext cx="9836378" cy="4070506"/>
            <a:chOff x="1150936" y="2361598"/>
            <a:chExt cx="9836378" cy="4070506"/>
          </a:xfrm>
        </p:grpSpPr>
        <p:sp>
          <p:nvSpPr>
            <p:cNvPr id="23" name="TextBox 22">
              <a:extLst>
                <a:ext uri="{FF2B5EF4-FFF2-40B4-BE49-F238E27FC236}">
                  <a16:creationId xmlns:a16="http://schemas.microsoft.com/office/drawing/2014/main" id="{2D374160-0DCC-434D-8702-ECA8BD6168AD}"/>
                </a:ext>
                <a:ext uri="{C183D7F6-B498-43B3-948B-1728B52AA6E4}">
                  <adec:decorative xmlns:adec="http://schemas.microsoft.com/office/drawing/2017/decorative" val="0"/>
                </a:ext>
              </a:extLst>
            </p:cNvPr>
            <p:cNvSpPr txBox="1"/>
            <p:nvPr/>
          </p:nvSpPr>
          <p:spPr>
            <a:xfrm>
              <a:off x="1662455" y="4996140"/>
              <a:ext cx="3025363" cy="257331"/>
            </a:xfrm>
            <a:prstGeom prst="rect">
              <a:avLst/>
            </a:prstGeom>
            <a:noFill/>
          </p:spPr>
          <p:txBody>
            <a:bodyPr wrap="square" lIns="0" tIns="0" rIns="0" bIns="0" rtlCol="0">
              <a:spAutoFit/>
            </a:bodyPr>
            <a:lstStyle/>
            <a:p>
              <a:pPr algn="ctr"/>
              <a:r>
                <a:rPr lang="en-IN" dirty="0">
                  <a:latin typeface="+mj-lt"/>
                </a:rPr>
                <a:t>Built-in</a:t>
              </a:r>
              <a:endParaRPr lang="en-US" dirty="0">
                <a:latin typeface="+mj-lt"/>
              </a:endParaRPr>
            </a:p>
          </p:txBody>
        </p:sp>
        <p:sp>
          <p:nvSpPr>
            <p:cNvPr id="21" name="Rectangle: Rounded Corners 20">
              <a:extLst>
                <a:ext uri="{FF2B5EF4-FFF2-40B4-BE49-F238E27FC236}">
                  <a16:creationId xmlns:a16="http://schemas.microsoft.com/office/drawing/2014/main" id="{F3F64D14-5F6F-43F6-8D0D-204C32E6AE0D}"/>
                </a:ext>
              </a:extLst>
            </p:cNvPr>
            <p:cNvSpPr/>
            <p:nvPr/>
          </p:nvSpPr>
          <p:spPr bwMode="auto">
            <a:xfrm>
              <a:off x="1150936" y="2704853"/>
              <a:ext cx="4048401" cy="2285979"/>
            </a:xfrm>
            <a:prstGeom prst="roundRect">
              <a:avLst>
                <a:gd name="adj" fmla="val 10105"/>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Owner</a:t>
              </a:r>
            </a:p>
            <a:p>
              <a:pPr defTabSz="951028" fontAlgn="base">
                <a:spcBef>
                  <a:spcPct val="0"/>
                </a:spcBef>
                <a:spcAft>
                  <a:spcPct val="0"/>
                </a:spcAft>
              </a:pPr>
              <a:r>
                <a:rPr lang="en-IN" sz="1600" b="1" dirty="0">
                  <a:solidFill>
                    <a:schemeClr val="tx1"/>
                  </a:solidFill>
                  <a:latin typeface="Consolas" panose="020B0609020204030204" pitchFamily="49" charset="0"/>
                </a:rPr>
                <a:t>Contributor</a:t>
              </a:r>
            </a:p>
            <a:p>
              <a:pPr defTabSz="951028" fontAlgn="base">
                <a:spcBef>
                  <a:spcPct val="0"/>
                </a:spcBef>
                <a:spcAft>
                  <a:spcPct val="0"/>
                </a:spcAft>
              </a:pPr>
              <a:r>
                <a:rPr lang="en-IN" sz="1600" dirty="0">
                  <a:solidFill>
                    <a:schemeClr val="tx1"/>
                  </a:solidFill>
                  <a:latin typeface="Consolas" panose="020B0609020204030204" pitchFamily="49" charset="0"/>
                </a:rPr>
                <a:t>Reader</a:t>
              </a:r>
            </a:p>
            <a:p>
              <a:pPr defTabSz="951028" fontAlgn="base">
                <a:spcBef>
                  <a:spcPct val="0"/>
                </a:spcBef>
                <a:spcAft>
                  <a:spcPct val="0"/>
                </a:spcAft>
              </a:pPr>
              <a:r>
                <a:rPr lang="en-IN" sz="1600" dirty="0">
                  <a:solidFill>
                    <a:schemeClr val="tx1"/>
                  </a:solidFill>
                  <a:latin typeface="Consolas" panose="020B0609020204030204" pitchFamily="49" charset="0"/>
                </a:rPr>
                <a:t> …</a:t>
              </a:r>
            </a:p>
            <a:p>
              <a:pPr defTabSz="951028" fontAlgn="base">
                <a:spcBef>
                  <a:spcPct val="0"/>
                </a:spcBef>
                <a:spcAft>
                  <a:spcPct val="0"/>
                </a:spcAft>
              </a:pPr>
              <a:r>
                <a:rPr lang="en-IN" sz="1600" dirty="0">
                  <a:solidFill>
                    <a:schemeClr val="tx1"/>
                  </a:solidFill>
                  <a:latin typeface="Consolas" panose="020B0609020204030204" pitchFamily="49" charset="0"/>
                </a:rPr>
                <a:t>Backup Operator</a:t>
              </a:r>
            </a:p>
            <a:p>
              <a:pPr defTabSz="951028" fontAlgn="base">
                <a:spcBef>
                  <a:spcPct val="0"/>
                </a:spcBef>
                <a:spcAft>
                  <a:spcPct val="0"/>
                </a:spcAft>
              </a:pPr>
              <a:r>
                <a:rPr lang="en-IN" sz="1600" dirty="0">
                  <a:solidFill>
                    <a:schemeClr val="tx1"/>
                  </a:solidFill>
                  <a:latin typeface="Consolas" panose="020B0609020204030204" pitchFamily="49" charset="0"/>
                </a:rPr>
                <a:t>Security Reader</a:t>
              </a:r>
            </a:p>
            <a:p>
              <a:pPr defTabSz="951028" fontAlgn="base">
                <a:spcBef>
                  <a:spcPct val="0"/>
                </a:spcBef>
                <a:spcAft>
                  <a:spcPct val="0"/>
                </a:spcAft>
              </a:pPr>
              <a:r>
                <a:rPr lang="en-IN" sz="1600" dirty="0">
                  <a:solidFill>
                    <a:schemeClr val="tx1"/>
                  </a:solidFill>
                  <a:latin typeface="Consolas" panose="020B0609020204030204" pitchFamily="49" charset="0"/>
                </a:rPr>
                <a:t>User Access Administrator</a:t>
              </a:r>
            </a:p>
            <a:p>
              <a:pPr defTabSz="951028" fontAlgn="base">
                <a:spcBef>
                  <a:spcPct val="0"/>
                </a:spcBef>
                <a:spcAft>
                  <a:spcPct val="0"/>
                </a:spcAft>
              </a:pPr>
              <a:r>
                <a:rPr lang="en-IN" sz="1600" dirty="0">
                  <a:solidFill>
                    <a:schemeClr val="tx1"/>
                  </a:solidFill>
                  <a:latin typeface="Consolas" panose="020B0609020204030204" pitchFamily="49" charset="0"/>
                </a:rPr>
                <a:t>Virtual Machine Contributor</a:t>
              </a:r>
              <a:endParaRPr lang="en-US" sz="1600" dirty="0">
                <a:solidFill>
                  <a:schemeClr val="tx1"/>
                </a:solidFill>
                <a:latin typeface="Consolas" panose="020B0609020204030204" pitchFamily="49" charset="0"/>
              </a:endParaRPr>
            </a:p>
          </p:txBody>
        </p:sp>
        <p:sp>
          <p:nvSpPr>
            <p:cNvPr id="24" name="TextBox 23">
              <a:extLst>
                <a:ext uri="{FF2B5EF4-FFF2-40B4-BE49-F238E27FC236}">
                  <a16:creationId xmlns:a16="http://schemas.microsoft.com/office/drawing/2014/main" id="{E19398E2-DD93-4FAF-BDD9-48A85F7CC3EA}"/>
                </a:ext>
                <a:ext uri="{C183D7F6-B498-43B3-948B-1728B52AA6E4}">
                  <adec:decorative xmlns:adec="http://schemas.microsoft.com/office/drawing/2017/decorative" val="0"/>
                </a:ext>
              </a:extLst>
            </p:cNvPr>
            <p:cNvSpPr txBox="1"/>
            <p:nvPr/>
          </p:nvSpPr>
          <p:spPr>
            <a:xfrm>
              <a:off x="1662455" y="6174773"/>
              <a:ext cx="3025363" cy="257331"/>
            </a:xfrm>
            <a:prstGeom prst="rect">
              <a:avLst/>
            </a:prstGeom>
            <a:noFill/>
          </p:spPr>
          <p:txBody>
            <a:bodyPr wrap="square" lIns="0" tIns="0" rIns="0" bIns="0" rtlCol="0">
              <a:spAutoFit/>
            </a:bodyPr>
            <a:lstStyle/>
            <a:p>
              <a:pPr algn="ctr"/>
              <a:r>
                <a:rPr lang="en-IN">
                  <a:latin typeface="+mj-lt"/>
                </a:rPr>
                <a:t>Custom</a:t>
              </a:r>
              <a:endParaRPr lang="en-US">
                <a:latin typeface="+mj-lt"/>
              </a:endParaRPr>
            </a:p>
          </p:txBody>
        </p:sp>
        <p:sp>
          <p:nvSpPr>
            <p:cNvPr id="22" name="Rectangle: Rounded Corners 21">
              <a:extLst>
                <a:ext uri="{FF2B5EF4-FFF2-40B4-BE49-F238E27FC236}">
                  <a16:creationId xmlns:a16="http://schemas.microsoft.com/office/drawing/2014/main" id="{D1F349E4-B53A-49D3-8011-1D8CCEFD9DD0}"/>
                </a:ext>
                <a:ext uri="{C183D7F6-B498-43B3-948B-1728B52AA6E4}">
                  <adec:decorative xmlns:adec="http://schemas.microsoft.com/office/drawing/2017/decorative" val="1"/>
                </a:ext>
              </a:extLst>
            </p:cNvPr>
            <p:cNvSpPr/>
            <p:nvPr/>
          </p:nvSpPr>
          <p:spPr bwMode="auto">
            <a:xfrm>
              <a:off x="1150936" y="5453004"/>
              <a:ext cx="4048401" cy="711934"/>
            </a:xfrm>
            <a:prstGeom prst="roundRect">
              <a:avLst/>
            </a:prstGeom>
            <a:noFill/>
            <a:ln w="19050">
              <a:solidFill>
                <a:srgbClr val="107C0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Reader Support Tickets</a:t>
              </a:r>
            </a:p>
            <a:p>
              <a:pPr defTabSz="951028" fontAlgn="base">
                <a:spcBef>
                  <a:spcPct val="0"/>
                </a:spcBef>
                <a:spcAft>
                  <a:spcPct val="0"/>
                </a:spcAft>
              </a:pPr>
              <a:r>
                <a:rPr lang="en-IN" sz="1600" dirty="0">
                  <a:solidFill>
                    <a:schemeClr val="tx1"/>
                  </a:solidFill>
                  <a:latin typeface="Consolas" panose="020B0609020204030204" pitchFamily="49" charset="0"/>
                </a:rPr>
                <a:t>Virtual Machine Operator</a:t>
              </a:r>
              <a:endParaRPr lang="en-US" sz="1600" dirty="0">
                <a:solidFill>
                  <a:schemeClr val="tx1"/>
                </a:solidFill>
                <a:latin typeface="Consolas" panose="020B0609020204030204" pitchFamily="49" charset="0"/>
              </a:endParaRPr>
            </a:p>
          </p:txBody>
        </p:sp>
        <p:sp>
          <p:nvSpPr>
            <p:cNvPr id="25" name="Isosceles Triangle 24" descr="A zoom out shape showing more details about Contributor">
              <a:extLst>
                <a:ext uri="{FF2B5EF4-FFF2-40B4-BE49-F238E27FC236}">
                  <a16:creationId xmlns:a16="http://schemas.microsoft.com/office/drawing/2014/main" id="{8CEEAD99-9C40-40AB-A13E-B604AD24BAC5}"/>
                </a:ext>
                <a:ext uri="{C183D7F6-B498-43B3-948B-1728B52AA6E4}">
                  <adec:decorative xmlns:adec="http://schemas.microsoft.com/office/drawing/2017/decorative" val="0"/>
                </a:ext>
              </a:extLst>
            </p:cNvPr>
            <p:cNvSpPr/>
            <p:nvPr/>
          </p:nvSpPr>
          <p:spPr bwMode="auto">
            <a:xfrm rot="16200000">
              <a:off x="2885273" y="2415614"/>
              <a:ext cx="3469918" cy="4048399"/>
            </a:xfrm>
            <a:prstGeom prst="triangle">
              <a:avLst>
                <a:gd name="adj" fmla="val 85665"/>
              </a:avLst>
            </a:prstGeom>
            <a:solidFill>
              <a:schemeClr val="bg1">
                <a:lumMod val="95000"/>
                <a:alpha val="74902"/>
              </a:schemeClr>
            </a:solidFill>
            <a:ln w="1905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1734">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9729CE6F-E55B-4688-AF13-91504361B2CD}"/>
                </a:ext>
                <a:ext uri="{C183D7F6-B498-43B3-948B-1728B52AA6E4}">
                  <adec:decorative xmlns:adec="http://schemas.microsoft.com/office/drawing/2017/decorative" val="0"/>
                </a:ext>
              </a:extLst>
            </p:cNvPr>
            <p:cNvSpPr/>
            <p:nvPr/>
          </p:nvSpPr>
          <p:spPr>
            <a:xfrm>
              <a:off x="7971017" y="2361598"/>
              <a:ext cx="1308038" cy="343107"/>
            </a:xfrm>
            <a:prstGeom prst="rect">
              <a:avLst/>
            </a:prstGeom>
          </p:spPr>
          <p:txBody>
            <a:bodyPr wrap="none">
              <a:spAutoFit/>
            </a:bodyPr>
            <a:lstStyle/>
            <a:p>
              <a:r>
                <a:rPr lang="en-IN" dirty="0">
                  <a:latin typeface="+mj-lt"/>
                  <a:ea typeface="Segoe UI" pitchFamily="34" charset="0"/>
                  <a:cs typeface="Segoe UI" pitchFamily="34" charset="0"/>
                </a:rPr>
                <a:t>Contributor</a:t>
              </a:r>
              <a:endParaRPr lang="en-US" dirty="0">
                <a:latin typeface="+mj-lt"/>
              </a:endParaRPr>
            </a:p>
          </p:txBody>
        </p:sp>
        <p:sp>
          <p:nvSpPr>
            <p:cNvPr id="26" name="Rectangle: Rounded Corners 25">
              <a:extLst>
                <a:ext uri="{FF2B5EF4-FFF2-40B4-BE49-F238E27FC236}">
                  <a16:creationId xmlns:a16="http://schemas.microsoft.com/office/drawing/2014/main" id="{527721F3-7E7C-4DD6-9C7D-F835BB6DE2DB}"/>
                </a:ext>
                <a:ext uri="{C183D7F6-B498-43B3-948B-1728B52AA6E4}">
                  <adec:decorative xmlns:adec="http://schemas.microsoft.com/office/drawing/2017/decorative" val="0"/>
                </a:ext>
              </a:extLst>
            </p:cNvPr>
            <p:cNvSpPr/>
            <p:nvPr/>
          </p:nvSpPr>
          <p:spPr bwMode="auto">
            <a:xfrm>
              <a:off x="6262758" y="2704854"/>
              <a:ext cx="4724556" cy="3449061"/>
            </a:xfrm>
            <a:prstGeom prst="roundRect">
              <a:avLst>
                <a:gd name="adj" fmla="val 10370"/>
              </a:avLst>
            </a:prstGeom>
            <a:solidFill>
              <a:schemeClr val="bg1"/>
            </a:solid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0" bIns="0" numCol="1" spcCol="0" rtlCol="0" fromWordArt="0" anchor="t" anchorCtr="0" forceAA="0" compatLnSpc="1">
              <a:prstTxWarp prst="textNoShape">
                <a:avLst/>
              </a:prstTxWarp>
              <a:noAutofit/>
            </a:bodyPr>
            <a:lstStyle/>
            <a:p>
              <a:pPr defTabSz="951028" fontAlgn="base">
                <a:spcBef>
                  <a:spcPct val="0"/>
                </a:spcBef>
                <a:spcAft>
                  <a:spcPct val="0"/>
                </a:spcAft>
              </a:pPr>
              <a:r>
                <a:rPr lang="en-US" sz="1600" dirty="0">
                  <a:solidFill>
                    <a:schemeClr val="tx1"/>
                  </a:solidFill>
                  <a:latin typeface="Consolas" panose="020B0609020204030204" pitchFamily="49" charset="0"/>
                </a:rPr>
                <a:t>"Actions":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NotActions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"Authorization/*/Delete",</a:t>
              </a:r>
            </a:p>
            <a:p>
              <a:pPr defTabSz="951028" fontAlgn="base">
                <a:spcBef>
                  <a:spcPct val="0"/>
                </a:spcBef>
                <a:spcAft>
                  <a:spcPct val="0"/>
                </a:spcAft>
              </a:pPr>
              <a:r>
                <a:rPr lang="en-US" sz="1600" dirty="0">
                  <a:solidFill>
                    <a:schemeClr val="tx1"/>
                  </a:solidFill>
                  <a:latin typeface="Consolas" panose="020B0609020204030204" pitchFamily="49" charset="0"/>
                </a:rPr>
                <a:t> "Authorization/*/Write",</a:t>
              </a:r>
            </a:p>
            <a:p>
              <a:pPr defTabSz="951028" fontAlgn="base">
                <a:spcBef>
                  <a:spcPct val="0"/>
                </a:spcBef>
                <a:spcAft>
                  <a:spcPct val="0"/>
                </a:spcAft>
              </a:pPr>
              <a:r>
                <a:rPr lang="en-US" sz="1600" dirty="0">
                  <a:solidFill>
                    <a:schemeClr val="tx1"/>
                  </a:solidFill>
                  <a:latin typeface="Consolas" panose="020B0609020204030204" pitchFamily="49" charset="0"/>
                </a:rPr>
                <a:t> "Authorization/</a:t>
              </a:r>
              <a:r>
                <a:rPr lang="en-US" sz="1600" dirty="0" err="1">
                  <a:solidFill>
                    <a:schemeClr val="tx1"/>
                  </a:solidFill>
                  <a:latin typeface="Consolas" panose="020B0609020204030204" pitchFamily="49" charset="0"/>
                </a:rPr>
                <a:t>elevateAccess</a:t>
              </a:r>
              <a:r>
                <a:rPr lang="en-US" sz="1600" dirty="0">
                  <a:solidFill>
                    <a:schemeClr val="tx1"/>
                  </a:solidFill>
                  <a:latin typeface="Consolas" panose="020B0609020204030204" pitchFamily="49" charset="0"/>
                </a:rPr>
                <a:t>/Action"</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DataActions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NotDataActions</a:t>
              </a: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AssignableScopes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p:txBody>
        </p:sp>
      </p:grpSp>
    </p:spTree>
    <p:extLst>
      <p:ext uri="{BB962C8B-B14F-4D97-AF65-F5344CB8AC3E}">
        <p14:creationId xmlns:p14="http://schemas.microsoft.com/office/powerpoint/2010/main" val="363387725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622F-DF35-B27F-967B-68B24DBB5CEF}"/>
              </a:ext>
            </a:extLst>
          </p:cNvPr>
          <p:cNvSpPr>
            <a:spLocks noGrp="1"/>
          </p:cNvSpPr>
          <p:nvPr>
            <p:ph type="title"/>
          </p:nvPr>
        </p:nvSpPr>
        <p:spPr/>
        <p:txBody>
          <a:bodyPr/>
          <a:lstStyle/>
          <a:p>
            <a:r>
              <a:rPr lang="en-GB" dirty="0"/>
              <a:t>Role Permission Sets</a:t>
            </a:r>
          </a:p>
        </p:txBody>
      </p:sp>
      <p:pic>
        <p:nvPicPr>
          <p:cNvPr id="4" name="Picture 3">
            <a:extLst>
              <a:ext uri="{FF2B5EF4-FFF2-40B4-BE49-F238E27FC236}">
                <a16:creationId xmlns:a16="http://schemas.microsoft.com/office/drawing/2014/main" id="{1018310C-6CF9-7231-C04E-1D75F1D4D6A1}"/>
              </a:ext>
            </a:extLst>
          </p:cNvPr>
          <p:cNvPicPr>
            <a:picLocks noChangeAspect="1"/>
          </p:cNvPicPr>
          <p:nvPr/>
        </p:nvPicPr>
        <p:blipFill>
          <a:blip r:embed="rId2"/>
          <a:stretch>
            <a:fillRect/>
          </a:stretch>
        </p:blipFill>
        <p:spPr>
          <a:xfrm>
            <a:off x="427038" y="1701479"/>
            <a:ext cx="11622440" cy="3831220"/>
          </a:xfrm>
          <a:prstGeom prst="rect">
            <a:avLst/>
          </a:prstGeom>
        </p:spPr>
      </p:pic>
    </p:spTree>
    <p:extLst>
      <p:ext uri="{BB962C8B-B14F-4D97-AF65-F5344CB8AC3E}">
        <p14:creationId xmlns:p14="http://schemas.microsoft.com/office/powerpoint/2010/main" val="270586607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6EA0-9575-62F7-469C-77E2DEC725A4}"/>
              </a:ext>
            </a:extLst>
          </p:cNvPr>
          <p:cNvSpPr>
            <a:spLocks noGrp="1"/>
          </p:cNvSpPr>
          <p:nvPr>
            <p:ph type="title"/>
          </p:nvPr>
        </p:nvSpPr>
        <p:spPr/>
        <p:txBody>
          <a:bodyPr/>
          <a:lstStyle/>
          <a:p>
            <a:r>
              <a:rPr lang="en-GB" dirty="0"/>
              <a:t>Azure Resource RBAC Things to Remember</a:t>
            </a:r>
          </a:p>
        </p:txBody>
      </p:sp>
      <p:sp>
        <p:nvSpPr>
          <p:cNvPr id="4" name="TextBox 3">
            <a:extLst>
              <a:ext uri="{FF2B5EF4-FFF2-40B4-BE49-F238E27FC236}">
                <a16:creationId xmlns:a16="http://schemas.microsoft.com/office/drawing/2014/main" id="{95CA6A97-305B-CC0B-EDE9-F7DBACB2EBEA}"/>
              </a:ext>
            </a:extLst>
          </p:cNvPr>
          <p:cNvSpPr txBox="1"/>
          <p:nvPr/>
        </p:nvSpPr>
        <p:spPr>
          <a:xfrm>
            <a:off x="427038" y="1307939"/>
            <a:ext cx="11571287" cy="5262979"/>
          </a:xfrm>
          <a:prstGeom prst="rect">
            <a:avLst/>
          </a:prstGeom>
          <a:noFill/>
        </p:spPr>
        <p:txBody>
          <a:bodyPr wrap="square">
            <a:spAutoFit/>
          </a:bodyPr>
          <a:lstStyle/>
          <a:p>
            <a:pPr algn="l"/>
            <a:r>
              <a:rPr lang="en-GB" sz="2400" dirty="0"/>
              <a:t>Azure RBAC provides built-in roles and permissions sets. You can also create custom roles and permissions. These are defined in JSON. </a:t>
            </a:r>
          </a:p>
          <a:p>
            <a:pPr algn="l"/>
            <a:endParaRPr lang="en-GB" sz="2400" dirty="0"/>
          </a:p>
          <a:p>
            <a:pPr algn="l"/>
            <a:r>
              <a:rPr lang="en-GB" sz="2400" dirty="0"/>
              <a:t>The </a:t>
            </a:r>
            <a:r>
              <a:rPr lang="en-GB" sz="2400" b="1" dirty="0"/>
              <a:t>Owner</a:t>
            </a:r>
            <a:r>
              <a:rPr lang="en-GB" sz="2400" dirty="0"/>
              <a:t> built-in role has the highest level of access privilege in Azure. </a:t>
            </a:r>
            <a:r>
              <a:rPr lang="en-GB" sz="2400" b="1" dirty="0"/>
              <a:t>Contributor</a:t>
            </a:r>
            <a:r>
              <a:rPr lang="en-GB" sz="2400" dirty="0"/>
              <a:t> is the second highest access level. </a:t>
            </a:r>
          </a:p>
          <a:p>
            <a:pPr algn="l"/>
            <a:endParaRPr lang="en-GB" sz="2400" dirty="0"/>
          </a:p>
          <a:p>
            <a:pPr algn="l"/>
            <a:r>
              <a:rPr lang="en-GB" sz="2400" dirty="0"/>
              <a:t>The system subtracts </a:t>
            </a:r>
            <a:r>
              <a:rPr lang="en-GB" sz="2400" b="1" dirty="0"/>
              <a:t>NotActions</a:t>
            </a:r>
            <a:r>
              <a:rPr lang="en-GB" sz="2400" dirty="0"/>
              <a:t> permissions from Actions permissions to determine the effective permissions for a role.</a:t>
            </a:r>
          </a:p>
          <a:p>
            <a:pPr algn="l"/>
            <a:endParaRPr lang="en-GB" sz="2400" dirty="0"/>
          </a:p>
          <a:p>
            <a:pPr algn="l"/>
            <a:r>
              <a:rPr lang="en-GB" sz="2400" b="0" i="0" dirty="0">
                <a:solidFill>
                  <a:srgbClr val="171717"/>
                </a:solidFill>
                <a:effectLst/>
                <a:latin typeface="Segoe UI" panose="020B0502040204020203" pitchFamily="34" charset="0"/>
              </a:rPr>
              <a:t>Azure RBAC is an additive model, so your effective permissions are the sum of your role assignments.</a:t>
            </a:r>
            <a:endParaRPr lang="en-GB" sz="2400" dirty="0"/>
          </a:p>
          <a:p>
            <a:pPr algn="l"/>
            <a:endParaRPr lang="en-GB" sz="2400" dirty="0"/>
          </a:p>
          <a:p>
            <a:pPr algn="l"/>
            <a:r>
              <a:rPr lang="en-GB" sz="2400" dirty="0"/>
              <a:t>The AssignableScopes permissions for a role can be management groups, subscriptions, resource groups, or resources.</a:t>
            </a:r>
          </a:p>
        </p:txBody>
      </p:sp>
    </p:spTree>
    <p:extLst>
      <p:ext uri="{BB962C8B-B14F-4D97-AF65-F5344CB8AC3E}">
        <p14:creationId xmlns:p14="http://schemas.microsoft.com/office/powerpoint/2010/main" val="59872989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B9F8-1F26-898F-5178-25DF47A60F60}"/>
              </a:ext>
            </a:extLst>
          </p:cNvPr>
          <p:cNvSpPr>
            <a:spLocks noGrp="1"/>
          </p:cNvSpPr>
          <p:nvPr>
            <p:ph type="title"/>
          </p:nvPr>
        </p:nvSpPr>
        <p:spPr/>
        <p:txBody>
          <a:bodyPr/>
          <a:lstStyle/>
          <a:p>
            <a:r>
              <a:rPr lang="en-GB" dirty="0"/>
              <a:t>Example of Effective Permissions with Additive Model</a:t>
            </a:r>
          </a:p>
        </p:txBody>
      </p:sp>
      <p:pic>
        <p:nvPicPr>
          <p:cNvPr id="6146" name="Picture 2" descr="Diagram showing how multiple role assignments overlap.">
            <a:extLst>
              <a:ext uri="{FF2B5EF4-FFF2-40B4-BE49-F238E27FC236}">
                <a16:creationId xmlns:a16="http://schemas.microsoft.com/office/drawing/2014/main" id="{09776AE5-56D3-6EBE-9FA6-669C995C8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90" y="1594096"/>
            <a:ext cx="10289893" cy="476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925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1AF9-1752-7C80-0C92-1F5E213C8E70}"/>
              </a:ext>
            </a:extLst>
          </p:cNvPr>
          <p:cNvSpPr>
            <a:spLocks noGrp="1"/>
          </p:cNvSpPr>
          <p:nvPr>
            <p:ph type="title"/>
          </p:nvPr>
        </p:nvSpPr>
        <p:spPr/>
        <p:txBody>
          <a:bodyPr/>
          <a:lstStyle/>
          <a:p>
            <a:r>
              <a:rPr lang="en-GB" dirty="0"/>
              <a:t>Azure RBAC Role Assignments</a:t>
            </a:r>
          </a:p>
        </p:txBody>
      </p:sp>
      <p:sp>
        <p:nvSpPr>
          <p:cNvPr id="4" name="TextBox 3">
            <a:extLst>
              <a:ext uri="{FF2B5EF4-FFF2-40B4-BE49-F238E27FC236}">
                <a16:creationId xmlns:a16="http://schemas.microsoft.com/office/drawing/2014/main" id="{7A5DCCD3-A42B-2078-865E-239CEBC3074C}"/>
              </a:ext>
            </a:extLst>
          </p:cNvPr>
          <p:cNvSpPr txBox="1"/>
          <p:nvPr/>
        </p:nvSpPr>
        <p:spPr>
          <a:xfrm>
            <a:off x="427038" y="1653231"/>
            <a:ext cx="11571287" cy="4524315"/>
          </a:xfrm>
          <a:prstGeom prst="rect">
            <a:avLst/>
          </a:prstGeom>
          <a:noFill/>
        </p:spPr>
        <p:txBody>
          <a:bodyPr wrap="square">
            <a:spAutoFit/>
          </a:bodyPr>
          <a:lstStyle/>
          <a:p>
            <a:pPr algn="l"/>
            <a:r>
              <a:rPr lang="en-GB" sz="2400" dirty="0">
                <a:solidFill>
                  <a:srgbClr val="171717"/>
                </a:solidFill>
                <a:latin typeface="Segoe UI" panose="020B0502040204020203" pitchFamily="34" charset="0"/>
              </a:rPr>
              <a:t>The purpose of a role assignment is to control access.</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The scope limits which permissions defined for a role are available for the assigned requestor.</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Access is revoked by removing a role assignment.</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A resource inherits role assignments from its parent resource.</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The effective permissions for a requestor are a combination of the permissions for the requestor's assigned roles, and the permissions for the roles assigned to the requested resources.</a:t>
            </a:r>
          </a:p>
        </p:txBody>
      </p:sp>
    </p:spTree>
    <p:extLst>
      <p:ext uri="{BB962C8B-B14F-4D97-AF65-F5344CB8AC3E}">
        <p14:creationId xmlns:p14="http://schemas.microsoft.com/office/powerpoint/2010/main" val="174086350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Assignment</a:t>
            </a:r>
          </a:p>
        </p:txBody>
      </p:sp>
      <p:sp>
        <p:nvSpPr>
          <p:cNvPr id="45" name="Rectangle 44">
            <a:extLst>
              <a:ext uri="{FF2B5EF4-FFF2-40B4-BE49-F238E27FC236}">
                <a16:creationId xmlns:a16="http://schemas.microsoft.com/office/drawing/2014/main" id="{038032CC-3415-441D-9B5B-493A79A80104}"/>
              </a:ext>
            </a:extLst>
          </p:cNvPr>
          <p:cNvSpPr/>
          <p:nvPr/>
        </p:nvSpPr>
        <p:spPr>
          <a:xfrm>
            <a:off x="-1" y="1195346"/>
            <a:ext cx="12436475" cy="887453"/>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Process of binding a role definition to a user, group, or service principal at a</a:t>
            </a:r>
            <a:br>
              <a:rPr lang="en-US" sz="2400" dirty="0">
                <a:solidFill>
                  <a:schemeClr val="bg1"/>
                </a:solidFill>
                <a:latin typeface="+mj-lt"/>
                <a:cs typeface="Segoe UI Semilight" panose="020B0402040204020203" pitchFamily="34" charset="0"/>
              </a:rPr>
            </a:br>
            <a:r>
              <a:rPr lang="en-US" sz="2400" dirty="0">
                <a:solidFill>
                  <a:schemeClr val="bg1"/>
                </a:solidFill>
                <a:latin typeface="+mj-lt"/>
                <a:cs typeface="Segoe UI Semilight" panose="020B0402040204020203" pitchFamily="34" charset="0"/>
              </a:rPr>
              <a:t>scope for the purpose of granting access</a:t>
            </a:r>
          </a:p>
        </p:txBody>
      </p:sp>
      <p:sp>
        <p:nvSpPr>
          <p:cNvPr id="46" name="Rectangle 45">
            <a:extLst>
              <a:ext uri="{FF2B5EF4-FFF2-40B4-BE49-F238E27FC236}">
                <a16:creationId xmlns:a16="http://schemas.microsoft.com/office/drawing/2014/main" id="{E500AF5A-97DA-4C11-A921-278850B8DB58}"/>
              </a:ext>
              <a:ext uri="{C183D7F6-B498-43B3-948B-1728B52AA6E4}">
                <adec:decorative xmlns:adec="http://schemas.microsoft.com/office/drawing/2017/decorative" val="1"/>
              </a:ext>
            </a:extLst>
          </p:cNvPr>
          <p:cNvSpPr/>
          <p:nvPr/>
        </p:nvSpPr>
        <p:spPr bwMode="auto">
          <a:xfrm>
            <a:off x="427037" y="2201863"/>
            <a:ext cx="11582400" cy="426604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1AB543FE-AB6E-4161-9557-1905316E5CFD}"/>
              </a:ext>
              <a:ext uri="{C183D7F6-B498-43B3-948B-1728B52AA6E4}">
                <adec:decorative xmlns:adec="http://schemas.microsoft.com/office/drawing/2017/decorative" val="1"/>
              </a:ext>
            </a:extLst>
          </p:cNvPr>
          <p:cNvGrpSpPr/>
          <p:nvPr/>
        </p:nvGrpSpPr>
        <p:grpSpPr>
          <a:xfrm>
            <a:off x="541613" y="2248286"/>
            <a:ext cx="11279389" cy="4011038"/>
            <a:chOff x="541613" y="2281842"/>
            <a:chExt cx="11279389" cy="4011038"/>
          </a:xfrm>
        </p:grpSpPr>
        <p:sp>
          <p:nvSpPr>
            <p:cNvPr id="76" name="Oval 75">
              <a:extLst>
                <a:ext uri="{FF2B5EF4-FFF2-40B4-BE49-F238E27FC236}">
                  <a16:creationId xmlns:a16="http://schemas.microsoft.com/office/drawing/2014/main" id="{EBAFA273-8C16-40D9-8927-8D4383494A11}"/>
                </a:ext>
              </a:extLst>
            </p:cNvPr>
            <p:cNvSpPr/>
            <p:nvPr/>
          </p:nvSpPr>
          <p:spPr>
            <a:xfrm>
              <a:off x="4348266" y="2281842"/>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bg1"/>
                  </a:solidFill>
                  <a:latin typeface="+mj-lt"/>
                </a:rPr>
                <a:t>1</a:t>
              </a:r>
            </a:p>
          </p:txBody>
        </p:sp>
        <p:sp>
          <p:nvSpPr>
            <p:cNvPr id="75" name="Rectangle 74">
              <a:extLst>
                <a:ext uri="{FF2B5EF4-FFF2-40B4-BE49-F238E27FC236}">
                  <a16:creationId xmlns:a16="http://schemas.microsoft.com/office/drawing/2014/main" id="{DADA8E8E-29E1-4E10-9395-6CAF48E5FC5E}"/>
                </a:ext>
              </a:extLst>
            </p:cNvPr>
            <p:cNvSpPr/>
            <p:nvPr/>
          </p:nvSpPr>
          <p:spPr>
            <a:xfrm>
              <a:off x="4738434" y="2288160"/>
              <a:ext cx="3114441" cy="338554"/>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dirty="0">
                  <a:solidFill>
                    <a:schemeClr val="bg1"/>
                  </a:solidFill>
                  <a:latin typeface="+mj-lt"/>
                </a:rPr>
                <a:t>Security principal</a:t>
              </a:r>
            </a:p>
          </p:txBody>
        </p:sp>
        <p:sp>
          <p:nvSpPr>
            <p:cNvPr id="68" name="Rectangle: Rounded Corners 11">
              <a:extLst>
                <a:ext uri="{FF2B5EF4-FFF2-40B4-BE49-F238E27FC236}">
                  <a16:creationId xmlns:a16="http://schemas.microsoft.com/office/drawing/2014/main" id="{B7A1FE2D-8334-4973-8452-746AA1A0FA57}"/>
                </a:ext>
                <a:ext uri="{C183D7F6-B498-43B3-948B-1728B52AA6E4}">
                  <adec:decorative xmlns:adec="http://schemas.microsoft.com/office/drawing/2017/decorative" val="1"/>
                </a:ext>
              </a:extLst>
            </p:cNvPr>
            <p:cNvSpPr/>
            <p:nvPr/>
          </p:nvSpPr>
          <p:spPr>
            <a:xfrm>
              <a:off x="4739239" y="2626714"/>
              <a:ext cx="3102269" cy="794006"/>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836"/>
            </a:p>
          </p:txBody>
        </p:sp>
        <p:sp>
          <p:nvSpPr>
            <p:cNvPr id="65" name="Freeform 30">
              <a:extLst>
                <a:ext uri="{FF2B5EF4-FFF2-40B4-BE49-F238E27FC236}">
                  <a16:creationId xmlns:a16="http://schemas.microsoft.com/office/drawing/2014/main" id="{23758121-20D2-48A3-84A5-EC4F81BD5ECB}"/>
                </a:ext>
                <a:ext uri="{C183D7F6-B498-43B3-948B-1728B52AA6E4}">
                  <adec:decorative xmlns:adec="http://schemas.microsoft.com/office/drawing/2017/decorative" val="1"/>
                </a:ext>
              </a:extLst>
            </p:cNvPr>
            <p:cNvSpPr>
              <a:spLocks/>
            </p:cNvSpPr>
            <p:nvPr/>
          </p:nvSpPr>
          <p:spPr bwMode="auto">
            <a:xfrm>
              <a:off x="5025787" y="2676632"/>
              <a:ext cx="362308" cy="376620"/>
            </a:xfrm>
            <a:custGeom>
              <a:avLst/>
              <a:gdLst>
                <a:gd name="connsiteX0" fmla="*/ 195412 w 714986"/>
                <a:gd name="connsiteY0" fmla="*/ 433884 h 743230"/>
                <a:gd name="connsiteX1" fmla="*/ 244700 w 714986"/>
                <a:gd name="connsiteY1" fmla="*/ 444841 h 743230"/>
                <a:gd name="connsiteX2" fmla="*/ 308613 w 714986"/>
                <a:gd name="connsiteY2" fmla="*/ 482444 h 743230"/>
                <a:gd name="connsiteX3" fmla="*/ 404211 w 714986"/>
                <a:gd name="connsiteY3" fmla="*/ 526269 h 743230"/>
                <a:gd name="connsiteX4" fmla="*/ 483560 w 714986"/>
                <a:gd name="connsiteY4" fmla="*/ 517612 h 743230"/>
                <a:gd name="connsiteX5" fmla="*/ 546389 w 714986"/>
                <a:gd name="connsiteY5" fmla="*/ 472434 h 743230"/>
                <a:gd name="connsiteX6" fmla="*/ 608677 w 714986"/>
                <a:gd name="connsiteY6" fmla="*/ 471893 h 743230"/>
                <a:gd name="connsiteX7" fmla="*/ 645779 w 714986"/>
                <a:gd name="connsiteY7" fmla="*/ 512742 h 743230"/>
                <a:gd name="connsiteX8" fmla="*/ 705900 w 714986"/>
                <a:gd name="connsiteY8" fmla="*/ 668836 h 743230"/>
                <a:gd name="connsiteX9" fmla="*/ 714837 w 714986"/>
                <a:gd name="connsiteY9" fmla="*/ 734303 h 743230"/>
                <a:gd name="connsiteX10" fmla="*/ 706171 w 714986"/>
                <a:gd name="connsiteY10" fmla="*/ 743230 h 743230"/>
                <a:gd name="connsiteX11" fmla="*/ 357360 w 714986"/>
                <a:gd name="connsiteY11" fmla="*/ 742960 h 743230"/>
                <a:gd name="connsiteX12" fmla="*/ 11799 w 714986"/>
                <a:gd name="connsiteY12" fmla="*/ 742960 h 743230"/>
                <a:gd name="connsiteX13" fmla="*/ 154 w 714986"/>
                <a:gd name="connsiteY13" fmla="*/ 731056 h 743230"/>
                <a:gd name="connsiteX14" fmla="*/ 75711 w 714986"/>
                <a:gd name="connsiteY14" fmla="*/ 508685 h 743230"/>
                <a:gd name="connsiteX15" fmla="*/ 146123 w 714986"/>
                <a:gd name="connsiteY15" fmla="*/ 445652 h 743230"/>
                <a:gd name="connsiteX16" fmla="*/ 195412 w 714986"/>
                <a:gd name="connsiteY16" fmla="*/ 433884 h 743230"/>
                <a:gd name="connsiteX17" fmla="*/ 377050 w 714986"/>
                <a:gd name="connsiteY17" fmla="*/ 469 h 743230"/>
                <a:gd name="connsiteX18" fmla="*/ 483059 w 714986"/>
                <a:gd name="connsiteY18" fmla="*/ 26164 h 743230"/>
                <a:gd name="connsiteX19" fmla="*/ 595466 w 714986"/>
                <a:gd name="connsiteY19" fmla="*/ 213607 h 743230"/>
                <a:gd name="connsiteX20" fmla="*/ 562963 w 714986"/>
                <a:gd name="connsiteY20" fmla="*/ 346412 h 743230"/>
                <a:gd name="connsiteX21" fmla="*/ 426719 w 714986"/>
                <a:gd name="connsiteY21" fmla="*/ 432965 h 743230"/>
                <a:gd name="connsiteX22" fmla="*/ 297518 w 714986"/>
                <a:gd name="connsiteY22" fmla="*/ 396451 h 743230"/>
                <a:gd name="connsiteX23" fmla="*/ 203800 w 714986"/>
                <a:gd name="connsiteY23" fmla="*/ 231729 h 743230"/>
                <a:gd name="connsiteX24" fmla="*/ 202175 w 714986"/>
                <a:gd name="connsiteY24" fmla="*/ 203328 h 743230"/>
                <a:gd name="connsiteX25" fmla="*/ 276120 w 714986"/>
                <a:gd name="connsiteY25" fmla="*/ 41311 h 743230"/>
                <a:gd name="connsiteX26" fmla="*/ 377050 w 714986"/>
                <a:gd name="connsiteY26" fmla="*/ 469 h 74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986" h="743230">
                  <a:moveTo>
                    <a:pt x="195412" y="433884"/>
                  </a:moveTo>
                  <a:cubicBezTo>
                    <a:pt x="211864" y="434290"/>
                    <a:pt x="228316" y="438483"/>
                    <a:pt x="244700" y="444841"/>
                  </a:cubicBezTo>
                  <a:cubicBezTo>
                    <a:pt x="267991" y="454038"/>
                    <a:pt x="287489" y="469729"/>
                    <a:pt x="308613" y="482444"/>
                  </a:cubicBezTo>
                  <a:cubicBezTo>
                    <a:pt x="338944" y="500569"/>
                    <a:pt x="369547" y="517612"/>
                    <a:pt x="404211" y="526269"/>
                  </a:cubicBezTo>
                  <a:cubicBezTo>
                    <a:pt x="431834" y="533302"/>
                    <a:pt x="457832" y="529245"/>
                    <a:pt x="483560" y="517612"/>
                  </a:cubicBezTo>
                  <a:cubicBezTo>
                    <a:pt x="507933" y="506791"/>
                    <a:pt x="528245" y="490830"/>
                    <a:pt x="546389" y="472434"/>
                  </a:cubicBezTo>
                  <a:cubicBezTo>
                    <a:pt x="566971" y="451333"/>
                    <a:pt x="590532" y="458908"/>
                    <a:pt x="608677" y="471893"/>
                  </a:cubicBezTo>
                  <a:cubicBezTo>
                    <a:pt x="624113" y="482714"/>
                    <a:pt x="634675" y="497864"/>
                    <a:pt x="645779" y="512742"/>
                  </a:cubicBezTo>
                  <a:cubicBezTo>
                    <a:pt x="680172" y="559273"/>
                    <a:pt x="696421" y="612566"/>
                    <a:pt x="705900" y="668836"/>
                  </a:cubicBezTo>
                  <a:cubicBezTo>
                    <a:pt x="709691" y="690478"/>
                    <a:pt x="712399" y="712390"/>
                    <a:pt x="714837" y="734303"/>
                  </a:cubicBezTo>
                  <a:cubicBezTo>
                    <a:pt x="715649" y="741607"/>
                    <a:pt x="713212" y="743230"/>
                    <a:pt x="706171" y="743230"/>
                  </a:cubicBezTo>
                  <a:cubicBezTo>
                    <a:pt x="589991" y="742960"/>
                    <a:pt x="473540" y="742960"/>
                    <a:pt x="357360" y="742960"/>
                  </a:cubicBezTo>
                  <a:cubicBezTo>
                    <a:pt x="242263" y="742960"/>
                    <a:pt x="127166" y="742960"/>
                    <a:pt x="11799" y="742960"/>
                  </a:cubicBezTo>
                  <a:cubicBezTo>
                    <a:pt x="-117" y="742960"/>
                    <a:pt x="-388" y="742960"/>
                    <a:pt x="154" y="731056"/>
                  </a:cubicBezTo>
                  <a:cubicBezTo>
                    <a:pt x="3133" y="649628"/>
                    <a:pt x="26694" y="574693"/>
                    <a:pt x="75711" y="508685"/>
                  </a:cubicBezTo>
                  <a:cubicBezTo>
                    <a:pt x="94939" y="482985"/>
                    <a:pt x="117688" y="461072"/>
                    <a:pt x="146123" y="445652"/>
                  </a:cubicBezTo>
                  <a:cubicBezTo>
                    <a:pt x="162508" y="436860"/>
                    <a:pt x="178960" y="433479"/>
                    <a:pt x="195412" y="433884"/>
                  </a:cubicBezTo>
                  <a:close/>
                  <a:moveTo>
                    <a:pt x="377050" y="469"/>
                  </a:moveTo>
                  <a:cubicBezTo>
                    <a:pt x="413312" y="-2168"/>
                    <a:pt x="450420" y="6284"/>
                    <a:pt x="483059" y="26164"/>
                  </a:cubicBezTo>
                  <a:cubicBezTo>
                    <a:pt x="553212" y="68900"/>
                    <a:pt x="588965" y="132733"/>
                    <a:pt x="595466" y="213607"/>
                  </a:cubicBezTo>
                  <a:cubicBezTo>
                    <a:pt x="599258" y="261211"/>
                    <a:pt x="588695" y="305840"/>
                    <a:pt x="562963" y="346412"/>
                  </a:cubicBezTo>
                  <a:cubicBezTo>
                    <a:pt x="531543" y="396451"/>
                    <a:pt x="486309" y="426744"/>
                    <a:pt x="426719" y="432965"/>
                  </a:cubicBezTo>
                  <a:cubicBezTo>
                    <a:pt x="379048" y="437834"/>
                    <a:pt x="335710" y="424580"/>
                    <a:pt x="297518" y="396451"/>
                  </a:cubicBezTo>
                  <a:cubicBezTo>
                    <a:pt x="241992" y="355608"/>
                    <a:pt x="212197" y="299619"/>
                    <a:pt x="203800" y="231729"/>
                  </a:cubicBezTo>
                  <a:cubicBezTo>
                    <a:pt x="202717" y="222262"/>
                    <a:pt x="202717" y="213066"/>
                    <a:pt x="202175" y="203328"/>
                  </a:cubicBezTo>
                  <a:cubicBezTo>
                    <a:pt x="204071" y="139225"/>
                    <a:pt x="225740" y="83506"/>
                    <a:pt x="276120" y="41311"/>
                  </a:cubicBezTo>
                  <a:cubicBezTo>
                    <a:pt x="305373" y="16833"/>
                    <a:pt x="340789" y="3106"/>
                    <a:pt x="377050" y="469"/>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9" name="TextBox 68">
              <a:extLst>
                <a:ext uri="{FF2B5EF4-FFF2-40B4-BE49-F238E27FC236}">
                  <a16:creationId xmlns:a16="http://schemas.microsoft.com/office/drawing/2014/main" id="{3D8655F5-4EF6-4AF4-B8AF-9015E81BB5D9}"/>
                </a:ext>
              </a:extLst>
            </p:cNvPr>
            <p:cNvSpPr txBox="1"/>
            <p:nvPr/>
          </p:nvSpPr>
          <p:spPr>
            <a:xfrm>
              <a:off x="5029032" y="3141592"/>
              <a:ext cx="314189" cy="184666"/>
            </a:xfrm>
            <a:prstGeom prst="rect">
              <a:avLst/>
            </a:prstGeom>
            <a:noFill/>
          </p:spPr>
          <p:txBody>
            <a:bodyPr wrap="square" lIns="0" tIns="0" rIns="0" bIns="0" rtlCol="0" anchor="ctr">
              <a:spAutoFit/>
            </a:bodyPr>
            <a:lstStyle/>
            <a:p>
              <a:pPr algn="ctr"/>
              <a:r>
                <a:rPr lang="en-US" sz="1200">
                  <a:latin typeface="+mj-lt"/>
                </a:rPr>
                <a:t>User</a:t>
              </a:r>
            </a:p>
          </p:txBody>
        </p:sp>
        <p:pic>
          <p:nvPicPr>
            <p:cNvPr id="72" name="Picture 71">
              <a:extLst>
                <a:ext uri="{FF2B5EF4-FFF2-40B4-BE49-F238E27FC236}">
                  <a16:creationId xmlns:a16="http://schemas.microsoft.com/office/drawing/2014/main" id="{A6FEB0BD-FDF4-4DED-8836-DB327B0A9DB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7639" y="2673852"/>
              <a:ext cx="557784" cy="402336"/>
            </a:xfrm>
            <a:prstGeom prst="rect">
              <a:avLst/>
            </a:prstGeom>
          </p:spPr>
        </p:pic>
        <p:sp>
          <p:nvSpPr>
            <p:cNvPr id="67" name="TextBox 66">
              <a:extLst>
                <a:ext uri="{FF2B5EF4-FFF2-40B4-BE49-F238E27FC236}">
                  <a16:creationId xmlns:a16="http://schemas.microsoft.com/office/drawing/2014/main" id="{E3AFA71B-3ED6-48B7-9753-426AABA71EB5}"/>
                </a:ext>
              </a:extLst>
            </p:cNvPr>
            <p:cNvSpPr txBox="1"/>
            <p:nvPr/>
          </p:nvSpPr>
          <p:spPr>
            <a:xfrm>
              <a:off x="5815362" y="3141592"/>
              <a:ext cx="437876" cy="184666"/>
            </a:xfrm>
            <a:prstGeom prst="rect">
              <a:avLst/>
            </a:prstGeom>
            <a:noFill/>
          </p:spPr>
          <p:txBody>
            <a:bodyPr wrap="square" lIns="0" tIns="0" rIns="0" bIns="0" rtlCol="0" anchor="ctr">
              <a:spAutoFit/>
            </a:bodyPr>
            <a:lstStyle/>
            <a:p>
              <a:pPr algn="ctr"/>
              <a:r>
                <a:rPr lang="en-US" sz="1200">
                  <a:latin typeface="+mj-lt"/>
                </a:rPr>
                <a:t>Group</a:t>
              </a:r>
            </a:p>
          </p:txBody>
        </p:sp>
        <p:pic>
          <p:nvPicPr>
            <p:cNvPr id="87" name="Picture 86">
              <a:extLst>
                <a:ext uri="{FF2B5EF4-FFF2-40B4-BE49-F238E27FC236}">
                  <a16:creationId xmlns:a16="http://schemas.microsoft.com/office/drawing/2014/main" id="{72389798-32CC-47D5-A2EF-32CE52BB06AF}"/>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30946" y="2687739"/>
              <a:ext cx="560832" cy="376428"/>
            </a:xfrm>
            <a:prstGeom prst="rect">
              <a:avLst/>
            </a:prstGeom>
          </p:spPr>
        </p:pic>
        <p:sp>
          <p:nvSpPr>
            <p:cNvPr id="70" name="TextBox 69">
              <a:extLst>
                <a:ext uri="{FF2B5EF4-FFF2-40B4-BE49-F238E27FC236}">
                  <a16:creationId xmlns:a16="http://schemas.microsoft.com/office/drawing/2014/main" id="{F6A7E448-3520-4CD7-B831-FE87E34F1E9E}"/>
                </a:ext>
              </a:extLst>
            </p:cNvPr>
            <p:cNvSpPr txBox="1"/>
            <p:nvPr/>
          </p:nvSpPr>
          <p:spPr>
            <a:xfrm>
              <a:off x="6637382" y="3141592"/>
              <a:ext cx="1147302" cy="184666"/>
            </a:xfrm>
            <a:prstGeom prst="rect">
              <a:avLst/>
            </a:prstGeom>
            <a:noFill/>
          </p:spPr>
          <p:txBody>
            <a:bodyPr wrap="square" lIns="0" tIns="0" rIns="0" bIns="0" rtlCol="0" anchor="ctr">
              <a:spAutoFit/>
            </a:bodyPr>
            <a:lstStyle/>
            <a:p>
              <a:pPr algn="ctr"/>
              <a:r>
                <a:rPr lang="en-US" sz="1200">
                  <a:latin typeface="+mj-lt"/>
                </a:rPr>
                <a:t>Service principal</a:t>
              </a:r>
            </a:p>
          </p:txBody>
        </p:sp>
        <p:cxnSp>
          <p:nvCxnSpPr>
            <p:cNvPr id="93" name="Straight Arrow Connector 92" descr="Arrow pointing from Service principal to Role assignment">
              <a:extLst>
                <a:ext uri="{FF2B5EF4-FFF2-40B4-BE49-F238E27FC236}">
                  <a16:creationId xmlns:a16="http://schemas.microsoft.com/office/drawing/2014/main" id="{9CC8F0DC-3EAA-4E9D-AAB6-E18715265177}"/>
                </a:ext>
              </a:extLst>
            </p:cNvPr>
            <p:cNvCxnSpPr>
              <a:cxnSpLocks/>
            </p:cNvCxnSpPr>
            <p:nvPr/>
          </p:nvCxnSpPr>
          <p:spPr>
            <a:xfrm>
              <a:off x="6209454" y="3424238"/>
              <a:ext cx="0" cy="274451"/>
            </a:xfrm>
            <a:prstGeom prst="straightConnector1">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299BA033-DEA3-4E45-8E9F-877FE78DDB8E}"/>
                </a:ext>
              </a:extLst>
            </p:cNvPr>
            <p:cNvSpPr/>
            <p:nvPr/>
          </p:nvSpPr>
          <p:spPr>
            <a:xfrm>
              <a:off x="4503613" y="3744409"/>
              <a:ext cx="3420446" cy="346172"/>
            </a:xfrm>
            <a:prstGeom prst="rect">
              <a:avLst/>
            </a:prstGeom>
            <a:solidFill>
              <a:srgbClr val="243A5E"/>
            </a:solidFill>
            <a:ln w="19050">
              <a:solidFill>
                <a:srgbClr val="243A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assignment</a:t>
              </a:r>
            </a:p>
          </p:txBody>
        </p:sp>
        <p:sp>
          <p:nvSpPr>
            <p:cNvPr id="103" name="Rectangle 102">
              <a:extLst>
                <a:ext uri="{FF2B5EF4-FFF2-40B4-BE49-F238E27FC236}">
                  <a16:creationId xmlns:a16="http://schemas.microsoft.com/office/drawing/2014/main" id="{08D22BAB-3339-46D4-B374-53E1C78D96BE}"/>
                </a:ext>
                <a:ext uri="{C183D7F6-B498-43B3-948B-1728B52AA6E4}">
                  <adec:decorative xmlns:adec="http://schemas.microsoft.com/office/drawing/2017/decorative" val="1"/>
                </a:ext>
              </a:extLst>
            </p:cNvPr>
            <p:cNvSpPr/>
            <p:nvPr/>
          </p:nvSpPr>
          <p:spPr>
            <a:xfrm>
              <a:off x="4508489" y="4076830"/>
              <a:ext cx="3410695" cy="2096125"/>
            </a:xfrm>
            <a:prstGeom prst="rect">
              <a:avLst/>
            </a:prstGeom>
            <a:noFill/>
            <a:ln w="19050">
              <a:solidFill>
                <a:srgbClr val="001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sz="1428"/>
            </a:p>
          </p:txBody>
        </p:sp>
        <p:sp>
          <p:nvSpPr>
            <p:cNvPr id="105" name="TextBox 104">
              <a:extLst>
                <a:ext uri="{FF2B5EF4-FFF2-40B4-BE49-F238E27FC236}">
                  <a16:creationId xmlns:a16="http://schemas.microsoft.com/office/drawing/2014/main" id="{DA8149C0-6BAD-438D-AE53-36AFDB31CAEF}"/>
                </a:ext>
              </a:extLst>
            </p:cNvPr>
            <p:cNvSpPr txBox="1"/>
            <p:nvPr/>
          </p:nvSpPr>
          <p:spPr>
            <a:xfrm>
              <a:off x="4620152" y="5886016"/>
              <a:ext cx="1912669" cy="276999"/>
            </a:xfrm>
            <a:prstGeom prst="rect">
              <a:avLst/>
            </a:prstGeom>
            <a:noFill/>
          </p:spPr>
          <p:txBody>
            <a:bodyPr wrap="square" rtlCol="0" anchor="ctr">
              <a:noAutofit/>
            </a:bodyPr>
            <a:lstStyle/>
            <a:p>
              <a:pPr algn="ctr"/>
              <a:r>
                <a:rPr lang="en-US" sz="1200">
                  <a:latin typeface="+mj-lt"/>
                  <a:cs typeface="Segoe UI" panose="020B0502040204020203" pitchFamily="34" charset="0"/>
                </a:rPr>
                <a:t>Contributor</a:t>
              </a:r>
            </a:p>
          </p:txBody>
        </p:sp>
        <p:sp>
          <p:nvSpPr>
            <p:cNvPr id="104" name="Rectangle: Rounded Corners 40">
              <a:extLst>
                <a:ext uri="{FF2B5EF4-FFF2-40B4-BE49-F238E27FC236}">
                  <a16:creationId xmlns:a16="http://schemas.microsoft.com/office/drawing/2014/main" id="{934B7253-E6CD-4712-8AB5-BD2B14516DFA}"/>
                </a:ext>
              </a:extLst>
            </p:cNvPr>
            <p:cNvSpPr/>
            <p:nvPr/>
          </p:nvSpPr>
          <p:spPr>
            <a:xfrm>
              <a:off x="4621952" y="4169480"/>
              <a:ext cx="1909069" cy="1733236"/>
            </a:xfrm>
            <a:prstGeom prst="roundRect">
              <a:avLst>
                <a:gd name="adj" fmla="val 0"/>
              </a:avLst>
            </a:prstGeom>
            <a:solidFill>
              <a:schemeClr val="bg1"/>
            </a:solidFill>
            <a:ln w="19050">
              <a:solidFill>
                <a:srgbClr val="00188E"/>
              </a:solidFill>
            </a:ln>
          </p:spPr>
          <p:style>
            <a:lnRef idx="2">
              <a:schemeClr val="dk1"/>
            </a:lnRef>
            <a:fillRef idx="1">
              <a:schemeClr val="lt1"/>
            </a:fillRef>
            <a:effectRef idx="0">
              <a:schemeClr val="dk1"/>
            </a:effectRef>
            <a:fontRef idx="minor">
              <a:schemeClr val="dk1"/>
            </a:fontRef>
          </p:style>
          <p:txBody>
            <a:bodyPr rIns="0" rtlCol="0" anchor="ctr">
              <a:noAutofit/>
            </a:bodyPr>
            <a:lstStyle/>
            <a:p>
              <a:r>
                <a:rPr lang="en-US" sz="1400">
                  <a:latin typeface="Consolas" panose="020B0609020204030204" pitchFamily="49" charset="0"/>
                </a:rPr>
                <a:t>"Actions": [</a:t>
              </a:r>
            </a:p>
            <a:p>
              <a:r>
                <a:rPr lang="en-US" sz="1400">
                  <a:latin typeface="Consolas" panose="020B0609020204030204" pitchFamily="49" charset="0"/>
                </a:rPr>
                <a:t> "*"</a:t>
              </a:r>
            </a:p>
            <a:p>
              <a:r>
                <a:rPr lang="en-US" sz="1400">
                  <a:latin typeface="Consolas" panose="020B0609020204030204" pitchFamily="49" charset="0"/>
                </a:rPr>
                <a:t>],</a:t>
              </a:r>
            </a:p>
            <a:p>
              <a:r>
                <a:rPr lang="en-US" sz="1400">
                  <a:latin typeface="Consolas" panose="020B0609020204030204" pitchFamily="49" charset="0"/>
                </a:rPr>
                <a:t>"</a:t>
              </a:r>
              <a:r>
                <a:rPr lang="en-US" sz="1400" err="1">
                  <a:latin typeface="Consolas" panose="020B0609020204030204" pitchFamily="49" charset="0"/>
                </a:rPr>
                <a:t>NotActions</a:t>
              </a:r>
              <a:r>
                <a:rPr lang="en-US" sz="1400">
                  <a:latin typeface="Consolas" panose="020B0609020204030204" pitchFamily="49" charset="0"/>
                </a:rPr>
                <a:t>": [</a:t>
              </a:r>
            </a:p>
            <a:p>
              <a:r>
                <a:rPr lang="en-US" sz="1400">
                  <a:latin typeface="Consolas" panose="020B0609020204030204" pitchFamily="49" charset="0"/>
                </a:rPr>
                <a:t> "Auth/*/Delete",</a:t>
              </a:r>
            </a:p>
            <a:p>
              <a:r>
                <a:rPr lang="en-US" sz="1400">
                  <a:latin typeface="Consolas" panose="020B0609020204030204" pitchFamily="49" charset="0"/>
                </a:rPr>
                <a:t> "Auth/*/Write",</a:t>
              </a:r>
            </a:p>
            <a:p>
              <a:r>
                <a:rPr lang="en-US" sz="1400">
                  <a:latin typeface="Consolas" panose="020B0609020204030204" pitchFamily="49" charset="0"/>
                </a:rPr>
                <a:t> "Auth/elevate"</a:t>
              </a:r>
            </a:p>
            <a:p>
              <a:r>
                <a:rPr lang="en-US" sz="1400">
                  <a:latin typeface="Consolas" panose="020B0609020204030204" pitchFamily="49" charset="0"/>
                </a:rPr>
                <a:t>]</a:t>
              </a:r>
            </a:p>
          </p:txBody>
        </p:sp>
        <p:pic>
          <p:nvPicPr>
            <p:cNvPr id="132" name="Picture 131">
              <a:extLst>
                <a:ext uri="{FF2B5EF4-FFF2-40B4-BE49-F238E27FC236}">
                  <a16:creationId xmlns:a16="http://schemas.microsoft.com/office/drawing/2014/main" id="{61DDEE83-33AD-474C-ADB2-1AC28BE59AE7}"/>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9579" y="4185004"/>
              <a:ext cx="557784" cy="402336"/>
            </a:xfrm>
            <a:prstGeom prst="rect">
              <a:avLst/>
            </a:prstGeom>
          </p:spPr>
        </p:pic>
        <p:sp>
          <p:nvSpPr>
            <p:cNvPr id="107" name="TextBox 106">
              <a:extLst>
                <a:ext uri="{FF2B5EF4-FFF2-40B4-BE49-F238E27FC236}">
                  <a16:creationId xmlns:a16="http://schemas.microsoft.com/office/drawing/2014/main" id="{DE345456-211B-4487-A27F-D3F84BC50764}"/>
                </a:ext>
              </a:extLst>
            </p:cNvPr>
            <p:cNvSpPr txBox="1"/>
            <p:nvPr/>
          </p:nvSpPr>
          <p:spPr>
            <a:xfrm>
              <a:off x="6512133" y="4598009"/>
              <a:ext cx="1460325" cy="276999"/>
            </a:xfrm>
            <a:prstGeom prst="rect">
              <a:avLst/>
            </a:prstGeom>
            <a:noFill/>
          </p:spPr>
          <p:txBody>
            <a:bodyPr wrap="square" rtlCol="0" anchor="ctr">
              <a:noAutofit/>
            </a:bodyPr>
            <a:lstStyle/>
            <a:p>
              <a:pPr algn="ctr"/>
              <a:r>
                <a:rPr lang="en-US" sz="1200">
                  <a:latin typeface="+mj-lt"/>
                  <a:cs typeface="Segoe UI" panose="020B0502040204020203" pitchFamily="34" charset="0"/>
                </a:rPr>
                <a:t>Marketing group</a:t>
              </a:r>
            </a:p>
          </p:txBody>
        </p:sp>
        <p:pic>
          <p:nvPicPr>
            <p:cNvPr id="130" name="Graphic 129">
              <a:extLst>
                <a:ext uri="{FF2B5EF4-FFF2-40B4-BE49-F238E27FC236}">
                  <a16:creationId xmlns:a16="http://schemas.microsoft.com/office/drawing/2014/main" id="{C2A34A70-3BDF-4C14-8DB2-59CC80AF6255}"/>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9458" y="4954565"/>
              <a:ext cx="566295" cy="566295"/>
            </a:xfrm>
            <a:prstGeom prst="rect">
              <a:avLst/>
            </a:prstGeom>
          </p:spPr>
        </p:pic>
        <p:sp>
          <p:nvSpPr>
            <p:cNvPr id="106" name="TextBox 105">
              <a:extLst>
                <a:ext uri="{FF2B5EF4-FFF2-40B4-BE49-F238E27FC236}">
                  <a16:creationId xmlns:a16="http://schemas.microsoft.com/office/drawing/2014/main" id="{952F4380-1B8B-4444-9B65-7BD65040AE2C}"/>
                </a:ext>
              </a:extLst>
            </p:cNvPr>
            <p:cNvSpPr txBox="1"/>
            <p:nvPr/>
          </p:nvSpPr>
          <p:spPr>
            <a:xfrm>
              <a:off x="6440608" y="5520860"/>
              <a:ext cx="1575665" cy="461665"/>
            </a:xfrm>
            <a:prstGeom prst="rect">
              <a:avLst/>
            </a:prstGeom>
            <a:noFill/>
          </p:spPr>
          <p:txBody>
            <a:bodyPr wrap="square" rtlCol="0" anchor="ctr">
              <a:noAutofit/>
            </a:bodyPr>
            <a:lstStyle/>
            <a:p>
              <a:pPr algn="ctr"/>
              <a:r>
                <a:rPr lang="en-US" sz="1200">
                  <a:latin typeface="+mj-lt"/>
                  <a:cs typeface="Segoe UI" panose="020B0502040204020203" pitchFamily="34" charset="0"/>
                </a:rPr>
                <a:t>Pharma-sales</a:t>
              </a:r>
              <a:br>
                <a:rPr lang="en-US" sz="1200">
                  <a:latin typeface="Segoe UI" panose="020B0502040204020203" pitchFamily="34" charset="0"/>
                  <a:cs typeface="Segoe UI" panose="020B0502040204020203" pitchFamily="34" charset="0"/>
                </a:rPr>
              </a:br>
              <a:r>
                <a:rPr lang="en-US" sz="1200">
                  <a:cs typeface="Segoe UI" panose="020B0502040204020203" pitchFamily="34" charset="0"/>
                </a:rPr>
                <a:t>Resource group</a:t>
              </a:r>
            </a:p>
          </p:txBody>
        </p:sp>
        <p:sp>
          <p:nvSpPr>
            <p:cNvPr id="99" name="Oval 98">
              <a:extLst>
                <a:ext uri="{FF2B5EF4-FFF2-40B4-BE49-F238E27FC236}">
                  <a16:creationId xmlns:a16="http://schemas.microsoft.com/office/drawing/2014/main" id="{2DB50D1F-E982-4C67-AE35-21F5749EBBDA}"/>
                </a:ext>
              </a:extLst>
            </p:cNvPr>
            <p:cNvSpPr/>
            <p:nvPr/>
          </p:nvSpPr>
          <p:spPr>
            <a:xfrm>
              <a:off x="541613" y="3711071"/>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IN" sz="1600">
                  <a:solidFill>
                    <a:schemeClr val="bg1"/>
                  </a:solidFill>
                  <a:latin typeface="+mj-lt"/>
                </a:rPr>
                <a:t>2</a:t>
              </a:r>
            </a:p>
          </p:txBody>
        </p:sp>
        <p:sp>
          <p:nvSpPr>
            <p:cNvPr id="98" name="Rectangle 97">
              <a:extLst>
                <a:ext uri="{FF2B5EF4-FFF2-40B4-BE49-F238E27FC236}">
                  <a16:creationId xmlns:a16="http://schemas.microsoft.com/office/drawing/2014/main" id="{A5C03AC1-77C7-4100-B70E-E2C0ED40AB30}"/>
                </a:ext>
              </a:extLst>
            </p:cNvPr>
            <p:cNvSpPr/>
            <p:nvPr/>
          </p:nvSpPr>
          <p:spPr>
            <a:xfrm>
              <a:off x="936287" y="3764785"/>
              <a:ext cx="3013598" cy="323635"/>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definition</a:t>
              </a:r>
            </a:p>
          </p:txBody>
        </p:sp>
        <p:sp>
          <p:nvSpPr>
            <p:cNvPr id="94" name="Rectangle: Rounded Corners 12">
              <a:extLst>
                <a:ext uri="{FF2B5EF4-FFF2-40B4-BE49-F238E27FC236}">
                  <a16:creationId xmlns:a16="http://schemas.microsoft.com/office/drawing/2014/main" id="{8983F707-3348-4369-9330-C00A3BCAF2BD}"/>
                </a:ext>
                <a:ext uri="{C183D7F6-B498-43B3-948B-1728B52AA6E4}">
                  <adec:decorative xmlns:adec="http://schemas.microsoft.com/office/drawing/2017/decorative" val="1"/>
                </a:ext>
              </a:extLst>
            </p:cNvPr>
            <p:cNvSpPr/>
            <p:nvPr/>
          </p:nvSpPr>
          <p:spPr>
            <a:xfrm>
              <a:off x="929260" y="4088420"/>
              <a:ext cx="3020626" cy="2204460"/>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530"/>
            </a:p>
          </p:txBody>
        </p:sp>
        <p:sp>
          <p:nvSpPr>
            <p:cNvPr id="96" name="Rectangle: Rounded Corners 37">
              <a:extLst>
                <a:ext uri="{FF2B5EF4-FFF2-40B4-BE49-F238E27FC236}">
                  <a16:creationId xmlns:a16="http://schemas.microsoft.com/office/drawing/2014/main" id="{110FD95F-04C9-41A6-B297-BD404A8CED95}"/>
                </a:ext>
              </a:extLst>
            </p:cNvPr>
            <p:cNvSpPr/>
            <p:nvPr/>
          </p:nvSpPr>
          <p:spPr>
            <a:xfrm>
              <a:off x="1062470" y="4090008"/>
              <a:ext cx="2754205" cy="1678862"/>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Owner</a:t>
              </a:r>
            </a:p>
            <a:p>
              <a:r>
                <a:rPr lang="en-US" sz="1400">
                  <a:latin typeface="Consolas" panose="020B0609020204030204" pitchFamily="49" charset="0"/>
                </a:rPr>
                <a:t>Contributor</a:t>
              </a:r>
            </a:p>
            <a:p>
              <a:r>
                <a:rPr lang="en-US" sz="1400">
                  <a:latin typeface="Consolas" panose="020B0609020204030204" pitchFamily="49" charset="0"/>
                </a:rPr>
                <a:t>Reader</a:t>
              </a:r>
            </a:p>
            <a:p>
              <a:r>
                <a:rPr lang="en-US" sz="1400">
                  <a:latin typeface="Consolas" panose="020B0609020204030204" pitchFamily="49" charset="0"/>
                </a:rPr>
                <a:t>…</a:t>
              </a:r>
            </a:p>
            <a:p>
              <a:r>
                <a:rPr lang="en-US" sz="1400">
                  <a:latin typeface="Consolas" panose="020B0609020204030204" pitchFamily="49" charset="0"/>
                </a:rPr>
                <a:t>Backup Operator</a:t>
              </a:r>
            </a:p>
            <a:p>
              <a:r>
                <a:rPr lang="en-US" sz="1400">
                  <a:latin typeface="Consolas" panose="020B0609020204030204" pitchFamily="49" charset="0"/>
                </a:rPr>
                <a:t>Security Reader</a:t>
              </a:r>
            </a:p>
            <a:p>
              <a:r>
                <a:rPr lang="en-US" sz="1400">
                  <a:latin typeface="Consolas" panose="020B0609020204030204" pitchFamily="49" charset="0"/>
                </a:rPr>
                <a:t>Contributor</a:t>
              </a:r>
            </a:p>
          </p:txBody>
        </p:sp>
        <p:sp>
          <p:nvSpPr>
            <p:cNvPr id="97" name="Rectangle: Rounded Corners 38">
              <a:extLst>
                <a:ext uri="{FF2B5EF4-FFF2-40B4-BE49-F238E27FC236}">
                  <a16:creationId xmlns:a16="http://schemas.microsoft.com/office/drawing/2014/main" id="{AE764362-EC39-40A5-AE36-7B6A24BED780}"/>
                </a:ext>
              </a:extLst>
            </p:cNvPr>
            <p:cNvSpPr/>
            <p:nvPr/>
          </p:nvSpPr>
          <p:spPr>
            <a:xfrm>
              <a:off x="1062470" y="5704597"/>
              <a:ext cx="2754204" cy="543293"/>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Reader Support Tickets</a:t>
              </a:r>
            </a:p>
            <a:p>
              <a:r>
                <a:rPr lang="en-US" sz="1400">
                  <a:latin typeface="Consolas" panose="020B0609020204030204" pitchFamily="49" charset="0"/>
                </a:rPr>
                <a:t>Virtual Machine Operator</a:t>
              </a:r>
            </a:p>
          </p:txBody>
        </p:sp>
        <p:cxnSp>
          <p:nvCxnSpPr>
            <p:cNvPr id="100" name="Elbow Connector 35" descr="Arrow pointing from Role definition to Role assignment">
              <a:extLst>
                <a:ext uri="{FF2B5EF4-FFF2-40B4-BE49-F238E27FC236}">
                  <a16:creationId xmlns:a16="http://schemas.microsoft.com/office/drawing/2014/main" id="{6B8D0D0B-F843-477D-A1FC-1688597B5A29}"/>
                </a:ext>
              </a:extLst>
            </p:cNvPr>
            <p:cNvCxnSpPr>
              <a:cxnSpLocks/>
            </p:cNvCxnSpPr>
            <p:nvPr/>
          </p:nvCxnSpPr>
          <p:spPr>
            <a:xfrm flipV="1">
              <a:off x="3949919" y="3917495"/>
              <a:ext cx="553694" cy="1181473"/>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Elbow Connector 135" descr="Arrow pointing from Scope to Role assignment">
              <a:extLst>
                <a:ext uri="{FF2B5EF4-FFF2-40B4-BE49-F238E27FC236}">
                  <a16:creationId xmlns:a16="http://schemas.microsoft.com/office/drawing/2014/main" id="{B8FC24B7-A770-40F6-86E0-7FF37984B437}"/>
                </a:ext>
              </a:extLst>
            </p:cNvPr>
            <p:cNvCxnSpPr>
              <a:cxnSpLocks/>
              <a:stCxn id="134" idx="1"/>
              <a:endCxn id="102" idx="3"/>
            </p:cNvCxnSpPr>
            <p:nvPr/>
          </p:nvCxnSpPr>
          <p:spPr>
            <a:xfrm rot="10800000">
              <a:off x="7924060" y="3917495"/>
              <a:ext cx="737341" cy="1214200"/>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8F96A447-9056-4895-8A61-E1DAADEAA82F}"/>
                </a:ext>
              </a:extLst>
            </p:cNvPr>
            <p:cNvSpPr/>
            <p:nvPr/>
          </p:nvSpPr>
          <p:spPr bwMode="auto">
            <a:xfrm>
              <a:off x="8250335" y="3734615"/>
              <a:ext cx="365760" cy="3657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3</a:t>
              </a:r>
              <a:endParaRPr lang="en-IN" sz="1600">
                <a:solidFill>
                  <a:schemeClr val="bg1"/>
                </a:solidFill>
                <a:latin typeface="+mj-lt"/>
                <a:ea typeface="Segoe UI" pitchFamily="34" charset="0"/>
                <a:cs typeface="Segoe UI" pitchFamily="34" charset="0"/>
              </a:endParaRPr>
            </a:p>
          </p:txBody>
        </p:sp>
        <p:sp>
          <p:nvSpPr>
            <p:cNvPr id="135" name="Rectangle 134">
              <a:extLst>
                <a:ext uri="{FF2B5EF4-FFF2-40B4-BE49-F238E27FC236}">
                  <a16:creationId xmlns:a16="http://schemas.microsoft.com/office/drawing/2014/main" id="{F43C9451-7A7E-4A9D-801F-B9EF169032C9}"/>
                </a:ext>
              </a:extLst>
            </p:cNvPr>
            <p:cNvSpPr/>
            <p:nvPr/>
          </p:nvSpPr>
          <p:spPr bwMode="auto">
            <a:xfrm>
              <a:off x="8661400" y="3764132"/>
              <a:ext cx="3159602" cy="338328"/>
            </a:xfrm>
            <a:prstGeom prst="rect">
              <a:avLst/>
            </a:prstGeom>
            <a:solidFill>
              <a:schemeClr val="accent2">
                <a:lumMod val="75000"/>
              </a:schemeClr>
            </a:solidFill>
            <a:ln w="190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sz="1400">
                  <a:solidFill>
                    <a:schemeClr val="bg1"/>
                  </a:solidFill>
                  <a:latin typeface="+mj-lt"/>
                </a:rPr>
                <a:t>Scope</a:t>
              </a:r>
              <a:endParaRPr lang="en-IN" sz="1400">
                <a:solidFill>
                  <a:schemeClr val="bg1"/>
                </a:solidFill>
                <a:latin typeface="+mj-lt"/>
              </a:endParaRPr>
            </a:p>
          </p:txBody>
        </p:sp>
        <p:sp>
          <p:nvSpPr>
            <p:cNvPr id="134" name="Rectangle 133">
              <a:extLst>
                <a:ext uri="{FF2B5EF4-FFF2-40B4-BE49-F238E27FC236}">
                  <a16:creationId xmlns:a16="http://schemas.microsoft.com/office/drawing/2014/main" id="{FD59FDFA-7A22-4AB4-A78E-19C25DF1F242}"/>
                </a:ext>
                <a:ext uri="{C183D7F6-B498-43B3-948B-1728B52AA6E4}">
                  <adec:decorative xmlns:adec="http://schemas.microsoft.com/office/drawing/2017/decorative" val="1"/>
                </a:ext>
              </a:extLst>
            </p:cNvPr>
            <p:cNvSpPr/>
            <p:nvPr/>
          </p:nvSpPr>
          <p:spPr bwMode="auto">
            <a:xfrm>
              <a:off x="8661400" y="4100375"/>
              <a:ext cx="3159602" cy="2062640"/>
            </a:xfrm>
            <a:prstGeom prst="rect">
              <a:avLst/>
            </a:prstGeom>
            <a:solidFill>
              <a:schemeClr val="accent1"/>
            </a:solidFill>
            <a:ln w="1905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9" name="Graphic 148">
              <a:extLst>
                <a:ext uri="{FF2B5EF4-FFF2-40B4-BE49-F238E27FC236}">
                  <a16:creationId xmlns:a16="http://schemas.microsoft.com/office/drawing/2014/main" id="{0707B692-990A-4471-8843-B417AC1EE58E}"/>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10894" y="4136498"/>
              <a:ext cx="431354" cy="431355"/>
            </a:xfrm>
            <a:prstGeom prst="rect">
              <a:avLst/>
            </a:prstGeom>
          </p:spPr>
        </p:pic>
        <p:sp>
          <p:nvSpPr>
            <p:cNvPr id="137" name="TextBox 136">
              <a:extLst>
                <a:ext uri="{FF2B5EF4-FFF2-40B4-BE49-F238E27FC236}">
                  <a16:creationId xmlns:a16="http://schemas.microsoft.com/office/drawing/2014/main" id="{87A173A4-B79F-4E1A-8E79-378963E9F2C6}"/>
                </a:ext>
              </a:extLst>
            </p:cNvPr>
            <p:cNvSpPr txBox="1"/>
            <p:nvPr/>
          </p:nvSpPr>
          <p:spPr>
            <a:xfrm>
              <a:off x="9365332" y="4237502"/>
              <a:ext cx="146032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Management group</a:t>
              </a:r>
            </a:p>
          </p:txBody>
        </p:sp>
        <p:sp>
          <p:nvSpPr>
            <p:cNvPr id="147" name="Rectangle 12" descr="Arrow pointing down">
              <a:extLst>
                <a:ext uri="{FF2B5EF4-FFF2-40B4-BE49-F238E27FC236}">
                  <a16:creationId xmlns:a16="http://schemas.microsoft.com/office/drawing/2014/main" id="{D0E8BB80-9188-4344-B35D-6EE9AE82D72C}"/>
                </a:ext>
              </a:extLst>
            </p:cNvPr>
            <p:cNvSpPr/>
            <p:nvPr/>
          </p:nvSpPr>
          <p:spPr bwMode="auto">
            <a:xfrm>
              <a:off x="9026572" y="4538179"/>
              <a:ext cx="362099" cy="203060"/>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0" name="Picture 149">
              <a:extLst>
                <a:ext uri="{FF2B5EF4-FFF2-40B4-BE49-F238E27FC236}">
                  <a16:creationId xmlns:a16="http://schemas.microsoft.com/office/drawing/2014/main" id="{166A8B6F-1D2D-49ED-9128-7A3FCE5C0B12}"/>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431254" y="4668156"/>
              <a:ext cx="269974" cy="269974"/>
            </a:xfrm>
            <a:prstGeom prst="rect">
              <a:avLst/>
            </a:prstGeom>
          </p:spPr>
        </p:pic>
        <p:sp>
          <p:nvSpPr>
            <p:cNvPr id="138" name="TextBox 137">
              <a:extLst>
                <a:ext uri="{FF2B5EF4-FFF2-40B4-BE49-F238E27FC236}">
                  <a16:creationId xmlns:a16="http://schemas.microsoft.com/office/drawing/2014/main" id="{1E5E4F08-8468-4FFA-AF63-9FAE62CB3784}"/>
                </a:ext>
              </a:extLst>
            </p:cNvPr>
            <p:cNvSpPr txBox="1"/>
            <p:nvPr/>
          </p:nvSpPr>
          <p:spPr>
            <a:xfrm>
              <a:off x="9701228" y="4668156"/>
              <a:ext cx="96293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Subscription</a:t>
              </a:r>
            </a:p>
          </p:txBody>
        </p:sp>
        <p:sp>
          <p:nvSpPr>
            <p:cNvPr id="146" name="Rectangle 12" descr="Arrow pointing down">
              <a:extLst>
                <a:ext uri="{FF2B5EF4-FFF2-40B4-BE49-F238E27FC236}">
                  <a16:creationId xmlns:a16="http://schemas.microsoft.com/office/drawing/2014/main" id="{F19505B9-35AC-4D8F-8DBF-E89444D3BD25}"/>
                </a:ext>
              </a:extLst>
            </p:cNvPr>
            <p:cNvSpPr/>
            <p:nvPr/>
          </p:nvSpPr>
          <p:spPr bwMode="auto">
            <a:xfrm>
              <a:off x="9523703" y="5028793"/>
              <a:ext cx="200718" cy="232292"/>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1" name="Graphic 140">
              <a:extLst>
                <a:ext uri="{FF2B5EF4-FFF2-40B4-BE49-F238E27FC236}">
                  <a16:creationId xmlns:a16="http://schemas.microsoft.com/office/drawing/2014/main" id="{57EE7D0B-A727-4FF0-B09C-B0BE3947B3F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75071" y="5028793"/>
              <a:ext cx="362099" cy="362099"/>
            </a:xfrm>
            <a:prstGeom prst="rect">
              <a:avLst/>
            </a:prstGeom>
          </p:spPr>
        </p:pic>
        <p:sp>
          <p:nvSpPr>
            <p:cNvPr id="139" name="TextBox 138">
              <a:extLst>
                <a:ext uri="{FF2B5EF4-FFF2-40B4-BE49-F238E27FC236}">
                  <a16:creationId xmlns:a16="http://schemas.microsoft.com/office/drawing/2014/main" id="{F5D2F368-7140-4F8D-95B4-92463777211F}"/>
                </a:ext>
              </a:extLst>
            </p:cNvPr>
            <p:cNvSpPr txBox="1"/>
            <p:nvPr/>
          </p:nvSpPr>
          <p:spPr>
            <a:xfrm>
              <a:off x="10187820" y="5098810"/>
              <a:ext cx="1157063"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 group</a:t>
              </a:r>
            </a:p>
          </p:txBody>
        </p:sp>
        <p:sp>
          <p:nvSpPr>
            <p:cNvPr id="145" name="Rectangle 12" descr="Arrow pointing down">
              <a:extLst>
                <a:ext uri="{FF2B5EF4-FFF2-40B4-BE49-F238E27FC236}">
                  <a16:creationId xmlns:a16="http://schemas.microsoft.com/office/drawing/2014/main" id="{CC57C69F-E19B-4050-9CA4-3A29D0AF3548}"/>
                </a:ext>
              </a:extLst>
            </p:cNvPr>
            <p:cNvSpPr/>
            <p:nvPr/>
          </p:nvSpPr>
          <p:spPr bwMode="auto">
            <a:xfrm>
              <a:off x="9950423" y="5413997"/>
              <a:ext cx="261769" cy="309196"/>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3" name="Graphic 142">
              <a:extLst>
                <a:ext uri="{FF2B5EF4-FFF2-40B4-BE49-F238E27FC236}">
                  <a16:creationId xmlns:a16="http://schemas.microsoft.com/office/drawing/2014/main" id="{84A83042-7A7C-46E2-9CFB-43B5F04965C9}"/>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219451" y="5517681"/>
              <a:ext cx="359072" cy="359072"/>
            </a:xfrm>
            <a:prstGeom prst="rect">
              <a:avLst/>
            </a:prstGeom>
          </p:spPr>
        </p:pic>
        <p:pic>
          <p:nvPicPr>
            <p:cNvPr id="142" name="Picture 141">
              <a:extLst>
                <a:ext uri="{FF2B5EF4-FFF2-40B4-BE49-F238E27FC236}">
                  <a16:creationId xmlns:a16="http://schemas.microsoft.com/office/drawing/2014/main" id="{DF8C8ABD-A804-44E8-9735-6682405436CD}"/>
                </a:ext>
                <a:ext uri="{C183D7F6-B498-43B3-948B-1728B52AA6E4}">
                  <adec:decorative xmlns:adec="http://schemas.microsoft.com/office/drawing/2017/decorative" val="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800640" y="5526942"/>
              <a:ext cx="264129" cy="340551"/>
            </a:xfrm>
            <a:prstGeom prst="rect">
              <a:avLst/>
            </a:prstGeom>
          </p:spPr>
        </p:pic>
        <p:pic>
          <p:nvPicPr>
            <p:cNvPr id="144" name="Graphic 143">
              <a:extLst>
                <a:ext uri="{FF2B5EF4-FFF2-40B4-BE49-F238E27FC236}">
                  <a16:creationId xmlns:a16="http://schemas.microsoft.com/office/drawing/2014/main" id="{D32538FE-831A-47D5-B246-0858F1B83B55}"/>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73159" y="5521884"/>
              <a:ext cx="350668" cy="350667"/>
            </a:xfrm>
            <a:prstGeom prst="rect">
              <a:avLst/>
            </a:prstGeom>
          </p:spPr>
        </p:pic>
        <p:sp>
          <p:nvSpPr>
            <p:cNvPr id="140" name="TextBox 139">
              <a:extLst>
                <a:ext uri="{FF2B5EF4-FFF2-40B4-BE49-F238E27FC236}">
                  <a16:creationId xmlns:a16="http://schemas.microsoft.com/office/drawing/2014/main" id="{E7F9572B-22B5-479A-9313-2FDCC30C538D}"/>
                </a:ext>
              </a:extLst>
            </p:cNvPr>
            <p:cNvSpPr txBox="1"/>
            <p:nvPr/>
          </p:nvSpPr>
          <p:spPr>
            <a:xfrm>
              <a:off x="10610631" y="5918910"/>
              <a:ext cx="642812"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a:t>
              </a:r>
            </a:p>
          </p:txBody>
        </p:sp>
      </p:grpSp>
    </p:spTree>
    <p:extLst>
      <p:ext uri="{BB962C8B-B14F-4D97-AF65-F5344CB8AC3E}">
        <p14:creationId xmlns:p14="http://schemas.microsoft.com/office/powerpoint/2010/main" val="133521484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2750-68F6-0826-F00C-28C469279413}"/>
              </a:ext>
            </a:extLst>
          </p:cNvPr>
          <p:cNvSpPr>
            <a:spLocks noGrp="1"/>
          </p:cNvSpPr>
          <p:nvPr>
            <p:ph type="title"/>
          </p:nvPr>
        </p:nvSpPr>
        <p:spPr/>
        <p:txBody>
          <a:bodyPr/>
          <a:lstStyle/>
          <a:p>
            <a:r>
              <a:rPr lang="en-GB" dirty="0"/>
              <a:t>Reminder: Compare Azure RBAC with Azure AD Admin</a:t>
            </a:r>
          </a:p>
        </p:txBody>
      </p:sp>
      <p:pic>
        <p:nvPicPr>
          <p:cNvPr id="4" name="Picture 3">
            <a:extLst>
              <a:ext uri="{FF2B5EF4-FFF2-40B4-BE49-F238E27FC236}">
                <a16:creationId xmlns:a16="http://schemas.microsoft.com/office/drawing/2014/main" id="{FD32DA85-150E-7E92-C36B-B00E949EEBBE}"/>
              </a:ext>
            </a:extLst>
          </p:cNvPr>
          <p:cNvPicPr>
            <a:picLocks noChangeAspect="1"/>
          </p:cNvPicPr>
          <p:nvPr/>
        </p:nvPicPr>
        <p:blipFill>
          <a:blip r:embed="rId2"/>
          <a:stretch>
            <a:fillRect/>
          </a:stretch>
        </p:blipFill>
        <p:spPr>
          <a:xfrm>
            <a:off x="316091" y="1702850"/>
            <a:ext cx="11804292" cy="4200232"/>
          </a:xfrm>
          <a:prstGeom prst="rect">
            <a:avLst/>
          </a:prstGeom>
        </p:spPr>
      </p:pic>
    </p:spTree>
    <p:extLst>
      <p:ext uri="{BB962C8B-B14F-4D97-AF65-F5344CB8AC3E}">
        <p14:creationId xmlns:p14="http://schemas.microsoft.com/office/powerpoint/2010/main" val="37846380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Identify Regions</a:t>
            </a:r>
          </a:p>
        </p:txBody>
      </p:sp>
      <p:sp>
        <p:nvSpPr>
          <p:cNvPr id="10" name="Rectangle 9">
            <a:extLst>
              <a:ext uri="{FF2B5EF4-FFF2-40B4-BE49-F238E27FC236}">
                <a16:creationId xmlns:a16="http://schemas.microsoft.com/office/drawing/2014/main" id="{36FEDD66-5AB8-4D8C-8C87-4D380BD8BC42}"/>
              </a:ext>
              <a:ext uri="{C183D7F6-B498-43B3-948B-1728B52AA6E4}">
                <adec:decorative xmlns:adec="http://schemas.microsoft.com/office/drawing/2017/decorative" val="0"/>
              </a:ext>
            </a:extLst>
          </p:cNvPr>
          <p:cNvSpPr/>
          <p:nvPr/>
        </p:nvSpPr>
        <p:spPr bwMode="auto">
          <a:xfrm>
            <a:off x="452438" y="125771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A region represents a collection of datacenters</a:t>
            </a:r>
          </a:p>
        </p:txBody>
      </p:sp>
      <p:sp>
        <p:nvSpPr>
          <p:cNvPr id="12" name="Rectangle 11">
            <a:extLst>
              <a:ext uri="{FF2B5EF4-FFF2-40B4-BE49-F238E27FC236}">
                <a16:creationId xmlns:a16="http://schemas.microsoft.com/office/drawing/2014/main" id="{65A76017-C348-4C31-8FF7-A7D539555ACF}"/>
              </a:ext>
              <a:ext uri="{C183D7F6-B498-43B3-948B-1728B52AA6E4}">
                <adec:decorative xmlns:adec="http://schemas.microsoft.com/office/drawing/2017/decorative" val="0"/>
              </a:ext>
            </a:extLst>
          </p:cNvPr>
          <p:cNvSpPr/>
          <p:nvPr/>
        </p:nvSpPr>
        <p:spPr bwMode="auto">
          <a:xfrm>
            <a:off x="452438" y="190126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Provides flexibility and scale</a:t>
            </a:r>
          </a:p>
        </p:txBody>
      </p:sp>
      <p:sp>
        <p:nvSpPr>
          <p:cNvPr id="13" name="Rectangle 12">
            <a:extLst>
              <a:ext uri="{FF2B5EF4-FFF2-40B4-BE49-F238E27FC236}">
                <a16:creationId xmlns:a16="http://schemas.microsoft.com/office/drawing/2014/main" id="{A4C727FE-E7E1-48A2-A17F-0850F6870BCB}"/>
              </a:ext>
              <a:ext uri="{C183D7F6-B498-43B3-948B-1728B52AA6E4}">
                <adec:decorative xmlns:adec="http://schemas.microsoft.com/office/drawing/2017/decorative" val="0"/>
              </a:ext>
            </a:extLst>
          </p:cNvPr>
          <p:cNvSpPr/>
          <p:nvPr/>
        </p:nvSpPr>
        <p:spPr bwMode="auto">
          <a:xfrm>
            <a:off x="452438" y="254480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Preserves data residency</a:t>
            </a:r>
          </a:p>
        </p:txBody>
      </p:sp>
      <p:sp>
        <p:nvSpPr>
          <p:cNvPr id="14" name="Rectangle 13">
            <a:extLst>
              <a:ext uri="{FF2B5EF4-FFF2-40B4-BE49-F238E27FC236}">
                <a16:creationId xmlns:a16="http://schemas.microsoft.com/office/drawing/2014/main" id="{E19DF0EF-8D91-4D3F-BE6C-A5CE10219039}"/>
              </a:ext>
              <a:ext uri="{C183D7F6-B498-43B3-948B-1728B52AA6E4}">
                <adec:decorative xmlns:adec="http://schemas.microsoft.com/office/drawing/2017/decorative" val="0"/>
              </a:ext>
            </a:extLst>
          </p:cNvPr>
          <p:cNvSpPr/>
          <p:nvPr/>
        </p:nvSpPr>
        <p:spPr bwMode="auto">
          <a:xfrm>
            <a:off x="452438" y="318835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Select regions close to your users</a:t>
            </a:r>
          </a:p>
        </p:txBody>
      </p:sp>
      <p:sp>
        <p:nvSpPr>
          <p:cNvPr id="15" name="Rectangle 14">
            <a:extLst>
              <a:ext uri="{FF2B5EF4-FFF2-40B4-BE49-F238E27FC236}">
                <a16:creationId xmlns:a16="http://schemas.microsoft.com/office/drawing/2014/main" id="{B73B9D39-09A4-42F6-98A7-CA8212862DBF}"/>
              </a:ext>
              <a:ext uri="{C183D7F6-B498-43B3-948B-1728B52AA6E4}">
                <adec:decorative xmlns:adec="http://schemas.microsoft.com/office/drawing/2017/decorative" val="0"/>
              </a:ext>
            </a:extLst>
          </p:cNvPr>
          <p:cNvSpPr/>
          <p:nvPr/>
        </p:nvSpPr>
        <p:spPr bwMode="auto">
          <a:xfrm>
            <a:off x="452438" y="383189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Be aware of region deployment availability</a:t>
            </a:r>
          </a:p>
        </p:txBody>
      </p:sp>
      <p:sp>
        <p:nvSpPr>
          <p:cNvPr id="16" name="Rectangle 15">
            <a:extLst>
              <a:ext uri="{FF2B5EF4-FFF2-40B4-BE49-F238E27FC236}">
                <a16:creationId xmlns:a16="http://schemas.microsoft.com/office/drawing/2014/main" id="{485E15BF-11A3-4664-8D12-048BB1846C40}"/>
              </a:ext>
              <a:ext uri="{C183D7F6-B498-43B3-948B-1728B52AA6E4}">
                <adec:decorative xmlns:adec="http://schemas.microsoft.com/office/drawing/2017/decorative" val="0"/>
              </a:ext>
            </a:extLst>
          </p:cNvPr>
          <p:cNvSpPr/>
          <p:nvPr/>
        </p:nvSpPr>
        <p:spPr bwMode="auto">
          <a:xfrm>
            <a:off x="452438" y="4475441"/>
            <a:ext cx="5478462" cy="8380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There are global services that are region independent</a:t>
            </a:r>
          </a:p>
        </p:txBody>
      </p:sp>
      <p:sp>
        <p:nvSpPr>
          <p:cNvPr id="18" name="Rectangle 17">
            <a:extLst>
              <a:ext uri="{FF2B5EF4-FFF2-40B4-BE49-F238E27FC236}">
                <a16:creationId xmlns:a16="http://schemas.microsoft.com/office/drawing/2014/main" id="{6542DD08-1057-49D0-8FD7-DF807CD639AA}"/>
              </a:ext>
              <a:ext uri="{C183D7F6-B498-43B3-948B-1728B52AA6E4}">
                <adec:decorative xmlns:adec="http://schemas.microsoft.com/office/drawing/2017/decorative" val="0"/>
              </a:ext>
            </a:extLst>
          </p:cNvPr>
          <p:cNvSpPr/>
          <p:nvPr/>
        </p:nvSpPr>
        <p:spPr bwMode="auto">
          <a:xfrm>
            <a:off x="452438" y="5408902"/>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Regions are paired for high availability</a:t>
            </a:r>
          </a:p>
        </p:txBody>
      </p:sp>
      <p:pic>
        <p:nvPicPr>
          <p:cNvPr id="3" name="Picture 2" descr="Azure regions map.">
            <a:extLst>
              <a:ext uri="{FF2B5EF4-FFF2-40B4-BE49-F238E27FC236}">
                <a16:creationId xmlns:a16="http://schemas.microsoft.com/office/drawing/2014/main" id="{B2F5337A-7CF4-4D5F-95D3-AEAAC461869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30900" y="1531782"/>
            <a:ext cx="6423125" cy="3705042"/>
          </a:xfrm>
          <a:prstGeom prst="rect">
            <a:avLst/>
          </a:prstGeom>
        </p:spPr>
      </p:pic>
      <p:sp>
        <p:nvSpPr>
          <p:cNvPr id="8" name="Rectangle 7">
            <a:extLst>
              <a:ext uri="{FF2B5EF4-FFF2-40B4-BE49-F238E27FC236}">
                <a16:creationId xmlns:a16="http://schemas.microsoft.com/office/drawing/2014/main" id="{811A1EC0-5AF2-4D21-8437-ACF71E7A3AAF}"/>
              </a:ext>
            </a:extLst>
          </p:cNvPr>
          <p:cNvSpPr/>
          <p:nvPr/>
        </p:nvSpPr>
        <p:spPr>
          <a:xfrm>
            <a:off x="6061142" y="5282819"/>
            <a:ext cx="5775807" cy="917956"/>
          </a:xfrm>
          <a:prstGeom prst="rect">
            <a:avLst/>
          </a:prstGeom>
          <a:noFill/>
        </p:spPr>
        <p:txBody>
          <a:bodyPr wrap="square" lIns="91440" anchor="ctr">
            <a:noAutofit/>
          </a:bodyPr>
          <a:lstStyle/>
          <a:p>
            <a:pPr algn="ctr"/>
            <a:r>
              <a:rPr lang="en-IE" sz="2000" dirty="0">
                <a:latin typeface="+mj-lt"/>
                <a:cs typeface="Segoe UI Semilight"/>
              </a:rPr>
              <a:t>Worldwide there are 60+ regions</a:t>
            </a:r>
            <a:br>
              <a:rPr lang="en-IE" sz="2000" dirty="0">
                <a:latin typeface="+mj-lt"/>
                <a:cs typeface="Segoe UI Semilight"/>
              </a:rPr>
            </a:br>
            <a:r>
              <a:rPr lang="en-IE" sz="2000" dirty="0">
                <a:latin typeface="+mj-lt"/>
                <a:cs typeface="Segoe UI Semilight"/>
              </a:rPr>
              <a:t>representing 140 countries</a:t>
            </a:r>
            <a:endParaRPr lang="en-US" sz="2000" dirty="0">
              <a:latin typeface="+mj-lt"/>
              <a:cs typeface="Segoe UI Semilight"/>
            </a:endParaRPr>
          </a:p>
        </p:txBody>
      </p:sp>
      <p:sp>
        <p:nvSpPr>
          <p:cNvPr id="2" name="Rectangle 1">
            <a:extLst>
              <a:ext uri="{FF2B5EF4-FFF2-40B4-BE49-F238E27FC236}">
                <a16:creationId xmlns:a16="http://schemas.microsoft.com/office/drawing/2014/main" id="{2E0D314A-AD7F-0F06-B12D-2FFB43D4E6B8}"/>
              </a:ext>
              <a:ext uri="{C183D7F6-B498-43B3-948B-1728B52AA6E4}">
                <adec:decorative xmlns:adec="http://schemas.microsoft.com/office/drawing/2017/decorative" val="0"/>
              </a:ext>
            </a:extLst>
          </p:cNvPr>
          <p:cNvSpPr/>
          <p:nvPr/>
        </p:nvSpPr>
        <p:spPr bwMode="auto">
          <a:xfrm>
            <a:off x="452438" y="5957034"/>
            <a:ext cx="5775806"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Most services are deployed within a region but not all</a:t>
            </a: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p:txBody>
          <a:bodyPr/>
          <a:lstStyle/>
          <a:p>
            <a:r>
              <a:rPr lang="en-US" dirty="0"/>
              <a:t>Apply RBAC Authentication</a:t>
            </a:r>
          </a:p>
        </p:txBody>
      </p:sp>
      <p:sp>
        <p:nvSpPr>
          <p:cNvPr id="56" name="Rectangle 55">
            <a:extLst>
              <a:ext uri="{FF2B5EF4-FFF2-40B4-BE49-F238E27FC236}">
                <a16:creationId xmlns:a16="http://schemas.microsoft.com/office/drawing/2014/main" id="{1AEC3CCA-34D4-45D5-B9C6-965396DAD31F}"/>
              </a:ext>
              <a:ext uri="{C183D7F6-B498-43B3-948B-1728B52AA6E4}">
                <adec:decorative xmlns:adec="http://schemas.microsoft.com/office/drawing/2017/decorative" val="1"/>
              </a:ext>
            </a:extLst>
          </p:cNvPr>
          <p:cNvSpPr/>
          <p:nvPr/>
        </p:nvSpPr>
        <p:spPr bwMode="auto">
          <a:xfrm>
            <a:off x="415925" y="1385955"/>
            <a:ext cx="11582400" cy="47063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4" name="Group 3">
            <a:extLst>
              <a:ext uri="{FF2B5EF4-FFF2-40B4-BE49-F238E27FC236}">
                <a16:creationId xmlns:a16="http://schemas.microsoft.com/office/drawing/2014/main" id="{9632CF40-C5CF-4055-9618-F5FDCFB29131}"/>
              </a:ext>
              <a:ext uri="{C183D7F6-B498-43B3-948B-1728B52AA6E4}">
                <adec:decorative xmlns:adec="http://schemas.microsoft.com/office/drawing/2017/decorative" val="1"/>
              </a:ext>
            </a:extLst>
          </p:cNvPr>
          <p:cNvGrpSpPr/>
          <p:nvPr/>
        </p:nvGrpSpPr>
        <p:grpSpPr>
          <a:xfrm>
            <a:off x="894484" y="1567501"/>
            <a:ext cx="10625282" cy="4343211"/>
            <a:chOff x="908136" y="2020506"/>
            <a:chExt cx="10625282" cy="4343211"/>
          </a:xfrm>
        </p:grpSpPr>
        <p:sp>
          <p:nvSpPr>
            <p:cNvPr id="3" name="Rectangle: Rounded Corners 2">
              <a:extLst>
                <a:ext uri="{FF2B5EF4-FFF2-40B4-BE49-F238E27FC236}">
                  <a16:creationId xmlns:a16="http://schemas.microsoft.com/office/drawing/2014/main" id="{0E454B11-56C8-4DE3-B6A4-DBB4B30870F7}"/>
                </a:ext>
                <a:ext uri="{C183D7F6-B498-43B3-948B-1728B52AA6E4}">
                  <adec:decorative xmlns:adec="http://schemas.microsoft.com/office/drawing/2017/decorative" val="1"/>
                </a:ext>
              </a:extLst>
            </p:cNvPr>
            <p:cNvSpPr/>
            <p:nvPr/>
          </p:nvSpPr>
          <p:spPr bwMode="auto">
            <a:xfrm>
              <a:off x="908136" y="2020506"/>
              <a:ext cx="3705065" cy="1456740"/>
            </a:xfrm>
            <a:prstGeom prst="roundRect">
              <a:avLst>
                <a:gd name="adj" fmla="val 5225"/>
              </a:avLst>
            </a:prstGeom>
            <a:solidFill>
              <a:schemeClr val="bg1">
                <a:lumMod val="95000"/>
              </a:schemeClr>
            </a:solidFill>
            <a:ln w="19050">
              <a:solidFill>
                <a:srgbClr val="107C0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69" name="Picture 68">
              <a:extLst>
                <a:ext uri="{FF2B5EF4-FFF2-40B4-BE49-F238E27FC236}">
                  <a16:creationId xmlns:a16="http://schemas.microsoft.com/office/drawing/2014/main" id="{63987F20-EACD-4B71-B02B-BEA4F3BCD19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5101" y="2150460"/>
              <a:ext cx="298704" cy="373380"/>
            </a:xfrm>
            <a:prstGeom prst="rect">
              <a:avLst/>
            </a:prstGeom>
          </p:spPr>
        </p:pic>
        <p:sp>
          <p:nvSpPr>
            <p:cNvPr id="5" name="TextBox 4">
              <a:extLst>
                <a:ext uri="{FF2B5EF4-FFF2-40B4-BE49-F238E27FC236}">
                  <a16:creationId xmlns:a16="http://schemas.microsoft.com/office/drawing/2014/main" id="{C8FF5495-2CF2-4A01-83A6-B6D8841BB02D}"/>
                </a:ext>
              </a:extLst>
            </p:cNvPr>
            <p:cNvSpPr txBox="1"/>
            <p:nvPr/>
          </p:nvSpPr>
          <p:spPr>
            <a:xfrm>
              <a:off x="1622010" y="2146529"/>
              <a:ext cx="977832" cy="430887"/>
            </a:xfrm>
            <a:prstGeom prst="rect">
              <a:avLst/>
            </a:prstGeom>
            <a:noFill/>
          </p:spPr>
          <p:txBody>
            <a:bodyPr wrap="square" lIns="0" tIns="0" rIns="0" bIns="0" rtlCol="0">
              <a:spAutoFit/>
            </a:bodyPr>
            <a:lstStyle/>
            <a:p>
              <a:pPr algn="l"/>
              <a:r>
                <a:rPr lang="en-IN" sz="1400">
                  <a:latin typeface="+mj-lt"/>
                </a:rPr>
                <a:t>Azure AD</a:t>
              </a:r>
            </a:p>
            <a:p>
              <a:pPr algn="l"/>
              <a:r>
                <a:rPr lang="en-IN" sz="1400">
                  <a:latin typeface="+mj-lt"/>
                </a:rPr>
                <a:t>Admin roles</a:t>
              </a:r>
              <a:endParaRPr lang="en-US" sz="1400">
                <a:latin typeface="+mj-lt"/>
              </a:endParaRPr>
            </a:p>
          </p:txBody>
        </p:sp>
        <p:sp>
          <p:nvSpPr>
            <p:cNvPr id="15" name="TextBox 14">
              <a:extLst>
                <a:ext uri="{FF2B5EF4-FFF2-40B4-BE49-F238E27FC236}">
                  <a16:creationId xmlns:a16="http://schemas.microsoft.com/office/drawing/2014/main" id="{60EED074-6FA4-44E2-B0C5-8DC7E985A314}"/>
                </a:ext>
              </a:extLst>
            </p:cNvPr>
            <p:cNvSpPr txBox="1"/>
            <p:nvPr/>
          </p:nvSpPr>
          <p:spPr>
            <a:xfrm>
              <a:off x="1055631" y="2610643"/>
              <a:ext cx="1787635" cy="846386"/>
            </a:xfrm>
            <a:prstGeom prst="rect">
              <a:avLst/>
            </a:prstGeom>
            <a:noFill/>
          </p:spPr>
          <p:txBody>
            <a:bodyPr wrap="square" lIns="0" tIns="0" rIns="0" bIns="0" rtlCol="0">
              <a:spAutoFit/>
            </a:bodyPr>
            <a:lstStyle/>
            <a:p>
              <a:r>
                <a:rPr lang="en-IN" sz="1100" dirty="0"/>
                <a:t>Global admin</a:t>
              </a:r>
            </a:p>
            <a:p>
              <a:r>
                <a:rPr lang="en-IN" sz="1100" dirty="0"/>
                <a:t>Application admin</a:t>
              </a:r>
            </a:p>
            <a:p>
              <a:r>
                <a:rPr lang="en-IN" sz="1100" dirty="0"/>
                <a:t>Application developer</a:t>
              </a:r>
            </a:p>
            <a:p>
              <a:r>
                <a:rPr lang="en-IN" sz="1100" dirty="0"/>
                <a:t>Billing admin</a:t>
              </a:r>
              <a:br>
                <a:rPr lang="en-IN" sz="1100" dirty="0"/>
              </a:br>
              <a:r>
                <a:rPr lang="en-IN" sz="1100" dirty="0"/>
                <a:t>…</a:t>
              </a:r>
              <a:endParaRPr lang="en-US" sz="1100" dirty="0"/>
            </a:p>
          </p:txBody>
        </p:sp>
        <p:pic>
          <p:nvPicPr>
            <p:cNvPr id="6" name="Graphic 5">
              <a:extLst>
                <a:ext uri="{FF2B5EF4-FFF2-40B4-BE49-F238E27FC236}">
                  <a16:creationId xmlns:a16="http://schemas.microsoft.com/office/drawing/2014/main" id="{927B7572-00EA-4163-B080-B5302438598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1372" y="2207565"/>
              <a:ext cx="462749" cy="462749"/>
            </a:xfrm>
            <a:prstGeom prst="rect">
              <a:avLst/>
            </a:prstGeom>
          </p:spPr>
        </p:pic>
        <p:sp>
          <p:nvSpPr>
            <p:cNvPr id="19" name="TextBox 18">
              <a:extLst>
                <a:ext uri="{FF2B5EF4-FFF2-40B4-BE49-F238E27FC236}">
                  <a16:creationId xmlns:a16="http://schemas.microsoft.com/office/drawing/2014/main" id="{188BB41A-C67E-4AC7-B95C-14A366215A12}"/>
                </a:ext>
              </a:extLst>
            </p:cNvPr>
            <p:cNvSpPr txBox="1"/>
            <p:nvPr/>
          </p:nvSpPr>
          <p:spPr>
            <a:xfrm>
              <a:off x="3167751" y="2225209"/>
              <a:ext cx="1318601" cy="430887"/>
            </a:xfrm>
            <a:prstGeom prst="rect">
              <a:avLst/>
            </a:prstGeom>
            <a:noFill/>
          </p:spPr>
          <p:txBody>
            <a:bodyPr wrap="square" lIns="0" tIns="0" rIns="0" bIns="0" rtlCol="0">
              <a:spAutoFit/>
            </a:bodyPr>
            <a:lstStyle/>
            <a:p>
              <a:pPr algn="l"/>
              <a:r>
                <a:rPr lang="en-IN" sz="1400">
                  <a:latin typeface="+mj-lt"/>
                </a:rPr>
                <a:t>Azure Active</a:t>
              </a:r>
            </a:p>
            <a:p>
              <a:pPr algn="l"/>
              <a:r>
                <a:rPr lang="en-IN" sz="1400">
                  <a:latin typeface="+mj-lt"/>
                </a:rPr>
                <a:t>Directory tenant</a:t>
              </a:r>
              <a:endParaRPr lang="en-US" sz="1400">
                <a:latin typeface="+mj-lt"/>
              </a:endParaRPr>
            </a:p>
          </p:txBody>
        </p:sp>
        <p:cxnSp>
          <p:nvCxnSpPr>
            <p:cNvPr id="2051" name="Connector: Elbow 2050" descr="Line connector pointing down">
              <a:extLst>
                <a:ext uri="{FF2B5EF4-FFF2-40B4-BE49-F238E27FC236}">
                  <a16:creationId xmlns:a16="http://schemas.microsoft.com/office/drawing/2014/main" id="{9F81330D-5626-439F-8F02-6765D011D81F}"/>
                </a:ext>
              </a:extLst>
            </p:cNvPr>
            <p:cNvCxnSpPr>
              <a:cxnSpLocks/>
              <a:stCxn id="6" idx="2"/>
              <a:endCxn id="22" idx="0"/>
            </p:cNvCxnSpPr>
            <p:nvPr/>
          </p:nvCxnSpPr>
          <p:spPr>
            <a:xfrm rot="16200000" flipH="1">
              <a:off x="2487261" y="3015799"/>
              <a:ext cx="995727" cy="304755"/>
            </a:xfrm>
            <a:prstGeom prst="bentConnector3">
              <a:avLst>
                <a:gd name="adj1" fmla="val 50000"/>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FC8147-18E8-466E-B661-C0D5C3251EAC}"/>
                </a:ext>
              </a:extLst>
            </p:cNvPr>
            <p:cNvSpPr txBox="1"/>
            <p:nvPr/>
          </p:nvSpPr>
          <p:spPr>
            <a:xfrm>
              <a:off x="2880652" y="3666041"/>
              <a:ext cx="513700" cy="219740"/>
            </a:xfrm>
            <a:prstGeom prst="rect">
              <a:avLst/>
            </a:prstGeom>
            <a:noFill/>
          </p:spPr>
          <p:txBody>
            <a:bodyPr wrap="square" lIns="0" tIns="0" rIns="0" bIns="0" rtlCol="0">
              <a:spAutoFit/>
            </a:bodyPr>
            <a:lstStyle/>
            <a:p>
              <a:pPr algn="l"/>
              <a:r>
                <a:rPr lang="en-IN" sz="1428">
                  <a:latin typeface="+mj-lt"/>
                </a:rPr>
                <a:t>Root</a:t>
              </a:r>
              <a:endParaRPr lang="en-US" sz="1428">
                <a:latin typeface="+mj-lt"/>
              </a:endParaRPr>
            </a:p>
          </p:txBody>
        </p:sp>
        <p:cxnSp>
          <p:nvCxnSpPr>
            <p:cNvPr id="68" name="Straight Connector 67">
              <a:extLst>
                <a:ext uri="{FF2B5EF4-FFF2-40B4-BE49-F238E27FC236}">
                  <a16:creationId xmlns:a16="http://schemas.microsoft.com/office/drawing/2014/main" id="{5346BCCB-B3AD-4952-8837-A54CD94CC539}"/>
                </a:ext>
                <a:ext uri="{C183D7F6-B498-43B3-948B-1728B52AA6E4}">
                  <adec:decorative xmlns:adec="http://schemas.microsoft.com/office/drawing/2017/decorative" val="1"/>
                </a:ext>
              </a:extLst>
            </p:cNvPr>
            <p:cNvCxnSpPr>
              <a:cxnSpLocks/>
            </p:cNvCxnSpPr>
            <p:nvPr/>
          </p:nvCxnSpPr>
          <p:spPr>
            <a:xfrm flipH="1">
              <a:off x="2683154" y="3609637"/>
              <a:ext cx="153394" cy="27139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descr="Line connector">
              <a:extLst>
                <a:ext uri="{FF2B5EF4-FFF2-40B4-BE49-F238E27FC236}">
                  <a16:creationId xmlns:a16="http://schemas.microsoft.com/office/drawing/2014/main" id="{A7B330A4-665E-4AD7-A8A6-744482E92145}"/>
                </a:ext>
              </a:extLst>
            </p:cNvPr>
            <p:cNvCxnSpPr>
              <a:cxnSpLocks/>
            </p:cNvCxnSpPr>
            <p:nvPr/>
          </p:nvCxnSpPr>
          <p:spPr>
            <a:xfrm flipV="1">
              <a:off x="3394353" y="3725038"/>
              <a:ext cx="1537436"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44FA7C5F-A41E-4497-B8BC-265579ED44E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14386" y="3367632"/>
              <a:ext cx="298704" cy="373380"/>
            </a:xfrm>
            <a:prstGeom prst="rect">
              <a:avLst/>
            </a:prstGeom>
          </p:spPr>
        </p:pic>
        <p:sp>
          <p:nvSpPr>
            <p:cNvPr id="55" name="TextBox 54">
              <a:extLst>
                <a:ext uri="{FF2B5EF4-FFF2-40B4-BE49-F238E27FC236}">
                  <a16:creationId xmlns:a16="http://schemas.microsoft.com/office/drawing/2014/main" id="{4C5B20AA-DB8F-4DA8-96E6-BDA38A07C8A1}"/>
                </a:ext>
              </a:extLst>
            </p:cNvPr>
            <p:cNvSpPr txBox="1"/>
            <p:nvPr/>
          </p:nvSpPr>
          <p:spPr>
            <a:xfrm>
              <a:off x="5538652" y="3186041"/>
              <a:ext cx="1474947" cy="553998"/>
            </a:xfrm>
            <a:prstGeom prst="rect">
              <a:avLst/>
            </a:prstGeom>
            <a:noFill/>
          </p:spPr>
          <p:txBody>
            <a:bodyPr wrap="square" lIns="0" tIns="0" rIns="0" bIns="0" rtlCol="0">
              <a:spAutoFit/>
            </a:bodyPr>
            <a:lstStyle/>
            <a:p>
              <a:pPr algn="l"/>
              <a:r>
                <a:rPr lang="en-IN" sz="1200">
                  <a:latin typeface="+mj-lt"/>
                </a:rPr>
                <a:t>Global admin/User access admin (elevated access)</a:t>
              </a:r>
              <a:endParaRPr lang="en-US" sz="1200">
                <a:latin typeface="+mj-lt"/>
              </a:endParaRPr>
            </a:p>
          </p:txBody>
        </p:sp>
        <p:sp>
          <p:nvSpPr>
            <p:cNvPr id="23" name="Rectangle: Rounded Corners 22">
              <a:extLst>
                <a:ext uri="{FF2B5EF4-FFF2-40B4-BE49-F238E27FC236}">
                  <a16:creationId xmlns:a16="http://schemas.microsoft.com/office/drawing/2014/main" id="{CE3EFFC0-C5C2-43F7-8FCC-3A7F1F342B19}"/>
                </a:ext>
                <a:ext uri="{C183D7F6-B498-43B3-948B-1728B52AA6E4}">
                  <adec:decorative xmlns:adec="http://schemas.microsoft.com/office/drawing/2017/decorative" val="1"/>
                </a:ext>
              </a:extLst>
            </p:cNvPr>
            <p:cNvSpPr/>
            <p:nvPr/>
          </p:nvSpPr>
          <p:spPr bwMode="auto">
            <a:xfrm>
              <a:off x="908136" y="3989685"/>
              <a:ext cx="6430765" cy="1576085"/>
            </a:xfrm>
            <a:prstGeom prst="roundRect">
              <a:avLst>
                <a:gd name="adj" fmla="val 3976"/>
              </a:avLst>
            </a:prstGeom>
            <a:solidFill>
              <a:schemeClr val="bg1">
                <a:lumMod val="95000"/>
              </a:schemeClr>
            </a:solidFill>
            <a:ln w="19050">
              <a:solidFill>
                <a:srgbClr val="0178D4"/>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27" name="Picture 26">
              <a:extLst>
                <a:ext uri="{FF2B5EF4-FFF2-40B4-BE49-F238E27FC236}">
                  <a16:creationId xmlns:a16="http://schemas.microsoft.com/office/drawing/2014/main" id="{79BF043D-9A41-4F2E-9848-59A44C828FA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7357" y="4131702"/>
              <a:ext cx="298704" cy="373380"/>
            </a:xfrm>
            <a:prstGeom prst="rect">
              <a:avLst/>
            </a:prstGeom>
          </p:spPr>
        </p:pic>
        <p:sp>
          <p:nvSpPr>
            <p:cNvPr id="26" name="TextBox 25">
              <a:extLst>
                <a:ext uri="{FF2B5EF4-FFF2-40B4-BE49-F238E27FC236}">
                  <a16:creationId xmlns:a16="http://schemas.microsoft.com/office/drawing/2014/main" id="{F9789CC5-48F4-4AE5-A87C-274E4396E03C}"/>
                </a:ext>
              </a:extLst>
            </p:cNvPr>
            <p:cNvSpPr txBox="1"/>
            <p:nvPr/>
          </p:nvSpPr>
          <p:spPr>
            <a:xfrm>
              <a:off x="1674267" y="4158251"/>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28" name="TextBox 27">
              <a:extLst>
                <a:ext uri="{FF2B5EF4-FFF2-40B4-BE49-F238E27FC236}">
                  <a16:creationId xmlns:a16="http://schemas.microsoft.com/office/drawing/2014/main" id="{9B8A3B07-86AB-4309-8983-010B04C1637E}"/>
                </a:ext>
              </a:extLst>
            </p:cNvPr>
            <p:cNvSpPr txBox="1"/>
            <p:nvPr/>
          </p:nvSpPr>
          <p:spPr>
            <a:xfrm>
              <a:off x="1107887" y="4591885"/>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67" name="Connector: Elbow 66" descr="Line connector pointing down">
              <a:extLst>
                <a:ext uri="{FF2B5EF4-FFF2-40B4-BE49-F238E27FC236}">
                  <a16:creationId xmlns:a16="http://schemas.microsoft.com/office/drawing/2014/main" id="{F79DEABD-187F-487B-BC75-4401CCEEB8DE}"/>
                </a:ext>
              </a:extLst>
            </p:cNvPr>
            <p:cNvCxnSpPr>
              <a:cxnSpLocks/>
              <a:stCxn id="22" idx="2"/>
              <a:endCxn id="34" idx="1"/>
            </p:cNvCxnSpPr>
            <p:nvPr/>
          </p:nvCxnSpPr>
          <p:spPr>
            <a:xfrm rot="16200000" flipH="1">
              <a:off x="3036017" y="3987266"/>
              <a:ext cx="459821" cy="256850"/>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0DE747-60F8-4CFF-B8E9-EB798FBC38BE}"/>
                </a:ext>
              </a:extLst>
            </p:cNvPr>
            <p:cNvSpPr txBox="1"/>
            <p:nvPr/>
          </p:nvSpPr>
          <p:spPr>
            <a:xfrm>
              <a:off x="3973496" y="4145432"/>
              <a:ext cx="2051844" cy="215444"/>
            </a:xfrm>
            <a:prstGeom prst="rect">
              <a:avLst/>
            </a:prstGeom>
            <a:noFill/>
          </p:spPr>
          <p:txBody>
            <a:bodyPr wrap="square" lIns="0" tIns="0" rIns="0" bIns="0" rtlCol="0">
              <a:spAutoFit/>
            </a:bodyPr>
            <a:lstStyle/>
            <a:p>
              <a:pPr algn="l"/>
              <a:r>
                <a:rPr lang="en-IN" sz="1400">
                  <a:latin typeface="+mj-lt"/>
                </a:rPr>
                <a:t>Root management group</a:t>
              </a:r>
              <a:endParaRPr lang="en-US" sz="1400">
                <a:latin typeface="+mj-lt"/>
              </a:endParaRPr>
            </a:p>
          </p:txBody>
        </p:sp>
        <p:pic>
          <p:nvPicPr>
            <p:cNvPr id="34" name="Graphic 33">
              <a:extLst>
                <a:ext uri="{FF2B5EF4-FFF2-40B4-BE49-F238E27FC236}">
                  <a16:creationId xmlns:a16="http://schemas.microsoft.com/office/drawing/2014/main" id="{1DDC0CF8-80BC-4C68-8C2D-E76CE5B553C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4352" y="4097748"/>
              <a:ext cx="495705" cy="495707"/>
            </a:xfrm>
            <a:prstGeom prst="rect">
              <a:avLst/>
            </a:prstGeom>
          </p:spPr>
        </p:pic>
        <p:cxnSp>
          <p:nvCxnSpPr>
            <p:cNvPr id="72" name="Connector: Elbow 71" descr="Line connector pointing down">
              <a:extLst>
                <a:ext uri="{FF2B5EF4-FFF2-40B4-BE49-F238E27FC236}">
                  <a16:creationId xmlns:a16="http://schemas.microsoft.com/office/drawing/2014/main" id="{216BC84A-3BFF-40F5-A33D-858B2547E820}"/>
                </a:ext>
              </a:extLst>
            </p:cNvPr>
            <p:cNvCxnSpPr>
              <a:cxnSpLocks/>
              <a:stCxn id="34" idx="2"/>
              <a:endCxn id="37" idx="1"/>
            </p:cNvCxnSpPr>
            <p:nvPr/>
          </p:nvCxnSpPr>
          <p:spPr>
            <a:xfrm rot="16200000" flipH="1">
              <a:off x="3540265" y="4695384"/>
              <a:ext cx="369011" cy="165132"/>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6ED9393-DA6E-4258-BD18-9C383B8EEC64}"/>
                </a:ext>
              </a:extLst>
            </p:cNvPr>
            <p:cNvSpPr txBox="1"/>
            <p:nvPr/>
          </p:nvSpPr>
          <p:spPr>
            <a:xfrm>
              <a:off x="4386481" y="4762287"/>
              <a:ext cx="1123213" cy="430887"/>
            </a:xfrm>
            <a:prstGeom prst="rect">
              <a:avLst/>
            </a:prstGeom>
            <a:noFill/>
          </p:spPr>
          <p:txBody>
            <a:bodyPr wrap="square" lIns="0" tIns="0" rIns="0" bIns="0" rtlCol="0">
              <a:spAutoFit/>
            </a:bodyPr>
            <a:lstStyle/>
            <a:p>
              <a:pPr algn="l"/>
              <a:r>
                <a:rPr lang="en-IN" sz="1400">
                  <a:latin typeface="+mj-lt"/>
                </a:rPr>
                <a:t>Management</a:t>
              </a:r>
              <a:br>
                <a:rPr lang="en-IN" sz="1400">
                  <a:latin typeface="+mj-lt"/>
                </a:rPr>
              </a:br>
              <a:r>
                <a:rPr lang="en-IN" sz="1400">
                  <a:latin typeface="+mj-lt"/>
                </a:rPr>
                <a:t>group</a:t>
              </a:r>
              <a:endParaRPr lang="en-US" sz="1400">
                <a:latin typeface="+mj-lt"/>
              </a:endParaRPr>
            </a:p>
          </p:txBody>
        </p:sp>
        <p:pic>
          <p:nvPicPr>
            <p:cNvPr id="37" name="Graphic 36">
              <a:extLst>
                <a:ext uri="{FF2B5EF4-FFF2-40B4-BE49-F238E27FC236}">
                  <a16:creationId xmlns:a16="http://schemas.microsoft.com/office/drawing/2014/main" id="{3C849749-B810-489B-9388-76B59D6CA54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7337" y="4714603"/>
              <a:ext cx="495705" cy="495706"/>
            </a:xfrm>
            <a:prstGeom prst="rect">
              <a:avLst/>
            </a:prstGeom>
          </p:spPr>
        </p:pic>
        <p:sp>
          <p:nvSpPr>
            <p:cNvPr id="38" name="Rectangle: Rounded Corners 37">
              <a:extLst>
                <a:ext uri="{FF2B5EF4-FFF2-40B4-BE49-F238E27FC236}">
                  <a16:creationId xmlns:a16="http://schemas.microsoft.com/office/drawing/2014/main" id="{18BD2D5C-5265-4D95-8A83-0BFB92938BEC}"/>
                </a:ext>
                <a:ext uri="{C183D7F6-B498-43B3-948B-1728B52AA6E4}">
                  <adec:decorative xmlns:adec="http://schemas.microsoft.com/office/drawing/2017/decorative" val="1"/>
                </a:ext>
              </a:extLst>
            </p:cNvPr>
            <p:cNvSpPr/>
            <p:nvPr/>
          </p:nvSpPr>
          <p:spPr bwMode="auto">
            <a:xfrm>
              <a:off x="5675163" y="4551640"/>
              <a:ext cx="4566433" cy="1812077"/>
            </a:xfrm>
            <a:prstGeom prst="roundRect">
              <a:avLst>
                <a:gd name="adj" fmla="val 3631"/>
              </a:avLst>
            </a:prstGeom>
            <a:solidFill>
              <a:schemeClr val="bg1"/>
            </a:solidFill>
            <a:ln w="19050">
              <a:solidFill>
                <a:srgbClr val="B4009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cxnSp>
          <p:nvCxnSpPr>
            <p:cNvPr id="81" name="Straight Connector 80" descr="Line connector pointing left">
              <a:extLst>
                <a:ext uri="{FF2B5EF4-FFF2-40B4-BE49-F238E27FC236}">
                  <a16:creationId xmlns:a16="http://schemas.microsoft.com/office/drawing/2014/main" id="{B1487B7B-6F21-4500-9161-216342B1CF8C}"/>
                </a:ext>
              </a:extLst>
            </p:cNvPr>
            <p:cNvCxnSpPr>
              <a:cxnSpLocks/>
            </p:cNvCxnSpPr>
            <p:nvPr/>
          </p:nvCxnSpPr>
          <p:spPr>
            <a:xfrm flipV="1">
              <a:off x="5538652" y="4854427"/>
              <a:ext cx="1690682" cy="0"/>
            </a:xfrm>
            <a:prstGeom prst="line">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6441DAFB-3077-401A-A6EB-969CCBDECF4B}"/>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37330" y="4817674"/>
              <a:ext cx="269974" cy="269974"/>
            </a:xfrm>
            <a:prstGeom prst="rect">
              <a:avLst/>
            </a:prstGeom>
          </p:spPr>
        </p:pic>
        <p:sp>
          <p:nvSpPr>
            <p:cNvPr id="46" name="TextBox 45">
              <a:extLst>
                <a:ext uri="{FF2B5EF4-FFF2-40B4-BE49-F238E27FC236}">
                  <a16:creationId xmlns:a16="http://schemas.microsoft.com/office/drawing/2014/main" id="{283CFF63-EED4-415C-83EA-E091A4771B38}"/>
                </a:ext>
              </a:extLst>
            </p:cNvPr>
            <p:cNvSpPr txBox="1"/>
            <p:nvPr/>
          </p:nvSpPr>
          <p:spPr>
            <a:xfrm>
              <a:off x="7728920" y="4862370"/>
              <a:ext cx="1013098" cy="215444"/>
            </a:xfrm>
            <a:prstGeom prst="rect">
              <a:avLst/>
            </a:prstGeom>
            <a:noFill/>
          </p:spPr>
          <p:txBody>
            <a:bodyPr wrap="square" lIns="0" tIns="0" rIns="0" bIns="0" rtlCol="0">
              <a:spAutoFit/>
            </a:bodyPr>
            <a:lstStyle/>
            <a:p>
              <a:pPr algn="l"/>
              <a:r>
                <a:rPr lang="en-IN" sz="1400">
                  <a:latin typeface="+mj-lt"/>
                </a:rPr>
                <a:t>Subscription</a:t>
              </a:r>
              <a:endParaRPr lang="en-US" sz="1400">
                <a:latin typeface="+mj-lt"/>
              </a:endParaRPr>
            </a:p>
          </p:txBody>
        </p:sp>
        <p:cxnSp>
          <p:nvCxnSpPr>
            <p:cNvPr id="14" name="Straight Connector 13" descr="Line connector pointing left">
              <a:extLst>
                <a:ext uri="{FF2B5EF4-FFF2-40B4-BE49-F238E27FC236}">
                  <a16:creationId xmlns:a16="http://schemas.microsoft.com/office/drawing/2014/main" id="{5837AD98-23E6-48FD-B41A-6DEB858EF95D}"/>
                </a:ext>
              </a:extLst>
            </p:cNvPr>
            <p:cNvCxnSpPr>
              <a:cxnSpLocks/>
              <a:stCxn id="46" idx="3"/>
            </p:cNvCxnSpPr>
            <p:nvPr/>
          </p:nvCxnSpPr>
          <p:spPr>
            <a:xfrm flipV="1">
              <a:off x="8742018" y="4962456"/>
              <a:ext cx="1683313"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Freeform 38">
              <a:extLst>
                <a:ext uri="{FF2B5EF4-FFF2-40B4-BE49-F238E27FC236}">
                  <a16:creationId xmlns:a16="http://schemas.microsoft.com/office/drawing/2014/main" id="{9FF459FF-3939-4F6D-AD10-55C9B3F6E07A}"/>
                </a:ext>
                <a:ext uri="{C183D7F6-B498-43B3-948B-1728B52AA6E4}">
                  <adec:decorative xmlns:adec="http://schemas.microsoft.com/office/drawing/2017/decorative" val="1"/>
                </a:ext>
              </a:extLst>
            </p:cNvPr>
            <p:cNvSpPr>
              <a:spLocks/>
            </p:cNvSpPr>
            <p:nvPr/>
          </p:nvSpPr>
          <p:spPr bwMode="auto">
            <a:xfrm>
              <a:off x="10407065" y="4474206"/>
              <a:ext cx="1033871" cy="679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w="19050">
              <a:solidFill>
                <a:schemeClr val="tx2"/>
              </a:solidFill>
            </a:ln>
          </p:spPr>
          <p:txBody>
            <a:bodyPr vert="horz" wrap="square" lIns="93247" tIns="46623" rIns="93247" bIns="46623" numCol="1" anchor="t" anchorCtr="0" compatLnSpc="1">
              <a:prstTxWarp prst="textNoShape">
                <a:avLst/>
              </a:prstTxWarp>
            </a:bodyPr>
            <a:lstStyle/>
            <a:p>
              <a:pPr defTabSz="932418">
                <a:defRPr/>
              </a:pPr>
              <a:endParaRPr lang="en-US" sz="1836" kern="0"/>
            </a:p>
          </p:txBody>
        </p:sp>
        <p:pic>
          <p:nvPicPr>
            <p:cNvPr id="61" name="Picture 2" descr="Microsoft Azure Icon">
              <a:extLst>
                <a:ext uri="{FF2B5EF4-FFF2-40B4-BE49-F238E27FC236}">
                  <a16:creationId xmlns:a16="http://schemas.microsoft.com/office/drawing/2014/main" id="{42B5A8DF-99A2-4DE6-A2C2-1336818E3DE3}"/>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710665" y="4687909"/>
              <a:ext cx="440972" cy="346898"/>
            </a:xfrm>
            <a:prstGeom prst="rect">
              <a:avLst/>
            </a:prstGeom>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963A65D-236E-4451-AAC2-6DF45FD55AD9}"/>
                </a:ext>
              </a:extLst>
            </p:cNvPr>
            <p:cNvSpPr txBox="1"/>
            <p:nvPr/>
          </p:nvSpPr>
          <p:spPr>
            <a:xfrm>
              <a:off x="10372844" y="5165092"/>
              <a:ext cx="1160574" cy="215444"/>
            </a:xfrm>
            <a:prstGeom prst="rect">
              <a:avLst/>
            </a:prstGeom>
            <a:noFill/>
          </p:spPr>
          <p:txBody>
            <a:bodyPr wrap="square" lIns="0" tIns="0" rIns="0" bIns="0" rtlCol="0">
              <a:spAutoFit/>
            </a:bodyPr>
            <a:lstStyle/>
            <a:p>
              <a:pPr algn="l"/>
              <a:r>
                <a:rPr lang="en-IN" sz="1400">
                  <a:latin typeface="+mj-lt"/>
                </a:rPr>
                <a:t>Azure account</a:t>
              </a:r>
              <a:endParaRPr lang="en-US" sz="1400">
                <a:latin typeface="+mj-lt"/>
              </a:endParaRPr>
            </a:p>
          </p:txBody>
        </p:sp>
        <p:pic>
          <p:nvPicPr>
            <p:cNvPr id="65" name="Picture 64">
              <a:extLst>
                <a:ext uri="{FF2B5EF4-FFF2-40B4-BE49-F238E27FC236}">
                  <a16:creationId xmlns:a16="http://schemas.microsoft.com/office/drawing/2014/main" id="{4B7F22C1-7A5A-449C-BF1A-87C922783F8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70879" y="4952661"/>
              <a:ext cx="298704" cy="373380"/>
            </a:xfrm>
            <a:prstGeom prst="rect">
              <a:avLst/>
            </a:prstGeom>
          </p:spPr>
        </p:pic>
        <p:sp>
          <p:nvSpPr>
            <p:cNvPr id="62" name="TextBox 61">
              <a:extLst>
                <a:ext uri="{FF2B5EF4-FFF2-40B4-BE49-F238E27FC236}">
                  <a16:creationId xmlns:a16="http://schemas.microsoft.com/office/drawing/2014/main" id="{69073EA2-5D83-45DA-8A72-636B1C92B8CA}"/>
                </a:ext>
              </a:extLst>
            </p:cNvPr>
            <p:cNvSpPr txBox="1"/>
            <p:nvPr/>
          </p:nvSpPr>
          <p:spPr>
            <a:xfrm>
              <a:off x="6407788" y="4979210"/>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63" name="TextBox 62">
              <a:extLst>
                <a:ext uri="{FF2B5EF4-FFF2-40B4-BE49-F238E27FC236}">
                  <a16:creationId xmlns:a16="http://schemas.microsoft.com/office/drawing/2014/main" id="{3CCBEFBF-188B-4406-A681-84B4B0761D29}"/>
                </a:ext>
              </a:extLst>
            </p:cNvPr>
            <p:cNvSpPr txBox="1"/>
            <p:nvPr/>
          </p:nvSpPr>
          <p:spPr>
            <a:xfrm>
              <a:off x="5841409" y="5412844"/>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86" name="Connector: Elbow 85" descr="Line connector pointing down">
              <a:extLst>
                <a:ext uri="{FF2B5EF4-FFF2-40B4-BE49-F238E27FC236}">
                  <a16:creationId xmlns:a16="http://schemas.microsoft.com/office/drawing/2014/main" id="{AD0892AF-5B4D-415C-9C4F-1AC776183806}"/>
                </a:ext>
              </a:extLst>
            </p:cNvPr>
            <p:cNvCxnSpPr>
              <a:cxnSpLocks/>
              <a:endCxn id="52" idx="1"/>
            </p:cNvCxnSpPr>
            <p:nvPr/>
          </p:nvCxnSpPr>
          <p:spPr>
            <a:xfrm rot="16200000" flipH="1">
              <a:off x="7508722" y="5173382"/>
              <a:ext cx="145076" cy="21373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Graphic 51">
              <a:extLst>
                <a:ext uri="{FF2B5EF4-FFF2-40B4-BE49-F238E27FC236}">
                  <a16:creationId xmlns:a16="http://schemas.microsoft.com/office/drawing/2014/main" id="{D1DA51C3-094F-4F21-96CB-9BB1EAED7F55}"/>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8133" y="5165105"/>
              <a:ext cx="375394" cy="375395"/>
            </a:xfrm>
            <a:prstGeom prst="rect">
              <a:avLst/>
            </a:prstGeom>
          </p:spPr>
        </p:pic>
        <p:sp>
          <p:nvSpPr>
            <p:cNvPr id="50" name="TextBox 49">
              <a:extLst>
                <a:ext uri="{FF2B5EF4-FFF2-40B4-BE49-F238E27FC236}">
                  <a16:creationId xmlns:a16="http://schemas.microsoft.com/office/drawing/2014/main" id="{561F72A4-ECF1-42CA-8150-55D2992DD70D}"/>
                </a:ext>
              </a:extLst>
            </p:cNvPr>
            <p:cNvSpPr txBox="1"/>
            <p:nvPr/>
          </p:nvSpPr>
          <p:spPr>
            <a:xfrm>
              <a:off x="8133481" y="5252718"/>
              <a:ext cx="1277658" cy="215444"/>
            </a:xfrm>
            <a:prstGeom prst="rect">
              <a:avLst/>
            </a:prstGeom>
            <a:noFill/>
          </p:spPr>
          <p:txBody>
            <a:bodyPr wrap="square" lIns="0" tIns="0" rIns="0" bIns="0" rtlCol="0">
              <a:spAutoFit/>
            </a:bodyPr>
            <a:lstStyle/>
            <a:p>
              <a:pPr algn="l"/>
              <a:r>
                <a:rPr lang="en-IN" sz="1400">
                  <a:latin typeface="+mj-lt"/>
                </a:rPr>
                <a:t>Resource group</a:t>
              </a:r>
              <a:endParaRPr lang="en-US" sz="1400">
                <a:latin typeface="+mj-lt"/>
              </a:endParaRPr>
            </a:p>
          </p:txBody>
        </p:sp>
        <p:cxnSp>
          <p:nvCxnSpPr>
            <p:cNvPr id="89" name="Connector: Elbow 88" descr="Line connector pointing down">
              <a:extLst>
                <a:ext uri="{FF2B5EF4-FFF2-40B4-BE49-F238E27FC236}">
                  <a16:creationId xmlns:a16="http://schemas.microsoft.com/office/drawing/2014/main" id="{83CB5F39-7340-40E0-90CD-CDE16B40D642}"/>
                </a:ext>
              </a:extLst>
            </p:cNvPr>
            <p:cNvCxnSpPr>
              <a:cxnSpLocks/>
              <a:stCxn id="52" idx="2"/>
            </p:cNvCxnSpPr>
            <p:nvPr/>
          </p:nvCxnSpPr>
          <p:spPr>
            <a:xfrm rot="16200000" flipH="1">
              <a:off x="7814481" y="5601831"/>
              <a:ext cx="400148" cy="27745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52" name="Graphic 2051">
              <a:extLst>
                <a:ext uri="{FF2B5EF4-FFF2-40B4-BE49-F238E27FC236}">
                  <a16:creationId xmlns:a16="http://schemas.microsoft.com/office/drawing/2014/main" id="{E793C178-1389-42B0-9590-0B187EAA98E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94285" y="5779629"/>
              <a:ext cx="322011" cy="322012"/>
            </a:xfrm>
            <a:prstGeom prst="rect">
              <a:avLst/>
            </a:prstGeom>
          </p:spPr>
        </p:pic>
        <p:pic>
          <p:nvPicPr>
            <p:cNvPr id="2054" name="Graphic 2053">
              <a:extLst>
                <a:ext uri="{FF2B5EF4-FFF2-40B4-BE49-F238E27FC236}">
                  <a16:creationId xmlns:a16="http://schemas.microsoft.com/office/drawing/2014/main" id="{381D129F-F99F-4004-8896-8E702D5D659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49372" y="5770209"/>
              <a:ext cx="338234" cy="338235"/>
            </a:xfrm>
            <a:prstGeom prst="rect">
              <a:avLst/>
            </a:prstGeom>
          </p:spPr>
        </p:pic>
        <p:pic>
          <p:nvPicPr>
            <p:cNvPr id="43" name="Graphic 42">
              <a:extLst>
                <a:ext uri="{FF2B5EF4-FFF2-40B4-BE49-F238E27FC236}">
                  <a16:creationId xmlns:a16="http://schemas.microsoft.com/office/drawing/2014/main" id="{3FC787F2-78BA-4535-A4AF-C4443E4F58BC}"/>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23297" y="5770059"/>
              <a:ext cx="338492" cy="338493"/>
            </a:xfrm>
            <a:prstGeom prst="rect">
              <a:avLst/>
            </a:prstGeom>
          </p:spPr>
        </p:pic>
        <p:sp>
          <p:nvSpPr>
            <p:cNvPr id="53" name="TextBox 52">
              <a:extLst>
                <a:ext uri="{FF2B5EF4-FFF2-40B4-BE49-F238E27FC236}">
                  <a16:creationId xmlns:a16="http://schemas.microsoft.com/office/drawing/2014/main" id="{E6B06B35-38D3-4C6E-B4AE-1EC01B96D52E}"/>
                </a:ext>
              </a:extLst>
            </p:cNvPr>
            <p:cNvSpPr txBox="1"/>
            <p:nvPr/>
          </p:nvSpPr>
          <p:spPr>
            <a:xfrm>
              <a:off x="9399823" y="5842683"/>
              <a:ext cx="737446" cy="215444"/>
            </a:xfrm>
            <a:prstGeom prst="rect">
              <a:avLst/>
            </a:prstGeom>
            <a:noFill/>
          </p:spPr>
          <p:txBody>
            <a:bodyPr wrap="square" lIns="0" tIns="0" rIns="0" bIns="0" rtlCol="0">
              <a:spAutoFit/>
            </a:bodyPr>
            <a:lstStyle/>
            <a:p>
              <a:pPr algn="l"/>
              <a:r>
                <a:rPr lang="en-IN" sz="1400">
                  <a:latin typeface="+mj-lt"/>
                </a:rPr>
                <a:t>Resource</a:t>
              </a:r>
              <a:endParaRPr lang="en-US" sz="1400">
                <a:latin typeface="+mj-lt"/>
              </a:endParaRPr>
            </a:p>
          </p:txBody>
        </p:sp>
      </p:grpSp>
    </p:spTree>
    <p:extLst>
      <p:ext uri="{BB962C8B-B14F-4D97-AF65-F5344CB8AC3E}">
        <p14:creationId xmlns:p14="http://schemas.microsoft.com/office/powerpoint/2010/main" val="220754343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E55-D8A1-FBEF-729E-922299649CFA}"/>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97CA191A-678D-7FAF-30A3-1C0D6C6D4C7B}"/>
              </a:ext>
            </a:extLst>
          </p:cNvPr>
          <p:cNvPicPr>
            <a:picLocks noChangeAspect="1"/>
          </p:cNvPicPr>
          <p:nvPr/>
        </p:nvPicPr>
        <p:blipFill>
          <a:blip r:embed="rId3"/>
          <a:stretch>
            <a:fillRect/>
          </a:stretch>
        </p:blipFill>
        <p:spPr>
          <a:xfrm>
            <a:off x="427038" y="1307541"/>
            <a:ext cx="8131245" cy="5189670"/>
          </a:xfrm>
          <a:prstGeom prst="rect">
            <a:avLst/>
          </a:prstGeom>
        </p:spPr>
      </p:pic>
    </p:spTree>
    <p:extLst>
      <p:ext uri="{BB962C8B-B14F-4D97-AF65-F5344CB8AC3E}">
        <p14:creationId xmlns:p14="http://schemas.microsoft.com/office/powerpoint/2010/main" val="299380607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 Azure RBAC</a:t>
            </a:r>
          </a:p>
        </p:txBody>
      </p:sp>
      <p:pic>
        <p:nvPicPr>
          <p:cNvPr id="35" name="Picture 34" descr="Icon of a key">
            <a:extLst>
              <a:ext uri="{FF2B5EF4-FFF2-40B4-BE49-F238E27FC236}">
                <a16:creationId xmlns:a16="http://schemas.microsoft.com/office/drawing/2014/main" id="{6F46A029-D097-450F-A62D-38ECEA2E12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822" y="1411732"/>
            <a:ext cx="1066800" cy="1066800"/>
          </a:xfrm>
          <a:prstGeom prst="rect">
            <a:avLst/>
          </a:prstGeom>
        </p:spPr>
      </p:pic>
      <p:sp>
        <p:nvSpPr>
          <p:cNvPr id="48" name="Rectangle 47">
            <a:extLst>
              <a:ext uri="{FF2B5EF4-FFF2-40B4-BE49-F238E27FC236}">
                <a16:creationId xmlns:a16="http://schemas.microsoft.com/office/drawing/2014/main" id="{84637566-6B55-4F24-B0EB-8EA2BC80DA8A}"/>
              </a:ext>
            </a:extLst>
          </p:cNvPr>
          <p:cNvSpPr/>
          <p:nvPr/>
        </p:nvSpPr>
        <p:spPr bwMode="auto">
          <a:xfrm>
            <a:off x="1816100" y="142290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Locate the Access Control blade</a:t>
            </a:r>
          </a:p>
        </p:txBody>
      </p:sp>
      <p:cxnSp>
        <p:nvCxnSpPr>
          <p:cNvPr id="58" name="Straight Connector 57">
            <a:extLst>
              <a:ext uri="{FF2B5EF4-FFF2-40B4-BE49-F238E27FC236}">
                <a16:creationId xmlns:a16="http://schemas.microsoft.com/office/drawing/2014/main" id="{77752E85-707F-4098-B65F-49479AC93243}"/>
              </a:ext>
              <a:ext uri="{C183D7F6-B498-43B3-948B-1728B52AA6E4}">
                <adec:decorative xmlns:adec="http://schemas.microsoft.com/office/drawing/2017/decorative" val="1"/>
              </a:ext>
            </a:extLst>
          </p:cNvPr>
          <p:cNvCxnSpPr>
            <a:cxnSpLocks/>
          </p:cNvCxnSpPr>
          <p:nvPr/>
        </p:nvCxnSpPr>
        <p:spPr>
          <a:xfrm>
            <a:off x="1785939" y="2577454"/>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padlock">
            <a:extLst>
              <a:ext uri="{FF2B5EF4-FFF2-40B4-BE49-F238E27FC236}">
                <a16:creationId xmlns:a16="http://schemas.microsoft.com/office/drawing/2014/main" id="{2CDF9FBD-F919-488D-ACED-0E1C2E67F79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822" y="2678408"/>
            <a:ext cx="1068324" cy="1066800"/>
          </a:xfrm>
          <a:prstGeom prst="rect">
            <a:avLst/>
          </a:prstGeom>
        </p:spPr>
      </p:pic>
      <p:sp>
        <p:nvSpPr>
          <p:cNvPr id="75" name="Rectangle 74">
            <a:extLst>
              <a:ext uri="{FF2B5EF4-FFF2-40B4-BE49-F238E27FC236}">
                <a16:creationId xmlns:a16="http://schemas.microsoft.com/office/drawing/2014/main" id="{A3C88336-615F-4BD4-ACEA-6B5AD74EE3A6}"/>
              </a:ext>
            </a:extLst>
          </p:cNvPr>
          <p:cNvSpPr/>
          <p:nvPr/>
        </p:nvSpPr>
        <p:spPr bwMode="auto">
          <a:xfrm>
            <a:off x="1816100" y="268958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Review role permissions</a:t>
            </a:r>
          </a:p>
        </p:txBody>
      </p:sp>
      <p:cxnSp>
        <p:nvCxnSpPr>
          <p:cNvPr id="94" name="Straight Connector 93">
            <a:extLst>
              <a:ext uri="{FF2B5EF4-FFF2-40B4-BE49-F238E27FC236}">
                <a16:creationId xmlns:a16="http://schemas.microsoft.com/office/drawing/2014/main" id="{168552FF-65CE-4208-8DEB-14BCE6804515}"/>
              </a:ext>
              <a:ext uri="{C183D7F6-B498-43B3-948B-1728B52AA6E4}">
                <adec:decorative xmlns:adec="http://schemas.microsoft.com/office/drawing/2017/decorative" val="1"/>
              </a:ext>
            </a:extLst>
          </p:cNvPr>
          <p:cNvCxnSpPr>
            <a:cxnSpLocks/>
          </p:cNvCxnSpPr>
          <p:nvPr/>
        </p:nvCxnSpPr>
        <p:spPr>
          <a:xfrm>
            <a:off x="1785939" y="3844130"/>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screwdriver and a wrench">
            <a:extLst>
              <a:ext uri="{FF2B5EF4-FFF2-40B4-BE49-F238E27FC236}">
                <a16:creationId xmlns:a16="http://schemas.microsoft.com/office/drawing/2014/main" id="{9CB3AB57-EE94-4272-8D68-CB1CA2445DF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822" y="3944576"/>
            <a:ext cx="1068324" cy="1065276"/>
          </a:xfrm>
          <a:prstGeom prst="rect">
            <a:avLst/>
          </a:prstGeom>
        </p:spPr>
      </p:pic>
      <p:sp>
        <p:nvSpPr>
          <p:cNvPr id="104" name="Rectangle 103">
            <a:extLst>
              <a:ext uri="{FF2B5EF4-FFF2-40B4-BE49-F238E27FC236}">
                <a16:creationId xmlns:a16="http://schemas.microsoft.com/office/drawing/2014/main" id="{5019D557-AE02-4F25-B418-B376CE3C8EE5}"/>
              </a:ext>
            </a:extLst>
          </p:cNvPr>
          <p:cNvSpPr/>
          <p:nvPr/>
        </p:nvSpPr>
        <p:spPr bwMode="auto">
          <a:xfrm>
            <a:off x="1816100" y="3956260"/>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Add a role assignment</a:t>
            </a:r>
          </a:p>
        </p:txBody>
      </p:sp>
      <p:cxnSp>
        <p:nvCxnSpPr>
          <p:cNvPr id="108" name="Straight Connector 107">
            <a:extLst>
              <a:ext uri="{FF2B5EF4-FFF2-40B4-BE49-F238E27FC236}">
                <a16:creationId xmlns:a16="http://schemas.microsoft.com/office/drawing/2014/main" id="{2015FB9E-4236-4FA2-AE57-172DEED9488F}"/>
              </a:ext>
              <a:ext uri="{C183D7F6-B498-43B3-948B-1728B52AA6E4}">
                <adec:decorative xmlns:adec="http://schemas.microsoft.com/office/drawing/2017/decorative" val="1"/>
              </a:ext>
            </a:extLst>
          </p:cNvPr>
          <p:cNvCxnSpPr>
            <a:cxnSpLocks/>
          </p:cNvCxnSpPr>
          <p:nvPr/>
        </p:nvCxnSpPr>
        <p:spPr>
          <a:xfrm>
            <a:off x="1785939" y="5110806"/>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5A063517-44C5-48A6-96B9-194BAAC5BC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8822" y="5211254"/>
            <a:ext cx="1068324" cy="1065276"/>
          </a:xfrm>
          <a:prstGeom prst="rect">
            <a:avLst/>
          </a:prstGeom>
        </p:spPr>
      </p:pic>
      <p:sp>
        <p:nvSpPr>
          <p:cNvPr id="113" name="Rectangle 112">
            <a:extLst>
              <a:ext uri="{FF2B5EF4-FFF2-40B4-BE49-F238E27FC236}">
                <a16:creationId xmlns:a16="http://schemas.microsoft.com/office/drawing/2014/main" id="{DF25860F-9305-4BB7-B6A8-82AE8C59F98E}"/>
              </a:ext>
            </a:extLst>
          </p:cNvPr>
          <p:cNvSpPr/>
          <p:nvPr/>
        </p:nvSpPr>
        <p:spPr bwMode="auto">
          <a:xfrm>
            <a:off x="1816100" y="522293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Explore PowerShell commands</a:t>
            </a:r>
          </a:p>
        </p:txBody>
      </p:sp>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RBAC</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23" name="Rectangle 22">
            <a:extLst>
              <a:ext uri="{FF2B5EF4-FFF2-40B4-BE49-F238E27FC236}">
                <a16:creationId xmlns:a16="http://schemas.microsoft.com/office/drawing/2014/main" id="{0A8BD7C3-43B7-4EA9-AB4A-C0255B4DBFF6}"/>
              </a:ext>
            </a:extLst>
          </p:cNvPr>
          <p:cNvSpPr/>
          <p:nvPr/>
        </p:nvSpPr>
        <p:spPr>
          <a:xfrm>
            <a:off x="4893196" y="2230764"/>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3"/>
              </a:rPr>
              <a:t>Create custom roles for Azure resources with Azure role-based access control</a:t>
            </a:r>
            <a:endParaRPr lang="en-US" dirty="0">
              <a:solidFill>
                <a:schemeClr val="tx1"/>
              </a:solidFill>
            </a:endParaRPr>
          </a:p>
        </p:txBody>
      </p:sp>
      <p:cxnSp>
        <p:nvCxnSpPr>
          <p:cNvPr id="24" name="Straight Connector 23">
            <a:extLst>
              <a:ext uri="{FF2B5EF4-FFF2-40B4-BE49-F238E27FC236}">
                <a16:creationId xmlns:a16="http://schemas.microsoft.com/office/drawing/2014/main" id="{C7692B34-A192-430A-AB9A-31DA894E74EF}"/>
              </a:ext>
              <a:ext uri="{C183D7F6-B498-43B3-948B-1728B52AA6E4}">
                <adec:decorative xmlns:adec="http://schemas.microsoft.com/office/drawing/2017/decorative" val="1"/>
              </a:ext>
            </a:extLst>
          </p:cNvPr>
          <p:cNvCxnSpPr>
            <a:cxnSpLocks/>
          </p:cNvCxnSpPr>
          <p:nvPr/>
        </p:nvCxnSpPr>
        <p:spPr>
          <a:xfrm>
            <a:off x="4893196" y="294884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B5A625-F8B8-4489-9742-DCE4CE58E80D}"/>
              </a:ext>
            </a:extLst>
          </p:cNvPr>
          <p:cNvSpPr/>
          <p:nvPr/>
        </p:nvSpPr>
        <p:spPr>
          <a:xfrm>
            <a:off x="4893196" y="2992269"/>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Manage access to an Azure subscription by using Azure role-based </a:t>
            </a:r>
            <a:r>
              <a:rPr lang="en-US">
                <a:hlinkClick r:id="rId4"/>
              </a:rPr>
              <a:t>access control </a:t>
            </a:r>
            <a:endParaRPr lang="en-US" dirty="0">
              <a:solidFill>
                <a:schemeClr val="tx1"/>
              </a:solidFill>
            </a:endParaRPr>
          </a:p>
        </p:txBody>
      </p:sp>
      <p:cxnSp>
        <p:nvCxnSpPr>
          <p:cNvPr id="26" name="Straight Connector 25">
            <a:extLst>
              <a:ext uri="{FF2B5EF4-FFF2-40B4-BE49-F238E27FC236}">
                <a16:creationId xmlns:a16="http://schemas.microsoft.com/office/drawing/2014/main" id="{30768834-C4F7-4D34-92F9-6B505FF3B461}"/>
              </a:ext>
              <a:ext uri="{C183D7F6-B498-43B3-948B-1728B52AA6E4}">
                <adec:decorative xmlns:adec="http://schemas.microsoft.com/office/drawing/2017/decorative" val="1"/>
              </a:ext>
            </a:extLst>
          </p:cNvPr>
          <p:cNvCxnSpPr>
            <a:cxnSpLocks/>
          </p:cNvCxnSpPr>
          <p:nvPr/>
        </p:nvCxnSpPr>
        <p:spPr>
          <a:xfrm>
            <a:off x="4893196" y="374611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855D0D6-145A-49DC-97FD-2DF8D523CA04}"/>
              </a:ext>
            </a:extLst>
          </p:cNvPr>
          <p:cNvSpPr/>
          <p:nvPr/>
        </p:nvSpPr>
        <p:spPr>
          <a:xfrm>
            <a:off x="4893196" y="378954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5"/>
              </a:rPr>
              <a:t>Secure your Azure resources with Azure role-based access control (Sandbox)</a:t>
            </a:r>
            <a:endParaRPr lang="en-US" dirty="0">
              <a:solidFill>
                <a:schemeClr val="tx1"/>
              </a:solidFill>
            </a:endParaRP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cxnSp>
        <p:nvCxnSpPr>
          <p:cNvPr id="4" name="Straight Connector 3">
            <a:extLst>
              <a:ext uri="{FF2B5EF4-FFF2-40B4-BE49-F238E27FC236}">
                <a16:creationId xmlns:a16="http://schemas.microsoft.com/office/drawing/2014/main" id="{2DC0EC02-6E33-4341-890A-61674C4CB145}"/>
              </a:ext>
              <a:ext uri="{C183D7F6-B498-43B3-948B-1728B52AA6E4}">
                <adec:decorative xmlns:adec="http://schemas.microsoft.com/office/drawing/2017/decorative" val="1"/>
              </a:ext>
            </a:extLst>
          </p:cNvPr>
          <p:cNvCxnSpPr>
            <a:cxnSpLocks/>
          </p:cNvCxnSpPr>
          <p:nvPr/>
        </p:nvCxnSpPr>
        <p:spPr>
          <a:xfrm>
            <a:off x="4961620" y="4421028"/>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BFDB18-D06E-4036-9A8E-B12984DE936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54843439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128027" y="2915564"/>
            <a:ext cx="9555234" cy="1163395"/>
          </a:xfrm>
        </p:spPr>
        <p:txBody>
          <a:bodyPr/>
          <a:lstStyle/>
          <a:p>
            <a:pPr defTabSz="444500">
              <a:spcBef>
                <a:spcPct val="0"/>
              </a:spcBef>
              <a:spcAft>
                <a:spcPct val="35000"/>
              </a:spcAft>
            </a:pPr>
            <a:r>
              <a:rPr lang="en-US" sz="2800" dirty="0"/>
              <a:t>Lab 02a - Manage Subscriptions and RBAC</a:t>
            </a:r>
            <a:br>
              <a:rPr lang="en-US" sz="2800" dirty="0"/>
            </a:br>
            <a:r>
              <a:rPr lang="it-IT" sz="2800" dirty="0"/>
              <a:t>Lab 02b - Manage Governance via Azure Policy</a:t>
            </a:r>
            <a:br>
              <a:rPr lang="it-IT" sz="2800" dirty="0"/>
            </a:br>
            <a:r>
              <a:rPr lang="en-US" sz="2800" dirty="0"/>
              <a:t>Lab 03a – Manage Azure resources with the Azure portal</a:t>
            </a:r>
            <a:endParaRPr lang="it-IT" sz="2800" dirty="0"/>
          </a:p>
        </p:txBody>
      </p:sp>
      <p:pic>
        <p:nvPicPr>
          <p:cNvPr id="5" name="Picture 4" descr="Icon of a lab flask">
            <a:extLst>
              <a:ext uri="{FF2B5EF4-FFF2-40B4-BE49-F238E27FC236}">
                <a16:creationId xmlns:a16="http://schemas.microsoft.com/office/drawing/2014/main" id="{DDBE3477-168B-4A48-BA7A-CCECCDFC48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5023" y="2870516"/>
            <a:ext cx="906078" cy="1317731"/>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02a – Manage Subscriptions and Azure RBAC</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206210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solidFill>
                  <a:schemeClr val="tx1"/>
                </a:solidFill>
                <a:latin typeface="+mn-lt"/>
              </a:rPr>
              <a:t>To improve the management of Azure resources in Contoso, you have been tasked with implementing the following functionality:</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Using management groups for the Contoso’s Azure subscriptions</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Granting user permissions for submitting support requests. This user would only be able to create support request tickets and view resource groups</a:t>
            </a:r>
          </a:p>
        </p:txBody>
      </p:sp>
      <p:sp>
        <p:nvSpPr>
          <p:cNvPr id="25" name="Text Placeholder 2">
            <a:extLst>
              <a:ext uri="{FF2B5EF4-FFF2-40B4-BE49-F238E27FC236}">
                <a16:creationId xmlns:a16="http://schemas.microsoft.com/office/drawing/2014/main" id="{A25F1755-F765-42BC-BE7A-86ABB4D0116D}"/>
              </a:ext>
            </a:extLst>
          </p:cNvPr>
          <p:cNvSpPr txBox="1">
            <a:spLocks/>
          </p:cNvSpPr>
          <p:nvPr/>
        </p:nvSpPr>
        <p:spPr>
          <a:xfrm>
            <a:off x="427038" y="3743482"/>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6" name="Rectangle 25">
            <a:extLst>
              <a:ext uri="{FF2B5EF4-FFF2-40B4-BE49-F238E27FC236}">
                <a16:creationId xmlns:a16="http://schemas.microsoft.com/office/drawing/2014/main" id="{907DF144-E569-4AED-B866-434D14046668}"/>
              </a:ext>
            </a:extLst>
          </p:cNvPr>
          <p:cNvSpPr/>
          <p:nvPr/>
        </p:nvSpPr>
        <p:spPr bwMode="auto">
          <a:xfrm>
            <a:off x="427038"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Implement Management Groups</a:t>
            </a:r>
          </a:p>
        </p:txBody>
      </p:sp>
      <p:sp>
        <p:nvSpPr>
          <p:cNvPr id="27" name="Rectangle 26">
            <a:extLst>
              <a:ext uri="{FF2B5EF4-FFF2-40B4-BE49-F238E27FC236}">
                <a16:creationId xmlns:a16="http://schemas.microsoft.com/office/drawing/2014/main" id="{544AE95E-8602-4CE1-9D9D-A3F12D9EDF5A}"/>
              </a:ext>
            </a:extLst>
          </p:cNvPr>
          <p:cNvSpPr/>
          <p:nvPr/>
        </p:nvSpPr>
        <p:spPr bwMode="auto">
          <a:xfrm>
            <a:off x="4328524"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custom RBAC roles</a:t>
            </a:r>
          </a:p>
        </p:txBody>
      </p:sp>
      <p:sp>
        <p:nvSpPr>
          <p:cNvPr id="28" name="Rectangle 27">
            <a:extLst>
              <a:ext uri="{FF2B5EF4-FFF2-40B4-BE49-F238E27FC236}">
                <a16:creationId xmlns:a16="http://schemas.microsoft.com/office/drawing/2014/main" id="{4B4DE68E-5D73-43F7-A757-24F2B6178747}"/>
              </a:ext>
            </a:extLst>
          </p:cNvPr>
          <p:cNvSpPr/>
          <p:nvPr/>
        </p:nvSpPr>
        <p:spPr bwMode="auto">
          <a:xfrm>
            <a:off x="8230010"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Assign RBAC roles</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8FD345C5-5FC4-47D9-B62A-1CB1A96EECCC}"/>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81198CAC-4B4E-4B47-9083-121863D24C14}"/>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0837875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6213-E93B-4BCC-890C-2EA80784C85B}"/>
              </a:ext>
            </a:extLst>
          </p:cNvPr>
          <p:cNvSpPr>
            <a:spLocks noGrp="1"/>
          </p:cNvSpPr>
          <p:nvPr>
            <p:ph type="title"/>
          </p:nvPr>
        </p:nvSpPr>
        <p:spPr/>
        <p:txBody>
          <a:bodyPr/>
          <a:lstStyle/>
          <a:p>
            <a:r>
              <a:rPr lang="en-US" dirty="0"/>
              <a:t>Lab 02a – Architecture diagram</a:t>
            </a:r>
          </a:p>
        </p:txBody>
      </p:sp>
      <p:grpSp>
        <p:nvGrpSpPr>
          <p:cNvPr id="3" name="Group 2" descr="Architecture diagram of the detailed lab steps. ">
            <a:extLst>
              <a:ext uri="{FF2B5EF4-FFF2-40B4-BE49-F238E27FC236}">
                <a16:creationId xmlns:a16="http://schemas.microsoft.com/office/drawing/2014/main" id="{971FB461-80E8-43FF-9A01-0288DF9DE3A4}"/>
              </a:ext>
            </a:extLst>
          </p:cNvPr>
          <p:cNvGrpSpPr/>
          <p:nvPr/>
        </p:nvGrpSpPr>
        <p:grpSpPr>
          <a:xfrm>
            <a:off x="763304" y="1702255"/>
            <a:ext cx="10700641" cy="4403836"/>
            <a:chOff x="976332" y="1098122"/>
            <a:chExt cx="10700641" cy="4403836"/>
          </a:xfrm>
        </p:grpSpPr>
        <p:sp>
          <p:nvSpPr>
            <p:cNvPr id="4" name="Rectangle 3">
              <a:extLst>
                <a:ext uri="{FF2B5EF4-FFF2-40B4-BE49-F238E27FC236}">
                  <a16:creationId xmlns:a16="http://schemas.microsoft.com/office/drawing/2014/main" id="{1A13A9CE-8024-40D0-8839-73FC37D586D2}"/>
                </a:ext>
              </a:extLst>
            </p:cNvPr>
            <p:cNvSpPr/>
            <p:nvPr/>
          </p:nvSpPr>
          <p:spPr bwMode="auto">
            <a:xfrm>
              <a:off x="3258092" y="2769381"/>
              <a:ext cx="4239279" cy="155315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03729DF-7BDA-4640-A766-7F1C589A1995}"/>
                </a:ext>
              </a:extLst>
            </p:cNvPr>
            <p:cNvSpPr/>
            <p:nvPr/>
          </p:nvSpPr>
          <p:spPr bwMode="auto">
            <a:xfrm>
              <a:off x="7725451" y="2629420"/>
              <a:ext cx="3951522" cy="287253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B19B4D81-FB14-4B0F-8FEC-22F6937C52A5}"/>
                </a:ext>
              </a:extLst>
            </p:cNvPr>
            <p:cNvSpPr/>
            <p:nvPr/>
          </p:nvSpPr>
          <p:spPr bwMode="auto">
            <a:xfrm>
              <a:off x="994015" y="1098122"/>
              <a:ext cx="2021232" cy="331990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0CEC66BB-4D36-440B-A2E1-4338F99E558B}"/>
                </a:ext>
              </a:extLst>
            </p:cNvPr>
            <p:cNvSpPr txBox="1"/>
            <p:nvPr/>
          </p:nvSpPr>
          <p:spPr>
            <a:xfrm>
              <a:off x="1456879" y="2557432"/>
              <a:ext cx="1460510" cy="301727"/>
            </a:xfrm>
            <a:prstGeom prst="rect">
              <a:avLst/>
            </a:prstGeom>
            <a:noFill/>
          </p:spPr>
          <p:txBody>
            <a:bodyPr wrap="square">
              <a:spAutoFit/>
            </a:bodyPr>
            <a:lstStyle/>
            <a:p>
              <a:pPr defTabSz="914367"/>
              <a:r>
                <a:rPr lang="fr-FR" sz="1372" b="1" dirty="0">
                  <a:solidFill>
                    <a:srgbClr val="000000"/>
                  </a:solidFill>
                  <a:latin typeface="Segoe UI"/>
                </a:rPr>
                <a:t>az104-02-rg1</a:t>
              </a:r>
            </a:p>
          </p:txBody>
        </p:sp>
        <p:pic>
          <p:nvPicPr>
            <p:cNvPr id="8" name="Graphic 7">
              <a:extLst>
                <a:ext uri="{FF2B5EF4-FFF2-40B4-BE49-F238E27FC236}">
                  <a16:creationId xmlns:a16="http://schemas.microsoft.com/office/drawing/2014/main" id="{73082E44-695F-4101-9B99-BFE53D439E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658" y="3301594"/>
              <a:ext cx="508007" cy="508007"/>
            </a:xfrm>
            <a:prstGeom prst="rect">
              <a:avLst/>
            </a:prstGeom>
          </p:spPr>
        </p:pic>
        <p:sp>
          <p:nvSpPr>
            <p:cNvPr id="9" name="TextBox 8">
              <a:extLst>
                <a:ext uri="{FF2B5EF4-FFF2-40B4-BE49-F238E27FC236}">
                  <a16:creationId xmlns:a16="http://schemas.microsoft.com/office/drawing/2014/main" id="{CADC176F-D93F-46B6-B391-279C0E1DB600}"/>
                </a:ext>
              </a:extLst>
            </p:cNvPr>
            <p:cNvSpPr txBox="1"/>
            <p:nvPr/>
          </p:nvSpPr>
          <p:spPr>
            <a:xfrm>
              <a:off x="1380406" y="3809601"/>
              <a:ext cx="1460510" cy="512935"/>
            </a:xfrm>
            <a:prstGeom prst="rect">
              <a:avLst/>
            </a:prstGeom>
            <a:noFill/>
          </p:spPr>
          <p:txBody>
            <a:bodyPr wrap="square">
              <a:spAutoFit/>
            </a:bodyPr>
            <a:lstStyle/>
            <a:p>
              <a:pPr algn="ctr" defTabSz="914367"/>
              <a:r>
                <a:rPr lang="fr-FR" sz="1372" b="1" dirty="0">
                  <a:solidFill>
                    <a:srgbClr val="000000"/>
                  </a:solidFill>
                  <a:latin typeface="Segoe UI"/>
                </a:rPr>
                <a:t>Azure </a:t>
              </a:r>
              <a:r>
                <a:rPr lang="fr-FR" sz="1372" b="1" dirty="0" err="1">
                  <a:solidFill>
                    <a:srgbClr val="000000"/>
                  </a:solidFill>
                  <a:latin typeface="Segoe UI"/>
                </a:rPr>
                <a:t>pass</a:t>
              </a:r>
              <a:r>
                <a:rPr lang="fr-FR" sz="1372" b="1" dirty="0">
                  <a:solidFill>
                    <a:srgbClr val="000000"/>
                  </a:solidFill>
                  <a:latin typeface="Segoe UI"/>
                </a:rPr>
                <a:t> </a:t>
              </a:r>
              <a:r>
                <a:rPr lang="fr-FR" sz="1372" b="1" dirty="0" err="1">
                  <a:solidFill>
                    <a:srgbClr val="000000"/>
                  </a:solidFill>
                  <a:latin typeface="Segoe UI"/>
                </a:rPr>
                <a:t>subscription</a:t>
              </a:r>
              <a:r>
                <a:rPr lang="fr-FR" sz="1372" b="1" dirty="0">
                  <a:solidFill>
                    <a:srgbClr val="000000"/>
                  </a:solidFill>
                  <a:latin typeface="Segoe UI"/>
                </a:rPr>
                <a:t> </a:t>
              </a:r>
            </a:p>
          </p:txBody>
        </p:sp>
        <p:sp>
          <p:nvSpPr>
            <p:cNvPr id="10" name="TextBox 9">
              <a:extLst>
                <a:ext uri="{FF2B5EF4-FFF2-40B4-BE49-F238E27FC236}">
                  <a16:creationId xmlns:a16="http://schemas.microsoft.com/office/drawing/2014/main" id="{144A4CE7-BE3F-44BA-B08F-07C6AC754A22}"/>
                </a:ext>
              </a:extLst>
            </p:cNvPr>
            <p:cNvSpPr txBox="1"/>
            <p:nvPr/>
          </p:nvSpPr>
          <p:spPr>
            <a:xfrm>
              <a:off x="7801960" y="3113657"/>
              <a:ext cx="3355935" cy="301727"/>
            </a:xfrm>
            <a:prstGeom prst="rect">
              <a:avLst/>
            </a:prstGeom>
            <a:noFill/>
          </p:spPr>
          <p:txBody>
            <a:bodyPr wrap="square">
              <a:spAutoFit/>
            </a:bodyPr>
            <a:lstStyle/>
            <a:p>
              <a:pPr defTabSz="914367"/>
              <a:r>
                <a:rPr lang="fr-FR" sz="1372" b="1" dirty="0">
                  <a:solidFill>
                    <a:srgbClr val="000000"/>
                  </a:solidFill>
                  <a:latin typeface="Segoe UI"/>
                </a:rPr>
                <a:t>az104-02a-customRoleDefinition.json</a:t>
              </a:r>
            </a:p>
          </p:txBody>
        </p:sp>
        <p:pic>
          <p:nvPicPr>
            <p:cNvPr id="11" name="Picture 10">
              <a:extLst>
                <a:ext uri="{FF2B5EF4-FFF2-40B4-BE49-F238E27FC236}">
                  <a16:creationId xmlns:a16="http://schemas.microsoft.com/office/drawing/2014/main" id="{A171FDC9-7225-4840-AAF6-B5CC8555AA04}"/>
                </a:ext>
              </a:extLst>
            </p:cNvPr>
            <p:cNvPicPr>
              <a:picLocks noChangeAspect="1"/>
            </p:cNvPicPr>
            <p:nvPr/>
          </p:nvPicPr>
          <p:blipFill>
            <a:blip r:embed="rId4"/>
            <a:stretch>
              <a:fillRect/>
            </a:stretch>
          </p:blipFill>
          <p:spPr>
            <a:xfrm>
              <a:off x="6127124" y="3483696"/>
              <a:ext cx="425227" cy="403080"/>
            </a:xfrm>
            <a:prstGeom prst="rect">
              <a:avLst/>
            </a:prstGeom>
          </p:spPr>
        </p:pic>
        <p:cxnSp>
          <p:nvCxnSpPr>
            <p:cNvPr id="12" name="Straight Arrow Connector 11">
              <a:extLst>
                <a:ext uri="{FF2B5EF4-FFF2-40B4-BE49-F238E27FC236}">
                  <a16:creationId xmlns:a16="http://schemas.microsoft.com/office/drawing/2014/main" id="{0360C713-0045-44F7-BB52-04EA9938DBE3}"/>
                </a:ext>
              </a:extLst>
            </p:cNvPr>
            <p:cNvCxnSpPr>
              <a:cxnSpLocks/>
            </p:cNvCxnSpPr>
            <p:nvPr/>
          </p:nvCxnSpPr>
          <p:spPr>
            <a:xfrm flipH="1" flipV="1">
              <a:off x="2488188" y="3575376"/>
              <a:ext cx="980232" cy="6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FDC5B2-5C21-440C-B302-75CB3F33ACCD}"/>
                </a:ext>
              </a:extLst>
            </p:cNvPr>
            <p:cNvSpPr txBox="1"/>
            <p:nvPr/>
          </p:nvSpPr>
          <p:spPr>
            <a:xfrm>
              <a:off x="3580260" y="3842485"/>
              <a:ext cx="1915089" cy="301727"/>
            </a:xfrm>
            <a:prstGeom prst="rect">
              <a:avLst/>
            </a:prstGeom>
            <a:noFill/>
          </p:spPr>
          <p:txBody>
            <a:bodyPr wrap="square">
              <a:spAutoFit/>
            </a:bodyPr>
            <a:lstStyle/>
            <a:p>
              <a:pPr defTabSz="914367"/>
              <a:r>
                <a:rPr lang="fr-FR" sz="1372" b="1" dirty="0">
                  <a:solidFill>
                    <a:srgbClr val="000000"/>
                  </a:solidFill>
                  <a:latin typeface="Segoe UI"/>
                </a:rPr>
                <a:t>az104-02-aaduser1</a:t>
              </a:r>
            </a:p>
          </p:txBody>
        </p:sp>
        <p:pic>
          <p:nvPicPr>
            <p:cNvPr id="14" name="Graphic 13">
              <a:extLst>
                <a:ext uri="{FF2B5EF4-FFF2-40B4-BE49-F238E27FC236}">
                  <a16:creationId xmlns:a16="http://schemas.microsoft.com/office/drawing/2014/main" id="{CDB85123-A8EA-410C-A3EE-43D6E65BEE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5191" y="3599159"/>
              <a:ext cx="295019" cy="295019"/>
            </a:xfrm>
            <a:prstGeom prst="rect">
              <a:avLst/>
            </a:prstGeom>
          </p:spPr>
        </p:pic>
        <p:sp>
          <p:nvSpPr>
            <p:cNvPr id="15" name="Rectangle: Rounded Corners 14">
              <a:extLst>
                <a:ext uri="{FF2B5EF4-FFF2-40B4-BE49-F238E27FC236}">
                  <a16:creationId xmlns:a16="http://schemas.microsoft.com/office/drawing/2014/main" id="{C9EEFDAC-EAB1-4608-A3C7-C2176A02A3CA}"/>
                </a:ext>
              </a:extLst>
            </p:cNvPr>
            <p:cNvSpPr/>
            <p:nvPr/>
          </p:nvSpPr>
          <p:spPr bwMode="auto">
            <a:xfrm>
              <a:off x="3502572" y="3105181"/>
              <a:ext cx="3703801" cy="1089102"/>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BFD97B42-D00F-4704-9536-D3FF15817678}"/>
                </a:ext>
              </a:extLst>
            </p:cNvPr>
            <p:cNvCxnSpPr>
              <a:cxnSpLocks/>
            </p:cNvCxnSpPr>
            <p:nvPr/>
          </p:nvCxnSpPr>
          <p:spPr>
            <a:xfrm>
              <a:off x="2086528" y="2859158"/>
              <a:ext cx="0" cy="3650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6A52DC-EC8B-4447-AAC9-DAB8360B7FD5}"/>
                </a:ext>
              </a:extLst>
            </p:cNvPr>
            <p:cNvSpPr txBox="1"/>
            <p:nvPr/>
          </p:nvSpPr>
          <p:spPr>
            <a:xfrm>
              <a:off x="7780296" y="3429000"/>
              <a:ext cx="3841831" cy="193104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defTabSz="914367"/>
              <a:r>
                <a:rPr lang="fr-FR" sz="980" dirty="0">
                  <a:solidFill>
                    <a:srgbClr val="000000"/>
                  </a:solidFill>
                  <a:latin typeface="Segoe UI"/>
                </a:rPr>
                <a:t>{</a:t>
              </a:r>
              <a:endParaRPr lang="fr-FR" sz="784" dirty="0">
                <a:solidFill>
                  <a:srgbClr val="000000"/>
                </a:solidFill>
                <a:latin typeface="Segoe UI"/>
              </a:endParaRPr>
            </a:p>
            <a:p>
              <a:pPr defTabSz="914367"/>
              <a:r>
                <a:rPr lang="fr-FR" sz="784" dirty="0">
                  <a:solidFill>
                    <a:srgbClr val="000000"/>
                  </a:solidFill>
                  <a:latin typeface="Segoe UI"/>
                </a:rPr>
                <a:t>   "Name": "Support Request </a:t>
              </a:r>
              <a:r>
                <a:rPr lang="fr-FR" sz="784" dirty="0" err="1">
                  <a:solidFill>
                    <a:srgbClr val="000000"/>
                  </a:solidFill>
                  <a:latin typeface="Segoe UI"/>
                </a:rPr>
                <a:t>Contributor</a:t>
              </a:r>
              <a:r>
                <a:rPr lang="fr-FR" sz="784" dirty="0">
                  <a:solidFill>
                    <a:srgbClr val="000000"/>
                  </a:solidFill>
                  <a:latin typeface="Segoe UI"/>
                </a:rPr>
                <a:t> (Custom)",</a:t>
              </a:r>
            </a:p>
            <a:p>
              <a:pPr defTabSz="914367"/>
              <a:r>
                <a:rPr lang="fr-FR" sz="784" dirty="0">
                  <a:solidFill>
                    <a:srgbClr val="000000"/>
                  </a:solidFill>
                  <a:latin typeface="Segoe UI"/>
                </a:rPr>
                <a:t>   "</a:t>
              </a:r>
              <a:r>
                <a:rPr lang="fr-FR" sz="784" dirty="0" err="1">
                  <a:solidFill>
                    <a:srgbClr val="000000"/>
                  </a:solidFill>
                  <a:latin typeface="Segoe UI"/>
                </a:rPr>
                <a:t>IsCustom</a:t>
              </a:r>
              <a:r>
                <a:rPr lang="fr-FR" sz="784" dirty="0">
                  <a:solidFill>
                    <a:srgbClr val="000000"/>
                  </a:solidFill>
                  <a:latin typeface="Segoe UI"/>
                </a:rPr>
                <a:t>": </a:t>
              </a:r>
              <a:r>
                <a:rPr lang="fr-FR" sz="784" dirty="0" err="1">
                  <a:solidFill>
                    <a:srgbClr val="000000"/>
                  </a:solidFill>
                  <a:latin typeface="Segoe UI"/>
                </a:rPr>
                <a:t>true</a:t>
              </a:r>
              <a:r>
                <a:rPr lang="fr-FR" sz="784" dirty="0">
                  <a:solidFill>
                    <a:srgbClr val="000000"/>
                  </a:solidFill>
                  <a:latin typeface="Segoe UI"/>
                </a:rPr>
                <a:t>,</a:t>
              </a:r>
            </a:p>
            <a:p>
              <a:pPr defTabSz="914367"/>
              <a:r>
                <a:rPr lang="fr-FR" sz="784" dirty="0">
                  <a:solidFill>
                    <a:srgbClr val="000000"/>
                  </a:solidFill>
                  <a:latin typeface="Segoe UI"/>
                </a:rPr>
                <a:t>   "Description": "</a:t>
              </a:r>
              <a:r>
                <a:rPr lang="fr-FR" sz="784" dirty="0" err="1">
                  <a:solidFill>
                    <a:srgbClr val="000000"/>
                  </a:solidFill>
                  <a:latin typeface="Segoe UI"/>
                </a:rPr>
                <a:t>Allows</a:t>
              </a:r>
              <a:r>
                <a:rPr lang="fr-FR" sz="784" dirty="0">
                  <a:solidFill>
                    <a:srgbClr val="000000"/>
                  </a:solidFill>
                  <a:latin typeface="Segoe UI"/>
                </a:rPr>
                <a:t> to </a:t>
              </a:r>
              <a:r>
                <a:rPr lang="fr-FR" sz="784" dirty="0" err="1">
                  <a:solidFill>
                    <a:srgbClr val="000000"/>
                  </a:solidFill>
                  <a:latin typeface="Segoe UI"/>
                </a:rPr>
                <a:t>create</a:t>
              </a:r>
              <a:r>
                <a:rPr lang="fr-FR" sz="784" dirty="0">
                  <a:solidFill>
                    <a:srgbClr val="000000"/>
                  </a:solidFill>
                  <a:latin typeface="Segoe UI"/>
                </a:rPr>
                <a:t> support </a:t>
              </a:r>
              <a:r>
                <a:rPr lang="fr-FR" sz="784" dirty="0" err="1">
                  <a:solidFill>
                    <a:srgbClr val="000000"/>
                  </a:solidFill>
                  <a:latin typeface="Segoe UI"/>
                </a:rPr>
                <a:t>requests</a:t>
              </a:r>
              <a:r>
                <a:rPr lang="fr-FR" sz="784" dirty="0">
                  <a:solidFill>
                    <a:srgbClr val="000000"/>
                  </a:solidFill>
                  <a:latin typeface="Segoe UI"/>
                </a:rPr>
                <a:t>",</a:t>
              </a:r>
            </a:p>
            <a:p>
              <a:pPr defTabSz="914367"/>
              <a:r>
                <a:rPr lang="fr-FR" sz="784" dirty="0">
                  <a:solidFill>
                    <a:srgbClr val="000000"/>
                  </a:solidFill>
                  <a:latin typeface="Segoe UI"/>
                </a:rPr>
                <a:t>   "Actions": [</a:t>
              </a:r>
            </a:p>
            <a:p>
              <a:pPr defTabSz="914367"/>
              <a:r>
                <a:rPr lang="fr-FR" sz="784" dirty="0">
                  <a:solidFill>
                    <a:srgbClr val="000000"/>
                  </a:solidFill>
                  <a:latin typeface="Segoe UI"/>
                </a:rPr>
                <a:t>       "</a:t>
              </a:r>
              <a:r>
                <a:rPr lang="fr-FR" sz="784" dirty="0" err="1">
                  <a:solidFill>
                    <a:srgbClr val="000000"/>
                  </a:solidFill>
                  <a:latin typeface="Segoe UI"/>
                </a:rPr>
                <a:t>Microsoft.Resources</a:t>
              </a:r>
              <a:r>
                <a:rPr lang="fr-FR" sz="784" dirty="0">
                  <a:solidFill>
                    <a:srgbClr val="000000"/>
                  </a:solidFill>
                  <a:latin typeface="Segoe UI"/>
                </a:rPr>
                <a:t>/</a:t>
              </a:r>
              <a:r>
                <a:rPr lang="fr-FR" sz="784" dirty="0" err="1">
                  <a:solidFill>
                    <a:srgbClr val="000000"/>
                  </a:solidFill>
                  <a:latin typeface="Segoe UI"/>
                </a:rPr>
                <a:t>subscriptions</a:t>
              </a:r>
              <a:r>
                <a:rPr lang="fr-FR" sz="784" dirty="0">
                  <a:solidFill>
                    <a:srgbClr val="000000"/>
                  </a:solidFill>
                  <a:latin typeface="Segoe UI"/>
                </a:rPr>
                <a:t>/</a:t>
              </a:r>
              <a:r>
                <a:rPr lang="fr-FR" sz="784" dirty="0" err="1">
                  <a:solidFill>
                    <a:srgbClr val="000000"/>
                  </a:solidFill>
                  <a:latin typeface="Segoe UI"/>
                </a:rPr>
                <a:t>resourceGroups</a:t>
              </a:r>
              <a:r>
                <a:rPr lang="fr-FR" sz="784" dirty="0">
                  <a:solidFill>
                    <a:srgbClr val="000000"/>
                  </a:solidFill>
                  <a:latin typeface="Segoe UI"/>
                </a:rPr>
                <a:t>/</a:t>
              </a:r>
              <a:r>
                <a:rPr lang="fr-FR" sz="784" dirty="0" err="1">
                  <a:solidFill>
                    <a:srgbClr val="000000"/>
                  </a:solidFill>
                  <a:latin typeface="Segoe UI"/>
                </a:rPr>
                <a:t>read</a:t>
              </a:r>
              <a:r>
                <a:rPr lang="fr-FR" sz="784" dirty="0">
                  <a:solidFill>
                    <a:srgbClr val="000000"/>
                  </a:solidFill>
                  <a:latin typeface="Segoe UI"/>
                </a:rPr>
                <a:t>",</a:t>
              </a:r>
            </a:p>
            <a:p>
              <a:pPr defTabSz="914367"/>
              <a:r>
                <a:rPr lang="fr-FR" sz="784" dirty="0">
                  <a:solidFill>
                    <a:srgbClr val="000000"/>
                  </a:solidFill>
                  <a:latin typeface="Segoe UI"/>
                </a:rPr>
                <a:t>       "</a:t>
              </a:r>
              <a:r>
                <a:rPr lang="fr-FR" sz="784" dirty="0" err="1">
                  <a:solidFill>
                    <a:srgbClr val="000000"/>
                  </a:solidFill>
                  <a:latin typeface="Segoe UI"/>
                </a:rPr>
                <a:t>Microsoft.Support</a:t>
              </a:r>
              <a:r>
                <a:rPr lang="fr-FR" sz="784" dirty="0">
                  <a:solidFill>
                    <a:srgbClr val="000000"/>
                  </a:solidFill>
                  <a:latin typeface="Segoe UI"/>
                </a:rPr>
                <a:t>/*"</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NotActions</a:t>
              </a:r>
              <a:r>
                <a:rPr lang="fr-FR" sz="784" dirty="0">
                  <a:solidFill>
                    <a:srgbClr val="000000"/>
                  </a:solidFill>
                  <a:latin typeface="Segoe UI"/>
                </a:rPr>
                <a:t>": [</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AssignableScopes</a:t>
              </a:r>
              <a:r>
                <a:rPr lang="fr-FR" sz="784" dirty="0">
                  <a:solidFill>
                    <a:srgbClr val="000000"/>
                  </a:solidFill>
                  <a:latin typeface="Segoe UI"/>
                </a:rPr>
                <a:t>": [</a:t>
              </a:r>
            </a:p>
            <a:p>
              <a:pPr defTabSz="914367"/>
              <a:r>
                <a:rPr lang="fr-FR" sz="784" dirty="0">
                  <a:solidFill>
                    <a:srgbClr val="000000"/>
                  </a:solidFill>
                  <a:latin typeface="Segoe UI"/>
                </a:rPr>
                <a:t>       "/providers/</a:t>
              </a:r>
              <a:r>
                <a:rPr lang="fr-FR" sz="784" dirty="0" err="1">
                  <a:solidFill>
                    <a:srgbClr val="000000"/>
                  </a:solidFill>
                  <a:latin typeface="Segoe UI"/>
                </a:rPr>
                <a:t>Microsoft.Management</a:t>
              </a:r>
              <a:r>
                <a:rPr lang="fr-FR" sz="784" dirty="0">
                  <a:solidFill>
                    <a:srgbClr val="000000"/>
                  </a:solidFill>
                  <a:latin typeface="Segoe UI"/>
                </a:rPr>
                <a:t>/</a:t>
              </a:r>
              <a:r>
                <a:rPr lang="fr-FR" sz="784" dirty="0" err="1">
                  <a:solidFill>
                    <a:srgbClr val="000000"/>
                  </a:solidFill>
                  <a:latin typeface="Segoe UI"/>
                </a:rPr>
                <a:t>managementGroups</a:t>
              </a:r>
              <a:r>
                <a:rPr lang="fr-FR" sz="784" dirty="0">
                  <a:solidFill>
                    <a:srgbClr val="000000"/>
                  </a:solidFill>
                  <a:latin typeface="Segoe UI"/>
                </a:rPr>
                <a:t>/az104-02-mg1",</a:t>
              </a:r>
            </a:p>
            <a:p>
              <a:pPr defTabSz="914367"/>
              <a:r>
                <a:rPr lang="fr-FR" sz="784" dirty="0">
                  <a:solidFill>
                    <a:srgbClr val="000000"/>
                  </a:solidFill>
                  <a:latin typeface="Segoe UI"/>
                </a:rPr>
                <a:t>       "/</a:t>
              </a:r>
              <a:r>
                <a:rPr lang="fr-FR" sz="784" dirty="0" err="1">
                  <a:solidFill>
                    <a:srgbClr val="000000"/>
                  </a:solidFill>
                  <a:latin typeface="Segoe UI"/>
                </a:rPr>
                <a:t>subscriptions</a:t>
              </a:r>
              <a:r>
                <a:rPr lang="fr-FR" sz="784" dirty="0">
                  <a:solidFill>
                    <a:srgbClr val="000000"/>
                  </a:solidFill>
                  <a:latin typeface="Segoe UI"/>
                </a:rPr>
                <a:t>/SUBSCRIPTION_ID"</a:t>
              </a:r>
            </a:p>
            <a:p>
              <a:pPr defTabSz="914367"/>
              <a:r>
                <a:rPr lang="fr-FR" sz="784" dirty="0">
                  <a:solidFill>
                    <a:srgbClr val="000000"/>
                  </a:solidFill>
                  <a:latin typeface="Segoe UI"/>
                </a:rPr>
                <a:t>   ]</a:t>
              </a:r>
            </a:p>
            <a:p>
              <a:pPr defTabSz="914367"/>
              <a:r>
                <a:rPr lang="fr-FR" sz="784" dirty="0">
                  <a:solidFill>
                    <a:srgbClr val="000000"/>
                  </a:solidFill>
                  <a:latin typeface="Segoe UI"/>
                </a:rPr>
                <a:t>}</a:t>
              </a:r>
            </a:p>
          </p:txBody>
        </p:sp>
        <p:cxnSp>
          <p:nvCxnSpPr>
            <p:cNvPr id="18" name="Straight Arrow Connector 17">
              <a:extLst>
                <a:ext uri="{FF2B5EF4-FFF2-40B4-BE49-F238E27FC236}">
                  <a16:creationId xmlns:a16="http://schemas.microsoft.com/office/drawing/2014/main" id="{E166B27E-7135-4CE1-A497-2EACB74C9C70}"/>
                </a:ext>
              </a:extLst>
            </p:cNvPr>
            <p:cNvCxnSpPr>
              <a:cxnSpLocks/>
            </p:cNvCxnSpPr>
            <p:nvPr/>
          </p:nvCxnSpPr>
          <p:spPr>
            <a:xfrm flipH="1">
              <a:off x="6795196" y="3651037"/>
              <a:ext cx="81422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77F4152C-A597-4E6D-9B3A-3488D85E58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1206265"/>
              <a:ext cx="400317" cy="400317"/>
            </a:xfrm>
            <a:prstGeom prst="rect">
              <a:avLst/>
            </a:prstGeom>
          </p:spPr>
        </p:pic>
        <p:sp>
          <p:nvSpPr>
            <p:cNvPr id="20" name="TextBox 19">
              <a:extLst>
                <a:ext uri="{FF2B5EF4-FFF2-40B4-BE49-F238E27FC236}">
                  <a16:creationId xmlns:a16="http://schemas.microsoft.com/office/drawing/2014/main" id="{28D7D1A7-188E-485A-A17D-71A7B47C804B}"/>
                </a:ext>
              </a:extLst>
            </p:cNvPr>
            <p:cNvSpPr txBox="1"/>
            <p:nvPr/>
          </p:nvSpPr>
          <p:spPr>
            <a:xfrm>
              <a:off x="1279192" y="1539488"/>
              <a:ext cx="1815884" cy="301727"/>
            </a:xfrm>
            <a:prstGeom prst="rect">
              <a:avLst/>
            </a:prstGeom>
            <a:noFill/>
          </p:spPr>
          <p:txBody>
            <a:bodyPr wrap="square">
              <a:spAutoFit/>
            </a:bodyPr>
            <a:lstStyle/>
            <a:p>
              <a:pPr defTabSz="914367"/>
              <a:r>
                <a:rPr lang="fr-FR" sz="1372" b="1" dirty="0">
                  <a:solidFill>
                    <a:srgbClr val="000000"/>
                  </a:solidFill>
                  <a:latin typeface="Segoe UI"/>
                </a:rPr>
                <a:t>Tenant Root Group</a:t>
              </a:r>
            </a:p>
          </p:txBody>
        </p:sp>
        <p:cxnSp>
          <p:nvCxnSpPr>
            <p:cNvPr id="21" name="Straight Arrow Connector 20">
              <a:extLst>
                <a:ext uri="{FF2B5EF4-FFF2-40B4-BE49-F238E27FC236}">
                  <a16:creationId xmlns:a16="http://schemas.microsoft.com/office/drawing/2014/main" id="{101E11B7-C4EE-40B6-8723-43ADBBC4B0F2}"/>
                </a:ext>
              </a:extLst>
            </p:cNvPr>
            <p:cNvCxnSpPr>
              <a:cxnSpLocks/>
            </p:cNvCxnSpPr>
            <p:nvPr/>
          </p:nvCxnSpPr>
          <p:spPr>
            <a:xfrm>
              <a:off x="2086528" y="1841215"/>
              <a:ext cx="0" cy="3420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A8945953-87A0-45ED-80B2-6D3B054A77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3564" y="1869033"/>
              <a:ext cx="645758" cy="645758"/>
            </a:xfrm>
            <a:prstGeom prst="rect">
              <a:avLst/>
            </a:prstGeom>
          </p:spPr>
        </p:pic>
        <p:sp>
          <p:nvSpPr>
            <p:cNvPr id="23" name="TextBox 22">
              <a:extLst>
                <a:ext uri="{FF2B5EF4-FFF2-40B4-BE49-F238E27FC236}">
                  <a16:creationId xmlns:a16="http://schemas.microsoft.com/office/drawing/2014/main" id="{0F3A92F3-DEF7-4EFD-8B98-0C8B81CEB0A9}"/>
                </a:ext>
              </a:extLst>
            </p:cNvPr>
            <p:cNvSpPr txBox="1"/>
            <p:nvPr/>
          </p:nvSpPr>
          <p:spPr>
            <a:xfrm>
              <a:off x="3409431" y="2409905"/>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err="1">
                <a:gradFill>
                  <a:gsLst>
                    <a:gs pos="2917">
                      <a:srgbClr val="000000"/>
                    </a:gs>
                    <a:gs pos="30000">
                      <a:srgbClr val="000000"/>
                    </a:gs>
                  </a:gsLst>
                  <a:lin ang="5400000" scaled="0"/>
                </a:gradFill>
                <a:latin typeface="Segoe UI"/>
              </a:endParaRPr>
            </a:p>
          </p:txBody>
        </p:sp>
        <p:cxnSp>
          <p:nvCxnSpPr>
            <p:cNvPr id="24" name="Straight Arrow Connector 23">
              <a:extLst>
                <a:ext uri="{FF2B5EF4-FFF2-40B4-BE49-F238E27FC236}">
                  <a16:creationId xmlns:a16="http://schemas.microsoft.com/office/drawing/2014/main" id="{462F2A6E-FBE9-4C10-B4C3-00284C794497}"/>
                </a:ext>
              </a:extLst>
            </p:cNvPr>
            <p:cNvCxnSpPr>
              <a:cxnSpLocks/>
            </p:cNvCxnSpPr>
            <p:nvPr/>
          </p:nvCxnSpPr>
          <p:spPr>
            <a:xfrm>
              <a:off x="4476173" y="2769380"/>
              <a:ext cx="0" cy="714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B382E57-4961-44E3-A3EA-77B2902A77D0}"/>
                </a:ext>
              </a:extLst>
            </p:cNvPr>
            <p:cNvSpPr txBox="1"/>
            <p:nvPr/>
          </p:nvSpPr>
          <p:spPr>
            <a:xfrm>
              <a:off x="976332" y="1122497"/>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sp>
          <p:nvSpPr>
            <p:cNvPr id="26" name="TextBox 25">
              <a:extLst>
                <a:ext uri="{FF2B5EF4-FFF2-40B4-BE49-F238E27FC236}">
                  <a16:creationId xmlns:a16="http://schemas.microsoft.com/office/drawing/2014/main" id="{C3E5FD0E-BE0A-4037-8BDA-FB0329DB5D4B}"/>
                </a:ext>
              </a:extLst>
            </p:cNvPr>
            <p:cNvSpPr txBox="1"/>
            <p:nvPr/>
          </p:nvSpPr>
          <p:spPr>
            <a:xfrm>
              <a:off x="7740216" y="2652273"/>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dirty="0">
                <a:solidFill>
                  <a:schemeClr val="tx2">
                    <a:lumMod val="50000"/>
                  </a:schemeClr>
                </a:solidFill>
                <a:latin typeface="Segoe UI"/>
              </a:endParaRPr>
            </a:p>
          </p:txBody>
        </p:sp>
        <p:pic>
          <p:nvPicPr>
            <p:cNvPr id="27" name="Graphic 26">
              <a:extLst>
                <a:ext uri="{FF2B5EF4-FFF2-40B4-BE49-F238E27FC236}">
                  <a16:creationId xmlns:a16="http://schemas.microsoft.com/office/drawing/2014/main" id="{DDF2E6E3-19F0-4BD1-9CEB-46809429EE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2185060"/>
              <a:ext cx="400317" cy="400317"/>
            </a:xfrm>
            <a:prstGeom prst="rect">
              <a:avLst/>
            </a:prstGeom>
          </p:spPr>
        </p:pic>
        <p:sp>
          <p:nvSpPr>
            <p:cNvPr id="28" name="TextBox 27">
              <a:extLst>
                <a:ext uri="{FF2B5EF4-FFF2-40B4-BE49-F238E27FC236}">
                  <a16:creationId xmlns:a16="http://schemas.microsoft.com/office/drawing/2014/main" id="{510082DD-63F1-46EB-8983-FE2955CCBBA1}"/>
                </a:ext>
              </a:extLst>
            </p:cNvPr>
            <p:cNvSpPr txBox="1"/>
            <p:nvPr/>
          </p:nvSpPr>
          <p:spPr>
            <a:xfrm>
              <a:off x="5411658" y="3857907"/>
              <a:ext cx="1759743" cy="271554"/>
            </a:xfrm>
            <a:prstGeom prst="rect">
              <a:avLst/>
            </a:prstGeom>
            <a:noFill/>
          </p:spPr>
          <p:txBody>
            <a:bodyPr wrap="square">
              <a:spAutoFit/>
            </a:bodyPr>
            <a:lstStyle/>
            <a:p>
              <a:pPr defTabSz="914367"/>
              <a:r>
                <a:rPr lang="fr-FR" sz="1176" b="1" dirty="0" err="1">
                  <a:solidFill>
                    <a:srgbClr val="000000"/>
                  </a:solidFill>
                  <a:latin typeface="Segoe UI"/>
                </a:rPr>
                <a:t>customRoleDefinition</a:t>
              </a:r>
              <a:endParaRPr lang="fr-FR" sz="1176" dirty="0">
                <a:solidFill>
                  <a:srgbClr val="000000"/>
                </a:solidFill>
                <a:latin typeface="Segoe UI"/>
              </a:endParaRPr>
            </a:p>
          </p:txBody>
        </p:sp>
        <p:sp>
          <p:nvSpPr>
            <p:cNvPr id="29" name="TextBox 28">
              <a:extLst>
                <a:ext uri="{FF2B5EF4-FFF2-40B4-BE49-F238E27FC236}">
                  <a16:creationId xmlns:a16="http://schemas.microsoft.com/office/drawing/2014/main" id="{A4D1170D-D02F-4162-83C2-896998AEDCBE}"/>
                </a:ext>
              </a:extLst>
            </p:cNvPr>
            <p:cNvSpPr txBox="1"/>
            <p:nvPr/>
          </p:nvSpPr>
          <p:spPr>
            <a:xfrm>
              <a:off x="3258093" y="2783841"/>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fr-FR" sz="1372" dirty="0">
                <a:solidFill>
                  <a:schemeClr val="tx2">
                    <a:lumMod val="50000"/>
                  </a:schemeClr>
                </a:solidFill>
                <a:latin typeface="Segoe UI"/>
              </a:endParaRPr>
            </a:p>
          </p:txBody>
        </p:sp>
      </p:grpSp>
      <p:sp>
        <p:nvSpPr>
          <p:cNvPr id="31" name="Rectangle 30">
            <a:extLst>
              <a:ext uri="{FF2B5EF4-FFF2-40B4-BE49-F238E27FC236}">
                <a16:creationId xmlns:a16="http://schemas.microsoft.com/office/drawing/2014/main" id="{2475C817-2DE5-4DCF-B9E8-0C38F61C8450}"/>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703849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7304-3FF6-43CA-82FB-F9BD37CA2FD5}"/>
              </a:ext>
            </a:extLst>
          </p:cNvPr>
          <p:cNvSpPr>
            <a:spLocks noGrp="1"/>
          </p:cNvSpPr>
          <p:nvPr>
            <p:ph type="title"/>
          </p:nvPr>
        </p:nvSpPr>
        <p:spPr/>
        <p:txBody>
          <a:bodyPr/>
          <a:lstStyle/>
          <a:p>
            <a:r>
              <a:rPr lang="en-US" dirty="0"/>
              <a:t>Lab 02b – Manage Governance via Azure Policy</a:t>
            </a:r>
          </a:p>
        </p:txBody>
      </p:sp>
      <p:sp>
        <p:nvSpPr>
          <p:cNvPr id="21" name="Text Placeholder 2">
            <a:extLst>
              <a:ext uri="{FF2B5EF4-FFF2-40B4-BE49-F238E27FC236}">
                <a16:creationId xmlns:a16="http://schemas.microsoft.com/office/drawing/2014/main" id="{F95062D9-6B26-411D-810A-BE4E528EC308}"/>
              </a:ext>
            </a:extLst>
          </p:cNvPr>
          <p:cNvSpPr txBox="1">
            <a:spLocks/>
          </p:cNvSpPr>
          <p:nvPr/>
        </p:nvSpPr>
        <p:spPr>
          <a:xfrm>
            <a:off x="427038" y="1380331"/>
            <a:ext cx="11422062" cy="244682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To improve management of Azure resources in Contoso, you have been tasked with implementing</a:t>
            </a:r>
            <a:br>
              <a:rPr lang="en-US" sz="2000" spc="0" dirty="0">
                <a:latin typeface="+mn-lt"/>
              </a:rPr>
            </a:br>
            <a:r>
              <a:rPr lang="en-US" sz="2000" spc="0" dirty="0">
                <a:latin typeface="+mn-lt"/>
              </a:rPr>
              <a:t>the following functionality:</a:t>
            </a:r>
          </a:p>
          <a:p>
            <a:pPr marL="401638" indent="-261938">
              <a:spcBef>
                <a:spcPts val="600"/>
              </a:spcBef>
              <a:buSzPct val="100000"/>
              <a:buFont typeface="Arial" panose="020B0604020202020204" pitchFamily="34" charset="0"/>
              <a:buChar char="•"/>
            </a:pPr>
            <a:r>
              <a:rPr lang="en-US" sz="2000" spc="0" dirty="0">
                <a:latin typeface="+mn-lt"/>
              </a:rPr>
              <a:t>Tagging resource groups that include only infrastructure resources </a:t>
            </a:r>
          </a:p>
          <a:p>
            <a:pPr marL="401638" indent="-261938">
              <a:spcBef>
                <a:spcPts val="600"/>
              </a:spcBef>
              <a:buSzPct val="100000"/>
              <a:buFont typeface="Arial" panose="020B0604020202020204" pitchFamily="34" charset="0"/>
              <a:buChar char="•"/>
            </a:pPr>
            <a:r>
              <a:rPr lang="en-US" sz="2000" spc="0" dirty="0">
                <a:latin typeface="+mn-lt"/>
              </a:rPr>
              <a:t>Ensuring that only properly tagged infrastructure resources can be added to infrastructure resource groups</a:t>
            </a:r>
          </a:p>
          <a:p>
            <a:pPr marL="401638" indent="-261938">
              <a:spcBef>
                <a:spcPts val="600"/>
              </a:spcBef>
              <a:buSzPct val="100000"/>
              <a:buFont typeface="Arial" panose="020B0604020202020204" pitchFamily="34" charset="0"/>
              <a:buChar char="•"/>
            </a:pPr>
            <a:r>
              <a:rPr lang="en-US" sz="2000" spc="0" dirty="0">
                <a:latin typeface="+mn-lt"/>
              </a:rPr>
              <a:t>Remediating any non-compliant resources</a:t>
            </a:r>
          </a:p>
        </p:txBody>
      </p:sp>
      <p:sp>
        <p:nvSpPr>
          <p:cNvPr id="22" name="Text Placeholder 2">
            <a:extLst>
              <a:ext uri="{FF2B5EF4-FFF2-40B4-BE49-F238E27FC236}">
                <a16:creationId xmlns:a16="http://schemas.microsoft.com/office/drawing/2014/main" id="{39E56136-4D4A-45BD-A249-A1BBC6FB7587}"/>
              </a:ext>
            </a:extLst>
          </p:cNvPr>
          <p:cNvSpPr txBox="1">
            <a:spLocks/>
          </p:cNvSpPr>
          <p:nvPr/>
        </p:nvSpPr>
        <p:spPr>
          <a:xfrm>
            <a:off x="427038" y="41472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3" name="Rectangle 22">
            <a:extLst>
              <a:ext uri="{FF2B5EF4-FFF2-40B4-BE49-F238E27FC236}">
                <a16:creationId xmlns:a16="http://schemas.microsoft.com/office/drawing/2014/main" id="{56F136B9-7DA9-4FCA-9535-D3EFC6A9262C}"/>
              </a:ext>
            </a:extLst>
          </p:cNvPr>
          <p:cNvSpPr/>
          <p:nvPr/>
        </p:nvSpPr>
        <p:spPr bwMode="auto">
          <a:xfrm>
            <a:off x="427038"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assign tags via</a:t>
            </a:r>
            <a:br>
              <a:rPr lang="en-US" sz="2000" dirty="0">
                <a:solidFill>
                  <a:schemeClr val="tx1"/>
                </a:solidFill>
                <a:cs typeface="Segoe UI Semilight"/>
              </a:rPr>
            </a:br>
            <a:r>
              <a:rPr lang="en-US" sz="2000" dirty="0">
                <a:solidFill>
                  <a:schemeClr val="tx1"/>
                </a:solidFill>
                <a:cs typeface="Segoe UI Semilight"/>
              </a:rPr>
              <a:t>the Azure portal</a:t>
            </a:r>
          </a:p>
        </p:txBody>
      </p:sp>
      <p:sp>
        <p:nvSpPr>
          <p:cNvPr id="24" name="Rectangle 23">
            <a:extLst>
              <a:ext uri="{FF2B5EF4-FFF2-40B4-BE49-F238E27FC236}">
                <a16:creationId xmlns:a16="http://schemas.microsoft.com/office/drawing/2014/main" id="{F3D6BD85-5FE0-457F-9C89-7D295E55D505}"/>
              </a:ext>
            </a:extLst>
          </p:cNvPr>
          <p:cNvSpPr/>
          <p:nvPr/>
        </p:nvSpPr>
        <p:spPr bwMode="auto">
          <a:xfrm>
            <a:off x="4328524"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Enforce tagging via an</a:t>
            </a:r>
            <a:br>
              <a:rPr lang="en-US" sz="2000" dirty="0">
                <a:solidFill>
                  <a:schemeClr val="tx1"/>
                </a:solidFill>
                <a:cs typeface="Segoe UI Semilight"/>
              </a:rPr>
            </a:br>
            <a:r>
              <a:rPr lang="en-US" sz="2000" dirty="0">
                <a:solidFill>
                  <a:schemeClr val="tx1"/>
                </a:solidFill>
                <a:cs typeface="Segoe UI Semilight"/>
              </a:rPr>
              <a:t>Azure Policy</a:t>
            </a:r>
          </a:p>
        </p:txBody>
      </p:sp>
      <p:sp>
        <p:nvSpPr>
          <p:cNvPr id="25" name="Rectangle 24">
            <a:extLst>
              <a:ext uri="{FF2B5EF4-FFF2-40B4-BE49-F238E27FC236}">
                <a16:creationId xmlns:a16="http://schemas.microsoft.com/office/drawing/2014/main" id="{2EB2EDB4-7759-4262-A59D-C638D741DA57}"/>
              </a:ext>
            </a:extLst>
          </p:cNvPr>
          <p:cNvSpPr/>
          <p:nvPr/>
        </p:nvSpPr>
        <p:spPr bwMode="auto">
          <a:xfrm>
            <a:off x="8230010"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Apply tagging via an</a:t>
            </a:r>
            <a:br>
              <a:rPr lang="en-US" sz="2000" dirty="0">
                <a:solidFill>
                  <a:schemeClr val="tx1"/>
                </a:solidFill>
              </a:rPr>
            </a:br>
            <a:r>
              <a:rPr lang="en-US" sz="2000" dirty="0">
                <a:solidFill>
                  <a:schemeClr val="tx1"/>
                </a:solidFill>
              </a:rPr>
              <a:t>Azure Policy</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3D8929C4-9AE6-493D-8626-804A72C469F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8F466CE-F83B-4204-8CBC-AA8776E23F1C}"/>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6374385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6FF7-E7C5-45A7-95A5-EC4378CE4D82}"/>
              </a:ext>
            </a:extLst>
          </p:cNvPr>
          <p:cNvSpPr>
            <a:spLocks noGrp="1"/>
          </p:cNvSpPr>
          <p:nvPr>
            <p:ph type="title"/>
          </p:nvPr>
        </p:nvSpPr>
        <p:spPr/>
        <p:txBody>
          <a:bodyPr/>
          <a:lstStyle/>
          <a:p>
            <a:r>
              <a:rPr lang="en-US" dirty="0"/>
              <a:t>Lab 02b – Architecture diagram</a:t>
            </a:r>
            <a:endParaRPr lang="en-US" b="1" dirty="0"/>
          </a:p>
        </p:txBody>
      </p:sp>
      <p:sp>
        <p:nvSpPr>
          <p:cNvPr id="3" name="Rectangle 2">
            <a:extLst>
              <a:ext uri="{FF2B5EF4-FFF2-40B4-BE49-F238E27FC236}">
                <a16:creationId xmlns:a16="http://schemas.microsoft.com/office/drawing/2014/main" id="{43EAF426-B99E-4501-88D9-AF72AEB35EAC}"/>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descr="Architecture diagram of the detailed lab steps. ">
            <a:extLst>
              <a:ext uri="{FF2B5EF4-FFF2-40B4-BE49-F238E27FC236}">
                <a16:creationId xmlns:a16="http://schemas.microsoft.com/office/drawing/2014/main" id="{78C09030-2994-46D2-BE13-477FF1DB48BF}"/>
              </a:ext>
            </a:extLst>
          </p:cNvPr>
          <p:cNvGrpSpPr/>
          <p:nvPr/>
        </p:nvGrpSpPr>
        <p:grpSpPr>
          <a:xfrm>
            <a:off x="1928663" y="1487883"/>
            <a:ext cx="8383451" cy="4651636"/>
            <a:chOff x="418644" y="1224012"/>
            <a:chExt cx="8383451" cy="4651636"/>
          </a:xfrm>
        </p:grpSpPr>
        <p:sp>
          <p:nvSpPr>
            <p:cNvPr id="35" name="Rectangle 34">
              <a:extLst>
                <a:ext uri="{FF2B5EF4-FFF2-40B4-BE49-F238E27FC236}">
                  <a16:creationId xmlns:a16="http://schemas.microsoft.com/office/drawing/2014/main" id="{7C90B77A-852F-40A9-BED6-730F642DCC69}"/>
                </a:ext>
              </a:extLst>
            </p:cNvPr>
            <p:cNvSpPr/>
            <p:nvPr/>
          </p:nvSpPr>
          <p:spPr bwMode="auto">
            <a:xfrm>
              <a:off x="4728752" y="1775974"/>
              <a:ext cx="3984484" cy="1118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409B2EE3-7D2C-4A53-B6BC-FA27706BBFDC}"/>
                </a:ext>
              </a:extLst>
            </p:cNvPr>
            <p:cNvSpPr/>
            <p:nvPr/>
          </p:nvSpPr>
          <p:spPr bwMode="auto">
            <a:xfrm>
              <a:off x="418645" y="4127320"/>
              <a:ext cx="8294592" cy="17483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7" name="Rectangle 36">
              <a:extLst>
                <a:ext uri="{FF2B5EF4-FFF2-40B4-BE49-F238E27FC236}">
                  <a16:creationId xmlns:a16="http://schemas.microsoft.com/office/drawing/2014/main" id="{549C3CD7-6EAF-4BA1-9070-D1F74CE204D6}"/>
                </a:ext>
              </a:extLst>
            </p:cNvPr>
            <p:cNvSpPr/>
            <p:nvPr/>
          </p:nvSpPr>
          <p:spPr bwMode="auto">
            <a:xfrm>
              <a:off x="418644" y="1224012"/>
              <a:ext cx="3060123" cy="2742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Graphic 37">
              <a:extLst>
                <a:ext uri="{FF2B5EF4-FFF2-40B4-BE49-F238E27FC236}">
                  <a16:creationId xmlns:a16="http://schemas.microsoft.com/office/drawing/2014/main" id="{2272496D-54D7-44C4-9156-518158E156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3180346"/>
              <a:ext cx="497308" cy="497308"/>
            </a:xfrm>
            <a:prstGeom prst="rect">
              <a:avLst/>
            </a:prstGeom>
          </p:spPr>
        </p:pic>
        <p:pic>
          <p:nvPicPr>
            <p:cNvPr id="39" name="Graphic 38">
              <a:extLst>
                <a:ext uri="{FF2B5EF4-FFF2-40B4-BE49-F238E27FC236}">
                  <a16:creationId xmlns:a16="http://schemas.microsoft.com/office/drawing/2014/main" id="{98D6B101-7D0D-48C8-873C-767C1DF54E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684" y="1658084"/>
              <a:ext cx="281974" cy="281974"/>
            </a:xfrm>
            <a:prstGeom prst="rect">
              <a:avLst/>
            </a:prstGeom>
          </p:spPr>
        </p:pic>
        <p:sp>
          <p:nvSpPr>
            <p:cNvPr id="40" name="TextBox 39">
              <a:extLst>
                <a:ext uri="{FF2B5EF4-FFF2-40B4-BE49-F238E27FC236}">
                  <a16:creationId xmlns:a16="http://schemas.microsoft.com/office/drawing/2014/main" id="{0786D90A-911C-444F-A700-02EB389A17DC}"/>
                </a:ext>
              </a:extLst>
            </p:cNvPr>
            <p:cNvSpPr txBox="1"/>
            <p:nvPr/>
          </p:nvSpPr>
          <p:spPr>
            <a:xfrm>
              <a:off x="681841" y="3677654"/>
              <a:ext cx="2530871" cy="512935"/>
            </a:xfrm>
            <a:prstGeom prst="rect">
              <a:avLst/>
            </a:prstGeom>
            <a:noFill/>
          </p:spPr>
          <p:txBody>
            <a:bodyPr wrap="square">
              <a:spAutoFit/>
            </a:bodyPr>
            <a:lstStyle/>
            <a:p>
              <a:pPr defTabSz="914367"/>
              <a:r>
                <a:rPr lang="fr-FR" sz="1372" b="1" dirty="0">
                  <a:solidFill>
                    <a:srgbClr val="000000"/>
                  </a:solidFill>
                  <a:latin typeface="Segoe UI"/>
                </a:rPr>
                <a:t>Cloud Shell Storage </a:t>
              </a:r>
              <a:r>
                <a:rPr lang="fr-FR" sz="1372" b="1" dirty="0" err="1">
                  <a:solidFill>
                    <a:srgbClr val="000000"/>
                  </a:solidFill>
                  <a:latin typeface="Segoe UI"/>
                </a:rPr>
                <a:t>Account</a:t>
              </a:r>
              <a:endParaRPr lang="fr-FR" sz="1372" b="1" dirty="0">
                <a:solidFill>
                  <a:srgbClr val="000000"/>
                </a:solidFill>
                <a:latin typeface="Segoe UI"/>
              </a:endParaRPr>
            </a:p>
            <a:p>
              <a:pPr defTabSz="914367"/>
              <a:endParaRPr lang="fr-FR" sz="1372" b="1" dirty="0">
                <a:solidFill>
                  <a:srgbClr val="000000"/>
                </a:solidFill>
                <a:latin typeface="Segoe UI"/>
              </a:endParaRPr>
            </a:p>
          </p:txBody>
        </p:sp>
        <p:sp>
          <p:nvSpPr>
            <p:cNvPr id="41" name="TextBox 40">
              <a:extLst>
                <a:ext uri="{FF2B5EF4-FFF2-40B4-BE49-F238E27FC236}">
                  <a16:creationId xmlns:a16="http://schemas.microsoft.com/office/drawing/2014/main" id="{FF75CE22-E34B-4D15-A5D7-907180D0C63E}"/>
                </a:ext>
              </a:extLst>
            </p:cNvPr>
            <p:cNvSpPr txBox="1"/>
            <p:nvPr/>
          </p:nvSpPr>
          <p:spPr>
            <a:xfrm>
              <a:off x="1124041" y="1510164"/>
              <a:ext cx="1417065" cy="512935"/>
            </a:xfrm>
            <a:prstGeom prst="rect">
              <a:avLst/>
            </a:prstGeom>
            <a:noFill/>
          </p:spPr>
          <p:txBody>
            <a:bodyPr wrap="square">
              <a:spAutoFit/>
            </a:bodyPr>
            <a:lstStyle/>
            <a:p>
              <a:pPr defTabSz="914367"/>
              <a:r>
                <a:rPr lang="fr-FR" sz="1372" b="1" dirty="0">
                  <a:solidFill>
                    <a:srgbClr val="000000"/>
                  </a:solidFill>
                  <a:latin typeface="Segoe UI"/>
                </a:rPr>
                <a:t>Name: </a:t>
              </a:r>
              <a:r>
                <a:rPr lang="fr-FR" sz="1372" dirty="0" err="1">
                  <a:solidFill>
                    <a:srgbClr val="000000"/>
                  </a:solidFill>
                  <a:latin typeface="Segoe UI"/>
                </a:rPr>
                <a:t>Role</a:t>
              </a:r>
              <a:endParaRPr lang="fr-FR" sz="1372" dirty="0">
                <a:solidFill>
                  <a:srgbClr val="000000"/>
                </a:solidFill>
                <a:latin typeface="Segoe UI"/>
              </a:endParaRPr>
            </a:p>
            <a:p>
              <a:pPr defTabSz="914367"/>
              <a:r>
                <a:rPr lang="fr-FR" sz="1372" b="1" dirty="0">
                  <a:solidFill>
                    <a:srgbClr val="000000"/>
                  </a:solidFill>
                  <a:latin typeface="Segoe UI"/>
                </a:rPr>
                <a:t>Value: </a:t>
              </a:r>
              <a:r>
                <a:rPr lang="fr-FR" sz="1372" dirty="0">
                  <a:solidFill>
                    <a:srgbClr val="000000"/>
                  </a:solidFill>
                  <a:latin typeface="Segoe UI"/>
                </a:rPr>
                <a:t>Infra</a:t>
              </a:r>
            </a:p>
          </p:txBody>
        </p:sp>
        <p:pic>
          <p:nvPicPr>
            <p:cNvPr id="42" name="Graphic 41">
              <a:extLst>
                <a:ext uri="{FF2B5EF4-FFF2-40B4-BE49-F238E27FC236}">
                  <a16:creationId xmlns:a16="http://schemas.microsoft.com/office/drawing/2014/main" id="{FEE8274D-A4C4-4450-989F-3188ACCDCB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894" y="2404024"/>
              <a:ext cx="415814" cy="415814"/>
            </a:xfrm>
            <a:prstGeom prst="rect">
              <a:avLst/>
            </a:prstGeom>
          </p:spPr>
        </p:pic>
        <p:sp>
          <p:nvSpPr>
            <p:cNvPr id="43" name="TextBox 42">
              <a:extLst>
                <a:ext uri="{FF2B5EF4-FFF2-40B4-BE49-F238E27FC236}">
                  <a16:creationId xmlns:a16="http://schemas.microsoft.com/office/drawing/2014/main" id="{FD1F678E-3C3D-4D23-B5CA-817373C6E099}"/>
                </a:ext>
              </a:extLst>
            </p:cNvPr>
            <p:cNvSpPr txBox="1"/>
            <p:nvPr/>
          </p:nvSpPr>
          <p:spPr>
            <a:xfrm>
              <a:off x="1187709" y="2360071"/>
              <a:ext cx="3060123" cy="724143"/>
            </a:xfrm>
            <a:prstGeom prst="rect">
              <a:avLst/>
            </a:prstGeom>
            <a:noFill/>
          </p:spPr>
          <p:txBody>
            <a:bodyPr wrap="square">
              <a:spAutoFit/>
            </a:bodyPr>
            <a:lstStyle/>
            <a:p>
              <a:pPr defTabSz="914367"/>
              <a:r>
                <a:rPr lang="fr-FR" sz="1372" b="1" dirty="0">
                  <a:solidFill>
                    <a:srgbClr val="000000"/>
                  </a:solidFill>
                  <a:latin typeface="Segoe UI"/>
                </a:rPr>
                <a:t>Cloud Shell Storage </a:t>
              </a:r>
            </a:p>
            <a:p>
              <a:pPr defTabSz="914367"/>
              <a:r>
                <a:rPr lang="fr-FR" sz="1372" b="1" dirty="0">
                  <a:solidFill>
                    <a:srgbClr val="000000"/>
                  </a:solidFill>
                  <a:latin typeface="Segoe UI"/>
                </a:rPr>
                <a:t>Resource Group</a:t>
              </a:r>
            </a:p>
            <a:p>
              <a:pPr defTabSz="914367"/>
              <a:endParaRPr lang="fr-FR" sz="1372" b="1" dirty="0">
                <a:solidFill>
                  <a:srgbClr val="000000"/>
                </a:solidFill>
                <a:latin typeface="Segoe UI"/>
              </a:endParaRPr>
            </a:p>
          </p:txBody>
        </p:sp>
        <p:cxnSp>
          <p:nvCxnSpPr>
            <p:cNvPr id="44" name="Straight Arrow Connector 43">
              <a:extLst>
                <a:ext uri="{FF2B5EF4-FFF2-40B4-BE49-F238E27FC236}">
                  <a16:creationId xmlns:a16="http://schemas.microsoft.com/office/drawing/2014/main" id="{3644E3FC-1AFD-4ACF-B5DE-EC232BA920C1}"/>
                </a:ext>
              </a:extLst>
            </p:cNvPr>
            <p:cNvCxnSpPr>
              <a:cxnSpLocks/>
            </p:cNvCxnSpPr>
            <p:nvPr/>
          </p:nvCxnSpPr>
          <p:spPr>
            <a:xfrm flipH="1">
              <a:off x="989989" y="2001023"/>
              <a:ext cx="7682" cy="3775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6936EFAE-13BC-4927-B29D-DBB482EB67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2261574"/>
              <a:ext cx="403078" cy="403078"/>
            </a:xfrm>
            <a:prstGeom prst="rect">
              <a:avLst/>
            </a:prstGeom>
          </p:spPr>
        </p:pic>
        <p:sp>
          <p:nvSpPr>
            <p:cNvPr id="46" name="TextBox 45">
              <a:extLst>
                <a:ext uri="{FF2B5EF4-FFF2-40B4-BE49-F238E27FC236}">
                  <a16:creationId xmlns:a16="http://schemas.microsoft.com/office/drawing/2014/main" id="{B2A41556-66E3-41C6-B102-B6E22187E02A}"/>
                </a:ext>
              </a:extLst>
            </p:cNvPr>
            <p:cNvSpPr txBox="1"/>
            <p:nvPr/>
          </p:nvSpPr>
          <p:spPr>
            <a:xfrm>
              <a:off x="5450335" y="2224633"/>
              <a:ext cx="3262902" cy="512935"/>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Require a tag and its value on resources</a:t>
              </a:r>
              <a:endParaRPr lang="fr-FR" sz="1372" dirty="0">
                <a:solidFill>
                  <a:srgbClr val="000000"/>
                </a:solidFill>
                <a:latin typeface="Segoe UI"/>
              </a:endParaRPr>
            </a:p>
          </p:txBody>
        </p:sp>
        <p:pic>
          <p:nvPicPr>
            <p:cNvPr id="47" name="Graphic 46">
              <a:extLst>
                <a:ext uri="{FF2B5EF4-FFF2-40B4-BE49-F238E27FC236}">
                  <a16:creationId xmlns:a16="http://schemas.microsoft.com/office/drawing/2014/main" id="{0F59E1FA-6AEF-4E94-8DCE-67DA74256F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4568891"/>
              <a:ext cx="403078" cy="403078"/>
            </a:xfrm>
            <a:prstGeom prst="rect">
              <a:avLst/>
            </a:prstGeom>
          </p:spPr>
        </p:pic>
        <p:sp>
          <p:nvSpPr>
            <p:cNvPr id="48" name="TextBox 47">
              <a:extLst>
                <a:ext uri="{FF2B5EF4-FFF2-40B4-BE49-F238E27FC236}">
                  <a16:creationId xmlns:a16="http://schemas.microsoft.com/office/drawing/2014/main" id="{A07654D5-6C92-4097-8169-D0BEACA4C35D}"/>
                </a:ext>
              </a:extLst>
            </p:cNvPr>
            <p:cNvSpPr txBox="1"/>
            <p:nvPr/>
          </p:nvSpPr>
          <p:spPr>
            <a:xfrm>
              <a:off x="5450335" y="4491202"/>
              <a:ext cx="3351760" cy="725776"/>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Inherit a tag from the resource group if missing</a:t>
              </a:r>
              <a:endParaRPr lang="fr-FR" sz="1372" dirty="0">
                <a:solidFill>
                  <a:srgbClr val="000000"/>
                </a:solidFill>
                <a:latin typeface="Segoe UI"/>
              </a:endParaRPr>
            </a:p>
          </p:txBody>
        </p:sp>
        <p:cxnSp>
          <p:nvCxnSpPr>
            <p:cNvPr id="49" name="Straight Arrow Connector 48">
              <a:extLst>
                <a:ext uri="{FF2B5EF4-FFF2-40B4-BE49-F238E27FC236}">
                  <a16:creationId xmlns:a16="http://schemas.microsoft.com/office/drawing/2014/main" id="{BF22AFE2-5986-455A-AD02-9C82BF1DAA71}"/>
                </a:ext>
              </a:extLst>
            </p:cNvPr>
            <p:cNvCxnSpPr>
              <a:cxnSpLocks/>
              <a:stCxn id="47" idx="1"/>
            </p:cNvCxnSpPr>
            <p:nvPr/>
          </p:nvCxnSpPr>
          <p:spPr>
            <a:xfrm flipH="1" flipV="1">
              <a:off x="3199583" y="2692622"/>
              <a:ext cx="1789623" cy="20778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396679A-56BE-497F-AB49-85C17494155C}"/>
                </a:ext>
              </a:extLst>
            </p:cNvPr>
            <p:cNvSpPr txBox="1"/>
            <p:nvPr/>
          </p:nvSpPr>
          <p:spPr>
            <a:xfrm>
              <a:off x="4762860" y="1799072"/>
              <a:ext cx="3599013"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b="1" dirty="0">
                <a:solidFill>
                  <a:schemeClr val="tx2">
                    <a:lumMod val="50000"/>
                  </a:schemeClr>
                </a:solidFill>
                <a:latin typeface="Segoe UI"/>
              </a:endParaRPr>
            </a:p>
          </p:txBody>
        </p:sp>
        <p:sp>
          <p:nvSpPr>
            <p:cNvPr id="51" name="TextBox 50">
              <a:extLst>
                <a:ext uri="{FF2B5EF4-FFF2-40B4-BE49-F238E27FC236}">
                  <a16:creationId xmlns:a16="http://schemas.microsoft.com/office/drawing/2014/main" id="{DD5E61EB-1D2E-4D80-B816-ADE12820C43A}"/>
                </a:ext>
              </a:extLst>
            </p:cNvPr>
            <p:cNvSpPr txBox="1"/>
            <p:nvPr/>
          </p:nvSpPr>
          <p:spPr>
            <a:xfrm>
              <a:off x="623791" y="4181590"/>
              <a:ext cx="945290"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en-US" sz="1372" dirty="0">
                <a:solidFill>
                  <a:schemeClr val="tx2">
                    <a:lumMod val="50000"/>
                  </a:schemeClr>
                </a:solidFill>
                <a:latin typeface="Segoe UI"/>
              </a:endParaRPr>
            </a:p>
          </p:txBody>
        </p:sp>
        <p:pic>
          <p:nvPicPr>
            <p:cNvPr id="52" name="Graphic 51">
              <a:extLst>
                <a:ext uri="{FF2B5EF4-FFF2-40B4-BE49-F238E27FC236}">
                  <a16:creationId xmlns:a16="http://schemas.microsoft.com/office/drawing/2014/main" id="{AE111249-7EF7-4E06-B244-6F2CC9F2A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4452640"/>
              <a:ext cx="497308" cy="497308"/>
            </a:xfrm>
            <a:prstGeom prst="rect">
              <a:avLst/>
            </a:prstGeom>
          </p:spPr>
        </p:pic>
        <p:sp>
          <p:nvSpPr>
            <p:cNvPr id="53" name="TextBox 52">
              <a:extLst>
                <a:ext uri="{FF2B5EF4-FFF2-40B4-BE49-F238E27FC236}">
                  <a16:creationId xmlns:a16="http://schemas.microsoft.com/office/drawing/2014/main" id="{A2FE6919-9748-44A7-A807-6DBB45FB3A43}"/>
                </a:ext>
              </a:extLst>
            </p:cNvPr>
            <p:cNvSpPr txBox="1"/>
            <p:nvPr/>
          </p:nvSpPr>
          <p:spPr>
            <a:xfrm>
              <a:off x="1003401" y="4975843"/>
              <a:ext cx="2530871" cy="512935"/>
            </a:xfrm>
            <a:prstGeom prst="rect">
              <a:avLst/>
            </a:prstGeom>
            <a:noFill/>
          </p:spPr>
          <p:txBody>
            <a:bodyPr wrap="square">
              <a:spAutoFit/>
            </a:bodyPr>
            <a:lstStyle/>
            <a:p>
              <a:pPr defTabSz="914367"/>
              <a:r>
                <a:rPr lang="fr-FR" sz="1372" b="1" dirty="0">
                  <a:solidFill>
                    <a:srgbClr val="000000"/>
                  </a:solidFill>
                  <a:latin typeface="Segoe UI"/>
                </a:rPr>
                <a:t>New Storage </a:t>
              </a:r>
              <a:r>
                <a:rPr lang="fr-FR" sz="1372" b="1" dirty="0" err="1">
                  <a:solidFill>
                    <a:srgbClr val="000000"/>
                  </a:solidFill>
                  <a:latin typeface="Segoe UI"/>
                </a:rPr>
                <a:t>Account</a:t>
              </a:r>
              <a:r>
                <a:rPr lang="fr-FR" sz="1372" b="1" dirty="0">
                  <a:solidFill>
                    <a:srgbClr val="000000"/>
                  </a:solidFill>
                  <a:latin typeface="Segoe UI"/>
                </a:rPr>
                <a:t> </a:t>
              </a:r>
            </a:p>
            <a:p>
              <a:pPr defTabSz="914367"/>
              <a:endParaRPr lang="fr-FR" sz="1372" b="1" dirty="0">
                <a:solidFill>
                  <a:srgbClr val="000000"/>
                </a:solidFill>
                <a:latin typeface="Segoe UI"/>
              </a:endParaRPr>
            </a:p>
          </p:txBody>
        </p:sp>
        <p:pic>
          <p:nvPicPr>
            <p:cNvPr id="54" name="Graphic 53">
              <a:extLst>
                <a:ext uri="{FF2B5EF4-FFF2-40B4-BE49-F238E27FC236}">
                  <a16:creationId xmlns:a16="http://schemas.microsoft.com/office/drawing/2014/main" id="{C485AE73-E434-4D08-B13F-1DF0A38544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094" y="4566117"/>
              <a:ext cx="281974" cy="281974"/>
            </a:xfrm>
            <a:prstGeom prst="rect">
              <a:avLst/>
            </a:prstGeom>
          </p:spPr>
        </p:pic>
        <p:sp>
          <p:nvSpPr>
            <p:cNvPr id="55" name="Rectangle 54">
              <a:extLst>
                <a:ext uri="{FF2B5EF4-FFF2-40B4-BE49-F238E27FC236}">
                  <a16:creationId xmlns:a16="http://schemas.microsoft.com/office/drawing/2014/main" id="{CF0CC448-A033-4D16-B386-55ED42A0A8D5}"/>
                </a:ext>
              </a:extLst>
            </p:cNvPr>
            <p:cNvSpPr/>
            <p:nvPr/>
          </p:nvSpPr>
          <p:spPr bwMode="auto">
            <a:xfrm>
              <a:off x="623791" y="2922880"/>
              <a:ext cx="2575792" cy="27225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56" name="TextBox 55">
              <a:extLst>
                <a:ext uri="{FF2B5EF4-FFF2-40B4-BE49-F238E27FC236}">
                  <a16:creationId xmlns:a16="http://schemas.microsoft.com/office/drawing/2014/main" id="{99D1E0D6-8BA5-4B8E-AA39-DF2A46F20A27}"/>
                </a:ext>
              </a:extLst>
            </p:cNvPr>
            <p:cNvSpPr txBox="1"/>
            <p:nvPr/>
          </p:nvSpPr>
          <p:spPr>
            <a:xfrm>
              <a:off x="464740" y="1251714"/>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cxnSp>
          <p:nvCxnSpPr>
            <p:cNvPr id="57" name="Straight Arrow Connector 56">
              <a:extLst>
                <a:ext uri="{FF2B5EF4-FFF2-40B4-BE49-F238E27FC236}">
                  <a16:creationId xmlns:a16="http://schemas.microsoft.com/office/drawing/2014/main" id="{F70A6877-ED9E-405D-94FD-5777DCC1CF63}"/>
                </a:ext>
              </a:extLst>
            </p:cNvPr>
            <p:cNvCxnSpPr/>
            <p:nvPr/>
          </p:nvCxnSpPr>
          <p:spPr>
            <a:xfrm flipH="1">
              <a:off x="3199584" y="2481100"/>
              <a:ext cx="167005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420482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03a – Manage Azure resources with the Azure portal</a:t>
            </a:r>
          </a:p>
        </p:txBody>
      </p:sp>
      <p:sp>
        <p:nvSpPr>
          <p:cNvPr id="15" name="Text Placeholder 2">
            <a:extLst>
              <a:ext uri="{FF2B5EF4-FFF2-40B4-BE49-F238E27FC236}">
                <a16:creationId xmlns:a16="http://schemas.microsoft.com/office/drawing/2014/main" id="{8FCFD271-A7B0-4276-80B8-5C0B7B3EDB50}"/>
              </a:ext>
            </a:extLst>
          </p:cNvPr>
          <p:cNvSpPr txBox="1">
            <a:spLocks/>
          </p:cNvSpPr>
          <p:nvPr/>
        </p:nvSpPr>
        <p:spPr>
          <a:xfrm>
            <a:off x="427038" y="130584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p:txBody>
      </p:sp>
      <p:sp>
        <p:nvSpPr>
          <p:cNvPr id="16" name="Text Placeholder 2">
            <a:extLst>
              <a:ext uri="{FF2B5EF4-FFF2-40B4-BE49-F238E27FC236}">
                <a16:creationId xmlns:a16="http://schemas.microsoft.com/office/drawing/2014/main" id="{734DCA34-5CAB-4F81-BF42-2E7860E6FDE1}"/>
              </a:ext>
            </a:extLst>
          </p:cNvPr>
          <p:cNvSpPr txBox="1">
            <a:spLocks/>
          </p:cNvSpPr>
          <p:nvPr/>
        </p:nvSpPr>
        <p:spPr>
          <a:xfrm>
            <a:off x="427038" y="318010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9" name="Rectangle 18">
            <a:extLst>
              <a:ext uri="{FF2B5EF4-FFF2-40B4-BE49-F238E27FC236}">
                <a16:creationId xmlns:a16="http://schemas.microsoft.com/office/drawing/2014/main" id="{EF3951CE-D622-4539-BA3E-257509E66962}"/>
              </a:ext>
            </a:extLst>
          </p:cNvPr>
          <p:cNvSpPr/>
          <p:nvPr/>
        </p:nvSpPr>
        <p:spPr bwMode="auto">
          <a:xfrm>
            <a:off x="427038"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resource groups</a:t>
            </a:r>
            <a:br>
              <a:rPr lang="en-US" sz="2000" dirty="0">
                <a:solidFill>
                  <a:schemeClr val="tx1"/>
                </a:solidFill>
                <a:cs typeface="Segoe UI Semilight"/>
              </a:rPr>
            </a:br>
            <a:r>
              <a:rPr lang="en-US" sz="2000" dirty="0">
                <a:solidFill>
                  <a:schemeClr val="tx1"/>
                </a:solidFill>
                <a:cs typeface="Segoe UI Semilight"/>
              </a:rPr>
              <a:t>and deploy resources to resource groups</a:t>
            </a:r>
          </a:p>
        </p:txBody>
      </p:sp>
      <p:sp>
        <p:nvSpPr>
          <p:cNvPr id="21" name="Rectangle 20">
            <a:extLst>
              <a:ext uri="{FF2B5EF4-FFF2-40B4-BE49-F238E27FC236}">
                <a16:creationId xmlns:a16="http://schemas.microsoft.com/office/drawing/2014/main" id="{4076545C-7C29-48C2-B464-E5343B335EF9}"/>
              </a:ext>
            </a:extLst>
          </p:cNvPr>
          <p:cNvSpPr/>
          <p:nvPr/>
        </p:nvSpPr>
        <p:spPr bwMode="auto">
          <a:xfrm>
            <a:off x="4334267"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Move resources between resource groups</a:t>
            </a:r>
          </a:p>
        </p:txBody>
      </p:sp>
      <p:sp>
        <p:nvSpPr>
          <p:cNvPr id="22" name="Rectangle 21">
            <a:extLst>
              <a:ext uri="{FF2B5EF4-FFF2-40B4-BE49-F238E27FC236}">
                <a16:creationId xmlns:a16="http://schemas.microsoft.com/office/drawing/2014/main" id="{B362BC40-4EB1-42E3-966E-3E4D1B5922DA}"/>
              </a:ext>
            </a:extLst>
          </p:cNvPr>
          <p:cNvSpPr/>
          <p:nvPr/>
        </p:nvSpPr>
        <p:spPr bwMode="auto">
          <a:xfrm>
            <a:off x="8241495"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Implement and test</a:t>
            </a:r>
            <a:br>
              <a:rPr lang="en-US" sz="2000" dirty="0">
                <a:solidFill>
                  <a:schemeClr val="tx1"/>
                </a:solidFill>
                <a:cs typeface="Segoe UI Semilight"/>
              </a:rPr>
            </a:br>
            <a:r>
              <a:rPr lang="en-US" sz="2000" dirty="0">
                <a:solidFill>
                  <a:schemeClr val="tx1"/>
                </a:solidFill>
                <a:cs typeface="Segoe UI Semilight"/>
              </a:rPr>
              <a:t>resource locks</a:t>
            </a:r>
          </a:p>
        </p:txBody>
      </p:sp>
      <p:sp>
        <p:nvSpPr>
          <p:cNvPr id="3" name="Text Placeholder 2">
            <a:extLst>
              <a:ext uri="{FF2B5EF4-FFF2-40B4-BE49-F238E27FC236}">
                <a16:creationId xmlns:a16="http://schemas.microsoft.com/office/drawing/2014/main" id="{A019BEF8-7C88-4176-98E6-4FAFAF6675C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33C588A-4CD1-4662-B1EB-0552DA01D53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ECDC94-1F80-84AF-1321-6774456A4511}"/>
              </a:ext>
            </a:extLst>
          </p:cNvPr>
          <p:cNvPicPr>
            <a:picLocks noChangeAspect="1"/>
          </p:cNvPicPr>
          <p:nvPr/>
        </p:nvPicPr>
        <p:blipFill>
          <a:blip r:embed="rId2"/>
          <a:stretch>
            <a:fillRect/>
          </a:stretch>
        </p:blipFill>
        <p:spPr>
          <a:xfrm>
            <a:off x="1773559" y="500488"/>
            <a:ext cx="8889356" cy="5684465"/>
          </a:xfrm>
          <a:prstGeom prst="rect">
            <a:avLst/>
          </a:prstGeom>
        </p:spPr>
      </p:pic>
    </p:spTree>
    <p:extLst>
      <p:ext uri="{BB962C8B-B14F-4D97-AF65-F5344CB8AC3E}">
        <p14:creationId xmlns:p14="http://schemas.microsoft.com/office/powerpoint/2010/main" val="217344214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03a – Architecture diagram</a:t>
            </a:r>
          </a:p>
        </p:txBody>
      </p:sp>
      <p:sp>
        <p:nvSpPr>
          <p:cNvPr id="8" name="Rectangle 7">
            <a:extLst>
              <a:ext uri="{FF2B5EF4-FFF2-40B4-BE49-F238E27FC236}">
                <a16:creationId xmlns:a16="http://schemas.microsoft.com/office/drawing/2014/main" id="{73A0CF67-6E4C-4434-B293-AD14765AE0A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descr="Architecture diagram of the detailed lab steps. ">
            <a:extLst>
              <a:ext uri="{FF2B5EF4-FFF2-40B4-BE49-F238E27FC236}">
                <a16:creationId xmlns:a16="http://schemas.microsoft.com/office/drawing/2014/main" id="{BF390BE1-CBD5-4F4B-8828-81D248D0FA4D}"/>
              </a:ext>
            </a:extLst>
          </p:cNvPr>
          <p:cNvGrpSpPr/>
          <p:nvPr/>
        </p:nvGrpSpPr>
        <p:grpSpPr>
          <a:xfrm>
            <a:off x="2830695" y="1493115"/>
            <a:ext cx="6104988" cy="4641172"/>
            <a:chOff x="2440170" y="1652730"/>
            <a:chExt cx="6104988" cy="4641172"/>
          </a:xfrm>
        </p:grpSpPr>
        <p:sp>
          <p:nvSpPr>
            <p:cNvPr id="10" name="Rectangle 9">
              <a:extLst>
                <a:ext uri="{FF2B5EF4-FFF2-40B4-BE49-F238E27FC236}">
                  <a16:creationId xmlns:a16="http://schemas.microsoft.com/office/drawing/2014/main" id="{73F002ED-B607-493C-8B4D-AAFBE7BDF55D}"/>
                </a:ext>
              </a:extLst>
            </p:cNvPr>
            <p:cNvSpPr/>
            <p:nvPr/>
          </p:nvSpPr>
          <p:spPr bwMode="auto">
            <a:xfrm>
              <a:off x="2522739" y="4169888"/>
              <a:ext cx="557420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66E7B3B9-17F1-4294-BB23-807E034AAFF7}"/>
                </a:ext>
              </a:extLst>
            </p:cNvPr>
            <p:cNvSpPr/>
            <p:nvPr/>
          </p:nvSpPr>
          <p:spPr bwMode="auto">
            <a:xfrm>
              <a:off x="5023732" y="1652730"/>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B2B4B03-FB0B-4460-ABB4-32A1C7C65AF4}"/>
                </a:ext>
              </a:extLst>
            </p:cNvPr>
            <p:cNvSpPr/>
            <p:nvPr/>
          </p:nvSpPr>
          <p:spPr bwMode="auto">
            <a:xfrm>
              <a:off x="2440170" y="1671045"/>
              <a:ext cx="250364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5FE601A3-589F-4194-A531-3D58C432B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9073" y="2229672"/>
              <a:ext cx="376369" cy="376369"/>
            </a:xfrm>
            <a:prstGeom prst="rect">
              <a:avLst/>
            </a:prstGeom>
          </p:spPr>
        </p:pic>
        <p:pic>
          <p:nvPicPr>
            <p:cNvPr id="18" name="Graphic 17">
              <a:extLst>
                <a:ext uri="{FF2B5EF4-FFF2-40B4-BE49-F238E27FC236}">
                  <a16:creationId xmlns:a16="http://schemas.microsoft.com/office/drawing/2014/main" id="{C4DC0BCE-B108-4C2C-B169-C2D0C630F5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122" y="2777234"/>
              <a:ext cx="376370" cy="376370"/>
            </a:xfrm>
            <a:prstGeom prst="rect">
              <a:avLst/>
            </a:prstGeom>
          </p:spPr>
        </p:pic>
        <p:sp>
          <p:nvSpPr>
            <p:cNvPr id="20" name="TextBox 19">
              <a:extLst>
                <a:ext uri="{FF2B5EF4-FFF2-40B4-BE49-F238E27FC236}">
                  <a16:creationId xmlns:a16="http://schemas.microsoft.com/office/drawing/2014/main" id="{19994399-C167-409B-8CD9-F1514F30BAD6}"/>
                </a:ext>
              </a:extLst>
            </p:cNvPr>
            <p:cNvSpPr txBox="1"/>
            <p:nvPr/>
          </p:nvSpPr>
          <p:spPr>
            <a:xfrm>
              <a:off x="3155441" y="2282080"/>
              <a:ext cx="1297732" cy="271554"/>
            </a:xfrm>
            <a:prstGeom prst="rect">
              <a:avLst/>
            </a:prstGeom>
            <a:noFill/>
          </p:spPr>
          <p:txBody>
            <a:bodyPr wrap="square">
              <a:spAutoFit/>
            </a:bodyPr>
            <a:lstStyle/>
            <a:p>
              <a:r>
                <a:rPr lang="fr-FR" sz="1176" b="1" dirty="0"/>
                <a:t>az104-03a-rg1</a:t>
              </a:r>
            </a:p>
          </p:txBody>
        </p:sp>
        <p:sp>
          <p:nvSpPr>
            <p:cNvPr id="22" name="Rectangle 21">
              <a:extLst>
                <a:ext uri="{FF2B5EF4-FFF2-40B4-BE49-F238E27FC236}">
                  <a16:creationId xmlns:a16="http://schemas.microsoft.com/office/drawing/2014/main" id="{D9529829-D86C-4B22-A2EC-D1D76DC71A7D}"/>
                </a:ext>
              </a:extLst>
            </p:cNvPr>
            <p:cNvSpPr/>
            <p:nvPr/>
          </p:nvSpPr>
          <p:spPr bwMode="auto">
            <a:xfrm>
              <a:off x="2687125" y="265844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24" name="TextBox 23">
              <a:extLst>
                <a:ext uri="{FF2B5EF4-FFF2-40B4-BE49-F238E27FC236}">
                  <a16:creationId xmlns:a16="http://schemas.microsoft.com/office/drawing/2014/main" id="{BE6157B2-4AC0-4A8A-87FC-EAFB71D9CC71}"/>
                </a:ext>
              </a:extLst>
            </p:cNvPr>
            <p:cNvSpPr txBox="1"/>
            <p:nvPr/>
          </p:nvSpPr>
          <p:spPr>
            <a:xfrm>
              <a:off x="3102651" y="3153831"/>
              <a:ext cx="1578425" cy="271554"/>
            </a:xfrm>
            <a:prstGeom prst="rect">
              <a:avLst/>
            </a:prstGeom>
            <a:noFill/>
          </p:spPr>
          <p:txBody>
            <a:bodyPr wrap="square">
              <a:spAutoFit/>
            </a:bodyPr>
            <a:lstStyle/>
            <a:p>
              <a:r>
                <a:rPr lang="fr-FR" sz="1176" b="1" dirty="0"/>
                <a:t>az104-03a-disk1</a:t>
              </a:r>
            </a:p>
          </p:txBody>
        </p:sp>
        <p:pic>
          <p:nvPicPr>
            <p:cNvPr id="26" name="Graphic 25">
              <a:extLst>
                <a:ext uri="{FF2B5EF4-FFF2-40B4-BE49-F238E27FC236}">
                  <a16:creationId xmlns:a16="http://schemas.microsoft.com/office/drawing/2014/main" id="{A192904A-1B07-4381-B265-BC0BB6B13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3956" y="2177265"/>
              <a:ext cx="376369" cy="376369"/>
            </a:xfrm>
            <a:prstGeom prst="rect">
              <a:avLst/>
            </a:prstGeom>
          </p:spPr>
        </p:pic>
        <p:pic>
          <p:nvPicPr>
            <p:cNvPr id="28" name="Graphic 27">
              <a:extLst>
                <a:ext uri="{FF2B5EF4-FFF2-40B4-BE49-F238E27FC236}">
                  <a16:creationId xmlns:a16="http://schemas.microsoft.com/office/drawing/2014/main" id="{6AD2D826-8DFA-4D71-9C2B-9E0884BF8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1006" y="2724827"/>
              <a:ext cx="376370" cy="376370"/>
            </a:xfrm>
            <a:prstGeom prst="rect">
              <a:avLst/>
            </a:prstGeom>
          </p:spPr>
        </p:pic>
        <p:sp>
          <p:nvSpPr>
            <p:cNvPr id="30" name="TextBox 29">
              <a:extLst>
                <a:ext uri="{FF2B5EF4-FFF2-40B4-BE49-F238E27FC236}">
                  <a16:creationId xmlns:a16="http://schemas.microsoft.com/office/drawing/2014/main" id="{53E8790C-1456-4FAA-876B-843F942DA2A6}"/>
                </a:ext>
              </a:extLst>
            </p:cNvPr>
            <p:cNvSpPr txBox="1"/>
            <p:nvPr/>
          </p:nvSpPr>
          <p:spPr>
            <a:xfrm>
              <a:off x="6690325" y="2229672"/>
              <a:ext cx="1297732" cy="271554"/>
            </a:xfrm>
            <a:prstGeom prst="rect">
              <a:avLst/>
            </a:prstGeom>
            <a:noFill/>
          </p:spPr>
          <p:txBody>
            <a:bodyPr wrap="square">
              <a:spAutoFit/>
            </a:bodyPr>
            <a:lstStyle/>
            <a:p>
              <a:r>
                <a:rPr lang="fr-FR" sz="1176" b="1" dirty="0"/>
                <a:t>az104-03a-rg2</a:t>
              </a:r>
            </a:p>
          </p:txBody>
        </p:sp>
        <p:sp>
          <p:nvSpPr>
            <p:cNvPr id="32" name="Rectangle 31">
              <a:extLst>
                <a:ext uri="{FF2B5EF4-FFF2-40B4-BE49-F238E27FC236}">
                  <a16:creationId xmlns:a16="http://schemas.microsoft.com/office/drawing/2014/main" id="{B97D7767-2DFA-409B-9EA9-115DE8D48595}"/>
                </a:ext>
              </a:extLst>
            </p:cNvPr>
            <p:cNvSpPr/>
            <p:nvPr/>
          </p:nvSpPr>
          <p:spPr bwMode="auto">
            <a:xfrm>
              <a:off x="6313955" y="2606041"/>
              <a:ext cx="2147814"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4" name="TextBox 33">
              <a:extLst>
                <a:ext uri="{FF2B5EF4-FFF2-40B4-BE49-F238E27FC236}">
                  <a16:creationId xmlns:a16="http://schemas.microsoft.com/office/drawing/2014/main" id="{FE762DCF-ABBA-4E33-89EA-783714F935F0}"/>
                </a:ext>
              </a:extLst>
            </p:cNvPr>
            <p:cNvSpPr txBox="1"/>
            <p:nvPr/>
          </p:nvSpPr>
          <p:spPr>
            <a:xfrm>
              <a:off x="6637535" y="3101424"/>
              <a:ext cx="1578425" cy="271554"/>
            </a:xfrm>
            <a:prstGeom prst="rect">
              <a:avLst/>
            </a:prstGeom>
            <a:noFill/>
          </p:spPr>
          <p:txBody>
            <a:bodyPr wrap="square">
              <a:spAutoFit/>
            </a:bodyPr>
            <a:lstStyle/>
            <a:p>
              <a:r>
                <a:rPr lang="fr-FR" sz="1176" b="1" dirty="0"/>
                <a:t>az104-03a-disk1</a:t>
              </a:r>
            </a:p>
          </p:txBody>
        </p:sp>
        <p:cxnSp>
          <p:nvCxnSpPr>
            <p:cNvPr id="36" name="Straight Arrow Connector 35">
              <a:extLst>
                <a:ext uri="{FF2B5EF4-FFF2-40B4-BE49-F238E27FC236}">
                  <a16:creationId xmlns:a16="http://schemas.microsoft.com/office/drawing/2014/main" id="{B3958C9B-8BDE-49F6-B537-65949FD99F81}"/>
                </a:ext>
              </a:extLst>
            </p:cNvPr>
            <p:cNvCxnSpPr>
              <a:cxnSpLocks/>
            </p:cNvCxnSpPr>
            <p:nvPr/>
          </p:nvCxnSpPr>
          <p:spPr>
            <a:xfrm>
              <a:off x="4045241" y="2991439"/>
              <a:ext cx="288426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0601A19-A41B-4DB1-89F2-BE7781D3680F}"/>
                </a:ext>
              </a:extLst>
            </p:cNvPr>
            <p:cNvSpPr txBox="1"/>
            <p:nvPr/>
          </p:nvSpPr>
          <p:spPr>
            <a:xfrm>
              <a:off x="5023732" y="2743815"/>
              <a:ext cx="1366283" cy="271554"/>
            </a:xfrm>
            <a:prstGeom prst="rect">
              <a:avLst/>
            </a:prstGeom>
            <a:noFill/>
          </p:spPr>
          <p:txBody>
            <a:bodyPr wrap="square">
              <a:spAutoFit/>
            </a:bodyPr>
            <a:lstStyle/>
            <a:p>
              <a:r>
                <a:rPr lang="fr-FR" sz="1176" b="1" dirty="0"/>
                <a:t>Move </a:t>
              </a:r>
              <a:r>
                <a:rPr lang="fr-FR" sz="1176" b="1" dirty="0" err="1"/>
                <a:t>resource</a:t>
              </a:r>
              <a:r>
                <a:rPr lang="fr-FR" sz="1176" b="1" dirty="0"/>
                <a:t> </a:t>
              </a:r>
            </a:p>
          </p:txBody>
        </p:sp>
        <p:pic>
          <p:nvPicPr>
            <p:cNvPr id="40" name="Graphic 39">
              <a:extLst>
                <a:ext uri="{FF2B5EF4-FFF2-40B4-BE49-F238E27FC236}">
                  <a16:creationId xmlns:a16="http://schemas.microsoft.com/office/drawing/2014/main" id="{7D2F0244-FA43-4D55-BB6D-4CE97F43D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649" y="4667082"/>
              <a:ext cx="376369" cy="376369"/>
            </a:xfrm>
            <a:prstGeom prst="rect">
              <a:avLst/>
            </a:prstGeom>
          </p:spPr>
        </p:pic>
        <p:pic>
          <p:nvPicPr>
            <p:cNvPr id="42" name="Graphic 41">
              <a:extLst>
                <a:ext uri="{FF2B5EF4-FFF2-40B4-BE49-F238E27FC236}">
                  <a16:creationId xmlns:a16="http://schemas.microsoft.com/office/drawing/2014/main" id="{7257F93D-DFF4-4854-9746-497F5FF463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5698" y="5214644"/>
              <a:ext cx="376370" cy="376370"/>
            </a:xfrm>
            <a:prstGeom prst="rect">
              <a:avLst/>
            </a:prstGeom>
          </p:spPr>
        </p:pic>
        <p:sp>
          <p:nvSpPr>
            <p:cNvPr id="44" name="TextBox 43">
              <a:extLst>
                <a:ext uri="{FF2B5EF4-FFF2-40B4-BE49-F238E27FC236}">
                  <a16:creationId xmlns:a16="http://schemas.microsoft.com/office/drawing/2014/main" id="{56BA5DA0-8B9A-45DA-85C4-B0BB7F499FA3}"/>
                </a:ext>
              </a:extLst>
            </p:cNvPr>
            <p:cNvSpPr txBox="1"/>
            <p:nvPr/>
          </p:nvSpPr>
          <p:spPr>
            <a:xfrm>
              <a:off x="3145017" y="4719489"/>
              <a:ext cx="1297732" cy="271554"/>
            </a:xfrm>
            <a:prstGeom prst="rect">
              <a:avLst/>
            </a:prstGeom>
            <a:noFill/>
          </p:spPr>
          <p:txBody>
            <a:bodyPr wrap="square">
              <a:spAutoFit/>
            </a:bodyPr>
            <a:lstStyle/>
            <a:p>
              <a:r>
                <a:rPr lang="fr-FR" sz="1176" b="1" dirty="0"/>
                <a:t>az104-03a-rg3</a:t>
              </a:r>
            </a:p>
          </p:txBody>
        </p:sp>
        <p:sp>
          <p:nvSpPr>
            <p:cNvPr id="46" name="Rectangle 45">
              <a:extLst>
                <a:ext uri="{FF2B5EF4-FFF2-40B4-BE49-F238E27FC236}">
                  <a16:creationId xmlns:a16="http://schemas.microsoft.com/office/drawing/2014/main" id="{41A392FE-C564-49ED-996A-2C847E6978C0}"/>
                </a:ext>
              </a:extLst>
            </p:cNvPr>
            <p:cNvSpPr/>
            <p:nvPr/>
          </p:nvSpPr>
          <p:spPr bwMode="auto">
            <a:xfrm>
              <a:off x="2676701" y="509585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47">
              <a:extLst>
                <a:ext uri="{FF2B5EF4-FFF2-40B4-BE49-F238E27FC236}">
                  <a16:creationId xmlns:a16="http://schemas.microsoft.com/office/drawing/2014/main" id="{CFA5B777-6B5D-41DC-ADD5-472F87CC79D2}"/>
                </a:ext>
              </a:extLst>
            </p:cNvPr>
            <p:cNvSpPr txBox="1"/>
            <p:nvPr/>
          </p:nvSpPr>
          <p:spPr>
            <a:xfrm>
              <a:off x="3092227" y="5591241"/>
              <a:ext cx="1578425" cy="271554"/>
            </a:xfrm>
            <a:prstGeom prst="rect">
              <a:avLst/>
            </a:prstGeom>
            <a:noFill/>
          </p:spPr>
          <p:txBody>
            <a:bodyPr wrap="square">
              <a:spAutoFit/>
            </a:bodyPr>
            <a:lstStyle/>
            <a:p>
              <a:r>
                <a:rPr lang="fr-FR" sz="1176" b="1" dirty="0"/>
                <a:t>az104-03a-disk2</a:t>
              </a:r>
            </a:p>
          </p:txBody>
        </p:sp>
        <p:pic>
          <p:nvPicPr>
            <p:cNvPr id="50" name="Picture 49">
              <a:extLst>
                <a:ext uri="{FF2B5EF4-FFF2-40B4-BE49-F238E27FC236}">
                  <a16:creationId xmlns:a16="http://schemas.microsoft.com/office/drawing/2014/main" id="{B6FC0266-2696-48AC-83D0-41C7F0580797}"/>
                </a:ext>
              </a:extLst>
            </p:cNvPr>
            <p:cNvPicPr>
              <a:picLocks noChangeAspect="1"/>
            </p:cNvPicPr>
            <p:nvPr/>
          </p:nvPicPr>
          <p:blipFill>
            <a:blip r:embed="rId6"/>
            <a:stretch>
              <a:fillRect/>
            </a:stretch>
          </p:blipFill>
          <p:spPr>
            <a:xfrm>
              <a:off x="6029227" y="4667082"/>
              <a:ext cx="260577" cy="323961"/>
            </a:xfrm>
            <a:prstGeom prst="rect">
              <a:avLst/>
            </a:prstGeom>
          </p:spPr>
        </p:pic>
        <p:sp>
          <p:nvSpPr>
            <p:cNvPr id="52" name="TextBox 51">
              <a:extLst>
                <a:ext uri="{FF2B5EF4-FFF2-40B4-BE49-F238E27FC236}">
                  <a16:creationId xmlns:a16="http://schemas.microsoft.com/office/drawing/2014/main" id="{CCF566DD-9DBC-4D68-9044-D409EABA83A4}"/>
                </a:ext>
              </a:extLst>
            </p:cNvPr>
            <p:cNvSpPr txBox="1"/>
            <p:nvPr/>
          </p:nvSpPr>
          <p:spPr>
            <a:xfrm>
              <a:off x="6289805" y="4709124"/>
              <a:ext cx="1935318" cy="452590"/>
            </a:xfrm>
            <a:prstGeom prst="rect">
              <a:avLst/>
            </a:prstGeom>
            <a:noFill/>
          </p:spPr>
          <p:txBody>
            <a:bodyPr wrap="square">
              <a:spAutoFit/>
            </a:bodyPr>
            <a:lstStyle/>
            <a:p>
              <a:r>
                <a:rPr lang="fr-FR" sz="1176" b="1" dirty="0"/>
                <a:t>az104-03a-delete-lock</a:t>
              </a:r>
            </a:p>
            <a:p>
              <a:r>
                <a:rPr lang="fr-FR" sz="1176" b="1" dirty="0"/>
                <a:t>Type: </a:t>
              </a:r>
              <a:r>
                <a:rPr lang="fr-FR" sz="1176" dirty="0" err="1"/>
                <a:t>Delete</a:t>
              </a:r>
              <a:endParaRPr lang="fr-FR" sz="1176" dirty="0"/>
            </a:p>
          </p:txBody>
        </p:sp>
        <p:cxnSp>
          <p:nvCxnSpPr>
            <p:cNvPr id="54" name="Straight Arrow Connector 53">
              <a:extLst>
                <a:ext uri="{FF2B5EF4-FFF2-40B4-BE49-F238E27FC236}">
                  <a16:creationId xmlns:a16="http://schemas.microsoft.com/office/drawing/2014/main" id="{28717AE4-8B0C-41D9-9F2C-8593C3D6E8AA}"/>
                </a:ext>
              </a:extLst>
            </p:cNvPr>
            <p:cNvCxnSpPr>
              <a:cxnSpLocks/>
            </p:cNvCxnSpPr>
            <p:nvPr/>
          </p:nvCxnSpPr>
          <p:spPr>
            <a:xfrm flipH="1">
              <a:off x="4442750" y="4855265"/>
              <a:ext cx="14548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7F42C56-1313-4659-8676-F5504FA95F0C}"/>
                </a:ext>
              </a:extLst>
            </p:cNvPr>
            <p:cNvSpPr txBox="1"/>
            <p:nvPr/>
          </p:nvSpPr>
          <p:spPr>
            <a:xfrm>
              <a:off x="2594132" y="1741146"/>
              <a:ext cx="1297732"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57">
              <a:extLst>
                <a:ext uri="{FF2B5EF4-FFF2-40B4-BE49-F238E27FC236}">
                  <a16:creationId xmlns:a16="http://schemas.microsoft.com/office/drawing/2014/main" id="{64383C77-BD63-49AB-A8DD-ED840E7ED666}"/>
                </a:ext>
              </a:extLst>
            </p:cNvPr>
            <p:cNvSpPr txBox="1"/>
            <p:nvPr/>
          </p:nvSpPr>
          <p:spPr>
            <a:xfrm>
              <a:off x="5177694" y="1722831"/>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60" name="TextBox 59">
              <a:extLst>
                <a:ext uri="{FF2B5EF4-FFF2-40B4-BE49-F238E27FC236}">
                  <a16:creationId xmlns:a16="http://schemas.microsoft.com/office/drawing/2014/main" id="{09B02C0E-5CE5-4091-ABCF-13FCE97ED08F}"/>
                </a:ext>
              </a:extLst>
            </p:cNvPr>
            <p:cNvSpPr txBox="1"/>
            <p:nvPr/>
          </p:nvSpPr>
          <p:spPr>
            <a:xfrm>
              <a:off x="2676702" y="4239989"/>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grpSp>
    </p:spTree>
    <p:extLst>
      <p:ext uri="{BB962C8B-B14F-4D97-AF65-F5344CB8AC3E}">
        <p14:creationId xmlns:p14="http://schemas.microsoft.com/office/powerpoint/2010/main" val="392024859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50D70E-635A-420B-BEF4-FA6CFD2D9B4D}"/>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D871FB00-500F-4CA6-990C-8251155A9DE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40260946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AF226B-4D52-B3D2-9A07-1DF9E4DEC0A3}"/>
              </a:ext>
            </a:extLst>
          </p:cNvPr>
          <p:cNvPicPr>
            <a:picLocks noChangeAspect="1"/>
          </p:cNvPicPr>
          <p:nvPr/>
        </p:nvPicPr>
        <p:blipFill>
          <a:blip r:embed="rId2"/>
          <a:stretch>
            <a:fillRect/>
          </a:stretch>
        </p:blipFill>
        <p:spPr>
          <a:xfrm>
            <a:off x="695420" y="442844"/>
            <a:ext cx="11045633" cy="5831043"/>
          </a:xfrm>
          <a:prstGeom prst="rect">
            <a:avLst/>
          </a:prstGeom>
        </p:spPr>
      </p:pic>
    </p:spTree>
    <p:extLst>
      <p:ext uri="{BB962C8B-B14F-4D97-AF65-F5344CB8AC3E}">
        <p14:creationId xmlns:p14="http://schemas.microsoft.com/office/powerpoint/2010/main" val="9197791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Subscriptions</a:t>
            </a:r>
          </a:p>
        </p:txBody>
      </p:sp>
      <p:sp>
        <p:nvSpPr>
          <p:cNvPr id="12" name="Rectangle 11">
            <a:extLst>
              <a:ext uri="{FF2B5EF4-FFF2-40B4-BE49-F238E27FC236}">
                <a16:creationId xmlns:a16="http://schemas.microsoft.com/office/drawing/2014/main" id="{27061DCE-0628-443A-AAEB-A9977EF1FCC7}"/>
              </a:ext>
              <a:ext uri="{C183D7F6-B498-43B3-948B-1728B52AA6E4}">
                <adec:decorative xmlns:adec="http://schemas.microsoft.com/office/drawing/2017/decorative" val="0"/>
              </a:ext>
            </a:extLst>
          </p:cNvPr>
          <p:cNvSpPr/>
          <p:nvPr/>
        </p:nvSpPr>
        <p:spPr bwMode="auto">
          <a:xfrm>
            <a:off x="427037" y="1006509"/>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Only identities in Azure AD, or in a directory that is trusted by Azure AD, can create a subscription</a:t>
            </a:r>
          </a:p>
        </p:txBody>
      </p:sp>
      <p:sp>
        <p:nvSpPr>
          <p:cNvPr id="8" name="Rectangle 7">
            <a:extLst>
              <a:ext uri="{FF2B5EF4-FFF2-40B4-BE49-F238E27FC236}">
                <a16:creationId xmlns:a16="http://schemas.microsoft.com/office/drawing/2014/main" id="{8CD30929-7FD0-4673-80E1-2E9A660C7595}"/>
              </a:ext>
              <a:ext uri="{C183D7F6-B498-43B3-948B-1728B52AA6E4}">
                <adec:decorative xmlns:adec="http://schemas.microsoft.com/office/drawing/2017/decorative" val="0"/>
              </a:ext>
            </a:extLst>
          </p:cNvPr>
          <p:cNvSpPr/>
          <p:nvPr/>
        </p:nvSpPr>
        <p:spPr bwMode="auto">
          <a:xfrm>
            <a:off x="427037" y="2107441"/>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Logical unit of Azure services that is linked to an Azure account</a:t>
            </a:r>
          </a:p>
        </p:txBody>
      </p:sp>
      <p:sp>
        <p:nvSpPr>
          <p:cNvPr id="11" name="Rectangle 10">
            <a:extLst>
              <a:ext uri="{FF2B5EF4-FFF2-40B4-BE49-F238E27FC236}">
                <a16:creationId xmlns:a16="http://schemas.microsoft.com/office/drawing/2014/main" id="{C9F1EDBB-828D-4D8C-A946-2774E3A80DE4}"/>
              </a:ext>
              <a:ext uri="{C183D7F6-B498-43B3-948B-1728B52AA6E4}">
                <adec:decorative xmlns:adec="http://schemas.microsoft.com/office/drawing/2017/decorative" val="0"/>
              </a:ext>
            </a:extLst>
          </p:cNvPr>
          <p:cNvSpPr/>
          <p:nvPr/>
        </p:nvSpPr>
        <p:spPr bwMode="auto">
          <a:xfrm>
            <a:off x="427037" y="3208373"/>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Security and billing boundary</a:t>
            </a:r>
          </a:p>
        </p:txBody>
      </p:sp>
      <p:pic>
        <p:nvPicPr>
          <p:cNvPr id="10" name="Picture 2" descr="Flowchart. At the top is the Azure Account. Connected to the account is a Dev Subscription, Test Subscription, and Production Subscription. Each subscription uses different Azure resources">
            <a:extLst>
              <a:ext uri="{FF2B5EF4-FFF2-40B4-BE49-F238E27FC236}">
                <a16:creationId xmlns:a16="http://schemas.microsoft.com/office/drawing/2014/main" id="{91F8BF4C-A37F-4E65-82E6-0A29C333C66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238" b="-13863"/>
          <a:stretch/>
        </p:blipFill>
        <p:spPr>
          <a:xfrm>
            <a:off x="6603999" y="1549081"/>
            <a:ext cx="5405439" cy="4699318"/>
          </a:xfrm>
          <a:prstGeom prst="rect">
            <a:avLst/>
          </a:prstGeom>
          <a:solidFill>
            <a:schemeClr val="bg1"/>
          </a:solidFill>
          <a:ln w="19050">
            <a:solidFill>
              <a:schemeClr val="bg1">
                <a:lumMod val="95000"/>
              </a:schemeClr>
            </a:solidFill>
            <a:headEnd type="none" w="med" len="med"/>
            <a:tailEnd type="none" w="med" len="med"/>
          </a:ln>
          <a:effectLst/>
        </p:spPr>
      </p:pic>
      <p:sp>
        <p:nvSpPr>
          <p:cNvPr id="4" name="Rectangle 3">
            <a:extLst>
              <a:ext uri="{FF2B5EF4-FFF2-40B4-BE49-F238E27FC236}">
                <a16:creationId xmlns:a16="http://schemas.microsoft.com/office/drawing/2014/main" id="{6D266BD7-EB37-4B41-CD71-3DE696B69F98}"/>
              </a:ext>
              <a:ext uri="{C183D7F6-B498-43B3-948B-1728B52AA6E4}">
                <adec:decorative xmlns:adec="http://schemas.microsoft.com/office/drawing/2017/decorative" val="0"/>
              </a:ext>
            </a:extLst>
          </p:cNvPr>
          <p:cNvSpPr/>
          <p:nvPr/>
        </p:nvSpPr>
        <p:spPr bwMode="auto">
          <a:xfrm>
            <a:off x="427037" y="4279450"/>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2000" b="0" i="0" dirty="0">
                <a:solidFill>
                  <a:srgbClr val="171717"/>
                </a:solidFill>
                <a:effectLst/>
                <a:latin typeface="Segoe UI" panose="020B0502040204020203" pitchFamily="34" charset="0"/>
              </a:rPr>
              <a:t>Multiple subscriptions can be linked to the same Azure account.</a:t>
            </a:r>
          </a:p>
        </p:txBody>
      </p:sp>
      <p:sp>
        <p:nvSpPr>
          <p:cNvPr id="5" name="Rectangle 4">
            <a:extLst>
              <a:ext uri="{FF2B5EF4-FFF2-40B4-BE49-F238E27FC236}">
                <a16:creationId xmlns:a16="http://schemas.microsoft.com/office/drawing/2014/main" id="{A88838F8-729B-AB4F-CA64-EABB4EEBB8AA}"/>
              </a:ext>
              <a:ext uri="{C183D7F6-B498-43B3-948B-1728B52AA6E4}">
                <adec:decorative xmlns:adec="http://schemas.microsoft.com/office/drawing/2017/decorative" val="0"/>
              </a:ext>
            </a:extLst>
          </p:cNvPr>
          <p:cNvSpPr/>
          <p:nvPr/>
        </p:nvSpPr>
        <p:spPr bwMode="auto">
          <a:xfrm>
            <a:off x="427037" y="5380382"/>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2000" b="0" i="0" dirty="0">
                <a:solidFill>
                  <a:srgbClr val="171717"/>
                </a:solidFill>
                <a:effectLst/>
                <a:latin typeface="Segoe UI" panose="020B0502040204020203" pitchFamily="34" charset="0"/>
              </a:rPr>
              <a:t>Billing for Azure services is done on a per-subscription basis.</a:t>
            </a:r>
          </a:p>
        </p:txBody>
      </p:sp>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a:xfrm>
            <a:off x="465138" y="632779"/>
            <a:ext cx="11533187" cy="411162"/>
          </a:xfrm>
        </p:spPr>
        <p:txBody>
          <a:bodyPr/>
          <a:lstStyle/>
          <a:p>
            <a:r>
              <a:rPr lang="en-US" dirty="0"/>
              <a:t>Identify 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extLst>
              <p:ext uri="{D42A27DB-BD31-4B8C-83A1-F6EECF244321}">
                <p14:modId xmlns:p14="http://schemas.microsoft.com/office/powerpoint/2010/main" val="3837464216"/>
              </p:ext>
            </p:extLst>
          </p:nvPr>
        </p:nvGraphicFramePr>
        <p:xfrm>
          <a:off x="465138" y="1400916"/>
          <a:ext cx="11582399" cy="4693920"/>
        </p:xfrm>
        <a:graphic>
          <a:graphicData uri="http://schemas.openxmlformats.org/drawingml/2006/table">
            <a:tbl>
              <a:tblPr firstRow="1" bandRow="1">
                <a:tableStyleId>{5C22544A-7EE6-4342-B048-85BDC9FD1C3A}</a:tableStyleId>
              </a:tblPr>
              <a:tblGrid>
                <a:gridCol w="2354262">
                  <a:extLst>
                    <a:ext uri="{9D8B030D-6E8A-4147-A177-3AD203B41FA5}">
                      <a16:colId xmlns:a16="http://schemas.microsoft.com/office/drawing/2014/main" val="1244596785"/>
                    </a:ext>
                  </a:extLst>
                </a:gridCol>
                <a:gridCol w="9228137">
                  <a:extLst>
                    <a:ext uri="{9D8B030D-6E8A-4147-A177-3AD203B41FA5}">
                      <a16:colId xmlns:a16="http://schemas.microsoft.com/office/drawing/2014/main" val="1144169494"/>
                    </a:ext>
                  </a:extLst>
                </a:gridCol>
              </a:tblGrid>
              <a:tr h="363959">
                <a:tc>
                  <a:txBody>
                    <a:bodyPr/>
                    <a:lstStyle/>
                    <a:p>
                      <a:pPr algn="l"/>
                      <a:r>
                        <a:rPr lang="en-US" sz="2400" b="0" dirty="0">
                          <a:latin typeface="+mj-lt"/>
                        </a:rPr>
                        <a:t>Subscription</a:t>
                      </a: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400" b="0" dirty="0">
                          <a:latin typeface="+mj-lt"/>
                        </a:rPr>
                        <a:t>Usage</a:t>
                      </a: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67422487"/>
                  </a:ext>
                </a:extLst>
              </a:tr>
              <a:tr h="1005840">
                <a:tc>
                  <a:txBody>
                    <a:bodyPr/>
                    <a:lstStyle/>
                    <a:p>
                      <a:pPr algn="l"/>
                      <a:r>
                        <a:rPr lang="en-US" sz="2200" dirty="0">
                          <a:latin typeface="+mj-lt"/>
                        </a:rPr>
                        <a:t>Free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a $200 credit for the first 30 days, free limited access for</a:t>
                      </a:r>
                      <a:br>
                        <a:rPr lang="en-US" sz="2200" dirty="0"/>
                      </a:br>
                      <a:r>
                        <a:rPr lang="en-US" sz="2200" dirty="0"/>
                        <a:t>12 months</a:t>
                      </a:r>
                    </a:p>
                  </a:txBody>
                  <a:tcPr marL="137160" marR="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7718024"/>
                  </a:ext>
                </a:extLst>
              </a:tr>
              <a:tr h="640080">
                <a:tc>
                  <a:txBody>
                    <a:bodyPr/>
                    <a:lstStyle/>
                    <a:p>
                      <a:pPr algn="l"/>
                      <a:r>
                        <a:rPr lang="en-US" sz="2200" dirty="0">
                          <a:latin typeface="+mj-lt"/>
                        </a:rPr>
                        <a:t>Pay-As-You-Go</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Charges you monthly</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5247879"/>
                  </a:ext>
                </a:extLst>
              </a:tr>
              <a:tr h="640080">
                <a:tc>
                  <a:txBody>
                    <a:bodyPr/>
                    <a:lstStyle/>
                    <a:p>
                      <a:pPr algn="l"/>
                      <a:r>
                        <a:rPr lang="en-US" sz="2200" dirty="0">
                          <a:latin typeface="+mj-lt"/>
                        </a:rPr>
                        <a:t>CSP</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Agreement with possible discounts through a Microsoft Cloud Solutions Provider Partner – typically for small to medium businesses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8380257"/>
                  </a:ext>
                </a:extLst>
              </a:tr>
              <a:tr h="1005840">
                <a:tc>
                  <a:txBody>
                    <a:bodyPr/>
                    <a:lstStyle/>
                    <a:p>
                      <a:pPr algn="l"/>
                      <a:r>
                        <a:rPr lang="en-US" sz="2200" dirty="0">
                          <a:latin typeface="+mj-lt"/>
                        </a:rPr>
                        <a:t>Enterprise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One agreement, with discounts for new licenses and Software</a:t>
                      </a:r>
                      <a:br>
                        <a:rPr lang="en-US" sz="2200" dirty="0"/>
                      </a:br>
                      <a:r>
                        <a:rPr lang="en-US" sz="2200" dirty="0"/>
                        <a:t>Assurance – targeted at enterprise-scale organizations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56433382"/>
                  </a:ext>
                </a:extLst>
              </a:tr>
              <a:tr h="640080">
                <a:tc>
                  <a:txBody>
                    <a:bodyPr/>
                    <a:lstStyle/>
                    <a:p>
                      <a:pPr algn="l"/>
                      <a:r>
                        <a:rPr lang="en-US" sz="2200" dirty="0">
                          <a:latin typeface="+mj-lt"/>
                        </a:rPr>
                        <a:t>Student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$100 for 12 months – must verify student access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5424</Words>
  <Application>Microsoft Office PowerPoint</Application>
  <PresentationFormat>Custom</PresentationFormat>
  <Paragraphs>662</Paragraphs>
  <Slides>61</Slides>
  <Notes>41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1" baseType="lpstr">
      <vt:lpstr>Arial</vt:lpstr>
      <vt:lpstr>Calibri</vt:lpstr>
      <vt:lpstr>Consolas</vt:lpstr>
      <vt:lpstr>Segoe UI</vt:lpstr>
      <vt:lpstr>Segoe UI Light</vt:lpstr>
      <vt:lpstr>Segoe UI Semibold</vt:lpstr>
      <vt:lpstr>Segoe UI VSS (Regular)</vt:lpstr>
      <vt:lpstr>Wingdings</vt:lpstr>
      <vt:lpstr>Azure 1</vt:lpstr>
      <vt:lpstr>Bitmap Image</vt:lpstr>
      <vt:lpstr>AZ-104T00A Administer Governance and Compliance</vt:lpstr>
      <vt:lpstr>Administer Governance and Compliance Introduction</vt:lpstr>
      <vt:lpstr>Configure Subscriptions and Configure Azure Resource Manager Resources</vt:lpstr>
      <vt:lpstr>Configure Subscriptions Introduction</vt:lpstr>
      <vt:lpstr>Identify Regions</vt:lpstr>
      <vt:lpstr>PowerPoint Presentation</vt:lpstr>
      <vt:lpstr>PowerPoint Presentation</vt:lpstr>
      <vt:lpstr>Implement Azure Subscriptions</vt:lpstr>
      <vt:lpstr>Identify Subscription Usage</vt:lpstr>
      <vt:lpstr>Obtain a Subscription</vt:lpstr>
      <vt:lpstr>Subscription Best Practices</vt:lpstr>
      <vt:lpstr>Management Groups</vt:lpstr>
      <vt:lpstr>PowerPoint Presentation</vt:lpstr>
      <vt:lpstr>Designing Management Groups</vt:lpstr>
      <vt:lpstr>PowerPoint Presentation</vt:lpstr>
      <vt:lpstr>Create Resource Groups</vt:lpstr>
      <vt:lpstr>Determine Resource Limits</vt:lpstr>
      <vt:lpstr>Create an Azure Resource Hierarchy</vt:lpstr>
      <vt:lpstr>Apply Resource Tagging</vt:lpstr>
      <vt:lpstr>Resource Tags</vt:lpstr>
      <vt:lpstr>Why are Resource Groups Useful? </vt:lpstr>
      <vt:lpstr>Implement Cost Management</vt:lpstr>
      <vt:lpstr>Apply Cost Savings</vt:lpstr>
      <vt:lpstr>Manage Costs</vt:lpstr>
      <vt:lpstr>Knowledge Check</vt:lpstr>
      <vt:lpstr>Summary and Resources - Configure Subscriptions</vt:lpstr>
      <vt:lpstr>Configure Azure Policy</vt:lpstr>
      <vt:lpstr>Configure Azure Policy Introduction</vt:lpstr>
      <vt:lpstr>Implement Azure Policies</vt:lpstr>
      <vt:lpstr>Azure Policy : Types and Use Cases</vt:lpstr>
      <vt:lpstr>Create Azure Policies</vt:lpstr>
      <vt:lpstr>Demonstration – Azure Policy</vt:lpstr>
      <vt:lpstr>1. Create Policy Definitions</vt:lpstr>
      <vt:lpstr>2. Create Initiative Definitions</vt:lpstr>
      <vt:lpstr>3. Scope the Initiative Definition</vt:lpstr>
      <vt:lpstr>4. Determine Compliance</vt:lpstr>
      <vt:lpstr>Knowledge Check </vt:lpstr>
      <vt:lpstr>Summary and Resources – Configure Azure Policy</vt:lpstr>
      <vt:lpstr>Configure Role-Based Access Control</vt:lpstr>
      <vt:lpstr>Configure Role-Based Access Control Introduction</vt:lpstr>
      <vt:lpstr>Compare Azure RBAC Roles to Azure AD Roles</vt:lpstr>
      <vt:lpstr>Azure RBAC Concepts</vt:lpstr>
      <vt:lpstr>Create a Role Definition</vt:lpstr>
      <vt:lpstr>Role Permission Sets</vt:lpstr>
      <vt:lpstr>Azure Resource RBAC Things to Remember</vt:lpstr>
      <vt:lpstr>Example of Effective Permissions with Additive Model</vt:lpstr>
      <vt:lpstr>Azure RBAC Role Assignments</vt:lpstr>
      <vt:lpstr>Create a Role Assignment</vt:lpstr>
      <vt:lpstr>Reminder: Compare Azure RBAC with Azure AD Admin</vt:lpstr>
      <vt:lpstr>Apply RBAC Authentication</vt:lpstr>
      <vt:lpstr>Knowledge Check</vt:lpstr>
      <vt:lpstr>Demonstration – Azure RBAC</vt:lpstr>
      <vt:lpstr>Summary and Resources – Configure RBAC</vt:lpstr>
      <vt:lpstr>Lab 02a - Manage Subscriptions and RBAC Lab 02b - Manage Governance via Azure Policy Lab 03a – Manage Azure resources with the Azure portal</vt:lpstr>
      <vt:lpstr>Lab 02a – Manage Subscriptions and Azure RBAC</vt:lpstr>
      <vt:lpstr>Lab 02a – Architecture diagram</vt:lpstr>
      <vt:lpstr>Lab 02b – Manage Governance via Azure Policy</vt:lpstr>
      <vt:lpstr>Lab 02b – Architecture diagram</vt:lpstr>
      <vt:lpstr>Lab 03a – Manage Azure resources with the Azure portal</vt:lpstr>
      <vt:lpstr>Lab 03a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2022-03-15T16:40:08Z</dcterms:created>
  <dcterms:modified xsi:type="dcterms:W3CDTF">2022-12-12T11:23:24Z</dcterms:modified>
</cp:coreProperties>
</file>