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8"/>
  </p:notesMasterIdLst>
  <p:handoutMasterIdLst>
    <p:handoutMasterId r:id="rId49"/>
  </p:handoutMasterIdLst>
  <p:sldIdLst>
    <p:sldId id="2246" r:id="rId2"/>
    <p:sldId id="2584" r:id="rId3"/>
    <p:sldId id="1866" r:id="rId4"/>
    <p:sldId id="2008" r:id="rId5"/>
    <p:sldId id="2595" r:id="rId6"/>
    <p:sldId id="2582" r:id="rId7"/>
    <p:sldId id="2578" r:id="rId8"/>
    <p:sldId id="2583" r:id="rId9"/>
    <p:sldId id="2593" r:id="rId10"/>
    <p:sldId id="1868" r:id="rId11"/>
    <p:sldId id="2586" r:id="rId12"/>
    <p:sldId id="9140" r:id="rId13"/>
    <p:sldId id="1884" r:id="rId14"/>
    <p:sldId id="9139" r:id="rId15"/>
    <p:sldId id="1899" r:id="rId16"/>
    <p:sldId id="1901" r:id="rId17"/>
    <p:sldId id="9141" r:id="rId18"/>
    <p:sldId id="9138" r:id="rId19"/>
    <p:sldId id="1905" r:id="rId20"/>
    <p:sldId id="1906" r:id="rId21"/>
    <p:sldId id="2594" r:id="rId22"/>
    <p:sldId id="2010" r:id="rId23"/>
    <p:sldId id="2243" r:id="rId24"/>
    <p:sldId id="2589" r:id="rId25"/>
    <p:sldId id="2244" r:id="rId26"/>
    <p:sldId id="2590" r:id="rId27"/>
    <p:sldId id="2245" r:id="rId28"/>
    <p:sldId id="2591" r:id="rId29"/>
    <p:sldId id="2587" r:id="rId30"/>
    <p:sldId id="1980" r:id="rId31"/>
    <p:sldId id="1992" r:id="rId32"/>
    <p:sldId id="1990" r:id="rId33"/>
    <p:sldId id="1981" r:id="rId34"/>
    <p:sldId id="1986" r:id="rId35"/>
    <p:sldId id="1908" r:id="rId36"/>
    <p:sldId id="2248" r:id="rId37"/>
    <p:sldId id="2249" r:id="rId38"/>
    <p:sldId id="1994" r:id="rId39"/>
    <p:sldId id="1995" r:id="rId40"/>
    <p:sldId id="1891" r:id="rId41"/>
    <p:sldId id="1892" r:id="rId42"/>
    <p:sldId id="1893" r:id="rId43"/>
    <p:sldId id="2242" r:id="rId44"/>
    <p:sldId id="1670" r:id="rId45"/>
    <p:sldId id="1996" r:id="rId46"/>
    <p:sldId id="2592"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Azure Resources" id="{CBCC379F-88C9-4FDE-BAC4-E30590D9465A}">
          <p14:sldIdLst>
            <p14:sldId id="2246"/>
            <p14:sldId id="2584"/>
          </p14:sldIdLst>
        </p14:section>
        <p14:section name="Tools" id="{5BC258A1-A3D9-453B-925A-8F47C74EBC7C}">
          <p14:sldIdLst>
            <p14:sldId id="1866"/>
            <p14:sldId id="2008"/>
            <p14:sldId id="2595"/>
            <p14:sldId id="2582"/>
            <p14:sldId id="2578"/>
            <p14:sldId id="2583"/>
            <p14:sldId id="2593"/>
          </p14:sldIdLst>
        </p14:section>
        <p14:section name="Templates" id="{6AB517D9-7AD0-48DE-A41A-952DCA75EEDD}">
          <p14:sldIdLst>
            <p14:sldId id="1868"/>
            <p14:sldId id="2586"/>
            <p14:sldId id="9140"/>
            <p14:sldId id="1884"/>
            <p14:sldId id="9139"/>
            <p14:sldId id="1899"/>
            <p14:sldId id="1901"/>
            <p14:sldId id="9141"/>
            <p14:sldId id="9138"/>
            <p14:sldId id="1905"/>
            <p14:sldId id="1906"/>
            <p14:sldId id="2594"/>
          </p14:sldIdLst>
        </p14:section>
        <p14:section name="Labs" id="{4FB7BD47-466F-42B8-880D-0525FD608F97}">
          <p14:sldIdLst>
            <p14:sldId id="2010"/>
            <p14:sldId id="2243"/>
            <p14:sldId id="2589"/>
            <p14:sldId id="2244"/>
            <p14:sldId id="2590"/>
            <p14:sldId id="2245"/>
            <p14:sldId id="2591"/>
            <p14:sldId id="2587"/>
          </p14:sldIdLst>
        </p14:section>
        <p14:section name="Extra Optional Slides" id="{6403CCC4-12A8-4D5C-9074-FA4DA4B16CC9}">
          <p14:sldIdLst>
            <p14:sldId id="1980"/>
            <p14:sldId id="1992"/>
            <p14:sldId id="1990"/>
            <p14:sldId id="1981"/>
            <p14:sldId id="1986"/>
            <p14:sldId id="1908"/>
          </p14:sldIdLst>
        </p14:section>
        <p14:section name="ARM - removed" id="{D046E094-FFE1-4E94-B106-2E7CA5B0E657}">
          <p14:sldIdLst>
            <p14:sldId id="2248"/>
            <p14:sldId id="2249"/>
            <p14:sldId id="1994"/>
            <p14:sldId id="1995"/>
            <p14:sldId id="1891"/>
            <p14:sldId id="1892"/>
            <p14:sldId id="1893"/>
            <p14:sldId id="2242"/>
            <p14:sldId id="1670"/>
            <p14:sldId id="1996"/>
            <p14:sldId id="25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0D68F-AE92-42AD-8D3F-4FAE845C7909}" v="3" dt="2022-03-14T17:53:34.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8000" autoAdjust="0"/>
  </p:normalViewPr>
  <p:slideViewPr>
    <p:cSldViewPr snapToGrid="0">
      <p:cViewPr varScale="1">
        <p:scale>
          <a:sx n="82" d="100"/>
          <a:sy n="82" d="100"/>
        </p:scale>
        <p:origin x="667"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12/12/2022 7:05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12/12/2022 6:52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12/12/2022 6:52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https://docs.microsoft.com/azure/azure-resource-manager/templates/overview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1272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https://docs.microsoft.com/azure/azure-resource-manager/templates/template-parameters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9890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Bicep? - https://docs.microsoft.com/azure/azure-resource-manager/bicep/overview?tabs=bicep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865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 There are a lot of other Learn modules on templates.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Resource Manager templates and what are the advantages of using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uses a declarative syntax.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tools an Administrator can use to create and manage Azure resources.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Portal,</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Azure CLI, Azure PowerShell, and Azure templates.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r>
              <a:rPr lang="en-US" sz="900" dirty="0"/>
              <a:t>Lab 03a - Manage Azure resources by Using the Azure Portal was covered in Module 02. </a:t>
            </a: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Manage Azure resources by Using ARM Templates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1147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03c - Manage Azure resources by Using Azure PowerShell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9839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Covered in Module 02 - Lab 03a - Manage Azure resources by Using the Azure Portal. Focus on other tools.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08798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03d - Manage Azure resources by Using Azure CLI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55274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 Content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dirty="0">
                <a:solidFill>
                  <a:srgbClr val="000000"/>
                </a:solidFill>
                <a:effectLst/>
                <a:latin typeface="Consolas" panose="020B0609020204030204" pitchFamily="49" charset="0"/>
              </a:rPr>
              <a:t>A PowerShell command is called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(pronounced "command-let").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is a command that manipulates a single feature. The term cmdlet is intended to imply that it is a small command. By convention, cmdlet authors are encouraged to keep cmdlets simple and single purpose.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base PowerShell product ships with cmdlets that work with features such as sessions and background jobs. You add modules to your PowerShell installation to get cmdlets that manipulate other features. For example, there are third-party modules to work with ftp, administer your operating system, and access the file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follow a verb-noun naming convention; for example, </a:t>
            </a:r>
            <a:r>
              <a:rPr lang="en-US" b="1" dirty="0">
                <a:solidFill>
                  <a:srgbClr val="000000"/>
                </a:solidFill>
                <a:effectLst/>
                <a:latin typeface="Consolas" panose="020B0609020204030204" pitchFamily="49" charset="0"/>
              </a:rPr>
              <a:t>**Get-Process**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**Format-Table**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**Start-Service**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Verbs also have a convention. You can use </a:t>
            </a:r>
            <a:r>
              <a:rPr lang="en-US" b="1" dirty="0">
                <a:solidFill>
                  <a:srgbClr val="000000"/>
                </a:solidFill>
                <a:effectLst/>
                <a:latin typeface="Consolas" panose="020B0609020204030204" pitchFamily="49" charset="0"/>
              </a:rPr>
              <a:t>**Get-Verb**</a:t>
            </a:r>
            <a:r>
              <a:rPr lang="en-US" b="0" dirty="0">
                <a:solidFill>
                  <a:srgbClr val="000000"/>
                </a:solidFill>
                <a:effectLst/>
                <a:latin typeface="Consolas" panose="020B0609020204030204" pitchFamily="49" charset="0"/>
              </a:rPr>
              <a:t> to retrieve examples, such as: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**get**</a:t>
            </a:r>
            <a:r>
              <a:rPr lang="en-US" b="0" dirty="0">
                <a:solidFill>
                  <a:srgbClr val="000000"/>
                </a:solidFill>
                <a:effectLst/>
                <a:latin typeface="Consolas" panose="020B0609020204030204" pitchFamily="49" charset="0"/>
              </a:rPr>
              <a:t> retrieves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**set**</a:t>
            </a:r>
            <a:r>
              <a:rPr lang="en-US" b="0" dirty="0">
                <a:solidFill>
                  <a:srgbClr val="000000"/>
                </a:solidFill>
                <a:effectLst/>
                <a:latin typeface="Consolas" panose="020B0609020204030204" pitchFamily="49" charset="0"/>
              </a:rPr>
              <a:t> inserts or updates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**format**</a:t>
            </a:r>
            <a:r>
              <a:rPr lang="en-US" b="0" dirty="0">
                <a:solidFill>
                  <a:srgbClr val="000000"/>
                </a:solidFill>
                <a:effectLst/>
                <a:latin typeface="Consolas" panose="020B0609020204030204" pitchFamily="49" charset="0"/>
              </a:rPr>
              <a:t> formats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**out**</a:t>
            </a:r>
            <a:r>
              <a:rPr lang="en-US" b="0" dirty="0">
                <a:solidFill>
                  <a:srgbClr val="000000"/>
                </a:solidFill>
                <a:effectLst/>
                <a:latin typeface="Consolas" panose="020B0609020204030204" pitchFamily="49" charset="0"/>
              </a:rPr>
              <a:t> directs output to a destination.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 authors are encouraged to include a help file for each cmdlet. The </a:t>
            </a:r>
            <a:r>
              <a:rPr lang="en-US" b="1" dirty="0">
                <a:solidFill>
                  <a:srgbClr val="000000"/>
                </a:solidFill>
                <a:effectLst/>
                <a:latin typeface="Consolas" panose="020B0609020204030204" pitchFamily="49" charset="0"/>
              </a:rPr>
              <a:t>**Get-Help**</a:t>
            </a:r>
            <a:r>
              <a:rPr lang="en-US" b="0" dirty="0">
                <a:solidFill>
                  <a:srgbClr val="000000"/>
                </a:solidFill>
                <a:effectLst/>
                <a:latin typeface="Consolas" panose="020B0609020204030204" pitchFamily="49" charset="0"/>
              </a:rPr>
              <a:t> cmdlet displays the help file for any cmdlet. For example, you could get help on the </a:t>
            </a:r>
            <a:r>
              <a:rPr lang="en-US" b="0" dirty="0">
                <a:solidFill>
                  <a:srgbClr val="001188"/>
                </a:solidFill>
                <a:effectLst/>
                <a:latin typeface="Consolas" panose="020B0609020204030204" pitchFamily="49" charset="0"/>
              </a:rPr>
              <a:t>`Get-</a:t>
            </a:r>
            <a:r>
              <a:rPr lang="en-US" b="0" dirty="0" err="1">
                <a:solidFill>
                  <a:srgbClr val="001188"/>
                </a:solidFill>
                <a:effectLst/>
                <a:latin typeface="Consolas" panose="020B0609020204030204" pitchFamily="49" charset="0"/>
              </a:rPr>
              <a:t>ChildItem</a:t>
            </a:r>
            <a:r>
              <a:rPr lang="en-US" b="0" dirty="0">
                <a:solidFill>
                  <a:srgbClr val="001188"/>
                </a:solidFill>
                <a:effectLst/>
                <a:latin typeface="Consolas" panose="020B0609020204030204" pitchFamily="49" charset="0"/>
              </a:rPr>
              <a:t>`</a:t>
            </a:r>
            <a:r>
              <a:rPr lang="en-US" b="0" dirty="0">
                <a:solidFill>
                  <a:srgbClr val="000000"/>
                </a:solidFill>
                <a:effectLst/>
                <a:latin typeface="Consolas" panose="020B0609020204030204" pitchFamily="49" charset="0"/>
              </a:rPr>
              <a:t> cmdlet with the following statement:</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Get-Help Get-</a:t>
            </a:r>
            <a:r>
              <a:rPr lang="en-US" b="0" dirty="0" err="1">
                <a:solidFill>
                  <a:srgbClr val="000000"/>
                </a:solidFill>
                <a:effectLst/>
                <a:latin typeface="Consolas" panose="020B0609020204030204" pitchFamily="49" charset="0"/>
              </a:rPr>
              <a:t>ChildItem</a:t>
            </a:r>
            <a:r>
              <a:rPr lang="en-US" b="0" dirty="0">
                <a:solidFill>
                  <a:srgbClr val="000000"/>
                </a:solidFill>
                <a:effectLst/>
                <a:latin typeface="Consolas" panose="020B0609020204030204" pitchFamily="49" charset="0"/>
              </a:rPr>
              <a:t> -detailed</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are shipped in _modules. A </a:t>
            </a:r>
            <a:r>
              <a:rPr lang="en-US" b="0" i="1" dirty="0">
                <a:solidFill>
                  <a:srgbClr val="000000"/>
                </a:solidFill>
                <a:effectLst/>
                <a:latin typeface="Consolas" panose="020B0609020204030204" pitchFamily="49" charset="0"/>
              </a:rPr>
              <a:t>*PowerShell module*</a:t>
            </a:r>
            <a:r>
              <a:rPr lang="en-US" b="0" dirty="0">
                <a:solidFill>
                  <a:srgbClr val="000000"/>
                </a:solidFill>
                <a:effectLst/>
                <a:latin typeface="Consolas" panose="020B0609020204030204" pitchFamily="49" charset="0"/>
              </a:rPr>
              <a:t> is a DLL file that includes the code to process each available cmdlet. You load cmdlets into PowerShell by loading the module containing them. You can get a list of loaded modules using the </a:t>
            </a:r>
            <a:r>
              <a:rPr lang="en-US" b="0" dirty="0">
                <a:solidFill>
                  <a:srgbClr val="001188"/>
                </a:solidFill>
                <a:effectLst/>
                <a:latin typeface="Consolas" panose="020B0609020204030204" pitchFamily="49" charset="0"/>
              </a:rPr>
              <a:t>`Get-Module`</a:t>
            </a:r>
            <a:r>
              <a:rPr lang="en-US" b="0" dirty="0">
                <a:solidFill>
                  <a:srgbClr val="000000"/>
                </a:solidFill>
                <a:effectLst/>
                <a:latin typeface="Consolas" panose="020B0609020204030204" pitchFamily="49" charset="0"/>
              </a:rPr>
              <a:t> command:</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Get-Module</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'Get-Module' command will output something like the following code:</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```output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ModuleType Version    Name                                </a:t>
            </a:r>
            <a:r>
              <a:rPr lang="en-US" b="0" dirty="0" err="1">
                <a:solidFill>
                  <a:srgbClr val="000000"/>
                </a:solidFill>
                <a:effectLst/>
                <a:latin typeface="Consolas" panose="020B0609020204030204" pitchFamily="49" charset="0"/>
              </a:rPr>
              <a:t>ExportedCommands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    ----                                ----------------</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Microsoft.PowerShell.Management</a:t>
            </a:r>
            <a:r>
              <a:rPr lang="en-US" b="0" dirty="0">
                <a:solidFill>
                  <a:srgbClr val="000000"/>
                </a:solidFill>
                <a:effectLst/>
                <a:latin typeface="Consolas" panose="020B0609020204030204" pitchFamily="49" charset="0"/>
              </a:rPr>
              <a:t>     {Add-Computer, Add-Content, Checkpoint-Computer, Clear-Con...</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Microsoft.PowerShell.Utility</a:t>
            </a:r>
            <a:r>
              <a:rPr lang="en-US" b="0" dirty="0">
                <a:solidFill>
                  <a:srgbClr val="000000"/>
                </a:solidFill>
                <a:effectLst/>
                <a:latin typeface="Consolas" panose="020B0609020204030204" pitchFamily="49" charset="0"/>
              </a:rPr>
              <a:t>        {Add-Member, Add-Type, Clear-Variable, Compare-Object...}</a:t>
            </a:r>
          </a:p>
          <a:p>
            <a:r>
              <a:rPr lang="en-US" b="0" dirty="0">
                <a:solidFill>
                  <a:srgbClr val="000000"/>
                </a:solidFill>
                <a:effectLst/>
                <a:latin typeface="Consolas" panose="020B0609020204030204" pitchFamily="49" charset="0"/>
              </a:rPr>
              <a:t>    Binary     1.0.0.1    </a:t>
            </a:r>
            <a:r>
              <a:rPr lang="en-US" b="0" dirty="0" err="1">
                <a:solidFill>
                  <a:srgbClr val="000000"/>
                </a:solidFill>
                <a:effectLst/>
                <a:latin typeface="Consolas" panose="020B0609020204030204" pitchFamily="49" charset="0"/>
              </a:rPr>
              <a:t>PackageManagement</a:t>
            </a:r>
            <a:r>
              <a:rPr lang="en-US" b="0" dirty="0">
                <a:solidFill>
                  <a:srgbClr val="000000"/>
                </a:solidFill>
                <a:effectLst/>
                <a:latin typeface="Consolas" panose="020B0609020204030204" pitchFamily="49" charset="0"/>
              </a:rPr>
              <a:t>                   {Find-Package, Find-</a:t>
            </a:r>
            <a:r>
              <a:rPr lang="en-US" b="0" dirty="0" err="1">
                <a:solidFill>
                  <a:srgbClr val="000000"/>
                </a:solidFill>
                <a:effectLst/>
                <a:latin typeface="Consolas" panose="020B0609020204030204" pitchFamily="49" charset="0"/>
              </a:rPr>
              <a:t>PackageProvider</a:t>
            </a:r>
            <a:r>
              <a:rPr lang="en-US" b="0" dirty="0">
                <a:solidFill>
                  <a:srgbClr val="000000"/>
                </a:solidFill>
                <a:effectLst/>
                <a:latin typeface="Consolas" panose="020B0609020204030204" pitchFamily="49" charset="0"/>
              </a:rPr>
              <a:t>, Get-Package, Get-Pack...</a:t>
            </a:r>
          </a:p>
          <a:p>
            <a:r>
              <a:rPr lang="en-US" b="0" dirty="0">
                <a:solidFill>
                  <a:srgbClr val="000000"/>
                </a:solidFill>
                <a:effectLst/>
                <a:latin typeface="Consolas" panose="020B0609020204030204" pitchFamily="49" charset="0"/>
              </a:rPr>
              <a:t>    Script     1.0.0.1    </a:t>
            </a:r>
            <a:r>
              <a:rPr lang="en-US" b="0" dirty="0" err="1">
                <a:solidFill>
                  <a:srgbClr val="000000"/>
                </a:solidFill>
                <a:effectLst/>
                <a:latin typeface="Consolas" panose="020B0609020204030204" pitchFamily="49" charset="0"/>
              </a:rPr>
              <a:t>PowerShellGet</a:t>
            </a:r>
            <a:r>
              <a:rPr lang="en-US" b="0" dirty="0">
                <a:solidFill>
                  <a:srgbClr val="000000"/>
                </a:solidFill>
                <a:effectLst/>
                <a:latin typeface="Consolas" panose="020B0609020204030204" pitchFamily="49" charset="0"/>
              </a:rPr>
              <a:t>                       {Find-Command, Find-</a:t>
            </a:r>
            <a:r>
              <a:rPr lang="en-US" b="0" dirty="0" err="1">
                <a:solidFill>
                  <a:srgbClr val="000000"/>
                </a:solidFill>
                <a:effectLst/>
                <a:latin typeface="Consolas" panose="020B0609020204030204" pitchFamily="49" charset="0"/>
              </a:rPr>
              <a:t>DscResource</a:t>
            </a:r>
            <a:r>
              <a:rPr lang="en-US" b="0" dirty="0">
                <a:solidFill>
                  <a:srgbClr val="000000"/>
                </a:solidFill>
                <a:effectLst/>
                <a:latin typeface="Consolas" panose="020B0609020204030204" pitchFamily="49" charset="0"/>
              </a:rPr>
              <a:t>, Find-Module, Find-</a:t>
            </a:r>
            <a:r>
              <a:rPr lang="en-US" b="0" dirty="0" err="1">
                <a:solidFill>
                  <a:srgbClr val="000000"/>
                </a:solidFill>
                <a:effectLst/>
                <a:latin typeface="Consolas" panose="020B0609020204030204" pitchFamily="49" charset="0"/>
              </a:rPr>
              <a:t>RoleCap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Script     2.0.0      </a:t>
            </a:r>
            <a:r>
              <a:rPr lang="en-US" b="0" dirty="0" err="1">
                <a:solidFill>
                  <a:srgbClr val="000000"/>
                </a:solidFill>
                <a:effectLst/>
                <a:latin typeface="Consolas" panose="020B0609020204030204" pitchFamily="49" charset="0"/>
              </a:rPr>
              <a:t>PSReadline</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PSReadLineKeyHandler</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PSReadLineOption</a:t>
            </a:r>
            <a:r>
              <a:rPr lang="en-US" b="0" dirty="0">
                <a:solidFill>
                  <a:srgbClr val="000000"/>
                </a:solidFill>
                <a:effectLst/>
                <a:latin typeface="Consolas" panose="020B0609020204030204" pitchFamily="49" charset="0"/>
              </a:rPr>
              <a:t>, Remove-PS...</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420085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98788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77434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07119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QuickStart Templates - https://azure.microsoft.com/resources/templates/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986770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 Azure identities and governance (15-20%)</a:t>
            </a:r>
          </a:p>
          <a:p>
            <a:pPr marL="171450" indent="-171450">
              <a:buFont typeface="Arial" panose="020B0604020202020204" pitchFamily="34" charset="0"/>
              <a:buChar char="•"/>
            </a:pPr>
            <a:r>
              <a:rPr lang="en-US" dirty="0"/>
              <a:t>Manage subscriptions and governance</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resource locks</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and manage resource groups (move and remove)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a:p>
        </p:txBody>
      </p:sp>
    </p:spTree>
    <p:extLst>
      <p:ext uri="{BB962C8B-B14F-4D97-AF65-F5344CB8AC3E}">
        <p14:creationId xmlns:p14="http://schemas.microsoft.com/office/powerpoint/2010/main" val="777569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Azure Resource Manager? - https://docs.microsoft.com/azure/azure-resource-manager/management/overview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597945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is not directly related to any certification objectives. However, using the tools will be necessary to complete any hands-on portion of the exam.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Lock resources to prevent unexpected changes: https://docs.microsoft.com/azure/azure-resource-manager/resource-group-lock-resources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Control and organize Azure resources with Azure Resource Manager - https://docs.microsoft.com/learn/modules/control-and-organize-with-azure-resource-manager/</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54864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Move resources to new resource group or subscription - https://docs.microsoft.com/azure/azure-resource-manager/resource-group-move-resources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116205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Resource Manager resource groups by using the Azure portal - https://docs.microsoft.com/azure/azure-resource-manager/management/manage-resource-groups-portal</a:t>
            </a:r>
          </a:p>
          <a:p>
            <a:endParaRPr lang="en-US" dirty="0"/>
          </a:p>
          <a:p>
            <a:r>
              <a:rPr lang="en-US" dirty="0"/>
              <a:t>Move Azure resources to another resource group - https://docs.microsoft.com/learn/modules/move-azure-resources-another-resource-group/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068086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906343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2574345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a:p>
        </p:txBody>
      </p:sp>
    </p:spTree>
    <p:extLst>
      <p:ext uri="{BB962C8B-B14F-4D97-AF65-F5344CB8AC3E}">
        <p14:creationId xmlns:p14="http://schemas.microsoft.com/office/powerpoint/2010/main" val="132011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student content has a page for each tool. This is a summary comparison. The extra slides that were removed are at the end of the presentation.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0230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Students have already seen and worked with the portal. Ask if there are any questions and focus on features they may not have seen, like customization of the dashboard.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51833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309519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If at any time you receive errors about </a:t>
            </a:r>
            <a:r>
              <a:rPr lang="en-US" b="0" i="1" dirty="0">
                <a:solidFill>
                  <a:srgbClr val="000000"/>
                </a:solidFill>
                <a:effectLst/>
                <a:latin typeface="Consolas" panose="020B0609020204030204" pitchFamily="49" charset="0"/>
              </a:rPr>
              <a:t>*running scripts is disabled*</a:t>
            </a:r>
            <a:r>
              <a:rPr lang="en-US" b="0" dirty="0">
                <a:solidFill>
                  <a:srgbClr val="000000"/>
                </a:solidFill>
                <a:effectLst/>
                <a:latin typeface="Consolas" panose="020B0609020204030204" pitchFamily="49" charset="0"/>
              </a:rPr>
              <a:t> be sure to set the execution policy: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Set-ExecutionPolicy -ExecutionPolicy RemoteSigned -Scope LocalMachine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You may need to run this code in PowerShell to enable TLSv2: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[Net.ServicePointManager]::SecurityProtocol = [Net.SecurityProtocolType]::Tls12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341065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Azure Cloud Shell and the two programming languages it supports.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Automate deployment of virtual machines (VMs) by using Azure Resource Manager templates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Modify an Azure Resource Manager template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Deploy from a template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Save a deployment as an Azure Resource Manager template</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1874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7881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spc="0">
                <a:ln w="3175">
                  <a:noFill/>
                </a:ln>
                <a:solidFill>
                  <a:schemeClr val="tx1"/>
                </a:solidFill>
              </a:defRPr>
            </a:lvl1pPr>
          </a:lstStyle>
          <a:p>
            <a:r>
              <a:rPr lang="en-US"/>
              <a:t>Title</a:t>
            </a:r>
          </a:p>
        </p:txBody>
      </p:sp>
      <p:sp>
        <p:nvSpPr>
          <p:cNvPr id="4" name="Footer Placeholder 1">
            <a:extLst>
              <a:ext uri="{FF2B5EF4-FFF2-40B4-BE49-F238E27FC236}">
                <a16:creationId xmlns:a16="http://schemas.microsoft.com/office/drawing/2014/main" id="{29DBB0C0-C71B-4E00-BC91-2FB053666D4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786020AC-BCCC-4D0F-AC82-1D9E6DCA66C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37295"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2263AB76-7A3E-4E74-82D1-8A17ECC1479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970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2"/>
            <a:ext cx="11239464" cy="439465"/>
          </a:xfrm>
        </p:spPr>
        <p:txBody>
          <a:bodyPr/>
          <a:lstStyle>
            <a:lvl1pPr>
              <a:defRPr sz="2856"/>
            </a:lvl1pPr>
          </a:lstStyle>
          <a:p>
            <a:r>
              <a:rPr lang="en-US" dirty="0"/>
              <a:t>Click to add title</a:t>
            </a:r>
          </a:p>
        </p:txBody>
      </p:sp>
    </p:spTree>
    <p:extLst>
      <p:ext uri="{BB962C8B-B14F-4D97-AF65-F5344CB8AC3E}">
        <p14:creationId xmlns:p14="http://schemas.microsoft.com/office/powerpoint/2010/main" val="1363115450"/>
      </p:ext>
    </p:extLst>
  </p:cSld>
  <p:clrMapOvr>
    <a:masterClrMapping/>
  </p:clrMapOvr>
  <p:transition>
    <p:fade/>
  </p:transition>
  <p:hf hdr="0" dt="0"/>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6" r:id="rId1"/>
    <p:sldLayoutId id="2147484562" r:id="rId2"/>
    <p:sldLayoutId id="2147484556" r:id="rId3"/>
    <p:sldLayoutId id="2147484624" r:id="rId4"/>
    <p:sldLayoutId id="2147484625"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bin"/><Relationship Id="rId7" Type="http://schemas.openxmlformats.org/officeDocument/2006/relationships/image" Target="../media/image32.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1.emf"/><Relationship Id="rId11" Type="http://schemas.openxmlformats.org/officeDocument/2006/relationships/image" Target="../media/image35.emf"/><Relationship Id="rId5" Type="http://schemas.openxmlformats.org/officeDocument/2006/relationships/image" Target="../media/image30.png"/><Relationship Id="rId10" Type="http://schemas.openxmlformats.org/officeDocument/2006/relationships/image" Target="../media/image34.wmf"/><Relationship Id="rId4" Type="http://schemas.openxmlformats.org/officeDocument/2006/relationships/image" Target="../media/image29.wmf"/><Relationship Id="rId9" Type="http://schemas.openxmlformats.org/officeDocument/2006/relationships/image" Target="../media/image3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azure-resource-manager/templates/template-synta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create-azure-resources-using-azure-resource-manager-templat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build-first-bicep-template/" TargetMode="External"/><Relationship Id="rId5" Type="http://schemas.openxmlformats.org/officeDocument/2006/relationships/hyperlink" Target="https://docs.microsoft.com/learn/modules/create-azure-resource-manager-template-vs-code/" TargetMode="Externa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svg"/><Relationship Id="rId7" Type="http://schemas.openxmlformats.org/officeDocument/2006/relationships/image" Target="../media/image49.sv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resources/templat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2.emf"/><Relationship Id="rId7" Type="http://schemas.openxmlformats.org/officeDocument/2006/relationships/image" Target="../media/image55.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4.emf"/><Relationship Id="rId11" Type="http://schemas.openxmlformats.org/officeDocument/2006/relationships/image" Target="../media/image34.wmf"/><Relationship Id="rId5" Type="http://schemas.openxmlformats.org/officeDocument/2006/relationships/image" Target="../media/image53.emf"/><Relationship Id="rId10" Type="http://schemas.openxmlformats.org/officeDocument/2006/relationships/image" Target="../media/image58.emf"/><Relationship Id="rId4" Type="http://schemas.openxmlformats.org/officeDocument/2006/relationships/image" Target="../media/image35.emf"/><Relationship Id="rId9" Type="http://schemas.openxmlformats.org/officeDocument/2006/relationships/image" Target="../media/image57.emf"/></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6.wmf"/></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learn/modules/tour-azure-portal/" TargetMode="External"/><Relationship Id="rId7" Type="http://schemas.openxmlformats.org/officeDocument/2006/relationships/hyperlink" Target="https://docs.microsoft.com/learn/modules/control-and-organize-with-azure-resource-manag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hyperlink" Target="https://docs.microsoft.com/learn/modules/control-azure-services-with-cli/" TargetMode="External"/><Relationship Id="rId4" Type="http://schemas.openxmlformats.org/officeDocument/2006/relationships/hyperlink" Target="https://docs.microsoft.com/learn/modules/introduction-to-power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dirty="0">
                <a:solidFill>
                  <a:schemeClr val="tx1"/>
                </a:solidFill>
                <a:cs typeface="Segoe UI"/>
              </a:rPr>
              <a:t>AZ-104T00A</a:t>
            </a:r>
            <a:br>
              <a:rPr lang="en-US" spc="0" dirty="0"/>
            </a:br>
            <a:r>
              <a:rPr lang="en-US" spc="0" dirty="0">
                <a:solidFill>
                  <a:schemeClr val="tx1"/>
                </a:solidFill>
                <a:cs typeface="Segoe UI"/>
              </a:rPr>
              <a:t>Administer Azure Resources</a:t>
            </a:r>
            <a:endParaRPr lang="en-US" spc="0" dirty="0">
              <a:solidFill>
                <a:schemeClr val="tx1"/>
              </a:solidFill>
            </a:endParaRPr>
          </a:p>
        </p:txBody>
      </p:sp>
    </p:spTree>
    <p:extLst>
      <p:ext uri="{BB962C8B-B14F-4D97-AF65-F5344CB8AC3E}">
        <p14:creationId xmlns:p14="http://schemas.microsoft.com/office/powerpoint/2010/main" val="4675206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dirty="0"/>
              <a:t>Configure Resources with ARM Templates</a:t>
            </a:r>
          </a:p>
        </p:txBody>
      </p:sp>
      <p:pic>
        <p:nvPicPr>
          <p:cNvPr id="7" name="Picture 6" descr="Icon of a webpage layout template">
            <a:extLst>
              <a:ext uri="{FF2B5EF4-FFF2-40B4-BE49-F238E27FC236}">
                <a16:creationId xmlns:a16="http://schemas.microsoft.com/office/drawing/2014/main" id="{D65F89A5-D7D4-4862-AF16-C02A3D3A40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92050" y="2990982"/>
            <a:ext cx="1012548" cy="1012554"/>
          </a:xfrm>
          <a:prstGeom prst="rect">
            <a:avLst/>
          </a:prstGeom>
        </p:spPr>
      </p:pic>
    </p:spTree>
    <p:extLst>
      <p:ext uri="{BB962C8B-B14F-4D97-AF65-F5344CB8AC3E}">
        <p14:creationId xmlns:p14="http://schemas.microsoft.com/office/powerpoint/2010/main" val="20881167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23766"/>
            <a:ext cx="2058605" cy="1894236"/>
          </a:xfrm>
        </p:spPr>
        <p:txBody>
          <a:bodyPr/>
          <a:lstStyle/>
          <a:p>
            <a:r>
              <a:rPr lang="en-US" dirty="0"/>
              <a:t>Configure Resources with ARM Templates Introduction</a:t>
            </a:r>
          </a:p>
        </p:txBody>
      </p:sp>
      <p:sp>
        <p:nvSpPr>
          <p:cNvPr id="3" name="TextBox 2">
            <a:extLst>
              <a:ext uri="{FF2B5EF4-FFF2-40B4-BE49-F238E27FC236}">
                <a16:creationId xmlns:a16="http://schemas.microsoft.com/office/drawing/2014/main" id="{1D66F79A-FC3B-489E-A9A6-42CC1358C0DB}"/>
              </a:ext>
            </a:extLst>
          </p:cNvPr>
          <p:cNvSpPr txBox="1"/>
          <p:nvPr/>
        </p:nvSpPr>
        <p:spPr>
          <a:xfrm>
            <a:off x="4656743" y="484328"/>
            <a:ext cx="4687211" cy="434639"/>
          </a:xfrm>
          <a:prstGeom prst="rect">
            <a:avLst/>
          </a:prstGeom>
          <a:noFill/>
        </p:spPr>
        <p:txBody>
          <a:bodyPr wrap="square" lIns="0" tIns="0" rIns="0" bIns="0" rtlCol="0" anchor="ctr">
            <a:noAutofit/>
          </a:bodyPr>
          <a:lstStyle/>
          <a:p>
            <a:pPr>
              <a:spcAft>
                <a:spcPts val="600"/>
              </a:spcAft>
            </a:pPr>
            <a:r>
              <a:rPr lang="en-US" sz="2000" dirty="0"/>
              <a:t>Review ARM Template Advantages</a:t>
            </a:r>
          </a:p>
        </p:txBody>
      </p:sp>
      <p:sp>
        <p:nvSpPr>
          <p:cNvPr id="4" name="TextBox 3">
            <a:extLst>
              <a:ext uri="{FF2B5EF4-FFF2-40B4-BE49-F238E27FC236}">
                <a16:creationId xmlns:a16="http://schemas.microsoft.com/office/drawing/2014/main" id="{9DA683A5-EE9D-41B6-9A3D-94B98F0EF338}"/>
              </a:ext>
            </a:extLst>
          </p:cNvPr>
          <p:cNvSpPr txBox="1"/>
          <p:nvPr/>
        </p:nvSpPr>
        <p:spPr>
          <a:xfrm>
            <a:off x="4652696" y="1163769"/>
            <a:ext cx="4138571" cy="434639"/>
          </a:xfrm>
          <a:prstGeom prst="rect">
            <a:avLst/>
          </a:prstGeom>
          <a:noFill/>
        </p:spPr>
        <p:txBody>
          <a:bodyPr wrap="square" lIns="0" tIns="0" rIns="0" bIns="0" rtlCol="0" anchor="ctr">
            <a:noAutofit/>
          </a:bodyPr>
          <a:lstStyle/>
          <a:p>
            <a:pPr>
              <a:spcAft>
                <a:spcPts val="600"/>
              </a:spcAft>
            </a:pPr>
            <a:r>
              <a:rPr lang="en-US" sz="2000" dirty="0"/>
              <a:t>Explore the JSON Template Schema</a:t>
            </a:r>
          </a:p>
        </p:txBody>
      </p:sp>
      <p:sp>
        <p:nvSpPr>
          <p:cNvPr id="5" name="TextBox 4">
            <a:extLst>
              <a:ext uri="{FF2B5EF4-FFF2-40B4-BE49-F238E27FC236}">
                <a16:creationId xmlns:a16="http://schemas.microsoft.com/office/drawing/2014/main" id="{3831524B-E8EC-441F-BC02-EFE2F7DF5121}"/>
              </a:ext>
            </a:extLst>
          </p:cNvPr>
          <p:cNvSpPr txBox="1"/>
          <p:nvPr/>
        </p:nvSpPr>
        <p:spPr>
          <a:xfrm>
            <a:off x="4656743" y="1870036"/>
            <a:ext cx="5333388" cy="434639"/>
          </a:xfrm>
          <a:prstGeom prst="rect">
            <a:avLst/>
          </a:prstGeom>
          <a:noFill/>
        </p:spPr>
        <p:txBody>
          <a:bodyPr wrap="square" lIns="0" tIns="0" rIns="0" bIns="0" rtlCol="0" anchor="ctr">
            <a:noAutofit/>
          </a:bodyPr>
          <a:lstStyle/>
          <a:p>
            <a:pPr>
              <a:spcAft>
                <a:spcPts val="600"/>
              </a:spcAft>
            </a:pPr>
            <a:r>
              <a:rPr lang="en-US" sz="2000" dirty="0"/>
              <a:t>Explore the JSON Template Parameters</a:t>
            </a:r>
          </a:p>
        </p:txBody>
      </p:sp>
      <p:sp>
        <p:nvSpPr>
          <p:cNvPr id="11" name="TextBox 10">
            <a:extLst>
              <a:ext uri="{FF2B5EF4-FFF2-40B4-BE49-F238E27FC236}">
                <a16:creationId xmlns:a16="http://schemas.microsoft.com/office/drawing/2014/main" id="{032DFB6B-CA6D-49CB-8630-734A6FCAF3E1}"/>
              </a:ext>
            </a:extLst>
          </p:cNvPr>
          <p:cNvSpPr txBox="1"/>
          <p:nvPr/>
        </p:nvSpPr>
        <p:spPr>
          <a:xfrm>
            <a:off x="4652696" y="2511568"/>
            <a:ext cx="5333388" cy="434639"/>
          </a:xfrm>
          <a:prstGeom prst="rect">
            <a:avLst/>
          </a:prstGeom>
          <a:noFill/>
        </p:spPr>
        <p:txBody>
          <a:bodyPr wrap="square" lIns="0" tIns="0" rIns="0" bIns="0" rtlCol="0" anchor="ctr">
            <a:noAutofit/>
          </a:bodyPr>
          <a:lstStyle/>
          <a:p>
            <a:pPr>
              <a:spcAft>
                <a:spcPts val="600"/>
              </a:spcAft>
            </a:pPr>
            <a:r>
              <a:rPr lang="en-US" sz="2000" dirty="0"/>
              <a:t>Consider Azure Bicep Templates</a:t>
            </a:r>
          </a:p>
        </p:txBody>
      </p:sp>
      <p:sp>
        <p:nvSpPr>
          <p:cNvPr id="7" name="TextBox 6">
            <a:extLst>
              <a:ext uri="{FF2B5EF4-FFF2-40B4-BE49-F238E27FC236}">
                <a16:creationId xmlns:a16="http://schemas.microsoft.com/office/drawing/2014/main" id="{D720668F-1F58-45A5-8D44-3116EF0BDD90}"/>
              </a:ext>
            </a:extLst>
          </p:cNvPr>
          <p:cNvSpPr txBox="1"/>
          <p:nvPr/>
        </p:nvSpPr>
        <p:spPr>
          <a:xfrm>
            <a:off x="4656743" y="3103125"/>
            <a:ext cx="6307827" cy="585178"/>
          </a:xfrm>
          <a:prstGeom prst="rect">
            <a:avLst/>
          </a:prstGeom>
          <a:noFill/>
        </p:spPr>
        <p:txBody>
          <a:bodyPr wrap="square" lIns="0" tIns="0" rIns="0" bIns="0" rtlCol="0" anchor="ctr">
            <a:noAutofit/>
          </a:bodyPr>
          <a:lstStyle/>
          <a:p>
            <a:pPr>
              <a:spcAft>
                <a:spcPts val="600"/>
              </a:spcAft>
            </a:pPr>
            <a:r>
              <a:rPr lang="en-US" sz="2000" dirty="0"/>
              <a:t>Demonstration – QuickStart Templates</a:t>
            </a:r>
          </a:p>
        </p:txBody>
      </p:sp>
      <p:sp>
        <p:nvSpPr>
          <p:cNvPr id="13" name="TextBox 12">
            <a:extLst>
              <a:ext uri="{FF2B5EF4-FFF2-40B4-BE49-F238E27FC236}">
                <a16:creationId xmlns:a16="http://schemas.microsoft.com/office/drawing/2014/main" id="{C4A68F67-227B-48DD-8B25-865A88614FE5}"/>
              </a:ext>
            </a:extLst>
          </p:cNvPr>
          <p:cNvSpPr txBox="1"/>
          <p:nvPr/>
        </p:nvSpPr>
        <p:spPr>
          <a:xfrm>
            <a:off x="4656743" y="3767680"/>
            <a:ext cx="6958074" cy="585178"/>
          </a:xfrm>
          <a:prstGeom prst="rect">
            <a:avLst/>
          </a:prstGeom>
          <a:noFill/>
        </p:spPr>
        <p:txBody>
          <a:bodyPr wrap="square" lIns="0" tIns="0" rIns="0" bIns="0" rtlCol="0" anchor="ctr">
            <a:noAutofit/>
          </a:bodyPr>
          <a:lstStyle/>
          <a:p>
            <a:pPr>
              <a:spcAft>
                <a:spcPts val="600"/>
              </a:spcAft>
            </a:pPr>
            <a:r>
              <a:rPr lang="en-US" sz="2000" dirty="0"/>
              <a:t>Demonstration – Run Templates with PowerShell (optional)</a:t>
            </a:r>
          </a:p>
        </p:txBody>
      </p:sp>
      <p:sp>
        <p:nvSpPr>
          <p:cNvPr id="29" name="TextBox 28">
            <a:extLst>
              <a:ext uri="{FF2B5EF4-FFF2-40B4-BE49-F238E27FC236}">
                <a16:creationId xmlns:a16="http://schemas.microsoft.com/office/drawing/2014/main" id="{C39760DA-931D-45C8-B713-BB6E66D7E0DD}"/>
              </a:ext>
            </a:extLst>
          </p:cNvPr>
          <p:cNvSpPr txBox="1"/>
          <p:nvPr/>
        </p:nvSpPr>
        <p:spPr>
          <a:xfrm>
            <a:off x="4652696" y="4541763"/>
            <a:ext cx="6668792" cy="307777"/>
          </a:xfrm>
          <a:prstGeom prst="rect">
            <a:avLst/>
          </a:prstGeom>
          <a:noFill/>
        </p:spPr>
        <p:txBody>
          <a:bodyPr wrap="square" lIns="0" tIns="0" rIns="0" bIns="0" rtlCol="0">
            <a:spAutoFit/>
          </a:bodyPr>
          <a:lstStyle/>
          <a:p>
            <a:pPr defTabSz="444500">
              <a:spcBef>
                <a:spcPct val="0"/>
              </a:spcBef>
              <a:spcAft>
                <a:spcPct val="35000"/>
              </a:spcAft>
              <a:tabLst>
                <a:tab pos="400050" algn="l"/>
              </a:tabLst>
            </a:pPr>
            <a:r>
              <a:rPr lang="en-US" sz="2000" dirty="0"/>
              <a:t>Summary and Resources</a:t>
            </a:r>
            <a:endParaRPr lang="en-US" sz="2400" dirty="0"/>
          </a:p>
        </p:txBody>
      </p:sp>
      <p:grpSp>
        <p:nvGrpSpPr>
          <p:cNvPr id="6" name="Group 5">
            <a:extLst>
              <a:ext uri="{FF2B5EF4-FFF2-40B4-BE49-F238E27FC236}">
                <a16:creationId xmlns:a16="http://schemas.microsoft.com/office/drawing/2014/main" id="{F169E673-C001-4909-B838-96366A0704F4}"/>
              </a:ext>
              <a:ext uri="{C183D7F6-B498-43B3-948B-1728B52AA6E4}">
                <adec:decorative xmlns:adec="http://schemas.microsoft.com/office/drawing/2017/decorative" val="1"/>
              </a:ext>
            </a:extLst>
          </p:cNvPr>
          <p:cNvGrpSpPr/>
          <p:nvPr/>
        </p:nvGrpSpPr>
        <p:grpSpPr>
          <a:xfrm>
            <a:off x="3860763" y="470646"/>
            <a:ext cx="628650" cy="4510040"/>
            <a:chOff x="3860763" y="470646"/>
            <a:chExt cx="628650" cy="4510040"/>
          </a:xfrm>
        </p:grpSpPr>
        <p:graphicFrame>
          <p:nvGraphicFramePr>
            <p:cNvPr id="10" name="Object 9">
              <a:extLst>
                <a:ext uri="{FF2B5EF4-FFF2-40B4-BE49-F238E27FC236}">
                  <a16:creationId xmlns:a16="http://schemas.microsoft.com/office/drawing/2014/main" id="{BA48DEA2-8CF6-4229-A6A3-91189BA5F623}"/>
                </a:ext>
              </a:extLst>
            </p:cNvPr>
            <p:cNvGraphicFramePr>
              <a:graphicFrameLocks noChangeAspect="1"/>
            </p:cNvGraphicFramePr>
            <p:nvPr>
              <p:extLst>
                <p:ext uri="{D42A27DB-BD31-4B8C-83A1-F6EECF244321}">
                  <p14:modId xmlns:p14="http://schemas.microsoft.com/office/powerpoint/2010/main" val="629168917"/>
                </p:ext>
              </p:extLst>
            </p:nvPr>
          </p:nvGraphicFramePr>
          <p:xfrm>
            <a:off x="3860763" y="470646"/>
            <a:ext cx="628650" cy="3276600"/>
          </p:xfrm>
          <a:graphic>
            <a:graphicData uri="http://schemas.openxmlformats.org/presentationml/2006/ole">
              <mc:AlternateContent xmlns:mc="http://schemas.openxmlformats.org/markup-compatibility/2006">
                <mc:Choice xmlns:v="urn:schemas-microsoft-com:vml" Requires="v">
                  <p:oleObj name="Bitmap Image" r:id="rId3" imgW="628560" imgH="3276720" progId="Paint.Picture">
                    <p:embed/>
                  </p:oleObj>
                </mc:Choice>
                <mc:Fallback>
                  <p:oleObj name="Bitmap Image" r:id="rId3" imgW="628560" imgH="3276720" progId="Paint.Picture">
                    <p:embed/>
                    <p:pic>
                      <p:nvPicPr>
                        <p:cNvPr id="10" name="Object 9">
                          <a:extLst>
                            <a:ext uri="{FF2B5EF4-FFF2-40B4-BE49-F238E27FC236}">
                              <a16:creationId xmlns:a16="http://schemas.microsoft.com/office/drawing/2014/main" id="{BA48DEA2-8CF6-4229-A6A3-91189BA5F623}"/>
                            </a:ext>
                          </a:extLst>
                        </p:cNvPr>
                        <p:cNvPicPr/>
                        <p:nvPr/>
                      </p:nvPicPr>
                      <p:blipFill>
                        <a:blip r:embed="rId4"/>
                        <a:stretch>
                          <a:fillRect/>
                        </a:stretch>
                      </p:blipFill>
                      <p:spPr>
                        <a:xfrm>
                          <a:off x="3860763" y="470646"/>
                          <a:ext cx="628650" cy="32766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5573531C-60F5-4AA4-864D-6703D718C244}"/>
                </a:ext>
                <a:ext uri="{C183D7F6-B498-43B3-948B-1728B52AA6E4}">
                  <adec:decorative xmlns:adec="http://schemas.microsoft.com/office/drawing/2017/decorative" val="1"/>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985223" y="589706"/>
              <a:ext cx="299661" cy="279318"/>
            </a:xfrm>
            <a:prstGeom prst="rect">
              <a:avLst/>
            </a:prstGeom>
          </p:spPr>
        </p:pic>
        <p:pic>
          <p:nvPicPr>
            <p:cNvPr id="16" name="Picture 15">
              <a:extLst>
                <a:ext uri="{FF2B5EF4-FFF2-40B4-BE49-F238E27FC236}">
                  <a16:creationId xmlns:a16="http://schemas.microsoft.com/office/drawing/2014/main" id="{DCEF51A5-3B0D-4E1E-832C-BD57489321D9}"/>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16334" y="1280265"/>
              <a:ext cx="237440" cy="221321"/>
            </a:xfrm>
            <a:prstGeom prst="rect">
              <a:avLst/>
            </a:prstGeom>
          </p:spPr>
        </p:pic>
        <p:pic>
          <p:nvPicPr>
            <p:cNvPr id="17" name="Picture 16">
              <a:extLst>
                <a:ext uri="{FF2B5EF4-FFF2-40B4-BE49-F238E27FC236}">
                  <a16:creationId xmlns:a16="http://schemas.microsoft.com/office/drawing/2014/main" id="{4E4BBE23-D33F-4688-82C9-DECD0BD9DEF8}"/>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50416" y="1989910"/>
              <a:ext cx="203358" cy="189551"/>
            </a:xfrm>
            <a:prstGeom prst="rect">
              <a:avLst/>
            </a:prstGeom>
          </p:spPr>
        </p:pic>
        <p:pic>
          <p:nvPicPr>
            <p:cNvPr id="44" name="Picture 43">
              <a:extLst>
                <a:ext uri="{FF2B5EF4-FFF2-40B4-BE49-F238E27FC236}">
                  <a16:creationId xmlns:a16="http://schemas.microsoft.com/office/drawing/2014/main" id="{7BA84F13-83B3-4F25-8316-F1676106246A}"/>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24046" y="2639599"/>
              <a:ext cx="225645" cy="210326"/>
            </a:xfrm>
            <a:prstGeom prst="rect">
              <a:avLst/>
            </a:prstGeom>
          </p:spPr>
        </p:pic>
        <p:pic>
          <p:nvPicPr>
            <p:cNvPr id="46" name="Picture 45">
              <a:extLst>
                <a:ext uri="{FF2B5EF4-FFF2-40B4-BE49-F238E27FC236}">
                  <a16:creationId xmlns:a16="http://schemas.microsoft.com/office/drawing/2014/main" id="{A6B077D6-F417-4CAF-AD56-A9494B3F0FD8}"/>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28290" y="3335905"/>
              <a:ext cx="251475" cy="175898"/>
            </a:xfrm>
            <a:prstGeom prst="rect">
              <a:avLst/>
            </a:prstGeom>
          </p:spPr>
        </p:pic>
        <p:grpSp>
          <p:nvGrpSpPr>
            <p:cNvPr id="18" name="Group 17">
              <a:extLst>
                <a:ext uri="{FF2B5EF4-FFF2-40B4-BE49-F238E27FC236}">
                  <a16:creationId xmlns:a16="http://schemas.microsoft.com/office/drawing/2014/main" id="{63594329-8E65-4A76-8961-B6C7CD2887F2}"/>
                </a:ext>
              </a:extLst>
            </p:cNvPr>
            <p:cNvGrpSpPr/>
            <p:nvPr/>
          </p:nvGrpSpPr>
          <p:grpSpPr>
            <a:xfrm>
              <a:off x="3882904" y="4498714"/>
              <a:ext cx="584367" cy="481972"/>
              <a:chOff x="10493727" y="625999"/>
              <a:chExt cx="519000" cy="503150"/>
            </a:xfrm>
          </p:grpSpPr>
          <p:pic>
            <p:nvPicPr>
              <p:cNvPr id="19" name="Picture 18">
                <a:extLst>
                  <a:ext uri="{FF2B5EF4-FFF2-40B4-BE49-F238E27FC236}">
                    <a16:creationId xmlns:a16="http://schemas.microsoft.com/office/drawing/2014/main" id="{3649C028-1727-4C61-A2CB-2D6E104F99A9}"/>
                  </a:ext>
                </a:extLst>
              </p:cNvPr>
              <p:cNvPicPr>
                <a:picLocks noChangeAspect="1"/>
              </p:cNvPicPr>
              <p:nvPr/>
            </p:nvPicPr>
            <p:blipFill>
              <a:blip r:embed="rId10"/>
              <a:stretch>
                <a:fillRect/>
              </a:stretch>
            </p:blipFill>
            <p:spPr>
              <a:xfrm>
                <a:off x="10493727" y="625999"/>
                <a:ext cx="519000" cy="503150"/>
              </a:xfrm>
              <a:prstGeom prst="rect">
                <a:avLst/>
              </a:prstGeom>
            </p:spPr>
          </p:pic>
          <p:grpSp>
            <p:nvGrpSpPr>
              <p:cNvPr id="20" name="Group 19">
                <a:extLst>
                  <a:ext uri="{FF2B5EF4-FFF2-40B4-BE49-F238E27FC236}">
                    <a16:creationId xmlns:a16="http://schemas.microsoft.com/office/drawing/2014/main" id="{A8D6A05A-C43A-42FE-81CB-4FDA9E055B6B}"/>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48C6E4BE-7DC1-43D3-B8D4-1F93DEB99146}"/>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3ECE84EF-166A-43E9-BE98-5B460F0028F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2BF1382-B673-4163-9AEF-8AA3A03B7B2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F68E8FB-CFF1-40C6-B337-28A89F8464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8FD5B18-F87A-48DB-A921-7DB55797321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E0E6E08-0C38-4BFC-9C7C-2E470CA92D7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906B702-DA0C-4998-A843-3F5B776AF31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B02BD2D7-07D5-4A36-A56A-31711D5EEE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pic>
          <p:nvPicPr>
            <p:cNvPr id="9" name="Picture 8" descr="Icon of a gear inside a circle">
              <a:extLst>
                <a:ext uri="{FF2B5EF4-FFF2-40B4-BE49-F238E27FC236}">
                  <a16:creationId xmlns:a16="http://schemas.microsoft.com/office/drawing/2014/main" id="{AE8A9300-731B-4F66-80A2-51D8AC81EF5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866624" y="3838695"/>
              <a:ext cx="570942" cy="527708"/>
            </a:xfrm>
            <a:prstGeom prst="rect">
              <a:avLst/>
            </a:prstGeom>
          </p:spPr>
        </p:pic>
      </p:grpSp>
    </p:spTree>
    <p:extLst>
      <p:ext uri="{BB962C8B-B14F-4D97-AF65-F5344CB8AC3E}">
        <p14:creationId xmlns:p14="http://schemas.microsoft.com/office/powerpoint/2010/main" val="2654103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A4ADB3-F6C7-0B41-4949-B46760738811}"/>
              </a:ext>
            </a:extLst>
          </p:cNvPr>
          <p:cNvSpPr>
            <a:spLocks noGrp="1"/>
          </p:cNvSpPr>
          <p:nvPr>
            <p:ph type="title"/>
          </p:nvPr>
        </p:nvSpPr>
        <p:spPr/>
        <p:txBody>
          <a:bodyPr/>
          <a:lstStyle/>
          <a:p>
            <a:r>
              <a:rPr lang="en-GB" dirty="0"/>
              <a:t>Benefits of using Azure Resource Manager Templates</a:t>
            </a:r>
          </a:p>
        </p:txBody>
      </p:sp>
      <p:sp>
        <p:nvSpPr>
          <p:cNvPr id="4" name="TextBox 3">
            <a:extLst>
              <a:ext uri="{FF2B5EF4-FFF2-40B4-BE49-F238E27FC236}">
                <a16:creationId xmlns:a16="http://schemas.microsoft.com/office/drawing/2014/main" id="{929FA6E8-4EB7-F7F8-3859-891C82F45101}"/>
              </a:ext>
            </a:extLst>
          </p:cNvPr>
          <p:cNvSpPr txBox="1"/>
          <p:nvPr/>
        </p:nvSpPr>
        <p:spPr>
          <a:xfrm>
            <a:off x="465138" y="1250302"/>
            <a:ext cx="11533187" cy="5564600"/>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Declarative language which allows you to automate the deployment of Infrastructure, this is known as IaC.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Used to create repeatable IaC artefacts which allow the deployment of repeatable infrastructure. Use case – deploy multiple identical environments.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ARM templates are based on JSON – and allow you to describe the entire infrastructure, which differ from a scripted deployment.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ARM templates allow you to describe an infrastructure, so that all of the components are created in the correct order (dependencies).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ARM can be enriched using PowerShell, Bash or even Chef and Puppet tools to further advance configurations once the resources are deployed.</a:t>
            </a:r>
          </a:p>
        </p:txBody>
      </p:sp>
    </p:spTree>
    <p:extLst>
      <p:ext uri="{BB962C8B-B14F-4D97-AF65-F5344CB8AC3E}">
        <p14:creationId xmlns:p14="http://schemas.microsoft.com/office/powerpoint/2010/main" val="37861471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Review ARM 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7" y="146366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Improves consistency and promotes reuse</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7" y="224058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Reduce manual, error prone, and repetitive tasks</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5" y="299140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complex deployments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6" y="366211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7" y="436753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Provides validation tasks</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7" y="5093504"/>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7" y="581947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Simplifies orchestration</a:t>
            </a: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915163" y="1778001"/>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dirty="0">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Assurance</a:t>
              </a:r>
            </a:p>
          </p:txBody>
        </p:sp>
      </p:grpSp>
      <p:sp>
        <p:nvSpPr>
          <p:cNvPr id="16" name="Rectangle 15">
            <a:extLst>
              <a:ext uri="{FF2B5EF4-FFF2-40B4-BE49-F238E27FC236}">
                <a16:creationId xmlns:a16="http://schemas.microsoft.com/office/drawing/2014/main" id="{BEFFE8D7-B4DC-4E44-9C71-8540EAE016EB}"/>
              </a:ext>
              <a:ext uri="{C183D7F6-B498-43B3-948B-1728B52AA6E4}">
                <adec:decorative xmlns:adec="http://schemas.microsoft.com/office/drawing/2017/decorative" val="1"/>
              </a:ext>
            </a:extLst>
          </p:cNvPr>
          <p:cNvSpPr/>
          <p:nvPr/>
        </p:nvSpPr>
        <p:spPr bwMode="auto">
          <a:xfrm>
            <a:off x="7597714" y="1463669"/>
            <a:ext cx="4411724"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4714-05B8-076D-0FCB-687587A49884}"/>
              </a:ext>
            </a:extLst>
          </p:cNvPr>
          <p:cNvSpPr>
            <a:spLocks noGrp="1"/>
          </p:cNvSpPr>
          <p:nvPr>
            <p:ph type="title"/>
          </p:nvPr>
        </p:nvSpPr>
        <p:spPr/>
        <p:txBody>
          <a:bodyPr/>
          <a:lstStyle/>
          <a:p>
            <a:r>
              <a:rPr lang="en-GB" dirty="0"/>
              <a:t>Azure Template Components</a:t>
            </a:r>
          </a:p>
        </p:txBody>
      </p:sp>
      <p:sp>
        <p:nvSpPr>
          <p:cNvPr id="3" name="TextBox 2">
            <a:extLst>
              <a:ext uri="{FF2B5EF4-FFF2-40B4-BE49-F238E27FC236}">
                <a16:creationId xmlns:a16="http://schemas.microsoft.com/office/drawing/2014/main" id="{0E6ED15B-8AD5-A59C-21D2-3B967E7860D5}"/>
              </a:ext>
            </a:extLst>
          </p:cNvPr>
          <p:cNvSpPr txBox="1"/>
          <p:nvPr/>
        </p:nvSpPr>
        <p:spPr>
          <a:xfrm>
            <a:off x="465138" y="1250302"/>
            <a:ext cx="11533187" cy="6300186"/>
          </a:xfrm>
          <a:prstGeom prst="rect">
            <a:avLst/>
          </a:prstGeom>
          <a:noFill/>
        </p:spPr>
        <p:txBody>
          <a:bodyPr wrap="square" lIns="182880" tIns="146304" rIns="182880" bIns="146304" rtlCol="0">
            <a:spAutoFit/>
          </a:bodyPr>
          <a:lstStyle/>
          <a:p>
            <a:pPr>
              <a:lnSpc>
                <a:spcPct val="90000"/>
              </a:lnSpc>
              <a:spcAft>
                <a:spcPts val="600"/>
              </a:spcAft>
            </a:pPr>
            <a:r>
              <a:rPr lang="en-GB" sz="2100" dirty="0">
                <a:gradFill>
                  <a:gsLst>
                    <a:gs pos="2917">
                      <a:schemeClr val="tx1"/>
                    </a:gs>
                    <a:gs pos="30000">
                      <a:schemeClr val="tx1"/>
                    </a:gs>
                  </a:gsLst>
                  <a:lin ang="5400000" scaled="0"/>
                </a:gradFill>
              </a:rPr>
              <a:t>Parameters – Parameters allow you to pass different values to the ARM template for use during the deployment. Some common examples include names of resources.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Functions – Functions allow you to create complicated expressions that you don’t want to repeat throughout the template. For example, say you need to create unique names for resources. Instead of copying and pasting the same code to generate the unique name, you create a function that makes the unique name.</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Variables – </a:t>
            </a:r>
            <a:r>
              <a:rPr lang="en-GB" sz="2100" b="0" i="0" dirty="0">
                <a:solidFill>
                  <a:srgbClr val="212234"/>
                </a:solidFill>
                <a:effectLst/>
                <a:latin typeface="Graphik LC Web"/>
              </a:rPr>
              <a:t>Variables are not much different in ARM templates than you find in other programming languages. Variables contain values that are used repeatedly throughout the template.</a:t>
            </a:r>
            <a:endParaRPr lang="en-GB" sz="2100" dirty="0">
              <a:gradFill>
                <a:gsLst>
                  <a:gs pos="2917">
                    <a:schemeClr val="tx1"/>
                  </a:gs>
                  <a:gs pos="30000">
                    <a:schemeClr val="tx1"/>
                  </a:gs>
                </a:gsLst>
                <a:lin ang="5400000" scaled="0"/>
              </a:gradFill>
            </a:endParaRP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solidFill>
                  <a:srgbClr val="212234"/>
                </a:solidFill>
                <a:latin typeface="Graphik LC Web"/>
              </a:rPr>
              <a:t>Resources – The resources section defines what Azure resources to deploy with the template. Resources can be anything as small as a network security group all the way to virtual machines, storage accounts, or Azure Functions.</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solidFill>
                  <a:srgbClr val="212234"/>
                </a:solidFill>
                <a:latin typeface="Graphik LC Web"/>
              </a:rPr>
              <a:t>Outputs – The outputs section defines values and information returned from the deployment.</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endParaRPr lang="en-GB" sz="2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03548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hlinkClick r:id="rId3"/>
              </a:rPr>
              <a:t>Explore the JSON Template Schema</a:t>
            </a:r>
            <a:endParaRPr lang="en-US" dirty="0"/>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8"/>
            <a:ext cx="5629588" cy="105102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673860"/>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563511"/>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453162"/>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8" y="5342813"/>
            <a:ext cx="5629588" cy="101893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value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463669"/>
            <a:ext cx="5791201" cy="4898077"/>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dirty="0">
                <a:solidFill>
                  <a:schemeClr val="tx1"/>
                </a:solidFill>
                <a:latin typeface="Consolas" panose="020B0609020204030204" pitchFamily="49" charset="0"/>
              </a:rPr>
              <a:t>{</a:t>
            </a:r>
          </a:p>
          <a:p>
            <a:pPr>
              <a:lnSpc>
                <a:spcPct val="120000"/>
              </a:lnSpc>
            </a:pPr>
            <a:r>
              <a:rPr lang="en-US" sz="2000" dirty="0">
                <a:solidFill>
                  <a:schemeClr val="tx1"/>
                </a:solidFill>
                <a:latin typeface="Consolas" panose="020B0609020204030204" pitchFamily="49" charset="0"/>
              </a:rPr>
              <a:t>    "$schema": 	"http://schema.management.</a:t>
            </a:r>
          </a:p>
          <a:p>
            <a:pPr>
              <a:lnSpc>
                <a:spcPct val="120000"/>
              </a:lnSpc>
            </a:pPr>
            <a:r>
              <a:rPr lang="en-US" sz="2000" dirty="0">
                <a:solidFill>
                  <a:schemeClr val="tx1"/>
                </a:solidFill>
                <a:latin typeface="Consolas" panose="020B0609020204030204" pitchFamily="49" charset="0"/>
              </a:rPr>
              <a:t>	azure.com/schemas/2019-04-	01/deploymentTemplate.json#",</a:t>
            </a:r>
          </a:p>
          <a:p>
            <a:pPr>
              <a:lnSpc>
                <a:spcPct val="120000"/>
              </a:lnSpc>
            </a:pPr>
            <a:r>
              <a:rPr lang="en-US" sz="2000" dirty="0">
                <a:solidFill>
                  <a:schemeClr val="tx1"/>
                </a:solidFill>
                <a:latin typeface="Consolas" panose="020B0609020204030204" pitchFamily="49" charset="0"/>
              </a:rPr>
              <a:t>    "contentVersion": "",</a:t>
            </a:r>
          </a:p>
          <a:p>
            <a:pPr>
              <a:lnSpc>
                <a:spcPct val="120000"/>
              </a:lnSpc>
            </a:pPr>
            <a:r>
              <a:rPr lang="en-US" sz="2000" dirty="0">
                <a:solidFill>
                  <a:schemeClr val="tx1"/>
                </a:solidFill>
                <a:latin typeface="Consolas" panose="020B0609020204030204" pitchFamily="49" charset="0"/>
              </a:rPr>
              <a:t>    "parameters": {},</a:t>
            </a:r>
          </a:p>
          <a:p>
            <a:pPr>
              <a:lnSpc>
                <a:spcPct val="120000"/>
              </a:lnSpc>
            </a:pPr>
            <a:r>
              <a:rPr lang="en-US" sz="2000" dirty="0">
                <a:solidFill>
                  <a:schemeClr val="tx1"/>
                </a:solidFill>
                <a:latin typeface="Consolas" panose="020B0609020204030204" pitchFamily="49" charset="0"/>
              </a:rPr>
              <a:t>    "variables": {},</a:t>
            </a:r>
          </a:p>
          <a:p>
            <a:pPr>
              <a:lnSpc>
                <a:spcPct val="120000"/>
              </a:lnSpc>
            </a:pPr>
            <a:r>
              <a:rPr lang="en-US" sz="2000" dirty="0">
                <a:solidFill>
                  <a:schemeClr val="tx1"/>
                </a:solidFill>
                <a:latin typeface="Consolas" panose="020B0609020204030204" pitchFamily="49" charset="0"/>
              </a:rPr>
              <a:t>    "functions": [],</a:t>
            </a:r>
          </a:p>
          <a:p>
            <a:pPr>
              <a:lnSpc>
                <a:spcPct val="120000"/>
              </a:lnSpc>
            </a:pPr>
            <a:r>
              <a:rPr lang="en-US" sz="2000" dirty="0">
                <a:solidFill>
                  <a:schemeClr val="tx1"/>
                </a:solidFill>
                <a:latin typeface="Consolas" panose="020B0609020204030204" pitchFamily="49" charset="0"/>
              </a:rPr>
              <a:t>    "resources": [],</a:t>
            </a:r>
          </a:p>
          <a:p>
            <a:pPr>
              <a:lnSpc>
                <a:spcPct val="120000"/>
              </a:lnSpc>
            </a:pPr>
            <a:r>
              <a:rPr lang="en-US" sz="2000" dirty="0">
                <a:solidFill>
                  <a:schemeClr val="tx1"/>
                </a:solidFill>
                <a:latin typeface="Consolas" panose="020B0609020204030204" pitchFamily="49" charset="0"/>
              </a:rPr>
              <a:t>    "outputs": {}</a:t>
            </a:r>
          </a:p>
          <a:p>
            <a:pPr>
              <a:lnSpc>
                <a:spcPct val="120000"/>
              </a:lnSpc>
            </a:pPr>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Explore the JSON 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427038" y="1463668"/>
            <a:ext cx="3636962" cy="168593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Specify which values are configurable when the template runs</a:t>
            </a:r>
          </a:p>
        </p:txBody>
      </p:sp>
      <p:sp>
        <p:nvSpPr>
          <p:cNvPr id="10" name="TextBox 1">
            <a:extLst>
              <a:ext uri="{FF2B5EF4-FFF2-40B4-BE49-F238E27FC236}">
                <a16:creationId xmlns:a16="http://schemas.microsoft.com/office/drawing/2014/main" id="{01D12586-576E-4A0C-A35C-E0FE6A712C4B}"/>
              </a:ext>
            </a:extLst>
          </p:cNvPr>
          <p:cNvSpPr txBox="1"/>
          <p:nvPr/>
        </p:nvSpPr>
        <p:spPr>
          <a:xfrm>
            <a:off x="427038" y="3302000"/>
            <a:ext cx="3636962" cy="307105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This example has two parameters: one for a VM’s username (adminUsername), and one for its password (adminPassword)</a:t>
            </a:r>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219448" y="1463669"/>
            <a:ext cx="7789990" cy="4930168"/>
          </a:xfrm>
          <a:prstGeom prst="rect">
            <a:avLst/>
          </a:prstGeom>
          <a:solidFill>
            <a:schemeClr val="bg1"/>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dirty="0">
                <a:solidFill>
                  <a:schemeClr val="tx1"/>
                </a:solidFill>
                <a:latin typeface="Consolas" panose="020B0609020204030204" pitchFamily="49" charset="0"/>
              </a:rPr>
              <a:t>"parameters": {</a:t>
            </a:r>
          </a:p>
          <a:p>
            <a:r>
              <a:rPr lang="en-US" sz="2000" dirty="0">
                <a:solidFill>
                  <a:schemeClr val="tx1"/>
                </a:solidFill>
                <a:latin typeface="Consolas" panose="020B0609020204030204" pitchFamily="49" charset="0"/>
              </a:rPr>
              <a:t>  "adminUsername": {</a:t>
            </a:r>
          </a:p>
          <a:p>
            <a:r>
              <a:rPr lang="en-US" sz="2000" dirty="0">
                <a:solidFill>
                  <a:schemeClr val="tx1"/>
                </a:solidFill>
                <a:latin typeface="Consolas" panose="020B0609020204030204" pitchFamily="49" charset="0"/>
              </a:rPr>
              <a:t>    "type": "string",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"Username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"adminPassword": {</a:t>
            </a:r>
          </a:p>
          <a:p>
            <a:r>
              <a:rPr lang="en-US" sz="2000" dirty="0">
                <a:solidFill>
                  <a:schemeClr val="tx1"/>
                </a:solidFill>
                <a:latin typeface="Consolas" panose="020B0609020204030204" pitchFamily="49" charset="0"/>
              </a:rPr>
              <a:t>    "type": "securestring",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"Password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9DE0ED-F2A0-C7DC-51F6-510C225AF05A}"/>
              </a:ext>
            </a:extLst>
          </p:cNvPr>
          <p:cNvPicPr>
            <a:picLocks noChangeAspect="1"/>
          </p:cNvPicPr>
          <p:nvPr/>
        </p:nvPicPr>
        <p:blipFill>
          <a:blip r:embed="rId2"/>
          <a:stretch>
            <a:fillRect/>
          </a:stretch>
        </p:blipFill>
        <p:spPr>
          <a:xfrm>
            <a:off x="3257611" y="235620"/>
            <a:ext cx="5921253" cy="6523285"/>
          </a:xfrm>
          <a:prstGeom prst="rect">
            <a:avLst/>
          </a:prstGeom>
        </p:spPr>
      </p:pic>
    </p:spTree>
    <p:extLst>
      <p:ext uri="{BB962C8B-B14F-4D97-AF65-F5344CB8AC3E}">
        <p14:creationId xmlns:p14="http://schemas.microsoft.com/office/powerpoint/2010/main" val="34454399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27D9-ADA5-45D4-9B4E-AC5D4CBF6D23}"/>
              </a:ext>
            </a:extLst>
          </p:cNvPr>
          <p:cNvSpPr>
            <a:spLocks noGrp="1"/>
          </p:cNvSpPr>
          <p:nvPr>
            <p:ph type="title"/>
          </p:nvPr>
        </p:nvSpPr>
        <p:spPr/>
        <p:txBody>
          <a:bodyPr/>
          <a:lstStyle/>
          <a:p>
            <a:r>
              <a:rPr lang="en-US" dirty="0"/>
              <a:t>Consider Azure Bicep Templates</a:t>
            </a:r>
          </a:p>
        </p:txBody>
      </p:sp>
      <p:sp>
        <p:nvSpPr>
          <p:cNvPr id="8" name="TextBox 1">
            <a:extLst>
              <a:ext uri="{FF2B5EF4-FFF2-40B4-BE49-F238E27FC236}">
                <a16:creationId xmlns:a16="http://schemas.microsoft.com/office/drawing/2014/main" id="{79AE20E1-FABF-465B-81BF-7B00414BD73C}"/>
              </a:ext>
            </a:extLst>
          </p:cNvPr>
          <p:cNvSpPr txBox="1"/>
          <p:nvPr/>
        </p:nvSpPr>
        <p:spPr>
          <a:xfrm>
            <a:off x="651430" y="1371205"/>
            <a:ext cx="5119400"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Simpler syntax for writing templates</a:t>
            </a:r>
          </a:p>
        </p:txBody>
      </p:sp>
      <p:sp>
        <p:nvSpPr>
          <p:cNvPr id="12" name="TextBox 1">
            <a:extLst>
              <a:ext uri="{FF2B5EF4-FFF2-40B4-BE49-F238E27FC236}">
                <a16:creationId xmlns:a16="http://schemas.microsoft.com/office/drawing/2014/main" id="{6BBD11AC-032F-4F0F-92F1-37365DF661A1}"/>
              </a:ext>
            </a:extLst>
          </p:cNvPr>
          <p:cNvSpPr txBox="1"/>
          <p:nvPr/>
        </p:nvSpPr>
        <p:spPr>
          <a:xfrm>
            <a:off x="658458" y="2521510"/>
            <a:ext cx="5119400"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Smaller module files you can reference from a main template</a:t>
            </a:r>
          </a:p>
        </p:txBody>
      </p:sp>
      <p:sp>
        <p:nvSpPr>
          <p:cNvPr id="14" name="TextBox 1">
            <a:extLst>
              <a:ext uri="{FF2B5EF4-FFF2-40B4-BE49-F238E27FC236}">
                <a16:creationId xmlns:a16="http://schemas.microsoft.com/office/drawing/2014/main" id="{188C105B-15B0-43E4-8FF9-6904BFAEE707}"/>
              </a:ext>
            </a:extLst>
          </p:cNvPr>
          <p:cNvSpPr txBox="1"/>
          <p:nvPr/>
        </p:nvSpPr>
        <p:spPr>
          <a:xfrm>
            <a:off x="658458" y="3794194"/>
            <a:ext cx="5119400"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solidFill>
                  <a:srgbClr val="171717"/>
                </a:solidFill>
                <a:effectLst/>
                <a:ea typeface="Times New Roman" panose="02020603050405020304" pitchFamily="18" charset="0"/>
              </a:rPr>
              <a:t>Automatically detect dependencies between your resources</a:t>
            </a:r>
            <a:endParaRPr lang="en-US" sz="2000" dirty="0"/>
          </a:p>
        </p:txBody>
      </p:sp>
      <p:sp>
        <p:nvSpPr>
          <p:cNvPr id="16" name="TextBox 1">
            <a:extLst>
              <a:ext uri="{FF2B5EF4-FFF2-40B4-BE49-F238E27FC236}">
                <a16:creationId xmlns:a16="http://schemas.microsoft.com/office/drawing/2014/main" id="{4275A496-4B35-4C70-A831-B77729011210}"/>
              </a:ext>
            </a:extLst>
          </p:cNvPr>
          <p:cNvSpPr txBox="1"/>
          <p:nvPr/>
        </p:nvSpPr>
        <p:spPr>
          <a:xfrm>
            <a:off x="665486" y="4944499"/>
            <a:ext cx="5119400"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Visual Studio Code extension with validation and IntelliSense </a:t>
            </a:r>
          </a:p>
        </p:txBody>
      </p:sp>
      <p:pic>
        <p:nvPicPr>
          <p:cNvPr id="4" name="Picture 3" descr="Azure Bicep templates are converted to Azure JSON templates. ">
            <a:extLst>
              <a:ext uri="{FF2B5EF4-FFF2-40B4-BE49-F238E27FC236}">
                <a16:creationId xmlns:a16="http://schemas.microsoft.com/office/drawing/2014/main" id="{AF97D465-6884-4B3C-A906-5BF022E4F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513" y="1994014"/>
            <a:ext cx="5116647" cy="3253076"/>
          </a:xfrm>
          <a:prstGeom prst="rect">
            <a:avLst/>
          </a:prstGeom>
        </p:spPr>
      </p:pic>
      <p:sp>
        <p:nvSpPr>
          <p:cNvPr id="6" name="Rectangle 5">
            <a:extLst>
              <a:ext uri="{FF2B5EF4-FFF2-40B4-BE49-F238E27FC236}">
                <a16:creationId xmlns:a16="http://schemas.microsoft.com/office/drawing/2014/main" id="{F6A54A8A-1BE0-4B1F-8ECD-23BAFDCB3E61}"/>
              </a:ext>
              <a:ext uri="{C183D7F6-B498-43B3-948B-1728B52AA6E4}">
                <adec:decorative xmlns:adec="http://schemas.microsoft.com/office/drawing/2017/decorative" val="1"/>
              </a:ext>
            </a:extLst>
          </p:cNvPr>
          <p:cNvSpPr/>
          <p:nvPr/>
        </p:nvSpPr>
        <p:spPr bwMode="auto">
          <a:xfrm>
            <a:off x="6218237" y="1371205"/>
            <a:ext cx="5791201" cy="456211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6987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4" name="TextBox 3">
            <a:extLst>
              <a:ext uri="{FF2B5EF4-FFF2-40B4-BE49-F238E27FC236}">
                <a16:creationId xmlns:a16="http://schemas.microsoft.com/office/drawing/2014/main" id="{739FF25C-D71E-4497-8E3E-AC14BE1C0171}"/>
              </a:ext>
            </a:extLst>
          </p:cNvPr>
          <p:cNvSpPr txBox="1"/>
          <p:nvPr/>
        </p:nvSpPr>
        <p:spPr>
          <a:xfrm>
            <a:off x="362397" y="2007243"/>
            <a:ext cx="4738285" cy="1114151"/>
          </a:xfrm>
          <a:prstGeom prst="rect">
            <a:avLst/>
          </a:prstGeom>
          <a:noFill/>
        </p:spPr>
        <p:txBody>
          <a:bodyPr wrap="none" lIns="182880" tIns="146304" rIns="182880" bIns="146304" rtlCol="0">
            <a:spAutoFit/>
          </a:bodyPr>
          <a:lstStyle/>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the QuickStart gallery</a:t>
            </a:r>
          </a:p>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a template</a:t>
            </a:r>
          </a:p>
        </p:txBody>
      </p:sp>
      <p:pic>
        <p:nvPicPr>
          <p:cNvPr id="3" name="Picture 2" descr="Screenshot of the QuickStart Gallery. ">
            <a:extLst>
              <a:ext uri="{FF2B5EF4-FFF2-40B4-BE49-F238E27FC236}">
                <a16:creationId xmlns:a16="http://schemas.microsoft.com/office/drawing/2014/main" id="{50DE8CE7-2C08-4267-AF36-AB7C9D3DAB69}"/>
              </a:ext>
            </a:extLst>
          </p:cNvPr>
          <p:cNvPicPr>
            <a:picLocks noChangeAspect="1"/>
          </p:cNvPicPr>
          <p:nvPr/>
        </p:nvPicPr>
        <p:blipFill>
          <a:blip r:embed="rId3"/>
          <a:stretch>
            <a:fillRect/>
          </a:stretch>
        </p:blipFill>
        <p:spPr>
          <a:xfrm>
            <a:off x="5927730" y="1555233"/>
            <a:ext cx="5487575" cy="4190824"/>
          </a:xfrm>
          <a:prstGeom prst="rect">
            <a:avLst/>
          </a:prstGeom>
        </p:spPr>
      </p:pic>
      <p:sp>
        <p:nvSpPr>
          <p:cNvPr id="5" name="Rectangle 4">
            <a:extLst>
              <a:ext uri="{FF2B5EF4-FFF2-40B4-BE49-F238E27FC236}">
                <a16:creationId xmlns:a16="http://schemas.microsoft.com/office/drawing/2014/main" id="{ECB84F63-B4AB-497D-94F4-9A819EC8B619}"/>
              </a:ext>
              <a:ext uri="{C183D7F6-B498-43B3-948B-1728B52AA6E4}">
                <adec:decorative xmlns:adec="http://schemas.microsoft.com/office/drawing/2017/decorative" val="1"/>
              </a:ext>
            </a:extLst>
          </p:cNvPr>
          <p:cNvSpPr/>
          <p:nvPr/>
        </p:nvSpPr>
        <p:spPr bwMode="auto">
          <a:xfrm>
            <a:off x="5373384" y="1304818"/>
            <a:ext cx="6624941" cy="481858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a:xfrm>
            <a:off x="465139" y="2676526"/>
            <a:ext cx="2506662" cy="1641475"/>
          </a:xfrm>
        </p:spPr>
        <p:txBody>
          <a:bodyPr/>
          <a:lstStyle/>
          <a:p>
            <a:r>
              <a:rPr lang="en-US" dirty="0"/>
              <a:t>Administer Azure Resources Introduction</a:t>
            </a:r>
            <a:endParaRPr lang="en-IN" dirty="0"/>
          </a:p>
        </p:txBody>
      </p:sp>
      <p:pic>
        <p:nvPicPr>
          <p:cNvPr id="50" name="Picture 49" descr="Icon of a person">
            <a:extLst>
              <a:ext uri="{FF2B5EF4-FFF2-40B4-BE49-F238E27FC236}">
                <a16:creationId xmlns:a16="http://schemas.microsoft.com/office/drawing/2014/main" id="{3C906AF3-34FD-4308-9D29-9E014AE488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9612" y="640715"/>
            <a:ext cx="850392" cy="850392"/>
          </a:xfrm>
          <a:prstGeom prst="rect">
            <a:avLst/>
          </a:prstGeom>
        </p:spPr>
      </p:pic>
      <p:pic>
        <p:nvPicPr>
          <p:cNvPr id="14" name="Picture 13" descr="Icon of a webpage layout template">
            <a:extLst>
              <a:ext uri="{FF2B5EF4-FFF2-40B4-BE49-F238E27FC236}">
                <a16:creationId xmlns:a16="http://schemas.microsoft.com/office/drawing/2014/main" id="{ADA9F392-55D4-4550-AEF1-995EA6B7308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2398" y="1781419"/>
            <a:ext cx="850392" cy="850392"/>
          </a:xfrm>
          <a:prstGeom prst="rect">
            <a:avLst/>
          </a:prstGeom>
        </p:spPr>
      </p:pic>
      <p:grpSp>
        <p:nvGrpSpPr>
          <p:cNvPr id="2" name="Group 1">
            <a:extLst>
              <a:ext uri="{FF2B5EF4-FFF2-40B4-BE49-F238E27FC236}">
                <a16:creationId xmlns:a16="http://schemas.microsoft.com/office/drawing/2014/main" id="{317B45E3-953B-4FEF-9659-5E924A741320}"/>
              </a:ext>
              <a:ext uri="{C183D7F6-B498-43B3-948B-1728B52AA6E4}">
                <adec:decorative xmlns:adec="http://schemas.microsoft.com/office/drawing/2017/decorative" val="1"/>
              </a:ext>
            </a:extLst>
          </p:cNvPr>
          <p:cNvGrpSpPr/>
          <p:nvPr/>
        </p:nvGrpSpPr>
        <p:grpSpPr>
          <a:xfrm>
            <a:off x="4821799" y="1587334"/>
            <a:ext cx="7043099" cy="3405018"/>
            <a:chOff x="1496395" y="2410121"/>
            <a:chExt cx="10517265" cy="3405018"/>
          </a:xfrm>
        </p:grpSpPr>
        <p:cxnSp>
          <p:nvCxnSpPr>
            <p:cNvPr id="33" name="Straight Connector 32">
              <a:extLst>
                <a:ext uri="{FF2B5EF4-FFF2-40B4-BE49-F238E27FC236}">
                  <a16:creationId xmlns:a16="http://schemas.microsoft.com/office/drawing/2014/main" id="{A91DE52B-194D-477C-8A56-488AEE792B01}"/>
                </a:ext>
                <a:ext uri="{C183D7F6-B498-43B3-948B-1728B52AA6E4}">
                  <adec:decorative xmlns:adec="http://schemas.microsoft.com/office/drawing/2017/decorative" val="1"/>
                </a:ext>
              </a:extLst>
            </p:cNvPr>
            <p:cNvCxnSpPr>
              <a:cxnSpLocks/>
            </p:cNvCxnSpPr>
            <p:nvPr/>
          </p:nvCxnSpPr>
          <p:spPr>
            <a:xfrm>
              <a:off x="1520217" y="241012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10F22-15CE-4A87-A193-B45809AA9F65}"/>
                </a:ext>
                <a:ext uri="{C183D7F6-B498-43B3-948B-1728B52AA6E4}">
                  <adec:decorative xmlns:adec="http://schemas.microsoft.com/office/drawing/2017/decorative" val="1"/>
                </a:ext>
              </a:extLst>
            </p:cNvPr>
            <p:cNvCxnSpPr>
              <a:cxnSpLocks/>
            </p:cNvCxnSpPr>
            <p:nvPr/>
          </p:nvCxnSpPr>
          <p:spPr>
            <a:xfrm>
              <a:off x="1496395" y="5815139"/>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3" name="Picture 12" descr="Icon of a lab flask">
            <a:extLst>
              <a:ext uri="{FF2B5EF4-FFF2-40B4-BE49-F238E27FC236}">
                <a16:creationId xmlns:a16="http://schemas.microsoft.com/office/drawing/2014/main" id="{9B2D6EA8-32A9-443E-813A-84972095905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49612" y="3310695"/>
            <a:ext cx="850392" cy="850392"/>
          </a:xfrm>
          <a:prstGeom prst="rect">
            <a:avLst/>
          </a:prstGeom>
        </p:spPr>
      </p:pic>
      <p:sp>
        <p:nvSpPr>
          <p:cNvPr id="67" name="TextBox 66">
            <a:extLst>
              <a:ext uri="{FF2B5EF4-FFF2-40B4-BE49-F238E27FC236}">
                <a16:creationId xmlns:a16="http://schemas.microsoft.com/office/drawing/2014/main" id="{78A4BCCC-515F-463B-B32F-9FCDD10E7A45}"/>
              </a:ext>
            </a:extLst>
          </p:cNvPr>
          <p:cNvSpPr txBox="1"/>
          <p:nvPr/>
        </p:nvSpPr>
        <p:spPr>
          <a:xfrm>
            <a:off x="4821799" y="911261"/>
            <a:ext cx="5529209" cy="307777"/>
          </a:xfrm>
          <a:prstGeom prst="rect">
            <a:avLst/>
          </a:prstGeom>
          <a:noFill/>
        </p:spPr>
        <p:txBody>
          <a:bodyPr wrap="square" lIns="0" tIns="0" rIns="0" bIns="0" rtlCol="0" anchor="ctr">
            <a:noAutofit/>
          </a:bodyPr>
          <a:lstStyle/>
          <a:p>
            <a:r>
              <a:rPr lang="en-US" sz="2000" dirty="0"/>
              <a:t>Configure Azure Resources with Tools</a:t>
            </a:r>
            <a:endParaRPr lang="en-IN" sz="2000" dirty="0"/>
          </a:p>
        </p:txBody>
      </p:sp>
      <p:sp>
        <p:nvSpPr>
          <p:cNvPr id="70" name="TextBox 69">
            <a:extLst>
              <a:ext uri="{FF2B5EF4-FFF2-40B4-BE49-F238E27FC236}">
                <a16:creationId xmlns:a16="http://schemas.microsoft.com/office/drawing/2014/main" id="{B0D8CAA7-6EAB-4173-9EB7-D2BB515351EE}"/>
              </a:ext>
            </a:extLst>
          </p:cNvPr>
          <p:cNvSpPr txBox="1"/>
          <p:nvPr/>
        </p:nvSpPr>
        <p:spPr>
          <a:xfrm>
            <a:off x="4830310" y="2051965"/>
            <a:ext cx="6010085" cy="307777"/>
          </a:xfrm>
          <a:prstGeom prst="rect">
            <a:avLst/>
          </a:prstGeom>
          <a:noFill/>
        </p:spPr>
        <p:txBody>
          <a:bodyPr wrap="square" lIns="0" tIns="0" rIns="0" bIns="0" rtlCol="0" anchor="ctr">
            <a:noAutofit/>
          </a:bodyPr>
          <a:lstStyle/>
          <a:p>
            <a:r>
              <a:rPr lang="en-US" sz="2000" dirty="0"/>
              <a:t>Configure Resources with ARM Templates</a:t>
            </a:r>
          </a:p>
        </p:txBody>
      </p:sp>
      <p:cxnSp>
        <p:nvCxnSpPr>
          <p:cNvPr id="4" name="Straight Connector 3">
            <a:extLst>
              <a:ext uri="{FF2B5EF4-FFF2-40B4-BE49-F238E27FC236}">
                <a16:creationId xmlns:a16="http://schemas.microsoft.com/office/drawing/2014/main" id="{28C4D791-322D-45D7-858E-2A671B65BD6C}"/>
              </a:ext>
              <a:ext uri="{C183D7F6-B498-43B3-948B-1728B52AA6E4}">
                <adec:decorative xmlns:adec="http://schemas.microsoft.com/office/drawing/2017/decorative" val="1"/>
              </a:ext>
            </a:extLst>
          </p:cNvPr>
          <p:cNvCxnSpPr>
            <a:cxnSpLocks/>
          </p:cNvCxnSpPr>
          <p:nvPr/>
        </p:nvCxnSpPr>
        <p:spPr>
          <a:xfrm>
            <a:off x="4830310" y="2676526"/>
            <a:ext cx="694537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C3D67D0-085B-49BA-B396-8A0B108BF018}"/>
              </a:ext>
            </a:extLst>
          </p:cNvPr>
          <p:cNvSpPr txBox="1"/>
          <p:nvPr/>
        </p:nvSpPr>
        <p:spPr>
          <a:xfrm>
            <a:off x="4821799" y="2852021"/>
            <a:ext cx="7149537" cy="1973063"/>
          </a:xfrm>
          <a:prstGeom prst="rect">
            <a:avLst/>
          </a:prstGeom>
          <a:noFill/>
        </p:spPr>
        <p:txBody>
          <a:bodyPr wrap="square" lIns="0" tIns="0" rIns="0" bIns="0" rtlCol="0" anchor="ctr">
            <a:noAutofit/>
          </a:bodyPr>
          <a:lstStyle/>
          <a:p>
            <a:r>
              <a:rPr lang="en-US" sz="2000" dirty="0"/>
              <a:t>Lab 03b - Manage Azure resources by Using ARM Templates</a:t>
            </a:r>
          </a:p>
          <a:p>
            <a:r>
              <a:rPr lang="en-US" sz="2000" dirty="0"/>
              <a:t>Lab 03c - Manage Azure resources by Using Azure PowerShell (optional)</a:t>
            </a:r>
          </a:p>
          <a:p>
            <a:r>
              <a:rPr lang="en-US" sz="2000" dirty="0"/>
              <a:t>Lab 03d - Manage Azure resources by Using Azure CLI (optional)</a:t>
            </a:r>
            <a:endParaRPr lang="en-IN" sz="20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 (optional)</a:t>
            </a:r>
          </a:p>
        </p:txBody>
      </p:sp>
      <p:pic>
        <p:nvPicPr>
          <p:cNvPr id="7" name="Picture 6" descr="Icon of 5 circles connected by a line">
            <a:extLst>
              <a:ext uri="{FF2B5EF4-FFF2-40B4-BE49-F238E27FC236}">
                <a16:creationId xmlns:a16="http://schemas.microsoft.com/office/drawing/2014/main" id="{F87AB56D-D932-4BA9-9E38-63F16931A13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801" y="1521993"/>
            <a:ext cx="1056132" cy="1054608"/>
          </a:xfrm>
          <a:prstGeom prst="rect">
            <a:avLst/>
          </a:prstGeom>
        </p:spPr>
      </p:pic>
      <p:sp>
        <p:nvSpPr>
          <p:cNvPr id="36" name="Rectangle 35">
            <a:extLst>
              <a:ext uri="{FF2B5EF4-FFF2-40B4-BE49-F238E27FC236}">
                <a16:creationId xmlns:a16="http://schemas.microsoft.com/office/drawing/2014/main" id="{136C632F-1DB8-4EAB-AB3D-A088953F9869}"/>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your subscription</a:t>
            </a:r>
          </a:p>
        </p:txBody>
      </p:sp>
      <p:cxnSp>
        <p:nvCxnSpPr>
          <p:cNvPr id="13" name="Straight Connector 12">
            <a:extLst>
              <a:ext uri="{FF2B5EF4-FFF2-40B4-BE49-F238E27FC236}">
                <a16:creationId xmlns:a16="http://schemas.microsoft.com/office/drawing/2014/main" id="{2E2A41FB-CB23-4BD3-9945-0213B6CA76FA}"/>
              </a:ext>
              <a:ext uri="{C183D7F6-B498-43B3-948B-1728B52AA6E4}">
                <adec:decorative xmlns:adec="http://schemas.microsoft.com/office/drawing/2017/decorative" val="1"/>
              </a:ext>
            </a:extLst>
          </p:cNvPr>
          <p:cNvCxnSpPr>
            <a:cxnSpLocks/>
          </p:cNvCxnSpPr>
          <p:nvPr/>
        </p:nvCxnSpPr>
        <p:spPr>
          <a:xfrm>
            <a:off x="1799617" y="2680876"/>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6303D34B-CF9D-412A-93DC-6E1E9251DA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801" y="2785659"/>
            <a:ext cx="1056132" cy="1056132"/>
          </a:xfrm>
          <a:prstGeom prst="rect">
            <a:avLst/>
          </a:prstGeom>
        </p:spPr>
      </p:pic>
      <p:sp>
        <p:nvSpPr>
          <p:cNvPr id="44" name="Rectangle 43">
            <a:extLst>
              <a:ext uri="{FF2B5EF4-FFF2-40B4-BE49-F238E27FC236}">
                <a16:creationId xmlns:a16="http://schemas.microsoft.com/office/drawing/2014/main" id="{5A785D11-F598-4903-93C5-231ED85CF121}"/>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resource group</a:t>
            </a:r>
          </a:p>
        </p:txBody>
      </p:sp>
      <p:pic>
        <p:nvPicPr>
          <p:cNvPr id="9" name="Picture 8" descr="Icon of arrow pointing upwards">
            <a:extLst>
              <a:ext uri="{FF2B5EF4-FFF2-40B4-BE49-F238E27FC236}">
                <a16:creationId xmlns:a16="http://schemas.microsoft.com/office/drawing/2014/main" id="{14747D07-0190-4312-B329-C4E6D76CC51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801" y="4049325"/>
            <a:ext cx="1056132" cy="1056132"/>
          </a:xfrm>
          <a:prstGeom prst="rect">
            <a:avLst/>
          </a:prstGeom>
        </p:spPr>
      </p:pic>
      <p:cxnSp>
        <p:nvCxnSpPr>
          <p:cNvPr id="18" name="Straight Connector 17">
            <a:extLst>
              <a:ext uri="{FF2B5EF4-FFF2-40B4-BE49-F238E27FC236}">
                <a16:creationId xmlns:a16="http://schemas.microsoft.com/office/drawing/2014/main" id="{8F24EDD8-4FF2-4CD0-8763-057E286B8835}"/>
              </a:ext>
              <a:ext uri="{C183D7F6-B498-43B3-948B-1728B52AA6E4}">
                <adec:decorative xmlns:adec="http://schemas.microsoft.com/office/drawing/2017/decorative" val="1"/>
              </a:ext>
            </a:extLst>
          </p:cNvPr>
          <p:cNvCxnSpPr>
            <a:cxnSpLocks/>
          </p:cNvCxnSpPr>
          <p:nvPr/>
        </p:nvCxnSpPr>
        <p:spPr>
          <a:xfrm>
            <a:off x="1799617" y="3944542"/>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72AA575-2169-47CD-9F8F-69BD77B7AAC8}"/>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Deploy the template into the resource group</a:t>
            </a:r>
          </a:p>
        </p:txBody>
      </p:sp>
      <p:pic>
        <p:nvPicPr>
          <p:cNvPr id="10" name="Picture 9" descr="Icon of a webpage layout template">
            <a:extLst>
              <a:ext uri="{FF2B5EF4-FFF2-40B4-BE49-F238E27FC236}">
                <a16:creationId xmlns:a16="http://schemas.microsoft.com/office/drawing/2014/main" id="{CC25ED89-1FFE-4DFD-8EEB-B0A76CC4EDF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1801" y="5312989"/>
            <a:ext cx="1056132" cy="1056132"/>
          </a:xfrm>
          <a:prstGeom prst="rect">
            <a:avLst/>
          </a:prstGeom>
        </p:spPr>
      </p:pic>
      <p:cxnSp>
        <p:nvCxnSpPr>
          <p:cNvPr id="19" name="Straight Connector 18">
            <a:extLst>
              <a:ext uri="{FF2B5EF4-FFF2-40B4-BE49-F238E27FC236}">
                <a16:creationId xmlns:a16="http://schemas.microsoft.com/office/drawing/2014/main" id="{BF58A6BA-10E8-4043-B8A3-49EFC0684B0B}"/>
              </a:ext>
              <a:ext uri="{C183D7F6-B498-43B3-948B-1728B52AA6E4}">
                <adec:decorative xmlns:adec="http://schemas.microsoft.com/office/drawing/2017/decorative" val="1"/>
              </a:ext>
            </a:extLst>
          </p:cNvPr>
          <p:cNvCxnSpPr>
            <a:cxnSpLocks/>
          </p:cNvCxnSpPr>
          <p:nvPr/>
        </p:nvCxnSpPr>
        <p:spPr>
          <a:xfrm>
            <a:off x="1799617" y="5208208"/>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C230958-9C95-4833-8A64-1480D89CC97F}"/>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B5EDE0-FAD7-455E-86D0-EBCCE9AC7677}"/>
              </a:ext>
            </a:extLst>
          </p:cNvPr>
          <p:cNvSpPr/>
          <p:nvPr/>
        </p:nvSpPr>
        <p:spPr>
          <a:xfrm>
            <a:off x="4877294" y="232672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Create Azure resources using Azure Resource Manager templates</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4" name="Rectangle 3">
            <a:extLst>
              <a:ext uri="{FF2B5EF4-FFF2-40B4-BE49-F238E27FC236}">
                <a16:creationId xmlns:a16="http://schemas.microsoft.com/office/drawing/2014/main" id="{ED578A82-C822-4991-B52A-8A20F374F4C9}"/>
              </a:ext>
            </a:extLst>
          </p:cNvPr>
          <p:cNvSpPr/>
          <p:nvPr/>
        </p:nvSpPr>
        <p:spPr>
          <a:xfrm>
            <a:off x="4866181" y="294862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Deploy Azure infrastructure by using JSON ARM templates (Sandbox)</a:t>
            </a:r>
            <a:endParaRPr lang="en-US" dirty="0">
              <a:solidFill>
                <a:schemeClr val="tx1"/>
              </a:solidFill>
            </a:endParaRPr>
          </a:p>
        </p:txBody>
      </p:sp>
      <p:sp>
        <p:nvSpPr>
          <p:cNvPr id="15" name="TextBox 14">
            <a:extLst>
              <a:ext uri="{FF2B5EF4-FFF2-40B4-BE49-F238E27FC236}">
                <a16:creationId xmlns:a16="http://schemas.microsoft.com/office/drawing/2014/main" id="{0AB20BF3-2933-4C7E-9E3F-12857EAB1861}"/>
              </a:ext>
            </a:extLst>
          </p:cNvPr>
          <p:cNvSpPr txBox="1"/>
          <p:nvPr/>
        </p:nvSpPr>
        <p:spPr>
          <a:xfrm>
            <a:off x="4876800" y="3706408"/>
            <a:ext cx="6215448" cy="369332"/>
          </a:xfrm>
          <a:prstGeom prst="rect">
            <a:avLst/>
          </a:prstGeom>
          <a:noFill/>
        </p:spPr>
        <p:txBody>
          <a:bodyPr wrap="square">
            <a:spAutoFit/>
          </a:bodyPr>
          <a:lstStyle/>
          <a:p>
            <a:r>
              <a:rPr lang="en-US" dirty="0">
                <a:hlinkClick r:id="rId6"/>
              </a:rPr>
              <a:t>Build your first Bicep template (Sandbox)</a:t>
            </a:r>
            <a:endParaRPr lang="en-US" dirty="0"/>
          </a:p>
        </p:txBody>
      </p:sp>
      <p:sp>
        <p:nvSpPr>
          <p:cNvPr id="5" name="TextBox 4">
            <a:extLst>
              <a:ext uri="{FF2B5EF4-FFF2-40B4-BE49-F238E27FC236}">
                <a16:creationId xmlns:a16="http://schemas.microsoft.com/office/drawing/2014/main" id="{54A9EA70-EC91-4F7A-88D4-518E73BABFD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67179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87914" y="2998663"/>
            <a:ext cx="9725014" cy="997196"/>
          </a:xfrm>
        </p:spPr>
        <p:txBody>
          <a:bodyPr/>
          <a:lstStyle/>
          <a:p>
            <a:r>
              <a:rPr lang="en-US" sz="2400" dirty="0"/>
              <a:t>Lab 03b - Manage Azure resources by Using ARM Templates</a:t>
            </a:r>
            <a:br>
              <a:rPr lang="en-US" sz="2400" dirty="0"/>
            </a:br>
            <a:r>
              <a:rPr lang="en-US" sz="2400" dirty="0"/>
              <a:t>Lab 03c - Manage Azure resources by Using Azure PowerShell (optional)</a:t>
            </a:r>
            <a:br>
              <a:rPr lang="en-US" sz="2400" dirty="0"/>
            </a:br>
            <a:r>
              <a:rPr lang="en-US" sz="2400" dirty="0"/>
              <a:t>Lab 03d - Manage Azure resources by Using Azure CLI (optional)</a:t>
            </a:r>
            <a:endParaRPr lang="en-IN" sz="2400" dirty="0"/>
          </a:p>
        </p:txBody>
      </p:sp>
      <p:pic>
        <p:nvPicPr>
          <p:cNvPr id="6" name="Picture 5"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06243" y="2802098"/>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03b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463125" y="1354615"/>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p:txBody>
      </p:sp>
      <p:sp>
        <p:nvSpPr>
          <p:cNvPr id="16" name="Text Placeholder 2">
            <a:extLst>
              <a:ext uri="{FF2B5EF4-FFF2-40B4-BE49-F238E27FC236}">
                <a16:creationId xmlns:a16="http://schemas.microsoft.com/office/drawing/2014/main" id="{4CC1036D-E6C0-4027-9505-32D3C1479268}"/>
              </a:ext>
            </a:extLst>
          </p:cNvPr>
          <p:cNvSpPr txBox="1">
            <a:spLocks/>
          </p:cNvSpPr>
          <p:nvPr/>
        </p:nvSpPr>
        <p:spPr>
          <a:xfrm>
            <a:off x="463125" y="322887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463125"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Review an ARM template</a:t>
            </a:r>
            <a:br>
              <a:rPr lang="en-US" sz="2000" dirty="0">
                <a:solidFill>
                  <a:schemeClr val="tx1"/>
                </a:solidFill>
                <a:cs typeface="Segoe UI Semilight"/>
              </a:rPr>
            </a:br>
            <a:r>
              <a:rPr lang="en-US" sz="2000" dirty="0">
                <a:solidFill>
                  <a:schemeClr val="tx1"/>
                </a:solidFill>
                <a:cs typeface="Segoe UI Semilight"/>
              </a:rPr>
              <a:t>for deployment of an Azure managed disk</a:t>
            </a:r>
          </a:p>
        </p:txBody>
      </p:sp>
      <p:sp>
        <p:nvSpPr>
          <p:cNvPr id="26" name="Rectangle 25">
            <a:extLst>
              <a:ext uri="{FF2B5EF4-FFF2-40B4-BE49-F238E27FC236}">
                <a16:creationId xmlns:a16="http://schemas.microsoft.com/office/drawing/2014/main" id="{A19AC064-EB6B-4717-925C-9A1C445009C2}"/>
              </a:ext>
            </a:extLst>
          </p:cNvPr>
          <p:cNvSpPr/>
          <p:nvPr/>
        </p:nvSpPr>
        <p:spPr bwMode="auto">
          <a:xfrm>
            <a:off x="4370354"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an Azure managed disk by using an ARM template</a:t>
            </a:r>
          </a:p>
        </p:txBody>
      </p:sp>
      <p:sp>
        <p:nvSpPr>
          <p:cNvPr id="27" name="Rectangle 26">
            <a:extLst>
              <a:ext uri="{FF2B5EF4-FFF2-40B4-BE49-F238E27FC236}">
                <a16:creationId xmlns:a16="http://schemas.microsoft.com/office/drawing/2014/main" id="{5EC36B3E-9282-40F3-B788-A78480F42B40}"/>
              </a:ext>
            </a:extLst>
          </p:cNvPr>
          <p:cNvSpPr/>
          <p:nvPr/>
        </p:nvSpPr>
        <p:spPr bwMode="auto">
          <a:xfrm>
            <a:off x="8277582"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Review the ARM template-based deployment of the managed disk</a:t>
            </a:r>
          </a:p>
        </p:txBody>
      </p:sp>
      <p:sp>
        <p:nvSpPr>
          <p:cNvPr id="3" name="Text Placeholder 2">
            <a:extLst>
              <a:ext uri="{FF2B5EF4-FFF2-40B4-BE49-F238E27FC236}">
                <a16:creationId xmlns:a16="http://schemas.microsoft.com/office/drawing/2014/main" id="{679DD51B-7278-49F9-9796-F1B3C6A2B84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2776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03b – Architecture diagram</a:t>
            </a:r>
          </a:p>
        </p:txBody>
      </p:sp>
      <p:grpSp>
        <p:nvGrpSpPr>
          <p:cNvPr id="9" name="Group 8" descr="Architecture diagram of the detailed lab steps. ">
            <a:extLst>
              <a:ext uri="{FF2B5EF4-FFF2-40B4-BE49-F238E27FC236}">
                <a16:creationId xmlns:a16="http://schemas.microsoft.com/office/drawing/2014/main" id="{24848A19-218B-4EFF-9A33-1203888518AF}"/>
              </a:ext>
            </a:extLst>
          </p:cNvPr>
          <p:cNvGrpSpPr/>
          <p:nvPr/>
        </p:nvGrpSpPr>
        <p:grpSpPr>
          <a:xfrm>
            <a:off x="1072803" y="2423625"/>
            <a:ext cx="10020475" cy="2147274"/>
            <a:chOff x="649470" y="2196534"/>
            <a:chExt cx="10020475" cy="2147274"/>
          </a:xfrm>
        </p:grpSpPr>
        <p:sp>
          <p:nvSpPr>
            <p:cNvPr id="10" name="Rectangle 9">
              <a:extLst>
                <a:ext uri="{FF2B5EF4-FFF2-40B4-BE49-F238E27FC236}">
                  <a16:creationId xmlns:a16="http://schemas.microsoft.com/office/drawing/2014/main" id="{1257D073-5B4E-4361-B21F-D6C079510D17}"/>
                </a:ext>
              </a:extLst>
            </p:cNvPr>
            <p:cNvSpPr/>
            <p:nvPr/>
          </p:nvSpPr>
          <p:spPr bwMode="auto">
            <a:xfrm>
              <a:off x="4899066" y="2219794"/>
              <a:ext cx="5770879"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787A12D-9A7C-4EB0-99DF-675427C30D80}"/>
                </a:ext>
              </a:extLst>
            </p:cNvPr>
            <p:cNvSpPr/>
            <p:nvPr/>
          </p:nvSpPr>
          <p:spPr bwMode="auto">
            <a:xfrm>
              <a:off x="649470" y="2196534"/>
              <a:ext cx="416890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16C02489-66AD-494E-B7FD-32998DC2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73" y="2755161"/>
              <a:ext cx="376369" cy="376369"/>
            </a:xfrm>
            <a:prstGeom prst="rect">
              <a:avLst/>
            </a:prstGeom>
          </p:spPr>
        </p:pic>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22" y="3302723"/>
              <a:ext cx="376370" cy="376370"/>
            </a:xfrm>
            <a:prstGeom prst="rect">
              <a:avLst/>
            </a:prstGeom>
          </p:spPr>
        </p:pic>
        <p:sp>
          <p:nvSpPr>
            <p:cNvPr id="14" name="TextBox 13">
              <a:extLst>
                <a:ext uri="{FF2B5EF4-FFF2-40B4-BE49-F238E27FC236}">
                  <a16:creationId xmlns:a16="http://schemas.microsoft.com/office/drawing/2014/main" id="{1C8364DB-888B-4CD3-B2D0-DD9D25C5F0B9}"/>
                </a:ext>
              </a:extLst>
            </p:cNvPr>
            <p:cNvSpPr txBox="1"/>
            <p:nvPr/>
          </p:nvSpPr>
          <p:spPr>
            <a:xfrm>
              <a:off x="1364741" y="2807568"/>
              <a:ext cx="1297732" cy="271554"/>
            </a:xfrm>
            <a:prstGeom prst="rect">
              <a:avLst/>
            </a:prstGeom>
            <a:noFill/>
          </p:spPr>
          <p:txBody>
            <a:bodyPr wrap="square">
              <a:spAutoFit/>
            </a:bodyPr>
            <a:lstStyle/>
            <a:p>
              <a:pPr defTabSz="914367"/>
              <a:r>
                <a:rPr lang="fr-FR" sz="1176" b="1" dirty="0">
                  <a:solidFill>
                    <a:srgbClr val="000000"/>
                  </a:solidFill>
                  <a:latin typeface="Segoe UI"/>
                </a:rPr>
                <a:t>az104-03a-rg1</a:t>
              </a:r>
            </a:p>
          </p:txBody>
        </p:sp>
        <p:sp>
          <p:nvSpPr>
            <p:cNvPr id="15" name="Rectangle 14">
              <a:extLst>
                <a:ext uri="{FF2B5EF4-FFF2-40B4-BE49-F238E27FC236}">
                  <a16:creationId xmlns:a16="http://schemas.microsoft.com/office/drawing/2014/main" id="{A9EC3846-EBA3-422C-9C4F-02BD976994EE}"/>
                </a:ext>
              </a:extLst>
            </p:cNvPr>
            <p:cNvSpPr/>
            <p:nvPr/>
          </p:nvSpPr>
          <p:spPr bwMode="auto">
            <a:xfrm>
              <a:off x="896425" y="3183937"/>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6" name="TextBox 15">
              <a:extLst>
                <a:ext uri="{FF2B5EF4-FFF2-40B4-BE49-F238E27FC236}">
                  <a16:creationId xmlns:a16="http://schemas.microsoft.com/office/drawing/2014/main" id="{71EBFAD2-C68C-4DD8-8930-D4ACCB62F2D7}"/>
                </a:ext>
              </a:extLst>
            </p:cNvPr>
            <p:cNvSpPr txBox="1"/>
            <p:nvPr/>
          </p:nvSpPr>
          <p:spPr>
            <a:xfrm>
              <a:off x="1311951" y="3679320"/>
              <a:ext cx="1578425" cy="271554"/>
            </a:xfrm>
            <a:prstGeom prst="rect">
              <a:avLst/>
            </a:prstGeom>
            <a:noFill/>
          </p:spPr>
          <p:txBody>
            <a:bodyPr wrap="square">
              <a:spAutoFit/>
            </a:bodyPr>
            <a:lstStyle/>
            <a:p>
              <a:pPr defTabSz="914367"/>
              <a:r>
                <a:rPr lang="fr-FR" sz="1176" b="1" dirty="0">
                  <a:solidFill>
                    <a:srgbClr val="000000"/>
                  </a:solidFill>
                  <a:latin typeface="Segoe UI"/>
                </a:rPr>
                <a:t>az104-03a-disk1</a:t>
              </a:r>
            </a:p>
          </p:txBody>
        </p:sp>
        <p:sp>
          <p:nvSpPr>
            <p:cNvPr id="17" name="TextBox 16">
              <a:extLst>
                <a:ext uri="{FF2B5EF4-FFF2-40B4-BE49-F238E27FC236}">
                  <a16:creationId xmlns:a16="http://schemas.microsoft.com/office/drawing/2014/main" id="{CDEBDA3B-C561-444F-8793-28B919D003D2}"/>
                </a:ext>
              </a:extLst>
            </p:cNvPr>
            <p:cNvSpPr txBox="1"/>
            <p:nvPr/>
          </p:nvSpPr>
          <p:spPr>
            <a:xfrm>
              <a:off x="803432" y="226663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cxnSp>
          <p:nvCxnSpPr>
            <p:cNvPr id="18" name="Straight Arrow Connector 17">
              <a:extLst>
                <a:ext uri="{FF2B5EF4-FFF2-40B4-BE49-F238E27FC236}">
                  <a16:creationId xmlns:a16="http://schemas.microsoft.com/office/drawing/2014/main" id="{3414CD6E-66E2-4423-8E2E-CBA581A4A89E}"/>
                </a:ext>
              </a:extLst>
            </p:cNvPr>
            <p:cNvCxnSpPr/>
            <p:nvPr/>
          </p:nvCxnSpPr>
          <p:spPr>
            <a:xfrm>
              <a:off x="2662473" y="2965117"/>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509450-5939-40B0-9C23-6B5056ACFE66}"/>
                </a:ext>
              </a:extLst>
            </p:cNvPr>
            <p:cNvSpPr txBox="1"/>
            <p:nvPr/>
          </p:nvSpPr>
          <p:spPr>
            <a:xfrm>
              <a:off x="3960205" y="2802056"/>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0" name="TextBox 19">
              <a:extLst>
                <a:ext uri="{FF2B5EF4-FFF2-40B4-BE49-F238E27FC236}">
                  <a16:creationId xmlns:a16="http://schemas.microsoft.com/office/drawing/2014/main" id="{BD0E67FB-8038-42B7-A604-0FD67454E987}"/>
                </a:ext>
              </a:extLst>
            </p:cNvPr>
            <p:cNvSpPr txBox="1"/>
            <p:nvPr/>
          </p:nvSpPr>
          <p:spPr>
            <a:xfrm>
              <a:off x="3960205" y="3501929"/>
              <a:ext cx="1297732" cy="271554"/>
            </a:xfrm>
            <a:prstGeom prst="rect">
              <a:avLst/>
            </a:prstGeom>
            <a:noFill/>
          </p:spPr>
          <p:txBody>
            <a:bodyPr wrap="square">
              <a:spAutoFit/>
            </a:bodyPr>
            <a:lstStyle/>
            <a:p>
              <a:pPr defTabSz="914367"/>
              <a:r>
                <a:rPr lang="fr-FR" sz="1176" b="1" dirty="0">
                  <a:solidFill>
                    <a:srgbClr val="000000"/>
                  </a:solidFill>
                  <a:latin typeface="Segoe UI"/>
                </a:rPr>
                <a:t>Template</a:t>
              </a:r>
            </a:p>
          </p:txBody>
        </p:sp>
        <p:sp>
          <p:nvSpPr>
            <p:cNvPr id="21" name="TextBox 20">
              <a:extLst>
                <a:ext uri="{FF2B5EF4-FFF2-40B4-BE49-F238E27FC236}">
                  <a16:creationId xmlns:a16="http://schemas.microsoft.com/office/drawing/2014/main" id="{1A5072CD-307C-44C1-A687-A1D034444370}"/>
                </a:ext>
              </a:extLst>
            </p:cNvPr>
            <p:cNvSpPr txBox="1"/>
            <p:nvPr/>
          </p:nvSpPr>
          <p:spPr>
            <a:xfrm>
              <a:off x="6219312" y="2784700"/>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2" name="TextBox 21">
              <a:extLst>
                <a:ext uri="{FF2B5EF4-FFF2-40B4-BE49-F238E27FC236}">
                  <a16:creationId xmlns:a16="http://schemas.microsoft.com/office/drawing/2014/main" id="{8DE2F63C-77B3-43C2-82C1-61D57AAF2AF8}"/>
                </a:ext>
              </a:extLst>
            </p:cNvPr>
            <p:cNvSpPr txBox="1"/>
            <p:nvPr/>
          </p:nvSpPr>
          <p:spPr>
            <a:xfrm>
              <a:off x="6067525" y="3484573"/>
              <a:ext cx="1297732" cy="271554"/>
            </a:xfrm>
            <a:prstGeom prst="rect">
              <a:avLst/>
            </a:prstGeom>
            <a:noFill/>
          </p:spPr>
          <p:txBody>
            <a:bodyPr wrap="square">
              <a:spAutoFit/>
            </a:bodyPr>
            <a:lstStyle/>
            <a:p>
              <a:pPr defTabSz="914367"/>
              <a:r>
                <a:rPr lang="fr-FR" sz="1176" b="1" dirty="0">
                  <a:solidFill>
                    <a:srgbClr val="000000"/>
                  </a:solidFill>
                  <a:latin typeface="Segoe UI"/>
                </a:rPr>
                <a:t>New Template</a:t>
              </a:r>
            </a:p>
          </p:txBody>
        </p:sp>
        <p:cxnSp>
          <p:nvCxnSpPr>
            <p:cNvPr id="23" name="Straight Arrow Connector 22">
              <a:extLst>
                <a:ext uri="{FF2B5EF4-FFF2-40B4-BE49-F238E27FC236}">
                  <a16:creationId xmlns:a16="http://schemas.microsoft.com/office/drawing/2014/main" id="{1983402F-51E8-408D-B900-9CC15243418E}"/>
                </a:ext>
              </a:extLst>
            </p:cNvPr>
            <p:cNvCxnSpPr>
              <a:cxnSpLocks/>
            </p:cNvCxnSpPr>
            <p:nvPr/>
          </p:nvCxnSpPr>
          <p:spPr>
            <a:xfrm>
              <a:off x="4818373"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A907B0-0973-4669-AE42-D9B94B78894C}"/>
                </a:ext>
              </a:extLst>
            </p:cNvPr>
            <p:cNvSpPr txBox="1"/>
            <p:nvPr/>
          </p:nvSpPr>
          <p:spPr>
            <a:xfrm>
              <a:off x="4842258" y="2677179"/>
              <a:ext cx="1489160" cy="271554"/>
            </a:xfrm>
            <a:prstGeom prst="rect">
              <a:avLst/>
            </a:prstGeom>
            <a:noFill/>
          </p:spPr>
          <p:txBody>
            <a:bodyPr wrap="square">
              <a:spAutoFit/>
            </a:bodyPr>
            <a:lstStyle/>
            <a:p>
              <a:pPr defTabSz="914367"/>
              <a:r>
                <a:rPr lang="fr-FR" sz="1176" b="1" dirty="0">
                  <a:solidFill>
                    <a:srgbClr val="000000"/>
                  </a:solidFill>
                  <a:latin typeface="Segoe UI"/>
                </a:rPr>
                <a:t>Edit Template</a:t>
              </a:r>
            </a:p>
          </p:txBody>
        </p:sp>
        <p:sp>
          <p:nvSpPr>
            <p:cNvPr id="25" name="TextBox 24">
              <a:extLst>
                <a:ext uri="{FF2B5EF4-FFF2-40B4-BE49-F238E27FC236}">
                  <a16:creationId xmlns:a16="http://schemas.microsoft.com/office/drawing/2014/main" id="{19688981-547E-470F-AEAA-3C99613A1371}"/>
                </a:ext>
              </a:extLst>
            </p:cNvPr>
            <p:cNvSpPr txBox="1"/>
            <p:nvPr/>
          </p:nvSpPr>
          <p:spPr>
            <a:xfrm>
              <a:off x="5074068" y="228989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pic>
          <p:nvPicPr>
            <p:cNvPr id="26" name="Graphic 25">
              <a:extLst>
                <a:ext uri="{FF2B5EF4-FFF2-40B4-BE49-F238E27FC236}">
                  <a16:creationId xmlns:a16="http://schemas.microsoft.com/office/drawing/2014/main" id="{0876DADA-8308-4F6C-B75A-573A454D8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942" y="2733127"/>
              <a:ext cx="376369" cy="376369"/>
            </a:xfrm>
            <a:prstGeom prst="rect">
              <a:avLst/>
            </a:prstGeom>
          </p:spPr>
        </p:pic>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90991" y="3280688"/>
              <a:ext cx="376370" cy="376370"/>
            </a:xfrm>
            <a:prstGeom prst="rect">
              <a:avLst/>
            </a:prstGeom>
          </p:spPr>
        </p:pic>
        <p:sp>
          <p:nvSpPr>
            <p:cNvPr id="28" name="TextBox 27">
              <a:extLst>
                <a:ext uri="{FF2B5EF4-FFF2-40B4-BE49-F238E27FC236}">
                  <a16:creationId xmlns:a16="http://schemas.microsoft.com/office/drawing/2014/main" id="{8B562283-C959-43FA-A651-3036EFE6C205}"/>
                </a:ext>
              </a:extLst>
            </p:cNvPr>
            <p:cNvSpPr txBox="1"/>
            <p:nvPr/>
          </p:nvSpPr>
          <p:spPr>
            <a:xfrm>
              <a:off x="8730310" y="2785534"/>
              <a:ext cx="1297732" cy="271554"/>
            </a:xfrm>
            <a:prstGeom prst="rect">
              <a:avLst/>
            </a:prstGeom>
            <a:noFill/>
          </p:spPr>
          <p:txBody>
            <a:bodyPr wrap="square">
              <a:spAutoFit/>
            </a:bodyPr>
            <a:lstStyle/>
            <a:p>
              <a:pPr defTabSz="914367"/>
              <a:r>
                <a:rPr lang="fr-FR" sz="1176" b="1" dirty="0">
                  <a:solidFill>
                    <a:srgbClr val="000000"/>
                  </a:solidFill>
                  <a:latin typeface="Segoe UI"/>
                </a:rPr>
                <a:t>az104-03b-rg1</a:t>
              </a: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261994" y="316190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0" name="TextBox 29">
              <a:extLst>
                <a:ext uri="{FF2B5EF4-FFF2-40B4-BE49-F238E27FC236}">
                  <a16:creationId xmlns:a16="http://schemas.microsoft.com/office/drawing/2014/main" id="{5FA5B6FD-EA02-472E-ACAD-B3628F61F714}"/>
                </a:ext>
              </a:extLst>
            </p:cNvPr>
            <p:cNvSpPr txBox="1"/>
            <p:nvPr/>
          </p:nvSpPr>
          <p:spPr>
            <a:xfrm>
              <a:off x="8677520" y="3657286"/>
              <a:ext cx="1578425" cy="271554"/>
            </a:xfrm>
            <a:prstGeom prst="rect">
              <a:avLst/>
            </a:prstGeom>
            <a:noFill/>
          </p:spPr>
          <p:txBody>
            <a:bodyPr wrap="square">
              <a:spAutoFit/>
            </a:bodyPr>
            <a:lstStyle/>
            <a:p>
              <a:pPr defTabSz="914367"/>
              <a:r>
                <a:rPr lang="fr-FR" sz="1176" b="1" dirty="0">
                  <a:solidFill>
                    <a:srgbClr val="000000"/>
                  </a:solidFill>
                  <a:latin typeface="Segoe UI"/>
                </a:rPr>
                <a:t>az104-03b-disk1</a:t>
              </a:r>
            </a:p>
          </p:txBody>
        </p:sp>
        <p:cxnSp>
          <p:nvCxnSpPr>
            <p:cNvPr id="31" name="Straight Arrow Connector 30">
              <a:extLst>
                <a:ext uri="{FF2B5EF4-FFF2-40B4-BE49-F238E27FC236}">
                  <a16:creationId xmlns:a16="http://schemas.microsoft.com/office/drawing/2014/main" id="{CE8E69C4-197C-441A-9B59-306E59D0EA56}"/>
                </a:ext>
              </a:extLst>
            </p:cNvPr>
            <p:cNvCxnSpPr/>
            <p:nvPr/>
          </p:nvCxnSpPr>
          <p:spPr>
            <a:xfrm>
              <a:off x="6984367"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9DD209-A56C-4B32-876F-B720739F58C7}"/>
                </a:ext>
              </a:extLst>
            </p:cNvPr>
            <p:cNvSpPr txBox="1"/>
            <p:nvPr/>
          </p:nvSpPr>
          <p:spPr>
            <a:xfrm>
              <a:off x="7175197" y="2688698"/>
              <a:ext cx="1489160" cy="271554"/>
            </a:xfrm>
            <a:prstGeom prst="rect">
              <a:avLst/>
            </a:prstGeom>
            <a:noFill/>
          </p:spPr>
          <p:txBody>
            <a:bodyPr wrap="square">
              <a:spAutoFit/>
            </a:bodyPr>
            <a:lstStyle/>
            <a:p>
              <a:pPr defTabSz="914367"/>
              <a:r>
                <a:rPr lang="fr-FR" sz="1176" b="1" dirty="0">
                  <a:solidFill>
                    <a:srgbClr val="000000"/>
                  </a:solidFill>
                  <a:latin typeface="Segoe UI"/>
                </a:rPr>
                <a:t>Deploy</a:t>
              </a:r>
            </a:p>
          </p:txBody>
        </p:sp>
        <p:pic>
          <p:nvPicPr>
            <p:cNvPr id="33" name="Graphic 32" descr="Paper">
              <a:extLst>
                <a:ext uri="{FF2B5EF4-FFF2-40B4-BE49-F238E27FC236}">
                  <a16:creationId xmlns:a16="http://schemas.microsoft.com/office/drawing/2014/main" id="{A5F593E0-355E-4907-BB23-6882C538B650}"/>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3544" y="2561448"/>
              <a:ext cx="896425" cy="896425"/>
            </a:xfrm>
            <a:prstGeom prst="rect">
              <a:avLst/>
            </a:prstGeom>
          </p:spPr>
        </p:pic>
        <p:pic>
          <p:nvPicPr>
            <p:cNvPr id="34" name="Graphic 33" descr="Paper">
              <a:extLst>
                <a:ext uri="{FF2B5EF4-FFF2-40B4-BE49-F238E27FC236}">
                  <a16:creationId xmlns:a16="http://schemas.microsoft.com/office/drawing/2014/main" id="{5C290129-0EFF-4034-AB14-068860B900D5}"/>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1043" y="2571384"/>
              <a:ext cx="896425" cy="896425"/>
            </a:xfrm>
            <a:prstGeom prst="rect">
              <a:avLst/>
            </a:prstGeom>
          </p:spPr>
        </p:pic>
      </p:grpSp>
      <p:sp>
        <p:nvSpPr>
          <p:cNvPr id="36" name="Rectangle 35">
            <a:extLst>
              <a:ext uri="{FF2B5EF4-FFF2-40B4-BE49-F238E27FC236}">
                <a16:creationId xmlns:a16="http://schemas.microsoft.com/office/drawing/2014/main" id="{DBF774EC-D693-47B4-945D-4D6EE334E33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6845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03c – Manage Azure resources with PowerShell (optional)</a:t>
            </a:r>
          </a:p>
        </p:txBody>
      </p:sp>
      <p:sp>
        <p:nvSpPr>
          <p:cNvPr id="13" name="Text Placeholder 2">
            <a:extLst>
              <a:ext uri="{FF2B5EF4-FFF2-40B4-BE49-F238E27FC236}">
                <a16:creationId xmlns:a16="http://schemas.microsoft.com/office/drawing/2014/main" id="{F3F48AEF-E212-433F-8B5D-79A9E3E6B87E}"/>
              </a:ext>
            </a:extLst>
          </p:cNvPr>
          <p:cNvSpPr txBox="1">
            <a:spLocks/>
          </p:cNvSpPr>
          <p:nvPr/>
        </p:nvSpPr>
        <p:spPr>
          <a:xfrm>
            <a:off x="427038" y="136680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p:txBody>
      </p:sp>
      <p:sp>
        <p:nvSpPr>
          <p:cNvPr id="16" name="Text Placeholder 2">
            <a:extLst>
              <a:ext uri="{FF2B5EF4-FFF2-40B4-BE49-F238E27FC236}">
                <a16:creationId xmlns:a16="http://schemas.microsoft.com/office/drawing/2014/main" id="{F72300B1-756A-45FE-A503-82B1144D3FB9}"/>
              </a:ext>
            </a:extLst>
          </p:cNvPr>
          <p:cNvSpPr txBox="1">
            <a:spLocks/>
          </p:cNvSpPr>
          <p:nvPr/>
        </p:nvSpPr>
        <p:spPr>
          <a:xfrm>
            <a:off x="427038" y="324106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B7854F82-8874-4A3E-AB1E-D3805D4333E3}"/>
              </a:ext>
            </a:extLst>
          </p:cNvPr>
          <p:cNvSpPr/>
          <p:nvPr/>
        </p:nvSpPr>
        <p:spPr bwMode="auto">
          <a:xfrm>
            <a:off x="427038"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PowerShell session in Azure Cloud Shell</a:t>
            </a:r>
          </a:p>
        </p:txBody>
      </p:sp>
      <p:sp>
        <p:nvSpPr>
          <p:cNvPr id="23" name="Rectangle 22">
            <a:extLst>
              <a:ext uri="{FF2B5EF4-FFF2-40B4-BE49-F238E27FC236}">
                <a16:creationId xmlns:a16="http://schemas.microsoft.com/office/drawing/2014/main" id="{9CBAA487-55D1-45F1-8A32-AC702BA1FCAA}"/>
              </a:ext>
            </a:extLst>
          </p:cNvPr>
          <p:cNvSpPr/>
          <p:nvPr/>
        </p:nvSpPr>
        <p:spPr bwMode="auto">
          <a:xfrm>
            <a:off x="4334267"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 and an Azure managed disk with Azure PowerShell</a:t>
            </a:r>
          </a:p>
        </p:txBody>
      </p:sp>
      <p:sp>
        <p:nvSpPr>
          <p:cNvPr id="24" name="Rectangle 23">
            <a:extLst>
              <a:ext uri="{FF2B5EF4-FFF2-40B4-BE49-F238E27FC236}">
                <a16:creationId xmlns:a16="http://schemas.microsoft.com/office/drawing/2014/main" id="{DECBE062-F6AB-4051-9A73-560A962D36CB}"/>
              </a:ext>
            </a:extLst>
          </p:cNvPr>
          <p:cNvSpPr/>
          <p:nvPr/>
        </p:nvSpPr>
        <p:spPr bwMode="auto">
          <a:xfrm>
            <a:off x="8241495"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PowerShell</a:t>
            </a:r>
          </a:p>
        </p:txBody>
      </p:sp>
      <p:sp>
        <p:nvSpPr>
          <p:cNvPr id="3" name="Text Placeholder 2">
            <a:extLst>
              <a:ext uri="{FF2B5EF4-FFF2-40B4-BE49-F238E27FC236}">
                <a16:creationId xmlns:a16="http://schemas.microsoft.com/office/drawing/2014/main" id="{572B05B7-9D44-42FC-BC93-37C5DCEF0D5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60FFA84-DE90-49BC-91B7-ADD4B5FB787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346850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03c – Architecture diagram</a:t>
            </a:r>
          </a:p>
        </p:txBody>
      </p:sp>
      <p:sp>
        <p:nvSpPr>
          <p:cNvPr id="3" name="Rectangle 2">
            <a:extLst>
              <a:ext uri="{FF2B5EF4-FFF2-40B4-BE49-F238E27FC236}">
                <a16:creationId xmlns:a16="http://schemas.microsoft.com/office/drawing/2014/main" id="{C903FC99-843D-4F5F-8C72-4B6C341B4A44}"/>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Architecture diagram of the detailed lab steps. ">
            <a:extLst>
              <a:ext uri="{FF2B5EF4-FFF2-40B4-BE49-F238E27FC236}">
                <a16:creationId xmlns:a16="http://schemas.microsoft.com/office/drawing/2014/main" id="{127F2EF8-532E-4C6B-93E6-86D94BF7838F}"/>
              </a:ext>
            </a:extLst>
          </p:cNvPr>
          <p:cNvGrpSpPr/>
          <p:nvPr/>
        </p:nvGrpSpPr>
        <p:grpSpPr>
          <a:xfrm>
            <a:off x="3996912" y="2544592"/>
            <a:ext cx="3521426" cy="2124014"/>
            <a:chOff x="3787362" y="2115967"/>
            <a:chExt cx="3521426" cy="2124014"/>
          </a:xfrm>
        </p:grpSpPr>
        <p:sp>
          <p:nvSpPr>
            <p:cNvPr id="8" name="Rectangle 7">
              <a:extLst>
                <a:ext uri="{FF2B5EF4-FFF2-40B4-BE49-F238E27FC236}">
                  <a16:creationId xmlns:a16="http://schemas.microsoft.com/office/drawing/2014/main" id="{30690CD1-57EE-42E9-8309-C4E82519322A}"/>
                </a:ext>
              </a:extLst>
            </p:cNvPr>
            <p:cNvSpPr/>
            <p:nvPr/>
          </p:nvSpPr>
          <p:spPr bwMode="auto">
            <a:xfrm>
              <a:off x="3787362" y="2115967"/>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E506008-07DD-4881-B87B-FE486C0ADA20}"/>
                </a:ext>
              </a:extLst>
            </p:cNvPr>
            <p:cNvSpPr txBox="1"/>
            <p:nvPr/>
          </p:nvSpPr>
          <p:spPr>
            <a:xfrm>
              <a:off x="3787363" y="2161014"/>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0" name="Graphic 9">
              <a:extLst>
                <a:ext uri="{FF2B5EF4-FFF2-40B4-BE49-F238E27FC236}">
                  <a16:creationId xmlns:a16="http://schemas.microsoft.com/office/drawing/2014/main" id="{6C8867F1-697C-4009-84B2-23759380B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1026" y="2505069"/>
              <a:ext cx="376369" cy="376369"/>
            </a:xfrm>
            <a:prstGeom prst="rect">
              <a:avLst/>
            </a:prstGeom>
          </p:spPr>
        </p:pic>
        <p:pic>
          <p:nvPicPr>
            <p:cNvPr id="11" name="Graphic 10">
              <a:extLst>
                <a:ext uri="{FF2B5EF4-FFF2-40B4-BE49-F238E27FC236}">
                  <a16:creationId xmlns:a16="http://schemas.microsoft.com/office/drawing/2014/main" id="{458B5B69-C7E4-4845-826E-5F22F9AB50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076" y="3052630"/>
              <a:ext cx="376370" cy="376370"/>
            </a:xfrm>
            <a:prstGeom prst="rect">
              <a:avLst/>
            </a:prstGeom>
          </p:spPr>
        </p:pic>
        <p:sp>
          <p:nvSpPr>
            <p:cNvPr id="12" name="TextBox 11">
              <a:extLst>
                <a:ext uri="{FF2B5EF4-FFF2-40B4-BE49-F238E27FC236}">
                  <a16:creationId xmlns:a16="http://schemas.microsoft.com/office/drawing/2014/main" id="{39FA5C5D-F947-41A5-A4EA-B21BC018C6DB}"/>
                </a:ext>
              </a:extLst>
            </p:cNvPr>
            <p:cNvSpPr txBox="1"/>
            <p:nvPr/>
          </p:nvSpPr>
          <p:spPr>
            <a:xfrm>
              <a:off x="5087395" y="2557476"/>
              <a:ext cx="1297732" cy="271554"/>
            </a:xfrm>
            <a:prstGeom prst="rect">
              <a:avLst/>
            </a:prstGeom>
            <a:noFill/>
          </p:spPr>
          <p:txBody>
            <a:bodyPr wrap="square">
              <a:spAutoFit/>
            </a:bodyPr>
            <a:lstStyle/>
            <a:p>
              <a:pPr defTabSz="914367"/>
              <a:r>
                <a:rPr lang="fr-FR" sz="1176" b="1" dirty="0">
                  <a:solidFill>
                    <a:srgbClr val="000000"/>
                  </a:solidFill>
                  <a:latin typeface="Segoe UI"/>
                </a:rPr>
                <a:t>az104-03c-rg1</a:t>
              </a:r>
            </a:p>
          </p:txBody>
        </p:sp>
        <p:sp>
          <p:nvSpPr>
            <p:cNvPr id="13" name="Rectangle 12">
              <a:extLst>
                <a:ext uri="{FF2B5EF4-FFF2-40B4-BE49-F238E27FC236}">
                  <a16:creationId xmlns:a16="http://schemas.microsoft.com/office/drawing/2014/main" id="{5B91599A-740D-4734-AEE1-DEA8A5EC58A3}"/>
                </a:ext>
              </a:extLst>
            </p:cNvPr>
            <p:cNvSpPr/>
            <p:nvPr/>
          </p:nvSpPr>
          <p:spPr bwMode="auto">
            <a:xfrm>
              <a:off x="4619078" y="2933845"/>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4" name="TextBox 13">
              <a:extLst>
                <a:ext uri="{FF2B5EF4-FFF2-40B4-BE49-F238E27FC236}">
                  <a16:creationId xmlns:a16="http://schemas.microsoft.com/office/drawing/2014/main" id="{D7FB9810-C3FE-48C0-9379-3D4168602486}"/>
                </a:ext>
              </a:extLst>
            </p:cNvPr>
            <p:cNvSpPr txBox="1"/>
            <p:nvPr/>
          </p:nvSpPr>
          <p:spPr>
            <a:xfrm>
              <a:off x="5034604" y="3429228"/>
              <a:ext cx="1578425" cy="271554"/>
            </a:xfrm>
            <a:prstGeom prst="rect">
              <a:avLst/>
            </a:prstGeom>
            <a:noFill/>
          </p:spPr>
          <p:txBody>
            <a:bodyPr wrap="square">
              <a:spAutoFit/>
            </a:bodyPr>
            <a:lstStyle/>
            <a:p>
              <a:pPr defTabSz="914367"/>
              <a:r>
                <a:rPr lang="fr-FR" sz="1176" b="1" dirty="0">
                  <a:solidFill>
                    <a:srgbClr val="000000"/>
                  </a:solidFill>
                  <a:latin typeface="Segoe UI"/>
                </a:rPr>
                <a:t>az104-03c-disk1</a:t>
              </a:r>
            </a:p>
          </p:txBody>
        </p:sp>
      </p:grpSp>
    </p:spTree>
    <p:extLst>
      <p:ext uri="{BB962C8B-B14F-4D97-AF65-F5344CB8AC3E}">
        <p14:creationId xmlns:p14="http://schemas.microsoft.com/office/powerpoint/2010/main" val="20153558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03d – Manage Azure resources with the Azure CLI (optional)</a:t>
            </a:r>
          </a:p>
        </p:txBody>
      </p:sp>
      <p:sp>
        <p:nvSpPr>
          <p:cNvPr id="13" name="Text Placeholder 2">
            <a:extLst>
              <a:ext uri="{FF2B5EF4-FFF2-40B4-BE49-F238E27FC236}">
                <a16:creationId xmlns:a16="http://schemas.microsoft.com/office/drawing/2014/main" id="{165DB789-31AD-41A3-9D85-7FA836083CF4}"/>
              </a:ext>
            </a:extLst>
          </p:cNvPr>
          <p:cNvSpPr txBox="1">
            <a:spLocks/>
          </p:cNvSpPr>
          <p:nvPr/>
        </p:nvSpPr>
        <p:spPr>
          <a:xfrm>
            <a:off x="465138" y="142776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p:txBody>
      </p:sp>
      <p:sp>
        <p:nvSpPr>
          <p:cNvPr id="16" name="Text Placeholder 2">
            <a:extLst>
              <a:ext uri="{FF2B5EF4-FFF2-40B4-BE49-F238E27FC236}">
                <a16:creationId xmlns:a16="http://schemas.microsoft.com/office/drawing/2014/main" id="{3B6ABC31-6117-43FC-BA57-9E953991F76A}"/>
              </a:ext>
            </a:extLst>
          </p:cNvPr>
          <p:cNvSpPr txBox="1">
            <a:spLocks/>
          </p:cNvSpPr>
          <p:nvPr/>
        </p:nvSpPr>
        <p:spPr>
          <a:xfrm>
            <a:off x="465138" y="33020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0BA91D87-2BD9-4E59-A7F2-76F5A4980C88}"/>
              </a:ext>
            </a:extLst>
          </p:cNvPr>
          <p:cNvSpPr/>
          <p:nvPr/>
        </p:nvSpPr>
        <p:spPr bwMode="auto">
          <a:xfrm>
            <a:off x="465138"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Bash session in Azure Cloud Shell</a:t>
            </a:r>
          </a:p>
        </p:txBody>
      </p:sp>
      <p:sp>
        <p:nvSpPr>
          <p:cNvPr id="23" name="Rectangle 22">
            <a:extLst>
              <a:ext uri="{FF2B5EF4-FFF2-40B4-BE49-F238E27FC236}">
                <a16:creationId xmlns:a16="http://schemas.microsoft.com/office/drawing/2014/main" id="{F5AEB3FC-DB0D-4B23-90C6-55A5702CFB51}"/>
              </a:ext>
            </a:extLst>
          </p:cNvPr>
          <p:cNvSpPr/>
          <p:nvPr/>
        </p:nvSpPr>
        <p:spPr bwMode="auto">
          <a:xfrm>
            <a:off x="4372367"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a:t>
            </a:r>
            <a:br>
              <a:rPr lang="en-US" sz="2000" dirty="0">
                <a:solidFill>
                  <a:schemeClr val="tx1"/>
                </a:solidFill>
                <a:cs typeface="Segoe UI Semilight"/>
              </a:rPr>
            </a:br>
            <a:r>
              <a:rPr lang="en-US" sz="2000" dirty="0">
                <a:solidFill>
                  <a:schemeClr val="tx1"/>
                </a:solidFill>
                <a:cs typeface="Segoe UI Semilight"/>
              </a:rPr>
              <a:t>and a managed disk by</a:t>
            </a:r>
            <a:br>
              <a:rPr lang="en-US" sz="2000" dirty="0">
                <a:solidFill>
                  <a:schemeClr val="tx1"/>
                </a:solidFill>
                <a:cs typeface="Segoe UI Semilight"/>
              </a:rPr>
            </a:br>
            <a:r>
              <a:rPr lang="en-US" sz="2000" dirty="0">
                <a:solidFill>
                  <a:schemeClr val="tx1"/>
                </a:solidFill>
                <a:cs typeface="Segoe UI Semilight"/>
              </a:rPr>
              <a:t>using Azure CLI</a:t>
            </a:r>
          </a:p>
        </p:txBody>
      </p:sp>
      <p:sp>
        <p:nvSpPr>
          <p:cNvPr id="24" name="Rectangle 23">
            <a:extLst>
              <a:ext uri="{FF2B5EF4-FFF2-40B4-BE49-F238E27FC236}">
                <a16:creationId xmlns:a16="http://schemas.microsoft.com/office/drawing/2014/main" id="{CD372C23-45FB-4361-B404-CE2125F48097}"/>
              </a:ext>
            </a:extLst>
          </p:cNvPr>
          <p:cNvSpPr/>
          <p:nvPr/>
        </p:nvSpPr>
        <p:spPr bwMode="auto">
          <a:xfrm>
            <a:off x="8279595"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CLI</a:t>
            </a:r>
          </a:p>
        </p:txBody>
      </p:sp>
      <p:sp>
        <p:nvSpPr>
          <p:cNvPr id="3" name="Text Placeholder 2">
            <a:extLst>
              <a:ext uri="{FF2B5EF4-FFF2-40B4-BE49-F238E27FC236}">
                <a16:creationId xmlns:a16="http://schemas.microsoft.com/office/drawing/2014/main" id="{7813C320-C428-4549-8765-F46097949354}"/>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6C8FE4A1-4372-49C9-9C50-4B4FB19B47D1}"/>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748409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03d – Architecture diagram</a:t>
            </a:r>
          </a:p>
        </p:txBody>
      </p:sp>
      <p:grpSp>
        <p:nvGrpSpPr>
          <p:cNvPr id="4" name="Group 3" descr="A resource group with a disk.">
            <a:extLst>
              <a:ext uri="{FF2B5EF4-FFF2-40B4-BE49-F238E27FC236}">
                <a16:creationId xmlns:a16="http://schemas.microsoft.com/office/drawing/2014/main" id="{D6C287F9-45BE-47A9-9258-7C183FB00E82}"/>
              </a:ext>
            </a:extLst>
          </p:cNvPr>
          <p:cNvGrpSpPr/>
          <p:nvPr/>
        </p:nvGrpSpPr>
        <p:grpSpPr>
          <a:xfrm>
            <a:off x="4063587" y="2435255"/>
            <a:ext cx="3521426" cy="2124014"/>
            <a:chOff x="4063587" y="2435255"/>
            <a:chExt cx="3521426" cy="2124014"/>
          </a:xfrm>
        </p:grpSpPr>
        <p:sp>
          <p:nvSpPr>
            <p:cNvPr id="8" name="Rectangle 7" descr="Architecture diagram of the detailed lab steps. ">
              <a:extLst>
                <a:ext uri="{FF2B5EF4-FFF2-40B4-BE49-F238E27FC236}">
                  <a16:creationId xmlns:a16="http://schemas.microsoft.com/office/drawing/2014/main" id="{A76F3BD7-4F87-4A39-8ABE-F6B302442CEE}"/>
                </a:ext>
              </a:extLst>
            </p:cNvPr>
            <p:cNvSpPr/>
            <p:nvPr/>
          </p:nvSpPr>
          <p:spPr bwMode="auto">
            <a:xfrm>
              <a:off x="4063587" y="2435255"/>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descr="Architecture diagram of the detailed lab steps. ">
              <a:extLst>
                <a:ext uri="{FF2B5EF4-FFF2-40B4-BE49-F238E27FC236}">
                  <a16:creationId xmlns:a16="http://schemas.microsoft.com/office/drawing/2014/main" id="{E49237FB-965C-4714-BFFA-5467B4C85EC7}"/>
                </a:ext>
              </a:extLst>
            </p:cNvPr>
            <p:cNvSpPr txBox="1"/>
            <p:nvPr/>
          </p:nvSpPr>
          <p:spPr>
            <a:xfrm>
              <a:off x="4063588" y="2480302"/>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2" name="Graphic 11" descr="Architecture diagram of the detailed lab steps. ">
              <a:extLst>
                <a:ext uri="{FF2B5EF4-FFF2-40B4-BE49-F238E27FC236}">
                  <a16:creationId xmlns:a16="http://schemas.microsoft.com/office/drawing/2014/main" id="{558B0151-76A1-4A9E-B9C9-9A3706F9B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7251" y="2824357"/>
              <a:ext cx="376369" cy="376369"/>
            </a:xfrm>
            <a:prstGeom prst="rect">
              <a:avLst/>
            </a:prstGeom>
          </p:spPr>
        </p:pic>
        <p:pic>
          <p:nvPicPr>
            <p:cNvPr id="14" name="Graphic 13" descr="Architecture diagram of the detailed lab steps. ">
              <a:extLst>
                <a:ext uri="{FF2B5EF4-FFF2-40B4-BE49-F238E27FC236}">
                  <a16:creationId xmlns:a16="http://schemas.microsoft.com/office/drawing/2014/main" id="{D1528FF9-7817-41D5-A936-E01A0F2C9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4301" y="3371918"/>
              <a:ext cx="376370" cy="376370"/>
            </a:xfrm>
            <a:prstGeom prst="rect">
              <a:avLst/>
            </a:prstGeom>
          </p:spPr>
        </p:pic>
        <p:sp>
          <p:nvSpPr>
            <p:cNvPr id="16" name="TextBox 15" descr="Architecture diagram of the detailed lab steps. ">
              <a:extLst>
                <a:ext uri="{FF2B5EF4-FFF2-40B4-BE49-F238E27FC236}">
                  <a16:creationId xmlns:a16="http://schemas.microsoft.com/office/drawing/2014/main" id="{1EDC5358-C043-4EA8-9B24-214F9E05CE9E}"/>
                </a:ext>
              </a:extLst>
            </p:cNvPr>
            <p:cNvSpPr txBox="1"/>
            <p:nvPr/>
          </p:nvSpPr>
          <p:spPr>
            <a:xfrm>
              <a:off x="5363620" y="2876764"/>
              <a:ext cx="1297732" cy="271554"/>
            </a:xfrm>
            <a:prstGeom prst="rect">
              <a:avLst/>
            </a:prstGeom>
            <a:noFill/>
          </p:spPr>
          <p:txBody>
            <a:bodyPr wrap="square">
              <a:spAutoFit/>
            </a:bodyPr>
            <a:lstStyle/>
            <a:p>
              <a:pPr defTabSz="914367"/>
              <a:r>
                <a:rPr lang="fr-FR" sz="1176" b="1" dirty="0">
                  <a:solidFill>
                    <a:srgbClr val="000000"/>
                  </a:solidFill>
                  <a:latin typeface="Segoe UI"/>
                </a:rPr>
                <a:t>az104-03d-rg1</a:t>
              </a:r>
            </a:p>
          </p:txBody>
        </p:sp>
        <p:sp>
          <p:nvSpPr>
            <p:cNvPr id="18" name="Rectangle 17" descr="Architecture diagram of the detailed lab steps. ">
              <a:extLst>
                <a:ext uri="{FF2B5EF4-FFF2-40B4-BE49-F238E27FC236}">
                  <a16:creationId xmlns:a16="http://schemas.microsoft.com/office/drawing/2014/main" id="{1CAA09B2-807B-4DC4-B2B9-A64BC9945323}"/>
                </a:ext>
              </a:extLst>
            </p:cNvPr>
            <p:cNvSpPr/>
            <p:nvPr/>
          </p:nvSpPr>
          <p:spPr bwMode="auto">
            <a:xfrm>
              <a:off x="4895303" y="325313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descr="Architecture diagram of the detailed lab steps. ">
              <a:extLst>
                <a:ext uri="{FF2B5EF4-FFF2-40B4-BE49-F238E27FC236}">
                  <a16:creationId xmlns:a16="http://schemas.microsoft.com/office/drawing/2014/main" id="{5A35EB5A-1154-4378-AE44-1D0109D0A197}"/>
                </a:ext>
              </a:extLst>
            </p:cNvPr>
            <p:cNvSpPr txBox="1"/>
            <p:nvPr/>
          </p:nvSpPr>
          <p:spPr>
            <a:xfrm>
              <a:off x="5310829" y="3748516"/>
              <a:ext cx="1578425" cy="271554"/>
            </a:xfrm>
            <a:prstGeom prst="rect">
              <a:avLst/>
            </a:prstGeom>
            <a:noFill/>
          </p:spPr>
          <p:txBody>
            <a:bodyPr wrap="square">
              <a:spAutoFit/>
            </a:bodyPr>
            <a:lstStyle/>
            <a:p>
              <a:pPr defTabSz="914367"/>
              <a:r>
                <a:rPr lang="fr-FR" sz="1176" b="1" dirty="0">
                  <a:solidFill>
                    <a:srgbClr val="000000"/>
                  </a:solidFill>
                  <a:latin typeface="Segoe UI"/>
                </a:rPr>
                <a:t>az104-03d-disk1</a:t>
              </a:r>
            </a:p>
          </p:txBody>
        </p:sp>
      </p:grpSp>
      <p:sp>
        <p:nvSpPr>
          <p:cNvPr id="3" name="Rectangle 2">
            <a:extLst>
              <a:ext uri="{FF2B5EF4-FFF2-40B4-BE49-F238E27FC236}">
                <a16:creationId xmlns:a16="http://schemas.microsoft.com/office/drawing/2014/main" id="{FEACAFF6-03DF-4B26-A080-C882904B2FA3}"/>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65447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28D8C09A-24BA-4B15-89CA-2E7084DDB1F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836149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spc="0" dirty="0"/>
              <a:t>Configure Azure Resources with Tools</a:t>
            </a:r>
          </a:p>
        </p:txBody>
      </p:sp>
      <p:pic>
        <p:nvPicPr>
          <p:cNvPr id="7" name="Picture 6" descr="Icon of a pie chart">
            <a:extLst>
              <a:ext uri="{FF2B5EF4-FFF2-40B4-BE49-F238E27FC236}">
                <a16:creationId xmlns:a16="http://schemas.microsoft.com/office/drawing/2014/main" id="{DB0A8A1E-88C9-49FE-A197-0D6D48B004A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35228" y="2843829"/>
            <a:ext cx="1347171" cy="134717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Review 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40754" y="1370103"/>
            <a:ext cx="11568684" cy="3027726"/>
          </a:xfrm>
          <a:prstGeom prst="rect">
            <a:avLst/>
          </a:prstGeom>
          <a:noFill/>
          <a:ln w="19050">
            <a:solidFill>
              <a:schemeClr val="accent1"/>
            </a:solid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Microsoft.PowerShell.Management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40754" y="4553278"/>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chemeClr val="tx1"/>
                </a:solidFill>
                <a:latin typeface="+mn-lt"/>
              </a:rPr>
              <a:t>Cmdlets follow a verb-noun naming convention; shipped in modules</a:t>
            </a:r>
          </a:p>
          <a:p>
            <a:pPr>
              <a:spcBef>
                <a:spcPts val="1200"/>
              </a:spcBef>
            </a:pPr>
            <a:r>
              <a:rPr lang="en-US" sz="2000" dirty="0">
                <a:solidFill>
                  <a:schemeClr val="tx1"/>
                </a:solidFill>
                <a:latin typeface="+mn-lt"/>
              </a:rPr>
              <a:t>Modules are a DLL file with the code to process each cmdlet</a:t>
            </a:r>
          </a:p>
          <a:p>
            <a:pPr>
              <a:spcBef>
                <a:spcPts val="1200"/>
              </a:spcBef>
            </a:pPr>
            <a:r>
              <a:rPr lang="en-US" sz="2000" dirty="0">
                <a:solidFill>
                  <a:schemeClr val="tx1"/>
                </a:solidFill>
                <a:latin typeface="+mn-lt"/>
              </a:rPr>
              <a:t>Load cmdlets by loading the module containing them</a:t>
            </a:r>
          </a:p>
          <a:p>
            <a:pPr>
              <a:spcBef>
                <a:spcPts val="1200"/>
              </a:spcBef>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Use the Azure Portal</a:t>
            </a:r>
          </a:p>
        </p:txBody>
      </p:sp>
      <p:sp>
        <p:nvSpPr>
          <p:cNvPr id="9" name="TextBox 1">
            <a:extLst>
              <a:ext uri="{FF2B5EF4-FFF2-40B4-BE49-F238E27FC236}">
                <a16:creationId xmlns:a16="http://schemas.microsoft.com/office/drawing/2014/main" id="{E565B6F9-13ED-409D-90C7-194F8D16C459}"/>
              </a:ext>
            </a:extLst>
          </p:cNvPr>
          <p:cNvSpPr txBox="1"/>
          <p:nvPr/>
        </p:nvSpPr>
        <p:spPr>
          <a:xfrm>
            <a:off x="427038" y="1463668"/>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Search resources, services, and docs</a:t>
            </a:r>
          </a:p>
        </p:txBody>
      </p:sp>
      <p:sp>
        <p:nvSpPr>
          <p:cNvPr id="10" name="TextBox 1">
            <a:extLst>
              <a:ext uri="{FF2B5EF4-FFF2-40B4-BE49-F238E27FC236}">
                <a16:creationId xmlns:a16="http://schemas.microsoft.com/office/drawing/2014/main" id="{B73718D5-1350-483E-A4D5-A48D5F848B61}"/>
              </a:ext>
            </a:extLst>
          </p:cNvPr>
          <p:cNvSpPr txBox="1"/>
          <p:nvPr/>
        </p:nvSpPr>
        <p:spPr>
          <a:xfrm>
            <a:off x="427038" y="2481280"/>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Manage resources</a:t>
            </a:r>
          </a:p>
        </p:txBody>
      </p:sp>
      <p:sp>
        <p:nvSpPr>
          <p:cNvPr id="11" name="TextBox 1">
            <a:extLst>
              <a:ext uri="{FF2B5EF4-FFF2-40B4-BE49-F238E27FC236}">
                <a16:creationId xmlns:a16="http://schemas.microsoft.com/office/drawing/2014/main" id="{76C59DA4-ACB8-41AF-9926-865D2A2F3EA1}"/>
              </a:ext>
            </a:extLst>
          </p:cNvPr>
          <p:cNvSpPr txBox="1"/>
          <p:nvPr/>
        </p:nvSpPr>
        <p:spPr>
          <a:xfrm>
            <a:off x="427038" y="3498892"/>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Create customized dashboards and favorites</a:t>
            </a:r>
          </a:p>
        </p:txBody>
      </p:sp>
      <p:sp>
        <p:nvSpPr>
          <p:cNvPr id="12" name="TextBox 1">
            <a:extLst>
              <a:ext uri="{FF2B5EF4-FFF2-40B4-BE49-F238E27FC236}">
                <a16:creationId xmlns:a16="http://schemas.microsoft.com/office/drawing/2014/main" id="{0F4CA1C0-5438-41CE-B4A4-48095492689D}"/>
              </a:ext>
            </a:extLst>
          </p:cNvPr>
          <p:cNvSpPr txBox="1"/>
          <p:nvPr/>
        </p:nvSpPr>
        <p:spPr>
          <a:xfrm>
            <a:off x="427038" y="4516503"/>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Access the Cloud Shell</a:t>
            </a:r>
          </a:p>
        </p:txBody>
      </p:sp>
      <p:sp>
        <p:nvSpPr>
          <p:cNvPr id="13" name="TextBox 1">
            <a:extLst>
              <a:ext uri="{FF2B5EF4-FFF2-40B4-BE49-F238E27FC236}">
                <a16:creationId xmlns:a16="http://schemas.microsoft.com/office/drawing/2014/main" id="{4B57DFFE-7D63-4383-827A-6CFEEF0FA211}"/>
              </a:ext>
            </a:extLst>
          </p:cNvPr>
          <p:cNvSpPr txBox="1"/>
          <p:nvPr/>
        </p:nvSpPr>
        <p:spPr>
          <a:xfrm>
            <a:off x="427038" y="5534114"/>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Receive notifications</a:t>
            </a:r>
          </a:p>
        </p:txBody>
      </p:sp>
      <p:sp>
        <p:nvSpPr>
          <p:cNvPr id="7" name="Rectangle 6">
            <a:extLst>
              <a:ext uri="{FF2B5EF4-FFF2-40B4-BE49-F238E27FC236}">
                <a16:creationId xmlns:a16="http://schemas.microsoft.com/office/drawing/2014/main" id="{BD92171B-5699-45BC-A26D-4EC5FECEFBA8}"/>
              </a:ext>
              <a:ext uri="{C183D7F6-B498-43B3-948B-1728B52AA6E4}">
                <adec:decorative xmlns:adec="http://schemas.microsoft.com/office/drawing/2017/decorative" val="1"/>
              </a:ext>
            </a:extLst>
          </p:cNvPr>
          <p:cNvSpPr/>
          <p:nvPr/>
        </p:nvSpPr>
        <p:spPr bwMode="auto">
          <a:xfrm>
            <a:off x="6218238" y="1463668"/>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zure portal dashboard page">
            <a:extLst>
              <a:ext uri="{FF2B5EF4-FFF2-40B4-BE49-F238E27FC236}">
                <a16:creationId xmlns:a16="http://schemas.microsoft.com/office/drawing/2014/main" id="{C27059EF-20F6-44E4-8748-D5224B485B22}"/>
              </a:ext>
            </a:extLst>
          </p:cNvPr>
          <p:cNvPicPr/>
          <p:nvPr/>
        </p:nvPicPr>
        <p:blipFill>
          <a:blip r:embed="rId3">
            <a:extLst>
              <a:ext uri="{28A0092B-C50C-407E-A947-70E740481C1C}">
                <a14:useLocalDpi xmlns:a14="http://schemas.microsoft.com/office/drawing/2010/main"/>
              </a:ext>
            </a:extLst>
          </a:blip>
          <a:stretch>
            <a:fillRect/>
          </a:stretch>
        </p:blipFill>
        <p:spPr>
          <a:xfrm>
            <a:off x="6312523" y="1839438"/>
            <a:ext cx="5602630" cy="4178629"/>
          </a:xfrm>
          <a:prstGeom prst="rect">
            <a:avLst/>
          </a:prstGeom>
          <a:ln>
            <a:noFill/>
          </a:ln>
        </p:spPr>
      </p:pic>
    </p:spTree>
    <p:extLst>
      <p:ext uri="{BB962C8B-B14F-4D97-AF65-F5344CB8AC3E}">
        <p14:creationId xmlns:p14="http://schemas.microsoft.com/office/powerpoint/2010/main" val="8112866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Use 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27038" y="14636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dirty="0"/>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27038" y="202283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27038" y="2582006"/>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27038" y="3415022"/>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27038" y="42480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27038" y="48072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27038" y="5366376"/>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27038" y="5925544"/>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18238" y="1463669"/>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54441" y="1905881"/>
            <a:ext cx="5118795" cy="4045744"/>
          </a:xfrm>
          <a:prstGeom prst="rect">
            <a:avLst/>
          </a:prstGeom>
        </p:spPr>
      </p:pic>
    </p:spTree>
    <p:extLst>
      <p:ext uri="{BB962C8B-B14F-4D97-AF65-F5344CB8AC3E}">
        <p14:creationId xmlns:p14="http://schemas.microsoft.com/office/powerpoint/2010/main" val="341787932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solidFill>
              <a:schemeClr val="accent1"/>
            </a:solidFill>
          </a:ln>
        </p:spPr>
        <p:txBody>
          <a:bodyPr wrap="square" lIns="182880" tIns="137160" rIns="182880" bIns="137160" anchor="ctr">
            <a:noAutofit/>
          </a:bodyPr>
          <a:lstStyle/>
          <a:p>
            <a:pPr>
              <a:tabLst>
                <a:tab pos="288198" algn="l"/>
              </a:tabLst>
            </a:pPr>
            <a:r>
              <a:rPr lang="en-US" sz="2400" dirty="0">
                <a:latin typeface="Consolas" panose="020B0609020204030204" pitchFamily="49" charset="0"/>
              </a:rPr>
              <a:t>New-</a:t>
            </a:r>
            <a:r>
              <a:rPr lang="en-US" sz="2400" dirty="0" err="1">
                <a:latin typeface="Consolas" panose="020B0609020204030204" pitchFamily="49" charset="0"/>
              </a:rPr>
              <a:t>AzVm</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a:t>
            </a:r>
            <a:r>
              <a:rPr lang="en-US" sz="2400" dirty="0" err="1">
                <a:latin typeface="Consolas" panose="020B0609020204030204" pitchFamily="49" charset="0"/>
              </a:rPr>
              <a:t>ResourceGroupName</a:t>
            </a:r>
            <a:r>
              <a:rPr lang="en-US" sz="2400" dirty="0">
                <a:latin typeface="Consolas" panose="020B0609020204030204" pitchFamily="49" charset="0"/>
              </a:rPr>
              <a:t> "</a:t>
            </a:r>
            <a:r>
              <a:rPr lang="en-US" sz="2400" dirty="0" err="1">
                <a:latin typeface="Consolas" panose="020B0609020204030204" pitchFamily="49" charset="0"/>
              </a:rPr>
              <a:t>CrmTestingResourceGroup</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-Name "</a:t>
            </a:r>
            <a:r>
              <a:rPr lang="en-US" sz="2400" dirty="0" err="1">
                <a:latin typeface="Consolas" panose="020B0609020204030204" pitchFamily="49" charset="0"/>
              </a:rPr>
              <a:t>CrmUnitTests</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-Image "</a:t>
            </a:r>
            <a:r>
              <a:rPr lang="en-US" sz="2400" dirty="0" err="1">
                <a:latin typeface="Consolas" panose="020B0609020204030204" pitchFamily="49" charset="0"/>
              </a:rPr>
              <a:t>UbuntuLTS</a:t>
            </a:r>
            <a:r>
              <a:rPr lang="en-US" sz="2400" dirty="0">
                <a:latin typeface="Consolas" panose="020B0609020204030204" pitchFamily="49" charset="0"/>
              </a:rPr>
              <a:t>" `</a:t>
            </a:r>
          </a:p>
          <a:p>
            <a:pPr>
              <a:tabLst>
                <a:tab pos="288198" algn="l"/>
              </a:tabLst>
            </a:pPr>
            <a:r>
              <a:rPr lang="en-US" sz="2400" dirty="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marL="342900" indent="-342900">
              <a:spcBef>
                <a:spcPts val="1600"/>
              </a:spcBef>
              <a:buSzPct val="90000"/>
              <a:buFont typeface="Arial" panose="020B0604020202020204" pitchFamily="34" charset="0"/>
              <a:buChar char="•"/>
            </a:pPr>
            <a:r>
              <a:rPr lang="en-US" sz="2400" dirty="0">
                <a:cs typeface="Segoe UI Semilight"/>
              </a:rPr>
              <a:t>Connect to your Azure subscription and manage resources</a:t>
            </a:r>
          </a:p>
          <a:p>
            <a:pPr marL="342900" indent="-342900">
              <a:spcBef>
                <a:spcPts val="1600"/>
              </a:spcBef>
              <a:buSzPct val="90000"/>
              <a:buFont typeface="Arial" panose="020B0604020202020204" pitchFamily="34" charset="0"/>
              <a:buChar char="•"/>
            </a:pPr>
            <a:r>
              <a:rPr lang="en-US" sz="2400" dirty="0">
                <a:cs typeface="Segoe UI Semilight"/>
              </a:rPr>
              <a:t>Adds the Azure-specific commands </a:t>
            </a:r>
          </a:p>
          <a:p>
            <a:pPr marL="342900" indent="-342900">
              <a:spcBef>
                <a:spcPts val="1600"/>
              </a:spcBef>
              <a:buSzPct val="90000"/>
              <a:buFont typeface="Arial" panose="020B0604020202020204" pitchFamily="34" charset="0"/>
              <a:buChar char="•"/>
            </a:pPr>
            <a:r>
              <a:rPr lang="en-US" sz="2400" dirty="0">
                <a:cs typeface="Segoe UI Semilight"/>
              </a:rPr>
              <a:t>Available inside a browser via the Azure Cloud Shell</a:t>
            </a:r>
          </a:p>
          <a:p>
            <a:pPr marL="342900" indent="-342900">
              <a:spcBef>
                <a:spcPts val="1600"/>
              </a:spcBef>
              <a:buSzPct val="90000"/>
              <a:buFont typeface="Arial" panose="020B0604020202020204" pitchFamily="34" charset="0"/>
              <a:buChar char="•"/>
            </a:pPr>
            <a:r>
              <a:rPr lang="en-US" sz="2400" dirty="0">
                <a:cs typeface="Segoe UI Semilight"/>
              </a:rPr>
              <a:t>Available as a local installation on Linux, macOS, or Windows</a:t>
            </a:r>
          </a:p>
          <a:p>
            <a:pPr marL="342900" indent="-342900">
              <a:spcBef>
                <a:spcPts val="1600"/>
              </a:spcBef>
              <a:buSzPct val="90000"/>
              <a:buFont typeface="Arial" panose="020B0604020202020204" pitchFamily="34" charset="0"/>
              <a:buChar char="•"/>
            </a:pPr>
            <a:r>
              <a:rPr lang="en-US" sz="2400" dirty="0">
                <a:cs typeface="Segoe UI Semilight"/>
              </a:rPr>
              <a:t>Has an interactive and a scripting mode</a:t>
            </a:r>
          </a:p>
        </p:txBody>
      </p:sp>
    </p:spTree>
    <p:extLst>
      <p:ext uri="{BB962C8B-B14F-4D97-AF65-F5344CB8AC3E}">
        <p14:creationId xmlns:p14="http://schemas.microsoft.com/office/powerpoint/2010/main" val="3343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dirty="0">
                <a:latin typeface="Consolas" panose="020B0609020204030204" pitchFamily="49" charset="0"/>
              </a:rPr>
              <a:t> az vm restart -g MyResourceGroup -n MyVm</a:t>
            </a: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Font typeface="Arial" panose="020B0604020202020204" pitchFamily="34" charset="0"/>
              <a:buChar char="•"/>
            </a:pPr>
            <a:r>
              <a:rPr lang="en-US" sz="2600" dirty="0">
                <a:solidFill>
                  <a:schemeClr val="tx1"/>
                </a:solidFill>
              </a:rPr>
              <a:t>Cross-platform command-line program</a:t>
            </a:r>
          </a:p>
          <a:p>
            <a:pPr marL="457200" indent="-457200">
              <a:spcBef>
                <a:spcPts val="1800"/>
              </a:spcBef>
              <a:buFont typeface="Arial" panose="020B0604020202020204" pitchFamily="34" charset="0"/>
              <a:buChar char="•"/>
            </a:pPr>
            <a:r>
              <a:rPr lang="en-US" sz="2600" dirty="0">
                <a:solidFill>
                  <a:schemeClr val="tx1"/>
                </a:solidFill>
              </a:rPr>
              <a:t>Runs on Linux, macOS, and Windows</a:t>
            </a:r>
          </a:p>
          <a:p>
            <a:pPr marL="457200" indent="-457200">
              <a:spcBef>
                <a:spcPts val="1800"/>
              </a:spcBef>
              <a:buFont typeface="Arial" panose="020B0604020202020204" pitchFamily="34" charset="0"/>
              <a:buChar char="•"/>
            </a:pPr>
            <a:r>
              <a:rPr lang="en-US" sz="2600" dirty="0">
                <a:solidFill>
                  <a:schemeClr val="tx1"/>
                </a:solidFill>
              </a:rPr>
              <a:t>Can be used interactively or through scripts</a:t>
            </a:r>
          </a:p>
          <a:p>
            <a:pPr marL="457200" indent="-457200">
              <a:spcBef>
                <a:spcPts val="1800"/>
              </a:spcBef>
              <a:buFont typeface="Arial" panose="020B0604020202020204" pitchFamily="34" charset="0"/>
              <a:buChar char="•"/>
            </a:pPr>
            <a:r>
              <a:rPr lang="en-US" sz="2600" dirty="0">
                <a:solidFill>
                  <a:schemeClr val="tx1"/>
                </a:solidFill>
              </a:rPr>
              <a:t>Commands are structured in </a:t>
            </a:r>
            <a:r>
              <a:rPr lang="en-US" sz="2600" i="1" dirty="0">
                <a:solidFill>
                  <a:schemeClr val="tx1"/>
                </a:solidFill>
              </a:rPr>
              <a:t>_groups_</a:t>
            </a:r>
            <a:r>
              <a:rPr lang="en-US" sz="2600" dirty="0">
                <a:solidFill>
                  <a:schemeClr val="tx1"/>
                </a:solidFill>
              </a:rPr>
              <a:t> and </a:t>
            </a:r>
            <a:r>
              <a:rPr lang="en-US" sz="2600" i="1" dirty="0">
                <a:solidFill>
                  <a:schemeClr val="tx1"/>
                </a:solidFill>
              </a:rPr>
              <a:t>_subgroups_</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find</a:t>
            </a:r>
            <a:r>
              <a:rPr lang="en-US" sz="2600" dirty="0">
                <a:solidFill>
                  <a:schemeClr val="tx1"/>
                </a:solidFill>
              </a:rPr>
              <a:t> to locate commands</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--help</a:t>
            </a:r>
            <a:r>
              <a:rPr lang="en-US" sz="2600" dirty="0">
                <a:solidFill>
                  <a:schemeClr val="tx1"/>
                </a:solidFill>
              </a:rPr>
              <a:t> for more detailed information</a:t>
            </a:r>
          </a:p>
        </p:txBody>
      </p:sp>
    </p:spTree>
    <p:extLst>
      <p:ext uri="{BB962C8B-B14F-4D97-AF65-F5344CB8AC3E}">
        <p14:creationId xmlns:p14="http://schemas.microsoft.com/office/powerpoint/2010/main" val="10620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Review QuickStart Templates</a:t>
            </a:r>
          </a:p>
        </p:txBody>
      </p:sp>
      <p:sp>
        <p:nvSpPr>
          <p:cNvPr id="9" name="TextBox 1">
            <a:extLst>
              <a:ext uri="{FF2B5EF4-FFF2-40B4-BE49-F238E27FC236}">
                <a16:creationId xmlns:a16="http://schemas.microsoft.com/office/drawing/2014/main" id="{0EAF4BE6-957B-448A-AADF-1D0F9A97E2AA}"/>
              </a:ext>
            </a:extLst>
          </p:cNvPr>
          <p:cNvSpPr txBox="1"/>
          <p:nvPr/>
        </p:nvSpPr>
        <p:spPr>
          <a:xfrm>
            <a:off x="427038" y="1463668"/>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Resource Manager templates provided by the Azure community</a:t>
            </a:r>
          </a:p>
        </p:txBody>
      </p:sp>
      <p:sp>
        <p:nvSpPr>
          <p:cNvPr id="10" name="TextBox 1">
            <a:extLst>
              <a:ext uri="{FF2B5EF4-FFF2-40B4-BE49-F238E27FC236}">
                <a16:creationId xmlns:a16="http://schemas.microsoft.com/office/drawing/2014/main" id="{E5FF261B-978E-44FF-9D47-3DAAE4B7CD4A}"/>
              </a:ext>
            </a:extLst>
          </p:cNvPr>
          <p:cNvSpPr txBox="1"/>
          <p:nvPr/>
        </p:nvSpPr>
        <p:spPr>
          <a:xfrm>
            <a:off x="427038" y="3821151"/>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Provides everything you need to deploy your solution or  serves as a starting point for your template</a:t>
            </a:r>
          </a:p>
        </p:txBody>
      </p:sp>
      <p:sp>
        <p:nvSpPr>
          <p:cNvPr id="7" name="Rectangle 6">
            <a:extLst>
              <a:ext uri="{FF2B5EF4-FFF2-40B4-BE49-F238E27FC236}">
                <a16:creationId xmlns:a16="http://schemas.microsoft.com/office/drawing/2014/main" id="{F18E0CA1-51E5-4A2F-A904-7436AB652683}"/>
              </a:ext>
              <a:ext uri="{C183D7F6-B498-43B3-948B-1728B52AA6E4}">
                <adec:decorative xmlns:adec="http://schemas.microsoft.com/office/drawing/2017/decorative" val="1"/>
              </a:ext>
            </a:extLst>
          </p:cNvPr>
          <p:cNvSpPr/>
          <p:nvPr/>
        </p:nvSpPr>
        <p:spPr bwMode="auto">
          <a:xfrm>
            <a:off x="6218236" y="1463669"/>
            <a:ext cx="5791201" cy="4562112"/>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F6C3EAF-75AA-473F-9284-F0FD553BBFD9}"/>
              </a:ext>
            </a:extLst>
          </p:cNvPr>
          <p:cNvSpPr/>
          <p:nvPr/>
        </p:nvSpPr>
        <p:spPr>
          <a:xfrm>
            <a:off x="427038" y="6191878"/>
            <a:ext cx="4525726" cy="246221"/>
          </a:xfrm>
          <a:prstGeom prst="rect">
            <a:avLst/>
          </a:prstGeom>
        </p:spPr>
        <p:txBody>
          <a:bodyPr wrap="none" lIns="0" tIns="0" rIns="0" bIns="0">
            <a:spAutoFit/>
          </a:bodyPr>
          <a:lstStyle/>
          <a:p>
            <a:r>
              <a:rPr lang="en-US" sz="1600" dirty="0">
                <a:hlinkClick r:id="rId3"/>
              </a:rPr>
              <a:t>https://azure.microsoft.com/resources/templates/</a:t>
            </a:r>
            <a:r>
              <a:rPr lang="en-US" sz="1600" dirty="0"/>
              <a:t> </a:t>
            </a:r>
          </a:p>
        </p:txBody>
      </p:sp>
      <p:pic>
        <p:nvPicPr>
          <p:cNvPr id="12" name="Picture 11" descr="Screenshot of the QuickStart Gallery. ">
            <a:extLst>
              <a:ext uri="{FF2B5EF4-FFF2-40B4-BE49-F238E27FC236}">
                <a16:creationId xmlns:a16="http://schemas.microsoft.com/office/drawing/2014/main" id="{4DB3CC53-0867-4B62-A9FE-469DD222244C}"/>
              </a:ext>
            </a:extLst>
          </p:cNvPr>
          <p:cNvPicPr>
            <a:picLocks noChangeAspect="1"/>
          </p:cNvPicPr>
          <p:nvPr/>
        </p:nvPicPr>
        <p:blipFill>
          <a:blip r:embed="rId4"/>
          <a:stretch>
            <a:fillRect/>
          </a:stretch>
        </p:blipFill>
        <p:spPr>
          <a:xfrm>
            <a:off x="6379850" y="1665446"/>
            <a:ext cx="5487575" cy="4190824"/>
          </a:xfrm>
          <a:prstGeom prst="rect">
            <a:avLst/>
          </a:prstGeom>
        </p:spPr>
      </p:pic>
    </p:spTree>
    <p:extLst>
      <p:ext uri="{BB962C8B-B14F-4D97-AF65-F5344CB8AC3E}">
        <p14:creationId xmlns:p14="http://schemas.microsoft.com/office/powerpoint/2010/main" val="37007528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Use Azure Resource Manager</a:t>
            </a:r>
          </a:p>
        </p:txBody>
      </p:sp>
      <p:pic>
        <p:nvPicPr>
          <p:cNvPr id="7" name="Picture 6" descr="Icon of a person">
            <a:extLst>
              <a:ext uri="{FF2B5EF4-FFF2-40B4-BE49-F238E27FC236}">
                <a16:creationId xmlns:a16="http://schemas.microsoft.com/office/drawing/2014/main" id="{EB7AF911-B3AF-49BE-B509-4E9557C2E74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63616" y="2886922"/>
            <a:ext cx="1066384" cy="1253278"/>
          </a:xfrm>
          <a:prstGeom prst="rect">
            <a:avLst/>
          </a:prstGeom>
        </p:spPr>
      </p:pic>
    </p:spTree>
    <p:extLst>
      <p:ext uri="{BB962C8B-B14F-4D97-AF65-F5344CB8AC3E}">
        <p14:creationId xmlns:p14="http://schemas.microsoft.com/office/powerpoint/2010/main" val="34244807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D2828804-3C60-4C1B-B7D4-722B0B042F6A}"/>
              </a:ext>
            </a:extLst>
          </p:cNvPr>
          <p:cNvSpPr>
            <a:spLocks noGrp="1"/>
          </p:cNvSpPr>
          <p:nvPr>
            <p:ph type="title"/>
          </p:nvPr>
        </p:nvSpPr>
        <p:spPr>
          <a:xfrm>
            <a:off x="465139" y="2676526"/>
            <a:ext cx="2506662" cy="1641475"/>
          </a:xfrm>
        </p:spPr>
        <p:txBody>
          <a:bodyPr/>
          <a:lstStyle/>
          <a:p>
            <a:r>
              <a:rPr lang="en-US" dirty="0"/>
              <a:t>Use Azure Resource Manager Introduction</a:t>
            </a:r>
          </a:p>
        </p:txBody>
      </p:sp>
      <p:sp>
        <p:nvSpPr>
          <p:cNvPr id="32" name="Rectangle 31">
            <a:extLst>
              <a:ext uri="{FF2B5EF4-FFF2-40B4-BE49-F238E27FC236}">
                <a16:creationId xmlns:a16="http://schemas.microsoft.com/office/drawing/2014/main" id="{C2C4B7BF-CE77-426B-94AB-C681CBF36E12}"/>
              </a:ext>
            </a:extLst>
          </p:cNvPr>
          <p:cNvSpPr/>
          <p:nvPr/>
        </p:nvSpPr>
        <p:spPr bwMode="auto">
          <a:xfrm>
            <a:off x="4635207" y="28179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Review Resource Manager Benefits</a:t>
            </a:r>
          </a:p>
        </p:txBody>
      </p:sp>
      <p:sp>
        <p:nvSpPr>
          <p:cNvPr id="34" name="Rectangle 33">
            <a:extLst>
              <a:ext uri="{FF2B5EF4-FFF2-40B4-BE49-F238E27FC236}">
                <a16:creationId xmlns:a16="http://schemas.microsoft.com/office/drawing/2014/main" id="{22E241FA-60B4-4512-86CB-7B3AEB3FAE6D}"/>
              </a:ext>
            </a:extLst>
          </p:cNvPr>
          <p:cNvSpPr/>
          <p:nvPr/>
        </p:nvSpPr>
        <p:spPr bwMode="auto">
          <a:xfrm>
            <a:off x="4635207" y="98228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Review Azure Resource Terminology</a:t>
            </a:r>
          </a:p>
        </p:txBody>
      </p:sp>
      <p:sp>
        <p:nvSpPr>
          <p:cNvPr id="36" name="Rectangle 35">
            <a:extLst>
              <a:ext uri="{FF2B5EF4-FFF2-40B4-BE49-F238E27FC236}">
                <a16:creationId xmlns:a16="http://schemas.microsoft.com/office/drawing/2014/main" id="{6D460B34-772C-4636-9446-B5FE1D055211}"/>
              </a:ext>
            </a:extLst>
          </p:cNvPr>
          <p:cNvSpPr/>
          <p:nvPr/>
        </p:nvSpPr>
        <p:spPr bwMode="auto">
          <a:xfrm>
            <a:off x="4635207" y="1662821"/>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Create Resource Groups</a:t>
            </a:r>
          </a:p>
        </p:txBody>
      </p:sp>
      <p:sp>
        <p:nvSpPr>
          <p:cNvPr id="38" name="Rectangle 37">
            <a:extLst>
              <a:ext uri="{FF2B5EF4-FFF2-40B4-BE49-F238E27FC236}">
                <a16:creationId xmlns:a16="http://schemas.microsoft.com/office/drawing/2014/main" id="{C13BA0AF-6D0B-4A26-B9D9-7E43AE7E74F2}"/>
              </a:ext>
            </a:extLst>
          </p:cNvPr>
          <p:cNvSpPr/>
          <p:nvPr/>
        </p:nvSpPr>
        <p:spPr bwMode="auto">
          <a:xfrm>
            <a:off x="4635207" y="234335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Create Resource Manager Locks</a:t>
            </a:r>
          </a:p>
        </p:txBody>
      </p:sp>
      <p:sp>
        <p:nvSpPr>
          <p:cNvPr id="40" name="Rectangle 39">
            <a:extLst>
              <a:ext uri="{FF2B5EF4-FFF2-40B4-BE49-F238E27FC236}">
                <a16:creationId xmlns:a16="http://schemas.microsoft.com/office/drawing/2014/main" id="{2376C7F9-BDB5-4240-8995-62608354E45A}"/>
              </a:ext>
            </a:extLst>
          </p:cNvPr>
          <p:cNvSpPr/>
          <p:nvPr/>
        </p:nvSpPr>
        <p:spPr bwMode="auto">
          <a:xfrm>
            <a:off x="4635207" y="3017905"/>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Reorganize Azure Resources</a:t>
            </a:r>
          </a:p>
        </p:txBody>
      </p:sp>
      <p:sp>
        <p:nvSpPr>
          <p:cNvPr id="42" name="Rectangle 41">
            <a:extLst>
              <a:ext uri="{FF2B5EF4-FFF2-40B4-BE49-F238E27FC236}">
                <a16:creationId xmlns:a16="http://schemas.microsoft.com/office/drawing/2014/main" id="{32900286-FF2D-4137-85E5-A63DC2BA89C4}"/>
              </a:ext>
            </a:extLst>
          </p:cNvPr>
          <p:cNvSpPr/>
          <p:nvPr/>
        </p:nvSpPr>
        <p:spPr bwMode="auto">
          <a:xfrm>
            <a:off x="4635207" y="3691737"/>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Remove Resources and Resource Groups</a:t>
            </a:r>
          </a:p>
        </p:txBody>
      </p:sp>
      <p:sp>
        <p:nvSpPr>
          <p:cNvPr id="44" name="Rectangle 43">
            <a:extLst>
              <a:ext uri="{FF2B5EF4-FFF2-40B4-BE49-F238E27FC236}">
                <a16:creationId xmlns:a16="http://schemas.microsoft.com/office/drawing/2014/main" id="{6B5B5A2C-EA9E-4F93-8AC3-1CA8E13D79B5}"/>
              </a:ext>
            </a:extLst>
          </p:cNvPr>
          <p:cNvSpPr/>
          <p:nvPr/>
        </p:nvSpPr>
        <p:spPr bwMode="auto">
          <a:xfrm>
            <a:off x="4635207" y="437019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Determine Resource Limits</a:t>
            </a:r>
          </a:p>
        </p:txBody>
      </p:sp>
      <p:sp>
        <p:nvSpPr>
          <p:cNvPr id="46" name="Rectangle 45">
            <a:extLst>
              <a:ext uri="{FF2B5EF4-FFF2-40B4-BE49-F238E27FC236}">
                <a16:creationId xmlns:a16="http://schemas.microsoft.com/office/drawing/2014/main" id="{BE44818D-2E08-4527-9D58-7B321ACCF4D2}"/>
              </a:ext>
            </a:extLst>
          </p:cNvPr>
          <p:cNvSpPr/>
          <p:nvPr/>
        </p:nvSpPr>
        <p:spPr bwMode="auto">
          <a:xfrm>
            <a:off x="4635207" y="5043621"/>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Demonstration – Resource Groups</a:t>
            </a:r>
          </a:p>
        </p:txBody>
      </p:sp>
      <p:grpSp>
        <p:nvGrpSpPr>
          <p:cNvPr id="2" name="Group 1">
            <a:extLst>
              <a:ext uri="{FF2B5EF4-FFF2-40B4-BE49-F238E27FC236}">
                <a16:creationId xmlns:a16="http://schemas.microsoft.com/office/drawing/2014/main" id="{5CD54DC8-543F-46C6-9A4F-CFDBE7ED0CAE}"/>
              </a:ext>
              <a:ext uri="{C183D7F6-B498-43B3-948B-1728B52AA6E4}">
                <adec:decorative xmlns:adec="http://schemas.microsoft.com/office/drawing/2017/decorative" val="1"/>
              </a:ext>
            </a:extLst>
          </p:cNvPr>
          <p:cNvGrpSpPr/>
          <p:nvPr/>
        </p:nvGrpSpPr>
        <p:grpSpPr>
          <a:xfrm>
            <a:off x="3802675" y="361158"/>
            <a:ext cx="597875" cy="6052937"/>
            <a:chOff x="4126525" y="433612"/>
            <a:chExt cx="739004" cy="6963013"/>
          </a:xfrm>
        </p:grpSpPr>
        <p:pic>
          <p:nvPicPr>
            <p:cNvPr id="10" name="Picture 9" descr="Icon of a person">
              <a:extLst>
                <a:ext uri="{FF2B5EF4-FFF2-40B4-BE49-F238E27FC236}">
                  <a16:creationId xmlns:a16="http://schemas.microsoft.com/office/drawing/2014/main" id="{A9D810B4-5642-4CF9-B78B-5B08BFD932E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9061" y="433612"/>
              <a:ext cx="696468" cy="694944"/>
            </a:xfrm>
            <a:prstGeom prst="rect">
              <a:avLst/>
            </a:prstGeom>
          </p:spPr>
        </p:pic>
        <p:pic>
          <p:nvPicPr>
            <p:cNvPr id="11" name="Picture 10" descr="Icon of a gear inside a circle">
              <a:extLst>
                <a:ext uri="{FF2B5EF4-FFF2-40B4-BE49-F238E27FC236}">
                  <a16:creationId xmlns:a16="http://schemas.microsoft.com/office/drawing/2014/main" id="{A51E9D4C-C082-4207-81E4-722A6EF5A87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69061" y="1209582"/>
              <a:ext cx="696468" cy="694944"/>
            </a:xfrm>
            <a:prstGeom prst="rect">
              <a:avLst/>
            </a:prstGeom>
          </p:spPr>
        </p:pic>
        <p:pic>
          <p:nvPicPr>
            <p:cNvPr id="12" name="Picture 11" descr="Icon of two people">
              <a:extLst>
                <a:ext uri="{FF2B5EF4-FFF2-40B4-BE49-F238E27FC236}">
                  <a16:creationId xmlns:a16="http://schemas.microsoft.com/office/drawing/2014/main" id="{52AEE1A0-96F1-4EDC-BAE0-0384FC1FA00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69061" y="1985552"/>
              <a:ext cx="696468" cy="694944"/>
            </a:xfrm>
            <a:prstGeom prst="rect">
              <a:avLst/>
            </a:prstGeom>
          </p:spPr>
        </p:pic>
        <p:pic>
          <p:nvPicPr>
            <p:cNvPr id="13" name="Picture 12" descr="Icon of a person sitting in a desk">
              <a:extLst>
                <a:ext uri="{FF2B5EF4-FFF2-40B4-BE49-F238E27FC236}">
                  <a16:creationId xmlns:a16="http://schemas.microsoft.com/office/drawing/2014/main" id="{6B51DB7E-D381-4156-BA22-507A775E49A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69061" y="2761522"/>
              <a:ext cx="696468" cy="696468"/>
            </a:xfrm>
            <a:prstGeom prst="rect">
              <a:avLst/>
            </a:prstGeom>
          </p:spPr>
        </p:pic>
        <p:pic>
          <p:nvPicPr>
            <p:cNvPr id="14" name="Picture 13" descr="Icon of a column chart">
              <a:extLst>
                <a:ext uri="{FF2B5EF4-FFF2-40B4-BE49-F238E27FC236}">
                  <a16:creationId xmlns:a16="http://schemas.microsoft.com/office/drawing/2014/main" id="{60A6F4C5-2B23-4C5D-8D25-A278978248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69061" y="3537492"/>
              <a:ext cx="696468" cy="696468"/>
            </a:xfrm>
            <a:prstGeom prst="rect">
              <a:avLst/>
            </a:prstGeom>
          </p:spPr>
        </p:pic>
        <p:pic>
          <p:nvPicPr>
            <p:cNvPr id="15" name="Picture 14" descr="Icon of a gear and a arrow going across it">
              <a:extLst>
                <a:ext uri="{FF2B5EF4-FFF2-40B4-BE49-F238E27FC236}">
                  <a16:creationId xmlns:a16="http://schemas.microsoft.com/office/drawing/2014/main" id="{347E29E2-1F3A-4ACB-8E4F-9A284D52A5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169061" y="4313462"/>
              <a:ext cx="696468" cy="696468"/>
            </a:xfrm>
            <a:prstGeom prst="rect">
              <a:avLst/>
            </a:prstGeom>
          </p:spPr>
        </p:pic>
        <p:pic>
          <p:nvPicPr>
            <p:cNvPr id="16" name="Picture 15" descr="Icon of gears">
              <a:extLst>
                <a:ext uri="{FF2B5EF4-FFF2-40B4-BE49-F238E27FC236}">
                  <a16:creationId xmlns:a16="http://schemas.microsoft.com/office/drawing/2014/main" id="{4C9D4886-419E-4B24-8BC5-49514085679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69061" y="5089432"/>
              <a:ext cx="696468" cy="694944"/>
            </a:xfrm>
            <a:prstGeom prst="rect">
              <a:avLst/>
            </a:prstGeom>
          </p:spPr>
        </p:pic>
        <p:pic>
          <p:nvPicPr>
            <p:cNvPr id="17" name="Picture 16" descr="Icon of a monitor screen on a stand">
              <a:extLst>
                <a:ext uri="{FF2B5EF4-FFF2-40B4-BE49-F238E27FC236}">
                  <a16:creationId xmlns:a16="http://schemas.microsoft.com/office/drawing/2014/main" id="{CA40E97F-91C6-49CC-888D-5BB0C9ACCC7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169061" y="5865399"/>
              <a:ext cx="696468" cy="694944"/>
            </a:xfrm>
            <a:prstGeom prst="rect">
              <a:avLst/>
            </a:prstGeom>
          </p:spPr>
        </p:pic>
        <p:grpSp>
          <p:nvGrpSpPr>
            <p:cNvPr id="19" name="Group 18">
              <a:extLst>
                <a:ext uri="{FF2B5EF4-FFF2-40B4-BE49-F238E27FC236}">
                  <a16:creationId xmlns:a16="http://schemas.microsoft.com/office/drawing/2014/main" id="{7C48F2D7-369D-43C7-8B4C-EADA758F2AB3}"/>
                </a:ext>
              </a:extLst>
            </p:cNvPr>
            <p:cNvGrpSpPr/>
            <p:nvPr/>
          </p:nvGrpSpPr>
          <p:grpSpPr>
            <a:xfrm>
              <a:off x="4126525" y="6700157"/>
              <a:ext cx="739004" cy="696468"/>
              <a:chOff x="10493727" y="629664"/>
              <a:chExt cx="519000" cy="503150"/>
            </a:xfrm>
          </p:grpSpPr>
          <p:pic>
            <p:nvPicPr>
              <p:cNvPr id="20" name="Picture 19">
                <a:extLst>
                  <a:ext uri="{FF2B5EF4-FFF2-40B4-BE49-F238E27FC236}">
                    <a16:creationId xmlns:a16="http://schemas.microsoft.com/office/drawing/2014/main" id="{656E1FFF-7168-408E-A43C-3A8A1D7BE740}"/>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B1A91D2C-1DFC-48A5-8FB9-6404E6DE2649}"/>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55C2C86C-79B9-4717-8C71-B50951F2D8E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EA28AFF-8E7B-43F6-97D7-C0F11426E290}"/>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894168F-807D-450F-8E13-EDD3D4CBAEF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1326EA-CFBC-4DAE-B9CE-8CEB679AF2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CE21955-9158-4ECD-945A-CE1C8F5C917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C83BA19-2C4A-44E0-97FE-B50F827B91CE}"/>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E04504-40D2-4F74-A803-6FDAF63A02A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02C1354-FFDB-46D4-9ABB-47466123438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30" name="TextBox 29">
            <a:extLst>
              <a:ext uri="{FF2B5EF4-FFF2-40B4-BE49-F238E27FC236}">
                <a16:creationId xmlns:a16="http://schemas.microsoft.com/office/drawing/2014/main" id="{32E0E9C8-72D1-4AFB-8B1B-95AC6BAB1931}"/>
              </a:ext>
            </a:extLst>
          </p:cNvPr>
          <p:cNvSpPr txBox="1"/>
          <p:nvPr/>
        </p:nvSpPr>
        <p:spPr>
          <a:xfrm>
            <a:off x="4635207" y="5926710"/>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17118108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Review Resource Manager Benefits</a:t>
            </a:r>
          </a:p>
        </p:txBody>
      </p:sp>
      <p:sp>
        <p:nvSpPr>
          <p:cNvPr id="5" name="TextBox 1">
            <a:extLst>
              <a:ext uri="{FF2B5EF4-FFF2-40B4-BE49-F238E27FC236}">
                <a16:creationId xmlns:a16="http://schemas.microsoft.com/office/drawing/2014/main" id="{BFEB36CB-76C0-4CFB-B6C6-12BCC00FC0A9}"/>
              </a:ext>
            </a:extLst>
          </p:cNvPr>
          <p:cNvSpPr txBox="1"/>
          <p:nvPr/>
        </p:nvSpPr>
        <p:spPr>
          <a:xfrm>
            <a:off x="427037" y="1463668"/>
            <a:ext cx="5632093" cy="68580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a consistent management layer</a:t>
            </a:r>
          </a:p>
        </p:txBody>
      </p:sp>
      <p:sp>
        <p:nvSpPr>
          <p:cNvPr id="9" name="TextBox 1">
            <a:extLst>
              <a:ext uri="{FF2B5EF4-FFF2-40B4-BE49-F238E27FC236}">
                <a16:creationId xmlns:a16="http://schemas.microsoft.com/office/drawing/2014/main" id="{58B8175D-ED57-40EE-B612-E4362E901094}"/>
              </a:ext>
            </a:extLst>
          </p:cNvPr>
          <p:cNvSpPr txBox="1"/>
          <p:nvPr/>
        </p:nvSpPr>
        <p:spPr>
          <a:xfrm>
            <a:off x="427037" y="2300835"/>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Enables you to work with the resources in your solution as a group</a:t>
            </a:r>
          </a:p>
        </p:txBody>
      </p:sp>
      <p:sp>
        <p:nvSpPr>
          <p:cNvPr id="10" name="TextBox 1">
            <a:extLst>
              <a:ext uri="{FF2B5EF4-FFF2-40B4-BE49-F238E27FC236}">
                <a16:creationId xmlns:a16="http://schemas.microsoft.com/office/drawing/2014/main" id="{524489C5-10E2-4186-BEC6-B952B712FD8B}"/>
              </a:ext>
            </a:extLst>
          </p:cNvPr>
          <p:cNvSpPr txBox="1"/>
          <p:nvPr/>
        </p:nvSpPr>
        <p:spPr>
          <a:xfrm>
            <a:off x="427037" y="3361927"/>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Deploy, update, or delete in a single, coordinated operation</a:t>
            </a:r>
          </a:p>
        </p:txBody>
      </p:sp>
      <p:sp>
        <p:nvSpPr>
          <p:cNvPr id="11" name="TextBox 1">
            <a:extLst>
              <a:ext uri="{FF2B5EF4-FFF2-40B4-BE49-F238E27FC236}">
                <a16:creationId xmlns:a16="http://schemas.microsoft.com/office/drawing/2014/main" id="{42549C1A-B439-4798-8583-0FA5831212F9}"/>
              </a:ext>
            </a:extLst>
          </p:cNvPr>
          <p:cNvSpPr txBox="1"/>
          <p:nvPr/>
        </p:nvSpPr>
        <p:spPr>
          <a:xfrm>
            <a:off x="427037" y="4423019"/>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security, auditing, and</a:t>
            </a:r>
            <a:br>
              <a:rPr lang="en-US" sz="2000"/>
            </a:br>
            <a:r>
              <a:rPr lang="en-US" sz="2000"/>
              <a:t>tagging features</a:t>
            </a:r>
          </a:p>
        </p:txBody>
      </p:sp>
      <p:sp>
        <p:nvSpPr>
          <p:cNvPr id="12" name="TextBox 1">
            <a:extLst>
              <a:ext uri="{FF2B5EF4-FFF2-40B4-BE49-F238E27FC236}">
                <a16:creationId xmlns:a16="http://schemas.microsoft.com/office/drawing/2014/main" id="{C19A5929-92B6-4569-A11F-8962B4F66202}"/>
              </a:ext>
            </a:extLst>
          </p:cNvPr>
          <p:cNvSpPr txBox="1"/>
          <p:nvPr/>
        </p:nvSpPr>
        <p:spPr>
          <a:xfrm>
            <a:off x="427037" y="5484111"/>
            <a:ext cx="5632093" cy="87763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Choose the tools and APIs that work</a:t>
            </a:r>
            <a:br>
              <a:rPr lang="en-US" sz="2000"/>
            </a:br>
            <a:r>
              <a:rPr lang="en-US" sz="2000"/>
              <a:t>best for you</a:t>
            </a:r>
          </a:p>
        </p:txBody>
      </p:sp>
      <p:sp>
        <p:nvSpPr>
          <p:cNvPr id="6" name="Rectangle 5">
            <a:extLst>
              <a:ext uri="{FF2B5EF4-FFF2-40B4-BE49-F238E27FC236}">
                <a16:creationId xmlns:a16="http://schemas.microsoft.com/office/drawing/2014/main" id="{682D4FB2-62C5-4058-8404-A6D746525401}"/>
              </a:ext>
              <a:ext uri="{C183D7F6-B498-43B3-948B-1728B52AA6E4}">
                <adec:decorative xmlns:adec="http://schemas.microsoft.com/office/drawing/2017/decorative" val="1"/>
              </a:ext>
            </a:extLst>
          </p:cNvPr>
          <p:cNvSpPr/>
          <p:nvPr/>
        </p:nvSpPr>
        <p:spPr bwMode="auto">
          <a:xfrm>
            <a:off x="6218238" y="1463669"/>
            <a:ext cx="5791200"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3" descr="The Azure Resource Manager in the middle. Inputs are the portal, Azure PowerShell, Azure CLI, and REST clients. Outputs ae Data stores, Web apps, Virtual machines, and Service management">
            <a:extLst>
              <a:ext uri="{FF2B5EF4-FFF2-40B4-BE49-F238E27FC236}">
                <a16:creationId xmlns:a16="http://schemas.microsoft.com/office/drawing/2014/main" id="{13D052CF-E3DD-4BBD-B314-CC35C30CE8CC}"/>
              </a:ext>
            </a:extLst>
          </p:cNvPr>
          <p:cNvPicPr>
            <a:picLocks noChangeAspect="1"/>
          </p:cNvPicPr>
          <p:nvPr/>
        </p:nvPicPr>
        <p:blipFill>
          <a:blip r:embed="rId3"/>
          <a:stretch>
            <a:fillRect/>
          </a:stretch>
        </p:blipFill>
        <p:spPr>
          <a:xfrm>
            <a:off x="6450394" y="2485025"/>
            <a:ext cx="5326887" cy="2887457"/>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Review Azure Resource Terminology</a:t>
            </a:r>
          </a:p>
        </p:txBody>
      </p:sp>
      <p:pic>
        <p:nvPicPr>
          <p:cNvPr id="12" name="Picture 11" descr="Icon of books stacked together">
            <a:extLst>
              <a:ext uri="{FF2B5EF4-FFF2-40B4-BE49-F238E27FC236}">
                <a16:creationId xmlns:a16="http://schemas.microsoft.com/office/drawing/2014/main" id="{D1D8DA75-7166-42B5-8FD7-76FA417047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388" y="1471708"/>
            <a:ext cx="851916" cy="851916"/>
          </a:xfrm>
          <a:prstGeom prst="rect">
            <a:avLst/>
          </a:prstGeom>
        </p:spPr>
      </p:pic>
      <p:sp>
        <p:nvSpPr>
          <p:cNvPr id="20" name="TextBox 19">
            <a:extLst>
              <a:ext uri="{FF2B5EF4-FFF2-40B4-BE49-F238E27FC236}">
                <a16:creationId xmlns:a16="http://schemas.microsoft.com/office/drawing/2014/main" id="{3D2D3E24-9AB8-4CC1-BACD-D24724141BAE}"/>
              </a:ext>
            </a:extLst>
          </p:cNvPr>
          <p:cNvSpPr txBox="1"/>
          <p:nvPr/>
        </p:nvSpPr>
        <p:spPr>
          <a:xfrm>
            <a:off x="1511300" y="1732281"/>
            <a:ext cx="10498138" cy="307777"/>
          </a:xfrm>
          <a:prstGeom prst="rect">
            <a:avLst/>
          </a:prstGeom>
          <a:noFill/>
        </p:spPr>
        <p:txBody>
          <a:bodyPr wrap="square" lIns="0" tIns="0" rIns="0" bIns="0" rtlCol="0" anchor="ctr">
            <a:spAutoFit/>
          </a:bodyPr>
          <a:lstStyle/>
          <a:p>
            <a:pPr>
              <a:spcBef>
                <a:spcPts val="600"/>
              </a:spcBef>
              <a:spcAft>
                <a:spcPts val="600"/>
              </a:spcAft>
            </a:pPr>
            <a:r>
              <a:rPr lang="en-US" sz="2000"/>
              <a:t>A </a:t>
            </a:r>
            <a:r>
              <a:rPr lang="en-US" sz="2000">
                <a:latin typeface="+mj-lt"/>
              </a:rPr>
              <a:t>resource</a:t>
            </a:r>
            <a:r>
              <a:rPr lang="en-US" sz="2000"/>
              <a:t> is simply a single service instance in Azure</a:t>
            </a:r>
          </a:p>
        </p:txBody>
      </p:sp>
      <p:cxnSp>
        <p:nvCxnSpPr>
          <p:cNvPr id="21" name="Straight Connector 20">
            <a:extLst>
              <a:ext uri="{FF2B5EF4-FFF2-40B4-BE49-F238E27FC236}">
                <a16:creationId xmlns:a16="http://schemas.microsoft.com/office/drawing/2014/main" id="{FAB8C3D6-F1EA-4F89-B27B-3A0348FB753A}"/>
              </a:ext>
              <a:ext uri="{C183D7F6-B498-43B3-948B-1728B52AA6E4}">
                <adec:decorative xmlns:adec="http://schemas.microsoft.com/office/drawing/2017/decorative" val="1"/>
              </a:ext>
            </a:extLst>
          </p:cNvPr>
          <p:cNvCxnSpPr>
            <a:cxnSpLocks/>
          </p:cNvCxnSpPr>
          <p:nvPr/>
        </p:nvCxnSpPr>
        <p:spPr>
          <a:xfrm>
            <a:off x="1520217" y="241498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wo people">
            <a:extLst>
              <a:ext uri="{FF2B5EF4-FFF2-40B4-BE49-F238E27FC236}">
                <a16:creationId xmlns:a16="http://schemas.microsoft.com/office/drawing/2014/main" id="{AE28454B-76B2-4444-92DF-C5C0C54A11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7869"/>
            <a:ext cx="851916" cy="851916"/>
          </a:xfrm>
          <a:prstGeom prst="rect">
            <a:avLst/>
          </a:prstGeom>
        </p:spPr>
      </p:pic>
      <p:sp>
        <p:nvSpPr>
          <p:cNvPr id="22" name="TextBox 21">
            <a:extLst>
              <a:ext uri="{FF2B5EF4-FFF2-40B4-BE49-F238E27FC236}">
                <a16:creationId xmlns:a16="http://schemas.microsoft.com/office/drawing/2014/main" id="{05A11FCB-FD8D-4E69-84F7-7BF12C885F4E}"/>
              </a:ext>
            </a:extLst>
          </p:cNvPr>
          <p:cNvSpPr txBox="1"/>
          <p:nvPr/>
        </p:nvSpPr>
        <p:spPr>
          <a:xfrm>
            <a:off x="1511300" y="2751791"/>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group </a:t>
            </a:r>
            <a:r>
              <a:rPr lang="en-US" sz="2000"/>
              <a:t>is a logical grouping of resources</a:t>
            </a:r>
          </a:p>
        </p:txBody>
      </p:sp>
      <p:cxnSp>
        <p:nvCxnSpPr>
          <p:cNvPr id="23" name="Straight Connector 22">
            <a:extLst>
              <a:ext uri="{FF2B5EF4-FFF2-40B4-BE49-F238E27FC236}">
                <a16:creationId xmlns:a16="http://schemas.microsoft.com/office/drawing/2014/main" id="{AEEE2681-65E7-4053-93B5-68E699715634}"/>
              </a:ext>
              <a:ext uri="{C183D7F6-B498-43B3-948B-1728B52AA6E4}">
                <adec:decorative xmlns:adec="http://schemas.microsoft.com/office/drawing/2017/decorative" val="1"/>
              </a:ext>
            </a:extLst>
          </p:cNvPr>
          <p:cNvCxnSpPr>
            <a:cxnSpLocks/>
          </p:cNvCxnSpPr>
          <p:nvPr/>
        </p:nvCxnSpPr>
        <p:spPr>
          <a:xfrm>
            <a:off x="1520217" y="345114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erson">
            <a:extLst>
              <a:ext uri="{FF2B5EF4-FFF2-40B4-BE49-F238E27FC236}">
                <a16:creationId xmlns:a16="http://schemas.microsoft.com/office/drawing/2014/main" id="{B0AABEDF-5A1C-4CA0-8DBF-9454221EAF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030"/>
            <a:ext cx="851916" cy="851916"/>
          </a:xfrm>
          <a:prstGeom prst="rect">
            <a:avLst/>
          </a:prstGeom>
        </p:spPr>
      </p:pic>
      <p:sp>
        <p:nvSpPr>
          <p:cNvPr id="24" name="TextBox 23">
            <a:extLst>
              <a:ext uri="{FF2B5EF4-FFF2-40B4-BE49-F238E27FC236}">
                <a16:creationId xmlns:a16="http://schemas.microsoft.com/office/drawing/2014/main" id="{44D3E384-92C1-4399-BFF2-8D9FE5B54A54}"/>
              </a:ext>
            </a:extLst>
          </p:cNvPr>
          <p:cNvSpPr txBox="1"/>
          <p:nvPr/>
        </p:nvSpPr>
        <p:spPr>
          <a:xfrm>
            <a:off x="1511300" y="3661446"/>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An </a:t>
            </a:r>
            <a:r>
              <a:rPr lang="en-US" sz="2000">
                <a:latin typeface="+mj-lt"/>
              </a:rPr>
              <a:t>Azure Resource Manager template </a:t>
            </a:r>
            <a:r>
              <a:rPr lang="en-US" sz="2000"/>
              <a:t>is a JSON file that allows you to declaratively describe a set of resources </a:t>
            </a:r>
          </a:p>
        </p:txBody>
      </p:sp>
      <p:cxnSp>
        <p:nvCxnSpPr>
          <p:cNvPr id="25" name="Straight Connector 24">
            <a:extLst>
              <a:ext uri="{FF2B5EF4-FFF2-40B4-BE49-F238E27FC236}">
                <a16:creationId xmlns:a16="http://schemas.microsoft.com/office/drawing/2014/main" id="{96CA20F4-2AC9-419E-AB48-B3E7F943BF27}"/>
              </a:ext>
              <a:ext uri="{C183D7F6-B498-43B3-948B-1728B52AA6E4}">
                <adec:decorative xmlns:adec="http://schemas.microsoft.com/office/drawing/2017/decorative" val="1"/>
              </a:ext>
            </a:extLst>
          </p:cNvPr>
          <p:cNvCxnSpPr>
            <a:cxnSpLocks/>
          </p:cNvCxnSpPr>
          <p:nvPr/>
        </p:nvCxnSpPr>
        <p:spPr>
          <a:xfrm>
            <a:off x="1520217" y="448730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document">
            <a:extLst>
              <a:ext uri="{FF2B5EF4-FFF2-40B4-BE49-F238E27FC236}">
                <a16:creationId xmlns:a16="http://schemas.microsoft.com/office/drawing/2014/main" id="{21350CBE-0B59-4AEF-A63A-A633A4974F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0191"/>
            <a:ext cx="851916" cy="851916"/>
          </a:xfrm>
          <a:prstGeom prst="rect">
            <a:avLst/>
          </a:prstGeom>
        </p:spPr>
      </p:pic>
      <p:sp>
        <p:nvSpPr>
          <p:cNvPr id="31" name="TextBox 30">
            <a:extLst>
              <a:ext uri="{FF2B5EF4-FFF2-40B4-BE49-F238E27FC236}">
                <a16:creationId xmlns:a16="http://schemas.microsoft.com/office/drawing/2014/main" id="{CEBF18B8-74DD-4510-9E2E-26FAFE491351}"/>
              </a:ext>
            </a:extLst>
          </p:cNvPr>
          <p:cNvSpPr txBox="1"/>
          <p:nvPr/>
        </p:nvSpPr>
        <p:spPr>
          <a:xfrm>
            <a:off x="1511300" y="4851495"/>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declarative syntax </a:t>
            </a:r>
            <a:r>
              <a:rPr lang="en-US" sz="2000"/>
              <a:t>is what a template uses to state what you intend to create</a:t>
            </a:r>
          </a:p>
        </p:txBody>
      </p:sp>
      <p:cxnSp>
        <p:nvCxnSpPr>
          <p:cNvPr id="26" name="Straight Connector 25">
            <a:extLst>
              <a:ext uri="{FF2B5EF4-FFF2-40B4-BE49-F238E27FC236}">
                <a16:creationId xmlns:a16="http://schemas.microsoft.com/office/drawing/2014/main" id="{C804A1D2-DB27-4408-BED4-EBB272C3CF2E}"/>
              </a:ext>
              <a:ext uri="{C183D7F6-B498-43B3-948B-1728B52AA6E4}">
                <adec:decorative xmlns:adec="http://schemas.microsoft.com/office/drawing/2017/decorative" val="1"/>
              </a:ext>
            </a:extLst>
          </p:cNvPr>
          <p:cNvCxnSpPr>
            <a:cxnSpLocks/>
          </p:cNvCxnSpPr>
          <p:nvPr/>
        </p:nvCxnSpPr>
        <p:spPr>
          <a:xfrm>
            <a:off x="1520217" y="552346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person sitting in a desk">
            <a:extLst>
              <a:ext uri="{FF2B5EF4-FFF2-40B4-BE49-F238E27FC236}">
                <a16:creationId xmlns:a16="http://schemas.microsoft.com/office/drawing/2014/main" id="{301D2F12-769D-48BB-A940-AF8CBEF7790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6348"/>
            <a:ext cx="851916" cy="851916"/>
          </a:xfrm>
          <a:prstGeom prst="rect">
            <a:avLst/>
          </a:prstGeom>
        </p:spPr>
      </p:pic>
      <p:sp>
        <p:nvSpPr>
          <p:cNvPr id="33" name="TextBox 32">
            <a:extLst>
              <a:ext uri="{FF2B5EF4-FFF2-40B4-BE49-F238E27FC236}">
                <a16:creationId xmlns:a16="http://schemas.microsoft.com/office/drawing/2014/main" id="{41262BE2-30AD-4BCA-8E49-4E19B7BC267A}"/>
              </a:ext>
            </a:extLst>
          </p:cNvPr>
          <p:cNvSpPr txBox="1"/>
          <p:nvPr/>
        </p:nvSpPr>
        <p:spPr>
          <a:xfrm>
            <a:off x="1511300" y="5733764"/>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provider </a:t>
            </a:r>
            <a:r>
              <a:rPr lang="en-US" sz="2000"/>
              <a:t>is service that supplies the resources you can deploy and manage through Resource Manager</a:t>
            </a:r>
          </a:p>
        </p:txBody>
      </p:sp>
    </p:spTree>
    <p:extLst>
      <p:ext uri="{BB962C8B-B14F-4D97-AF65-F5344CB8AC3E}">
        <p14:creationId xmlns:p14="http://schemas.microsoft.com/office/powerpoint/2010/main" val="29475921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71343"/>
            <a:ext cx="2290253" cy="2051844"/>
          </a:xfrm>
        </p:spPr>
        <p:txBody>
          <a:bodyPr/>
          <a:lstStyle/>
          <a:p>
            <a:r>
              <a:rPr lang="en-US" spc="0" dirty="0"/>
              <a:t>Configure Azure Resources with Tools Introduction</a:t>
            </a:r>
          </a:p>
        </p:txBody>
      </p:sp>
      <p:sp>
        <p:nvSpPr>
          <p:cNvPr id="62" name="Rectangle 61">
            <a:extLst>
              <a:ext uri="{FF2B5EF4-FFF2-40B4-BE49-F238E27FC236}">
                <a16:creationId xmlns:a16="http://schemas.microsoft.com/office/drawing/2014/main" id="{1B42294D-DFF9-44C2-B135-8C166BD29A4F}"/>
              </a:ext>
            </a:extLst>
          </p:cNvPr>
          <p:cNvSpPr/>
          <p:nvPr/>
        </p:nvSpPr>
        <p:spPr>
          <a:xfrm>
            <a:off x="4359853" y="508137"/>
            <a:ext cx="6907099" cy="37032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00"/>
              </a:spcBef>
              <a:spcAft>
                <a:spcPts val="2000"/>
              </a:spcAft>
            </a:pPr>
            <a:r>
              <a:rPr lang="en-US" sz="2000" dirty="0">
                <a:solidFill>
                  <a:schemeClr val="tx1"/>
                </a:solidFill>
              </a:rPr>
              <a:t>Compare Administration tools (4 student topics)</a:t>
            </a:r>
          </a:p>
          <a:p>
            <a:pPr>
              <a:spcBef>
                <a:spcPts val="600"/>
              </a:spcBef>
              <a:spcAft>
                <a:spcPts val="2000"/>
              </a:spcAft>
            </a:pPr>
            <a:r>
              <a:rPr lang="en-US" sz="2000" dirty="0">
                <a:solidFill>
                  <a:schemeClr val="tx1"/>
                </a:solidFill>
              </a:rPr>
              <a:t>Demonstration – Azure Portal </a:t>
            </a:r>
          </a:p>
          <a:p>
            <a:pPr>
              <a:spcBef>
                <a:spcPts val="600"/>
              </a:spcBef>
              <a:spcAft>
                <a:spcPts val="2000"/>
              </a:spcAft>
            </a:pPr>
            <a:r>
              <a:rPr lang="en-US" sz="2000" dirty="0">
                <a:solidFill>
                  <a:schemeClr val="tx1"/>
                </a:solidFill>
              </a:rPr>
              <a:t>Demonstration – Azure Cloud Shell </a:t>
            </a:r>
          </a:p>
          <a:p>
            <a:pPr>
              <a:spcBef>
                <a:spcPts val="600"/>
              </a:spcBef>
              <a:spcAft>
                <a:spcPts val="2000"/>
              </a:spcAft>
            </a:pPr>
            <a:r>
              <a:rPr lang="en-US" sz="2000" dirty="0">
                <a:solidFill>
                  <a:schemeClr val="tx1"/>
                </a:solidFill>
              </a:rPr>
              <a:t>Demonstration – Working with PowerShell locally (optional)</a:t>
            </a:r>
          </a:p>
          <a:p>
            <a:pPr>
              <a:spcBef>
                <a:spcPts val="600"/>
              </a:spcBef>
              <a:spcAft>
                <a:spcPts val="2000"/>
              </a:spcAft>
            </a:pPr>
            <a:r>
              <a:rPr lang="en-US" sz="2000" dirty="0">
                <a:solidFill>
                  <a:schemeClr val="tx1"/>
                </a:solidFill>
              </a:rPr>
              <a:t>Demonstration – Azure CLI (optional)</a:t>
            </a:r>
          </a:p>
          <a:p>
            <a:pPr>
              <a:spcAft>
                <a:spcPts val="2000"/>
              </a:spcAft>
            </a:pPr>
            <a:r>
              <a:rPr lang="en-US" sz="2000" dirty="0">
                <a:solidFill>
                  <a:schemeClr val="tx1"/>
                </a:solidFill>
              </a:rPr>
              <a:t>Summary and Resources</a:t>
            </a:r>
          </a:p>
        </p:txBody>
      </p:sp>
      <p:grpSp>
        <p:nvGrpSpPr>
          <p:cNvPr id="5" name="Group 4">
            <a:extLst>
              <a:ext uri="{FF2B5EF4-FFF2-40B4-BE49-F238E27FC236}">
                <a16:creationId xmlns:a16="http://schemas.microsoft.com/office/drawing/2014/main" id="{E8B405DC-E244-434D-94F8-F1694D1042F3}"/>
              </a:ext>
              <a:ext uri="{C183D7F6-B498-43B3-948B-1728B52AA6E4}">
                <adec:decorative xmlns:adec="http://schemas.microsoft.com/office/drawing/2017/decorative" val="1"/>
              </a:ext>
            </a:extLst>
          </p:cNvPr>
          <p:cNvGrpSpPr/>
          <p:nvPr/>
        </p:nvGrpSpPr>
        <p:grpSpPr>
          <a:xfrm>
            <a:off x="3638921" y="616458"/>
            <a:ext cx="610961" cy="3524028"/>
            <a:chOff x="3638921" y="616457"/>
            <a:chExt cx="628279" cy="3712187"/>
          </a:xfrm>
        </p:grpSpPr>
        <p:grpSp>
          <p:nvGrpSpPr>
            <p:cNvPr id="3" name="Group 2">
              <a:extLst>
                <a:ext uri="{FF2B5EF4-FFF2-40B4-BE49-F238E27FC236}">
                  <a16:creationId xmlns:a16="http://schemas.microsoft.com/office/drawing/2014/main" id="{CDCB0692-C0B1-40FD-A728-9CF1F2B646E8}"/>
                </a:ext>
              </a:extLst>
            </p:cNvPr>
            <p:cNvGrpSpPr/>
            <p:nvPr/>
          </p:nvGrpSpPr>
          <p:grpSpPr>
            <a:xfrm>
              <a:off x="3638921" y="616457"/>
              <a:ext cx="628279" cy="2461337"/>
              <a:chOff x="3844141" y="443928"/>
              <a:chExt cx="1002998" cy="4721083"/>
            </a:xfrm>
          </p:grpSpPr>
          <p:pic>
            <p:nvPicPr>
              <p:cNvPr id="29" name="Picture 28" descr="Icon of a pie chart">
                <a:extLst>
                  <a:ext uri="{FF2B5EF4-FFF2-40B4-BE49-F238E27FC236}">
                    <a16:creationId xmlns:a16="http://schemas.microsoft.com/office/drawing/2014/main" id="{FF189369-1AAA-4487-B65C-73A8BEDBEB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5610" y="443928"/>
                <a:ext cx="998220" cy="998220"/>
              </a:xfrm>
              <a:prstGeom prst="rect">
                <a:avLst/>
              </a:prstGeom>
            </p:spPr>
          </p:pic>
          <p:pic>
            <p:nvPicPr>
              <p:cNvPr id="33" name="Picture 32" descr="Icon of a webpage showing a person">
                <a:extLst>
                  <a:ext uri="{FF2B5EF4-FFF2-40B4-BE49-F238E27FC236}">
                    <a16:creationId xmlns:a16="http://schemas.microsoft.com/office/drawing/2014/main" id="{B94417F4-B009-49AE-984D-E902694AD93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8919" y="1724533"/>
                <a:ext cx="998220" cy="998220"/>
              </a:xfrm>
              <a:prstGeom prst="rect">
                <a:avLst/>
              </a:prstGeom>
            </p:spPr>
          </p:pic>
          <p:pic>
            <p:nvPicPr>
              <p:cNvPr id="35" name="Picture 34" descr="Icon of a cloud with multiples lines extending from it">
                <a:extLst>
                  <a:ext uri="{FF2B5EF4-FFF2-40B4-BE49-F238E27FC236}">
                    <a16:creationId xmlns:a16="http://schemas.microsoft.com/office/drawing/2014/main" id="{3792D2D8-446B-4836-A57D-750913B794A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5610" y="2968080"/>
                <a:ext cx="998220" cy="998220"/>
              </a:xfrm>
              <a:prstGeom prst="rect">
                <a:avLst/>
              </a:prstGeom>
            </p:spPr>
          </p:pic>
          <p:pic>
            <p:nvPicPr>
              <p:cNvPr id="37" name="Picture 36" descr="Icon of a webpage showing a person">
                <a:extLst>
                  <a:ext uri="{FF2B5EF4-FFF2-40B4-BE49-F238E27FC236}">
                    <a16:creationId xmlns:a16="http://schemas.microsoft.com/office/drawing/2014/main" id="{9E2E4309-6B6D-4656-BF54-037CB32EC5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44141" y="4166791"/>
                <a:ext cx="998220" cy="998220"/>
              </a:xfrm>
              <a:prstGeom prst="rect">
                <a:avLst/>
              </a:prstGeom>
            </p:spPr>
          </p:pic>
        </p:grpSp>
        <p:pic>
          <p:nvPicPr>
            <p:cNvPr id="4" name="Picture 3" descr="Icon of coding brackets">
              <a:extLst>
                <a:ext uri="{FF2B5EF4-FFF2-40B4-BE49-F238E27FC236}">
                  <a16:creationId xmlns:a16="http://schemas.microsoft.com/office/drawing/2014/main" id="{6C0D71BF-2821-4F4C-AC6C-5C7FF1331D9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42469" y="3205695"/>
              <a:ext cx="621738" cy="486907"/>
            </a:xfrm>
            <a:prstGeom prst="rect">
              <a:avLst/>
            </a:prstGeom>
          </p:spPr>
        </p:pic>
        <p:pic>
          <p:nvPicPr>
            <p:cNvPr id="6" name="Picture 5" descr="Icon of a whiteboard with a cloud symbol drawn on it">
              <a:extLst>
                <a:ext uri="{FF2B5EF4-FFF2-40B4-BE49-F238E27FC236}">
                  <a16:creationId xmlns:a16="http://schemas.microsoft.com/office/drawing/2014/main" id="{6AFB0FDD-31C4-485E-ABC7-940AEE4CBDF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42469" y="3841737"/>
              <a:ext cx="621738" cy="486907"/>
            </a:xfrm>
            <a:prstGeom prst="rect">
              <a:avLst/>
            </a:prstGeom>
          </p:spPr>
        </p:pic>
      </p:grpSp>
    </p:spTree>
    <p:extLst>
      <p:ext uri="{BB962C8B-B14F-4D97-AF65-F5344CB8AC3E}">
        <p14:creationId xmlns:p14="http://schemas.microsoft.com/office/powerpoint/2010/main" val="372242429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803"/>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09849" y="3595940"/>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Groups cannot be renamed</a:t>
            </a:r>
          </a:p>
        </p:txBody>
      </p:sp>
      <p:sp>
        <p:nvSpPr>
          <p:cNvPr id="48" name="TextBox 1">
            <a:extLst>
              <a:ext uri="{FF2B5EF4-FFF2-40B4-BE49-F238E27FC236}">
                <a16:creationId xmlns:a16="http://schemas.microsoft.com/office/drawing/2014/main" id="{954A4978-6F1F-4CB9-80DE-18790617D26C}"/>
              </a:ext>
            </a:extLst>
          </p:cNvPr>
          <p:cNvSpPr txBox="1"/>
          <p:nvPr/>
        </p:nvSpPr>
        <p:spPr>
          <a:xfrm>
            <a:off x="409849" y="4418828"/>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nested</a:t>
            </a:r>
          </a:p>
        </p:txBody>
      </p:sp>
      <p:sp>
        <p:nvSpPr>
          <p:cNvPr id="2" name="TextBox 1">
            <a:extLst>
              <a:ext uri="{FF2B5EF4-FFF2-40B4-BE49-F238E27FC236}">
                <a16:creationId xmlns:a16="http://schemas.microsoft.com/office/drawing/2014/main" id="{85039C30-474E-440D-85DC-4CE94902CA77}"/>
              </a:ext>
            </a:extLst>
          </p:cNvPr>
          <p:cNvSpPr txBox="1"/>
          <p:nvPr/>
        </p:nvSpPr>
        <p:spPr>
          <a:xfrm>
            <a:off x="409849" y="5241717"/>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Deployments are incremental</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689064"/>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dirty="0">
                  <a:solidFill>
                    <a:srgbClr val="000000"/>
                  </a:solidFill>
                </a:rPr>
                <a:t>Resources grouped </a:t>
              </a:r>
              <a:br>
                <a:rPr lang="en-US" sz="1400" dirty="0">
                  <a:solidFill>
                    <a:srgbClr val="000000"/>
                  </a:solidFill>
                </a:rPr>
              </a:br>
              <a:r>
                <a:rPr lang="en-US" sz="1400" dirty="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600559"/>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370299"/>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920042"/>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Resource Manager Locks</a:t>
            </a:r>
          </a:p>
        </p:txBody>
      </p:sp>
      <p:sp>
        <p:nvSpPr>
          <p:cNvPr id="8" name="TextBox 1">
            <a:extLst>
              <a:ext uri="{FF2B5EF4-FFF2-40B4-BE49-F238E27FC236}">
                <a16:creationId xmlns:a16="http://schemas.microsoft.com/office/drawing/2014/main" id="{80E672FA-7255-498A-90EA-F69EB1A96278}"/>
              </a:ext>
            </a:extLst>
          </p:cNvPr>
          <p:cNvSpPr txBox="1"/>
          <p:nvPr/>
        </p:nvSpPr>
        <p:spPr>
          <a:xfrm>
            <a:off x="427037" y="1463667"/>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Associate the lock with a subscription,</a:t>
            </a:r>
            <a:br>
              <a:rPr lang="en-US" sz="2000"/>
            </a:br>
            <a:r>
              <a:rPr lang="en-US" sz="2000"/>
              <a:t>resource group, or resource</a:t>
            </a:r>
          </a:p>
        </p:txBody>
      </p:sp>
      <p:sp>
        <p:nvSpPr>
          <p:cNvPr id="9" name="TextBox 1">
            <a:extLst>
              <a:ext uri="{FF2B5EF4-FFF2-40B4-BE49-F238E27FC236}">
                <a16:creationId xmlns:a16="http://schemas.microsoft.com/office/drawing/2014/main" id="{8F64EDBE-D3E4-404D-A7A9-E517318B9554}"/>
              </a:ext>
            </a:extLst>
          </p:cNvPr>
          <p:cNvSpPr txBox="1"/>
          <p:nvPr/>
        </p:nvSpPr>
        <p:spPr>
          <a:xfrm>
            <a:off x="427037" y="2592862"/>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Locks are inherited by child resources</a:t>
            </a:r>
          </a:p>
        </p:txBody>
      </p:sp>
      <p:sp>
        <p:nvSpPr>
          <p:cNvPr id="10" name="TextBox 1">
            <a:extLst>
              <a:ext uri="{FF2B5EF4-FFF2-40B4-BE49-F238E27FC236}">
                <a16:creationId xmlns:a16="http://schemas.microsoft.com/office/drawing/2014/main" id="{C02948E0-DA31-4C59-986D-D6E21377467F}"/>
              </a:ext>
            </a:extLst>
          </p:cNvPr>
          <p:cNvSpPr txBox="1"/>
          <p:nvPr/>
        </p:nvSpPr>
        <p:spPr>
          <a:xfrm>
            <a:off x="427037" y="3722058"/>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Read-Only locks prevent any changes</a:t>
            </a:r>
            <a:br>
              <a:rPr lang="en-US" sz="2000"/>
            </a:br>
            <a:r>
              <a:rPr lang="en-US" sz="2000"/>
              <a:t>to the resource</a:t>
            </a:r>
          </a:p>
        </p:txBody>
      </p:sp>
      <p:sp>
        <p:nvSpPr>
          <p:cNvPr id="11" name="TextBox 1">
            <a:extLst>
              <a:ext uri="{FF2B5EF4-FFF2-40B4-BE49-F238E27FC236}">
                <a16:creationId xmlns:a16="http://schemas.microsoft.com/office/drawing/2014/main" id="{B4A2B618-8799-4655-ABFA-ADFA5487FB5F}"/>
              </a:ext>
            </a:extLst>
          </p:cNvPr>
          <p:cNvSpPr txBox="1"/>
          <p:nvPr/>
        </p:nvSpPr>
        <p:spPr>
          <a:xfrm>
            <a:off x="427038" y="4851253"/>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Delete locks prevent deletion</a:t>
            </a:r>
          </a:p>
        </p:txBody>
      </p:sp>
      <p:sp>
        <p:nvSpPr>
          <p:cNvPr id="14" name="Rectangle 13">
            <a:extLst>
              <a:ext uri="{FF2B5EF4-FFF2-40B4-BE49-F238E27FC236}">
                <a16:creationId xmlns:a16="http://schemas.microsoft.com/office/drawing/2014/main" id="{B8526515-A252-4A6E-80BB-1B6450834C63}"/>
              </a:ext>
              <a:ext uri="{C183D7F6-B498-43B3-948B-1728B52AA6E4}">
                <adec:decorative xmlns:adec="http://schemas.microsoft.com/office/drawing/2017/decorative" val="1"/>
              </a:ext>
            </a:extLst>
          </p:cNvPr>
          <p:cNvSpPr/>
          <p:nvPr/>
        </p:nvSpPr>
        <p:spPr bwMode="auto">
          <a:xfrm>
            <a:off x="6218237" y="1463671"/>
            <a:ext cx="5791201" cy="4287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00033" y="1952672"/>
            <a:ext cx="5416494" cy="3309383"/>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Reorganize Azure Resources</a:t>
            </a:r>
          </a:p>
        </p:txBody>
      </p:sp>
      <p:sp>
        <p:nvSpPr>
          <p:cNvPr id="8" name="Rectangle 7">
            <a:extLst>
              <a:ext uri="{FF2B5EF4-FFF2-40B4-BE49-F238E27FC236}">
                <a16:creationId xmlns:a16="http://schemas.microsoft.com/office/drawing/2014/main" id="{65AD47C4-074E-485C-849C-077BAA25B571}"/>
              </a:ext>
              <a:ext uri="{C183D7F6-B498-43B3-948B-1728B52AA6E4}">
                <adec:decorative xmlns:adec="http://schemas.microsoft.com/office/drawing/2017/decorative" val="0"/>
              </a:ext>
            </a:extLst>
          </p:cNvPr>
          <p:cNvSpPr/>
          <p:nvPr/>
        </p:nvSpPr>
        <p:spPr>
          <a:xfrm>
            <a:off x="427036" y="5270501"/>
            <a:ext cx="5707881"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When moving resources, both the source group and the target group are locked</a:t>
            </a:r>
            <a:br>
              <a:rPr lang="en-US" sz="2000" dirty="0">
                <a:solidFill>
                  <a:schemeClr val="tx1"/>
                </a:solidFill>
              </a:rPr>
            </a:br>
            <a:r>
              <a:rPr lang="en-US" sz="2000" dirty="0">
                <a:solidFill>
                  <a:schemeClr val="tx1"/>
                </a:solidFill>
              </a:rPr>
              <a:t>during the operation</a:t>
            </a:r>
          </a:p>
        </p:txBody>
      </p:sp>
      <p:sp>
        <p:nvSpPr>
          <p:cNvPr id="9" name="Rectangle 8">
            <a:extLst>
              <a:ext uri="{FF2B5EF4-FFF2-40B4-BE49-F238E27FC236}">
                <a16:creationId xmlns:a16="http://schemas.microsoft.com/office/drawing/2014/main" id="{74F348F3-EEFD-4F94-A23A-827369C2A258}"/>
              </a:ext>
            </a:extLst>
          </p:cNvPr>
          <p:cNvSpPr/>
          <p:nvPr/>
        </p:nvSpPr>
        <p:spPr>
          <a:xfrm>
            <a:off x="6280061" y="5270501"/>
            <a:ext cx="5729376"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Services that cannot be moved: Azure AD Domain Services, ExpressRoute, and Site Recovery. Other restrictions apply</a:t>
            </a:r>
          </a:p>
        </p:txBody>
      </p:sp>
      <p:pic>
        <p:nvPicPr>
          <p:cNvPr id="5" name="Picture 4">
            <a:extLst>
              <a:ext uri="{FF2B5EF4-FFF2-40B4-BE49-F238E27FC236}">
                <a16:creationId xmlns:a16="http://schemas.microsoft.com/office/drawing/2014/main" id="{92562CE2-71CC-4DE4-B3EE-B582CE49662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274734" y="2457980"/>
            <a:ext cx="2600801" cy="1453620"/>
          </a:xfrm>
          <a:prstGeom prst="rect">
            <a:avLst/>
          </a:prstGeom>
          <a:ln>
            <a:solidFill>
              <a:srgbClr val="C00000"/>
            </a:solidFill>
          </a:ln>
        </p:spPr>
      </p:pic>
      <p:pic>
        <p:nvPicPr>
          <p:cNvPr id="11" name="Picture 10">
            <a:extLst>
              <a:ext uri="{FF2B5EF4-FFF2-40B4-BE49-F238E27FC236}">
                <a16:creationId xmlns:a16="http://schemas.microsoft.com/office/drawing/2014/main" id="{A3E1E58A-CA95-43A8-95A4-DF1EA2F653D8}"/>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bwMode="auto">
          <a:xfrm>
            <a:off x="616351" y="1910827"/>
            <a:ext cx="8469070" cy="2760115"/>
          </a:xfrm>
          <a:prstGeom prst="rect">
            <a:avLst/>
          </a:prstGeom>
        </p:spPr>
      </p:pic>
      <p:sp>
        <p:nvSpPr>
          <p:cNvPr id="6" name="Rectangle 5">
            <a:extLst>
              <a:ext uri="{FF2B5EF4-FFF2-40B4-BE49-F238E27FC236}">
                <a16:creationId xmlns:a16="http://schemas.microsoft.com/office/drawing/2014/main" id="{0FF49510-E343-4A73-812F-BF37148F24CD}"/>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8778282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t>Remove Resources and Resource Groups</a:t>
            </a:r>
          </a:p>
        </p:txBody>
      </p:sp>
      <p:sp>
        <p:nvSpPr>
          <p:cNvPr id="12" name="Rectangle 11">
            <a:extLst>
              <a:ext uri="{FF2B5EF4-FFF2-40B4-BE49-F238E27FC236}">
                <a16:creationId xmlns:a16="http://schemas.microsoft.com/office/drawing/2014/main" id="{249CEEDE-B62A-44DE-974F-B92EC4A89EBE}"/>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4" descr="A resource group with resource. The Delete individual resource portal page is displayed">
            <a:extLst>
              <a:ext uri="{FF2B5EF4-FFF2-40B4-BE49-F238E27FC236}">
                <a16:creationId xmlns:a16="http://schemas.microsoft.com/office/drawing/2014/main" id="{064EE80C-DEB8-44CB-A490-FD204B969975}"/>
              </a:ext>
            </a:extLst>
          </p:cNvPr>
          <p:cNvPicPr>
            <a:picLocks noChangeAspect="1"/>
          </p:cNvPicPr>
          <p:nvPr/>
        </p:nvPicPr>
        <p:blipFill>
          <a:blip r:embed="rId3"/>
          <a:stretch>
            <a:fillRect/>
          </a:stretch>
        </p:blipFill>
        <p:spPr>
          <a:xfrm>
            <a:off x="1329788" y="2012205"/>
            <a:ext cx="9771717" cy="2271307"/>
          </a:xfrm>
          <a:prstGeom prst="rect">
            <a:avLst/>
          </a:prstGeom>
        </p:spPr>
      </p:pic>
      <p:pic>
        <p:nvPicPr>
          <p:cNvPr id="6" name="Picture 6" descr="Coding output">
            <a:extLst>
              <a:ext uri="{FF2B5EF4-FFF2-40B4-BE49-F238E27FC236}">
                <a16:creationId xmlns:a16="http://schemas.microsoft.com/office/drawing/2014/main" id="{BC5885DE-628B-4E58-A679-F92A799E6DE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77605" y="4283512"/>
            <a:ext cx="10276083" cy="411813"/>
          </a:xfrm>
          <a:prstGeom prst="rect">
            <a:avLst/>
          </a:prstGeom>
        </p:spPr>
      </p:pic>
      <p:sp>
        <p:nvSpPr>
          <p:cNvPr id="9" name="Rectangle 8">
            <a:extLst>
              <a:ext uri="{FF2B5EF4-FFF2-40B4-BE49-F238E27FC236}">
                <a16:creationId xmlns:a16="http://schemas.microsoft.com/office/drawing/2014/main" id="{D3899F86-309A-46A6-AF0B-E2FC7A4DB57B}"/>
              </a:ext>
            </a:extLst>
          </p:cNvPr>
          <p:cNvSpPr/>
          <p:nvPr/>
        </p:nvSpPr>
        <p:spPr>
          <a:xfrm>
            <a:off x="42703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Azure resources</a:t>
            </a:r>
            <a:br>
              <a:rPr lang="en-US" sz="2000">
                <a:solidFill>
                  <a:schemeClr val="tx1"/>
                </a:solidFill>
              </a:rPr>
            </a:br>
            <a:r>
              <a:rPr lang="en-US" sz="2000">
                <a:solidFill>
                  <a:schemeClr val="tx1"/>
                </a:solidFill>
              </a:rPr>
              <a:t>that you no longer use</a:t>
            </a:r>
          </a:p>
        </p:txBody>
      </p:sp>
      <p:sp>
        <p:nvSpPr>
          <p:cNvPr id="10" name="Rectangle 9">
            <a:extLst>
              <a:ext uri="{FF2B5EF4-FFF2-40B4-BE49-F238E27FC236}">
                <a16:creationId xmlns:a16="http://schemas.microsoft.com/office/drawing/2014/main" id="{CA38D0D8-B143-4B3D-8CC1-C953265AEB0C}"/>
              </a:ext>
            </a:extLst>
          </p:cNvPr>
          <p:cNvSpPr/>
          <p:nvPr/>
        </p:nvSpPr>
        <p:spPr>
          <a:xfrm>
            <a:off x="433905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Ensures you will not see unexpected charges</a:t>
            </a:r>
          </a:p>
        </p:txBody>
      </p:sp>
      <p:sp>
        <p:nvSpPr>
          <p:cNvPr id="11" name="Rectangle 10">
            <a:extLst>
              <a:ext uri="{FF2B5EF4-FFF2-40B4-BE49-F238E27FC236}">
                <a16:creationId xmlns:a16="http://schemas.microsoft.com/office/drawing/2014/main" id="{766CCC70-AD81-4EE7-8E11-E3FF245E8DBA}"/>
              </a:ext>
            </a:extLst>
          </p:cNvPr>
          <p:cNvSpPr/>
          <p:nvPr/>
        </p:nvSpPr>
        <p:spPr>
          <a:xfrm>
            <a:off x="8251078"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individual resources or remove the resource group</a:t>
            </a:r>
          </a:p>
        </p:txBody>
      </p:sp>
    </p:spTree>
    <p:extLst>
      <p:ext uri="{BB962C8B-B14F-4D97-AF65-F5344CB8AC3E}">
        <p14:creationId xmlns:p14="http://schemas.microsoft.com/office/powerpoint/2010/main" val="27866124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Determine 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pic>
        <p:nvPicPr>
          <p:cNvPr id="46" name="Picture 45">
            <a:extLst>
              <a:ext uri="{FF2B5EF4-FFF2-40B4-BE49-F238E27FC236}">
                <a16:creationId xmlns:a16="http://schemas.microsoft.com/office/drawing/2014/main" id="{8E99677A-35C5-4B1D-B4F8-FD0D4BD76669}"/>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7" y="1801813"/>
            <a:ext cx="12428220" cy="2119884"/>
          </a:xfrm>
          <a:prstGeom prst="rect">
            <a:avLst/>
          </a:prstGeom>
        </p:spPr>
      </p:pic>
      <p:sp>
        <p:nvSpPr>
          <p:cNvPr id="47" name="Oval 46">
            <a:extLst>
              <a:ext uri="{FF2B5EF4-FFF2-40B4-BE49-F238E27FC236}">
                <a16:creationId xmlns:a16="http://schemas.microsoft.com/office/drawing/2014/main" id="{57C6D721-40F4-4C01-9AA8-4EFB6C81C1D1}"/>
              </a:ext>
              <a:ext uri="{C183D7F6-B498-43B3-948B-1728B52AA6E4}">
                <adec:decorative xmlns:adec="http://schemas.microsoft.com/office/drawing/2017/decorative" val="0"/>
              </a:ext>
            </a:extLst>
          </p:cNvPr>
          <p:cNvSpPr/>
          <p:nvPr/>
        </p:nvSpPr>
        <p:spPr bwMode="auto">
          <a:xfrm>
            <a:off x="1940850"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in the portal</a:t>
            </a:r>
          </a:p>
        </p:txBody>
      </p:sp>
      <p:sp>
        <p:nvSpPr>
          <p:cNvPr id="49" name="Oval 48">
            <a:extLst>
              <a:ext uri="{FF2B5EF4-FFF2-40B4-BE49-F238E27FC236}">
                <a16:creationId xmlns:a16="http://schemas.microsoft.com/office/drawing/2014/main" id="{73AD566B-62D7-49FF-91A3-ACB281834666}"/>
              </a:ext>
              <a:ext uri="{C183D7F6-B498-43B3-948B-1728B52AA6E4}">
                <adec:decorative xmlns:adec="http://schemas.microsoft.com/office/drawing/2017/decorative" val="0"/>
              </a:ext>
            </a:extLst>
          </p:cNvPr>
          <p:cNvSpPr/>
          <p:nvPr/>
        </p:nvSpPr>
        <p:spPr bwMode="auto">
          <a:xfrm>
            <a:off x="7027065"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with</a:t>
            </a:r>
            <a:br>
              <a:rPr lang="en-US" sz="2400">
                <a:solidFill>
                  <a:schemeClr val="tx1"/>
                </a:solidFill>
                <a:latin typeface="+mj-lt"/>
              </a:rPr>
            </a:br>
            <a:r>
              <a:rPr lang="en-US" sz="2400">
                <a:solidFill>
                  <a:schemeClr val="tx1"/>
                </a:solidFill>
                <a:latin typeface="+mj-lt"/>
              </a:rPr>
              <a:t>PowerShell</a:t>
            </a:r>
          </a:p>
        </p:txBody>
      </p:sp>
    </p:spTree>
    <p:extLst>
      <p:ext uri="{BB962C8B-B14F-4D97-AF65-F5344CB8AC3E}">
        <p14:creationId xmlns:p14="http://schemas.microsoft.com/office/powerpoint/2010/main" val="8824033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Use Azure Resource Manager</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77294" y="229550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rPr>
              <a:t>Control and organize Azure resources with Azure Resource Manager</a:t>
            </a: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Tree>
    <p:extLst>
      <p:ext uri="{BB962C8B-B14F-4D97-AF65-F5344CB8AC3E}">
        <p14:creationId xmlns:p14="http://schemas.microsoft.com/office/powerpoint/2010/main" val="588235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CE6A24-92B2-4CF8-8F79-6E0EA5D7F64D}"/>
              </a:ext>
            </a:extLst>
          </p:cNvPr>
          <p:cNvSpPr>
            <a:spLocks noGrp="1"/>
          </p:cNvSpPr>
          <p:nvPr>
            <p:ph type="title"/>
          </p:nvPr>
        </p:nvSpPr>
        <p:spPr/>
        <p:txBody>
          <a:bodyPr/>
          <a:lstStyle/>
          <a:p>
            <a:r>
              <a:rPr lang="en-US" dirty="0"/>
              <a:t>Compare Administrator tools</a:t>
            </a:r>
          </a:p>
        </p:txBody>
      </p:sp>
      <p:graphicFrame>
        <p:nvGraphicFramePr>
          <p:cNvPr id="4" name="Table 4">
            <a:extLst>
              <a:ext uri="{FF2B5EF4-FFF2-40B4-BE49-F238E27FC236}">
                <a16:creationId xmlns:a16="http://schemas.microsoft.com/office/drawing/2014/main" id="{0E80402C-F56D-4439-BE6E-DDA3C79B8F08}"/>
              </a:ext>
            </a:extLst>
          </p:cNvPr>
          <p:cNvGraphicFramePr>
            <a:graphicFrameLocks noGrp="1"/>
          </p:cNvGraphicFramePr>
          <p:nvPr>
            <p:extLst>
              <p:ext uri="{D42A27DB-BD31-4B8C-83A1-F6EECF244321}">
                <p14:modId xmlns:p14="http://schemas.microsoft.com/office/powerpoint/2010/main" val="3763960647"/>
              </p:ext>
            </p:extLst>
          </p:nvPr>
        </p:nvGraphicFramePr>
        <p:xfrm>
          <a:off x="639799"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70840">
                <a:tc>
                  <a:txBody>
                    <a:bodyPr/>
                    <a:lstStyle/>
                    <a:p>
                      <a:pPr algn="ctr"/>
                      <a:r>
                        <a:rPr lang="en-US" dirty="0">
                          <a:solidFill>
                            <a:schemeClr val="bg1"/>
                          </a:solidFill>
                        </a:rPr>
                        <a:t>Azure Portal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370840">
                <a:tc>
                  <a:txBody>
                    <a:bodyPr/>
                    <a:lstStyle/>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View and manage resources</a:t>
                      </a:r>
                    </a:p>
                    <a:p>
                      <a:pPr marL="174625" indent="-174625">
                        <a:spcAft>
                          <a:spcPts val="600"/>
                        </a:spcAft>
                        <a:buFont typeface="Arial" panose="020B0604020202020204" pitchFamily="34" charset="0"/>
                        <a:buChar char="•"/>
                      </a:pPr>
                      <a:r>
                        <a:rPr lang="en-US" dirty="0"/>
                        <a:t>Visual interface</a:t>
                      </a:r>
                    </a:p>
                    <a:p>
                      <a:pPr marL="174625" indent="-174625">
                        <a:spcAft>
                          <a:spcPts val="600"/>
                        </a:spcAft>
                        <a:buFont typeface="Arial" panose="020B0604020202020204" pitchFamily="34" charset="0"/>
                        <a:buChar char="•"/>
                      </a:pPr>
                      <a:r>
                        <a:rPr lang="en-US" dirty="0"/>
                        <a:t>Unified hub – training and documentation </a:t>
                      </a:r>
                    </a:p>
                    <a:p>
                      <a:pPr marL="174625" indent="-174625">
                        <a:spcAft>
                          <a:spcPts val="600"/>
                        </a:spcAft>
                        <a:buFont typeface="Arial" panose="020B0604020202020204" pitchFamily="34" charset="0"/>
                        <a:buChar char="•"/>
                      </a:pPr>
                      <a:r>
                        <a:rPr lang="en-US" dirty="0"/>
                        <a:t>Personalize your experience</a:t>
                      </a:r>
                    </a:p>
                    <a:p>
                      <a:pPr marL="174625" indent="-174625">
                        <a:spcAft>
                          <a:spcPts val="600"/>
                        </a:spcAft>
                        <a:buFont typeface="Arial" panose="020B0604020202020204" pitchFamily="34" charset="0"/>
                        <a:buChar char="•"/>
                      </a:pPr>
                      <a:r>
                        <a:rPr lang="en-US" dirty="0"/>
                        <a:t>Mobile app</a:t>
                      </a:r>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Access the Cloud Shell</a:t>
                      </a:r>
                    </a:p>
                    <a:p>
                      <a:pPr marL="174625" indent="-174625">
                        <a:spcAft>
                          <a:spcPts val="600"/>
                        </a:spcAft>
                        <a:buFont typeface="Arial" panose="020B0604020202020204" pitchFamily="34" charset="0"/>
                        <a:buChar char="•"/>
                      </a:pPr>
                      <a:r>
                        <a:rPr lang="en-US" dirty="0"/>
                        <a:t>One-off creation scenarios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6" name="Table 4">
            <a:extLst>
              <a:ext uri="{FF2B5EF4-FFF2-40B4-BE49-F238E27FC236}">
                <a16:creationId xmlns:a16="http://schemas.microsoft.com/office/drawing/2014/main" id="{44F6B055-CECA-4D21-82EC-3BCBD6003A8F}"/>
              </a:ext>
            </a:extLst>
          </p:cNvPr>
          <p:cNvGraphicFramePr>
            <a:graphicFrameLocks noGrp="1"/>
          </p:cNvGraphicFramePr>
          <p:nvPr>
            <p:extLst>
              <p:ext uri="{D42A27DB-BD31-4B8C-83A1-F6EECF244321}">
                <p14:modId xmlns:p14="http://schemas.microsoft.com/office/powerpoint/2010/main" val="4019721764"/>
              </p:ext>
            </p:extLst>
          </p:nvPr>
        </p:nvGraphicFramePr>
        <p:xfrm>
          <a:off x="4480622"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Cloud Shell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Interactive and browser-accessible </a:t>
                      </a:r>
                    </a:p>
                    <a:p>
                      <a:pPr marL="174625" indent="-174625">
                        <a:spcAft>
                          <a:spcPts val="600"/>
                        </a:spcAft>
                        <a:buFont typeface="Arial" panose="020B0604020202020204" pitchFamily="34" charset="0"/>
                        <a:buChar char="•"/>
                      </a:pPr>
                      <a:r>
                        <a:rPr lang="en-US" dirty="0"/>
                        <a:t>Offers Bash or PowerShell</a:t>
                      </a:r>
                    </a:p>
                    <a:p>
                      <a:pPr marL="174625" indent="-174625">
                        <a:spcAft>
                          <a:spcPts val="600"/>
                        </a:spcAft>
                        <a:buFont typeface="Arial" panose="020B0604020202020204" pitchFamily="34" charset="0"/>
                        <a:buChar char="•"/>
                      </a:pPr>
                      <a:r>
                        <a:rPr lang="en-US" dirty="0"/>
                        <a:t>Authenticates automatically</a:t>
                      </a:r>
                    </a:p>
                    <a:p>
                      <a:pPr marL="174625" indent="-174625">
                        <a:spcAft>
                          <a:spcPts val="600"/>
                        </a:spcAft>
                        <a:buFont typeface="Arial" panose="020B0604020202020204" pitchFamily="34" charset="0"/>
                        <a:buChar char="•"/>
                      </a:pPr>
                      <a:r>
                        <a:rPr lang="en-US" dirty="0"/>
                        <a:t>Provided on a per-session and per-user basis</a:t>
                      </a:r>
                    </a:p>
                    <a:p>
                      <a:pPr marL="174625" indent="-174625">
                        <a:spcAft>
                          <a:spcPts val="600"/>
                        </a:spcAft>
                        <a:buFont typeface="Arial" panose="020B0604020202020204" pitchFamily="34" charset="0"/>
                        <a:buChar char="•"/>
                      </a:pPr>
                      <a:r>
                        <a:rPr lang="en-US" dirty="0"/>
                        <a:t>Temporary - times out after 20 minutes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8" name="Table 4">
            <a:extLst>
              <a:ext uri="{FF2B5EF4-FFF2-40B4-BE49-F238E27FC236}">
                <a16:creationId xmlns:a16="http://schemas.microsoft.com/office/drawing/2014/main" id="{FC8699D1-58CA-4A88-AFEF-A1F8DB6FA590}"/>
              </a:ext>
            </a:extLst>
          </p:cNvPr>
          <p:cNvGraphicFramePr>
            <a:graphicFrameLocks noGrp="1"/>
          </p:cNvGraphicFramePr>
          <p:nvPr>
            <p:extLst>
              <p:ext uri="{D42A27DB-BD31-4B8C-83A1-F6EECF244321}">
                <p14:modId xmlns:p14="http://schemas.microsoft.com/office/powerpoint/2010/main" val="808204864"/>
              </p:ext>
            </p:extLst>
          </p:nvPr>
        </p:nvGraphicFramePr>
        <p:xfrm>
          <a:off x="8187881"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PowerShell and CLI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Command line programs</a:t>
                      </a:r>
                    </a:p>
                    <a:p>
                      <a:pPr marL="174625" indent="-174625">
                        <a:spcAft>
                          <a:spcPts val="600"/>
                        </a:spcAft>
                        <a:buFont typeface="Arial" panose="020B0604020202020204" pitchFamily="34" charset="0"/>
                        <a:buChar char="•"/>
                      </a:pPr>
                      <a:r>
                        <a:rPr lang="en-US" dirty="0"/>
                        <a:t>Interactive and scripting modes</a:t>
                      </a:r>
                    </a:p>
                    <a:p>
                      <a:pPr marL="174625" indent="-174625">
                        <a:spcAft>
                          <a:spcPts val="600"/>
                        </a:spcAft>
                        <a:buFont typeface="Arial" panose="020B0604020202020204" pitchFamily="34" charset="0"/>
                        <a:buChar char="•"/>
                      </a:pPr>
                      <a:r>
                        <a:rPr lang="en-US" dirty="0"/>
                        <a:t>Cross-platform</a:t>
                      </a:r>
                    </a:p>
                    <a:p>
                      <a:pPr marL="174625" indent="-174625">
                        <a:spcAft>
                          <a:spcPts val="600"/>
                        </a:spcAft>
                        <a:buFont typeface="Arial" panose="020B0604020202020204" pitchFamily="34" charset="0"/>
                        <a:buChar char="•"/>
                      </a:pPr>
                      <a:r>
                        <a:rPr lang="en-US" dirty="0"/>
                        <a:t>Good for repeatable deployments</a:t>
                      </a:r>
                    </a:p>
                    <a:p>
                      <a:pPr marL="174625" indent="-174625">
                        <a:spcAft>
                          <a:spcPts val="600"/>
                        </a:spcAft>
                        <a:buFont typeface="Arial" panose="020B0604020202020204" pitchFamily="34" charset="0"/>
                        <a:buChar char="•"/>
                      </a:pPr>
                      <a:r>
                        <a:rPr lang="en-US" dirty="0"/>
                        <a:t>Familiar coding experience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pic>
        <p:nvPicPr>
          <p:cNvPr id="12" name="Picture 11">
            <a:extLst>
              <a:ext uri="{FF2B5EF4-FFF2-40B4-BE49-F238E27FC236}">
                <a16:creationId xmlns:a16="http://schemas.microsoft.com/office/drawing/2014/main" id="{BEB47ED3-91E7-49EE-A53E-7EEFD0D931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85049" y="1949590"/>
            <a:ext cx="1813314" cy="1263004"/>
          </a:xfrm>
          <a:prstGeom prst="rect">
            <a:avLst/>
          </a:prstGeom>
        </p:spPr>
      </p:pic>
      <p:pic>
        <p:nvPicPr>
          <p:cNvPr id="14" name="Picture 13">
            <a:extLst>
              <a:ext uri="{FF2B5EF4-FFF2-40B4-BE49-F238E27FC236}">
                <a16:creationId xmlns:a16="http://schemas.microsoft.com/office/drawing/2014/main" id="{46D54FCE-CC4A-4C3F-80C6-AAEDB3EEF3C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a:xfrm>
            <a:off x="924667" y="1874412"/>
            <a:ext cx="2605446" cy="1413360"/>
          </a:xfrm>
          <a:prstGeom prst="rect">
            <a:avLst/>
          </a:prstGeom>
          <a:ln>
            <a:noFill/>
          </a:ln>
        </p:spPr>
      </p:pic>
      <p:sp>
        <p:nvSpPr>
          <p:cNvPr id="16" name="Rectangle 15">
            <a:extLst>
              <a:ext uri="{FF2B5EF4-FFF2-40B4-BE49-F238E27FC236}">
                <a16:creationId xmlns:a16="http://schemas.microsoft.com/office/drawing/2014/main" id="{8E3B601B-685D-4D21-8E3F-BFB7E6C74F83}"/>
              </a:ext>
              <a:ext uri="{C183D7F6-B498-43B3-948B-1728B52AA6E4}">
                <adec:decorative xmlns:adec="http://schemas.microsoft.com/office/drawing/2017/decorative" val="1"/>
              </a:ext>
            </a:extLst>
          </p:cNvPr>
          <p:cNvSpPr/>
          <p:nvPr/>
        </p:nvSpPr>
        <p:spPr>
          <a:xfrm>
            <a:off x="8490527" y="2159170"/>
            <a:ext cx="2751037" cy="843843"/>
          </a:xfrm>
          <a:prstGeom prst="rect">
            <a:avLst/>
          </a:prstGeom>
          <a:solidFill>
            <a:schemeClr val="bg1"/>
          </a:solidFill>
          <a:ln w="19050">
            <a:solidFill>
              <a:schemeClr val="accent1"/>
            </a:solidFill>
          </a:ln>
        </p:spPr>
        <p:txBody>
          <a:bodyPr wrap="square" lIns="182880" tIns="137160" rIns="182880" bIns="137160" anchor="ctr">
            <a:noAutofit/>
          </a:bodyPr>
          <a:lstStyle/>
          <a:p>
            <a:pPr algn="ctr">
              <a:tabLst>
                <a:tab pos="288198" algn="l"/>
              </a:tabLst>
            </a:pPr>
            <a:r>
              <a:rPr lang="en-US" sz="14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1949761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pic>
        <p:nvPicPr>
          <p:cNvPr id="3" name="Picture 2" descr="Icon of a cloud with multiples lines extending from it">
            <a:extLst>
              <a:ext uri="{FF2B5EF4-FFF2-40B4-BE49-F238E27FC236}">
                <a16:creationId xmlns:a16="http://schemas.microsoft.com/office/drawing/2014/main" id="{EA38FD17-715D-48D9-8DE7-CDD3B29968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4" name="Rectangle 3">
            <a:extLst>
              <a:ext uri="{FF2B5EF4-FFF2-40B4-BE49-F238E27FC236}">
                <a16:creationId xmlns:a16="http://schemas.microsoft.com/office/drawing/2014/main" id="{D6F61086-2623-436F-B84F-F7834E874A0E}"/>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Help and keyboard shortcuts</a:t>
            </a:r>
          </a:p>
        </p:txBody>
      </p:sp>
      <p:cxnSp>
        <p:nvCxnSpPr>
          <p:cNvPr id="5" name="Straight Connector 4">
            <a:extLst>
              <a:ext uri="{FF2B5EF4-FFF2-40B4-BE49-F238E27FC236}">
                <a16:creationId xmlns:a16="http://schemas.microsoft.com/office/drawing/2014/main" id="{917F3956-F2F7-44C0-8FFD-9A72811A938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coding brackets">
            <a:extLst>
              <a:ext uri="{FF2B5EF4-FFF2-40B4-BE49-F238E27FC236}">
                <a16:creationId xmlns:a16="http://schemas.microsoft.com/office/drawing/2014/main" id="{CD912458-3A22-4982-8B29-526379ABDF7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11" name="Rectangle 10">
            <a:extLst>
              <a:ext uri="{FF2B5EF4-FFF2-40B4-BE49-F238E27FC236}">
                <a16:creationId xmlns:a16="http://schemas.microsoft.com/office/drawing/2014/main" id="{D90AA163-173A-4131-A1CE-65221AAB6DBC}"/>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Customizing your experience</a:t>
            </a:r>
          </a:p>
        </p:txBody>
      </p:sp>
      <p:cxnSp>
        <p:nvCxnSpPr>
          <p:cNvPr id="15" name="Straight Connector 14">
            <a:extLst>
              <a:ext uri="{FF2B5EF4-FFF2-40B4-BE49-F238E27FC236}">
                <a16:creationId xmlns:a16="http://schemas.microsoft.com/office/drawing/2014/main" id="{B9ABA227-EFC4-45B0-8E26-ACAB7EC4FDA2}"/>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7904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pic>
        <p:nvPicPr>
          <p:cNvPr id="11" name="Picture 10" descr="Icon of a cloud with multiples lines extending from it">
            <a:extLst>
              <a:ext uri="{FF2B5EF4-FFF2-40B4-BE49-F238E27FC236}">
                <a16:creationId xmlns:a16="http://schemas.microsoft.com/office/drawing/2014/main" id="{DC4C00C1-9FD0-4B8C-96F2-F78C19E94E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30" name="Rectangle 29">
            <a:extLst>
              <a:ext uri="{FF2B5EF4-FFF2-40B4-BE49-F238E27FC236}">
                <a16:creationId xmlns:a16="http://schemas.microsoft.com/office/drawing/2014/main" id="{2BDC35E2-0415-439A-A55F-97A07060EB78}"/>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the Cloud Shell</a:t>
            </a:r>
          </a:p>
        </p:txBody>
      </p:sp>
      <p:cxnSp>
        <p:nvCxnSpPr>
          <p:cNvPr id="13" name="Straight Connector 12">
            <a:extLst>
              <a:ext uri="{FF2B5EF4-FFF2-40B4-BE49-F238E27FC236}">
                <a16:creationId xmlns:a16="http://schemas.microsoft.com/office/drawing/2014/main" id="{ED759E9D-D168-434F-BC59-20A48BCCF17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0C4489C7-70CC-4965-9D5E-880AAECCC2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32" name="Rectangle 31">
            <a:extLst>
              <a:ext uri="{FF2B5EF4-FFF2-40B4-BE49-F238E27FC236}">
                <a16:creationId xmlns:a16="http://schemas.microsoft.com/office/drawing/2014/main" id="{326B623A-7D6B-47B8-AAF6-BB431E61D3CE}"/>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Experiment with Azure PowerShell</a:t>
            </a:r>
          </a:p>
        </p:txBody>
      </p:sp>
      <p:cxnSp>
        <p:nvCxnSpPr>
          <p:cNvPr id="18" name="Straight Connector 17">
            <a:extLst>
              <a:ext uri="{FF2B5EF4-FFF2-40B4-BE49-F238E27FC236}">
                <a16:creationId xmlns:a16="http://schemas.microsoft.com/office/drawing/2014/main" id="{CF29EE15-32A6-44CC-A134-19022A36B65D}"/>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ebpage">
            <a:extLst>
              <a:ext uri="{FF2B5EF4-FFF2-40B4-BE49-F238E27FC236}">
                <a16:creationId xmlns:a16="http://schemas.microsoft.com/office/drawing/2014/main" id="{7ECF9F5A-574E-4B0B-995D-AA8783FEAB2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0905" y="4050101"/>
            <a:ext cx="1057656" cy="1056132"/>
          </a:xfrm>
          <a:prstGeom prst="rect">
            <a:avLst/>
          </a:prstGeom>
        </p:spPr>
      </p:pic>
      <p:sp>
        <p:nvSpPr>
          <p:cNvPr id="38" name="Rectangle 37">
            <a:extLst>
              <a:ext uri="{FF2B5EF4-FFF2-40B4-BE49-F238E27FC236}">
                <a16:creationId xmlns:a16="http://schemas.microsoft.com/office/drawing/2014/main" id="{3FE22416-AE00-4C21-89C8-57D011C7C209}"/>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Experiment with Bash shell</a:t>
            </a:r>
          </a:p>
        </p:txBody>
      </p:sp>
      <p:cxnSp>
        <p:nvCxnSpPr>
          <p:cNvPr id="19" name="Straight Connector 18">
            <a:extLst>
              <a:ext uri="{FF2B5EF4-FFF2-40B4-BE49-F238E27FC236}">
                <a16:creationId xmlns:a16="http://schemas.microsoft.com/office/drawing/2014/main" id="{0D2A8634-56FC-4177-BEB3-AF7988B500C2}"/>
              </a:ext>
              <a:ext uri="{C183D7F6-B498-43B3-948B-1728B52AA6E4}">
                <adec:decorative xmlns:adec="http://schemas.microsoft.com/office/drawing/2017/decorative" val="1"/>
              </a:ext>
            </a:extLst>
          </p:cNvPr>
          <p:cNvCxnSpPr>
            <a:cxnSpLocks/>
          </p:cNvCxnSpPr>
          <p:nvPr/>
        </p:nvCxnSpPr>
        <p:spPr>
          <a:xfrm>
            <a:off x="1790700" y="5208594"/>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whiteboard with a cloud symbol drawn on it">
            <a:extLst>
              <a:ext uri="{FF2B5EF4-FFF2-40B4-BE49-F238E27FC236}">
                <a16:creationId xmlns:a16="http://schemas.microsoft.com/office/drawing/2014/main" id="{7E8BF2C5-3FED-42FE-838D-FA91A6273A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0905" y="5313245"/>
            <a:ext cx="1057656" cy="1056132"/>
          </a:xfrm>
          <a:prstGeom prst="rect">
            <a:avLst/>
          </a:prstGeom>
        </p:spPr>
      </p:pic>
      <p:sp>
        <p:nvSpPr>
          <p:cNvPr id="41" name="Rectangle 40">
            <a:extLst>
              <a:ext uri="{FF2B5EF4-FFF2-40B4-BE49-F238E27FC236}">
                <a16:creationId xmlns:a16="http://schemas.microsoft.com/office/drawing/2014/main" id="{463E2B82-D595-480A-9BB4-9034F688C74C}"/>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Experiment with the Cloud Editor</a:t>
            </a: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 (optional)</a:t>
            </a:r>
          </a:p>
        </p:txBody>
      </p:sp>
      <p:pic>
        <p:nvPicPr>
          <p:cNvPr id="14" name="Picture 13" descr="Icon of an arrow pointing down">
            <a:extLst>
              <a:ext uri="{FF2B5EF4-FFF2-40B4-BE49-F238E27FC236}">
                <a16:creationId xmlns:a16="http://schemas.microsoft.com/office/drawing/2014/main" id="{B12FA5DD-3931-4CBE-81C1-93466D5518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71708"/>
            <a:ext cx="854964" cy="853440"/>
          </a:xfrm>
          <a:prstGeom prst="rect">
            <a:avLst/>
          </a:prstGeom>
        </p:spPr>
      </p:pic>
      <p:sp>
        <p:nvSpPr>
          <p:cNvPr id="31" name="TextBox 30">
            <a:extLst>
              <a:ext uri="{FF2B5EF4-FFF2-40B4-BE49-F238E27FC236}">
                <a16:creationId xmlns:a16="http://schemas.microsoft.com/office/drawing/2014/main" id="{10F25653-84F0-43D7-B13E-94580F43EBE9}"/>
              </a:ext>
            </a:extLst>
          </p:cNvPr>
          <p:cNvSpPr txBox="1"/>
          <p:nvPr/>
        </p:nvSpPr>
        <p:spPr>
          <a:xfrm>
            <a:off x="1511300" y="1716893"/>
            <a:ext cx="10498138" cy="338554"/>
          </a:xfrm>
          <a:prstGeom prst="rect">
            <a:avLst/>
          </a:prstGeom>
          <a:noFill/>
        </p:spPr>
        <p:txBody>
          <a:bodyPr wrap="square" lIns="0" tIns="0" rIns="0" bIns="0" rtlCol="0" anchor="ctr">
            <a:spAutoFit/>
          </a:bodyPr>
          <a:lstStyle/>
          <a:p>
            <a:pPr>
              <a:spcBef>
                <a:spcPts val="600"/>
              </a:spcBef>
              <a:spcAft>
                <a:spcPts val="600"/>
              </a:spcAft>
            </a:pPr>
            <a:r>
              <a:rPr lang="en-US" sz="2200" dirty="0"/>
              <a:t>Install the CLI </a:t>
            </a:r>
          </a:p>
        </p:txBody>
      </p:sp>
      <p:cxnSp>
        <p:nvCxnSpPr>
          <p:cNvPr id="15" name="Straight Connector 14">
            <a:extLst>
              <a:ext uri="{FF2B5EF4-FFF2-40B4-BE49-F238E27FC236}">
                <a16:creationId xmlns:a16="http://schemas.microsoft.com/office/drawing/2014/main" id="{8A5412C3-5AF8-4015-8139-102422E23EE7}"/>
              </a:ext>
              <a:ext uri="{C183D7F6-B498-43B3-948B-1728B52AA6E4}">
                <adec:decorative xmlns:adec="http://schemas.microsoft.com/office/drawing/2017/decorative" val="1"/>
              </a:ext>
            </a:extLst>
          </p:cNvPr>
          <p:cNvCxnSpPr>
            <a:cxnSpLocks/>
          </p:cNvCxnSpPr>
          <p:nvPr/>
        </p:nvCxnSpPr>
        <p:spPr>
          <a:xfrm>
            <a:off x="1520217" y="2416795"/>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a:extLst>
              <a:ext uri="{FF2B5EF4-FFF2-40B4-BE49-F238E27FC236}">
                <a16:creationId xmlns:a16="http://schemas.microsoft.com/office/drawing/2014/main" id="{3F67E886-C7A6-4D87-8665-AD86C9F95D4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511497"/>
            <a:ext cx="854964" cy="853440"/>
          </a:xfrm>
          <a:prstGeom prst="rect">
            <a:avLst/>
          </a:prstGeom>
        </p:spPr>
      </p:pic>
      <p:sp>
        <p:nvSpPr>
          <p:cNvPr id="33" name="TextBox 32">
            <a:extLst>
              <a:ext uri="{FF2B5EF4-FFF2-40B4-BE49-F238E27FC236}">
                <a16:creationId xmlns:a16="http://schemas.microsoft.com/office/drawing/2014/main" id="{8A855C22-3F99-4BEB-AD6E-D08BAA867D19}"/>
              </a:ext>
            </a:extLst>
          </p:cNvPr>
          <p:cNvSpPr txBox="1"/>
          <p:nvPr/>
        </p:nvSpPr>
        <p:spPr>
          <a:xfrm>
            <a:off x="1511300" y="2736403"/>
            <a:ext cx="10498138" cy="338554"/>
          </a:xfrm>
          <a:prstGeom prst="rect">
            <a:avLst/>
          </a:prstGeom>
          <a:noFill/>
        </p:spPr>
        <p:txBody>
          <a:bodyPr wrap="square" lIns="0" tIns="0" rIns="0" bIns="0" rtlCol="0" anchor="ctr">
            <a:spAutoFit/>
          </a:bodyPr>
          <a:lstStyle/>
          <a:p>
            <a:pPr>
              <a:spcBef>
                <a:spcPts val="612"/>
              </a:spcBef>
            </a:pPr>
            <a:r>
              <a:rPr lang="en-US" sz="2200" dirty="0"/>
              <a:t>Verify the CLI installation</a:t>
            </a:r>
          </a:p>
        </p:txBody>
      </p:sp>
      <p:cxnSp>
        <p:nvCxnSpPr>
          <p:cNvPr id="17" name="Straight Connector 16">
            <a:extLst>
              <a:ext uri="{FF2B5EF4-FFF2-40B4-BE49-F238E27FC236}">
                <a16:creationId xmlns:a16="http://schemas.microsoft.com/office/drawing/2014/main" id="{4105E535-CDD8-48EB-A4ED-95E5815BD106}"/>
              </a:ext>
              <a:ext uri="{C183D7F6-B498-43B3-948B-1728B52AA6E4}">
                <adec:decorative xmlns:adec="http://schemas.microsoft.com/office/drawing/2017/decorative" val="1"/>
              </a:ext>
            </a:extLst>
          </p:cNvPr>
          <p:cNvCxnSpPr>
            <a:cxnSpLocks/>
          </p:cNvCxnSpPr>
          <p:nvPr/>
        </p:nvCxnSpPr>
        <p:spPr>
          <a:xfrm>
            <a:off x="1520217" y="345658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clouds with multiple lines diverging out of it">
            <a:extLst>
              <a:ext uri="{FF2B5EF4-FFF2-40B4-BE49-F238E27FC236}">
                <a16:creationId xmlns:a16="http://schemas.microsoft.com/office/drawing/2014/main" id="{9E38C0E8-CDD3-4734-889B-B58AC7D5729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551286"/>
            <a:ext cx="854964" cy="853440"/>
          </a:xfrm>
          <a:prstGeom prst="rect">
            <a:avLst/>
          </a:prstGeom>
        </p:spPr>
      </p:pic>
      <p:sp>
        <p:nvSpPr>
          <p:cNvPr id="35" name="TextBox 34">
            <a:extLst>
              <a:ext uri="{FF2B5EF4-FFF2-40B4-BE49-F238E27FC236}">
                <a16:creationId xmlns:a16="http://schemas.microsoft.com/office/drawing/2014/main" id="{4E87AD4E-2457-45DB-9075-68DFEF5B2A35}"/>
              </a:ext>
            </a:extLst>
          </p:cNvPr>
          <p:cNvSpPr txBox="1"/>
          <p:nvPr/>
        </p:nvSpPr>
        <p:spPr>
          <a:xfrm>
            <a:off x="1511300" y="3771301"/>
            <a:ext cx="10498138" cy="338554"/>
          </a:xfrm>
          <a:prstGeom prst="rect">
            <a:avLst/>
          </a:prstGeom>
          <a:noFill/>
        </p:spPr>
        <p:txBody>
          <a:bodyPr wrap="square" lIns="0" tIns="0" rIns="0" bIns="0" rtlCol="0" anchor="ctr">
            <a:spAutoFit/>
          </a:bodyPr>
          <a:lstStyle/>
          <a:p>
            <a:pPr>
              <a:spcBef>
                <a:spcPts val="612"/>
              </a:spcBef>
              <a:spcAft>
                <a:spcPts val="600"/>
              </a:spcAft>
            </a:pPr>
            <a:r>
              <a:rPr lang="en-US" sz="2200" dirty="0"/>
              <a:t>Login to Azure</a:t>
            </a:r>
          </a:p>
        </p:txBody>
      </p:sp>
      <p:cxnSp>
        <p:nvCxnSpPr>
          <p:cNvPr id="19" name="Straight Connector 18">
            <a:extLst>
              <a:ext uri="{FF2B5EF4-FFF2-40B4-BE49-F238E27FC236}">
                <a16:creationId xmlns:a16="http://schemas.microsoft.com/office/drawing/2014/main" id="{EA662A41-38A2-428D-BA13-B2DF6A9A6D9C}"/>
              </a:ext>
              <a:ext uri="{C183D7F6-B498-43B3-948B-1728B52AA6E4}">
                <adec:decorative xmlns:adec="http://schemas.microsoft.com/office/drawing/2017/decorative" val="1"/>
              </a:ext>
            </a:extLst>
          </p:cNvPr>
          <p:cNvCxnSpPr>
            <a:cxnSpLocks/>
          </p:cNvCxnSpPr>
          <p:nvPr/>
        </p:nvCxnSpPr>
        <p:spPr>
          <a:xfrm>
            <a:off x="1520217" y="449637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screwdriver and a wrench">
            <a:extLst>
              <a:ext uri="{FF2B5EF4-FFF2-40B4-BE49-F238E27FC236}">
                <a16:creationId xmlns:a16="http://schemas.microsoft.com/office/drawing/2014/main" id="{42EF105E-0DFF-42FF-A5E2-C31F23204BA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591075"/>
            <a:ext cx="854964" cy="853440"/>
          </a:xfrm>
          <a:prstGeom prst="rect">
            <a:avLst/>
          </a:prstGeom>
        </p:spPr>
      </p:pic>
      <p:sp>
        <p:nvSpPr>
          <p:cNvPr id="37" name="TextBox 36">
            <a:extLst>
              <a:ext uri="{FF2B5EF4-FFF2-40B4-BE49-F238E27FC236}">
                <a16:creationId xmlns:a16="http://schemas.microsoft.com/office/drawing/2014/main" id="{6389A74E-5DCB-4B62-BFC8-52D815325247}"/>
              </a:ext>
            </a:extLst>
          </p:cNvPr>
          <p:cNvSpPr txBox="1"/>
          <p:nvPr/>
        </p:nvSpPr>
        <p:spPr>
          <a:xfrm>
            <a:off x="1511300" y="4806199"/>
            <a:ext cx="10498138" cy="338554"/>
          </a:xfrm>
          <a:prstGeom prst="rect">
            <a:avLst/>
          </a:prstGeom>
          <a:noFill/>
        </p:spPr>
        <p:txBody>
          <a:bodyPr wrap="square" lIns="0" tIns="0" rIns="0" bIns="0" rtlCol="0" anchor="ctr">
            <a:spAutoFit/>
          </a:bodyPr>
          <a:lstStyle/>
          <a:p>
            <a:pPr>
              <a:spcBef>
                <a:spcPts val="612"/>
              </a:spcBef>
              <a:spcAft>
                <a:spcPts val="600"/>
              </a:spcAft>
            </a:pPr>
            <a:r>
              <a:rPr lang="en-US" sz="2200" dirty="0"/>
              <a:t>Create a resource group</a:t>
            </a:r>
          </a:p>
        </p:txBody>
      </p:sp>
      <p:cxnSp>
        <p:nvCxnSpPr>
          <p:cNvPr id="21" name="Straight Connector 20">
            <a:extLst>
              <a:ext uri="{FF2B5EF4-FFF2-40B4-BE49-F238E27FC236}">
                <a16:creationId xmlns:a16="http://schemas.microsoft.com/office/drawing/2014/main" id="{E263E5EE-4902-46E6-98E1-3B6E4242C485}"/>
              </a:ext>
              <a:ext uri="{C183D7F6-B498-43B3-948B-1728B52AA6E4}">
                <adec:decorative xmlns:adec="http://schemas.microsoft.com/office/drawing/2017/decorative" val="1"/>
              </a:ext>
            </a:extLst>
          </p:cNvPr>
          <p:cNvCxnSpPr>
            <a:cxnSpLocks/>
          </p:cNvCxnSpPr>
          <p:nvPr/>
        </p:nvCxnSpPr>
        <p:spPr>
          <a:xfrm>
            <a:off x="1520217" y="553616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magnifying glass">
            <a:extLst>
              <a:ext uri="{FF2B5EF4-FFF2-40B4-BE49-F238E27FC236}">
                <a16:creationId xmlns:a16="http://schemas.microsoft.com/office/drawing/2014/main" id="{62059D52-4007-49DE-9D5A-A701578D3A3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630862"/>
            <a:ext cx="854964" cy="853440"/>
          </a:xfrm>
          <a:prstGeom prst="rect">
            <a:avLst/>
          </a:prstGeom>
        </p:spPr>
      </p:pic>
      <p:sp>
        <p:nvSpPr>
          <p:cNvPr id="55" name="TextBox 54">
            <a:extLst>
              <a:ext uri="{FF2B5EF4-FFF2-40B4-BE49-F238E27FC236}">
                <a16:creationId xmlns:a16="http://schemas.microsoft.com/office/drawing/2014/main" id="{ED37AF38-A430-463C-BA09-BDC025D6DFC3}"/>
              </a:ext>
            </a:extLst>
          </p:cNvPr>
          <p:cNvSpPr txBox="1"/>
          <p:nvPr/>
        </p:nvSpPr>
        <p:spPr>
          <a:xfrm>
            <a:off x="1511300" y="5841096"/>
            <a:ext cx="10498138" cy="338554"/>
          </a:xfrm>
          <a:prstGeom prst="rect">
            <a:avLst/>
          </a:prstGeom>
          <a:noFill/>
        </p:spPr>
        <p:txBody>
          <a:bodyPr wrap="square" lIns="0" tIns="0" rIns="0" bIns="0" rtlCol="0" anchor="ctr">
            <a:spAutoFit/>
          </a:bodyPr>
          <a:lstStyle/>
          <a:p>
            <a:pPr>
              <a:spcBef>
                <a:spcPts val="612"/>
              </a:spcBef>
              <a:spcAft>
                <a:spcPts val="600"/>
              </a:spcAft>
            </a:pPr>
            <a:r>
              <a:rPr lang="en-US" sz="2200" dirty="0"/>
              <a:t>Verify the resource group</a:t>
            </a:r>
          </a:p>
        </p:txBody>
      </p:sp>
    </p:spTree>
    <p:extLst>
      <p:ext uri="{BB962C8B-B14F-4D97-AF65-F5344CB8AC3E}">
        <p14:creationId xmlns:p14="http://schemas.microsoft.com/office/powerpoint/2010/main" val="34989877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Configure Azure Resources with Tools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594659B7-6543-4216-BCFA-5E6142C6747D}"/>
              </a:ext>
            </a:extLst>
          </p:cNvPr>
          <p:cNvSpPr/>
          <p:nvPr/>
        </p:nvSpPr>
        <p:spPr>
          <a:xfrm>
            <a:off x="4877294" y="226429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Manage services with the Azure portal (Sandbox)</a:t>
            </a:r>
            <a:endParaRPr lang="en-US" dirty="0">
              <a:solidFill>
                <a:schemeClr val="tx1"/>
              </a:solidFill>
            </a:endParaRP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86819" y="293779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4"/>
              </a:rPr>
              <a:t>Introduction to PowerShell (Sandbox)</a:t>
            </a:r>
            <a:endParaRPr lang="en-US" dirty="0">
              <a:solidFill>
                <a:schemeClr val="tx1"/>
              </a:solidFill>
            </a:endParaRPr>
          </a:p>
        </p:txBody>
      </p: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ECDFFA-E1FA-4E14-9986-286162B10CED}"/>
              </a:ext>
              <a:ext uri="{C183D7F6-B498-43B3-948B-1728B52AA6E4}">
                <adec:decorative xmlns:adec="http://schemas.microsoft.com/office/drawing/2017/decorative" val="1"/>
              </a:ext>
            </a:extLst>
          </p:cNvPr>
          <p:cNvCxnSpPr>
            <a:cxnSpLocks/>
          </p:cNvCxnSpPr>
          <p:nvPr/>
        </p:nvCxnSpPr>
        <p:spPr>
          <a:xfrm>
            <a:off x="4877294" y="422235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EE9A33-263E-4477-9121-B63EF2727783}"/>
              </a:ext>
            </a:extLst>
          </p:cNvPr>
          <p:cNvSpPr/>
          <p:nvPr/>
        </p:nvSpPr>
        <p:spPr>
          <a:xfrm>
            <a:off x="4866181" y="360663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Control Azure services with the CLI (Sandbox)</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14" name="TextBox 13">
            <a:extLst>
              <a:ext uri="{FF2B5EF4-FFF2-40B4-BE49-F238E27FC236}">
                <a16:creationId xmlns:a16="http://schemas.microsoft.com/office/drawing/2014/main" id="{3398D2A0-71B5-445D-BBF6-25FF45F819DF}"/>
              </a:ext>
            </a:extLst>
          </p:cNvPr>
          <p:cNvSpPr txBox="1"/>
          <p:nvPr/>
        </p:nvSpPr>
        <p:spPr>
          <a:xfrm>
            <a:off x="4866181" y="4407997"/>
            <a:ext cx="7052192" cy="341632"/>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7"/>
              </a:rPr>
              <a:t>Control and organize Azure resources with Azure Resource Manager</a:t>
            </a:r>
            <a:endParaRPr lang="en-US" dirty="0">
              <a:solidFill>
                <a:schemeClr val="tx1"/>
              </a:solidFill>
            </a:endParaRPr>
          </a:p>
        </p:txBody>
      </p:sp>
      <p:cxnSp>
        <p:nvCxnSpPr>
          <p:cNvPr id="5" name="Straight Connector 4">
            <a:extLst>
              <a:ext uri="{FF2B5EF4-FFF2-40B4-BE49-F238E27FC236}">
                <a16:creationId xmlns:a16="http://schemas.microsoft.com/office/drawing/2014/main" id="{9D9C40BA-EF99-427F-95C9-CCDEB1173A3D}"/>
              </a:ext>
              <a:ext uri="{C183D7F6-B498-43B3-948B-1728B52AA6E4}">
                <adec:decorative xmlns:adec="http://schemas.microsoft.com/office/drawing/2017/decorative" val="1"/>
              </a:ext>
            </a:extLst>
          </p:cNvPr>
          <p:cNvCxnSpPr>
            <a:cxnSpLocks/>
          </p:cNvCxnSpPr>
          <p:nvPr/>
        </p:nvCxnSpPr>
        <p:spPr>
          <a:xfrm>
            <a:off x="4886819" y="498430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33D0BC-3BEF-46AB-A916-04A320124DA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5130554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4305</Words>
  <Application>Microsoft Office PowerPoint</Application>
  <PresentationFormat>Custom</PresentationFormat>
  <Paragraphs>511</Paragraphs>
  <Slides>46</Slides>
  <Notes>35</Notes>
  <HiddenSlides>16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Calibri</vt:lpstr>
      <vt:lpstr>Consolas</vt:lpstr>
      <vt:lpstr>Graphik LC Web</vt:lpstr>
      <vt:lpstr>Segoe UI</vt:lpstr>
      <vt:lpstr>Segoe UI Light</vt:lpstr>
      <vt:lpstr>Segoe UI Semibold</vt:lpstr>
      <vt:lpstr>Wingdings</vt:lpstr>
      <vt:lpstr>Azure 1</vt:lpstr>
      <vt:lpstr>Bitmap Image</vt:lpstr>
      <vt:lpstr>AZ-104T00A Administer Azure Resources</vt:lpstr>
      <vt:lpstr>Administer Azure Resources Introduction</vt:lpstr>
      <vt:lpstr>Configure Azure Resources with Tools</vt:lpstr>
      <vt:lpstr>Configure Azure Resources with Tools Introduction</vt:lpstr>
      <vt:lpstr>Compare Administrator tools</vt:lpstr>
      <vt:lpstr>Demonstration – Azure Portal</vt:lpstr>
      <vt:lpstr>Demonstration – Cloud Shell</vt:lpstr>
      <vt:lpstr>Demonstration – Working with the CLI (optional)</vt:lpstr>
      <vt:lpstr>Summary and Resources – Configure Azure Resources with Tools</vt:lpstr>
      <vt:lpstr>Configure Resources with ARM Templates</vt:lpstr>
      <vt:lpstr>Configure Resources with ARM Templates Introduction</vt:lpstr>
      <vt:lpstr>Benefits of using Azure Resource Manager Templates</vt:lpstr>
      <vt:lpstr>Review ARM Template Advantages</vt:lpstr>
      <vt:lpstr>Azure Template Components</vt:lpstr>
      <vt:lpstr>Explore the JSON Template Schema</vt:lpstr>
      <vt:lpstr>Explore the JSON Template Parameters</vt:lpstr>
      <vt:lpstr>PowerPoint Presentation</vt:lpstr>
      <vt:lpstr>Consider Azure Bicep Templates</vt:lpstr>
      <vt:lpstr>Demonstration -  Quickstart templates</vt:lpstr>
      <vt:lpstr>Demonstration – Run Templates with PowerShell (optional)</vt:lpstr>
      <vt:lpstr>Summary and Resources</vt:lpstr>
      <vt:lpstr>Lab 03b - Manage Azure resources by Using ARM Templates Lab 03c - Manage Azure resources by Using Azure PowerShell (optional) Lab 03d - Manage Azure resources by Using Azure CLI (optional)</vt:lpstr>
      <vt:lpstr>Lab 03b – Manage Azure resources with templates</vt:lpstr>
      <vt:lpstr>Lab 03b – Architecture diagram</vt:lpstr>
      <vt:lpstr>Lab 03c – Manage Azure resources with PowerShell (optional)</vt:lpstr>
      <vt:lpstr>Lab 03c – Architecture diagram</vt:lpstr>
      <vt:lpstr>Lab 03d – Manage Azure resources with the Azure CLI (optional)</vt:lpstr>
      <vt:lpstr>Lab 03d – Architecture diagram</vt:lpstr>
      <vt:lpstr>End of presentation</vt:lpstr>
      <vt:lpstr>Review PowerShell Cmdlets and Modules</vt:lpstr>
      <vt:lpstr>Use the Azure Portal</vt:lpstr>
      <vt:lpstr>Use Azure Cloud Shell</vt:lpstr>
      <vt:lpstr>Use Azure PowerShell</vt:lpstr>
      <vt:lpstr>Use Azure CLI</vt:lpstr>
      <vt:lpstr>Review QuickStart Templates</vt:lpstr>
      <vt:lpstr>Lesson 02: Use Azure Resource Manager</vt:lpstr>
      <vt:lpstr>Use Azure Resource Manager Introduction</vt:lpstr>
      <vt:lpstr>Review Resource Manager Benefits</vt:lpstr>
      <vt:lpstr>Review Azure Resource Terminology</vt:lpstr>
      <vt:lpstr>Create Resource Groups</vt:lpstr>
      <vt:lpstr>Create Resource Manager Locks</vt:lpstr>
      <vt:lpstr>Reorganize Azure Resources</vt:lpstr>
      <vt:lpstr>Remove Resources and Resource Groups</vt:lpstr>
      <vt:lpstr>Determine Resource Limits</vt:lpstr>
      <vt:lpstr>Demonstration – Resource Groups</vt:lpstr>
      <vt:lpstr>Summary and Resources – Use Azure Resource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2022-03-15T16:43:03Z</dcterms:created>
  <dcterms:modified xsi:type="dcterms:W3CDTF">2022-12-12T15:25:30Z</dcterms:modified>
</cp:coreProperties>
</file>