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38"/>
  </p:notesMasterIdLst>
  <p:handoutMasterIdLst>
    <p:handoutMasterId r:id="rId39"/>
  </p:handoutMasterIdLst>
  <p:sldIdLst>
    <p:sldId id="1719" r:id="rId2"/>
    <p:sldId id="2544" r:id="rId3"/>
    <p:sldId id="1865" r:id="rId4"/>
    <p:sldId id="2577" r:id="rId5"/>
    <p:sldId id="2147469675" r:id="rId6"/>
    <p:sldId id="2588" r:id="rId7"/>
    <p:sldId id="2571" r:id="rId8"/>
    <p:sldId id="1853" r:id="rId9"/>
    <p:sldId id="2572" r:id="rId10"/>
    <p:sldId id="2531" r:id="rId11"/>
    <p:sldId id="2586" r:id="rId12"/>
    <p:sldId id="2533" r:id="rId13"/>
    <p:sldId id="2587" r:id="rId14"/>
    <p:sldId id="2584" r:id="rId15"/>
    <p:sldId id="2567" r:id="rId16"/>
    <p:sldId id="2147469676" r:id="rId17"/>
    <p:sldId id="1850" r:id="rId18"/>
    <p:sldId id="2147469678" r:id="rId19"/>
    <p:sldId id="2241" r:id="rId20"/>
    <p:sldId id="2566" r:id="rId21"/>
    <p:sldId id="2578" r:id="rId22"/>
    <p:sldId id="1953" r:id="rId23"/>
    <p:sldId id="2147469679" r:id="rId24"/>
    <p:sldId id="1954" r:id="rId25"/>
    <p:sldId id="2581" r:id="rId26"/>
    <p:sldId id="1660" r:id="rId27"/>
    <p:sldId id="2147469680" r:id="rId28"/>
    <p:sldId id="2585" r:id="rId29"/>
    <p:sldId id="2583" r:id="rId30"/>
    <p:sldId id="2018" r:id="rId31"/>
    <p:sldId id="2147469681" r:id="rId32"/>
    <p:sldId id="2582" r:id="rId33"/>
    <p:sldId id="2007" r:id="rId34"/>
    <p:sldId id="1907" r:id="rId35"/>
    <p:sldId id="2580" r:id="rId36"/>
    <p:sldId id="2579"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ntity" id="{3D578788-D3E4-4616-832F-0AB4C53AF53E}">
          <p14:sldIdLst>
            <p14:sldId id="1719"/>
            <p14:sldId id="2544"/>
          </p14:sldIdLst>
        </p14:section>
        <p14:section name="Azure AD" id="{A4165B2C-9DA1-4218-9553-792AAAFAB4DB}">
          <p14:sldIdLst>
            <p14:sldId id="1865"/>
            <p14:sldId id="2577"/>
            <p14:sldId id="2147469675"/>
            <p14:sldId id="2588"/>
            <p14:sldId id="2571"/>
            <p14:sldId id="1853"/>
            <p14:sldId id="2572"/>
            <p14:sldId id="2531"/>
            <p14:sldId id="2586"/>
            <p14:sldId id="2533"/>
            <p14:sldId id="2587"/>
            <p14:sldId id="2584"/>
            <p14:sldId id="2567"/>
            <p14:sldId id="2147469676"/>
            <p14:sldId id="1850"/>
            <p14:sldId id="2147469678"/>
            <p14:sldId id="2241"/>
          </p14:sldIdLst>
        </p14:section>
        <p14:section name="User and Groups" id="{7A8ABAEC-D2E7-4A18-83D3-801C389AB1E4}">
          <p14:sldIdLst>
            <p14:sldId id="2566"/>
            <p14:sldId id="2578"/>
            <p14:sldId id="1953"/>
            <p14:sldId id="2147469679"/>
            <p14:sldId id="1954"/>
            <p14:sldId id="2581"/>
            <p14:sldId id="1660"/>
            <p14:sldId id="2147469680"/>
            <p14:sldId id="2585"/>
            <p14:sldId id="2583"/>
            <p14:sldId id="2018"/>
            <p14:sldId id="2147469681"/>
            <p14:sldId id="2582"/>
          </p14:sldIdLst>
        </p14:section>
        <p14:section name="Labs" id="{67C99956-5B08-4FD1-B74C-DA3A327C0EED}">
          <p14:sldIdLst>
            <p14:sldId id="2007"/>
            <p14:sldId id="1907"/>
            <p14:sldId id="2580"/>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55AD"/>
    <a:srgbClr val="243A5E"/>
    <a:srgbClr val="EBEBEB"/>
    <a:srgbClr val="59B4D9"/>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09232-ACA7-47D9-895D-00583AEC0B21}" v="7" dt="2022-03-10T17:14:56.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87758" autoAdjust="0"/>
  </p:normalViewPr>
  <p:slideViewPr>
    <p:cSldViewPr snapToGrid="0">
      <p:cViewPr varScale="1">
        <p:scale>
          <a:sx n="82" d="100"/>
          <a:sy n="82" d="100"/>
        </p:scale>
        <p:origin x="547"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11/29/2022 5:30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11/29/2022 5:21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azure/active-directory/"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learn.microsoft.com/en-us/windows-server/security/kerberos/ntlm-overview" TargetMode="External"/><Relationship Id="rId4" Type="http://schemas.openxmlformats.org/officeDocument/2006/relationships/hyperlink" Target="https://learn.microsoft.com/en-us/windows-server/security/kerberos/kerberos-authentication-overvie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11/29/2022 5:21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Azure Active Directory self-service password reset deployment - https://docs.microsoft.com/azure/active-directory/authentication/howto-sspr-deployment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277229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OpenID Connect (OIDC) – introduces the security token.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70255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the difference between a tenants and AAD? </a:t>
            </a:r>
          </a:p>
          <a:p>
            <a:r>
              <a:rPr lang="en-GB" dirty="0"/>
              <a:t>B</a:t>
            </a:r>
          </a:p>
          <a:p>
            <a:r>
              <a:rPr lang="en-GB" dirty="0"/>
              <a:t>A</a:t>
            </a:r>
          </a:p>
          <a:p>
            <a:r>
              <a:rPr lang="en-GB" dirty="0"/>
              <a:t>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9995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Although Hybrid Identities is not on the exam, there is Learn content if a student is interested.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following concepts: identity, account, Azure AD account, Azure AD Account, Azure AD tenant, and Azure subscription. How are these different?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Identity is an object that can be authenticated. An Account is an identity that has data associated with it. An Azure AD account is an identity created through Azure AD or another Microsoft cloud service. An Azure AD tenant is</a:t>
            </a:r>
            <a:r>
              <a:rPr lang="en-US" sz="1800" kern="1200" dirty="0">
                <a:solidFill>
                  <a:srgbClr val="505050"/>
                </a:solidFill>
                <a:effectLst/>
                <a:latin typeface="Calibri" panose="020F0502020204030204" pitchFamily="34" charset="0"/>
                <a:ea typeface="Times New Roman" panose="02020603050405020304" pitchFamily="18"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 dedicated and trusted instance of Azure AD, A Tenant is automatically created when your organization signs up for a Microsoft cloud service subscription​. An Azure subscription is used to pay for Azure cloud services</a:t>
            </a:r>
            <a:r>
              <a:rPr lang="en-US" sz="1800" b="1" dirty="0">
                <a:solidFill>
                  <a:srgbClr val="505050"/>
                </a:solidFill>
                <a:effectLst/>
                <a:latin typeface="Calibri" panose="020F0502020204030204" pitchFamily="34" charset="0"/>
                <a:ea typeface="Segoe UI" panose="020B0502040204020203" pitchFamily="34" charset="0"/>
                <a:cs typeface="Segoe UI (Body)"/>
              </a:rPr>
              <a: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is Azure Active Directory different from Azure Active Directory Domain Services?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AD is primarily an identity solution and designed for HTTP and HTTPS communications. Azure AD can be queried with a REST API, instead of LDAP. Azure AD uses federation services, and many third-party services (such as Facebook). Azure AD users and groups are created in a flat structure. Azure AD does not have Organizational Units (OUs) or Group Policy Objects (GPOs).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Self-Service Password Reset authentication methods can be configured for users.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Self-Service Password Reset authentication methods include mobile app notification, mobile app code, email, mobile phone, office phone, and security questions. A combination of authentication methods can be used.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Azure AD objects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users and groups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Manage user and group properties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Perform bulk user updates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guest accounts</a:t>
            </a:r>
            <a:endParaRPr lang="en-US" sz="9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1529871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171717"/>
                </a:solidFill>
                <a:effectLst/>
                <a:latin typeface="Segoe UI" panose="020B0502040204020203" pitchFamily="34" charset="0"/>
              </a:rPr>
              <a:t>Consider where users are defined</a:t>
            </a:r>
            <a:r>
              <a:rPr lang="en-GB" b="0" i="0" dirty="0">
                <a:solidFill>
                  <a:srgbClr val="171717"/>
                </a:solidFill>
                <a:effectLst/>
                <a:latin typeface="Segoe UI" panose="020B0502040204020203" pitchFamily="34" charset="0"/>
              </a:rPr>
              <a:t>. Determine where your users are defined. Are all your users defined within your Azure AD organization, or are some users defined in external Azure AD instances? Do you have users who are external to your organization? It's common for businesses to support two or more account types in their infrastructure.</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support for external contributors</a:t>
            </a:r>
            <a:r>
              <a:rPr lang="en-GB" b="0" i="0" dirty="0">
                <a:solidFill>
                  <a:srgbClr val="171717"/>
                </a:solidFill>
                <a:effectLst/>
                <a:latin typeface="Segoe UI" panose="020B0502040204020203" pitchFamily="34" charset="0"/>
              </a:rPr>
              <a:t>. Allow external contributors to access Azure resources in your organization by supporting the </a:t>
            </a:r>
            <a:r>
              <a:rPr lang="en-GB" b="1" i="0" dirty="0">
                <a:solidFill>
                  <a:srgbClr val="171717"/>
                </a:solidFill>
                <a:effectLst/>
                <a:latin typeface="Segoe UI" panose="020B0502040204020203" pitchFamily="34" charset="0"/>
              </a:rPr>
              <a:t>Guest user</a:t>
            </a:r>
            <a:r>
              <a:rPr lang="en-GB" b="0" i="0" dirty="0">
                <a:solidFill>
                  <a:srgbClr val="171717"/>
                </a:solidFill>
                <a:effectLst/>
                <a:latin typeface="Segoe UI" panose="020B0502040204020203" pitchFamily="34" charset="0"/>
              </a:rPr>
              <a:t> account type. When the external contributor no longer requires access, you can remove the user account and their access privileges.</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a combination of user accounts</a:t>
            </a:r>
            <a:r>
              <a:rPr lang="en-GB" b="0" i="0" dirty="0">
                <a:solidFill>
                  <a:srgbClr val="171717"/>
                </a:solidFill>
                <a:effectLst/>
                <a:latin typeface="Segoe UI" panose="020B0502040204020203" pitchFamily="34" charset="0"/>
              </a:rPr>
              <a:t>. Implement the user account types that enable your organization to satisfy their business requirements. Support directory-synchronized identity user accounts for users defined in Windows Server Active Directory. Support cloud identities for users defined in your internal Azure AD structure or for user defined in an external Azure AD instance.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992271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Add or delete users using Azure Active Directory - https://docs.microsoft.com/azure/active-directory/fundamentals/add-users-azure-active-directory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11/29/2022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The latest JTA (Jan 2022) now states, Perform bulk updates. Previously this was just bulk user accounts.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Bulk create users in Azure Active Directory - </a:t>
            </a:r>
            <a:r>
              <a:rPr lang="en-US" sz="1600" dirty="0"/>
              <a:t>https://docs.microsoft.com/azure/active-directory/users-groups-roles/users-bulk-add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dirty="0"/>
              <a:t>Bulk add group members in Azure Active Directory - https://docs.microsoft.com/azure/active-directory/enterprise-users/groups-bulk-import-members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 Establish or implement a naming convention for usernames, display names and aliases. </a:t>
            </a:r>
            <a:r>
              <a:rPr lang="en-US" sz="800" dirty="0"/>
              <a:t>The password for the new users needs to conform to the password complexity rules you have set for your directory. User parameters include User Principal Name, Display Name, Given Name, Department, and Job Title.</a:t>
            </a:r>
          </a:p>
          <a:p>
            <a:endParaRPr lang="it-IT" sz="11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6863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Manage app and resource access using Azure Active Directory groups – https://docs.microsoft.com/azure/active-directory/fundamentals/active-directory-manage-groups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Quickstart: View your organization's groups and members in Azure Active Directory - https://docs.microsoft.com/azure/active-directory/fundamentals/active-directory-groups-view-azure-portal</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Have you given any thought to which groups you need to create? How will you assign users to groups?</a:t>
            </a:r>
          </a:p>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11/29/2022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or remove licenses in the Azure Active Directory portal -  https://docs.microsoft.com/azure/active-directory/fundamentals/license-users-groups</a:t>
            </a:r>
          </a:p>
          <a:p>
            <a:r>
              <a:rPr lang="en-US" dirty="0"/>
              <a:t>Choose the best license for your business -  https://www.microsoft.com/security/business/identity-access-management/azure-ad-pricing?rtc=1#office-SKUChooser-q6q98uk</a:t>
            </a:r>
          </a:p>
          <a:p>
            <a:endParaRPr lang="en-US" dirty="0"/>
          </a:p>
          <a:p>
            <a:r>
              <a:rPr lang="en-US" dirty="0"/>
              <a:t>Take a minute to show in the Portal the basic licensing tasks. This topic is not in the student content.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566862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useful to restrict administrative scope by using administrative units in organizations that are made up of independent divisions of any kind. Consider the example of a large university that's made up of many autonomous schools (School of Business, School of Engineering, and so on). Each school has a team of IT admins who control access, manage users, and set policies for their school.</a:t>
            </a:r>
          </a:p>
          <a:p>
            <a:endParaRPr lang="en-US" dirty="0"/>
          </a:p>
          <a:p>
            <a:r>
              <a:rPr lang="en-US" dirty="0"/>
              <a:t>A central administrator could:</a:t>
            </a:r>
          </a:p>
          <a:p>
            <a:endParaRPr lang="en-US" dirty="0"/>
          </a:p>
          <a:p>
            <a:r>
              <a:rPr lang="en-US" dirty="0"/>
              <a:t>Administrative Units in Azure AD - https://docs.microsoft.com/azure/active-directory/roles/administrative-units</a:t>
            </a:r>
          </a:p>
          <a:p>
            <a:endParaRPr lang="en-US" dirty="0"/>
          </a:p>
          <a:p>
            <a:r>
              <a:rPr lang="en-US" dirty="0"/>
              <a:t>Create a role with administrative permissions over only Azure AD users in the business school administrative unit.</a:t>
            </a:r>
          </a:p>
          <a:p>
            <a:r>
              <a:rPr lang="en-US" dirty="0"/>
              <a:t>Create an administrative unit for the School of Business.</a:t>
            </a:r>
          </a:p>
          <a:p>
            <a:r>
              <a:rPr lang="en-US" dirty="0"/>
              <a:t>Populate the administrative unit with only the business school students and staff.</a:t>
            </a:r>
          </a:p>
          <a:p>
            <a:r>
              <a:rPr lang="en-US" dirty="0"/>
              <a:t>Add the business school IT team to the role, along with its scope.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11885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a:p>
            <a:r>
              <a:rPr lang="en-US" dirty="0"/>
              <a:t>Use the Demonstration in the MCT DLC, or one of the Quickstart tutorials.</a:t>
            </a:r>
          </a:p>
          <a:p>
            <a:endParaRPr lang="en-US" dirty="0"/>
          </a:p>
          <a:p>
            <a:r>
              <a:rPr lang="en-US" dirty="0"/>
              <a:t>Add or delete users using Azure Active Directory - https://docs.microsoft.com/azure/active-directory/fundamentals/add-users-azure-active-directory</a:t>
            </a:r>
          </a:p>
          <a:p>
            <a:endParaRPr lang="en-US" dirty="0"/>
          </a:p>
          <a:p>
            <a:r>
              <a:rPr lang="en-US" dirty="0"/>
              <a:t>Create a basic group and add members using Azure Active Directory - https://docs.microsoft.com/azure/active-directory/fundamentals/active-directory-groups-create-azure-portal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a:p>
            <a:r>
              <a:rPr lang="en-GB" dirty="0"/>
              <a:t>A</a:t>
            </a:r>
          </a:p>
          <a:p>
            <a:r>
              <a:rPr lang="en-GB" dirty="0"/>
              <a:t>A</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14172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features of a user account and two ways a user can be assigned to group.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All users must have a user account. The user account is used for authentication and authorization. Each user account can have additional properties (user profile), like phone number.  You must be a Global Administrator or User Administrator to manage users. Users can be assigned to groups either directly or dynamically. Dynamic assignment lets you create complex attribute-based rules.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1527703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01 - Manage Azure Active Directory Identities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AZ-104 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11/29/2022 5:21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0671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Azure AD objects </a:t>
            </a:r>
          </a:p>
          <a:p>
            <a:pPr marL="171450" indent="-171450">
              <a:buFont typeface="Arial" panose="020B0604020202020204" pitchFamily="34" charset="0"/>
              <a:buChar char="•"/>
            </a:pPr>
            <a:r>
              <a:rPr lang="en-US" dirty="0"/>
              <a:t>Configure Azure AD join</a:t>
            </a:r>
          </a:p>
          <a:p>
            <a:pPr marL="171450" indent="-171450">
              <a:buFont typeface="Arial" panose="020B0604020202020204" pitchFamily="34" charset="0"/>
              <a:buChar char="•"/>
            </a:pPr>
            <a:r>
              <a:rPr lang="en-US" sz="900" kern="1200" dirty="0">
                <a:solidFill>
                  <a:schemeClr val="tx1"/>
                </a:solidFill>
                <a:latin typeface="Segoe UI" panose="020B0502040204020203" pitchFamily="34" charset="0"/>
                <a:ea typeface="+mn-ea"/>
                <a:cs typeface="+mn-cs"/>
              </a:rPr>
              <a:t>Configure self-service password reset</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What is Azure Active Directory? - https://docs.microsoft.com/azure/active-directory/fundamentals/active-directory-whatis</a:t>
            </a:r>
          </a:p>
          <a:p>
            <a:endParaRPr lang="en-US" dirty="0"/>
          </a:p>
          <a:p>
            <a:pPr algn="l"/>
            <a:r>
              <a:rPr lang="en-GB" b="0" i="0" u="none" strike="noStrike" dirty="0">
                <a:solidFill>
                  <a:srgbClr val="171717"/>
                </a:solidFill>
                <a:effectLst/>
                <a:latin typeface="Segoe UI" panose="020B0502040204020203" pitchFamily="34" charset="0"/>
                <a:hlinkClick r:id="rId3"/>
              </a:rPr>
              <a:t>Azure Active Directory (Azure AD)</a:t>
            </a:r>
            <a:r>
              <a:rPr lang="en-GB" b="0" i="0" dirty="0">
                <a:solidFill>
                  <a:srgbClr val="171717"/>
                </a:solidFill>
                <a:effectLst/>
                <a:latin typeface="Segoe UI" panose="020B0502040204020203" pitchFamily="34" charset="0"/>
              </a:rPr>
              <a:t> is Microsoft's multi-tenant cloud-based directory and identity management service. Azure AD helps to support user access to resources and applications, such as:</a:t>
            </a:r>
          </a:p>
          <a:p>
            <a:pPr algn="l">
              <a:buFont typeface="Arial" panose="020B0604020202020204" pitchFamily="34" charset="0"/>
              <a:buChar char="•"/>
            </a:pPr>
            <a:r>
              <a:rPr lang="en-GB" b="0" i="0" dirty="0">
                <a:solidFill>
                  <a:srgbClr val="171717"/>
                </a:solidFill>
                <a:effectLst/>
                <a:latin typeface="Segoe UI" panose="020B0502040204020203" pitchFamily="34" charset="0"/>
              </a:rPr>
              <a:t>Internal resources and apps located on your corporate network.</a:t>
            </a:r>
          </a:p>
          <a:p>
            <a:pPr algn="l">
              <a:buFont typeface="Arial" panose="020B0604020202020204" pitchFamily="34" charset="0"/>
              <a:buChar char="•"/>
            </a:pPr>
            <a:r>
              <a:rPr lang="en-GB" b="0" i="0" dirty="0">
                <a:solidFill>
                  <a:srgbClr val="171717"/>
                </a:solidFill>
                <a:effectLst/>
                <a:latin typeface="Segoe UI" panose="020B0502040204020203" pitchFamily="34" charset="0"/>
              </a:rPr>
              <a:t>External resources like Microsoft 365, the Azure portal, and SaaS applications.</a:t>
            </a:r>
          </a:p>
          <a:p>
            <a:pPr algn="l">
              <a:buFont typeface="Arial" panose="020B0604020202020204" pitchFamily="34" charset="0"/>
              <a:buChar char="•"/>
            </a:pPr>
            <a:r>
              <a:rPr lang="en-GB" b="0" i="0" dirty="0">
                <a:solidFill>
                  <a:srgbClr val="171717"/>
                </a:solidFill>
                <a:effectLst/>
                <a:latin typeface="Segoe UI" panose="020B0502040204020203" pitchFamily="34" charset="0"/>
              </a:rPr>
              <a:t>Cloud apps developed for your organization.</a:t>
            </a:r>
          </a:p>
          <a:p>
            <a:pPr algn="l"/>
            <a:r>
              <a:rPr lang="en-GB" b="0" i="0" dirty="0">
                <a:solidFill>
                  <a:srgbClr val="171717"/>
                </a:solidFill>
                <a:effectLst/>
                <a:latin typeface="Segoe UI" panose="020B0502040204020203" pitchFamily="34" charset="0"/>
              </a:rPr>
              <a:t>The following diagram shows an example implementation of Azure AD. In this scenario, Windows Server AD is using </a:t>
            </a:r>
            <a:r>
              <a:rPr lang="en-GB" b="0" i="0" u="none" strike="noStrike" dirty="0">
                <a:solidFill>
                  <a:srgbClr val="171717"/>
                </a:solidFill>
                <a:effectLst/>
                <a:latin typeface="Segoe UI" panose="020B0502040204020203" pitchFamily="34" charset="0"/>
                <a:hlinkClick r:id="rId4"/>
              </a:rPr>
              <a:t>Kerberos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5"/>
              </a:rPr>
              <a:t>NTLM authentication</a:t>
            </a:r>
            <a:r>
              <a:rPr lang="en-GB" b="0" i="0" dirty="0">
                <a:solidFill>
                  <a:srgbClr val="171717"/>
                </a:solidFill>
                <a:effectLst/>
                <a:latin typeface="Segoe UI" panose="020B0502040204020203" pitchFamily="34" charset="0"/>
              </a:rPr>
              <a:t> to on-premises applications.</a:t>
            </a:r>
          </a:p>
          <a:p>
            <a:endParaRPr lang="en-US" dirty="0"/>
          </a:p>
          <a:p>
            <a:endParaRPr lang="en-US" dirty="0"/>
          </a:p>
          <a:p>
            <a:r>
              <a:rPr lang="en-US" dirty="0"/>
              <a:t>Stress how Kerberos and NTLM are legacy authentication protocols but that many application might still leverage them.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identity solution controls access to an organization's apps and data. Users, devices, and applications have identities. IAM components support the authentication and authorization of these and other identities. The process of authentication controls who or what uses an account. Authorization controls what that user can do in applications.</a:t>
            </a:r>
          </a:p>
          <a:p>
            <a:pPr marL="0" marR="0">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Whether you're just starting to evaluate identity solutions or looking to expand your current implementation, Azure offers many options. One example is Azure Active Directory (Azure AD), a cloud service that provides identity management and access control capabilities. To decide on a solution, start by learning about this service and other Azure components, tools, and reference architectures.</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2297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AD Terminology - https://docs.microsoft.com/azure/active-directory/fundamentals/active-directory-whatis#terminology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2850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Active Directory to Azure Active Directory - https://docs.microsoft.com/azure/active-directory/fundamentals/active-directory-compare-azure-ad-to-ad</a:t>
            </a:r>
          </a:p>
          <a:p>
            <a:endParaRPr lang="en-US" dirty="0"/>
          </a:p>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Azure AD Pricing Editions - https://azure.microsoft.com/pricing/details/active-directory/</a:t>
            </a:r>
            <a:endParaRPr lang="en-US" sz="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Did you look through the pricing list to determine which features your organization needs and to compare edition capabilities?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11/29/2022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This slide used to just be only about Azure AD Join. </a:t>
            </a:r>
          </a:p>
          <a:p>
            <a:endParaRPr lang="en-US" sz="800" dirty="0"/>
          </a:p>
          <a:p>
            <a:r>
              <a:rPr lang="en-US" sz="800" dirty="0"/>
              <a:t>Azure AD registered devices - https://docs.microsoft.com/azure/active-directory/devices/concept-azure-ad-register</a:t>
            </a:r>
          </a:p>
          <a:p>
            <a:endParaRPr lang="en-US" sz="800" dirty="0"/>
          </a:p>
          <a:p>
            <a:r>
              <a:rPr lang="en-US" sz="800" dirty="0"/>
              <a:t>Azure AD joined devices - https://docs.microsoft.com/azure/active-directory/devices/concept-azure-ad-join</a:t>
            </a:r>
          </a:p>
          <a:p>
            <a:endParaRPr lang="en-US" sz="800" dirty="0"/>
          </a:p>
          <a:p>
            <a:r>
              <a:rPr lang="en-US" sz="800" dirty="0"/>
              <a:t>Hybrid Azure AD joined devices - https://docs.microsoft.com/azure/active-directory/devices/concept-azure-ad-join-hybrid</a:t>
            </a:r>
          </a:p>
          <a:p>
            <a:endParaRPr lang="en-US" sz="8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11/29/2022 5:21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52755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837297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27038" y="449263"/>
            <a:ext cx="11568684" cy="693737"/>
          </a:xfrm>
          <a:prstGeom prst="rect">
            <a:avLst/>
          </a:prstGeom>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27038" y="1486337"/>
            <a:ext cx="11581934" cy="1446550"/>
          </a:xfrm>
          <a:prstGeom prst="rect">
            <a:avLst/>
          </a:prstGeom>
        </p:spPr>
        <p:txBody>
          <a:bodyPr lIns="0" tIns="9144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93393525"/>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27038" y="449263"/>
            <a:ext cx="11568684" cy="693737"/>
          </a:xfrm>
          <a:prstGeom prst="rect">
            <a:avLst/>
          </a:prstGeom>
        </p:spPr>
        <p:txBody>
          <a:bodyPr/>
          <a:lstStyle/>
          <a:p>
            <a:r>
              <a:rPr lang="en-US"/>
              <a:t>Click to edit Master title style</a:t>
            </a:r>
          </a:p>
        </p:txBody>
      </p:sp>
      <p:sp>
        <p:nvSpPr>
          <p:cNvPr id="5" name="Text Placeholder 4"/>
          <p:cNvSpPr>
            <a:spLocks noGrp="1"/>
          </p:cNvSpPr>
          <p:nvPr>
            <p:ph type="body" sz="quarter" idx="11" hasCustomPrompt="1"/>
          </p:nvPr>
        </p:nvSpPr>
        <p:spPr>
          <a:xfrm>
            <a:off x="439740" y="2795445"/>
            <a:ext cx="2655570" cy="2840479"/>
          </a:xfrm>
          <a:prstGeom prst="rect">
            <a:avLst/>
          </a:prstGeo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253478"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411644" y="2794001"/>
            <a:ext cx="2655570" cy="2840479"/>
          </a:xfrm>
          <a:prstGeom prst="rect">
            <a:avLst/>
          </a:prstGeo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sz="1428">
                <a:solidFill>
                  <a:schemeClr val="tx1"/>
                </a:solidFill>
              </a:defRPr>
            </a:lvl2pPr>
            <a:lvl3pPr marL="457112" indent="0">
              <a:buNone/>
              <a:defRPr/>
            </a:lvl3pPr>
            <a:lvl4pPr marL="685669" indent="0">
              <a:buNone/>
              <a:defRPr/>
            </a:lvl4pPr>
            <a:lvl5pPr marL="914224"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225384"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383550" y="2794001"/>
            <a:ext cx="2655570" cy="2840479"/>
          </a:xfrm>
          <a:prstGeom prst="rect">
            <a:avLst/>
          </a:prstGeo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197289"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355455" y="2794001"/>
            <a:ext cx="2655570" cy="2840479"/>
          </a:xfrm>
          <a:prstGeom prst="rect">
            <a:avLst/>
          </a:prstGeo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Tree>
    <p:extLst>
      <p:ext uri="{BB962C8B-B14F-4D97-AF65-F5344CB8AC3E}">
        <p14:creationId xmlns:p14="http://schemas.microsoft.com/office/powerpoint/2010/main" val="189193883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27038" y="449263"/>
            <a:ext cx="11568684" cy="693737"/>
          </a:xfrm>
          <a:prstGeom prst="rect">
            <a:avLst/>
          </a:prstGeom>
        </p:spPr>
        <p:txBody>
          <a:bodyPr/>
          <a:lstStyle/>
          <a:p>
            <a:r>
              <a:rPr lang="en-US"/>
              <a:t>Click to edit Master title style</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
        <p:nvSpPr>
          <p:cNvPr id="5" name="Content Placeholder 4">
            <a:extLst>
              <a:ext uri="{FF2B5EF4-FFF2-40B4-BE49-F238E27FC236}">
                <a16:creationId xmlns:a16="http://schemas.microsoft.com/office/drawing/2014/main" id="{22010A15-76C3-4CB9-8C26-920C3B14F1C8}"/>
              </a:ext>
            </a:extLst>
          </p:cNvPr>
          <p:cNvSpPr>
            <a:spLocks noGrp="1"/>
          </p:cNvSpPr>
          <p:nvPr>
            <p:ph sz="quarter" idx="10"/>
          </p:nvPr>
        </p:nvSpPr>
        <p:spPr>
          <a:xfrm>
            <a:off x="427504" y="1485900"/>
            <a:ext cx="11568218" cy="1966885"/>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8807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27038" y="449263"/>
            <a:ext cx="11568684" cy="693737"/>
          </a:xfrm>
          <a:prstGeom prst="rect">
            <a:avLst/>
          </a:prstGeom>
        </p:spPr>
        <p:txBody>
          <a:bodyPr/>
          <a:lstStyle/>
          <a:p>
            <a:r>
              <a:rPr lang="en-US"/>
              <a:t>Click to edit Master title style</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
        <p:nvSpPr>
          <p:cNvPr id="7" name="Text Placeholder 6">
            <a:extLst>
              <a:ext uri="{FF2B5EF4-FFF2-40B4-BE49-F238E27FC236}">
                <a16:creationId xmlns:a16="http://schemas.microsoft.com/office/drawing/2014/main" id="{9E4100E4-ED12-4EA1-B91B-A0585DD89102}"/>
              </a:ext>
            </a:extLst>
          </p:cNvPr>
          <p:cNvSpPr>
            <a:spLocks noGrp="1"/>
          </p:cNvSpPr>
          <p:nvPr>
            <p:ph type="body" sz="quarter" idx="12"/>
          </p:nvPr>
        </p:nvSpPr>
        <p:spPr>
          <a:xfrm>
            <a:off x="427038" y="1485899"/>
            <a:ext cx="5690801" cy="1393267"/>
          </a:xfrm>
          <a:prstGeom prst="rect">
            <a:avLst/>
          </a:prstGeom>
          <a:solidFill>
            <a:schemeClr val="bg1">
              <a:lumMod val="95000"/>
            </a:schemeClr>
          </a:solidFill>
        </p:spPr>
        <p:txBody>
          <a:bodyPr lIns="137160" tIns="91440" rIns="137160"/>
          <a:lstStyle>
            <a:lvl1pPr>
              <a:defRPr sz="2040"/>
            </a:lvl1pPr>
            <a:lvl2pPr>
              <a:defRPr sz="1836"/>
            </a:lvl2pPr>
            <a:lvl3pPr>
              <a:defRPr sz="1428"/>
            </a:lvl3pPr>
            <a:lvl4pPr>
              <a:defRPr sz="1428"/>
            </a:lvl4pPr>
            <a:lvl5pPr>
              <a:defRPr sz="112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D12338AC-E8F4-4E88-8093-C8E58508E19F}"/>
              </a:ext>
            </a:extLst>
          </p:cNvPr>
          <p:cNvSpPr>
            <a:spLocks noGrp="1"/>
          </p:cNvSpPr>
          <p:nvPr>
            <p:ph type="body" sz="quarter" idx="13"/>
          </p:nvPr>
        </p:nvSpPr>
        <p:spPr>
          <a:xfrm>
            <a:off x="6354261" y="1485899"/>
            <a:ext cx="5654710" cy="1393267"/>
          </a:xfrm>
          <a:prstGeom prst="rect">
            <a:avLst/>
          </a:prstGeom>
          <a:solidFill>
            <a:schemeClr val="bg1">
              <a:lumMod val="95000"/>
            </a:schemeClr>
          </a:solidFill>
        </p:spPr>
        <p:txBody>
          <a:bodyPr lIns="137160" tIns="91440" rIns="137160"/>
          <a:lstStyle>
            <a:lvl1pPr>
              <a:defRPr sz="2040"/>
            </a:lvl1pPr>
            <a:lvl2pPr>
              <a:defRPr sz="1836"/>
            </a:lvl2pPr>
            <a:lvl3pPr>
              <a:defRPr sz="1428"/>
            </a:lvl3pPr>
            <a:lvl4pPr>
              <a:defRPr sz="1428"/>
            </a:lvl4pPr>
            <a:lvl5pPr>
              <a:defRPr sz="112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58311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 id="2147484620" r:id="rId5"/>
    <p:sldLayoutId id="2147484621" r:id="rId6"/>
    <p:sldLayoutId id="2147484622" r:id="rId7"/>
    <p:sldLayoutId id="2147484623"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11.sv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learn/modules/allow-users-reset-their-passwor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ocs.microsoft.com/learn/modules/implement-manage-hybrid-identity/" TargetMode="External"/><Relationship Id="rId5" Type="http://schemas.openxmlformats.org/officeDocument/2006/relationships/hyperlink" Target="https://docs.microsoft.com/learn/modules/manage-device-identity-ad-join/" TargetMode="External"/><Relationship Id="rId4" Type="http://schemas.openxmlformats.org/officeDocument/2006/relationships/image" Target="../media/image35.emf"/></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40.emf"/><Relationship Id="rId11" Type="http://schemas.openxmlformats.org/officeDocument/2006/relationships/image" Target="../media/image44.svg"/><Relationship Id="rId5" Type="http://schemas.openxmlformats.org/officeDocument/2006/relationships/image" Target="../media/image39.emf"/><Relationship Id="rId10" Type="http://schemas.openxmlformats.org/officeDocument/2006/relationships/image" Target="../media/image43.png"/><Relationship Id="rId4" Type="http://schemas.openxmlformats.org/officeDocument/2006/relationships/image" Target="../media/image38.emf"/><Relationship Id="rId9"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learn/modules/create-users-and-groups-in-azure-active-directory/"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hyperlink" Target="https://docs.microsoft.com/learn/modules/manage-users-and-groups-in-aad/"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10.png"/><Relationship Id="rId7"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11.svg"/></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470" y="1740036"/>
            <a:ext cx="5397466" cy="2415594"/>
          </a:xfrm>
        </p:spPr>
        <p:txBody>
          <a:bodyPr/>
          <a:lstStyle/>
          <a:p>
            <a:r>
              <a:rPr lang="en-US" dirty="0"/>
              <a:t>AZ-104T00A Administer Identity</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AD DS to Azure Active Directory</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902"/>
            <a:ext cx="795528" cy="797052"/>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Azure AD is primarily an identity solution, and designed for HTTP and HTTPS communications</a:t>
            </a:r>
            <a:endParaRPr lang="en-IN"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206851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125662"/>
            <a:ext cx="795528" cy="797052"/>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86073"/>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Queried using the REST API over HTTP and HTTPS. Instead of LDAP</a:t>
            </a:r>
            <a:endParaRPr lang="en-IN"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3100791"/>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295220"/>
            <a:ext cx="795528" cy="797052"/>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204633"/>
            <a:ext cx="10561638" cy="973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Uses HTTP and HTTPS protocols such as SAML, WS-Federation, and OpenID Connect for authentication (and OAuth for authorization). Instead of Kerberos</a:t>
            </a:r>
            <a:endParaRPr lang="en-IN" sz="2000" dirty="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28189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485656"/>
            <a:ext cx="795528" cy="797052"/>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458441"/>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Includes federation services, and many third-party services (such as Facebook)</a:t>
            </a:r>
            <a:endParaRPr lang="en-IN" sz="2000" dirty="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432148"/>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583690"/>
            <a:ext cx="795528" cy="797052"/>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47800" y="5393815"/>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Azure AD users and groups are created in a flat structure, and there are no Organizational Units (OUs) or Group Policy Objects (GPOs)</a:t>
            </a:r>
            <a:endParaRPr lang="en-IN" sz="2000" dirty="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3DE6-CFD0-6E4A-9107-373E81A260CB}"/>
              </a:ext>
            </a:extLst>
          </p:cNvPr>
          <p:cNvSpPr>
            <a:spLocks noGrp="1"/>
          </p:cNvSpPr>
          <p:nvPr>
            <p:ph type="title"/>
          </p:nvPr>
        </p:nvSpPr>
        <p:spPr/>
        <p:txBody>
          <a:bodyPr/>
          <a:lstStyle/>
          <a:p>
            <a:r>
              <a:rPr lang="en-GB" dirty="0"/>
              <a:t>Compare AD DS to Azure Active Directory</a:t>
            </a:r>
          </a:p>
        </p:txBody>
      </p:sp>
      <p:sp>
        <p:nvSpPr>
          <p:cNvPr id="4" name="TextBox 3">
            <a:extLst>
              <a:ext uri="{FF2B5EF4-FFF2-40B4-BE49-F238E27FC236}">
                <a16:creationId xmlns:a16="http://schemas.microsoft.com/office/drawing/2014/main" id="{F711369A-D8B5-9736-0841-66EC3414B30B}"/>
              </a:ext>
            </a:extLst>
          </p:cNvPr>
          <p:cNvSpPr txBox="1"/>
          <p:nvPr/>
        </p:nvSpPr>
        <p:spPr>
          <a:xfrm>
            <a:off x="361658" y="1421659"/>
            <a:ext cx="11636667" cy="5078313"/>
          </a:xfrm>
          <a:prstGeom prst="rect">
            <a:avLst/>
          </a:prstGeom>
          <a:noFill/>
        </p:spPr>
        <p:txBody>
          <a:bodyPr wrap="square">
            <a:spAutoFit/>
          </a:bodyPr>
          <a:lstStyle/>
          <a:p>
            <a:r>
              <a:rPr lang="en-GB" b="1" i="0" dirty="0">
                <a:solidFill>
                  <a:srgbClr val="171717"/>
                </a:solidFill>
                <a:effectLst/>
                <a:latin typeface="Segoe UI" panose="020B0502040204020203" pitchFamily="34" charset="0"/>
              </a:rPr>
              <a:t>Identity solution</a:t>
            </a:r>
            <a:r>
              <a:rPr lang="en-GB" b="0" i="0" dirty="0">
                <a:solidFill>
                  <a:srgbClr val="171717"/>
                </a:solidFill>
                <a:effectLst/>
                <a:latin typeface="Segoe UI" panose="020B0502040204020203" pitchFamily="34" charset="0"/>
              </a:rPr>
              <a:t>: AD DS is primarily a directory service, while Azure AD is a full identity solution.</a:t>
            </a:r>
          </a:p>
          <a:p>
            <a:endParaRPr lang="en-GB" dirty="0">
              <a:solidFill>
                <a:srgbClr val="171717"/>
              </a:solidFill>
              <a:latin typeface="Segoe UI" panose="020B0502040204020203" pitchFamily="34" charset="0"/>
            </a:endParaRPr>
          </a:p>
          <a:p>
            <a:r>
              <a:rPr lang="en-GB" b="1" i="0" dirty="0">
                <a:solidFill>
                  <a:srgbClr val="171717"/>
                </a:solidFill>
                <a:effectLst/>
                <a:latin typeface="Segoe UI" panose="020B0502040204020203" pitchFamily="34" charset="0"/>
              </a:rPr>
              <a:t>Communication protocols</a:t>
            </a:r>
            <a:r>
              <a:rPr lang="en-GB" b="0" i="0" dirty="0">
                <a:solidFill>
                  <a:srgbClr val="171717"/>
                </a:solidFill>
                <a:effectLst/>
                <a:latin typeface="Segoe UI" panose="020B0502040204020203" pitchFamily="34" charset="0"/>
              </a:rPr>
              <a:t>: Because Azure AD is based on HTTP and HTTPS, it doesn't use Kerberos authentication. Azure AD implements HTTP and HTTPS protocols, such as SAML, WS-Federation, and OpenID Connect for authentication (and OAuth for authorization).</a:t>
            </a:r>
          </a:p>
          <a:p>
            <a:endParaRPr lang="en-GB" b="0" i="0" dirty="0">
              <a:solidFill>
                <a:srgbClr val="171717"/>
              </a:solidFill>
              <a:effectLst/>
              <a:latin typeface="Segoe UI" panose="020B0502040204020203" pitchFamily="34" charset="0"/>
            </a:endParaRPr>
          </a:p>
          <a:p>
            <a:r>
              <a:rPr lang="en-GB" b="1" i="0" dirty="0">
                <a:solidFill>
                  <a:srgbClr val="171717"/>
                </a:solidFill>
                <a:effectLst/>
                <a:latin typeface="Segoe UI" panose="020B0502040204020203" pitchFamily="34" charset="0"/>
              </a:rPr>
              <a:t>Federation services</a:t>
            </a:r>
            <a:r>
              <a:rPr lang="en-GB" b="0" i="0" dirty="0">
                <a:solidFill>
                  <a:srgbClr val="171717"/>
                </a:solidFill>
                <a:effectLst/>
                <a:latin typeface="Segoe UI" panose="020B0502040204020203" pitchFamily="34" charset="0"/>
              </a:rPr>
              <a:t>: Azure AD includes federation services, and many third-party services like Facebook.</a:t>
            </a:r>
          </a:p>
          <a:p>
            <a:endParaRPr lang="en-GB" dirty="0">
              <a:solidFill>
                <a:srgbClr val="171717"/>
              </a:solidFill>
              <a:latin typeface="Segoe UI" panose="020B0502040204020203" pitchFamily="34" charset="0"/>
            </a:endParaRPr>
          </a:p>
          <a:p>
            <a:r>
              <a:rPr lang="en-GB" b="1" i="0" dirty="0">
                <a:solidFill>
                  <a:srgbClr val="171717"/>
                </a:solidFill>
                <a:effectLst/>
                <a:latin typeface="Segoe UI" panose="020B0502040204020203" pitchFamily="34" charset="0"/>
              </a:rPr>
              <a:t>Managed service</a:t>
            </a:r>
            <a:r>
              <a:rPr lang="en-GB" b="0" i="0" dirty="0">
                <a:solidFill>
                  <a:srgbClr val="171717"/>
                </a:solidFill>
                <a:effectLst/>
                <a:latin typeface="Segoe UI" panose="020B0502040204020203" pitchFamily="34" charset="0"/>
              </a:rPr>
              <a:t>: Azure AD is a managed service. You manage only users, groups, and policies. If you deploy AD DS with virtual machines by using Azure, you manage many other tasks, including deployment, configuration, virtual machines, patching, and other backend processes.</a:t>
            </a:r>
          </a:p>
          <a:p>
            <a:endParaRPr lang="en-GB" dirty="0">
              <a:solidFill>
                <a:srgbClr val="171717"/>
              </a:solidFill>
              <a:latin typeface="Segoe UI" panose="020B0502040204020203" pitchFamily="34" charset="0"/>
            </a:endParaRPr>
          </a:p>
          <a:p>
            <a:r>
              <a:rPr lang="en-GB" b="1" dirty="0">
                <a:solidFill>
                  <a:srgbClr val="171717"/>
                </a:solidFill>
                <a:latin typeface="Segoe UI" panose="020B0502040204020203" pitchFamily="34" charset="0"/>
              </a:rPr>
              <a:t>Legacy management concepts </a:t>
            </a:r>
            <a:r>
              <a:rPr lang="en-GB" dirty="0">
                <a:solidFill>
                  <a:srgbClr val="171717"/>
                </a:solidFill>
                <a:latin typeface="Segoe UI" panose="020B0502040204020203" pitchFamily="34" charset="0"/>
              </a:rPr>
              <a:t>such as Group Policy (GPOs) and Organisational Units (OUs) do not exist on Azure AD. </a:t>
            </a:r>
          </a:p>
          <a:p>
            <a:endParaRPr lang="en-GB" dirty="0">
              <a:solidFill>
                <a:srgbClr val="171717"/>
              </a:solidFill>
              <a:latin typeface="Segoe UI" panose="020B0502040204020203" pitchFamily="34" charset="0"/>
            </a:endParaRPr>
          </a:p>
          <a:p>
            <a:r>
              <a:rPr lang="en-GB" b="1" i="0" dirty="0">
                <a:solidFill>
                  <a:srgbClr val="171717"/>
                </a:solidFill>
                <a:effectLst/>
                <a:latin typeface="Segoe UI" panose="020B0502040204020203" pitchFamily="34" charset="0"/>
              </a:rPr>
              <a:t>REST API queries</a:t>
            </a:r>
            <a:r>
              <a:rPr lang="en-GB" b="0" i="0" dirty="0">
                <a:solidFill>
                  <a:srgbClr val="171717"/>
                </a:solidFill>
                <a:effectLst/>
                <a:latin typeface="Segoe UI" panose="020B0502040204020203" pitchFamily="34" charset="0"/>
              </a:rPr>
              <a:t>: Azure AD is based on HTTP and HTTPS protocols. Azure AD tenants can't be queried by using LDAP. Azure AD uses the REST API over HTTP and HTTPS.</a:t>
            </a:r>
          </a:p>
          <a:p>
            <a:endParaRPr lang="en-GB" dirty="0"/>
          </a:p>
        </p:txBody>
      </p:sp>
    </p:spTree>
    <p:extLst>
      <p:ext uri="{BB962C8B-B14F-4D97-AF65-F5344CB8AC3E}">
        <p14:creationId xmlns:p14="http://schemas.microsoft.com/office/powerpoint/2010/main" val="20155717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Select Azure Active Directory Editions</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2210354226"/>
              </p:ext>
            </p:extLst>
          </p:nvPr>
        </p:nvGraphicFramePr>
        <p:xfrm>
          <a:off x="439738" y="1192214"/>
          <a:ext cx="11582400" cy="4911082"/>
        </p:xfrm>
        <a:graphic>
          <a:graphicData uri="http://schemas.openxmlformats.org/drawingml/2006/table">
            <a:tbl>
              <a:tblPr firstRow="1" firstCol="1" bandRow="1">
                <a:tableStyleId>{5C22544A-7EE6-4342-B048-85BDC9FD1C3A}</a:tableStyleId>
              </a:tblPr>
              <a:tblGrid>
                <a:gridCol w="3554779">
                  <a:extLst>
                    <a:ext uri="{9D8B030D-6E8A-4147-A177-3AD203B41FA5}">
                      <a16:colId xmlns:a16="http://schemas.microsoft.com/office/drawing/2014/main" val="3909572094"/>
                    </a:ext>
                  </a:extLst>
                </a:gridCol>
                <a:gridCol w="1807767">
                  <a:extLst>
                    <a:ext uri="{9D8B030D-6E8A-4147-A177-3AD203B41FA5}">
                      <a16:colId xmlns:a16="http://schemas.microsoft.com/office/drawing/2014/main" val="426167829"/>
                    </a:ext>
                  </a:extLst>
                </a:gridCol>
                <a:gridCol w="2485505">
                  <a:extLst>
                    <a:ext uri="{9D8B030D-6E8A-4147-A177-3AD203B41FA5}">
                      <a16:colId xmlns:a16="http://schemas.microsoft.com/office/drawing/2014/main" val="2113313439"/>
                    </a:ext>
                  </a:extLst>
                </a:gridCol>
                <a:gridCol w="1840107">
                  <a:extLst>
                    <a:ext uri="{9D8B030D-6E8A-4147-A177-3AD203B41FA5}">
                      <a16:colId xmlns:a16="http://schemas.microsoft.com/office/drawing/2014/main" val="716184289"/>
                    </a:ext>
                  </a:extLst>
                </a:gridCol>
                <a:gridCol w="1894242">
                  <a:extLst>
                    <a:ext uri="{9D8B030D-6E8A-4147-A177-3AD203B41FA5}">
                      <a16:colId xmlns:a16="http://schemas.microsoft.com/office/drawing/2014/main" val="939645357"/>
                    </a:ext>
                  </a:extLst>
                </a:gridCol>
              </a:tblGrid>
              <a:tr h="366491">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Feature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Free</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Microsoft 365 Apps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Premium P1</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Premium P2</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Directory Objects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500,000 objects</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Single Sign-On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Core Identity and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B2B Collaboration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521231">
                <a:tc>
                  <a:txBody>
                    <a:bodyPr/>
                    <a:lstStyle/>
                    <a:p>
                      <a:pPr algn="l"/>
                      <a:r>
                        <a:rPr lang="en-US" sz="1800" b="0" kern="1200" dirty="0">
                          <a:solidFill>
                            <a:schemeClr val="tx1"/>
                          </a:solidFill>
                          <a:effectLst/>
                          <a:latin typeface="+mj-lt"/>
                          <a:ea typeface="+mn-ea"/>
                          <a:cs typeface="Segoe UI Semilight" panose="020B0402040204020203" pitchFamily="34" charset="0"/>
                        </a:rPr>
                        <a:t>Identity &amp; Access for O365</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Premium Features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Hybrid Identities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Advanced Group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Conditional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Identity Protection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Identity Governance</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8963-ABD9-C38B-076F-2EDF9B8F1009}"/>
              </a:ext>
            </a:extLst>
          </p:cNvPr>
          <p:cNvSpPr>
            <a:spLocks noGrp="1"/>
          </p:cNvSpPr>
          <p:nvPr>
            <p:ph type="title"/>
          </p:nvPr>
        </p:nvSpPr>
        <p:spPr/>
        <p:txBody>
          <a:bodyPr/>
          <a:lstStyle/>
          <a:p>
            <a:r>
              <a:rPr lang="en-GB" dirty="0"/>
              <a:t>Azure AD Licenses</a:t>
            </a:r>
          </a:p>
        </p:txBody>
      </p:sp>
      <p:pic>
        <p:nvPicPr>
          <p:cNvPr id="4" name="Picture 3">
            <a:extLst>
              <a:ext uri="{FF2B5EF4-FFF2-40B4-BE49-F238E27FC236}">
                <a16:creationId xmlns:a16="http://schemas.microsoft.com/office/drawing/2014/main" id="{43D16F1A-79D6-C789-0190-A9DB42DF34C6}"/>
              </a:ext>
            </a:extLst>
          </p:cNvPr>
          <p:cNvPicPr>
            <a:picLocks noChangeAspect="1"/>
          </p:cNvPicPr>
          <p:nvPr/>
        </p:nvPicPr>
        <p:blipFill>
          <a:blip r:embed="rId2"/>
          <a:stretch>
            <a:fillRect/>
          </a:stretch>
        </p:blipFill>
        <p:spPr>
          <a:xfrm>
            <a:off x="1960268" y="2997242"/>
            <a:ext cx="8515938" cy="3250120"/>
          </a:xfrm>
          <a:prstGeom prst="rect">
            <a:avLst/>
          </a:prstGeom>
        </p:spPr>
      </p:pic>
      <p:sp>
        <p:nvSpPr>
          <p:cNvPr id="5" name="TextBox 4">
            <a:extLst>
              <a:ext uri="{FF2B5EF4-FFF2-40B4-BE49-F238E27FC236}">
                <a16:creationId xmlns:a16="http://schemas.microsoft.com/office/drawing/2014/main" id="{D74BC522-E700-1C07-D87E-1A027A67F246}"/>
              </a:ext>
            </a:extLst>
          </p:cNvPr>
          <p:cNvSpPr txBox="1"/>
          <p:nvPr/>
        </p:nvSpPr>
        <p:spPr>
          <a:xfrm>
            <a:off x="297187" y="1169589"/>
            <a:ext cx="10722266" cy="170200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Every organisation who are already using Microsoft 365 or Dynamics already have an instance of Azure AD. This is the directory which is represented by </a:t>
            </a:r>
            <a:r>
              <a:rPr lang="en-GB" sz="2400" b="1" dirty="0">
                <a:gradFill>
                  <a:gsLst>
                    <a:gs pos="2917">
                      <a:schemeClr val="tx1"/>
                    </a:gs>
                    <a:gs pos="30000">
                      <a:schemeClr val="tx1"/>
                    </a:gs>
                  </a:gsLst>
                  <a:lin ang="5400000" scaled="0"/>
                </a:gradFill>
              </a:rPr>
              <a:t>domain.onmicrosoft.com.</a:t>
            </a:r>
          </a:p>
          <a:p>
            <a:pPr>
              <a:lnSpc>
                <a:spcPct val="90000"/>
              </a:lnSpc>
              <a:spcAft>
                <a:spcPts val="600"/>
              </a:spcAft>
            </a:pP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939983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Configure Azure AD Device Identities</a:t>
            </a:r>
          </a:p>
        </p:txBody>
      </p:sp>
      <p:graphicFrame>
        <p:nvGraphicFramePr>
          <p:cNvPr id="3" name="Table 2">
            <a:extLst>
              <a:ext uri="{FF2B5EF4-FFF2-40B4-BE49-F238E27FC236}">
                <a16:creationId xmlns:a16="http://schemas.microsoft.com/office/drawing/2014/main" id="{EBF4B837-419C-4815-BBC8-BDEF74440811}"/>
              </a:ext>
            </a:extLst>
          </p:cNvPr>
          <p:cNvGraphicFramePr>
            <a:graphicFrameLocks noGrp="1"/>
          </p:cNvGraphicFramePr>
          <p:nvPr>
            <p:extLst>
              <p:ext uri="{D42A27DB-BD31-4B8C-83A1-F6EECF244321}">
                <p14:modId xmlns:p14="http://schemas.microsoft.com/office/powerpoint/2010/main" val="1074585862"/>
              </p:ext>
            </p:extLst>
          </p:nvPr>
        </p:nvGraphicFramePr>
        <p:xfrm>
          <a:off x="465138" y="1243585"/>
          <a:ext cx="11312334" cy="5002056"/>
        </p:xfrm>
        <a:graphic>
          <a:graphicData uri="http://schemas.openxmlformats.org/drawingml/2006/table">
            <a:tbl>
              <a:tblPr firstRow="1" firstCol="1" bandRow="1">
                <a:tableStyleId>{5C22544A-7EE6-4342-B048-85BDC9FD1C3A}</a:tableStyleId>
              </a:tblPr>
              <a:tblGrid>
                <a:gridCol w="3770778">
                  <a:extLst>
                    <a:ext uri="{9D8B030D-6E8A-4147-A177-3AD203B41FA5}">
                      <a16:colId xmlns:a16="http://schemas.microsoft.com/office/drawing/2014/main" val="426167829"/>
                    </a:ext>
                  </a:extLst>
                </a:gridCol>
                <a:gridCol w="3770778">
                  <a:extLst>
                    <a:ext uri="{9D8B030D-6E8A-4147-A177-3AD203B41FA5}">
                      <a16:colId xmlns:a16="http://schemas.microsoft.com/office/drawing/2014/main" val="2113313439"/>
                    </a:ext>
                  </a:extLst>
                </a:gridCol>
                <a:gridCol w="3770778">
                  <a:extLst>
                    <a:ext uri="{9D8B030D-6E8A-4147-A177-3AD203B41FA5}">
                      <a16:colId xmlns:a16="http://schemas.microsoft.com/office/drawing/2014/main" val="716184289"/>
                    </a:ext>
                  </a:extLst>
                </a:gridCol>
              </a:tblGrid>
              <a:tr h="426718">
                <a:tc>
                  <a:txBody>
                    <a:bodyPr/>
                    <a:lstStyle/>
                    <a:p>
                      <a:pPr marL="0" marR="156845" algn="ctr"/>
                      <a:r>
                        <a:rPr lang="en-US" sz="1800" b="0" dirty="0">
                          <a:solidFill>
                            <a:schemeClr val="bg1"/>
                          </a:solidFill>
                          <a:effectLst/>
                          <a:latin typeface="+mj-lt"/>
                          <a:cs typeface="Segoe UI Semilight" panose="020B0402040204020203" pitchFamily="34" charset="0"/>
                        </a:rPr>
                        <a:t>Azure AD registered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Azure AD joined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Hybrid Azure AD joined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1603538">
                <a:tc>
                  <a:txBody>
                    <a:bodyPr/>
                    <a:lstStyle/>
                    <a:p>
                      <a:pPr marL="285750" indent="-285750" algn="l" fontAlgn="t">
                        <a:buFont typeface="Arial" panose="020B0604020202020204" pitchFamily="34" charset="0"/>
                        <a:buChar char="•"/>
                      </a:pPr>
                      <a:endParaRPr lang="en-US" b="0" dirty="0">
                        <a:solidFill>
                          <a:schemeClr val="tx1"/>
                        </a:solidFill>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endParaRPr lang="en-US"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t">
                        <a:buFont typeface="Arial" panose="020B0604020202020204" pitchFamily="34" charset="0"/>
                        <a:buChar char="•"/>
                      </a:pPr>
                      <a:endParaRPr lang="en-US"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9304732"/>
                  </a:ext>
                </a:extLst>
              </a:tr>
              <a:tr h="2773439">
                <a:tc>
                  <a:txBody>
                    <a:bodyPr/>
                    <a:lstStyle/>
                    <a:p>
                      <a:pPr marL="171450" indent="-171450">
                        <a:spcAft>
                          <a:spcPts val="600"/>
                        </a:spcAft>
                        <a:buFont typeface="Arial" panose="020B0604020202020204" pitchFamily="34" charset="0"/>
                        <a:buChar char="•"/>
                      </a:pPr>
                      <a:r>
                        <a:rPr lang="en-US" sz="1600" b="0" dirty="0">
                          <a:solidFill>
                            <a:schemeClr val="tx1"/>
                          </a:solidFill>
                        </a:rPr>
                        <a:t>Supports Bring Your Own Device</a:t>
                      </a:r>
                    </a:p>
                    <a:p>
                      <a:pPr marL="171450" indent="-171450">
                        <a:spcAft>
                          <a:spcPts val="600"/>
                        </a:spcAft>
                        <a:buFont typeface="Arial" panose="020B0604020202020204" pitchFamily="34" charset="0"/>
                        <a:buChar char="•"/>
                      </a:pPr>
                      <a:r>
                        <a:rPr lang="en-US" sz="1600" b="0" dirty="0">
                          <a:solidFill>
                            <a:schemeClr val="tx1"/>
                          </a:solidFill>
                        </a:rPr>
                        <a:t>Registered devices sign-in using a Microsoft account</a:t>
                      </a:r>
                    </a:p>
                    <a:p>
                      <a:pPr marL="171450" indent="-171450">
                        <a:spcAft>
                          <a:spcPts val="600"/>
                        </a:spcAft>
                        <a:buFont typeface="Arial" panose="020B0604020202020204" pitchFamily="34" charset="0"/>
                        <a:buChar char="•"/>
                      </a:pPr>
                      <a:r>
                        <a:rPr lang="en-US" sz="1600" b="0" dirty="0">
                          <a:solidFill>
                            <a:schemeClr val="tx1"/>
                          </a:solidFill>
                        </a:rPr>
                        <a:t>Attached to an Azure AD account granting access to resources</a:t>
                      </a:r>
                    </a:p>
                    <a:p>
                      <a:pPr marL="171450" indent="-171450">
                        <a:spcAft>
                          <a:spcPts val="600"/>
                        </a:spcAft>
                        <a:buFont typeface="Arial" panose="020B0604020202020204" pitchFamily="34" charset="0"/>
                        <a:buChar char="•"/>
                      </a:pPr>
                      <a:r>
                        <a:rPr lang="en-US" sz="1600" b="0" dirty="0">
                          <a:solidFill>
                            <a:schemeClr val="tx1"/>
                          </a:solidFill>
                        </a:rPr>
                        <a:t>Control using Mobile Device Management (MDM) tools like Microsoft Intune</a:t>
                      </a:r>
                    </a:p>
                    <a:p>
                      <a:pPr marL="171450" indent="-171450">
                        <a:spcAft>
                          <a:spcPts val="600"/>
                        </a:spcAft>
                        <a:buFont typeface="Arial" panose="020B0604020202020204" pitchFamily="34" charset="0"/>
                        <a:buChar char="•"/>
                      </a:pPr>
                      <a:r>
                        <a:rPr lang="en-US" sz="1600" b="0" dirty="0">
                          <a:solidFill>
                            <a:schemeClr val="tx1"/>
                          </a:solidFill>
                        </a:rPr>
                        <a:t>OS – Windows 10</a:t>
                      </a:r>
                      <a:r>
                        <a:rPr lang="en-US" sz="1600" baseline="30000" dirty="0">
                          <a:solidFill>
                            <a:schemeClr val="tx1"/>
                          </a:solidFill>
                        </a:rPr>
                        <a:t>+</a:t>
                      </a:r>
                      <a:r>
                        <a:rPr lang="en-US" sz="1600" b="0" dirty="0">
                          <a:solidFill>
                            <a:schemeClr val="tx1"/>
                          </a:solidFill>
                        </a:rPr>
                        <a:t>, iOS, Android, and MacOS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231775">
                        <a:spcAft>
                          <a:spcPts val="600"/>
                        </a:spcAft>
                        <a:buFont typeface="Arial" panose="020B0604020202020204" pitchFamily="34" charset="0"/>
                        <a:buChar char="•"/>
                      </a:pPr>
                      <a:r>
                        <a:rPr lang="en-US" sz="1600" dirty="0"/>
                        <a:t>Intended for cloud-first or cloud-only organizations</a:t>
                      </a:r>
                    </a:p>
                    <a:p>
                      <a:pPr marL="231775" indent="-231775">
                        <a:spcAft>
                          <a:spcPts val="600"/>
                        </a:spcAft>
                        <a:buFont typeface="Arial" panose="020B0604020202020204" pitchFamily="34" charset="0"/>
                        <a:buChar char="•"/>
                      </a:pPr>
                      <a:r>
                        <a:rPr lang="en-US" sz="1600" dirty="0"/>
                        <a:t>Organization-owned devices</a:t>
                      </a:r>
                    </a:p>
                    <a:p>
                      <a:pPr marL="231775" indent="-231775">
                        <a:spcAft>
                          <a:spcPts val="600"/>
                        </a:spcAft>
                        <a:buFont typeface="Arial" panose="020B0604020202020204" pitchFamily="34" charset="0"/>
                        <a:buChar char="•"/>
                      </a:pPr>
                      <a:r>
                        <a:rPr lang="en-US" sz="1600" dirty="0"/>
                        <a:t>Joined only to Azure AD - organizational account required</a:t>
                      </a:r>
                    </a:p>
                    <a:p>
                      <a:pPr marL="231775" indent="-231775">
                        <a:spcAft>
                          <a:spcPts val="600"/>
                        </a:spcAft>
                        <a:buFont typeface="Arial" panose="020B0604020202020204" pitchFamily="34" charset="0"/>
                        <a:buChar char="•"/>
                      </a:pPr>
                      <a:r>
                        <a:rPr lang="en-US" sz="1600" dirty="0"/>
                        <a:t>Can use Conditional Access policies </a:t>
                      </a:r>
                    </a:p>
                    <a:p>
                      <a:pPr marL="231775" indent="-231775">
                        <a:spcAft>
                          <a:spcPts val="600"/>
                        </a:spcAft>
                        <a:buFont typeface="Arial" panose="020B0604020202020204" pitchFamily="34" charset="0"/>
                        <a:buChar char="•"/>
                      </a:pPr>
                      <a:r>
                        <a:rPr lang="en-US" sz="1600" dirty="0"/>
                        <a:t>OS – Windows 10</a:t>
                      </a:r>
                      <a:r>
                        <a:rPr lang="en-US" sz="1600" baseline="30000" dirty="0"/>
                        <a:t>+</a:t>
                      </a:r>
                      <a:r>
                        <a:rPr lang="en-US" sz="1600" dirty="0"/>
                        <a:t> 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600" dirty="0"/>
                        <a:t>You have Win32 apps deployed to these devices using Active Directory machine authentication</a:t>
                      </a:r>
                    </a:p>
                    <a:p>
                      <a:pPr marL="171450" indent="-171450">
                        <a:spcAft>
                          <a:spcPts val="600"/>
                        </a:spcAft>
                        <a:buFont typeface="Arial" panose="020B0604020202020204" pitchFamily="34" charset="0"/>
                        <a:buChar char="•"/>
                      </a:pPr>
                      <a:r>
                        <a:rPr lang="en-US" sz="1600" dirty="0"/>
                        <a:t>You want to continue to use Group Policy to manage the device</a:t>
                      </a:r>
                    </a:p>
                    <a:p>
                      <a:pPr marL="171450" indent="-171450">
                        <a:spcAft>
                          <a:spcPts val="600"/>
                        </a:spcAft>
                        <a:buFont typeface="Arial" panose="020B0604020202020204" pitchFamily="34" charset="0"/>
                        <a:buChar char="•"/>
                      </a:pPr>
                      <a:r>
                        <a:rPr lang="en-US" sz="1600" dirty="0"/>
                        <a:t>You want to use existing image solutions to deploy devices</a:t>
                      </a:r>
                    </a:p>
                    <a:p>
                      <a:pPr marL="171450" indent="-171450">
                        <a:spcAft>
                          <a:spcPts val="600"/>
                        </a:spcAft>
                        <a:buFont typeface="Arial" panose="020B0604020202020204" pitchFamily="34" charset="0"/>
                        <a:buChar char="•"/>
                      </a:pPr>
                      <a:r>
                        <a:rPr lang="en-US" sz="1600" dirty="0"/>
                        <a:t>OS - Windows 7</a:t>
                      </a:r>
                      <a:r>
                        <a:rPr lang="en-US" sz="1600" baseline="30000" dirty="0"/>
                        <a:t>+ </a:t>
                      </a:r>
                      <a:r>
                        <a:rPr lang="en-US" sz="1600" kern="1200" dirty="0">
                          <a:solidFill>
                            <a:schemeClr val="dk1"/>
                          </a:solidFill>
                          <a:latin typeface="+mn-lt"/>
                          <a:ea typeface="+mn-ea"/>
                          <a:cs typeface="+mn-cs"/>
                        </a:rPr>
                        <a:t>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bl>
          </a:graphicData>
        </a:graphic>
      </p:graphicFrame>
      <p:grpSp>
        <p:nvGrpSpPr>
          <p:cNvPr id="35" name="Group 34">
            <a:extLst>
              <a:ext uri="{FF2B5EF4-FFF2-40B4-BE49-F238E27FC236}">
                <a16:creationId xmlns:a16="http://schemas.microsoft.com/office/drawing/2014/main" id="{17E1632E-F747-4442-B737-BE3675E0F70C}"/>
              </a:ext>
              <a:ext uri="{C183D7F6-B498-43B3-948B-1728B52AA6E4}">
                <adec:decorative xmlns:adec="http://schemas.microsoft.com/office/drawing/2017/decorative" val="1"/>
              </a:ext>
            </a:extLst>
          </p:cNvPr>
          <p:cNvGrpSpPr/>
          <p:nvPr/>
        </p:nvGrpSpPr>
        <p:grpSpPr>
          <a:xfrm>
            <a:off x="703553" y="1707180"/>
            <a:ext cx="2862069" cy="1461181"/>
            <a:chOff x="659003" y="1751695"/>
            <a:chExt cx="2862069" cy="1461181"/>
          </a:xfrm>
        </p:grpSpPr>
        <p:pic>
          <p:nvPicPr>
            <p:cNvPr id="7" name="Graphic 6">
              <a:extLst>
                <a:ext uri="{FF2B5EF4-FFF2-40B4-BE49-F238E27FC236}">
                  <a16:creationId xmlns:a16="http://schemas.microsoft.com/office/drawing/2014/main" id="{D223D60D-81DE-438B-8546-9DF15758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05416" y="2181637"/>
              <a:ext cx="815656" cy="786003"/>
            </a:xfrm>
            <a:prstGeom prst="rect">
              <a:avLst/>
            </a:prstGeom>
          </p:spPr>
        </p:pic>
        <p:pic>
          <p:nvPicPr>
            <p:cNvPr id="9" name="Graphic 8" descr="Laptop with solid fill">
              <a:extLst>
                <a:ext uri="{FF2B5EF4-FFF2-40B4-BE49-F238E27FC236}">
                  <a16:creationId xmlns:a16="http://schemas.microsoft.com/office/drawing/2014/main" id="{F835CD04-849D-4CEF-BA19-A339E1AB25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9161" y="1751695"/>
              <a:ext cx="786003" cy="786003"/>
            </a:xfrm>
            <a:prstGeom prst="rect">
              <a:avLst/>
            </a:prstGeom>
          </p:spPr>
        </p:pic>
        <p:pic>
          <p:nvPicPr>
            <p:cNvPr id="15" name="Graphic 14" descr="Smart Phone with solid fill">
              <a:extLst>
                <a:ext uri="{FF2B5EF4-FFF2-40B4-BE49-F238E27FC236}">
                  <a16:creationId xmlns:a16="http://schemas.microsoft.com/office/drawing/2014/main" id="{8D295E5B-7CFE-4557-8EAD-D98385EBA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9003" y="2574638"/>
              <a:ext cx="638238" cy="638238"/>
            </a:xfrm>
            <a:prstGeom prst="rect">
              <a:avLst/>
            </a:prstGeom>
          </p:spPr>
        </p:pic>
        <p:cxnSp>
          <p:nvCxnSpPr>
            <p:cNvPr id="21" name="Connector: Elbow 20">
              <a:extLst>
                <a:ext uri="{FF2B5EF4-FFF2-40B4-BE49-F238E27FC236}">
                  <a16:creationId xmlns:a16="http://schemas.microsoft.com/office/drawing/2014/main" id="{64B52FDA-F8E4-4072-B996-E41ED6006C96}"/>
                </a:ext>
              </a:extLst>
            </p:cNvPr>
            <p:cNvCxnSpPr>
              <a:cxnSpLocks/>
              <a:stCxn id="9" idx="3"/>
              <a:endCxn id="7" idx="1"/>
            </p:cNvCxnSpPr>
            <p:nvPr/>
          </p:nvCxnSpPr>
          <p:spPr>
            <a:xfrm>
              <a:off x="2205164" y="2144697"/>
              <a:ext cx="500252"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7412BA2-7C47-4491-A4DD-003D75152601}"/>
                </a:ext>
              </a:extLst>
            </p:cNvPr>
            <p:cNvCxnSpPr>
              <a:cxnSpLocks/>
              <a:stCxn id="15" idx="3"/>
            </p:cNvCxnSpPr>
            <p:nvPr/>
          </p:nvCxnSpPr>
          <p:spPr>
            <a:xfrm flipV="1">
              <a:off x="1297241" y="2574637"/>
              <a:ext cx="1408175" cy="31912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E04C3F21-FD78-4C03-975C-9C7103604B7E}"/>
              </a:ext>
              <a:ext uri="{C183D7F6-B498-43B3-948B-1728B52AA6E4}">
                <adec:decorative xmlns:adec="http://schemas.microsoft.com/office/drawing/2017/decorative" val="1"/>
              </a:ext>
            </a:extLst>
          </p:cNvPr>
          <p:cNvGrpSpPr/>
          <p:nvPr/>
        </p:nvGrpSpPr>
        <p:grpSpPr>
          <a:xfrm>
            <a:off x="4461996" y="1707180"/>
            <a:ext cx="3019658" cy="1461181"/>
            <a:chOff x="4461996" y="1707180"/>
            <a:chExt cx="3019658" cy="1461181"/>
          </a:xfrm>
        </p:grpSpPr>
        <p:pic>
          <p:nvPicPr>
            <p:cNvPr id="59" name="Graphic 58">
              <a:extLst>
                <a:ext uri="{FF2B5EF4-FFF2-40B4-BE49-F238E27FC236}">
                  <a16:creationId xmlns:a16="http://schemas.microsoft.com/office/drawing/2014/main" id="{78BA4593-97DE-466D-9953-5F96C82C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5998" y="2137122"/>
              <a:ext cx="815656" cy="786003"/>
            </a:xfrm>
            <a:prstGeom prst="rect">
              <a:avLst/>
            </a:prstGeom>
          </p:spPr>
        </p:pic>
        <p:pic>
          <p:nvPicPr>
            <p:cNvPr id="60" name="Graphic 59" descr="Laptop with solid fill">
              <a:extLst>
                <a:ext uri="{FF2B5EF4-FFF2-40B4-BE49-F238E27FC236}">
                  <a16:creationId xmlns:a16="http://schemas.microsoft.com/office/drawing/2014/main" id="{29946ECE-2BC8-4880-82B7-482293ACC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9658" y="1707180"/>
              <a:ext cx="786003" cy="786003"/>
            </a:xfrm>
            <a:prstGeom prst="rect">
              <a:avLst/>
            </a:prstGeom>
          </p:spPr>
        </p:pic>
        <p:cxnSp>
          <p:nvCxnSpPr>
            <p:cNvPr id="62" name="Connector: Elbow 61">
              <a:extLst>
                <a:ext uri="{FF2B5EF4-FFF2-40B4-BE49-F238E27FC236}">
                  <a16:creationId xmlns:a16="http://schemas.microsoft.com/office/drawing/2014/main" id="{14BD964C-501B-4FE9-9577-500E59C7922E}"/>
                </a:ext>
              </a:extLst>
            </p:cNvPr>
            <p:cNvCxnSpPr>
              <a:cxnSpLocks/>
              <a:stCxn id="60" idx="3"/>
              <a:endCxn id="59" idx="1"/>
            </p:cNvCxnSpPr>
            <p:nvPr/>
          </p:nvCxnSpPr>
          <p:spPr>
            <a:xfrm>
              <a:off x="6175661" y="2100182"/>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7EC038A-188D-41F8-B20E-A21431CCDE55}"/>
                </a:ext>
              </a:extLst>
            </p:cNvPr>
            <p:cNvCxnSpPr>
              <a:cxnSpLocks/>
            </p:cNvCxnSpPr>
            <p:nvPr/>
          </p:nvCxnSpPr>
          <p:spPr>
            <a:xfrm flipV="1">
              <a:off x="5267737" y="2530122"/>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ABDFB80A-0094-445C-968C-C1BADC5D2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61996" y="2431474"/>
              <a:ext cx="736887" cy="736887"/>
            </a:xfrm>
            <a:prstGeom prst="rect">
              <a:avLst/>
            </a:prstGeom>
          </p:spPr>
        </p:pic>
      </p:grpSp>
      <p:grpSp>
        <p:nvGrpSpPr>
          <p:cNvPr id="5" name="Group 4">
            <a:extLst>
              <a:ext uri="{FF2B5EF4-FFF2-40B4-BE49-F238E27FC236}">
                <a16:creationId xmlns:a16="http://schemas.microsoft.com/office/drawing/2014/main" id="{C93FBD60-5416-4D1A-8F26-6A0BC76783E7}"/>
              </a:ext>
              <a:ext uri="{C183D7F6-B498-43B3-948B-1728B52AA6E4}">
                <adec:decorative xmlns:adec="http://schemas.microsoft.com/office/drawing/2017/decorative" val="1"/>
              </a:ext>
            </a:extLst>
          </p:cNvPr>
          <p:cNvGrpSpPr/>
          <p:nvPr/>
        </p:nvGrpSpPr>
        <p:grpSpPr>
          <a:xfrm>
            <a:off x="8389371" y="1788838"/>
            <a:ext cx="3019658" cy="1461181"/>
            <a:chOff x="8389371" y="1788838"/>
            <a:chExt cx="3019658" cy="1461181"/>
          </a:xfrm>
        </p:grpSpPr>
        <p:pic>
          <p:nvPicPr>
            <p:cNvPr id="69" name="Graphic 68">
              <a:extLst>
                <a:ext uri="{FF2B5EF4-FFF2-40B4-BE49-F238E27FC236}">
                  <a16:creationId xmlns:a16="http://schemas.microsoft.com/office/drawing/2014/main" id="{239D42A7-F4AD-4976-8144-B2DCA0DFDA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3373" y="2218780"/>
              <a:ext cx="815656" cy="786003"/>
            </a:xfrm>
            <a:prstGeom prst="rect">
              <a:avLst/>
            </a:prstGeom>
          </p:spPr>
        </p:pic>
        <p:pic>
          <p:nvPicPr>
            <p:cNvPr id="71" name="Graphic 70" descr="Laptop with solid fill">
              <a:extLst>
                <a:ext uri="{FF2B5EF4-FFF2-40B4-BE49-F238E27FC236}">
                  <a16:creationId xmlns:a16="http://schemas.microsoft.com/office/drawing/2014/main" id="{14C42E67-9734-43AD-8AF2-EEC0F56913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7033" y="1788838"/>
              <a:ext cx="786003" cy="786003"/>
            </a:xfrm>
            <a:prstGeom prst="rect">
              <a:avLst/>
            </a:prstGeom>
          </p:spPr>
        </p:pic>
        <p:cxnSp>
          <p:nvCxnSpPr>
            <p:cNvPr id="73" name="Connector: Elbow 72">
              <a:extLst>
                <a:ext uri="{FF2B5EF4-FFF2-40B4-BE49-F238E27FC236}">
                  <a16:creationId xmlns:a16="http://schemas.microsoft.com/office/drawing/2014/main" id="{EF4A5009-8F48-4604-8163-52594B1BC2BB}"/>
                </a:ext>
              </a:extLst>
            </p:cNvPr>
            <p:cNvCxnSpPr>
              <a:cxnSpLocks/>
              <a:stCxn id="71" idx="3"/>
              <a:endCxn id="69" idx="1"/>
            </p:cNvCxnSpPr>
            <p:nvPr/>
          </p:nvCxnSpPr>
          <p:spPr>
            <a:xfrm>
              <a:off x="10103036" y="2181840"/>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0572F97-C04D-45D7-89A1-E705994241B4}"/>
                </a:ext>
              </a:extLst>
            </p:cNvPr>
            <p:cNvCxnSpPr>
              <a:cxnSpLocks/>
            </p:cNvCxnSpPr>
            <p:nvPr/>
          </p:nvCxnSpPr>
          <p:spPr>
            <a:xfrm flipV="1">
              <a:off x="9195112" y="2611780"/>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0856730A-9D1D-4796-B976-E2FDE8AF48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371" y="2513132"/>
              <a:ext cx="736887" cy="736887"/>
            </a:xfrm>
            <a:prstGeom prst="rect">
              <a:avLst/>
            </a:prstGeom>
          </p:spPr>
        </p:pic>
        <p:cxnSp>
          <p:nvCxnSpPr>
            <p:cNvPr id="79" name="Connector: Elbow 78">
              <a:extLst>
                <a:ext uri="{FF2B5EF4-FFF2-40B4-BE49-F238E27FC236}">
                  <a16:creationId xmlns:a16="http://schemas.microsoft.com/office/drawing/2014/main" id="{E32ADAB9-F0B5-4E0B-838E-42CBFB611066}"/>
                </a:ext>
              </a:extLst>
            </p:cNvPr>
            <p:cNvCxnSpPr>
              <a:cxnSpLocks/>
              <a:stCxn id="71" idx="1"/>
              <a:endCxn id="77" idx="0"/>
            </p:cNvCxnSpPr>
            <p:nvPr/>
          </p:nvCxnSpPr>
          <p:spPr>
            <a:xfrm rot="10800000" flipV="1">
              <a:off x="8757815" y="2181840"/>
              <a:ext cx="559218" cy="33129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0030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Implement Self-Service Password Reset</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2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6" y="3022977"/>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2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6" y="4853743"/>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200" dirty="0">
                <a:solidFill>
                  <a:schemeClr val="tx1"/>
                </a:solidFill>
              </a:rPr>
              <a:t>You can require users to register for SSPR (same process as MFA)</a:t>
            </a:r>
          </a:p>
        </p:txBody>
      </p:sp>
      <p:sp>
        <p:nvSpPr>
          <p:cNvPr id="11" name="Rectangle 10">
            <a:extLst>
              <a:ext uri="{FF2B5EF4-FFF2-40B4-BE49-F238E27FC236}">
                <a16:creationId xmlns:a16="http://schemas.microsoft.com/office/drawing/2014/main" id="{CB42AF4D-704C-438D-AE97-DB6FABEA8BAD}"/>
              </a:ext>
              <a:ext uri="{C183D7F6-B498-43B3-948B-1728B52AA6E4}">
                <adec:decorative xmlns:adec="http://schemas.microsoft.com/office/drawing/2017/decorative" val="1"/>
              </a:ext>
            </a:extLst>
          </p:cNvPr>
          <p:cNvSpPr/>
          <p:nvPr/>
        </p:nvSpPr>
        <p:spPr bwMode="auto">
          <a:xfrm>
            <a:off x="5994400" y="1192214"/>
            <a:ext cx="6015037" cy="52450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7" name="Group 16" descr="A screenshot of the Password Reset - Authentication Methods screen">
            <a:extLst>
              <a:ext uri="{FF2B5EF4-FFF2-40B4-BE49-F238E27FC236}">
                <a16:creationId xmlns:a16="http://schemas.microsoft.com/office/drawing/2014/main" id="{4ABEFD4D-A11C-414B-B7EB-BB79CD2FAF71}"/>
              </a:ext>
              <a:ext uri="{C183D7F6-B498-43B3-948B-1728B52AA6E4}">
                <adec:decorative xmlns:adec="http://schemas.microsoft.com/office/drawing/2017/decorative" val="0"/>
              </a:ext>
            </a:extLst>
          </p:cNvPr>
          <p:cNvGrpSpPr/>
          <p:nvPr/>
        </p:nvGrpSpPr>
        <p:grpSpPr>
          <a:xfrm>
            <a:off x="6722455" y="1320800"/>
            <a:ext cx="4873625" cy="5116429"/>
            <a:chOff x="6525750" y="1269207"/>
            <a:chExt cx="4952336" cy="5199061"/>
          </a:xfrm>
        </p:grpSpPr>
        <p:pic>
          <p:nvPicPr>
            <p:cNvPr id="13" name="Picture 4" descr="A screenshot of the Password Reset - Authentication Methods screen">
              <a:extLst>
                <a:ext uri="{FF2B5EF4-FFF2-40B4-BE49-F238E27FC236}">
                  <a16:creationId xmlns:a16="http://schemas.microsoft.com/office/drawing/2014/main" id="{395A84F5-6C98-451B-933A-19511FBA63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051" y="1269207"/>
              <a:ext cx="4613035" cy="5199061"/>
            </a:xfrm>
            <a:prstGeom prst="rect">
              <a:avLst/>
            </a:prstGeom>
          </p:spPr>
        </p:pic>
        <p:sp>
          <p:nvSpPr>
            <p:cNvPr id="14" name="Oval 13" descr="Legend indicating to Properties in image screenshot">
              <a:extLst>
                <a:ext uri="{FF2B5EF4-FFF2-40B4-BE49-F238E27FC236}">
                  <a16:creationId xmlns:a16="http://schemas.microsoft.com/office/drawing/2014/main" id="{44747B7A-8257-4EC5-9A11-05FEACFD69BB}"/>
                </a:ext>
              </a:extLst>
            </p:cNvPr>
            <p:cNvSpPr/>
            <p:nvPr/>
          </p:nvSpPr>
          <p:spPr>
            <a:xfrm>
              <a:off x="6525750" y="2448691"/>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1</a:t>
              </a:r>
            </a:p>
          </p:txBody>
        </p:sp>
        <p:sp>
          <p:nvSpPr>
            <p:cNvPr id="15" name="Oval 14" descr="Legend indicating to Authentication methods in image screenshot">
              <a:extLst>
                <a:ext uri="{FF2B5EF4-FFF2-40B4-BE49-F238E27FC236}">
                  <a16:creationId xmlns:a16="http://schemas.microsoft.com/office/drawing/2014/main" id="{16D8761F-BA62-4056-88F5-DABEFB72F898}"/>
                </a:ext>
              </a:extLst>
            </p:cNvPr>
            <p:cNvSpPr/>
            <p:nvPr/>
          </p:nvSpPr>
          <p:spPr>
            <a:xfrm>
              <a:off x="6525750" y="2731143"/>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2</a:t>
              </a:r>
            </a:p>
          </p:txBody>
        </p:sp>
        <p:sp>
          <p:nvSpPr>
            <p:cNvPr id="16" name="Oval 15" descr="Legend indicating to Registration in image screenshot">
              <a:extLst>
                <a:ext uri="{FF2B5EF4-FFF2-40B4-BE49-F238E27FC236}">
                  <a16:creationId xmlns:a16="http://schemas.microsoft.com/office/drawing/2014/main" id="{6A7389EC-C159-4B07-A7A1-C982BA83E56E}"/>
                </a:ext>
              </a:extLst>
            </p:cNvPr>
            <p:cNvSpPr/>
            <p:nvPr/>
          </p:nvSpPr>
          <p:spPr>
            <a:xfrm>
              <a:off x="6525750" y="3013596"/>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3</a:t>
              </a:r>
            </a:p>
          </p:txBody>
        </p:sp>
      </p:grpSp>
    </p:spTree>
    <p:extLst>
      <p:ext uri="{BB962C8B-B14F-4D97-AF65-F5344CB8AC3E}">
        <p14:creationId xmlns:p14="http://schemas.microsoft.com/office/powerpoint/2010/main" val="9851215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A1D8-007C-F9C0-A247-739D8EDDD0EB}"/>
              </a:ext>
            </a:extLst>
          </p:cNvPr>
          <p:cNvSpPr>
            <a:spLocks noGrp="1"/>
          </p:cNvSpPr>
          <p:nvPr>
            <p:ph type="title"/>
          </p:nvPr>
        </p:nvSpPr>
        <p:spPr/>
        <p:txBody>
          <a:bodyPr/>
          <a:lstStyle/>
          <a:p>
            <a:r>
              <a:rPr lang="en-GB" dirty="0"/>
              <a:t>What is Federation?</a:t>
            </a:r>
          </a:p>
        </p:txBody>
      </p:sp>
      <p:pic>
        <p:nvPicPr>
          <p:cNvPr id="2050" name="Picture 2" descr="ADFS - Active Directory Federation Service – STEP by STEP for Office 365 -  Nuno Árias Silva Website">
            <a:extLst>
              <a:ext uri="{FF2B5EF4-FFF2-40B4-BE49-F238E27FC236}">
                <a16:creationId xmlns:a16="http://schemas.microsoft.com/office/drawing/2014/main" id="{CAF3ACF7-56A8-0D8D-9A3A-C902C436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862" y="1281745"/>
            <a:ext cx="8286749" cy="484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615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DD1D-2561-5025-062B-C30D4E223DDF}"/>
              </a:ext>
            </a:extLst>
          </p:cNvPr>
          <p:cNvSpPr>
            <a:spLocks noGrp="1"/>
          </p:cNvSpPr>
          <p:nvPr>
            <p:ph type="title"/>
          </p:nvPr>
        </p:nvSpPr>
        <p:spPr/>
        <p:txBody>
          <a:bodyPr/>
          <a:lstStyle/>
          <a:p>
            <a:r>
              <a:rPr lang="en-US"/>
              <a:t>Federated identity concepts</a:t>
            </a:r>
          </a:p>
        </p:txBody>
      </p:sp>
      <p:sp>
        <p:nvSpPr>
          <p:cNvPr id="3" name="Text Placeholder 2">
            <a:extLst>
              <a:ext uri="{FF2B5EF4-FFF2-40B4-BE49-F238E27FC236}">
                <a16:creationId xmlns:a16="http://schemas.microsoft.com/office/drawing/2014/main" id="{473029C6-A39A-0DF9-C693-7D42A8E0EE0F}"/>
              </a:ext>
            </a:extLst>
          </p:cNvPr>
          <p:cNvSpPr>
            <a:spLocks noGrp="1"/>
          </p:cNvSpPr>
          <p:nvPr>
            <p:ph type="body" sz="quarter" idx="12"/>
          </p:nvPr>
        </p:nvSpPr>
        <p:spPr>
          <a:xfrm>
            <a:off x="427859" y="2350777"/>
            <a:ext cx="5689994" cy="2653662"/>
          </a:xfrm>
        </p:spPr>
        <p:txBody>
          <a:bodyPr/>
          <a:lstStyle/>
          <a:p>
            <a:r>
              <a:rPr lang="en-US" dirty="0"/>
              <a:t>SAML – Security Assertion Markup Language</a:t>
            </a:r>
          </a:p>
          <a:p>
            <a:r>
              <a:rPr lang="en-US" sz="1836" dirty="0">
                <a:latin typeface="Calibri" panose="020F0502020204030204" pitchFamily="34" charset="0"/>
                <a:ea typeface="Calibri" panose="020F0502020204030204" pitchFamily="34" charset="0"/>
                <a:cs typeface="Times New Roman" panose="02020603050405020304" pitchFamily="18" charset="0"/>
              </a:rPr>
              <a:t>Open standard for exchanging authentication and authorization data between an identity provider and a service provider.</a:t>
            </a:r>
          </a:p>
          <a:p>
            <a:pPr marL="349724" indent="-349724">
              <a:buFont typeface="Arial" panose="020B0604020202020204" pitchFamily="34" charset="0"/>
              <a:buChar char="•"/>
            </a:pPr>
            <a:r>
              <a:rPr lang="en-US" dirty="0"/>
              <a:t>The principal, generally a user</a:t>
            </a:r>
          </a:p>
          <a:p>
            <a:pPr marL="349724" indent="-349724">
              <a:buFont typeface="Arial" panose="020B0604020202020204" pitchFamily="34" charset="0"/>
              <a:buChar char="•"/>
            </a:pPr>
            <a:r>
              <a:rPr lang="en-US" dirty="0"/>
              <a:t>The identity provider (IdP)</a:t>
            </a:r>
          </a:p>
          <a:p>
            <a:pPr marL="349724" indent="-349724">
              <a:buFont typeface="Arial" panose="020B0604020202020204" pitchFamily="34" charset="0"/>
              <a:buChar char="•"/>
            </a:pPr>
            <a:r>
              <a:rPr lang="en-US" dirty="0"/>
              <a:t>The service provider (SP)</a:t>
            </a:r>
          </a:p>
          <a:p>
            <a:endParaRPr lang="en-US" dirty="0"/>
          </a:p>
        </p:txBody>
      </p:sp>
      <p:sp>
        <p:nvSpPr>
          <p:cNvPr id="4" name="Text Placeholder 3">
            <a:extLst>
              <a:ext uri="{FF2B5EF4-FFF2-40B4-BE49-F238E27FC236}">
                <a16:creationId xmlns:a16="http://schemas.microsoft.com/office/drawing/2014/main" id="{CB206FCC-3DA7-6491-2D5A-2B725D49ECE9}"/>
              </a:ext>
            </a:extLst>
          </p:cNvPr>
          <p:cNvSpPr>
            <a:spLocks noGrp="1"/>
          </p:cNvSpPr>
          <p:nvPr>
            <p:ph type="body" sz="quarter" idx="13"/>
          </p:nvPr>
        </p:nvSpPr>
        <p:spPr>
          <a:xfrm>
            <a:off x="6354242" y="2350778"/>
            <a:ext cx="5653908" cy="1693118"/>
          </a:xfrm>
        </p:spPr>
        <p:txBody>
          <a:bodyPr/>
          <a:lstStyle/>
          <a:p>
            <a:r>
              <a:rPr lang="en-US" dirty="0"/>
              <a:t>WS-Fed – Web Services Federation</a:t>
            </a:r>
          </a:p>
          <a:p>
            <a:r>
              <a:rPr lang="en-US" sz="1836" dirty="0">
                <a:latin typeface="Calibri" panose="020F0502020204030204" pitchFamily="34" charset="0"/>
                <a:ea typeface="Calibri" panose="020F0502020204030204" pitchFamily="34" charset="0"/>
                <a:cs typeface="Times New Roman" panose="02020603050405020304" pitchFamily="18" charset="0"/>
              </a:rPr>
              <a:t>An identity specification from Web Services Security framework to provide single-sign-on via external identity exchange and authentication.</a:t>
            </a:r>
          </a:p>
          <a:p>
            <a:endParaRPr lang="en-US" dirty="0"/>
          </a:p>
        </p:txBody>
      </p:sp>
      <p:sp>
        <p:nvSpPr>
          <p:cNvPr id="5" name="TextBox 4">
            <a:extLst>
              <a:ext uri="{FF2B5EF4-FFF2-40B4-BE49-F238E27FC236}">
                <a16:creationId xmlns:a16="http://schemas.microsoft.com/office/drawing/2014/main" id="{61BD1FB2-6B2C-9B59-1B6A-DA993E06211B}"/>
              </a:ext>
            </a:extLst>
          </p:cNvPr>
          <p:cNvSpPr txBox="1"/>
          <p:nvPr/>
        </p:nvSpPr>
        <p:spPr>
          <a:xfrm>
            <a:off x="441572" y="1073276"/>
            <a:ext cx="11566578" cy="1338799"/>
          </a:xfrm>
          <a:prstGeom prst="rect">
            <a:avLst/>
          </a:prstGeom>
          <a:noFill/>
        </p:spPr>
        <p:txBody>
          <a:bodyPr wrap="square" lIns="186521" tIns="149217" rIns="186521" bIns="149217" rtlCol="0">
            <a:spAutoFit/>
          </a:bodyPr>
          <a:lstStyle/>
          <a:p>
            <a:pPr>
              <a:lnSpc>
                <a:spcPct val="90000"/>
              </a:lnSpc>
              <a:spcAft>
                <a:spcPts val="612"/>
              </a:spcAft>
            </a:pPr>
            <a:r>
              <a:rPr lang="en-US" sz="2448" dirty="0">
                <a:gradFill>
                  <a:gsLst>
                    <a:gs pos="2917">
                      <a:schemeClr val="tx1"/>
                    </a:gs>
                    <a:gs pos="30000">
                      <a:schemeClr val="tx1"/>
                    </a:gs>
                  </a:gsLst>
                  <a:lin ang="5400000" scaled="0"/>
                </a:gradFill>
              </a:rPr>
              <a:t>Federation is a collection of domains that have established trust. The level of trust may vary, but typically includes authentication and almost always includes authorization.</a:t>
            </a:r>
          </a:p>
        </p:txBody>
      </p:sp>
      <p:sp>
        <p:nvSpPr>
          <p:cNvPr id="6" name="Text Placeholder 3">
            <a:extLst>
              <a:ext uri="{FF2B5EF4-FFF2-40B4-BE49-F238E27FC236}">
                <a16:creationId xmlns:a16="http://schemas.microsoft.com/office/drawing/2014/main" id="{754BFA95-56CF-5960-DC5D-1068DDD4AFC6}"/>
              </a:ext>
            </a:extLst>
          </p:cNvPr>
          <p:cNvSpPr txBox="1">
            <a:spLocks/>
          </p:cNvSpPr>
          <p:nvPr/>
        </p:nvSpPr>
        <p:spPr>
          <a:xfrm>
            <a:off x="6340994" y="4242441"/>
            <a:ext cx="5653908" cy="1451412"/>
          </a:xfrm>
          <a:prstGeom prst="rect">
            <a:avLst/>
          </a:prstGeom>
          <a:solidFill>
            <a:schemeClr val="bg1">
              <a:lumMod val="95000"/>
            </a:schemeClr>
          </a:solidFill>
        </p:spPr>
        <p:txBody>
          <a:bodyPr vert="horz" wrap="square" lIns="139891" tIns="93260" rIns="139891" bIns="932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40" dirty="0"/>
              <a:t>OpenID Connect (OIDC)</a:t>
            </a:r>
          </a:p>
          <a:p>
            <a:r>
              <a:rPr lang="en-US" sz="1836" dirty="0">
                <a:latin typeface="Calibri" panose="020F0502020204030204" pitchFamily="34" charset="0"/>
                <a:cs typeface="Times New Roman" panose="02020603050405020304" pitchFamily="18" charset="0"/>
              </a:rPr>
              <a:t>OIDC extends the OAuth 2.0 authorization protocol for use as an authentication protocol, so that you can do single sign-on using OAuth.</a:t>
            </a:r>
            <a:endParaRPr lang="en-US" sz="2040" dirty="0"/>
          </a:p>
        </p:txBody>
      </p:sp>
    </p:spTree>
    <p:extLst>
      <p:ext uri="{BB962C8B-B14F-4D97-AF65-F5344CB8AC3E}">
        <p14:creationId xmlns:p14="http://schemas.microsoft.com/office/powerpoint/2010/main" val="22104861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00CF-FC28-45CD-0947-F81BE2B48BF7}"/>
              </a:ext>
            </a:extLst>
          </p:cNvPr>
          <p:cNvSpPr>
            <a:spLocks noGrp="1"/>
          </p:cNvSpPr>
          <p:nvPr>
            <p:ph type="title"/>
          </p:nvPr>
        </p:nvSpPr>
        <p:spPr/>
        <p:txBody>
          <a:bodyPr/>
          <a:lstStyle/>
          <a:p>
            <a:r>
              <a:rPr lang="en-GB" dirty="0"/>
              <a:t>Knowledge Check</a:t>
            </a:r>
          </a:p>
        </p:txBody>
      </p:sp>
      <p:pic>
        <p:nvPicPr>
          <p:cNvPr id="6" name="Picture 5">
            <a:extLst>
              <a:ext uri="{FF2B5EF4-FFF2-40B4-BE49-F238E27FC236}">
                <a16:creationId xmlns:a16="http://schemas.microsoft.com/office/drawing/2014/main" id="{ABB05842-A450-B96F-CFE8-244DB209054C}"/>
              </a:ext>
            </a:extLst>
          </p:cNvPr>
          <p:cNvPicPr>
            <a:picLocks noChangeAspect="1"/>
          </p:cNvPicPr>
          <p:nvPr/>
        </p:nvPicPr>
        <p:blipFill>
          <a:blip r:embed="rId3"/>
          <a:stretch>
            <a:fillRect/>
          </a:stretch>
        </p:blipFill>
        <p:spPr>
          <a:xfrm>
            <a:off x="427038" y="1312140"/>
            <a:ext cx="7407282" cy="4724809"/>
          </a:xfrm>
          <a:prstGeom prst="rect">
            <a:avLst/>
          </a:prstGeom>
        </p:spPr>
      </p:pic>
    </p:spTree>
    <p:extLst>
      <p:ext uri="{BB962C8B-B14F-4D97-AF65-F5344CB8AC3E}">
        <p14:creationId xmlns:p14="http://schemas.microsoft.com/office/powerpoint/2010/main" val="4949878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Summary and Resources – Configure Azure Active Directory</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76411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43761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7D8E708-0375-4BE4-AA33-254D0233BCB2}"/>
              </a:ext>
            </a:extLst>
          </p:cNvPr>
          <p:cNvSpPr/>
          <p:nvPr/>
        </p:nvSpPr>
        <p:spPr>
          <a:xfrm>
            <a:off x="4801526" y="202108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3"/>
              </a:rPr>
              <a:t>Allow users to reset their password with Azure Active Directory self-service password reset (Sandbox)</a:t>
            </a:r>
            <a:endParaRPr lang="en-IN" sz="1800" kern="1200" dirty="0">
              <a:solidFill>
                <a:schemeClr val="tx1"/>
              </a:solidFill>
            </a:endParaRPr>
          </a:p>
        </p:txBody>
      </p: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14" name="TextBox 13">
            <a:extLst>
              <a:ext uri="{FF2B5EF4-FFF2-40B4-BE49-F238E27FC236}">
                <a16:creationId xmlns:a16="http://schemas.microsoft.com/office/drawing/2014/main" id="{2E7D642F-A854-4E49-941C-2BB00DF51409}"/>
              </a:ext>
            </a:extLst>
          </p:cNvPr>
          <p:cNvSpPr txBox="1"/>
          <p:nvPr/>
        </p:nvSpPr>
        <p:spPr>
          <a:xfrm>
            <a:off x="4801525" y="2791285"/>
            <a:ext cx="6642329" cy="646331"/>
          </a:xfrm>
          <a:prstGeom prst="rect">
            <a:avLst/>
          </a:prstGeom>
          <a:noFill/>
        </p:spPr>
        <p:txBody>
          <a:bodyPr wrap="square">
            <a:spAutoFit/>
          </a:bodyPr>
          <a:lstStyle/>
          <a:p>
            <a:r>
              <a:rPr lang="en-US" dirty="0">
                <a:hlinkClick r:id="rId5"/>
              </a:rPr>
              <a:t>Manage device identity with Azure AD join and Enterprise State Roaming</a:t>
            </a:r>
            <a:endParaRPr lang="en-US" dirty="0"/>
          </a:p>
        </p:txBody>
      </p:sp>
      <p:sp>
        <p:nvSpPr>
          <p:cNvPr id="11" name="TextBox 10">
            <a:extLst>
              <a:ext uri="{FF2B5EF4-FFF2-40B4-BE49-F238E27FC236}">
                <a16:creationId xmlns:a16="http://schemas.microsoft.com/office/drawing/2014/main" id="{82BE4601-6FA7-4F8D-B88C-7AEC6A093191}"/>
              </a:ext>
            </a:extLst>
          </p:cNvPr>
          <p:cNvSpPr txBox="1"/>
          <p:nvPr/>
        </p:nvSpPr>
        <p:spPr>
          <a:xfrm>
            <a:off x="4801525" y="3582197"/>
            <a:ext cx="6217920" cy="369332"/>
          </a:xfrm>
          <a:prstGeom prst="rect">
            <a:avLst/>
          </a:prstGeom>
          <a:noFill/>
        </p:spPr>
        <p:txBody>
          <a:bodyPr wrap="square">
            <a:spAutoFit/>
          </a:bodyPr>
          <a:lstStyle/>
          <a:p>
            <a:pPr algn="l"/>
            <a:r>
              <a:rPr lang="en-US" dirty="0">
                <a:hlinkClick r:id="rId6"/>
              </a:rPr>
              <a:t>Implement and manage hybrid identity</a:t>
            </a:r>
            <a:endParaRPr lang="en-US" dirty="0"/>
          </a:p>
        </p:txBody>
      </p:sp>
      <p:cxnSp>
        <p:nvCxnSpPr>
          <p:cNvPr id="5" name="Straight Connector 4">
            <a:extLst>
              <a:ext uri="{FF2B5EF4-FFF2-40B4-BE49-F238E27FC236}">
                <a16:creationId xmlns:a16="http://schemas.microsoft.com/office/drawing/2014/main" id="{F41EC09E-9E6D-423C-A350-6CBC666F5A02}"/>
              </a:ext>
              <a:ext uri="{C183D7F6-B498-43B3-948B-1728B52AA6E4}">
                <adec:decorative xmlns:adec="http://schemas.microsoft.com/office/drawing/2017/decorative" val="1"/>
              </a:ext>
            </a:extLst>
          </p:cNvPr>
          <p:cNvCxnSpPr>
            <a:cxnSpLocks/>
          </p:cNvCxnSpPr>
          <p:nvPr/>
        </p:nvCxnSpPr>
        <p:spPr>
          <a:xfrm>
            <a:off x="4893196" y="407769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8A1577E-FA45-4AC3-92EB-608AE1A5F62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780024-44E7-4594-BFB7-412A2CE7712B}"/>
              </a:ext>
              <a:ext uri="{C183D7F6-B498-43B3-948B-1728B52AA6E4}">
                <adec:decorative xmlns:adec="http://schemas.microsoft.com/office/drawing/2017/decorative" val="1"/>
              </a:ext>
            </a:extLst>
          </p:cNvPr>
          <p:cNvGrpSpPr/>
          <p:nvPr/>
        </p:nvGrpSpPr>
        <p:grpSpPr>
          <a:xfrm>
            <a:off x="4754108" y="1219000"/>
            <a:ext cx="7101919" cy="3264025"/>
            <a:chOff x="1717831" y="1683059"/>
            <a:chExt cx="10761637" cy="3264025"/>
          </a:xfrm>
        </p:grpSpPr>
        <p:sp>
          <p:nvSpPr>
            <p:cNvPr id="8" name="TextBox 7">
              <a:extLst>
                <a:ext uri="{FF2B5EF4-FFF2-40B4-BE49-F238E27FC236}">
                  <a16:creationId xmlns:a16="http://schemas.microsoft.com/office/drawing/2014/main" id="{FAAD0CB0-A81B-4D75-B5DB-727033079D8B}"/>
                </a:ext>
              </a:extLst>
            </p:cNvPr>
            <p:cNvSpPr txBox="1"/>
            <p:nvPr/>
          </p:nvSpPr>
          <p:spPr>
            <a:xfrm>
              <a:off x="1717831" y="1683059"/>
              <a:ext cx="9991724" cy="369332"/>
            </a:xfrm>
            <a:prstGeom prst="rect">
              <a:avLst/>
            </a:prstGeom>
            <a:noFill/>
          </p:spPr>
          <p:txBody>
            <a:bodyPr wrap="square" lIns="0" tIns="0" rIns="0" bIns="0" rtlCol="0" anchor="ctr">
              <a:spAutoFit/>
            </a:bodyPr>
            <a:lstStyle/>
            <a:p>
              <a:pPr>
                <a:spcAft>
                  <a:spcPts val="600"/>
                </a:spcAft>
              </a:pPr>
              <a:r>
                <a:rPr lang="en-US" sz="2400" dirty="0"/>
                <a:t>Configure Azure Active Directory</a:t>
              </a:r>
            </a:p>
          </p:txBody>
        </p:sp>
        <p:cxnSp>
          <p:nvCxnSpPr>
            <p:cNvPr id="20" name="Straight Connector 19">
              <a:extLst>
                <a:ext uri="{FF2B5EF4-FFF2-40B4-BE49-F238E27FC236}">
                  <a16:creationId xmlns:a16="http://schemas.microsoft.com/office/drawing/2014/main" id="{E2D8FA1A-6A9A-4A64-A246-C3D40EBE4469}"/>
                </a:ext>
                <a:ext uri="{C183D7F6-B498-43B3-948B-1728B52AA6E4}">
                  <adec:decorative xmlns:adec="http://schemas.microsoft.com/office/drawing/2017/decorative" val="1"/>
                </a:ext>
              </a:extLst>
            </p:cNvPr>
            <p:cNvCxnSpPr>
              <a:cxnSpLocks/>
            </p:cNvCxnSpPr>
            <p:nvPr/>
          </p:nvCxnSpPr>
          <p:spPr>
            <a:xfrm>
              <a:off x="1717831" y="2633697"/>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917875F-0844-4F32-8DFC-C5F63B422D52}"/>
                </a:ext>
              </a:extLst>
            </p:cNvPr>
            <p:cNvSpPr txBox="1"/>
            <p:nvPr/>
          </p:nvSpPr>
          <p:spPr>
            <a:xfrm>
              <a:off x="1717831" y="3217923"/>
              <a:ext cx="9991724" cy="369332"/>
            </a:xfrm>
            <a:prstGeom prst="rect">
              <a:avLst/>
            </a:prstGeom>
            <a:noFill/>
          </p:spPr>
          <p:txBody>
            <a:bodyPr wrap="square" lIns="0" tIns="0" rIns="0" bIns="0" rtlCol="0" anchor="ctr">
              <a:spAutoFit/>
            </a:bodyPr>
            <a:lstStyle/>
            <a:p>
              <a:pPr>
                <a:spcAft>
                  <a:spcPts val="600"/>
                </a:spcAft>
              </a:pPr>
              <a:r>
                <a:rPr lang="en-US" sz="2400" dirty="0"/>
                <a:t>Configure User and Group Accounts</a:t>
              </a:r>
            </a:p>
          </p:txBody>
        </p:sp>
        <p:cxnSp>
          <p:nvCxnSpPr>
            <p:cNvPr id="21" name="Straight Connector 20">
              <a:extLst>
                <a:ext uri="{FF2B5EF4-FFF2-40B4-BE49-F238E27FC236}">
                  <a16:creationId xmlns:a16="http://schemas.microsoft.com/office/drawing/2014/main" id="{34B32FAA-1BA8-4D5D-BA7D-6A821773F7D2}"/>
                </a:ext>
                <a:ext uri="{C183D7F6-B498-43B3-948B-1728B52AA6E4}">
                  <adec:decorative xmlns:adec="http://schemas.microsoft.com/office/drawing/2017/decorative" val="1"/>
                </a:ext>
              </a:extLst>
            </p:cNvPr>
            <p:cNvCxnSpPr>
              <a:cxnSpLocks/>
            </p:cNvCxnSpPr>
            <p:nvPr/>
          </p:nvCxnSpPr>
          <p:spPr>
            <a:xfrm>
              <a:off x="1717831" y="4171481"/>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D6FF0A-3D86-4915-BEA4-3247BF5912C3}"/>
                </a:ext>
              </a:extLst>
            </p:cNvPr>
            <p:cNvSpPr txBox="1"/>
            <p:nvPr/>
          </p:nvSpPr>
          <p:spPr>
            <a:xfrm>
              <a:off x="1717831" y="4577752"/>
              <a:ext cx="10761637" cy="369332"/>
            </a:xfrm>
            <a:prstGeom prst="rect">
              <a:avLst/>
            </a:prstGeom>
            <a:noFill/>
          </p:spPr>
          <p:txBody>
            <a:bodyPr wrap="square" lIns="0" tIns="0" rIns="0" bIns="0" rtlCol="0" anchor="ctr">
              <a:spAutoFit/>
            </a:bodyPr>
            <a:lstStyle/>
            <a:p>
              <a:pPr algn="l"/>
              <a:r>
                <a:rPr lang="en-US" sz="2400" b="0" i="0" dirty="0">
                  <a:solidFill>
                    <a:srgbClr val="222222"/>
                  </a:solidFill>
                  <a:effectLst/>
                  <a:latin typeface="segoe-ui_light"/>
                </a:rPr>
                <a:t>Lab 01 - Manage Azure Active Directory Identities</a:t>
              </a:r>
            </a:p>
          </p:txBody>
        </p:sp>
      </p:grpSp>
      <p:grpSp>
        <p:nvGrpSpPr>
          <p:cNvPr id="14" name="Group 13">
            <a:extLst>
              <a:ext uri="{FF2B5EF4-FFF2-40B4-BE49-F238E27FC236}">
                <a16:creationId xmlns:a16="http://schemas.microsoft.com/office/drawing/2014/main" id="{034873DE-4ACC-43E4-8B35-C7D39B86C2EC}"/>
              </a:ext>
              <a:ext uri="{C183D7F6-B498-43B3-948B-1728B52AA6E4}">
                <adec:decorative xmlns:adec="http://schemas.microsoft.com/office/drawing/2017/decorative" val="1"/>
              </a:ext>
            </a:extLst>
          </p:cNvPr>
          <p:cNvGrpSpPr/>
          <p:nvPr/>
        </p:nvGrpSpPr>
        <p:grpSpPr>
          <a:xfrm>
            <a:off x="3488715" y="1043941"/>
            <a:ext cx="1071562" cy="3854297"/>
            <a:chOff x="452438" y="1508000"/>
            <a:chExt cx="1207008" cy="4261546"/>
          </a:xfrm>
        </p:grpSpPr>
        <p:pic>
          <p:nvPicPr>
            <p:cNvPr id="7" name="Picture 6" descr="Icon of two people">
              <a:extLst>
                <a:ext uri="{FF2B5EF4-FFF2-40B4-BE49-F238E27FC236}">
                  <a16:creationId xmlns:a16="http://schemas.microsoft.com/office/drawing/2014/main" id="{AFF6D86B-4424-4C20-A3EA-4D1C86EA76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38" y="3026277"/>
              <a:ext cx="1207008" cy="1205484"/>
            </a:xfrm>
            <a:prstGeom prst="rect">
              <a:avLst/>
            </a:prstGeom>
          </p:spPr>
        </p:pic>
        <p:pic>
          <p:nvPicPr>
            <p:cNvPr id="6" name="Picture 5" descr="Icon of a lab flask">
              <a:extLst>
                <a:ext uri="{FF2B5EF4-FFF2-40B4-BE49-F238E27FC236}">
                  <a16:creationId xmlns:a16="http://schemas.microsoft.com/office/drawing/2014/main" id="{CC96FE38-0F24-4F6E-B9D8-4C46927B1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438" y="4564062"/>
              <a:ext cx="1207008" cy="1205484"/>
            </a:xfrm>
            <a:prstGeom prst="rect">
              <a:avLst/>
            </a:prstGeom>
          </p:spPr>
        </p:pic>
        <p:pic>
          <p:nvPicPr>
            <p:cNvPr id="12" name="Picture 11">
              <a:extLst>
                <a:ext uri="{FF2B5EF4-FFF2-40B4-BE49-F238E27FC236}">
                  <a16:creationId xmlns:a16="http://schemas.microsoft.com/office/drawing/2014/main" id="{D871E992-6718-4013-B7C2-D4E12B6C0E56}"/>
                </a:ext>
              </a:extLst>
            </p:cNvPr>
            <p:cNvPicPr>
              <a:picLocks noChangeAspect="1"/>
            </p:cNvPicPr>
            <p:nvPr/>
          </p:nvPicPr>
          <p:blipFill>
            <a:blip r:embed="rId5"/>
            <a:stretch>
              <a:fillRect/>
            </a:stretch>
          </p:blipFill>
          <p:spPr>
            <a:xfrm>
              <a:off x="494370" y="1508000"/>
              <a:ext cx="1123143" cy="1006969"/>
            </a:xfrm>
            <a:prstGeom prst="rect">
              <a:avLst/>
            </a:prstGeom>
          </p:spPr>
        </p:pic>
        <p:pic>
          <p:nvPicPr>
            <p:cNvPr id="4" name="Graphic 3">
              <a:extLst>
                <a:ext uri="{FF2B5EF4-FFF2-40B4-BE49-F238E27FC236}">
                  <a16:creationId xmlns:a16="http://schemas.microsoft.com/office/drawing/2014/main" id="{39C6BCDB-B65B-4063-9874-B2A53ECF35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2702" y="1701556"/>
              <a:ext cx="682537" cy="682537"/>
            </a:xfrm>
            <a:prstGeom prst="rect">
              <a:avLst/>
            </a:prstGeom>
          </p:spPr>
        </p:pic>
      </p:grpSp>
      <p:sp>
        <p:nvSpPr>
          <p:cNvPr id="13" name="Title 12">
            <a:extLst>
              <a:ext uri="{FF2B5EF4-FFF2-40B4-BE49-F238E27FC236}">
                <a16:creationId xmlns:a16="http://schemas.microsoft.com/office/drawing/2014/main" id="{024EEBA0-431F-4BD9-B678-70A9323D3E2C}"/>
              </a:ext>
            </a:extLst>
          </p:cNvPr>
          <p:cNvSpPr>
            <a:spLocks noGrp="1"/>
          </p:cNvSpPr>
          <p:nvPr>
            <p:ph type="title"/>
          </p:nvPr>
        </p:nvSpPr>
        <p:spPr>
          <a:xfrm>
            <a:off x="465139" y="2881710"/>
            <a:ext cx="2506662" cy="1231106"/>
          </a:xfrm>
        </p:spPr>
        <p:txBody>
          <a:bodyPr/>
          <a:lstStyle/>
          <a:p>
            <a:r>
              <a:rPr lang="en-US" dirty="0"/>
              <a:t>Administer Identity Introduction</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Configure User and Group Accounts</a:t>
            </a:r>
          </a:p>
        </p:txBody>
      </p:sp>
      <p:pic>
        <p:nvPicPr>
          <p:cNvPr id="6" name="Picture 5" descr="Icon of two people">
            <a:extLst>
              <a:ext uri="{FF2B5EF4-FFF2-40B4-BE49-F238E27FC236}">
                <a16:creationId xmlns:a16="http://schemas.microsoft.com/office/drawing/2014/main" id="{7746F07D-A897-4015-81E8-EA649193E7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109" y="2781637"/>
            <a:ext cx="1442020" cy="1442020"/>
          </a:xfrm>
          <a:prstGeom prst="rect">
            <a:avLst/>
          </a:prstGeom>
        </p:spPr>
      </p:pic>
    </p:spTree>
    <p:extLst>
      <p:ext uri="{BB962C8B-B14F-4D97-AF65-F5344CB8AC3E}">
        <p14:creationId xmlns:p14="http://schemas.microsoft.com/office/powerpoint/2010/main" val="14974265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676527"/>
            <a:ext cx="2335170" cy="1641475"/>
          </a:xfrm>
        </p:spPr>
        <p:txBody>
          <a:bodyPr/>
          <a:lstStyle/>
          <a:p>
            <a:r>
              <a:rPr lang="en-US" dirty="0"/>
              <a:t>Configure User and Group Accounts Introduction</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4446190" y="655193"/>
            <a:ext cx="7399446" cy="43890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200000"/>
              </a:lnSpc>
            </a:pPr>
            <a:r>
              <a:rPr lang="en-US" sz="2200" dirty="0">
                <a:solidFill>
                  <a:schemeClr val="tx1"/>
                </a:solidFill>
              </a:rPr>
              <a:t>Create User Accounts</a:t>
            </a:r>
          </a:p>
          <a:p>
            <a:pPr>
              <a:lnSpc>
                <a:spcPct val="200000"/>
              </a:lnSpc>
            </a:pPr>
            <a:r>
              <a:rPr lang="en-US" sz="2200" dirty="0">
                <a:solidFill>
                  <a:schemeClr val="tx1"/>
                </a:solidFill>
              </a:rPr>
              <a:t>Manage User Accounts</a:t>
            </a:r>
          </a:p>
          <a:p>
            <a:pPr>
              <a:lnSpc>
                <a:spcPct val="200000"/>
              </a:lnSpc>
            </a:pPr>
            <a:r>
              <a:rPr lang="en-US" sz="2200" dirty="0">
                <a:solidFill>
                  <a:schemeClr val="tx1"/>
                </a:solidFill>
              </a:rPr>
              <a:t>Create Bulk Accounts</a:t>
            </a:r>
          </a:p>
          <a:p>
            <a:pPr>
              <a:lnSpc>
                <a:spcPct val="200000"/>
              </a:lnSpc>
            </a:pPr>
            <a:r>
              <a:rPr lang="en-US" sz="2200" dirty="0">
                <a:solidFill>
                  <a:schemeClr val="tx1"/>
                </a:solidFill>
              </a:rPr>
              <a:t>Create Group Accounts</a:t>
            </a:r>
          </a:p>
          <a:p>
            <a:pPr>
              <a:lnSpc>
                <a:spcPct val="200000"/>
              </a:lnSpc>
            </a:pPr>
            <a:r>
              <a:rPr lang="en-US" sz="2200" dirty="0">
                <a:solidFill>
                  <a:schemeClr val="tx1"/>
                </a:solidFill>
              </a:rPr>
              <a:t>Assign Licenses to Users and Groups (extra topic) </a:t>
            </a:r>
          </a:p>
          <a:p>
            <a:pPr>
              <a:lnSpc>
                <a:spcPct val="200000"/>
              </a:lnSpc>
            </a:pPr>
            <a:r>
              <a:rPr lang="en-US" sz="2200" dirty="0">
                <a:solidFill>
                  <a:schemeClr val="tx1"/>
                </a:solidFill>
              </a:rPr>
              <a:t>Create Administrative Units</a:t>
            </a:r>
          </a:p>
          <a:p>
            <a:pPr>
              <a:lnSpc>
                <a:spcPct val="200000"/>
              </a:lnSpc>
            </a:pPr>
            <a:r>
              <a:rPr lang="en-US" sz="2200" dirty="0">
                <a:solidFill>
                  <a:schemeClr val="tx1"/>
                </a:solidFill>
              </a:rPr>
              <a:t>Demonstration – Users and Groups</a:t>
            </a:r>
          </a:p>
          <a:p>
            <a:pPr>
              <a:lnSpc>
                <a:spcPct val="200000"/>
              </a:lnSpc>
            </a:pPr>
            <a:r>
              <a:rPr lang="en-US" sz="2200" dirty="0">
                <a:solidFill>
                  <a:schemeClr val="tx1"/>
                </a:solidFill>
              </a:rPr>
              <a:t>Summary and Resources </a:t>
            </a:r>
          </a:p>
        </p:txBody>
      </p:sp>
      <p:grpSp>
        <p:nvGrpSpPr>
          <p:cNvPr id="4" name="Group 3">
            <a:extLst>
              <a:ext uri="{FF2B5EF4-FFF2-40B4-BE49-F238E27FC236}">
                <a16:creationId xmlns:a16="http://schemas.microsoft.com/office/drawing/2014/main" id="{268F60DC-592B-4334-9C3E-4904E3E39ED1}"/>
              </a:ext>
              <a:ext uri="{C183D7F6-B498-43B3-948B-1728B52AA6E4}">
                <adec:decorative xmlns:adec="http://schemas.microsoft.com/office/drawing/2017/decorative" val="1"/>
              </a:ext>
            </a:extLst>
          </p:cNvPr>
          <p:cNvGrpSpPr/>
          <p:nvPr/>
        </p:nvGrpSpPr>
        <p:grpSpPr>
          <a:xfrm>
            <a:off x="3753172" y="386767"/>
            <a:ext cx="580552" cy="5141082"/>
            <a:chOff x="3753172" y="386767"/>
            <a:chExt cx="580552" cy="5141082"/>
          </a:xfrm>
        </p:grpSpPr>
        <p:pic>
          <p:nvPicPr>
            <p:cNvPr id="13" name="Picture 12">
              <a:extLst>
                <a:ext uri="{FF2B5EF4-FFF2-40B4-BE49-F238E27FC236}">
                  <a16:creationId xmlns:a16="http://schemas.microsoft.com/office/drawing/2014/main" id="{A13BE26B-1169-4C96-9624-3AA9A7FACC0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6601" y="386767"/>
              <a:ext cx="548354" cy="536852"/>
            </a:xfrm>
            <a:prstGeom prst="rect">
              <a:avLst/>
            </a:prstGeom>
          </p:spPr>
        </p:pic>
        <p:pic>
          <p:nvPicPr>
            <p:cNvPr id="14" name="Picture 13">
              <a:extLst>
                <a:ext uri="{FF2B5EF4-FFF2-40B4-BE49-F238E27FC236}">
                  <a16:creationId xmlns:a16="http://schemas.microsoft.com/office/drawing/2014/main" id="{004B2CEB-3CA3-4502-A605-34738E1A69D4}"/>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6601" y="1034979"/>
              <a:ext cx="548354" cy="536852"/>
            </a:xfrm>
            <a:prstGeom prst="rect">
              <a:avLst/>
            </a:prstGeom>
          </p:spPr>
        </p:pic>
        <p:pic>
          <p:nvPicPr>
            <p:cNvPr id="15" name="Picture 14">
              <a:extLst>
                <a:ext uri="{FF2B5EF4-FFF2-40B4-BE49-F238E27FC236}">
                  <a16:creationId xmlns:a16="http://schemas.microsoft.com/office/drawing/2014/main" id="{059EA2D1-9E59-40A4-B1CE-2C40C0D7A518}"/>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6601" y="1683190"/>
              <a:ext cx="548354" cy="536852"/>
            </a:xfrm>
            <a:prstGeom prst="rect">
              <a:avLst/>
            </a:prstGeom>
          </p:spPr>
        </p:pic>
        <p:pic>
          <p:nvPicPr>
            <p:cNvPr id="16" name="Picture 15">
              <a:extLst>
                <a:ext uri="{FF2B5EF4-FFF2-40B4-BE49-F238E27FC236}">
                  <a16:creationId xmlns:a16="http://schemas.microsoft.com/office/drawing/2014/main" id="{7AC072D5-8F8B-400F-89D5-C54DE7C0885E}"/>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5795" y="2397875"/>
              <a:ext cx="548354" cy="536852"/>
            </a:xfrm>
            <a:prstGeom prst="rect">
              <a:avLst/>
            </a:prstGeom>
          </p:spPr>
        </p:pic>
        <p:pic>
          <p:nvPicPr>
            <p:cNvPr id="57" name="Picture 56">
              <a:extLst>
                <a:ext uri="{FF2B5EF4-FFF2-40B4-BE49-F238E27FC236}">
                  <a16:creationId xmlns:a16="http://schemas.microsoft.com/office/drawing/2014/main" id="{9FA5692D-EDBC-4250-83DC-C8E7DA6EFF82}"/>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4989" y="4392023"/>
              <a:ext cx="548354" cy="536852"/>
            </a:xfrm>
            <a:prstGeom prst="rect">
              <a:avLst/>
            </a:prstGeom>
          </p:spPr>
        </p:pic>
        <p:pic>
          <p:nvPicPr>
            <p:cNvPr id="19" name="Picture 18">
              <a:extLst>
                <a:ext uri="{FF2B5EF4-FFF2-40B4-BE49-F238E27FC236}">
                  <a16:creationId xmlns:a16="http://schemas.microsoft.com/office/drawing/2014/main" id="{C2A60FCD-E531-4C26-9664-D2320823FDC3}"/>
                </a:ext>
              </a:extLst>
            </p:cNvPr>
            <p:cNvPicPr>
              <a:picLocks noChangeAspect="1"/>
            </p:cNvPicPr>
            <p:nvPr/>
          </p:nvPicPr>
          <p:blipFill>
            <a:blip r:embed="rId8"/>
            <a:stretch>
              <a:fillRect/>
            </a:stretch>
          </p:blipFill>
          <p:spPr>
            <a:xfrm>
              <a:off x="3765795" y="5044254"/>
              <a:ext cx="548354" cy="483595"/>
            </a:xfrm>
            <a:prstGeom prst="rect">
              <a:avLst/>
            </a:prstGeom>
          </p:spPr>
        </p:pic>
        <p:sp>
          <p:nvSpPr>
            <p:cNvPr id="22" name="Freeform: Shape 21">
              <a:extLst>
                <a:ext uri="{FF2B5EF4-FFF2-40B4-BE49-F238E27FC236}">
                  <a16:creationId xmlns:a16="http://schemas.microsoft.com/office/drawing/2014/main" id="{AF3B8C99-623D-4C86-8562-1FF722BD8FC6}"/>
                </a:ext>
              </a:extLst>
            </p:cNvPr>
            <p:cNvSpPr/>
            <p:nvPr/>
          </p:nvSpPr>
          <p:spPr>
            <a:xfrm>
              <a:off x="4079916"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D4CE08FE-2382-4850-B4F5-97EB942B4F89}"/>
                </a:ext>
              </a:extLst>
            </p:cNvPr>
            <p:cNvSpPr/>
            <p:nvPr/>
          </p:nvSpPr>
          <p:spPr>
            <a:xfrm>
              <a:off x="410546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269BC25-5E1F-4302-8933-87CA08A38C45}"/>
                </a:ext>
              </a:extLst>
            </p:cNvPr>
            <p:cNvSpPr/>
            <p:nvPr/>
          </p:nvSpPr>
          <p:spPr>
            <a:xfrm>
              <a:off x="3981016" y="5215185"/>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98C1914-A496-4AF7-8307-BB2CEED61D9C}"/>
                </a:ext>
              </a:extLst>
            </p:cNvPr>
            <p:cNvSpPr/>
            <p:nvPr/>
          </p:nvSpPr>
          <p:spPr>
            <a:xfrm>
              <a:off x="4006567" y="5142073"/>
              <a:ext cx="65199" cy="59267"/>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B23017-9431-4BDD-9A01-E54B3D81006C}"/>
                </a:ext>
              </a:extLst>
            </p:cNvPr>
            <p:cNvSpPr/>
            <p:nvPr/>
          </p:nvSpPr>
          <p:spPr>
            <a:xfrm>
              <a:off x="3981016" y="5350991"/>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5DCF656D-CC7F-4E04-9066-AB048DFAE0AC}"/>
                </a:ext>
              </a:extLst>
            </p:cNvPr>
            <p:cNvSpPr/>
            <p:nvPr/>
          </p:nvSpPr>
          <p:spPr>
            <a:xfrm>
              <a:off x="4006567" y="5277902"/>
              <a:ext cx="65199" cy="59267"/>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57D9E1E-F236-4844-92AC-F83926B7B2A8}"/>
                </a:ext>
              </a:extLst>
            </p:cNvPr>
            <p:cNvSpPr/>
            <p:nvPr/>
          </p:nvSpPr>
          <p:spPr>
            <a:xfrm>
              <a:off x="3882669"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1D337C0-D119-426F-B939-778E9299FA3F}"/>
                </a:ext>
              </a:extLst>
            </p:cNvPr>
            <p:cNvSpPr/>
            <p:nvPr/>
          </p:nvSpPr>
          <p:spPr>
            <a:xfrm>
              <a:off x="390822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pic>
          <p:nvPicPr>
            <p:cNvPr id="38" name="Picture 37">
              <a:extLst>
                <a:ext uri="{FF2B5EF4-FFF2-40B4-BE49-F238E27FC236}">
                  <a16:creationId xmlns:a16="http://schemas.microsoft.com/office/drawing/2014/main" id="{C91517EB-CA3F-46E9-987B-428FCF15108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79271" y="3112560"/>
              <a:ext cx="554453" cy="536851"/>
            </a:xfrm>
            <a:prstGeom prst="rect">
              <a:avLst/>
            </a:prstGeom>
          </p:spPr>
        </p:pic>
        <p:pic>
          <p:nvPicPr>
            <p:cNvPr id="3" name="Picture 2">
              <a:extLst>
                <a:ext uri="{FF2B5EF4-FFF2-40B4-BE49-F238E27FC236}">
                  <a16:creationId xmlns:a16="http://schemas.microsoft.com/office/drawing/2014/main" id="{2D985831-4FE6-478F-BA8B-F9DF278B4254}"/>
                </a:ext>
              </a:extLst>
            </p:cNvPr>
            <p:cNvPicPr>
              <a:picLocks noChangeAspect="1"/>
            </p:cNvPicPr>
            <p:nvPr/>
          </p:nvPicPr>
          <p:blipFill>
            <a:blip r:embed="rId8"/>
            <a:stretch>
              <a:fillRect/>
            </a:stretch>
          </p:blipFill>
          <p:spPr>
            <a:xfrm>
              <a:off x="3753172" y="3731876"/>
              <a:ext cx="548354" cy="483595"/>
            </a:xfrm>
            <a:prstGeom prst="rect">
              <a:avLst/>
            </a:prstGeom>
          </p:spPr>
        </p:pic>
        <p:pic>
          <p:nvPicPr>
            <p:cNvPr id="6" name="Graphic 5" descr="Steering Wheel with solid fill">
              <a:extLst>
                <a:ext uri="{FF2B5EF4-FFF2-40B4-BE49-F238E27FC236}">
                  <a16:creationId xmlns:a16="http://schemas.microsoft.com/office/drawing/2014/main" id="{1E1E9F37-50B9-4554-BFA2-3ABE87D4D51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8707" y="3795354"/>
              <a:ext cx="397284" cy="397284"/>
            </a:xfrm>
            <a:prstGeom prst="rect">
              <a:avLst/>
            </a:prstGeom>
          </p:spPr>
        </p:pic>
      </p:grpSp>
    </p:spTree>
    <p:extLst>
      <p:ext uri="{BB962C8B-B14F-4D97-AF65-F5344CB8AC3E}">
        <p14:creationId xmlns:p14="http://schemas.microsoft.com/office/powerpoint/2010/main" val="28372912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User Accounts</a:t>
            </a:r>
          </a:p>
        </p:txBody>
      </p:sp>
      <p:sp>
        <p:nvSpPr>
          <p:cNvPr id="5" name="Rectangle 4">
            <a:extLst>
              <a:ext uri="{FF2B5EF4-FFF2-40B4-BE49-F238E27FC236}">
                <a16:creationId xmlns:a16="http://schemas.microsoft.com/office/drawing/2014/main" id="{0341C1F6-FE65-4AC2-B74A-E7845BC7DBB4}"/>
              </a:ext>
              <a:ext uri="{C183D7F6-B498-43B3-948B-1728B52AA6E4}">
                <adec:decorative xmlns:adec="http://schemas.microsoft.com/office/drawing/2017/decorative" val="1"/>
              </a:ext>
            </a:extLst>
          </p:cNvPr>
          <p:cNvSpPr/>
          <p:nvPr/>
        </p:nvSpPr>
        <p:spPr bwMode="auto">
          <a:xfrm>
            <a:off x="415925" y="1339092"/>
            <a:ext cx="11582400" cy="36042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4DB90E1B-7A16-4229-8700-4DB851D1FD93}"/>
              </a:ext>
            </a:extLst>
          </p:cNvPr>
          <p:cNvSpPr/>
          <p:nvPr/>
        </p:nvSpPr>
        <p:spPr>
          <a:xfrm>
            <a:off x="427038" y="5225938"/>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All users must</a:t>
            </a:r>
            <a:br>
              <a:rPr lang="en-US" sz="2000" dirty="0">
                <a:solidFill>
                  <a:schemeClr val="tx1"/>
                </a:solidFill>
              </a:rPr>
            </a:br>
            <a:r>
              <a:rPr lang="en-US" sz="2000" dirty="0">
                <a:solidFill>
                  <a:schemeClr val="tx1"/>
                </a:solidFill>
              </a:rPr>
              <a:t>have an account</a:t>
            </a:r>
          </a:p>
        </p:txBody>
      </p:sp>
      <p:sp>
        <p:nvSpPr>
          <p:cNvPr id="10" name="Rectangle 9">
            <a:extLst>
              <a:ext uri="{FF2B5EF4-FFF2-40B4-BE49-F238E27FC236}">
                <a16:creationId xmlns:a16="http://schemas.microsoft.com/office/drawing/2014/main" id="{312D2E04-3872-446E-A1C2-2AEBC0880E73}"/>
              </a:ext>
            </a:extLst>
          </p:cNvPr>
          <p:cNvSpPr/>
          <p:nvPr/>
        </p:nvSpPr>
        <p:spPr>
          <a:xfrm>
            <a:off x="3290859"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 account is used for authentication and authorization</a:t>
            </a:r>
          </a:p>
        </p:txBody>
      </p:sp>
      <p:sp>
        <p:nvSpPr>
          <p:cNvPr id="11" name="Rectangle 10">
            <a:extLst>
              <a:ext uri="{FF2B5EF4-FFF2-40B4-BE49-F238E27FC236}">
                <a16:creationId xmlns:a16="http://schemas.microsoft.com/office/drawing/2014/main" id="{1583D988-E643-436F-981E-8AC471424EFA}"/>
              </a:ext>
            </a:extLst>
          </p:cNvPr>
          <p:cNvSpPr/>
          <p:nvPr/>
        </p:nvSpPr>
        <p:spPr>
          <a:xfrm>
            <a:off x="7714171"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Each user account has additional properties</a:t>
            </a:r>
          </a:p>
        </p:txBody>
      </p:sp>
      <p:pic>
        <p:nvPicPr>
          <p:cNvPr id="4" name="Picture 3" descr="Screenshot All Users page with Name, User principal name, user type and directory synhed.">
            <a:extLst>
              <a:ext uri="{FF2B5EF4-FFF2-40B4-BE49-F238E27FC236}">
                <a16:creationId xmlns:a16="http://schemas.microsoft.com/office/drawing/2014/main" id="{1626AC27-8EDB-494D-884B-FA00BE41958A}"/>
              </a:ext>
            </a:extLst>
          </p:cNvPr>
          <p:cNvPicPr>
            <a:picLocks noChangeAspect="1"/>
          </p:cNvPicPr>
          <p:nvPr/>
        </p:nvPicPr>
        <p:blipFill>
          <a:blip r:embed="rId3"/>
          <a:stretch>
            <a:fillRect/>
          </a:stretch>
        </p:blipFill>
        <p:spPr>
          <a:xfrm>
            <a:off x="503247" y="1768586"/>
            <a:ext cx="11429979" cy="256141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65D9-62ED-7C29-C8CA-9F5BD677C237}"/>
              </a:ext>
            </a:extLst>
          </p:cNvPr>
          <p:cNvSpPr>
            <a:spLocks noGrp="1"/>
          </p:cNvSpPr>
          <p:nvPr>
            <p:ph type="title"/>
          </p:nvPr>
        </p:nvSpPr>
        <p:spPr/>
        <p:txBody>
          <a:bodyPr/>
          <a:lstStyle/>
          <a:p>
            <a:r>
              <a:rPr lang="en-GB" dirty="0"/>
              <a:t>Types of Users to Consider</a:t>
            </a:r>
          </a:p>
        </p:txBody>
      </p:sp>
      <p:pic>
        <p:nvPicPr>
          <p:cNvPr id="4" name="Picture 3">
            <a:extLst>
              <a:ext uri="{FF2B5EF4-FFF2-40B4-BE49-F238E27FC236}">
                <a16:creationId xmlns:a16="http://schemas.microsoft.com/office/drawing/2014/main" id="{0AA4CF5B-968E-FEAE-06DE-7C3CC3A891F3}"/>
              </a:ext>
            </a:extLst>
          </p:cNvPr>
          <p:cNvPicPr>
            <a:picLocks noChangeAspect="1"/>
          </p:cNvPicPr>
          <p:nvPr/>
        </p:nvPicPr>
        <p:blipFill>
          <a:blip r:embed="rId3"/>
          <a:stretch>
            <a:fillRect/>
          </a:stretch>
        </p:blipFill>
        <p:spPr>
          <a:xfrm>
            <a:off x="707734" y="1296398"/>
            <a:ext cx="10703605" cy="4799868"/>
          </a:xfrm>
          <a:prstGeom prst="rect">
            <a:avLst/>
          </a:prstGeom>
        </p:spPr>
      </p:pic>
    </p:spTree>
    <p:extLst>
      <p:ext uri="{BB962C8B-B14F-4D97-AF65-F5344CB8AC3E}">
        <p14:creationId xmlns:p14="http://schemas.microsoft.com/office/powerpoint/2010/main" val="137553650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 Accounts</a:t>
            </a:r>
          </a:p>
        </p:txBody>
      </p:sp>
      <p:sp>
        <p:nvSpPr>
          <p:cNvPr id="6" name="Rectangle 5">
            <a:extLst>
              <a:ext uri="{FF2B5EF4-FFF2-40B4-BE49-F238E27FC236}">
                <a16:creationId xmlns:a16="http://schemas.microsoft.com/office/drawing/2014/main" id="{70DC4905-B92A-4ECC-8463-BF58A01BC2F6}"/>
              </a:ext>
              <a:ext uri="{C183D7F6-B498-43B3-948B-1728B52AA6E4}">
                <adec:decorative xmlns:adec="http://schemas.microsoft.com/office/drawing/2017/decorative" val="1"/>
              </a:ext>
            </a:extLst>
          </p:cNvPr>
          <p:cNvSpPr/>
          <p:nvPr/>
        </p:nvSpPr>
        <p:spPr bwMode="auto">
          <a:xfrm>
            <a:off x="427038" y="1192212"/>
            <a:ext cx="11582400" cy="37313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6" name="Picture 4" descr="Screenshot of the Add user tool bar including new user, new guest user, bulk create, bulk invite, bulk delete, download users, refresh, reset password, multi-factor authentication, and delete user">
            <a:extLst>
              <a:ext uri="{FF2B5EF4-FFF2-40B4-BE49-F238E27FC236}">
                <a16:creationId xmlns:a16="http://schemas.microsoft.com/office/drawing/2014/main" id="{80E4A273-CB51-4B65-AB73-0887DB31C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66" y="1455159"/>
            <a:ext cx="11009745" cy="462273"/>
          </a:xfrm>
          <a:prstGeom prst="rect">
            <a:avLst/>
          </a:prstGeom>
        </p:spPr>
      </p:pic>
      <p:pic>
        <p:nvPicPr>
          <p:cNvPr id="27" name="Picture 26" descr="Screenshot of the new user page. Two radio buttons are shown. One for Create User and one for Invite User">
            <a:extLst>
              <a:ext uri="{FF2B5EF4-FFF2-40B4-BE49-F238E27FC236}">
                <a16:creationId xmlns:a16="http://schemas.microsoft.com/office/drawing/2014/main" id="{F7D331FB-EBD2-431F-B77D-3C4B4CF4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54" y="2216139"/>
            <a:ext cx="8011768" cy="2530032"/>
          </a:xfrm>
          <a:prstGeom prst="rect">
            <a:avLst/>
          </a:prstGeom>
        </p:spPr>
      </p:pic>
      <p:sp>
        <p:nvSpPr>
          <p:cNvPr id="20" name="Freeform: Shape 19">
            <a:extLst>
              <a:ext uri="{FF2B5EF4-FFF2-40B4-BE49-F238E27FC236}">
                <a16:creationId xmlns:a16="http://schemas.microsoft.com/office/drawing/2014/main" id="{FA0F26BA-40E4-45FB-B677-CC713FFA4095}"/>
              </a:ext>
            </a:extLst>
          </p:cNvPr>
          <p:cNvSpPr/>
          <p:nvPr/>
        </p:nvSpPr>
        <p:spPr>
          <a:xfrm>
            <a:off x="42703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Global Administrator or User Administrator to manage users</a:t>
            </a:r>
            <a:endParaRPr lang="en-IN" sz="2000" dirty="0">
              <a:solidFill>
                <a:schemeClr val="tx1"/>
              </a:solidFill>
            </a:endParaRPr>
          </a:p>
        </p:txBody>
      </p:sp>
      <p:sp>
        <p:nvSpPr>
          <p:cNvPr id="21" name="Freeform: Shape 20">
            <a:extLst>
              <a:ext uri="{FF2B5EF4-FFF2-40B4-BE49-F238E27FC236}">
                <a16:creationId xmlns:a16="http://schemas.microsoft.com/office/drawing/2014/main" id="{C076102E-3CBB-479E-BA86-CFB3F9FAF942}"/>
              </a:ext>
            </a:extLst>
          </p:cNvPr>
          <p:cNvSpPr/>
          <p:nvPr/>
        </p:nvSpPr>
        <p:spPr>
          <a:xfrm>
            <a:off x="3351630"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User profile</a:t>
            </a:r>
            <a:br>
              <a:rPr lang="en-US" sz="2000" dirty="0">
                <a:solidFill>
                  <a:schemeClr val="tx1"/>
                </a:solidFill>
              </a:rPr>
            </a:br>
            <a:r>
              <a:rPr lang="en-US" sz="2000" dirty="0">
                <a:solidFill>
                  <a:schemeClr val="tx1"/>
                </a:solidFill>
              </a:rPr>
              <a:t>(picture, job, contact info) is optional</a:t>
            </a:r>
            <a:endParaRPr lang="en-IN" sz="2000" dirty="0">
              <a:solidFill>
                <a:schemeClr val="tx1"/>
              </a:solidFill>
            </a:endParaRPr>
          </a:p>
        </p:txBody>
      </p:sp>
      <p:sp>
        <p:nvSpPr>
          <p:cNvPr id="22" name="Freeform: Shape 21">
            <a:extLst>
              <a:ext uri="{FF2B5EF4-FFF2-40B4-BE49-F238E27FC236}">
                <a16:creationId xmlns:a16="http://schemas.microsoft.com/office/drawing/2014/main" id="{E464C082-8CAD-4A4C-984C-008F1532D468}"/>
              </a:ext>
            </a:extLst>
          </p:cNvPr>
          <p:cNvSpPr/>
          <p:nvPr/>
        </p:nvSpPr>
        <p:spPr>
          <a:xfrm>
            <a:off x="6276223"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Deleted users</a:t>
            </a:r>
            <a:br>
              <a:rPr lang="en-US" sz="2000" dirty="0">
                <a:solidFill>
                  <a:schemeClr val="tx1"/>
                </a:solidFill>
              </a:rPr>
            </a:br>
            <a:r>
              <a:rPr lang="en-US" sz="2000" dirty="0">
                <a:solidFill>
                  <a:schemeClr val="tx1"/>
                </a:solidFill>
              </a:rPr>
              <a:t>can be restored</a:t>
            </a:r>
            <a:br>
              <a:rPr lang="en-US" sz="2000" dirty="0">
                <a:solidFill>
                  <a:schemeClr val="tx1"/>
                </a:solidFill>
              </a:rPr>
            </a:br>
            <a:r>
              <a:rPr lang="en-US" sz="2000" dirty="0">
                <a:solidFill>
                  <a:schemeClr val="tx1"/>
                </a:solidFill>
              </a:rPr>
              <a:t>for 30 days</a:t>
            </a:r>
            <a:endParaRPr lang="en-IN" sz="2000" dirty="0">
              <a:solidFill>
                <a:schemeClr val="tx1"/>
              </a:solidFill>
            </a:endParaRPr>
          </a:p>
        </p:txBody>
      </p:sp>
      <p:sp>
        <p:nvSpPr>
          <p:cNvPr id="23" name="Freeform: Shape 22">
            <a:extLst>
              <a:ext uri="{FF2B5EF4-FFF2-40B4-BE49-F238E27FC236}">
                <a16:creationId xmlns:a16="http://schemas.microsoft.com/office/drawing/2014/main" id="{BB47372E-D0FF-48F8-9885-26EA4EDE90A2}"/>
              </a:ext>
            </a:extLst>
          </p:cNvPr>
          <p:cNvSpPr/>
          <p:nvPr/>
        </p:nvSpPr>
        <p:spPr>
          <a:xfrm>
            <a:off x="920081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Sign in and audit</a:t>
            </a:r>
            <a:br>
              <a:rPr lang="en-US" sz="2000" dirty="0">
                <a:solidFill>
                  <a:schemeClr val="tx1"/>
                </a:solidFill>
              </a:rPr>
            </a:br>
            <a:r>
              <a:rPr lang="en-US" sz="2000" dirty="0">
                <a:solidFill>
                  <a:schemeClr val="tx1"/>
                </a:solidFill>
              </a:rPr>
              <a:t>log information</a:t>
            </a:r>
            <a:br>
              <a:rPr lang="en-US" sz="2000" dirty="0">
                <a:solidFill>
                  <a:schemeClr val="tx1"/>
                </a:solidFill>
              </a:rPr>
            </a:br>
            <a:r>
              <a:rPr lang="en-US" sz="2000" dirty="0">
                <a:solidFill>
                  <a:schemeClr val="tx1"/>
                </a:solidFill>
              </a:rPr>
              <a:t>is available</a:t>
            </a:r>
            <a:endParaRPr lang="en-IN" sz="2000" dirty="0">
              <a:solidFill>
                <a:schemeClr val="tx1"/>
              </a:solidFill>
            </a:endParaRP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Perform bulk account updates</a:t>
            </a:r>
          </a:p>
        </p:txBody>
      </p:sp>
      <p:sp>
        <p:nvSpPr>
          <p:cNvPr id="10" name="Freeform: Shape 9">
            <a:extLst>
              <a:ext uri="{FF2B5EF4-FFF2-40B4-BE49-F238E27FC236}">
                <a16:creationId xmlns:a16="http://schemas.microsoft.com/office/drawing/2014/main" id="{F6084F3F-647F-4933-85D8-5F1690C4EA0D}"/>
              </a:ext>
            </a:extLst>
          </p:cNvPr>
          <p:cNvSpPr/>
          <p:nvPr/>
        </p:nvSpPr>
        <p:spPr>
          <a:xfrm>
            <a:off x="558223" y="4894693"/>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Azure AD supports bulk user and group member updates</a:t>
            </a:r>
          </a:p>
        </p:txBody>
      </p:sp>
      <p:sp>
        <p:nvSpPr>
          <p:cNvPr id="9" name="Freeform: Shape 8">
            <a:extLst>
              <a:ext uri="{FF2B5EF4-FFF2-40B4-BE49-F238E27FC236}">
                <a16:creationId xmlns:a16="http://schemas.microsoft.com/office/drawing/2014/main" id="{CC67C29D-13CE-4EDA-B25C-E03DB051F7C5}"/>
              </a:ext>
            </a:extLst>
          </p:cNvPr>
          <p:cNvSpPr/>
          <p:nvPr/>
        </p:nvSpPr>
        <p:spPr>
          <a:xfrm>
            <a:off x="4369457"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the comma-separated values (CSV) template you can download from the Portal</a:t>
            </a:r>
          </a:p>
        </p:txBody>
      </p:sp>
      <p:sp>
        <p:nvSpPr>
          <p:cNvPr id="11" name="Freeform: Shape 10">
            <a:extLst>
              <a:ext uri="{FF2B5EF4-FFF2-40B4-BE49-F238E27FC236}">
                <a16:creationId xmlns:a16="http://schemas.microsoft.com/office/drawing/2014/main" id="{F1EF831E-263B-494E-A165-3C91F34BC23C}"/>
              </a:ext>
            </a:extLst>
          </p:cNvPr>
          <p:cNvSpPr/>
          <p:nvPr/>
        </p:nvSpPr>
        <p:spPr>
          <a:xfrm>
            <a:off x="8180691"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signed in as a Global administrator or User administrator</a:t>
            </a:r>
          </a:p>
        </p:txBody>
      </p:sp>
      <p:pic>
        <p:nvPicPr>
          <p:cNvPr id="3" name="Picture 2" descr="Screenshot of the bulk create user page in Azure AD. ">
            <a:extLst>
              <a:ext uri="{FF2B5EF4-FFF2-40B4-BE49-F238E27FC236}">
                <a16:creationId xmlns:a16="http://schemas.microsoft.com/office/drawing/2014/main" id="{7740676A-1072-411D-B851-F5DB71064382}"/>
              </a:ext>
            </a:extLst>
          </p:cNvPr>
          <p:cNvPicPr>
            <a:picLocks noChangeAspect="1"/>
          </p:cNvPicPr>
          <p:nvPr/>
        </p:nvPicPr>
        <p:blipFill>
          <a:blip r:embed="rId3"/>
          <a:stretch>
            <a:fillRect/>
          </a:stretch>
        </p:blipFill>
        <p:spPr>
          <a:xfrm>
            <a:off x="656050" y="1930540"/>
            <a:ext cx="10967943" cy="2225824"/>
          </a:xfrm>
          <a:prstGeom prst="rect">
            <a:avLst/>
          </a:prstGeom>
        </p:spPr>
      </p:pic>
      <p:sp>
        <p:nvSpPr>
          <p:cNvPr id="5" name="Rectangle 4">
            <a:extLst>
              <a:ext uri="{FF2B5EF4-FFF2-40B4-BE49-F238E27FC236}">
                <a16:creationId xmlns:a16="http://schemas.microsoft.com/office/drawing/2014/main" id="{3BF2B4B1-B0EA-4B47-A1AD-F26A44ADC48A}"/>
              </a:ext>
              <a:ext uri="{C183D7F6-B498-43B3-948B-1728B52AA6E4}">
                <adec:decorative xmlns:adec="http://schemas.microsoft.com/office/drawing/2017/decorative" val="1"/>
              </a:ext>
            </a:extLst>
          </p:cNvPr>
          <p:cNvSpPr/>
          <p:nvPr/>
        </p:nvSpPr>
        <p:spPr bwMode="auto">
          <a:xfrm>
            <a:off x="427038" y="1192212"/>
            <a:ext cx="11582400" cy="34167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112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Group Accounts</a:t>
            </a:r>
          </a:p>
        </p:txBody>
      </p:sp>
      <p:sp>
        <p:nvSpPr>
          <p:cNvPr id="11" name="Rectangle 10">
            <a:extLst>
              <a:ext uri="{FF2B5EF4-FFF2-40B4-BE49-F238E27FC236}">
                <a16:creationId xmlns:a16="http://schemas.microsoft.com/office/drawing/2014/main" id="{67F2BA23-EAF0-4F0E-ACE5-C863F7DA9F08}"/>
              </a:ext>
              <a:ext uri="{C183D7F6-B498-43B3-948B-1728B52AA6E4}">
                <adec:decorative xmlns:adec="http://schemas.microsoft.com/office/drawing/2017/decorative" val="1"/>
              </a:ext>
            </a:extLst>
          </p:cNvPr>
          <p:cNvSpPr/>
          <p:nvPr/>
        </p:nvSpPr>
        <p:spPr bwMode="auto">
          <a:xfrm>
            <a:off x="427038" y="1192213"/>
            <a:ext cx="11582400" cy="34133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3"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0F71FC66-9E5E-4996-A453-AA80AC7790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17580" y="1343638"/>
            <a:ext cx="9801317" cy="3110501"/>
          </a:xfrm>
          <a:prstGeom prst="rect">
            <a:avLst/>
          </a:prstGeom>
        </p:spPr>
      </p:pic>
      <p:sp>
        <p:nvSpPr>
          <p:cNvPr id="5" name="Rectangle 4">
            <a:extLst>
              <a:ext uri="{FF2B5EF4-FFF2-40B4-BE49-F238E27FC236}">
                <a16:creationId xmlns:a16="http://schemas.microsoft.com/office/drawing/2014/main" id="{9D4081B1-5032-4F80-BBEC-87A7EC21EBC2}"/>
              </a:ext>
            </a:extLst>
          </p:cNvPr>
          <p:cNvSpPr/>
          <p:nvPr/>
        </p:nvSpPr>
        <p:spPr>
          <a:xfrm>
            <a:off x="427036" y="4760686"/>
            <a:ext cx="5707881"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Group Types</a:t>
            </a:r>
          </a:p>
          <a:p>
            <a:pPr marL="342900" indent="-228600">
              <a:spcBef>
                <a:spcPts val="200"/>
              </a:spcBef>
              <a:spcAft>
                <a:spcPts val="300"/>
              </a:spcAft>
              <a:buFont typeface="Arial" panose="020B0604020202020204" pitchFamily="34" charset="0"/>
              <a:buChar char="•"/>
            </a:pPr>
            <a:r>
              <a:rPr lang="en-US" sz="2200" dirty="0">
                <a:solidFill>
                  <a:schemeClr val="tx1"/>
                </a:solidFill>
              </a:rPr>
              <a:t>Security groups</a:t>
            </a:r>
          </a:p>
          <a:p>
            <a:pPr marL="342900" indent="-228600">
              <a:spcBef>
                <a:spcPts val="200"/>
              </a:spcBef>
              <a:spcAft>
                <a:spcPts val="300"/>
              </a:spcAft>
              <a:buFont typeface="Arial" panose="020B0604020202020204" pitchFamily="34" charset="0"/>
              <a:buChar char="•"/>
            </a:pPr>
            <a:r>
              <a:rPr lang="en-US" sz="2200" dirty="0">
                <a:solidFill>
                  <a:schemeClr val="tx1"/>
                </a:solidFill>
              </a:rPr>
              <a:t>Microsoft 365 groups</a:t>
            </a:r>
          </a:p>
        </p:txBody>
      </p:sp>
      <p:sp>
        <p:nvSpPr>
          <p:cNvPr id="15" name="Rectangle 14">
            <a:extLst>
              <a:ext uri="{FF2B5EF4-FFF2-40B4-BE49-F238E27FC236}">
                <a16:creationId xmlns:a16="http://schemas.microsoft.com/office/drawing/2014/main" id="{BD242CC3-01C1-41E3-919F-6987173DA536}"/>
              </a:ext>
            </a:extLst>
          </p:cNvPr>
          <p:cNvSpPr/>
          <p:nvPr/>
        </p:nvSpPr>
        <p:spPr>
          <a:xfrm>
            <a:off x="6280061" y="4760686"/>
            <a:ext cx="5729376"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Assignment Types</a:t>
            </a:r>
          </a:p>
          <a:p>
            <a:pPr marL="342900" indent="-228600">
              <a:spcBef>
                <a:spcPts val="200"/>
              </a:spcBef>
              <a:spcAft>
                <a:spcPts val="300"/>
              </a:spcAft>
              <a:buFont typeface="Arial" panose="020B0604020202020204" pitchFamily="34" charset="0"/>
              <a:buChar char="•"/>
            </a:pPr>
            <a:r>
              <a:rPr lang="en-US" sz="2200" dirty="0">
                <a:solidFill>
                  <a:schemeClr val="tx1"/>
                </a:solidFill>
              </a:rPr>
              <a:t>Assigned</a:t>
            </a:r>
          </a:p>
          <a:p>
            <a:pPr marL="342900" indent="-228600">
              <a:spcBef>
                <a:spcPts val="200"/>
              </a:spcBef>
              <a:spcAft>
                <a:spcPts val="300"/>
              </a:spcAft>
              <a:buFont typeface="Arial" panose="020B0604020202020204" pitchFamily="34" charset="0"/>
              <a:buChar char="•"/>
            </a:pPr>
            <a:r>
              <a:rPr lang="en-US" sz="2200" dirty="0">
                <a:solidFill>
                  <a:schemeClr val="tx1"/>
                </a:solidFill>
              </a:rPr>
              <a:t>Dynamic User</a:t>
            </a:r>
          </a:p>
          <a:p>
            <a:pPr marL="342900" indent="-228600">
              <a:spcBef>
                <a:spcPts val="200"/>
              </a:spcBef>
              <a:spcAft>
                <a:spcPts val="300"/>
              </a:spcAft>
              <a:buFont typeface="Arial" panose="020B0604020202020204" pitchFamily="34" charset="0"/>
              <a:buChar char="•"/>
            </a:pPr>
            <a:r>
              <a:rPr lang="en-US" sz="2200" dirty="0">
                <a:solidFill>
                  <a:schemeClr val="tx1"/>
                </a:solidFill>
              </a:rPr>
              <a:t>Dynamic Device (Security groups only)</a:t>
            </a: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C3F5-F580-BE69-76AF-8C9C2057BDDC}"/>
              </a:ext>
            </a:extLst>
          </p:cNvPr>
          <p:cNvSpPr>
            <a:spLocks noGrp="1"/>
          </p:cNvSpPr>
          <p:nvPr>
            <p:ph type="title"/>
          </p:nvPr>
        </p:nvSpPr>
        <p:spPr/>
        <p:txBody>
          <a:bodyPr/>
          <a:lstStyle/>
          <a:p>
            <a:r>
              <a:rPr lang="en-GB" dirty="0"/>
              <a:t>Things to Consider about Groups in AAD?</a:t>
            </a:r>
          </a:p>
        </p:txBody>
      </p:sp>
      <p:pic>
        <p:nvPicPr>
          <p:cNvPr id="4" name="Picture 3">
            <a:extLst>
              <a:ext uri="{FF2B5EF4-FFF2-40B4-BE49-F238E27FC236}">
                <a16:creationId xmlns:a16="http://schemas.microsoft.com/office/drawing/2014/main" id="{B5251FAF-7759-5930-FAD3-261FDFFE3AA5}"/>
              </a:ext>
            </a:extLst>
          </p:cNvPr>
          <p:cNvPicPr>
            <a:picLocks noChangeAspect="1"/>
          </p:cNvPicPr>
          <p:nvPr/>
        </p:nvPicPr>
        <p:blipFill>
          <a:blip r:embed="rId2"/>
          <a:stretch>
            <a:fillRect/>
          </a:stretch>
        </p:blipFill>
        <p:spPr>
          <a:xfrm>
            <a:off x="1732914" y="1765124"/>
            <a:ext cx="8970646" cy="3606498"/>
          </a:xfrm>
          <a:prstGeom prst="rect">
            <a:avLst/>
          </a:prstGeom>
        </p:spPr>
      </p:pic>
    </p:spTree>
    <p:extLst>
      <p:ext uri="{BB962C8B-B14F-4D97-AF65-F5344CB8AC3E}">
        <p14:creationId xmlns:p14="http://schemas.microsoft.com/office/powerpoint/2010/main" val="221511609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63B-3E26-476B-B207-490FBCA34D1E}"/>
              </a:ext>
            </a:extLst>
          </p:cNvPr>
          <p:cNvSpPr>
            <a:spLocks noGrp="1"/>
          </p:cNvSpPr>
          <p:nvPr>
            <p:ph type="title"/>
          </p:nvPr>
        </p:nvSpPr>
        <p:spPr/>
        <p:txBody>
          <a:bodyPr/>
          <a:lstStyle/>
          <a:p>
            <a:r>
              <a:rPr lang="en-US" dirty="0"/>
              <a:t>Assign Licenses to Users and Groups</a:t>
            </a:r>
          </a:p>
        </p:txBody>
      </p:sp>
      <p:sp>
        <p:nvSpPr>
          <p:cNvPr id="3" name="Text Placeholder 2">
            <a:extLst>
              <a:ext uri="{FF2B5EF4-FFF2-40B4-BE49-F238E27FC236}">
                <a16:creationId xmlns:a16="http://schemas.microsoft.com/office/drawing/2014/main" id="{386CFAE0-5594-44E4-A9BF-70BA9F60E048}"/>
              </a:ext>
            </a:extLst>
          </p:cNvPr>
          <p:cNvSpPr txBox="1">
            <a:spLocks/>
          </p:cNvSpPr>
          <p:nvPr/>
        </p:nvSpPr>
        <p:spPr>
          <a:xfrm>
            <a:off x="465139" y="3341184"/>
            <a:ext cx="7045134" cy="2646878"/>
          </a:xfrm>
          <a:prstGeom prst="rect">
            <a:avLst/>
          </a:prstGeom>
          <a:solidFill>
            <a:schemeClr val="bg1">
              <a:lumMod val="95000"/>
            </a:schemeClr>
          </a:solidFill>
        </p:spPr>
        <p:txBody>
          <a:bodyPr vert="horz" wrap="square" lIns="0" tIns="91440" rIns="146304" bIns="9144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2000" dirty="0">
                <a:latin typeface="+mn-lt"/>
              </a:rPr>
              <a:t>Additional Services (like O365 are paid cloud services)</a:t>
            </a:r>
          </a:p>
          <a:p>
            <a:pPr marL="349724" indent="-349724">
              <a:spcAft>
                <a:spcPts val="612"/>
              </a:spcAft>
              <a:buFont typeface="Arial" panose="020B0604020202020204" pitchFamily="34" charset="0"/>
              <a:buChar char="•"/>
            </a:pPr>
            <a:r>
              <a:rPr lang="en-US" sz="2000" dirty="0">
                <a:latin typeface="+mn-lt"/>
              </a:rPr>
              <a:t>Microsoft paid cloud services require licenses</a:t>
            </a:r>
          </a:p>
          <a:p>
            <a:pPr marL="349724" indent="-349724">
              <a:spcAft>
                <a:spcPts val="612"/>
              </a:spcAft>
              <a:buFont typeface="Arial" panose="020B0604020202020204" pitchFamily="34" charset="0"/>
              <a:buChar char="•"/>
            </a:pPr>
            <a:r>
              <a:rPr lang="en-US" sz="2000" dirty="0">
                <a:latin typeface="+mn-lt"/>
              </a:rPr>
              <a:t>Licenses are assigned to those who need access to the services</a:t>
            </a:r>
          </a:p>
          <a:p>
            <a:pPr marL="349724" indent="-349724">
              <a:spcAft>
                <a:spcPts val="612"/>
              </a:spcAft>
              <a:buFont typeface="Arial" panose="020B0604020202020204" pitchFamily="34" charset="0"/>
              <a:buChar char="•"/>
            </a:pPr>
            <a:r>
              <a:rPr lang="en-US" sz="2000" dirty="0">
                <a:latin typeface="+mn-lt"/>
              </a:rPr>
              <a:t>Each user or group requires a separate paid license</a:t>
            </a:r>
          </a:p>
          <a:p>
            <a:pPr marL="349724" indent="-349724">
              <a:spcAft>
                <a:spcPts val="612"/>
              </a:spcAft>
              <a:buFont typeface="Arial" panose="020B0604020202020204" pitchFamily="34" charset="0"/>
              <a:buChar char="•"/>
            </a:pPr>
            <a:r>
              <a:rPr lang="en-US" sz="2000" dirty="0">
                <a:latin typeface="+mn-lt"/>
              </a:rPr>
              <a:t>Administrators use management portals and PowerShell cmdlets to manage licenses</a:t>
            </a:r>
          </a:p>
        </p:txBody>
      </p:sp>
      <p:sp>
        <p:nvSpPr>
          <p:cNvPr id="4" name="Text Placeholder 2">
            <a:extLst>
              <a:ext uri="{FF2B5EF4-FFF2-40B4-BE49-F238E27FC236}">
                <a16:creationId xmlns:a16="http://schemas.microsoft.com/office/drawing/2014/main" id="{3A954253-4AE2-4A43-AB18-919BE6E4339E}"/>
              </a:ext>
            </a:extLst>
          </p:cNvPr>
          <p:cNvSpPr txBox="1">
            <a:spLocks/>
          </p:cNvSpPr>
          <p:nvPr/>
        </p:nvSpPr>
        <p:spPr>
          <a:xfrm>
            <a:off x="465139" y="1394503"/>
            <a:ext cx="7045133" cy="1624632"/>
          </a:xfrm>
          <a:prstGeom prst="rect">
            <a:avLst/>
          </a:prstGeom>
          <a:solidFill>
            <a:schemeClr val="bg1">
              <a:lumMod val="95000"/>
            </a:schemeClr>
          </a:solidFill>
        </p:spPr>
        <p:txBody>
          <a:bodyPr vert="horz" wrap="square" lIns="0" tIns="93260" rIns="0" bIns="932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12"/>
              </a:spcAft>
            </a:pPr>
            <a:r>
              <a:rPr lang="en-US" sz="2000" dirty="0">
                <a:latin typeface="+mn-lt"/>
              </a:rPr>
              <a:t>Microsoft Azure is a cloud service that provides many built-in services for free.</a:t>
            </a:r>
          </a:p>
          <a:p>
            <a:pPr marL="349724" indent="-349724">
              <a:spcAft>
                <a:spcPts val="612"/>
              </a:spcAft>
              <a:buFont typeface="Arial" panose="020B0604020202020204" pitchFamily="34" charset="0"/>
              <a:buChar char="•"/>
            </a:pPr>
            <a:r>
              <a:rPr lang="en-US" sz="2000" dirty="0">
                <a:latin typeface="+mn-lt"/>
              </a:rPr>
              <a:t>Azure AD comes as a free service</a:t>
            </a:r>
          </a:p>
          <a:p>
            <a:pPr marL="349724" indent="-349724">
              <a:spcAft>
                <a:spcPts val="612"/>
              </a:spcAft>
              <a:buFont typeface="Arial" panose="020B0604020202020204" pitchFamily="34" charset="0"/>
              <a:buChar char="•"/>
            </a:pPr>
            <a:r>
              <a:rPr lang="en-US" sz="2000" dirty="0">
                <a:latin typeface="+mn-lt"/>
              </a:rPr>
              <a:t>Gain additional Azure AD functionality with a P1 or P2 license</a:t>
            </a:r>
          </a:p>
        </p:txBody>
      </p:sp>
      <p:sp>
        <p:nvSpPr>
          <p:cNvPr id="7" name="TextBox 6">
            <a:extLst>
              <a:ext uri="{FF2B5EF4-FFF2-40B4-BE49-F238E27FC236}">
                <a16:creationId xmlns:a16="http://schemas.microsoft.com/office/drawing/2014/main" id="{2EC5E35C-165E-4CDB-A302-4D90FFF5C72B}"/>
              </a:ext>
            </a:extLst>
          </p:cNvPr>
          <p:cNvSpPr txBox="1"/>
          <p:nvPr/>
        </p:nvSpPr>
        <p:spPr>
          <a:xfrm>
            <a:off x="8086531" y="1949146"/>
            <a:ext cx="3659507" cy="3096232"/>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View license plans and plan details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Set the Usage Location parameter</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Assign licenses to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Change license plans for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Remove a license</a:t>
            </a:r>
          </a:p>
        </p:txBody>
      </p:sp>
      <p:sp>
        <p:nvSpPr>
          <p:cNvPr id="9" name="Rectangle 8">
            <a:extLst>
              <a:ext uri="{FF2B5EF4-FFF2-40B4-BE49-F238E27FC236}">
                <a16:creationId xmlns:a16="http://schemas.microsoft.com/office/drawing/2014/main" id="{2F311426-81B3-435A-AF45-664855A823FE}"/>
              </a:ext>
              <a:ext uri="{C183D7F6-B498-43B3-948B-1728B52AA6E4}">
                <adec:decorative xmlns:adec="http://schemas.microsoft.com/office/drawing/2017/decorative" val="1"/>
              </a:ext>
            </a:extLst>
          </p:cNvPr>
          <p:cNvSpPr/>
          <p:nvPr/>
        </p:nvSpPr>
        <p:spPr bwMode="auto">
          <a:xfrm>
            <a:off x="7861235" y="1394503"/>
            <a:ext cx="4110101" cy="459355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085030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CBAE-9A31-4507-B151-EA8849DDE6D9}"/>
              </a:ext>
            </a:extLst>
          </p:cNvPr>
          <p:cNvSpPr>
            <a:spLocks noGrp="1"/>
          </p:cNvSpPr>
          <p:nvPr>
            <p:ph type="title"/>
          </p:nvPr>
        </p:nvSpPr>
        <p:spPr/>
        <p:txBody>
          <a:bodyPr/>
          <a:lstStyle/>
          <a:p>
            <a:r>
              <a:rPr lang="en-US" dirty="0"/>
              <a:t>Create Administrative Units</a:t>
            </a:r>
          </a:p>
        </p:txBody>
      </p:sp>
      <p:sp>
        <p:nvSpPr>
          <p:cNvPr id="15" name="Rectangle 14" descr="Cre">
            <a:extLst>
              <a:ext uri="{FF2B5EF4-FFF2-40B4-BE49-F238E27FC236}">
                <a16:creationId xmlns:a16="http://schemas.microsoft.com/office/drawing/2014/main" id="{293DE8C9-E825-447F-B9FF-51F3564C8F76}"/>
              </a:ext>
            </a:extLst>
          </p:cNvPr>
          <p:cNvSpPr/>
          <p:nvPr/>
        </p:nvSpPr>
        <p:spPr bwMode="auto">
          <a:xfrm>
            <a:off x="684891" y="1558040"/>
            <a:ext cx="6100920" cy="6989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an administrative unit</a:t>
            </a:r>
          </a:p>
        </p:txBody>
      </p:sp>
      <p:sp>
        <p:nvSpPr>
          <p:cNvPr id="17" name="Rectangle 16" descr="Cre">
            <a:extLst>
              <a:ext uri="{FF2B5EF4-FFF2-40B4-BE49-F238E27FC236}">
                <a16:creationId xmlns:a16="http://schemas.microsoft.com/office/drawing/2014/main" id="{7D152784-4904-411C-80BF-E666F9F3032A}"/>
              </a:ext>
            </a:extLst>
          </p:cNvPr>
          <p:cNvSpPr/>
          <p:nvPr/>
        </p:nvSpPr>
        <p:spPr bwMode="auto">
          <a:xfrm>
            <a:off x="684891" y="2518183"/>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Populate the administrative unit with Azure AD users or groups</a:t>
            </a:r>
          </a:p>
        </p:txBody>
      </p:sp>
      <p:sp>
        <p:nvSpPr>
          <p:cNvPr id="3" name="Rectangle 2" descr="Cre">
            <a:extLst>
              <a:ext uri="{FF2B5EF4-FFF2-40B4-BE49-F238E27FC236}">
                <a16:creationId xmlns:a16="http://schemas.microsoft.com/office/drawing/2014/main" id="{7756E495-791C-4460-BF1C-F19E9A39138A}"/>
              </a:ext>
            </a:extLst>
          </p:cNvPr>
          <p:cNvSpPr/>
          <p:nvPr/>
        </p:nvSpPr>
        <p:spPr bwMode="auto">
          <a:xfrm>
            <a:off x="684891" y="3597010"/>
            <a:ext cx="6100920" cy="8087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 role with appropriate permissions scoped to the administrative unit</a:t>
            </a:r>
          </a:p>
        </p:txBody>
      </p:sp>
      <p:sp>
        <p:nvSpPr>
          <p:cNvPr id="19" name="Rectangle 18" descr="Cre">
            <a:extLst>
              <a:ext uri="{FF2B5EF4-FFF2-40B4-BE49-F238E27FC236}">
                <a16:creationId xmlns:a16="http://schemas.microsoft.com/office/drawing/2014/main" id="{B6E6DA29-33ED-4654-8230-8505BE5D7507}"/>
              </a:ext>
            </a:extLst>
          </p:cNvPr>
          <p:cNvSpPr/>
          <p:nvPr/>
        </p:nvSpPr>
        <p:spPr bwMode="auto">
          <a:xfrm>
            <a:off x="684891" y="4666996"/>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r>
              <a:rPr lang="en-US" sz="2000" b="0" i="0" dirty="0">
                <a:solidFill>
                  <a:srgbClr val="171717"/>
                </a:solidFill>
                <a:effectLst/>
              </a:rPr>
              <a:t>Add IT members to the role </a:t>
            </a:r>
          </a:p>
        </p:txBody>
      </p:sp>
      <p:sp>
        <p:nvSpPr>
          <p:cNvPr id="34" name="TextBox 33">
            <a:extLst>
              <a:ext uri="{FF2B5EF4-FFF2-40B4-BE49-F238E27FC236}">
                <a16:creationId xmlns:a16="http://schemas.microsoft.com/office/drawing/2014/main" id="{6E5B9834-675E-4F51-8074-41FD564FC808}"/>
              </a:ext>
              <a:ext uri="{C183D7F6-B498-43B3-948B-1728B52AA6E4}">
                <adec:decorative xmlns:adec="http://schemas.microsoft.com/office/drawing/2017/decorative" val="1"/>
              </a:ext>
            </a:extLst>
          </p:cNvPr>
          <p:cNvSpPr txBox="1"/>
          <p:nvPr/>
        </p:nvSpPr>
        <p:spPr>
          <a:xfrm>
            <a:off x="7506939" y="4561286"/>
            <a:ext cx="3873799" cy="923330"/>
          </a:xfrm>
          <a:prstGeom prst="rect">
            <a:avLst/>
          </a:prstGeom>
          <a:noFill/>
        </p:spPr>
        <p:txBody>
          <a:bodyPr wrap="square">
            <a:spAutoFit/>
          </a:bodyPr>
          <a:lstStyle/>
          <a:p>
            <a:pPr algn="ctr">
              <a:spcAft>
                <a:spcPts val="1200"/>
              </a:spcAft>
            </a:pPr>
            <a:r>
              <a:rPr lang="en-US" b="0" i="0" dirty="0">
                <a:solidFill>
                  <a:srgbClr val="171717"/>
                </a:solidFill>
                <a:effectLst/>
                <a:latin typeface="Segoe UI" panose="020B0502040204020203" pitchFamily="34" charset="0"/>
              </a:rPr>
              <a:t>Azure AD Premium P1 or P2 for each Privileged Role Administrator or Global Administrator</a:t>
            </a:r>
          </a:p>
        </p:txBody>
      </p:sp>
      <p:pic>
        <p:nvPicPr>
          <p:cNvPr id="36" name="Picture 35">
            <a:extLst>
              <a:ext uri="{FF2B5EF4-FFF2-40B4-BE49-F238E27FC236}">
                <a16:creationId xmlns:a16="http://schemas.microsoft.com/office/drawing/2014/main" id="{A3F111C7-3592-4108-916D-EC8495F610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76109" y="1558040"/>
            <a:ext cx="2477438" cy="2858583"/>
          </a:xfrm>
          <a:prstGeom prst="rect">
            <a:avLst/>
          </a:prstGeom>
          <a:ln>
            <a:solidFill>
              <a:schemeClr val="bg1">
                <a:lumMod val="85000"/>
              </a:schemeClr>
            </a:solidFill>
          </a:ln>
        </p:spPr>
      </p:pic>
      <p:sp>
        <p:nvSpPr>
          <p:cNvPr id="37" name="Rectangle 36">
            <a:extLst>
              <a:ext uri="{FF2B5EF4-FFF2-40B4-BE49-F238E27FC236}">
                <a16:creationId xmlns:a16="http://schemas.microsoft.com/office/drawing/2014/main" id="{668061DE-0D18-4B99-8F87-797AFCBD366E}"/>
              </a:ext>
              <a:ext uri="{C183D7F6-B498-43B3-948B-1728B52AA6E4}">
                <adec:decorative xmlns:adec="http://schemas.microsoft.com/office/drawing/2017/decorative" val="1"/>
              </a:ext>
            </a:extLst>
          </p:cNvPr>
          <p:cNvSpPr/>
          <p:nvPr/>
        </p:nvSpPr>
        <p:spPr bwMode="auto">
          <a:xfrm>
            <a:off x="6997566" y="1319397"/>
            <a:ext cx="4754018" cy="43980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65456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Active Directory</a:t>
            </a:r>
          </a:p>
        </p:txBody>
      </p:sp>
      <p:pic>
        <p:nvPicPr>
          <p:cNvPr id="2" name="Graphic 1">
            <a:extLst>
              <a:ext uri="{FF2B5EF4-FFF2-40B4-BE49-F238E27FC236}">
                <a16:creationId xmlns:a16="http://schemas.microsoft.com/office/drawing/2014/main" id="{CE7F482A-A2BD-47CB-A2EE-F70D96E5092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1841" y="2756827"/>
            <a:ext cx="1315390" cy="1315390"/>
          </a:xfrm>
          <a:prstGeom prst="rect">
            <a:avLst/>
          </a:prstGeom>
        </p:spPr>
      </p:pic>
    </p:spTree>
    <p:extLst>
      <p:ext uri="{BB962C8B-B14F-4D97-AF65-F5344CB8AC3E}">
        <p14:creationId xmlns:p14="http://schemas.microsoft.com/office/powerpoint/2010/main" val="333293306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pic>
        <p:nvPicPr>
          <p:cNvPr id="8" name="Picture 7" descr="Icon of a document with a tick mark">
            <a:extLst>
              <a:ext uri="{FF2B5EF4-FFF2-40B4-BE49-F238E27FC236}">
                <a16:creationId xmlns:a16="http://schemas.microsoft.com/office/drawing/2014/main" id="{65159C4E-4AC8-4B66-A390-D3036D93A6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799" y="1409127"/>
            <a:ext cx="1086612" cy="1088136"/>
          </a:xfrm>
          <a:prstGeom prst="rect">
            <a:avLst/>
          </a:prstGeom>
        </p:spPr>
      </p:pic>
      <p:sp>
        <p:nvSpPr>
          <p:cNvPr id="17" name="Rectangle 16">
            <a:extLst>
              <a:ext uri="{FF2B5EF4-FFF2-40B4-BE49-F238E27FC236}">
                <a16:creationId xmlns:a16="http://schemas.microsoft.com/office/drawing/2014/main" id="{923D7831-018A-4B01-ADD7-E0128178D36C}"/>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Determine domain information</a:t>
            </a:r>
          </a:p>
        </p:txBody>
      </p:sp>
      <p:cxnSp>
        <p:nvCxnSpPr>
          <p:cNvPr id="16" name="Straight Connector 15">
            <a:extLst>
              <a:ext uri="{FF2B5EF4-FFF2-40B4-BE49-F238E27FC236}">
                <a16:creationId xmlns:a16="http://schemas.microsoft.com/office/drawing/2014/main" id="{59233944-0D6F-4A52-BDB7-F94B0E1F05C7}"/>
              </a:ext>
              <a:ext uri="{C183D7F6-B498-43B3-948B-1728B52AA6E4}">
                <adec:decorative xmlns:adec="http://schemas.microsoft.com/office/drawing/2017/decorative" val="1"/>
              </a:ext>
            </a:extLst>
          </p:cNvPr>
          <p:cNvCxnSpPr>
            <a:cxnSpLocks/>
          </p:cNvCxnSpPr>
          <p:nvPr/>
        </p:nvCxnSpPr>
        <p:spPr>
          <a:xfrm>
            <a:off x="1816100" y="2572943"/>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webpage showing a person">
            <a:extLst>
              <a:ext uri="{FF2B5EF4-FFF2-40B4-BE49-F238E27FC236}">
                <a16:creationId xmlns:a16="http://schemas.microsoft.com/office/drawing/2014/main" id="{5A13B1F7-4F8B-4B99-9A39-47A4138105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799" y="2663971"/>
            <a:ext cx="1086612" cy="1088136"/>
          </a:xfrm>
          <a:prstGeom prst="rect">
            <a:avLst/>
          </a:prstGeom>
        </p:spPr>
      </p:pic>
      <p:sp>
        <p:nvSpPr>
          <p:cNvPr id="18" name="Rectangle 17">
            <a:extLst>
              <a:ext uri="{FF2B5EF4-FFF2-40B4-BE49-F238E27FC236}">
                <a16:creationId xmlns:a16="http://schemas.microsoft.com/office/drawing/2014/main" id="{4F292E80-6B20-4F3B-ACB6-E0B206017A2D}"/>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user accounts</a:t>
            </a:r>
          </a:p>
        </p:txBody>
      </p:sp>
      <p:cxnSp>
        <p:nvCxnSpPr>
          <p:cNvPr id="21" name="Straight Connector 20">
            <a:extLst>
              <a:ext uri="{FF2B5EF4-FFF2-40B4-BE49-F238E27FC236}">
                <a16:creationId xmlns:a16="http://schemas.microsoft.com/office/drawing/2014/main" id="{07023E29-57D1-4944-A823-24A2B7F21E96}"/>
              </a:ext>
              <a:ext uri="{C183D7F6-B498-43B3-948B-1728B52AA6E4}">
                <adec:decorative xmlns:adec="http://schemas.microsoft.com/office/drawing/2017/decorative" val="1"/>
              </a:ext>
            </a:extLst>
          </p:cNvPr>
          <p:cNvCxnSpPr>
            <a:cxnSpLocks/>
          </p:cNvCxnSpPr>
          <p:nvPr/>
        </p:nvCxnSpPr>
        <p:spPr>
          <a:xfrm>
            <a:off x="1816100" y="3841119"/>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magnifying glass">
            <a:extLst>
              <a:ext uri="{FF2B5EF4-FFF2-40B4-BE49-F238E27FC236}">
                <a16:creationId xmlns:a16="http://schemas.microsoft.com/office/drawing/2014/main" id="{299799B4-E209-41B6-9CF7-EEC5E9E976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106" y="3918815"/>
            <a:ext cx="1086612" cy="1089660"/>
          </a:xfrm>
          <a:prstGeom prst="rect">
            <a:avLst/>
          </a:prstGeom>
        </p:spPr>
      </p:pic>
      <p:sp>
        <p:nvSpPr>
          <p:cNvPr id="19" name="Rectangle 18">
            <a:extLst>
              <a:ext uri="{FF2B5EF4-FFF2-40B4-BE49-F238E27FC236}">
                <a16:creationId xmlns:a16="http://schemas.microsoft.com/office/drawing/2014/main" id="{6F4D1B7D-EEC1-430C-AFA4-4EABCF63BEBB}"/>
              </a:ext>
            </a:extLst>
          </p:cNvPr>
          <p:cNvSpPr/>
          <p:nvPr/>
        </p:nvSpPr>
        <p:spPr bwMode="auto">
          <a:xfrm>
            <a:off x="1816100" y="3953999"/>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group accounts</a:t>
            </a:r>
          </a:p>
        </p:txBody>
      </p:sp>
      <p:cxnSp>
        <p:nvCxnSpPr>
          <p:cNvPr id="22" name="Straight Connector 21">
            <a:extLst>
              <a:ext uri="{FF2B5EF4-FFF2-40B4-BE49-F238E27FC236}">
                <a16:creationId xmlns:a16="http://schemas.microsoft.com/office/drawing/2014/main" id="{A43B75BA-25D4-437B-B853-A58E70FE9BFA}"/>
              </a:ext>
              <a:ext uri="{C183D7F6-B498-43B3-948B-1728B52AA6E4}">
                <adec:decorative xmlns:adec="http://schemas.microsoft.com/office/drawing/2017/decorative" val="1"/>
              </a:ext>
            </a:extLst>
          </p:cNvPr>
          <p:cNvCxnSpPr>
            <a:cxnSpLocks/>
          </p:cNvCxnSpPr>
          <p:nvPr/>
        </p:nvCxnSpPr>
        <p:spPr>
          <a:xfrm>
            <a:off x="1816100" y="5109295"/>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screwdriver and a wrench">
            <a:extLst>
              <a:ext uri="{FF2B5EF4-FFF2-40B4-BE49-F238E27FC236}">
                <a16:creationId xmlns:a16="http://schemas.microsoft.com/office/drawing/2014/main" id="{EB17083C-2FD7-4F59-8D95-137363C7B5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799" y="5173662"/>
            <a:ext cx="1086612" cy="1088136"/>
          </a:xfrm>
          <a:prstGeom prst="rect">
            <a:avLst/>
          </a:prstGeom>
        </p:spPr>
      </p:pic>
      <p:sp>
        <p:nvSpPr>
          <p:cNvPr id="20" name="Rectangle 19">
            <a:extLst>
              <a:ext uri="{FF2B5EF4-FFF2-40B4-BE49-F238E27FC236}">
                <a16:creationId xmlns:a16="http://schemas.microsoft.com/office/drawing/2014/main" id="{0CC078E3-1410-4489-AD1E-9949E45A535F}"/>
              </a:ext>
            </a:extLst>
          </p:cNvPr>
          <p:cNvSpPr/>
          <p:nvPr/>
        </p:nvSpPr>
        <p:spPr bwMode="auto">
          <a:xfrm>
            <a:off x="1816100" y="522217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26F1-1286-907A-CF54-5A82BBD5D780}"/>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6B5BDF21-2D3A-B25C-62DC-EC6AE942E3D3}"/>
              </a:ext>
            </a:extLst>
          </p:cNvPr>
          <p:cNvPicPr>
            <a:picLocks noChangeAspect="1"/>
          </p:cNvPicPr>
          <p:nvPr/>
        </p:nvPicPr>
        <p:blipFill>
          <a:blip r:embed="rId3"/>
          <a:stretch>
            <a:fillRect/>
          </a:stretch>
        </p:blipFill>
        <p:spPr>
          <a:xfrm>
            <a:off x="465138" y="1438271"/>
            <a:ext cx="8024555" cy="4435224"/>
          </a:xfrm>
          <a:prstGeom prst="rect">
            <a:avLst/>
          </a:prstGeom>
        </p:spPr>
      </p:pic>
    </p:spTree>
    <p:extLst>
      <p:ext uri="{BB962C8B-B14F-4D97-AF65-F5344CB8AC3E}">
        <p14:creationId xmlns:p14="http://schemas.microsoft.com/office/powerpoint/2010/main" val="149342652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Summary and Resources – Configure User and Group Accounts</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800" y="20883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3"/>
              </a:rPr>
              <a:t>Create Azure users and groups in Azure Active Directory (Sandbox)</a:t>
            </a:r>
            <a:endParaRPr lang="en-IN" sz="1800" kern="1200" dirty="0">
              <a:solidFill>
                <a:schemeClr val="tx1"/>
              </a:solidFill>
            </a:endParaRP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69946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800" y="276189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4"/>
              </a:rPr>
              <a:t>Manage users and groups in Azure Active Directory</a:t>
            </a:r>
            <a:endParaRPr lang="en-IN" sz="1800" kern="1200" dirty="0">
              <a:solidFill>
                <a:schemeClr val="tx1"/>
              </a:solidFill>
            </a:endParaRP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37296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4" name="TextBox 3">
            <a:extLst>
              <a:ext uri="{FF2B5EF4-FFF2-40B4-BE49-F238E27FC236}">
                <a16:creationId xmlns:a16="http://schemas.microsoft.com/office/drawing/2014/main" id="{B7B436AF-E296-4784-AD56-B80A999A2DEE}"/>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75663"/>
            <a:ext cx="9070923" cy="443198"/>
          </a:xfrm>
        </p:spPr>
        <p:txBody>
          <a:bodyPr/>
          <a:lstStyle/>
          <a:p>
            <a:r>
              <a:rPr lang="en-US" sz="3200" dirty="0"/>
              <a:t>Lab 01 - Manage Azure Active Directory Identities</a:t>
            </a:r>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3621" y="2833330"/>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427038" y="1373373"/>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20CF023F-CDCF-454F-9ABA-E592F7D77703}"/>
              </a:ext>
            </a:extLst>
          </p:cNvPr>
          <p:cNvSpPr txBox="1">
            <a:spLocks/>
          </p:cNvSpPr>
          <p:nvPr/>
        </p:nvSpPr>
        <p:spPr>
          <a:xfrm>
            <a:off x="427038" y="3247631"/>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D56F6B51-AD2B-43E1-8FE5-756D81CBBEEA}"/>
              </a:ext>
            </a:extLst>
          </p:cNvPr>
          <p:cNvSpPr/>
          <p:nvPr/>
        </p:nvSpPr>
        <p:spPr bwMode="auto">
          <a:xfrm>
            <a:off x="427038"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configure Azure AD users</a:t>
            </a:r>
          </a:p>
        </p:txBody>
      </p:sp>
      <p:sp>
        <p:nvSpPr>
          <p:cNvPr id="6" name="Rectangle 5">
            <a:extLst>
              <a:ext uri="{FF2B5EF4-FFF2-40B4-BE49-F238E27FC236}">
                <a16:creationId xmlns:a16="http://schemas.microsoft.com/office/drawing/2014/main" id="{2C77F4AB-6ACF-412C-B310-C4D71ECD6E4B}"/>
              </a:ext>
            </a:extLst>
          </p:cNvPr>
          <p:cNvSpPr/>
          <p:nvPr/>
        </p:nvSpPr>
        <p:spPr bwMode="auto">
          <a:xfrm>
            <a:off x="3359516"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Azure AD groups with assigned and dynamic membership</a:t>
            </a:r>
          </a:p>
        </p:txBody>
      </p:sp>
      <p:sp>
        <p:nvSpPr>
          <p:cNvPr id="7" name="Rectangle 6">
            <a:extLst>
              <a:ext uri="{FF2B5EF4-FFF2-40B4-BE49-F238E27FC236}">
                <a16:creationId xmlns:a16="http://schemas.microsoft.com/office/drawing/2014/main" id="{B2709D4D-CF3A-49B0-B774-B996E7083366}"/>
              </a:ext>
            </a:extLst>
          </p:cNvPr>
          <p:cNvSpPr/>
          <p:nvPr/>
        </p:nvSpPr>
        <p:spPr bwMode="auto">
          <a:xfrm>
            <a:off x="6291994"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Create an Azure Active Directory (AD) tenant</a:t>
            </a:r>
          </a:p>
        </p:txBody>
      </p:sp>
      <p:sp>
        <p:nvSpPr>
          <p:cNvPr id="8" name="Rectangle 7">
            <a:extLst>
              <a:ext uri="{FF2B5EF4-FFF2-40B4-BE49-F238E27FC236}">
                <a16:creationId xmlns:a16="http://schemas.microsoft.com/office/drawing/2014/main" id="{57035366-6403-43C4-AC3D-A2F673867A0E}"/>
              </a:ext>
            </a:extLst>
          </p:cNvPr>
          <p:cNvSpPr/>
          <p:nvPr/>
        </p:nvSpPr>
        <p:spPr bwMode="auto">
          <a:xfrm>
            <a:off x="9224472"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4:</a:t>
            </a:r>
            <a:br>
              <a:rPr lang="en-US" sz="2200" dirty="0">
                <a:solidFill>
                  <a:schemeClr val="tx1"/>
                </a:solidFill>
                <a:latin typeface="+mj-lt"/>
                <a:cs typeface="Segoe UI Semilight"/>
              </a:rPr>
            </a:br>
            <a:r>
              <a:rPr lang="en-US" sz="2000" dirty="0">
                <a:solidFill>
                  <a:schemeClr val="tx1"/>
                </a:solidFill>
                <a:cs typeface="Segoe UI Semilight"/>
              </a:rPr>
              <a:t>Manage Azure AD guest users</a:t>
            </a:r>
          </a:p>
        </p:txBody>
      </p:sp>
      <p:sp>
        <p:nvSpPr>
          <p:cNvPr id="10" name="Text Placeholder 2">
            <a:extLst>
              <a:ext uri="{FF2B5EF4-FFF2-40B4-BE49-F238E27FC236}">
                <a16:creationId xmlns:a16="http://schemas.microsoft.com/office/drawing/2014/main" id="{14FC16D0-8BDC-495A-B850-57E8417CC180}"/>
              </a:ext>
            </a:extLst>
          </p:cNvPr>
          <p:cNvSpPr txBox="1">
            <a:spLocks/>
          </p:cNvSpPr>
          <p:nvPr/>
        </p:nvSpPr>
        <p:spPr>
          <a:xfrm>
            <a:off x="8293754" y="6095083"/>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3506" y="609508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r>
              <a:rPr lang="en-US" dirty="0">
                <a:ea typeface="+mj-lt"/>
                <a:cs typeface="+mj-lt"/>
              </a:rPr>
              <a:t>Lab 01 – Architecture diagram</a:t>
            </a:r>
            <a:endParaRPr lang="en-US" dirty="0"/>
          </a:p>
        </p:txBody>
      </p:sp>
      <p:grpSp>
        <p:nvGrpSpPr>
          <p:cNvPr id="37" name="Group 36" descr="Architecture diagram of the detailed lab steps. ">
            <a:extLst>
              <a:ext uri="{FF2B5EF4-FFF2-40B4-BE49-F238E27FC236}">
                <a16:creationId xmlns:a16="http://schemas.microsoft.com/office/drawing/2014/main" id="{CDC8ECEB-2681-4F91-9310-CCAF6E8A01A0}"/>
              </a:ext>
            </a:extLst>
          </p:cNvPr>
          <p:cNvGrpSpPr/>
          <p:nvPr/>
        </p:nvGrpSpPr>
        <p:grpSpPr>
          <a:xfrm>
            <a:off x="1423560" y="1216692"/>
            <a:ext cx="9314988" cy="5145054"/>
            <a:chOff x="475909" y="1359113"/>
            <a:chExt cx="9314988" cy="5145054"/>
          </a:xfrm>
        </p:grpSpPr>
        <p:sp>
          <p:nvSpPr>
            <p:cNvPr id="39" name="Rectangle 38">
              <a:extLst>
                <a:ext uri="{FF2B5EF4-FFF2-40B4-BE49-F238E27FC236}">
                  <a16:creationId xmlns:a16="http://schemas.microsoft.com/office/drawing/2014/main" id="{6E264FA1-FDAE-4D50-B541-4C688DFA417E}"/>
                </a:ext>
              </a:extLst>
            </p:cNvPr>
            <p:cNvSpPr/>
            <p:nvPr/>
          </p:nvSpPr>
          <p:spPr bwMode="auto">
            <a:xfrm>
              <a:off x="7126128" y="1359113"/>
              <a:ext cx="2641033" cy="369855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559EF700-FEA3-4FC1-9CB7-4E413F5CD700}"/>
                </a:ext>
              </a:extLst>
            </p:cNvPr>
            <p:cNvSpPr/>
            <p:nvPr/>
          </p:nvSpPr>
          <p:spPr bwMode="auto">
            <a:xfrm>
              <a:off x="475909" y="1359113"/>
              <a:ext cx="6232170" cy="51450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Graphic 42">
              <a:extLst>
                <a:ext uri="{FF2B5EF4-FFF2-40B4-BE49-F238E27FC236}">
                  <a16:creationId xmlns:a16="http://schemas.microsoft.com/office/drawing/2014/main" id="{D2BA6ED9-0B2C-466C-B820-A10F0F7E1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1895" y="1359113"/>
              <a:ext cx="645758" cy="645758"/>
            </a:xfrm>
            <a:prstGeom prst="rect">
              <a:avLst/>
            </a:prstGeom>
          </p:spPr>
        </p:pic>
        <p:pic>
          <p:nvPicPr>
            <p:cNvPr id="45" name="Graphic 44">
              <a:extLst>
                <a:ext uri="{FF2B5EF4-FFF2-40B4-BE49-F238E27FC236}">
                  <a16:creationId xmlns:a16="http://schemas.microsoft.com/office/drawing/2014/main" id="{DC1678A8-B9AC-44AD-8ADD-F0536142C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5101" y="2921255"/>
              <a:ext cx="295019" cy="295019"/>
            </a:xfrm>
            <a:prstGeom prst="rect">
              <a:avLst/>
            </a:prstGeom>
          </p:spPr>
        </p:pic>
        <p:pic>
          <p:nvPicPr>
            <p:cNvPr id="47" name="Graphic 46">
              <a:extLst>
                <a:ext uri="{FF2B5EF4-FFF2-40B4-BE49-F238E27FC236}">
                  <a16:creationId xmlns:a16="http://schemas.microsoft.com/office/drawing/2014/main" id="{0C5E3FCD-F1B8-45A4-B66F-1786E90A5C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312" y="2416219"/>
              <a:ext cx="295019" cy="295019"/>
            </a:xfrm>
            <a:prstGeom prst="rect">
              <a:avLst/>
            </a:prstGeom>
          </p:spPr>
        </p:pic>
        <p:sp>
          <p:nvSpPr>
            <p:cNvPr id="49" name="TextBox 48">
              <a:extLst>
                <a:ext uri="{FF2B5EF4-FFF2-40B4-BE49-F238E27FC236}">
                  <a16:creationId xmlns:a16="http://schemas.microsoft.com/office/drawing/2014/main" id="{AFD1DB65-B7BF-464E-B6C6-25D81FB059A4}"/>
                </a:ext>
              </a:extLst>
            </p:cNvPr>
            <p:cNvSpPr txBox="1"/>
            <p:nvPr/>
          </p:nvSpPr>
          <p:spPr>
            <a:xfrm>
              <a:off x="2217761" y="1899984"/>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a:gradFill>
                  <a:gsLst>
                    <a:gs pos="2917">
                      <a:srgbClr val="000000"/>
                    </a:gs>
                    <a:gs pos="30000">
                      <a:srgbClr val="000000"/>
                    </a:gs>
                  </a:gsLst>
                  <a:lin ang="5400000" scaled="0"/>
                </a:gradFill>
                <a:latin typeface="Segoe UI"/>
              </a:endParaRPr>
            </a:p>
          </p:txBody>
        </p:sp>
        <p:sp>
          <p:nvSpPr>
            <p:cNvPr id="51" name="TextBox 50">
              <a:extLst>
                <a:ext uri="{FF2B5EF4-FFF2-40B4-BE49-F238E27FC236}">
                  <a16:creationId xmlns:a16="http://schemas.microsoft.com/office/drawing/2014/main" id="{E478AE29-ABAD-40AA-A0B2-EFB285A2A6BC}"/>
                </a:ext>
              </a:extLst>
            </p:cNvPr>
            <p:cNvSpPr txBox="1"/>
            <p:nvPr/>
          </p:nvSpPr>
          <p:spPr>
            <a:xfrm>
              <a:off x="735963" y="3227558"/>
              <a:ext cx="2378745" cy="995697"/>
            </a:xfrm>
            <a:prstGeom prst="rect">
              <a:avLst/>
            </a:prstGeom>
            <a:noFill/>
          </p:spPr>
          <p:txBody>
            <a:bodyPr wrap="square">
              <a:spAutoFit/>
            </a:bodyPr>
            <a:lstStyle/>
            <a:p>
              <a:pPr defTabSz="914367"/>
              <a:r>
                <a:rPr lang="fr-FR" sz="1176" b="1" dirty="0">
                  <a:solidFill>
                    <a:srgbClr val="000000"/>
                  </a:solidFill>
                  <a:latin typeface="Segoe UI"/>
                </a:rPr>
                <a:t>az104-01a-aaduser1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Role: </a:t>
              </a:r>
              <a:r>
                <a:rPr lang="en-US" sz="1176" dirty="0">
                  <a:solidFill>
                    <a:srgbClr val="000000"/>
                  </a:solidFill>
                  <a:latin typeface="Segoe UI"/>
                </a:rPr>
                <a:t>User administrator</a:t>
              </a:r>
            </a:p>
            <a:p>
              <a:pPr defTabSz="914367"/>
              <a:r>
                <a:rPr lang="en-US" sz="1176" b="1" dirty="0">
                  <a:solidFill>
                    <a:srgbClr val="000000"/>
                  </a:solidFill>
                  <a:latin typeface="Segoe UI"/>
                </a:rPr>
                <a:t>Job title: </a:t>
              </a:r>
              <a:r>
                <a:rPr lang="en-US" sz="1176" dirty="0">
                  <a:solidFill>
                    <a:srgbClr val="000000"/>
                  </a:solidFill>
                  <a:latin typeface="Segoe UI"/>
                </a:rPr>
                <a:t>Cloud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53" name="Rectangle: Rounded Corners 52">
              <a:extLst>
                <a:ext uri="{FF2B5EF4-FFF2-40B4-BE49-F238E27FC236}">
                  <a16:creationId xmlns:a16="http://schemas.microsoft.com/office/drawing/2014/main" id="{A617EC88-B201-460C-B07D-81C8D6A4222E}"/>
                </a:ext>
              </a:extLst>
            </p:cNvPr>
            <p:cNvSpPr/>
            <p:nvPr/>
          </p:nvSpPr>
          <p:spPr bwMode="auto">
            <a:xfrm>
              <a:off x="687311" y="2871283"/>
              <a:ext cx="2378745" cy="141175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59CBBDD-9E2B-44E7-BB1F-6F509D72B4AD}"/>
                </a:ext>
              </a:extLst>
            </p:cNvPr>
            <p:cNvSpPr txBox="1"/>
            <p:nvPr/>
          </p:nvSpPr>
          <p:spPr>
            <a:xfrm>
              <a:off x="1081471" y="2248615"/>
              <a:ext cx="2681796"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Cloud Administrators</a:t>
              </a:r>
            </a:p>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Membership type:</a:t>
              </a:r>
              <a:r>
                <a:rPr lang="en-US" sz="1176" dirty="0">
                  <a:gradFill>
                    <a:gsLst>
                      <a:gs pos="2917">
                        <a:srgbClr val="000000"/>
                      </a:gs>
                      <a:gs pos="30000">
                        <a:srgbClr val="000000"/>
                      </a:gs>
                    </a:gsLst>
                    <a:lin ang="5400000" scaled="0"/>
                  </a:gradFill>
                  <a:latin typeface="Segoe UI"/>
                </a:rPr>
                <a:t> Dynamic User</a:t>
              </a:r>
              <a:endParaRPr lang="fr-FR" sz="1176" b="1" dirty="0">
                <a:gradFill>
                  <a:gsLst>
                    <a:gs pos="2917">
                      <a:srgbClr val="000000"/>
                    </a:gs>
                    <a:gs pos="30000">
                      <a:srgbClr val="000000"/>
                    </a:gs>
                  </a:gsLst>
                  <a:lin ang="5400000" scaled="0"/>
                </a:gradFill>
                <a:latin typeface="Segoe UI"/>
              </a:endParaRPr>
            </a:p>
          </p:txBody>
        </p:sp>
        <p:pic>
          <p:nvPicPr>
            <p:cNvPr id="57" name="Graphic 56">
              <a:extLst>
                <a:ext uri="{FF2B5EF4-FFF2-40B4-BE49-F238E27FC236}">
                  <a16:creationId xmlns:a16="http://schemas.microsoft.com/office/drawing/2014/main" id="{CA29DB5A-E7E4-43F4-A352-6F859A7C2871}"/>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3965" y="2934835"/>
              <a:ext cx="295019" cy="295019"/>
            </a:xfrm>
            <a:prstGeom prst="rect">
              <a:avLst/>
            </a:prstGeom>
          </p:spPr>
        </p:pic>
        <p:sp>
          <p:nvSpPr>
            <p:cNvPr id="59" name="TextBox 58">
              <a:extLst>
                <a:ext uri="{FF2B5EF4-FFF2-40B4-BE49-F238E27FC236}">
                  <a16:creationId xmlns:a16="http://schemas.microsoft.com/office/drawing/2014/main" id="{939C8B8D-7CE2-4D45-8B4C-4D349B7EDCD7}"/>
                </a:ext>
              </a:extLst>
            </p:cNvPr>
            <p:cNvSpPr txBox="1"/>
            <p:nvPr/>
          </p:nvSpPr>
          <p:spPr>
            <a:xfrm>
              <a:off x="3814827" y="3241138"/>
              <a:ext cx="2378745" cy="816121"/>
            </a:xfrm>
            <a:prstGeom prst="rect">
              <a:avLst/>
            </a:prstGeom>
            <a:noFill/>
          </p:spPr>
          <p:txBody>
            <a:bodyPr wrap="square">
              <a:spAutoFit/>
            </a:bodyPr>
            <a:lstStyle/>
            <a:p>
              <a:pPr defTabSz="914367"/>
              <a:r>
                <a:rPr lang="fr-FR" sz="1176" b="1" dirty="0">
                  <a:solidFill>
                    <a:srgbClr val="000000"/>
                  </a:solidFill>
                  <a:latin typeface="Segoe UI"/>
                </a:rPr>
                <a:t>az104-01a-aaduser2</a:t>
              </a: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61" name="Rectangle: Rounded Corners 60">
              <a:extLst>
                <a:ext uri="{FF2B5EF4-FFF2-40B4-BE49-F238E27FC236}">
                  <a16:creationId xmlns:a16="http://schemas.microsoft.com/office/drawing/2014/main" id="{14C5A31F-8E61-4F54-81C8-A3DD31433F42}"/>
                </a:ext>
              </a:extLst>
            </p:cNvPr>
            <p:cNvSpPr/>
            <p:nvPr/>
          </p:nvSpPr>
          <p:spPr bwMode="auto">
            <a:xfrm>
              <a:off x="3766175" y="2892069"/>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3" name="Graphic 62">
              <a:extLst>
                <a:ext uri="{FF2B5EF4-FFF2-40B4-BE49-F238E27FC236}">
                  <a16:creationId xmlns:a16="http://schemas.microsoft.com/office/drawing/2014/main" id="{50300A02-28ED-45F9-A541-331DE0EAF99E}"/>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7427" y="2434179"/>
              <a:ext cx="295019" cy="295019"/>
            </a:xfrm>
            <a:prstGeom prst="rect">
              <a:avLst/>
            </a:prstGeom>
          </p:spPr>
        </p:pic>
        <p:sp>
          <p:nvSpPr>
            <p:cNvPr id="65" name="TextBox 64">
              <a:extLst>
                <a:ext uri="{FF2B5EF4-FFF2-40B4-BE49-F238E27FC236}">
                  <a16:creationId xmlns:a16="http://schemas.microsoft.com/office/drawing/2014/main" id="{D767BD19-DDB6-40B3-9C51-414D723B09AB}"/>
                </a:ext>
              </a:extLst>
            </p:cNvPr>
            <p:cNvSpPr txBox="1"/>
            <p:nvPr/>
          </p:nvSpPr>
          <p:spPr>
            <a:xfrm>
              <a:off x="4112405" y="2266240"/>
              <a:ext cx="2768357"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System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Dynamic User</a:t>
              </a:r>
              <a:endParaRPr lang="fr-FR" sz="1176" b="1" dirty="0">
                <a:gradFill>
                  <a:gsLst>
                    <a:gs pos="2917">
                      <a:srgbClr val="000000"/>
                    </a:gs>
                    <a:gs pos="30000">
                      <a:srgbClr val="000000"/>
                    </a:gs>
                  </a:gsLst>
                  <a:lin ang="5400000" scaled="0"/>
                </a:gradFill>
                <a:latin typeface="Segoe UI"/>
              </a:endParaRPr>
            </a:p>
          </p:txBody>
        </p:sp>
        <p:pic>
          <p:nvPicPr>
            <p:cNvPr id="68" name="Graphic 67">
              <a:extLst>
                <a:ext uri="{FF2B5EF4-FFF2-40B4-BE49-F238E27FC236}">
                  <a16:creationId xmlns:a16="http://schemas.microsoft.com/office/drawing/2014/main" id="{88B6578F-236A-4F05-8405-D34B4830D27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8323" y="1735926"/>
              <a:ext cx="645758" cy="645758"/>
            </a:xfrm>
            <a:prstGeom prst="rect">
              <a:avLst/>
            </a:prstGeom>
          </p:spPr>
        </p:pic>
        <p:sp>
          <p:nvSpPr>
            <p:cNvPr id="69" name="TextBox 68">
              <a:extLst>
                <a:ext uri="{FF2B5EF4-FFF2-40B4-BE49-F238E27FC236}">
                  <a16:creationId xmlns:a16="http://schemas.microsoft.com/office/drawing/2014/main" id="{2ECEECCA-063D-4ACD-A6A3-1954D978E180}"/>
                </a:ext>
              </a:extLst>
            </p:cNvPr>
            <p:cNvSpPr txBox="1"/>
            <p:nvPr/>
          </p:nvSpPr>
          <p:spPr>
            <a:xfrm>
              <a:off x="7112395" y="2416219"/>
              <a:ext cx="2457615" cy="74526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a:gradFill>
                    <a:gsLst>
                      <a:gs pos="2917">
                        <a:srgbClr val="000000"/>
                      </a:gs>
                      <a:gs pos="30000">
                        <a:srgbClr val="000000"/>
                      </a:gs>
                    </a:gsLst>
                    <a:lin ang="5400000" scaled="0"/>
                  </a:gradFill>
                  <a:latin typeface="Segoe UI"/>
                </a:rPr>
                <a:t>New Azure AD tenant</a:t>
              </a:r>
            </a:p>
            <a:p>
              <a:pPr algn="ctr" defTabSz="914367">
                <a:lnSpc>
                  <a:spcPct val="90000"/>
                </a:lnSpc>
                <a:spcAft>
                  <a:spcPts val="588"/>
                </a:spcAft>
              </a:pPr>
              <a:r>
                <a:rPr lang="fr-FR" sz="1372" b="1" dirty="0">
                  <a:gradFill>
                    <a:gsLst>
                      <a:gs pos="2917">
                        <a:srgbClr val="000000"/>
                      </a:gs>
                      <a:gs pos="30000">
                        <a:srgbClr val="000000"/>
                      </a:gs>
                    </a:gsLst>
                    <a:lin ang="5400000" scaled="0"/>
                  </a:gradFill>
                  <a:latin typeface="Segoe UI"/>
                </a:rPr>
                <a:t>Contoso Lab</a:t>
              </a:r>
            </a:p>
          </p:txBody>
        </p:sp>
        <p:pic>
          <p:nvPicPr>
            <p:cNvPr id="70" name="Graphic 69">
              <a:extLst>
                <a:ext uri="{FF2B5EF4-FFF2-40B4-BE49-F238E27FC236}">
                  <a16:creationId xmlns:a16="http://schemas.microsoft.com/office/drawing/2014/main" id="{84E518AD-7399-46F2-BCE0-9888BA3E191A}"/>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1291" y="3319353"/>
              <a:ext cx="295019" cy="295019"/>
            </a:xfrm>
            <a:prstGeom prst="rect">
              <a:avLst/>
            </a:prstGeom>
          </p:spPr>
        </p:pic>
        <p:sp>
          <p:nvSpPr>
            <p:cNvPr id="71" name="TextBox 70">
              <a:extLst>
                <a:ext uri="{FF2B5EF4-FFF2-40B4-BE49-F238E27FC236}">
                  <a16:creationId xmlns:a16="http://schemas.microsoft.com/office/drawing/2014/main" id="{A8E67ED0-4EA8-497F-80E8-FB286012B0EC}"/>
                </a:ext>
              </a:extLst>
            </p:cNvPr>
            <p:cNvSpPr txBox="1"/>
            <p:nvPr/>
          </p:nvSpPr>
          <p:spPr>
            <a:xfrm>
              <a:off x="7412152" y="3625656"/>
              <a:ext cx="2378745" cy="995697"/>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72" name="TextBox 71">
              <a:extLst>
                <a:ext uri="{FF2B5EF4-FFF2-40B4-BE49-F238E27FC236}">
                  <a16:creationId xmlns:a16="http://schemas.microsoft.com/office/drawing/2014/main" id="{BF9B8D7D-8DF7-42C4-9FE8-0AB8D5C7BA51}"/>
                </a:ext>
              </a:extLst>
            </p:cNvPr>
            <p:cNvSpPr txBox="1"/>
            <p:nvPr/>
          </p:nvSpPr>
          <p:spPr>
            <a:xfrm>
              <a:off x="1433175" y="2832457"/>
              <a:ext cx="1433643"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3" name="TextBox 72">
              <a:extLst>
                <a:ext uri="{FF2B5EF4-FFF2-40B4-BE49-F238E27FC236}">
                  <a16:creationId xmlns:a16="http://schemas.microsoft.com/office/drawing/2014/main" id="{22E05F90-C483-4549-A80E-2886AC586BD0}"/>
                </a:ext>
              </a:extLst>
            </p:cNvPr>
            <p:cNvSpPr txBox="1"/>
            <p:nvPr/>
          </p:nvSpPr>
          <p:spPr>
            <a:xfrm>
              <a:off x="4516721" y="2823269"/>
              <a:ext cx="1225604"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4" name="TextBox 73">
              <a:extLst>
                <a:ext uri="{FF2B5EF4-FFF2-40B4-BE49-F238E27FC236}">
                  <a16:creationId xmlns:a16="http://schemas.microsoft.com/office/drawing/2014/main" id="{ADEF4137-6B93-4696-B51E-ED4DEB7047C6}"/>
                </a:ext>
              </a:extLst>
            </p:cNvPr>
            <p:cNvSpPr txBox="1"/>
            <p:nvPr/>
          </p:nvSpPr>
          <p:spPr>
            <a:xfrm>
              <a:off x="8149345" y="3230554"/>
              <a:ext cx="128595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cxnSp>
          <p:nvCxnSpPr>
            <p:cNvPr id="75" name="Straight Arrow Connector 74">
              <a:extLst>
                <a:ext uri="{FF2B5EF4-FFF2-40B4-BE49-F238E27FC236}">
                  <a16:creationId xmlns:a16="http://schemas.microsoft.com/office/drawing/2014/main" id="{C996E016-D8D5-4AD2-AC8E-1F1A4FBDD8E4}"/>
                </a:ext>
              </a:extLst>
            </p:cNvPr>
            <p:cNvCxnSpPr>
              <a:cxnSpLocks/>
              <a:stCxn id="83" idx="3"/>
            </p:cNvCxnSpPr>
            <p:nvPr/>
          </p:nvCxnSpPr>
          <p:spPr>
            <a:xfrm flipV="1">
              <a:off x="4331383" y="3955121"/>
              <a:ext cx="3065363" cy="1303006"/>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B21406-F9B5-439A-AA20-BAE8AD5BCAFD}"/>
                </a:ext>
              </a:extLst>
            </p:cNvPr>
            <p:cNvSpPr txBox="1"/>
            <p:nvPr/>
          </p:nvSpPr>
          <p:spPr>
            <a:xfrm>
              <a:off x="491673" y="1367536"/>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a:t>
              </a:r>
            </a:p>
          </p:txBody>
        </p:sp>
        <p:sp>
          <p:nvSpPr>
            <p:cNvPr id="77" name="TextBox 76">
              <a:extLst>
                <a:ext uri="{FF2B5EF4-FFF2-40B4-BE49-F238E27FC236}">
                  <a16:creationId xmlns:a16="http://schemas.microsoft.com/office/drawing/2014/main" id="{586853EF-277A-44A7-B074-B46A19F41817}"/>
                </a:ext>
              </a:extLst>
            </p:cNvPr>
            <p:cNvSpPr txBox="1"/>
            <p:nvPr/>
          </p:nvSpPr>
          <p:spPr>
            <a:xfrm>
              <a:off x="7148912" y="143237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a:t>
              </a:r>
            </a:p>
          </p:txBody>
        </p:sp>
        <p:pic>
          <p:nvPicPr>
            <p:cNvPr id="78" name="Graphic 77">
              <a:extLst>
                <a:ext uri="{FF2B5EF4-FFF2-40B4-BE49-F238E27FC236}">
                  <a16:creationId xmlns:a16="http://schemas.microsoft.com/office/drawing/2014/main" id="{04959E82-92BE-4BBC-861E-B1A49125B9EA}"/>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4313" y="5089195"/>
              <a:ext cx="295019" cy="295019"/>
            </a:xfrm>
            <a:prstGeom prst="rect">
              <a:avLst/>
            </a:prstGeom>
          </p:spPr>
        </p:pic>
        <p:pic>
          <p:nvPicPr>
            <p:cNvPr id="79" name="Graphic 78">
              <a:extLst>
                <a:ext uri="{FF2B5EF4-FFF2-40B4-BE49-F238E27FC236}">
                  <a16:creationId xmlns:a16="http://schemas.microsoft.com/office/drawing/2014/main" id="{C6575700-0D21-4EA3-A7A4-6FFC9DDF0D4A}"/>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7773" y="4588785"/>
              <a:ext cx="295019" cy="295019"/>
            </a:xfrm>
            <a:prstGeom prst="rect">
              <a:avLst/>
            </a:prstGeom>
          </p:spPr>
        </p:pic>
        <p:sp>
          <p:nvSpPr>
            <p:cNvPr id="80" name="TextBox 79">
              <a:extLst>
                <a:ext uri="{FF2B5EF4-FFF2-40B4-BE49-F238E27FC236}">
                  <a16:creationId xmlns:a16="http://schemas.microsoft.com/office/drawing/2014/main" id="{D46589E5-43F7-4B59-A27F-3A66A37F9036}"/>
                </a:ext>
              </a:extLst>
            </p:cNvPr>
            <p:cNvSpPr txBox="1"/>
            <p:nvPr/>
          </p:nvSpPr>
          <p:spPr>
            <a:xfrm>
              <a:off x="2193425" y="5469488"/>
              <a:ext cx="2378745" cy="816121"/>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Lab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81" name="Rectangle: Rounded Corners 80">
              <a:extLst>
                <a:ext uri="{FF2B5EF4-FFF2-40B4-BE49-F238E27FC236}">
                  <a16:creationId xmlns:a16="http://schemas.microsoft.com/office/drawing/2014/main" id="{97F55322-C69F-4D5D-950E-ED1B71C3A74B}"/>
                </a:ext>
              </a:extLst>
            </p:cNvPr>
            <p:cNvSpPr/>
            <p:nvPr/>
          </p:nvSpPr>
          <p:spPr bwMode="auto">
            <a:xfrm>
              <a:off x="2126523" y="4977630"/>
              <a:ext cx="2378745" cy="1364273"/>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TextBox 81">
              <a:extLst>
                <a:ext uri="{FF2B5EF4-FFF2-40B4-BE49-F238E27FC236}">
                  <a16:creationId xmlns:a16="http://schemas.microsoft.com/office/drawing/2014/main" id="{81A7CDA7-2FFB-4FC3-A135-A47FEFD25352}"/>
                </a:ext>
              </a:extLst>
            </p:cNvPr>
            <p:cNvSpPr txBox="1"/>
            <p:nvPr/>
          </p:nvSpPr>
          <p:spPr>
            <a:xfrm>
              <a:off x="2449289" y="4366716"/>
              <a:ext cx="2457615"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Lab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Assigned</a:t>
              </a:r>
            </a:p>
          </p:txBody>
        </p:sp>
        <p:sp>
          <p:nvSpPr>
            <p:cNvPr id="83" name="TextBox 82">
              <a:extLst>
                <a:ext uri="{FF2B5EF4-FFF2-40B4-BE49-F238E27FC236}">
                  <a16:creationId xmlns:a16="http://schemas.microsoft.com/office/drawing/2014/main" id="{4D46A84E-D12E-4688-AE03-4261E1E4336A}"/>
                </a:ext>
              </a:extLst>
            </p:cNvPr>
            <p:cNvSpPr txBox="1"/>
            <p:nvPr/>
          </p:nvSpPr>
          <p:spPr>
            <a:xfrm>
              <a:off x="2951895" y="5031832"/>
              <a:ext cx="137948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Guest user</a:t>
              </a:r>
              <a:endParaRPr lang="fr-FR" sz="1176" dirty="0">
                <a:gradFill>
                  <a:gsLst>
                    <a:gs pos="2917">
                      <a:srgbClr val="000000"/>
                    </a:gs>
                    <a:gs pos="30000">
                      <a:srgbClr val="000000"/>
                    </a:gs>
                  </a:gsLst>
                  <a:lin ang="5400000" scaled="0"/>
                </a:gradFill>
                <a:latin typeface="Segoe UI"/>
              </a:endParaRPr>
            </a:p>
          </p:txBody>
        </p:sp>
        <p:sp>
          <p:nvSpPr>
            <p:cNvPr id="84" name="TextBox 83">
              <a:extLst>
                <a:ext uri="{FF2B5EF4-FFF2-40B4-BE49-F238E27FC236}">
                  <a16:creationId xmlns:a16="http://schemas.microsoft.com/office/drawing/2014/main" id="{5D367371-D7A4-4DE2-8469-B3C0121EE75D}"/>
                </a:ext>
              </a:extLst>
            </p:cNvPr>
            <p:cNvSpPr txBox="1"/>
            <p:nvPr/>
          </p:nvSpPr>
          <p:spPr>
            <a:xfrm>
              <a:off x="2157725" y="5120083"/>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4</a:t>
              </a:r>
            </a:p>
          </p:txBody>
        </p:sp>
        <p:sp>
          <p:nvSpPr>
            <p:cNvPr id="85" name="Rectangle: Rounded Corners 84">
              <a:extLst>
                <a:ext uri="{FF2B5EF4-FFF2-40B4-BE49-F238E27FC236}">
                  <a16:creationId xmlns:a16="http://schemas.microsoft.com/office/drawing/2014/main" id="{7780C773-7158-4D0C-A1F9-0D50AAF44962}"/>
                </a:ext>
              </a:extLst>
            </p:cNvPr>
            <p:cNvSpPr/>
            <p:nvPr/>
          </p:nvSpPr>
          <p:spPr bwMode="auto">
            <a:xfrm>
              <a:off x="7237148" y="3257691"/>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 name="Rectangle 2">
            <a:extLst>
              <a:ext uri="{FF2B5EF4-FFF2-40B4-BE49-F238E27FC236}">
                <a16:creationId xmlns:a16="http://schemas.microsoft.com/office/drawing/2014/main" id="{860D6EF1-F487-4D74-BFB3-0D4FB63880A3}"/>
              </a:ext>
              <a:ext uri="{C183D7F6-B498-43B3-948B-1728B52AA6E4}">
                <adec:decorative xmlns:adec="http://schemas.microsoft.com/office/drawing/2017/decorative" val="1"/>
              </a:ext>
            </a:extLst>
          </p:cNvPr>
          <p:cNvSpPr/>
          <p:nvPr/>
        </p:nvSpPr>
        <p:spPr bwMode="auto">
          <a:xfrm>
            <a:off x="476420" y="1113906"/>
            <a:ext cx="11521905" cy="53211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75471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8406D93A-C6DD-4A2C-B231-B3DD667EA90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31414727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a:xfrm>
            <a:off x="465139" y="2676526"/>
            <a:ext cx="2506662" cy="1641475"/>
          </a:xfrm>
        </p:spPr>
        <p:txBody>
          <a:bodyPr/>
          <a:lstStyle/>
          <a:p>
            <a:r>
              <a:rPr lang="en-US" dirty="0"/>
              <a:t>Configure Azure Active Directory Introduction</a:t>
            </a:r>
          </a:p>
        </p:txBody>
      </p:sp>
      <p:sp>
        <p:nvSpPr>
          <p:cNvPr id="21" name="TextBox 20">
            <a:extLst>
              <a:ext uri="{FF2B5EF4-FFF2-40B4-BE49-F238E27FC236}">
                <a16:creationId xmlns:a16="http://schemas.microsoft.com/office/drawing/2014/main" id="{9A2A2CC3-888B-4141-BF74-DAA11C0BA979}"/>
              </a:ext>
            </a:extLst>
          </p:cNvPr>
          <p:cNvSpPr txBox="1"/>
          <p:nvPr/>
        </p:nvSpPr>
        <p:spPr>
          <a:xfrm>
            <a:off x="4621072" y="354639"/>
            <a:ext cx="7350264" cy="5055679"/>
          </a:xfrm>
          <a:prstGeom prst="rect">
            <a:avLst/>
          </a:prstGeom>
          <a:noFill/>
        </p:spPr>
        <p:txBody>
          <a:bodyPr wrap="square" lIns="0" tIns="0" rIns="0" bIns="0" rtlCol="0">
            <a:spAutoFit/>
          </a:bodyPr>
          <a:lstStyle/>
          <a:p>
            <a:pPr>
              <a:lnSpc>
                <a:spcPct val="200000"/>
              </a:lnSpc>
            </a:pPr>
            <a:r>
              <a:rPr lang="en-US" sz="2400" dirty="0"/>
              <a:t>Describe Azure Active Directory Benefits and Features</a:t>
            </a:r>
          </a:p>
          <a:p>
            <a:pPr>
              <a:lnSpc>
                <a:spcPct val="200000"/>
              </a:lnSpc>
            </a:pPr>
            <a:r>
              <a:rPr lang="en-US" sz="2400" dirty="0"/>
              <a:t>Describe Azure AD Concepts</a:t>
            </a:r>
          </a:p>
          <a:p>
            <a:pPr>
              <a:lnSpc>
                <a:spcPct val="200000"/>
              </a:lnSpc>
            </a:pPr>
            <a:r>
              <a:rPr lang="en-US" sz="2400" dirty="0"/>
              <a:t>Compare AD DS to Azure Active Directory</a:t>
            </a:r>
          </a:p>
          <a:p>
            <a:pPr>
              <a:lnSpc>
                <a:spcPct val="200000"/>
              </a:lnSpc>
            </a:pPr>
            <a:r>
              <a:rPr lang="en-US" sz="2400" dirty="0"/>
              <a:t>Select Azure AD Editions</a:t>
            </a:r>
          </a:p>
          <a:p>
            <a:pPr>
              <a:lnSpc>
                <a:spcPct val="200000"/>
              </a:lnSpc>
            </a:pPr>
            <a:r>
              <a:rPr lang="en-US" sz="2400" dirty="0"/>
              <a:t>Implement Azure AD Device Identities</a:t>
            </a:r>
          </a:p>
          <a:p>
            <a:pPr>
              <a:lnSpc>
                <a:spcPct val="200000"/>
              </a:lnSpc>
            </a:pPr>
            <a:r>
              <a:rPr lang="en-US" sz="2400" dirty="0"/>
              <a:t>Implement Self-Service Password Reset</a:t>
            </a:r>
          </a:p>
          <a:p>
            <a:pPr>
              <a:lnSpc>
                <a:spcPct val="200000"/>
              </a:lnSpc>
            </a:pPr>
            <a:r>
              <a:rPr lang="en-US" sz="2400" dirty="0"/>
              <a:t>Summary and Resources</a:t>
            </a:r>
          </a:p>
        </p:txBody>
      </p:sp>
      <p:pic>
        <p:nvPicPr>
          <p:cNvPr id="16" name="Picture 15">
            <a:extLst>
              <a:ext uri="{FF2B5EF4-FFF2-40B4-BE49-F238E27FC236}">
                <a16:creationId xmlns:a16="http://schemas.microsoft.com/office/drawing/2014/main" id="{D0EC7167-ADFF-4401-8E76-31D7BF95660F}"/>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3809" y="499872"/>
            <a:ext cx="768096" cy="629222"/>
          </a:xfrm>
          <a:prstGeom prst="rect">
            <a:avLst/>
          </a:prstGeom>
        </p:spPr>
      </p:pic>
      <p:pic>
        <p:nvPicPr>
          <p:cNvPr id="15" name="Picture 14">
            <a:extLst>
              <a:ext uri="{FF2B5EF4-FFF2-40B4-BE49-F238E27FC236}">
                <a16:creationId xmlns:a16="http://schemas.microsoft.com/office/drawing/2014/main" id="{0E57A968-27A8-4B8E-8690-80E75B7C557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3809" y="1199329"/>
            <a:ext cx="768096" cy="629222"/>
          </a:xfrm>
          <a:prstGeom prst="rect">
            <a:avLst/>
          </a:prstGeom>
        </p:spPr>
      </p:pic>
      <p:pic>
        <p:nvPicPr>
          <p:cNvPr id="14" name="Picture 13">
            <a:extLst>
              <a:ext uri="{FF2B5EF4-FFF2-40B4-BE49-F238E27FC236}">
                <a16:creationId xmlns:a16="http://schemas.microsoft.com/office/drawing/2014/main" id="{D122EFD0-E34C-40A1-BA86-EF7607B3FAB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809" y="1935362"/>
            <a:ext cx="768096" cy="629222"/>
          </a:xfrm>
          <a:prstGeom prst="rect">
            <a:avLst/>
          </a:prstGeom>
        </p:spPr>
      </p:pic>
      <p:pic>
        <p:nvPicPr>
          <p:cNvPr id="13" name="Picture 12">
            <a:extLst>
              <a:ext uri="{FF2B5EF4-FFF2-40B4-BE49-F238E27FC236}">
                <a16:creationId xmlns:a16="http://schemas.microsoft.com/office/drawing/2014/main" id="{39862551-3262-4A76-9837-4415E0164333}"/>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809" y="2671395"/>
            <a:ext cx="768096" cy="629222"/>
          </a:xfrm>
          <a:prstGeom prst="rect">
            <a:avLst/>
          </a:prstGeom>
        </p:spPr>
      </p:pic>
      <p:pic>
        <p:nvPicPr>
          <p:cNvPr id="12" name="Picture 11">
            <a:extLst>
              <a:ext uri="{FF2B5EF4-FFF2-40B4-BE49-F238E27FC236}">
                <a16:creationId xmlns:a16="http://schemas.microsoft.com/office/drawing/2014/main" id="{45A5A196-636E-4F66-80B7-737D15CE1AD4}"/>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23809" y="3407428"/>
            <a:ext cx="768096" cy="630429"/>
          </a:xfrm>
          <a:prstGeom prst="rect">
            <a:avLst/>
          </a:prstGeom>
        </p:spPr>
      </p:pic>
      <p:pic>
        <p:nvPicPr>
          <p:cNvPr id="10" name="Picture 9">
            <a:extLst>
              <a:ext uri="{FF2B5EF4-FFF2-40B4-BE49-F238E27FC236}">
                <a16:creationId xmlns:a16="http://schemas.microsoft.com/office/drawing/2014/main" id="{540DC6DD-5A97-4619-B48C-441F1BCA388E}"/>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23809" y="4159851"/>
            <a:ext cx="768096" cy="629222"/>
          </a:xfrm>
          <a:prstGeom prst="rect">
            <a:avLst/>
          </a:prstGeom>
        </p:spPr>
      </p:pic>
      <p:pic>
        <p:nvPicPr>
          <p:cNvPr id="19" name="Picture 18">
            <a:extLst>
              <a:ext uri="{FF2B5EF4-FFF2-40B4-BE49-F238E27FC236}">
                <a16:creationId xmlns:a16="http://schemas.microsoft.com/office/drawing/2014/main" id="{E2563FA4-8D8D-4BEA-B753-03CDAC7BE727}"/>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23809" y="4955909"/>
            <a:ext cx="768096" cy="564137"/>
          </a:xfrm>
          <a:prstGeom prst="rect">
            <a:avLst/>
          </a:prstGeom>
        </p:spPr>
      </p:pic>
      <p:grpSp>
        <p:nvGrpSpPr>
          <p:cNvPr id="20" name="Group 19">
            <a:extLst>
              <a:ext uri="{FF2B5EF4-FFF2-40B4-BE49-F238E27FC236}">
                <a16:creationId xmlns:a16="http://schemas.microsoft.com/office/drawing/2014/main" id="{F78BB05A-838B-4AAC-8307-25F95CFC9565}"/>
              </a:ext>
              <a:ext uri="{C183D7F6-B498-43B3-948B-1728B52AA6E4}">
                <adec:decorative xmlns:adec="http://schemas.microsoft.com/office/drawing/2017/decorative" val="1"/>
              </a:ext>
            </a:extLst>
          </p:cNvPr>
          <p:cNvGrpSpPr/>
          <p:nvPr/>
        </p:nvGrpSpPr>
        <p:grpSpPr>
          <a:xfrm>
            <a:off x="3887518" y="5070019"/>
            <a:ext cx="440677" cy="305938"/>
            <a:chOff x="3876178" y="3413953"/>
            <a:chExt cx="297764" cy="255320"/>
          </a:xfrm>
        </p:grpSpPr>
        <p:sp>
          <p:nvSpPr>
            <p:cNvPr id="22" name="Freeform: Shape 21">
              <a:extLst>
                <a:ext uri="{FF2B5EF4-FFF2-40B4-BE49-F238E27FC236}">
                  <a16:creationId xmlns:a16="http://schemas.microsoft.com/office/drawing/2014/main" id="{7BE4EF4B-2178-4E94-AD0B-4F88F53BE1A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8FF1A18A-BE54-4414-9E40-7547FD55EB89}"/>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1FFCAAD-C3C0-4636-819F-B65339A16859}"/>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0A89A969-2095-4D5D-8249-040D54F14A70}"/>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C1223DD-D4CC-49B7-ABDB-9681525B20C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C55B6E6F-34FA-4BB3-B26F-F057EA33FF53}"/>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06DBC659-5C7D-459B-BB60-DB946583DC78}"/>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6AC74132-E72B-418B-984B-F3034AE9411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15408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924E-3097-B081-3C3F-65F894053A99}"/>
              </a:ext>
            </a:extLst>
          </p:cNvPr>
          <p:cNvSpPr>
            <a:spLocks noGrp="1"/>
          </p:cNvSpPr>
          <p:nvPr>
            <p:ph type="title"/>
          </p:nvPr>
        </p:nvSpPr>
        <p:spPr/>
        <p:txBody>
          <a:bodyPr/>
          <a:lstStyle/>
          <a:p>
            <a:r>
              <a:rPr lang="en-US" dirty="0"/>
              <a:t>Why use an identity?</a:t>
            </a:r>
          </a:p>
        </p:txBody>
      </p:sp>
      <p:sp>
        <p:nvSpPr>
          <p:cNvPr id="3" name="Text Placeholder 2">
            <a:extLst>
              <a:ext uri="{FF2B5EF4-FFF2-40B4-BE49-F238E27FC236}">
                <a16:creationId xmlns:a16="http://schemas.microsoft.com/office/drawing/2014/main" id="{B54F4B9B-956C-ED70-5971-348B419EB1DF}"/>
              </a:ext>
            </a:extLst>
          </p:cNvPr>
          <p:cNvSpPr>
            <a:spLocks noGrp="1"/>
          </p:cNvSpPr>
          <p:nvPr>
            <p:ph type="body" sz="quarter" idx="11"/>
          </p:nvPr>
        </p:nvSpPr>
        <p:spPr>
          <a:xfrm>
            <a:off x="440559" y="2996854"/>
            <a:ext cx="2655193" cy="2840479"/>
          </a:xfrm>
        </p:spPr>
        <p:txBody>
          <a:bodyPr/>
          <a:lstStyle/>
          <a:p>
            <a:pPr algn="r"/>
            <a:r>
              <a:rPr lang="en-US" sz="2040" dirty="0"/>
              <a:t>Authentication</a:t>
            </a:r>
          </a:p>
        </p:txBody>
      </p:sp>
      <p:sp>
        <p:nvSpPr>
          <p:cNvPr id="4" name="Text Placeholder 3">
            <a:extLst>
              <a:ext uri="{FF2B5EF4-FFF2-40B4-BE49-F238E27FC236}">
                <a16:creationId xmlns:a16="http://schemas.microsoft.com/office/drawing/2014/main" id="{05EEE3E2-802D-73A4-1155-512165BBA431}"/>
              </a:ext>
            </a:extLst>
          </p:cNvPr>
          <p:cNvSpPr>
            <a:spLocks noGrp="1"/>
          </p:cNvSpPr>
          <p:nvPr>
            <p:ph type="body" sz="quarter" idx="15"/>
          </p:nvPr>
        </p:nvSpPr>
        <p:spPr>
          <a:xfrm>
            <a:off x="3412042" y="2995409"/>
            <a:ext cx="2655193" cy="2840479"/>
          </a:xfrm>
        </p:spPr>
        <p:txBody>
          <a:bodyPr/>
          <a:lstStyle/>
          <a:p>
            <a:pPr algn="r"/>
            <a:r>
              <a:rPr lang="en-US" sz="2040" dirty="0"/>
              <a:t>Authorization</a:t>
            </a:r>
          </a:p>
        </p:txBody>
      </p:sp>
      <p:sp>
        <p:nvSpPr>
          <p:cNvPr id="5" name="Text Placeholder 4">
            <a:extLst>
              <a:ext uri="{FF2B5EF4-FFF2-40B4-BE49-F238E27FC236}">
                <a16:creationId xmlns:a16="http://schemas.microsoft.com/office/drawing/2014/main" id="{50EEB667-E8A9-0473-BDD9-8949C74F56F1}"/>
              </a:ext>
            </a:extLst>
          </p:cNvPr>
          <p:cNvSpPr>
            <a:spLocks noGrp="1"/>
          </p:cNvSpPr>
          <p:nvPr>
            <p:ph type="body" sz="quarter" idx="17"/>
          </p:nvPr>
        </p:nvSpPr>
        <p:spPr>
          <a:xfrm>
            <a:off x="6383526" y="2995409"/>
            <a:ext cx="2655193" cy="2840479"/>
          </a:xfrm>
        </p:spPr>
        <p:txBody>
          <a:bodyPr/>
          <a:lstStyle/>
          <a:p>
            <a:pPr algn="r"/>
            <a:r>
              <a:rPr lang="en-US" sz="2040" dirty="0"/>
              <a:t>Administration</a:t>
            </a:r>
          </a:p>
        </p:txBody>
      </p:sp>
      <p:sp>
        <p:nvSpPr>
          <p:cNvPr id="6" name="Text Placeholder 5">
            <a:extLst>
              <a:ext uri="{FF2B5EF4-FFF2-40B4-BE49-F238E27FC236}">
                <a16:creationId xmlns:a16="http://schemas.microsoft.com/office/drawing/2014/main" id="{0E62CE70-0E25-E398-4872-8AE90CC4EE3D}"/>
              </a:ext>
            </a:extLst>
          </p:cNvPr>
          <p:cNvSpPr>
            <a:spLocks noGrp="1"/>
          </p:cNvSpPr>
          <p:nvPr>
            <p:ph type="body" sz="quarter" idx="19"/>
          </p:nvPr>
        </p:nvSpPr>
        <p:spPr>
          <a:xfrm>
            <a:off x="9355010" y="2995409"/>
            <a:ext cx="2276559" cy="2840479"/>
          </a:xfrm>
        </p:spPr>
        <p:txBody>
          <a:bodyPr/>
          <a:lstStyle/>
          <a:p>
            <a:pPr algn="r"/>
            <a:r>
              <a:rPr lang="en-US" sz="2040" dirty="0"/>
              <a:t>Auditing</a:t>
            </a:r>
          </a:p>
        </p:txBody>
      </p:sp>
      <p:sp>
        <p:nvSpPr>
          <p:cNvPr id="8" name="Freeform 11">
            <a:extLst>
              <a:ext uri="{FF2B5EF4-FFF2-40B4-BE49-F238E27FC236}">
                <a16:creationId xmlns:a16="http://schemas.microsoft.com/office/drawing/2014/main" id="{CBA6E035-AF09-CA59-1A0A-F1AE204A6ED0}"/>
              </a:ext>
            </a:extLst>
          </p:cNvPr>
          <p:cNvSpPr>
            <a:spLocks noEditPoints="1"/>
          </p:cNvSpPr>
          <p:nvPr/>
        </p:nvSpPr>
        <p:spPr bwMode="black">
          <a:xfrm>
            <a:off x="747301" y="2995410"/>
            <a:ext cx="381493" cy="55054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1">
              <a:lumMod val="75000"/>
            </a:schemeClr>
          </a:solidFill>
          <a:ln>
            <a:noFill/>
          </a:ln>
        </p:spPr>
        <p:txBody>
          <a:bodyPr vert="horz" wrap="square" lIns="111895" tIns="55948" rIns="111895" bIns="55948"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32559">
              <a:defRPr/>
            </a:pPr>
            <a:endParaRPr lang="en-US" sz="2175">
              <a:solidFill>
                <a:prstClr val="white"/>
              </a:solidFill>
              <a:latin typeface="Segoe UI"/>
            </a:endParaRPr>
          </a:p>
        </p:txBody>
      </p:sp>
      <p:sp>
        <p:nvSpPr>
          <p:cNvPr id="10" name="Freeform 13">
            <a:extLst>
              <a:ext uri="{FF2B5EF4-FFF2-40B4-BE49-F238E27FC236}">
                <a16:creationId xmlns:a16="http://schemas.microsoft.com/office/drawing/2014/main" id="{4E00E62F-471E-E9A5-3579-45CC9BFC376E}"/>
              </a:ext>
            </a:extLst>
          </p:cNvPr>
          <p:cNvSpPr>
            <a:spLocks noEditPoints="1"/>
          </p:cNvSpPr>
          <p:nvPr/>
        </p:nvSpPr>
        <p:spPr bwMode="black">
          <a:xfrm>
            <a:off x="3595648" y="2995409"/>
            <a:ext cx="551405" cy="477629"/>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7030A0"/>
          </a:solidFill>
          <a:ln>
            <a:noFill/>
          </a:ln>
        </p:spPr>
        <p:txBody>
          <a:bodyPr vert="horz" wrap="square" lIns="111895" tIns="55948" rIns="111895" bIns="55948"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32559">
              <a:defRPr/>
            </a:pPr>
            <a:endParaRPr lang="en-US" sz="2175">
              <a:solidFill>
                <a:prstClr val="white"/>
              </a:solidFill>
              <a:latin typeface="Segoe UI"/>
            </a:endParaRPr>
          </a:p>
        </p:txBody>
      </p:sp>
      <p:sp>
        <p:nvSpPr>
          <p:cNvPr id="12" name="Freeform 81">
            <a:extLst>
              <a:ext uri="{FF2B5EF4-FFF2-40B4-BE49-F238E27FC236}">
                <a16:creationId xmlns:a16="http://schemas.microsoft.com/office/drawing/2014/main" id="{90837C6A-845B-6AAF-551B-DEB2BF795872}"/>
              </a:ext>
            </a:extLst>
          </p:cNvPr>
          <p:cNvSpPr>
            <a:spLocks/>
          </p:cNvSpPr>
          <p:nvPr/>
        </p:nvSpPr>
        <p:spPr bwMode="black">
          <a:xfrm>
            <a:off x="6625816" y="2995409"/>
            <a:ext cx="434034" cy="557930"/>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249D03"/>
          </a:solidFill>
          <a:ln>
            <a:noFill/>
          </a:ln>
        </p:spPr>
        <p:txBody>
          <a:bodyPr vert="horz" wrap="square" lIns="111895" tIns="55948" rIns="111895" bIns="55948" numCol="1" anchor="t" anchorCtr="0" compatLnSpc="1">
            <a:prstTxWarp prst="textNoShape">
              <a:avLst/>
            </a:prstTxWarp>
          </a:bodyPr>
          <a:lstStyle/>
          <a:p>
            <a:pPr defTabSz="621576">
              <a:defRPr/>
            </a:pPr>
            <a:endParaRPr lang="en-US" sz="2175">
              <a:solidFill>
                <a:prstClr val="white"/>
              </a:solidFill>
              <a:latin typeface="Segoe UI"/>
            </a:endParaRPr>
          </a:p>
        </p:txBody>
      </p:sp>
      <p:sp>
        <p:nvSpPr>
          <p:cNvPr id="14" name="Freeform 14">
            <a:extLst>
              <a:ext uri="{FF2B5EF4-FFF2-40B4-BE49-F238E27FC236}">
                <a16:creationId xmlns:a16="http://schemas.microsoft.com/office/drawing/2014/main" id="{C76376DB-A7DC-DEE7-7A84-AB7DF4DC6A66}"/>
              </a:ext>
            </a:extLst>
          </p:cNvPr>
          <p:cNvSpPr>
            <a:spLocks noEditPoints="1"/>
          </p:cNvSpPr>
          <p:nvPr/>
        </p:nvSpPr>
        <p:spPr bwMode="black">
          <a:xfrm rot="900000">
            <a:off x="10002766" y="3038191"/>
            <a:ext cx="397364" cy="50726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9900"/>
          </a:solidFill>
          <a:ln>
            <a:noFill/>
          </a:ln>
        </p:spPr>
        <p:txBody>
          <a:bodyPr vert="horz" wrap="square" lIns="111895" tIns="55948" rIns="111895" bIns="55948"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932559">
              <a:defRPr/>
            </a:pPr>
            <a:endParaRPr lang="en-US" sz="2175">
              <a:solidFill>
                <a:prstClr val="white"/>
              </a:solidFill>
              <a:latin typeface="Segoe UI"/>
            </a:endParaRPr>
          </a:p>
        </p:txBody>
      </p:sp>
      <p:graphicFrame>
        <p:nvGraphicFramePr>
          <p:cNvPr id="16" name="Table 16">
            <a:extLst>
              <a:ext uri="{FF2B5EF4-FFF2-40B4-BE49-F238E27FC236}">
                <a16:creationId xmlns:a16="http://schemas.microsoft.com/office/drawing/2014/main" id="{ACAFDB8D-B609-5E0B-470B-F884B8777796}"/>
              </a:ext>
            </a:extLst>
          </p:cNvPr>
          <p:cNvGraphicFramePr>
            <a:graphicFrameLocks noGrp="1"/>
          </p:cNvGraphicFramePr>
          <p:nvPr/>
        </p:nvGraphicFramePr>
        <p:xfrm>
          <a:off x="2754821" y="1096205"/>
          <a:ext cx="6800673" cy="1512888"/>
        </p:xfrm>
        <a:graphic>
          <a:graphicData uri="http://schemas.openxmlformats.org/drawingml/2006/table">
            <a:tbl>
              <a:tblPr firstRow="1" bandRow="1">
                <a:tableStyleId>{5C22544A-7EE6-4342-B048-85BDC9FD1C3A}</a:tableStyleId>
              </a:tblPr>
              <a:tblGrid>
                <a:gridCol w="4693172">
                  <a:extLst>
                    <a:ext uri="{9D8B030D-6E8A-4147-A177-3AD203B41FA5}">
                      <a16:colId xmlns:a16="http://schemas.microsoft.com/office/drawing/2014/main" val="1206543033"/>
                    </a:ext>
                  </a:extLst>
                </a:gridCol>
                <a:gridCol w="2107501">
                  <a:extLst>
                    <a:ext uri="{9D8B030D-6E8A-4147-A177-3AD203B41FA5}">
                      <a16:colId xmlns:a16="http://schemas.microsoft.com/office/drawing/2014/main" val="1229676726"/>
                    </a:ext>
                  </a:extLst>
                </a:gridCol>
              </a:tblGrid>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be able to prove what we are </a:t>
                      </a:r>
                      <a:endParaRPr lang="en-US" sz="1800" dirty="0"/>
                    </a:p>
                  </a:txBody>
                  <a:tcPr marL="93260" marR="93260" marT="46630" marB="46630">
                    <a:solidFill>
                      <a:schemeClr val="bg2"/>
                    </a:solidFill>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Authentication</a:t>
                      </a:r>
                      <a:endParaRPr lang="en-US" sz="1800" dirty="0"/>
                    </a:p>
                  </a:txBody>
                  <a:tcPr marL="93260" marR="93260" marT="46630" marB="46630">
                    <a:solidFill>
                      <a:schemeClr val="bg2"/>
                    </a:solidFill>
                  </a:tcPr>
                </a:tc>
                <a:extLst>
                  <a:ext uri="{0D108BD9-81ED-4DB2-BD59-A6C34878D82A}">
                    <a16:rowId xmlns:a16="http://schemas.microsoft.com/office/drawing/2014/main" val="143140386"/>
                  </a:ext>
                </a:extLst>
              </a:tr>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get permission to do something </a:t>
                      </a:r>
                      <a:endParaRPr lang="en-US" sz="1800" dirty="0"/>
                    </a:p>
                  </a:txBody>
                  <a:tcPr marL="93260" marR="93260" marT="46630" marB="46630">
                    <a:solidFill>
                      <a:schemeClr val="bg2"/>
                    </a:solidFill>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Authorization</a:t>
                      </a:r>
                      <a:endParaRPr lang="en-US" sz="1800" dirty="0"/>
                    </a:p>
                  </a:txBody>
                  <a:tcPr marL="93260" marR="93260" marT="46630" marB="46630">
                    <a:solidFill>
                      <a:schemeClr val="bg2"/>
                    </a:solidFill>
                  </a:tcPr>
                </a:tc>
                <a:extLst>
                  <a:ext uri="{0D108BD9-81ED-4DB2-BD59-A6C34878D82A}">
                    <a16:rowId xmlns:a16="http://schemas.microsoft.com/office/drawing/2014/main" val="3466089710"/>
                  </a:ext>
                </a:extLst>
              </a:tr>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report on what was done </a:t>
                      </a:r>
                      <a:endParaRPr lang="en-US" sz="1800" dirty="0"/>
                    </a:p>
                  </a:txBody>
                  <a:tcPr marL="93260" marR="93260" marT="46630" marB="46630">
                    <a:solidFill>
                      <a:schemeClr val="bg2"/>
                    </a:solidFill>
                  </a:tcPr>
                </a:tc>
                <a:tc>
                  <a:txBody>
                    <a:bodyPr/>
                    <a:lstStyle/>
                    <a:p>
                      <a:pPr algn="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Auditing</a:t>
                      </a:r>
                      <a:endParaRPr lang="en-US" sz="1800" dirty="0"/>
                    </a:p>
                  </a:txBody>
                  <a:tcPr marL="93260" marR="93260" marT="46630" marB="46630">
                    <a:solidFill>
                      <a:schemeClr val="bg2"/>
                    </a:solidFill>
                  </a:tcPr>
                </a:tc>
                <a:extLst>
                  <a:ext uri="{0D108BD9-81ED-4DB2-BD59-A6C34878D82A}">
                    <a16:rowId xmlns:a16="http://schemas.microsoft.com/office/drawing/2014/main" val="1765401250"/>
                  </a:ext>
                </a:extLst>
              </a:tr>
              <a:tr h="378222">
                <a:tc>
                  <a:txBody>
                    <a:bodyPr/>
                    <a:lstStyle/>
                    <a:p>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To be able to (self) administer an identity </a:t>
                      </a:r>
                      <a:endParaRPr lang="en-US" sz="1800" dirty="0"/>
                    </a:p>
                  </a:txBody>
                  <a:tcPr marL="93260" marR="93260" marT="46630" marB="46630">
                    <a:solidFill>
                      <a:schemeClr val="bg2"/>
                    </a:solidFill>
                  </a:tcPr>
                </a:tc>
                <a:tc>
                  <a:txBody>
                    <a:bodyPr/>
                    <a:lstStyle/>
                    <a:p>
                      <a:pPr algn="r"/>
                      <a:r>
                        <a:rPr kumimoji="0" lang="en-US" sz="1800" b="0" i="0" u="none" strike="noStrike" kern="1200" cap="none" spc="-49" normalizeH="0" baseline="0" noProof="0" dirty="0">
                          <a:ln>
                            <a:noFill/>
                          </a:ln>
                          <a:solidFill>
                            <a:srgbClr val="000000"/>
                          </a:solidFill>
                          <a:effectLst/>
                          <a:uLnTx/>
                          <a:uFillTx/>
                          <a:latin typeface="Segoe UI" panose="020B0502040204020203" pitchFamily="34" charset="0"/>
                          <a:cs typeface="Segoe UI" panose="020B0502040204020203" pitchFamily="34" charset="0"/>
                        </a:rPr>
                        <a:t>Administration</a:t>
                      </a:r>
                      <a:endParaRPr lang="en-US" sz="1800" dirty="0"/>
                    </a:p>
                  </a:txBody>
                  <a:tcPr marL="93260" marR="93260" marT="46630" marB="46630">
                    <a:solidFill>
                      <a:schemeClr val="bg2"/>
                    </a:solidFill>
                  </a:tcPr>
                </a:tc>
                <a:extLst>
                  <a:ext uri="{0D108BD9-81ED-4DB2-BD59-A6C34878D82A}">
                    <a16:rowId xmlns:a16="http://schemas.microsoft.com/office/drawing/2014/main" val="236737950"/>
                  </a:ext>
                </a:extLst>
              </a:tr>
            </a:tbl>
          </a:graphicData>
        </a:graphic>
      </p:graphicFrame>
      <p:sp>
        <p:nvSpPr>
          <p:cNvPr id="17" name="TextBox 16">
            <a:extLst>
              <a:ext uri="{FF2B5EF4-FFF2-40B4-BE49-F238E27FC236}">
                <a16:creationId xmlns:a16="http://schemas.microsoft.com/office/drawing/2014/main" id="{945136E1-3421-F136-2F18-84184820BB76}"/>
              </a:ext>
            </a:extLst>
          </p:cNvPr>
          <p:cNvSpPr txBox="1"/>
          <p:nvPr/>
        </p:nvSpPr>
        <p:spPr>
          <a:xfrm>
            <a:off x="3194335" y="3743670"/>
            <a:ext cx="2976844" cy="1838297"/>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How and where are authorizations handled</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Can a user access the resource and what can they do when they access it?</a:t>
            </a:r>
          </a:p>
        </p:txBody>
      </p:sp>
      <p:sp>
        <p:nvSpPr>
          <p:cNvPr id="19" name="TextBox 18">
            <a:extLst>
              <a:ext uri="{FF2B5EF4-FFF2-40B4-BE49-F238E27FC236}">
                <a16:creationId xmlns:a16="http://schemas.microsoft.com/office/drawing/2014/main" id="{B7BAE63A-463A-9F29-63FF-774420E28D8A}"/>
              </a:ext>
            </a:extLst>
          </p:cNvPr>
          <p:cNvSpPr txBox="1"/>
          <p:nvPr/>
        </p:nvSpPr>
        <p:spPr>
          <a:xfrm>
            <a:off x="9137302" y="3545959"/>
            <a:ext cx="2976844" cy="2094456"/>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Track who does what, when, where and how</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Focused alerting</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In-depth collated reporting</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Governance &amp; compliance</a:t>
            </a:r>
          </a:p>
        </p:txBody>
      </p:sp>
      <p:sp>
        <p:nvSpPr>
          <p:cNvPr id="21" name="TextBox 20">
            <a:extLst>
              <a:ext uri="{FF2B5EF4-FFF2-40B4-BE49-F238E27FC236}">
                <a16:creationId xmlns:a16="http://schemas.microsoft.com/office/drawing/2014/main" id="{78D3BFB4-6F69-355C-1A28-0238B4D016E4}"/>
              </a:ext>
            </a:extLst>
          </p:cNvPr>
          <p:cNvSpPr txBox="1"/>
          <p:nvPr/>
        </p:nvSpPr>
        <p:spPr>
          <a:xfrm>
            <a:off x="6284941" y="3738209"/>
            <a:ext cx="2976844" cy="2059458"/>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Single view management</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Application of business rules</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Automated requests, approvals, and access assignment</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Entitlement management</a:t>
            </a:r>
            <a:endParaRPr lang="en-US" sz="1632" dirty="0" err="1">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210FC5C3-4F33-E0F4-5F2C-F3C84B81D2EA}"/>
              </a:ext>
            </a:extLst>
          </p:cNvPr>
          <p:cNvSpPr txBox="1"/>
          <p:nvPr/>
        </p:nvSpPr>
        <p:spPr>
          <a:xfrm>
            <a:off x="333952" y="3738209"/>
            <a:ext cx="2976844" cy="1325981"/>
          </a:xfrm>
          <a:prstGeom prst="rect">
            <a:avLst/>
          </a:prstGeom>
          <a:noFill/>
        </p:spPr>
        <p:txBody>
          <a:bodyPr wrap="square" lIns="186521" tIns="149217" rIns="186521" bIns="149217" rtlCol="0">
            <a:spAutoFit/>
          </a:bodyPr>
          <a:lstStyle/>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User sign-on experience</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Trusted source(s)</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Federative protocols</a:t>
            </a:r>
          </a:p>
          <a:p>
            <a:pPr marL="291436" indent="-291436" defTabSz="1109758">
              <a:buFont typeface="Arial" panose="020B0604020202020204" pitchFamily="34" charset="0"/>
              <a:buChar char="•"/>
              <a:defRPr/>
            </a:pPr>
            <a:r>
              <a:rPr lang="en-US" sz="1632" dirty="0">
                <a:latin typeface="Segoe UI" panose="020B0502040204020203" pitchFamily="34" charset="0"/>
                <a:cs typeface="Segoe UI" panose="020B0502040204020203" pitchFamily="34" charset="0"/>
              </a:rPr>
              <a:t>Level of assurance</a:t>
            </a:r>
          </a:p>
        </p:txBody>
      </p:sp>
    </p:spTree>
    <p:extLst>
      <p:ext uri="{BB962C8B-B14F-4D97-AF65-F5344CB8AC3E}">
        <p14:creationId xmlns:p14="http://schemas.microsoft.com/office/powerpoint/2010/main" val="10221508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99245D-FF70-C1D8-6061-6C14EB94DEE0}"/>
              </a:ext>
            </a:extLst>
          </p:cNvPr>
          <p:cNvSpPr>
            <a:spLocks noGrp="1"/>
          </p:cNvSpPr>
          <p:nvPr>
            <p:ph type="title"/>
          </p:nvPr>
        </p:nvSpPr>
        <p:spPr/>
        <p:txBody>
          <a:bodyPr/>
          <a:lstStyle/>
          <a:p>
            <a:r>
              <a:rPr lang="en-GB" dirty="0"/>
              <a:t>History of Microsoft Identity Systems</a:t>
            </a:r>
          </a:p>
        </p:txBody>
      </p:sp>
      <p:sp>
        <p:nvSpPr>
          <p:cNvPr id="5" name="TextBox 4">
            <a:extLst>
              <a:ext uri="{FF2B5EF4-FFF2-40B4-BE49-F238E27FC236}">
                <a16:creationId xmlns:a16="http://schemas.microsoft.com/office/drawing/2014/main" id="{A2E5EF82-3927-82DF-A2A0-954985026481}"/>
              </a:ext>
            </a:extLst>
          </p:cNvPr>
          <p:cNvSpPr txBox="1"/>
          <p:nvPr/>
        </p:nvSpPr>
        <p:spPr>
          <a:xfrm>
            <a:off x="465138" y="1263488"/>
            <a:ext cx="11533187" cy="5641544"/>
          </a:xfrm>
          <a:prstGeom prst="rect">
            <a:avLst/>
          </a:prstGeom>
          <a:noFill/>
        </p:spPr>
        <p:txBody>
          <a:bodyPr wrap="square" lIns="182880" tIns="146304" rIns="182880" bIns="146304" rtlCol="0">
            <a:spAutoFit/>
          </a:bodyPr>
          <a:lstStyle/>
          <a:p>
            <a:pPr>
              <a:lnSpc>
                <a:spcPct val="90000"/>
              </a:lnSpc>
              <a:spcAft>
                <a:spcPts val="600"/>
              </a:spcAft>
            </a:pPr>
            <a:r>
              <a:rPr lang="en-GB" sz="2100" dirty="0">
                <a:gradFill>
                  <a:gsLst>
                    <a:gs pos="2917">
                      <a:schemeClr val="tx1"/>
                    </a:gs>
                    <a:gs pos="30000">
                      <a:schemeClr val="tx1"/>
                    </a:gs>
                  </a:gsLst>
                  <a:lin ang="5400000" scaled="0"/>
                </a:gradFill>
              </a:rPr>
              <a:t>Microsoft has been a major player in the identity and access management space since around 2000 – with the release of </a:t>
            </a:r>
            <a:r>
              <a:rPr lang="en-GB" sz="2100" b="1" dirty="0">
                <a:gradFill>
                  <a:gsLst>
                    <a:gs pos="2917">
                      <a:schemeClr val="tx1"/>
                    </a:gs>
                    <a:gs pos="30000">
                      <a:schemeClr val="tx1"/>
                    </a:gs>
                  </a:gsLst>
                  <a:lin ang="5400000" scaled="0"/>
                </a:gradFill>
              </a:rPr>
              <a:t>Windows Server 2000 and Active Directory</a:t>
            </a:r>
            <a:r>
              <a:rPr lang="en-GB" sz="2100" dirty="0">
                <a:gradFill>
                  <a:gsLst>
                    <a:gs pos="2917">
                      <a:schemeClr val="tx1"/>
                    </a:gs>
                    <a:gs pos="30000">
                      <a:schemeClr val="tx1"/>
                    </a:gs>
                  </a:gsLst>
                  <a:lin ang="5400000" scaled="0"/>
                </a:gradFill>
              </a:rPr>
              <a:t>. Microsoft won most of the market share from Novell Netware.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dirty="0">
                <a:gradFill>
                  <a:gsLst>
                    <a:gs pos="2917">
                      <a:schemeClr val="tx1"/>
                    </a:gs>
                    <a:gs pos="30000">
                      <a:schemeClr val="tx1"/>
                    </a:gs>
                  </a:gsLst>
                  <a:lin ang="5400000" scaled="0"/>
                </a:gradFill>
              </a:rPr>
              <a:t>Active Directory </a:t>
            </a:r>
            <a:r>
              <a:rPr lang="en-GB" sz="2100" dirty="0">
                <a:gradFill>
                  <a:gsLst>
                    <a:gs pos="2917">
                      <a:schemeClr val="tx1"/>
                    </a:gs>
                    <a:gs pos="30000">
                      <a:schemeClr val="tx1"/>
                    </a:gs>
                  </a:gsLst>
                  <a:lin ang="5400000" scaled="0"/>
                </a:gradFill>
              </a:rPr>
              <a:t>is Microsoft's implementation of an LDAP system which provided authentication, authorisation and access management to Windows based system. These systems are known as domains.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Servers which run Active Directory are known as </a:t>
            </a:r>
            <a:r>
              <a:rPr lang="en-GB" sz="2100" b="1" dirty="0">
                <a:gradFill>
                  <a:gsLst>
                    <a:gs pos="2917">
                      <a:schemeClr val="tx1"/>
                    </a:gs>
                    <a:gs pos="30000">
                      <a:schemeClr val="tx1"/>
                    </a:gs>
                  </a:gsLst>
                  <a:lin ang="5400000" scaled="0"/>
                </a:gradFill>
              </a:rPr>
              <a:t>Domain Controllers.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Legacy applications can be integrated with Active Directory to provide </a:t>
            </a:r>
            <a:r>
              <a:rPr lang="en-GB" sz="2100" b="1" dirty="0">
                <a:gradFill>
                  <a:gsLst>
                    <a:gs pos="2917">
                      <a:schemeClr val="tx1"/>
                    </a:gs>
                    <a:gs pos="30000">
                      <a:schemeClr val="tx1"/>
                    </a:gs>
                  </a:gsLst>
                  <a:lin ang="5400000" scaled="0"/>
                </a:gradFill>
              </a:rPr>
              <a:t>Same Sign On </a:t>
            </a:r>
            <a:r>
              <a:rPr lang="en-GB" sz="2100" dirty="0">
                <a:gradFill>
                  <a:gsLst>
                    <a:gs pos="2917">
                      <a:schemeClr val="tx1"/>
                    </a:gs>
                    <a:gs pos="30000">
                      <a:schemeClr val="tx1"/>
                    </a:gs>
                  </a:gsLst>
                  <a:lin ang="5400000" scaled="0"/>
                </a:gradFill>
              </a:rPr>
              <a:t>to enterprise users allowing an application front end to leverage the AD credentials. </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Legacy application which integrate with Active Directory typically use </a:t>
            </a:r>
            <a:r>
              <a:rPr lang="en-GB" sz="2100" b="1" dirty="0">
                <a:gradFill>
                  <a:gsLst>
                    <a:gs pos="2917">
                      <a:schemeClr val="tx1"/>
                    </a:gs>
                    <a:gs pos="30000">
                      <a:schemeClr val="tx1"/>
                    </a:gs>
                  </a:gsLst>
                  <a:lin ang="5400000" scaled="0"/>
                </a:gradFill>
              </a:rPr>
              <a:t>Kerberos and/or NTLM </a:t>
            </a:r>
            <a:r>
              <a:rPr lang="en-GB" sz="2100" dirty="0">
                <a:gradFill>
                  <a:gsLst>
                    <a:gs pos="2917">
                      <a:schemeClr val="tx1"/>
                    </a:gs>
                    <a:gs pos="30000">
                      <a:schemeClr val="tx1"/>
                    </a:gs>
                  </a:gsLst>
                  <a:lin ang="5400000" scaled="0"/>
                </a:gradFill>
              </a:rPr>
              <a:t>authentication protocols.</a:t>
            </a:r>
          </a:p>
          <a:p>
            <a:pPr>
              <a:lnSpc>
                <a:spcPct val="90000"/>
              </a:lnSpc>
              <a:spcAft>
                <a:spcPts val="600"/>
              </a:spcAft>
            </a:pPr>
            <a:endParaRPr lang="en-GB" sz="2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32909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Describe Azure Active Directory Benefits and Features</a:t>
            </a:r>
          </a:p>
        </p:txBody>
      </p:sp>
      <p:sp>
        <p:nvSpPr>
          <p:cNvPr id="11" name="Rectangle 10">
            <a:extLst>
              <a:ext uri="{FF2B5EF4-FFF2-40B4-BE49-F238E27FC236}">
                <a16:creationId xmlns:a16="http://schemas.microsoft.com/office/drawing/2014/main" id="{745927E1-AE92-4D7B-BA94-D659576C8204}"/>
              </a:ext>
            </a:extLst>
          </p:cNvPr>
          <p:cNvSpPr/>
          <p:nvPr/>
        </p:nvSpPr>
        <p:spPr>
          <a:xfrm>
            <a:off x="427039" y="1192213"/>
            <a:ext cx="3747754" cy="245087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defTabSz="1066800">
              <a:spcBef>
                <a:spcPct val="0"/>
              </a:spcBef>
              <a:spcAft>
                <a:spcPct val="35000"/>
              </a:spcAft>
            </a:pPr>
            <a:r>
              <a:rPr lang="en-US" sz="2000" dirty="0">
                <a:solidFill>
                  <a:schemeClr val="tx1"/>
                </a:solidFill>
              </a:rPr>
              <a:t>A cloud-based suite of identity management capabilities that enables you to securely manage access to Azure services and resources for your users</a:t>
            </a:r>
            <a:endParaRPr lang="en-IN" sz="2000" dirty="0">
              <a:solidFill>
                <a:schemeClr val="tx1"/>
              </a:solidFill>
            </a:endParaRPr>
          </a:p>
        </p:txBody>
      </p:sp>
      <p:sp>
        <p:nvSpPr>
          <p:cNvPr id="12" name="Rectangle 11">
            <a:extLst>
              <a:ext uri="{FF2B5EF4-FFF2-40B4-BE49-F238E27FC236}">
                <a16:creationId xmlns:a16="http://schemas.microsoft.com/office/drawing/2014/main" id="{A129EADE-1D34-48D9-88AE-4B30FFD6D06E}"/>
              </a:ext>
            </a:extLst>
          </p:cNvPr>
          <p:cNvSpPr/>
          <p:nvPr/>
        </p:nvSpPr>
        <p:spPr>
          <a:xfrm>
            <a:off x="427039" y="3802743"/>
            <a:ext cx="3747754" cy="217102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91440" bIns="137160" numCol="1" spcCol="1270" anchor="ctr" anchorCtr="0">
            <a:noAutofit/>
          </a:bodyPr>
          <a:lstStyle/>
          <a:p>
            <a:pPr defTabSz="1066800">
              <a:spcBef>
                <a:spcPct val="0"/>
              </a:spcBef>
              <a:spcAft>
                <a:spcPct val="35000"/>
              </a:spcAft>
            </a:pPr>
            <a:r>
              <a:rPr lang="en-US" sz="2000" dirty="0">
                <a:solidFill>
                  <a:schemeClr val="tx1"/>
                </a:solidFill>
              </a:rPr>
              <a:t>Provides application</a:t>
            </a:r>
            <a:br>
              <a:rPr lang="en-US" sz="2000" dirty="0">
                <a:solidFill>
                  <a:schemeClr val="tx1"/>
                </a:solidFill>
              </a:rPr>
            </a:br>
            <a:r>
              <a:rPr lang="en-US" sz="2000" dirty="0">
                <a:solidFill>
                  <a:schemeClr val="tx1"/>
                </a:solidFill>
              </a:rPr>
              <a:t>management, authentication, device management, and hybrid identity</a:t>
            </a:r>
            <a:endParaRPr lang="en-IN" sz="2000" dirty="0">
              <a:solidFill>
                <a:schemeClr val="tx1"/>
              </a:solidFill>
            </a:endParaRPr>
          </a:p>
        </p:txBody>
      </p:sp>
      <p:graphicFrame>
        <p:nvGraphicFramePr>
          <p:cNvPr id="4" name="Object 3" descr="Windows Server AD is using Kerberos and NTLM authentication to on-premises apps. Azure AD is using SAML, Oauth, Open ID, WS-Federation authentication to Cloud apps">
            <a:extLst>
              <a:ext uri="{FF2B5EF4-FFF2-40B4-BE49-F238E27FC236}">
                <a16:creationId xmlns:a16="http://schemas.microsoft.com/office/drawing/2014/main" id="{29DC2D36-FA2C-A2A8-1704-3B285D62AB61}"/>
              </a:ext>
            </a:extLst>
          </p:cNvPr>
          <p:cNvGraphicFramePr>
            <a:graphicFrameLocks noChangeAspect="1"/>
          </p:cNvGraphicFramePr>
          <p:nvPr>
            <p:extLst>
              <p:ext uri="{D42A27DB-BD31-4B8C-83A1-F6EECF244321}">
                <p14:modId xmlns:p14="http://schemas.microsoft.com/office/powerpoint/2010/main" val="658583121"/>
              </p:ext>
            </p:extLst>
          </p:nvPr>
        </p:nvGraphicFramePr>
        <p:xfrm>
          <a:off x="4368067" y="1192213"/>
          <a:ext cx="7705725" cy="4819650"/>
        </p:xfrm>
        <a:graphic>
          <a:graphicData uri="http://schemas.openxmlformats.org/presentationml/2006/ole">
            <mc:AlternateContent xmlns:mc="http://schemas.openxmlformats.org/markup-compatibility/2006">
              <mc:Choice xmlns:v="urn:schemas-microsoft-com:vml" Requires="v">
                <p:oleObj name="Bitmap Image" r:id="rId3" imgW="7705800" imgH="4819680" progId="Paint.Picture">
                  <p:embed/>
                </p:oleObj>
              </mc:Choice>
              <mc:Fallback>
                <p:oleObj name="Bitmap Image" r:id="rId3" imgW="7705800" imgH="4819680" progId="Paint.Picture">
                  <p:embed/>
                  <p:pic>
                    <p:nvPicPr>
                      <p:cNvPr id="0" name=""/>
                      <p:cNvPicPr/>
                      <p:nvPr/>
                    </p:nvPicPr>
                    <p:blipFill>
                      <a:blip r:embed="rId4"/>
                      <a:stretch>
                        <a:fillRect/>
                      </a:stretch>
                    </p:blipFill>
                    <p:spPr>
                      <a:xfrm>
                        <a:off x="4368067" y="1192213"/>
                        <a:ext cx="7705725" cy="4819650"/>
                      </a:xfrm>
                      <a:prstGeom prst="rect">
                        <a:avLst/>
                      </a:prstGeom>
                    </p:spPr>
                  </p:pic>
                </p:oleObj>
              </mc:Fallback>
            </mc:AlternateContent>
          </a:graphicData>
        </a:graphic>
      </p:graphicFrame>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DDC-625A-9F2E-4749-56DE0A5B9EFD}"/>
              </a:ext>
            </a:extLst>
          </p:cNvPr>
          <p:cNvSpPr>
            <a:spLocks noGrp="1"/>
          </p:cNvSpPr>
          <p:nvPr>
            <p:ph type="title"/>
          </p:nvPr>
        </p:nvSpPr>
        <p:spPr/>
        <p:txBody>
          <a:bodyPr/>
          <a:lstStyle/>
          <a:p>
            <a:r>
              <a:rPr lang="en-US"/>
              <a:t>Identity and Access Management Solutions</a:t>
            </a:r>
          </a:p>
        </p:txBody>
      </p:sp>
      <p:pic>
        <p:nvPicPr>
          <p:cNvPr id="5" name="Content Placeholder 4" descr="A picture showing the Azure Cloud with Azure Active Directory running on it to provide identity services for Devices, SaaS Apps, On-premises applications, and other services.  This is a picture of an identity solution.">
            <a:extLst>
              <a:ext uri="{FF2B5EF4-FFF2-40B4-BE49-F238E27FC236}">
                <a16:creationId xmlns:a16="http://schemas.microsoft.com/office/drawing/2014/main" id="{2A796915-B864-E1A3-A766-887E62230119}"/>
              </a:ext>
            </a:extLst>
          </p:cNvPr>
          <p:cNvPicPr>
            <a:picLocks noGrp="1" noChangeAspect="1"/>
          </p:cNvPicPr>
          <p:nvPr>
            <p:ph sz="quarter" idx="10"/>
          </p:nvPr>
        </p:nvPicPr>
        <p:blipFill>
          <a:blip r:embed="rId3"/>
          <a:stretch>
            <a:fillRect/>
          </a:stretch>
        </p:blipFill>
        <p:spPr>
          <a:xfrm>
            <a:off x="2835163" y="1106002"/>
            <a:ext cx="5959168" cy="4144006"/>
          </a:xfrm>
        </p:spPr>
      </p:pic>
      <p:sp>
        <p:nvSpPr>
          <p:cNvPr id="6" name="TextBox 5">
            <a:extLst>
              <a:ext uri="{FF2B5EF4-FFF2-40B4-BE49-F238E27FC236}">
                <a16:creationId xmlns:a16="http://schemas.microsoft.com/office/drawing/2014/main" id="{4D738B1A-645D-438E-962D-C4D49649A72A}"/>
              </a:ext>
            </a:extLst>
          </p:cNvPr>
          <p:cNvSpPr txBox="1"/>
          <p:nvPr/>
        </p:nvSpPr>
        <p:spPr>
          <a:xfrm>
            <a:off x="288793" y="5332912"/>
            <a:ext cx="11953254" cy="560645"/>
          </a:xfrm>
          <a:prstGeom prst="rect">
            <a:avLst/>
          </a:prstGeom>
          <a:noFill/>
        </p:spPr>
        <p:txBody>
          <a:bodyPr wrap="none" lIns="186521" tIns="149217" rIns="186521" bIns="149217" rtlCol="0">
            <a:spAutoFit/>
          </a:bodyPr>
          <a:lstStyle/>
          <a:p>
            <a:pPr defTabSz="932563">
              <a:lnSpc>
                <a:spcPct val="90000"/>
              </a:lnSpc>
              <a:spcAft>
                <a:spcPts val="612"/>
              </a:spcAft>
              <a:defRPr/>
            </a:pPr>
            <a:r>
              <a:rPr lang="en-US" sz="1836">
                <a:solidFill>
                  <a:srgbClr val="000000"/>
                </a:solidFill>
                <a:latin typeface="Calibri" panose="020F0502020204030204" pitchFamily="34" charset="0"/>
                <a:ea typeface="Calibri" panose="020F0502020204030204" pitchFamily="34" charset="0"/>
                <a:cs typeface="Times New Roman" panose="02020603050405020304" pitchFamily="18" charset="0"/>
              </a:rPr>
              <a:t>An identity solution controls access to an organization's apps and data. Users, devices, and applications have identities. </a:t>
            </a:r>
            <a:endParaRPr lang="en-US" sz="2448">
              <a:gradFill>
                <a:gsLst>
                  <a:gs pos="2917">
                    <a:srgbClr val="000000"/>
                  </a:gs>
                  <a:gs pos="30000">
                    <a:srgbClr val="000000"/>
                  </a:gs>
                </a:gsLst>
                <a:lin ang="5400000" scaled="0"/>
              </a:gradFill>
              <a:latin typeface="Segoe UI"/>
            </a:endParaRPr>
          </a:p>
        </p:txBody>
      </p:sp>
    </p:spTree>
    <p:extLst>
      <p:ext uri="{BB962C8B-B14F-4D97-AF65-F5344CB8AC3E}">
        <p14:creationId xmlns:p14="http://schemas.microsoft.com/office/powerpoint/2010/main" val="14687723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Describe Azure AD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2517914744"/>
              </p:ext>
            </p:extLst>
          </p:nvPr>
        </p:nvGraphicFramePr>
        <p:xfrm>
          <a:off x="427037" y="1141527"/>
          <a:ext cx="11582400" cy="5305498"/>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614530">
                <a:tc>
                  <a:txBody>
                    <a:bodyPr/>
                    <a:lstStyle/>
                    <a:p>
                      <a:pPr algn="l"/>
                      <a:r>
                        <a:rPr lang="en-US" sz="22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2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78382">
                <a:tc>
                  <a:txBody>
                    <a:bodyPr/>
                    <a:lstStyle/>
                    <a:p>
                      <a:pPr algn="l"/>
                      <a:r>
                        <a:rPr lang="en-US" sz="20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object that can be authenticated</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78382">
                <a:tc>
                  <a:txBody>
                    <a:bodyPr/>
                    <a:lstStyle/>
                    <a:p>
                      <a:pPr algn="l"/>
                      <a:r>
                        <a:rPr lang="en-US" sz="20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that has data associated with it</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78382">
                <a:tc>
                  <a:txBody>
                    <a:bodyPr/>
                    <a:lstStyle/>
                    <a:p>
                      <a:pPr algn="l"/>
                      <a:r>
                        <a:rPr lang="en-US" sz="2000" dirty="0">
                          <a:solidFill>
                            <a:schemeClr val="tx1"/>
                          </a:solidFill>
                          <a:latin typeface="+mj-lt"/>
                        </a:rPr>
                        <a:t>Azure AD 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created through Azure AD or another Microsoft cloud service</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292162">
                <a:tc>
                  <a:txBody>
                    <a:bodyPr/>
                    <a:lstStyle/>
                    <a:p>
                      <a:pPr algn="l"/>
                      <a:r>
                        <a:rPr lang="en-US" sz="2000" dirty="0">
                          <a:solidFill>
                            <a:schemeClr val="tx1"/>
                          </a:solidFill>
                          <a:latin typeface="+mj-lt"/>
                        </a:rPr>
                        <a:t>Azure AD tenant/directory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800" b="0" i="0" u="none" strike="noStrike" kern="1200" dirty="0">
                          <a:solidFill>
                            <a:schemeClr val="dk1"/>
                          </a:solidFill>
                          <a:effectLst/>
                          <a:latin typeface="+mn-lt"/>
                          <a:ea typeface="+mn-ea"/>
                          <a:cs typeface="+mn-cs"/>
                        </a:rPr>
                        <a:t>A dedicated and trusted instance of Azure AD, a Tenant is automatically created when your organization signs up for a Microsoft cloud service subscription</a:t>
                      </a:r>
                      <a:r>
                        <a:rPr lang="en-US" sz="1800" b="0" i="0" kern="1200" dirty="0">
                          <a:solidFill>
                            <a:schemeClr val="dk1"/>
                          </a:solidFill>
                          <a:effectLst/>
                          <a:latin typeface="+mn-lt"/>
                          <a:ea typeface="+mn-ea"/>
                          <a:cs typeface="+mn-cs"/>
                        </a:rPr>
                        <a:t>​</a:t>
                      </a:r>
                      <a:br>
                        <a:rPr lang="en-US" sz="1800" b="0" i="0"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Additional instances of Azure AD can be created</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Azure AD is the underlying product providing the identity service</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 </a:t>
                      </a:r>
                      <a:r>
                        <a:rPr lang="en-US" sz="1800" b="0" i="1" u="none" strike="noStrike" kern="1200" dirty="0">
                          <a:solidFill>
                            <a:schemeClr val="dk1"/>
                          </a:solidFill>
                          <a:effectLst/>
                          <a:latin typeface="+mn-lt"/>
                          <a:ea typeface="+mn-ea"/>
                          <a:cs typeface="+mn-cs"/>
                        </a:rPr>
                        <a:t>Tenant</a:t>
                      </a:r>
                      <a:r>
                        <a:rPr lang="en-US" sz="1800" b="0" i="0" u="none" strike="noStrike" kern="1200" dirty="0">
                          <a:solidFill>
                            <a:schemeClr val="dk1"/>
                          </a:solidFill>
                          <a:effectLst/>
                          <a:latin typeface="+mn-lt"/>
                          <a:ea typeface="+mn-ea"/>
                          <a:cs typeface="+mn-cs"/>
                        </a:rPr>
                        <a:t> means a single instance of Azure AD representing a single organization</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terms </a:t>
                      </a:r>
                      <a:r>
                        <a:rPr lang="en-US" sz="1800" b="0" i="1" u="none" strike="noStrike" kern="1200" dirty="0">
                          <a:solidFill>
                            <a:schemeClr val="dk1"/>
                          </a:solidFill>
                          <a:effectLst/>
                          <a:latin typeface="+mn-lt"/>
                          <a:ea typeface="+mn-ea"/>
                          <a:cs typeface="+mn-cs"/>
                        </a:rPr>
                        <a:t>Tenant </a:t>
                      </a:r>
                      <a:r>
                        <a:rPr lang="en-US" sz="1800" b="0" i="0" u="none" strike="noStrike" kern="1200" dirty="0">
                          <a:solidFill>
                            <a:schemeClr val="dk1"/>
                          </a:solidFill>
                          <a:effectLst/>
                          <a:latin typeface="+mn-lt"/>
                          <a:ea typeface="+mn-ea"/>
                          <a:cs typeface="+mn-cs"/>
                        </a:rPr>
                        <a:t>and </a:t>
                      </a:r>
                      <a:r>
                        <a:rPr lang="en-US" sz="1800" b="0" i="1" u="none" strike="noStrike" kern="1200" dirty="0">
                          <a:solidFill>
                            <a:schemeClr val="dk1"/>
                          </a:solidFill>
                          <a:effectLst/>
                          <a:latin typeface="+mn-lt"/>
                          <a:ea typeface="+mn-ea"/>
                          <a:cs typeface="+mn-cs"/>
                        </a:rPr>
                        <a:t>Directory</a:t>
                      </a:r>
                      <a:r>
                        <a:rPr lang="en-US" sz="1800" b="0" i="0" u="none" strike="noStrike" kern="1200" dirty="0">
                          <a:solidFill>
                            <a:schemeClr val="dk1"/>
                          </a:solidFill>
                          <a:effectLst/>
                          <a:latin typeface="+mn-lt"/>
                          <a:ea typeface="+mn-ea"/>
                          <a:cs typeface="+mn-cs"/>
                        </a:rPr>
                        <a:t> are often used interchangeably</a:t>
                      </a:r>
                      <a:r>
                        <a:rPr lang="en-US" sz="1800" b="0" i="0" kern="1200" dirty="0">
                          <a:solidFill>
                            <a:schemeClr val="dk1"/>
                          </a:solidFill>
                          <a:effectLst/>
                          <a:latin typeface="+mn-lt"/>
                          <a:ea typeface="+mn-ea"/>
                          <a:cs typeface="+mn-cs"/>
                        </a:rPr>
                        <a:t>​</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78382">
                <a:tc>
                  <a:txBody>
                    <a:bodyPr/>
                    <a:lstStyle/>
                    <a:p>
                      <a:pPr lvl="0" algn="l">
                        <a:buNone/>
                      </a:pPr>
                      <a:r>
                        <a:rPr lang="en-US" sz="20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Used to pay for Azure cloud services</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3996</Words>
  <Application>Microsoft Office PowerPoint</Application>
  <PresentationFormat>Custom</PresentationFormat>
  <Paragraphs>454</Paragraphs>
  <Slides>36</Slides>
  <Notes>26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Arial</vt:lpstr>
      <vt:lpstr>Calibri</vt:lpstr>
      <vt:lpstr>Segoe UI</vt:lpstr>
      <vt:lpstr>Segoe UI Semibold</vt:lpstr>
      <vt:lpstr>segoe-ui_light</vt:lpstr>
      <vt:lpstr>Wingdings</vt:lpstr>
      <vt:lpstr>Azure 1</vt:lpstr>
      <vt:lpstr>Bitmap Image</vt:lpstr>
      <vt:lpstr>AZ-104T00A Administer Identity</vt:lpstr>
      <vt:lpstr>Administer Identity Introduction</vt:lpstr>
      <vt:lpstr>Configure Azure Active Directory</vt:lpstr>
      <vt:lpstr>Configure Azure Active Directory Introduction</vt:lpstr>
      <vt:lpstr>Why use an identity?</vt:lpstr>
      <vt:lpstr>History of Microsoft Identity Systems</vt:lpstr>
      <vt:lpstr>Describe Azure Active Directory Benefits and Features</vt:lpstr>
      <vt:lpstr>Identity and Access Management Solutions</vt:lpstr>
      <vt:lpstr>Describe Azure AD Concepts</vt:lpstr>
      <vt:lpstr>Compare AD DS to Azure Active Directory</vt:lpstr>
      <vt:lpstr>Compare AD DS to Azure Active Directory</vt:lpstr>
      <vt:lpstr>Select Azure Active Directory Editions</vt:lpstr>
      <vt:lpstr>Azure AD Licenses</vt:lpstr>
      <vt:lpstr>Configure Azure AD Device Identities</vt:lpstr>
      <vt:lpstr>Implement Self-Service Password Reset</vt:lpstr>
      <vt:lpstr>What is Federation?</vt:lpstr>
      <vt:lpstr>Federated identity concepts</vt:lpstr>
      <vt:lpstr>Knowledge Check</vt:lpstr>
      <vt:lpstr>Summary and Resources – Configure Azure Active Directory</vt:lpstr>
      <vt:lpstr>Configure User and Group Accounts</vt:lpstr>
      <vt:lpstr>Configure User and Group Accounts Introduction</vt:lpstr>
      <vt:lpstr>Create User Accounts</vt:lpstr>
      <vt:lpstr>Types of Users to Consider</vt:lpstr>
      <vt:lpstr>Manage User Accounts</vt:lpstr>
      <vt:lpstr>Perform bulk account updates</vt:lpstr>
      <vt:lpstr>Create Group Accounts</vt:lpstr>
      <vt:lpstr>Things to Consider about Groups in AAD?</vt:lpstr>
      <vt:lpstr>Assign Licenses to Users and Groups</vt:lpstr>
      <vt:lpstr>Create Administrative Units</vt:lpstr>
      <vt:lpstr>Demonstration – Users and Groups</vt:lpstr>
      <vt:lpstr>Knowledge Check</vt:lpstr>
      <vt:lpstr>Summary and Resources – Configure User and Group Accounts</vt:lpstr>
      <vt:lpstr>Lab 01 - Manage Azure Active Directory Identities</vt:lpstr>
      <vt:lpstr>Lab 01 – Manage Azure Active Directory Identities</vt:lpstr>
      <vt:lpstr>Lab 01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2022-03-15T16:26:41Z</dcterms:created>
  <dcterms:modified xsi:type="dcterms:W3CDTF">2022-11-29T17:55:58Z</dcterms:modified>
</cp:coreProperties>
</file>