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71"/>
  </p:notesMasterIdLst>
  <p:handoutMasterIdLst>
    <p:handoutMasterId r:id="rId72"/>
  </p:handoutMasterIdLst>
  <p:sldIdLst>
    <p:sldId id="1719" r:id="rId2"/>
    <p:sldId id="2409" r:id="rId3"/>
    <p:sldId id="1865" r:id="rId4"/>
    <p:sldId id="2393" r:id="rId5"/>
    <p:sldId id="2552" r:id="rId6"/>
    <p:sldId id="2336" r:id="rId7"/>
    <p:sldId id="2337" r:id="rId8"/>
    <p:sldId id="2341" r:id="rId9"/>
    <p:sldId id="2348" r:id="rId10"/>
    <p:sldId id="2553" r:id="rId11"/>
    <p:sldId id="2542" r:id="rId12"/>
    <p:sldId id="2555" r:id="rId13"/>
    <p:sldId id="2350" r:id="rId14"/>
    <p:sldId id="2352" r:id="rId15"/>
    <p:sldId id="2554" r:id="rId16"/>
    <p:sldId id="2397" r:id="rId17"/>
    <p:sldId id="2556" r:id="rId18"/>
    <p:sldId id="2546" r:id="rId19"/>
    <p:sldId id="2222" r:id="rId20"/>
    <p:sldId id="2396" r:id="rId21"/>
    <p:sldId id="2387" r:id="rId22"/>
    <p:sldId id="2388" r:id="rId23"/>
    <p:sldId id="2389" r:id="rId24"/>
    <p:sldId id="2557" r:id="rId25"/>
    <p:sldId id="2392" r:id="rId26"/>
    <p:sldId id="2550" r:id="rId27"/>
    <p:sldId id="2558" r:id="rId28"/>
    <p:sldId id="2559" r:id="rId29"/>
    <p:sldId id="2560" r:id="rId30"/>
    <p:sldId id="2408" r:id="rId31"/>
    <p:sldId id="2547" r:id="rId32"/>
    <p:sldId id="2537" r:id="rId33"/>
    <p:sldId id="2544" r:id="rId34"/>
    <p:sldId id="2538" r:id="rId35"/>
    <p:sldId id="2561" r:id="rId36"/>
    <p:sldId id="2562" r:id="rId37"/>
    <p:sldId id="2541" r:id="rId38"/>
    <p:sldId id="2551" r:id="rId39"/>
    <p:sldId id="2563" r:id="rId40"/>
    <p:sldId id="2564" r:id="rId41"/>
    <p:sldId id="2548" r:id="rId42"/>
    <p:sldId id="2004" r:id="rId43"/>
    <p:sldId id="2395" r:id="rId44"/>
    <p:sldId id="2535" r:id="rId45"/>
    <p:sldId id="2536" r:id="rId46"/>
    <p:sldId id="2370" r:id="rId47"/>
    <p:sldId id="2565" r:id="rId48"/>
    <p:sldId id="2375" r:id="rId49"/>
    <p:sldId id="2405" r:id="rId50"/>
    <p:sldId id="2406" r:id="rId51"/>
    <p:sldId id="2566" r:id="rId52"/>
    <p:sldId id="2378" r:id="rId53"/>
    <p:sldId id="2567" r:id="rId54"/>
    <p:sldId id="2407" r:id="rId55"/>
    <p:sldId id="2568" r:id="rId56"/>
    <p:sldId id="2549" r:id="rId57"/>
    <p:sldId id="2569" r:id="rId58"/>
    <p:sldId id="2570" r:id="rId59"/>
    <p:sldId id="2571" r:id="rId60"/>
    <p:sldId id="2572" r:id="rId61"/>
    <p:sldId id="2574" r:id="rId62"/>
    <p:sldId id="2575" r:id="rId63"/>
    <p:sldId id="2573" r:id="rId64"/>
    <p:sldId id="2576" r:id="rId65"/>
    <p:sldId id="2007" r:id="rId66"/>
    <p:sldId id="1907" r:id="rId67"/>
    <p:sldId id="2543" r:id="rId68"/>
    <p:sldId id="2545" r:id="rId69"/>
    <p:sldId id="2335" r:id="rId7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irtual Networking" id="{51FAA111-F35F-49D8-8407-C31D1D28D254}">
          <p14:sldIdLst>
            <p14:sldId id="1719"/>
            <p14:sldId id="2409"/>
          </p14:sldIdLst>
        </p14:section>
        <p14:section name="Virtual Networks" id="{532A972C-33C7-4482-A486-0022903CDBB0}">
          <p14:sldIdLst>
            <p14:sldId id="1865"/>
            <p14:sldId id="2393"/>
            <p14:sldId id="2552"/>
            <p14:sldId id="2336"/>
            <p14:sldId id="2337"/>
            <p14:sldId id="2341"/>
            <p14:sldId id="2348"/>
            <p14:sldId id="2553"/>
            <p14:sldId id="2542"/>
            <p14:sldId id="2555"/>
            <p14:sldId id="2350"/>
            <p14:sldId id="2352"/>
            <p14:sldId id="2554"/>
            <p14:sldId id="2397"/>
            <p14:sldId id="2556"/>
            <p14:sldId id="2546"/>
          </p14:sldIdLst>
        </p14:section>
        <p14:section name="NSGs" id="{A9710181-5E60-430A-847B-6CFDECA6055C}">
          <p14:sldIdLst>
            <p14:sldId id="2222"/>
            <p14:sldId id="2396"/>
            <p14:sldId id="2387"/>
            <p14:sldId id="2388"/>
            <p14:sldId id="2389"/>
            <p14:sldId id="2557"/>
            <p14:sldId id="2392"/>
            <p14:sldId id="2550"/>
            <p14:sldId id="2558"/>
            <p14:sldId id="2559"/>
            <p14:sldId id="2560"/>
            <p14:sldId id="2408"/>
            <p14:sldId id="2547"/>
          </p14:sldIdLst>
        </p14:section>
        <p14:section name="Firewall" id="{97474F3A-9344-4A0C-A29C-6C9B1768D3D1}">
          <p14:sldIdLst>
            <p14:sldId id="2537"/>
            <p14:sldId id="2544"/>
            <p14:sldId id="2538"/>
            <p14:sldId id="2561"/>
            <p14:sldId id="2562"/>
            <p14:sldId id="2541"/>
            <p14:sldId id="2551"/>
            <p14:sldId id="2563"/>
            <p14:sldId id="2564"/>
            <p14:sldId id="2548"/>
          </p14:sldIdLst>
        </p14:section>
        <p14:section name="DNS" id="{31AC2046-60D2-4BCB-A89C-F7421169900E}">
          <p14:sldIdLst>
            <p14:sldId id="2004"/>
            <p14:sldId id="2395"/>
            <p14:sldId id="2535"/>
            <p14:sldId id="2536"/>
            <p14:sldId id="2370"/>
            <p14:sldId id="2565"/>
            <p14:sldId id="2375"/>
            <p14:sldId id="2405"/>
            <p14:sldId id="2406"/>
            <p14:sldId id="2566"/>
            <p14:sldId id="2378"/>
            <p14:sldId id="2567"/>
            <p14:sldId id="2407"/>
            <p14:sldId id="2568"/>
            <p14:sldId id="2549"/>
            <p14:sldId id="2569"/>
            <p14:sldId id="2570"/>
            <p14:sldId id="2571"/>
            <p14:sldId id="2572"/>
            <p14:sldId id="2574"/>
            <p14:sldId id="2575"/>
            <p14:sldId id="2573"/>
            <p14:sldId id="2576"/>
          </p14:sldIdLst>
        </p14:section>
        <p14:section name="Labs" id="{276B6FFD-F917-4C7B-B4CE-9AD928BF478A}">
          <p14:sldIdLst>
            <p14:sldId id="2007"/>
            <p14:sldId id="1907"/>
            <p14:sldId id="2543"/>
            <p14:sldId id="2545"/>
          </p14:sldIdLst>
        </p14:section>
        <p14:section name="Extra Optional Slides" id="{87138945-F397-481A-8FB0-B3482812C8FA}">
          <p14:sldIdLst>
            <p14:sldId id="23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59B4D9"/>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E669F-9CDA-41A9-8972-0DA16DF562FA}" v="172" dt="2022-03-14T18:10:22.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333" autoAdjust="0"/>
  </p:normalViewPr>
  <p:slideViewPr>
    <p:cSldViewPr snapToGrid="0">
      <p:cViewPr varScale="1">
        <p:scale>
          <a:sx n="80" d="100"/>
          <a:sy n="80" d="100"/>
        </p:scale>
        <p:origin x="629"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548" y="11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8/10/relationships/authors" Targe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11/29/2022 10:42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11/29/2022 10:42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learn.microsoft.com/en-us/azure/virtual-network/application-security-group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11/29/2022 10:42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185617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171717"/>
                </a:solidFill>
                <a:effectLst/>
                <a:latin typeface="Segoe UI" panose="020B0502040204020203" pitchFamily="34" charset="0"/>
              </a:rPr>
              <a:t>Private IP addresses</a:t>
            </a:r>
            <a:r>
              <a:rPr lang="en-GB" b="0" i="0" dirty="0">
                <a:solidFill>
                  <a:srgbClr val="171717"/>
                </a:solidFill>
                <a:effectLst/>
                <a:latin typeface="Segoe UI" panose="020B0502040204020203" pitchFamily="34" charset="0"/>
              </a:rPr>
              <a:t>: For communication within an Azure virtual network (VNet), and your on-premises network, when you use a VPN gateway or ExpressRoute circuit to extend your network to Azure.</a:t>
            </a:r>
          </a:p>
          <a:p>
            <a:pPr algn="l">
              <a:buFont typeface="Arial" panose="020B0604020202020204" pitchFamily="34" charset="0"/>
              <a:buChar char="•"/>
            </a:pPr>
            <a:r>
              <a:rPr lang="en-GB" b="1" i="0" dirty="0">
                <a:solidFill>
                  <a:srgbClr val="171717"/>
                </a:solidFill>
                <a:effectLst/>
                <a:latin typeface="Segoe UI" panose="020B0502040204020203" pitchFamily="34" charset="0"/>
              </a:rPr>
              <a:t>Public IP addresses</a:t>
            </a:r>
            <a:r>
              <a:rPr lang="en-GB" b="0" i="0" dirty="0">
                <a:solidFill>
                  <a:srgbClr val="171717"/>
                </a:solidFill>
                <a:effectLst/>
                <a:latin typeface="Segoe UI" panose="020B0502040204020203" pitchFamily="34" charset="0"/>
              </a:rPr>
              <a:t>: For communication with the Internet, including Azure public-facing services.</a:t>
            </a:r>
          </a:p>
          <a:p>
            <a:endParaRPr lang="en-GB" dirty="0"/>
          </a:p>
          <a:p>
            <a:r>
              <a:rPr lang="en-GB" b="0" i="0" dirty="0">
                <a:solidFill>
                  <a:srgbClr val="171717"/>
                </a:solidFill>
                <a:effectLst/>
                <a:latin typeface="Segoe UI" panose="020B0502040204020203" pitchFamily="34" charset="0"/>
              </a:rPr>
              <a:t>IP Addresses are never managed from within a virtual machine.</a:t>
            </a:r>
          </a:p>
          <a:p>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Static IP addresses don't change and are best for certain situations such as:</a:t>
            </a:r>
          </a:p>
          <a:p>
            <a:pPr algn="l">
              <a:buFont typeface="Arial" panose="020B0604020202020204" pitchFamily="34" charset="0"/>
              <a:buChar char="•"/>
            </a:pPr>
            <a:r>
              <a:rPr lang="en-GB" b="0" i="0" dirty="0">
                <a:solidFill>
                  <a:srgbClr val="171717"/>
                </a:solidFill>
                <a:effectLst/>
                <a:latin typeface="Segoe UI" panose="020B0502040204020203" pitchFamily="34" charset="0"/>
              </a:rPr>
              <a:t>DNS name resolution, where a change in the IP address would require updating host records.</a:t>
            </a:r>
          </a:p>
          <a:p>
            <a:pPr algn="l">
              <a:buFont typeface="Arial" panose="020B0604020202020204" pitchFamily="34" charset="0"/>
              <a:buChar char="•"/>
            </a:pPr>
            <a:r>
              <a:rPr lang="en-GB" b="0" i="0" dirty="0">
                <a:solidFill>
                  <a:srgbClr val="171717"/>
                </a:solidFill>
                <a:effectLst/>
                <a:latin typeface="Segoe UI" panose="020B0502040204020203" pitchFamily="34" charset="0"/>
              </a:rPr>
              <a:t>IP address-based security models that require apps or services to have a static IP address.</a:t>
            </a:r>
          </a:p>
          <a:p>
            <a:pPr algn="l">
              <a:buFont typeface="Arial" panose="020B0604020202020204" pitchFamily="34" charset="0"/>
              <a:buChar char="•"/>
            </a:pPr>
            <a:r>
              <a:rPr lang="en-GB" b="0" i="0" dirty="0">
                <a:solidFill>
                  <a:srgbClr val="171717"/>
                </a:solidFill>
                <a:effectLst/>
                <a:latin typeface="Segoe UI" panose="020B0502040204020203" pitchFamily="34" charset="0"/>
              </a:rPr>
              <a:t>TLS/SSL certificates linked to an IP address.</a:t>
            </a:r>
          </a:p>
          <a:p>
            <a:pPr algn="l">
              <a:buFont typeface="Arial" panose="020B0604020202020204" pitchFamily="34" charset="0"/>
              <a:buChar char="•"/>
            </a:pPr>
            <a:r>
              <a:rPr lang="en-GB" b="0" i="0" dirty="0">
                <a:solidFill>
                  <a:srgbClr val="171717"/>
                </a:solidFill>
                <a:effectLst/>
                <a:latin typeface="Segoe UI" panose="020B0502040204020203" pitchFamily="34" charset="0"/>
              </a:rPr>
              <a:t>Firewall rules that allow or deny traffic using IP address ranges.</a:t>
            </a:r>
          </a:p>
          <a:p>
            <a:pPr algn="l">
              <a:buFont typeface="Arial" panose="020B0604020202020204" pitchFamily="34" charset="0"/>
              <a:buChar char="•"/>
            </a:pPr>
            <a:r>
              <a:rPr lang="en-GB" b="0" i="0" dirty="0">
                <a:solidFill>
                  <a:srgbClr val="171717"/>
                </a:solidFill>
                <a:effectLst/>
                <a:latin typeface="Segoe UI" panose="020B0502040204020203" pitchFamily="34" charset="0"/>
              </a:rPr>
              <a:t>Role-based VMs such as Domain Controllers and DNS servers.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7461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cs typeface="Calibri" panose="020F0502020204030204"/>
              </a:rPr>
              <a:t>Public IP addresses - https://docs.microsoft.com/azure/virtual-network/public-ip-addresses</a:t>
            </a:r>
          </a:p>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IP addresses - https://docs.microsoft.com/azure/virtual-network/private-ip-addresses</a:t>
            </a:r>
          </a:p>
          <a:p>
            <a:endParaRPr lang="en-US" dirty="0"/>
          </a:p>
          <a:p>
            <a:pPr algn="l">
              <a:buFont typeface="Arial" panose="020B0604020202020204" pitchFamily="34" charset="0"/>
              <a:buChar char="•"/>
            </a:pPr>
            <a:r>
              <a:rPr lang="en-GB" b="1" i="0" dirty="0">
                <a:solidFill>
                  <a:srgbClr val="171717"/>
                </a:solidFill>
                <a:effectLst/>
                <a:latin typeface="Segoe UI" panose="020B0502040204020203" pitchFamily="34" charset="0"/>
              </a:rPr>
              <a:t>Dynamic</a:t>
            </a:r>
            <a:r>
              <a:rPr lang="en-GB" b="0" i="0" dirty="0">
                <a:solidFill>
                  <a:srgbClr val="171717"/>
                </a:solidFill>
                <a:effectLst/>
                <a:latin typeface="Segoe UI" panose="020B0502040204020203" pitchFamily="34" charset="0"/>
              </a:rPr>
              <a:t>. Dynamic addresses are assigned only after a public IP address is associated to an Azure resource, and the resource is started for the first time. Dynamic addresses can change if they're assigned to a resource, such as a virtual machine, and the virtual machine is stopped (deallocated), and then restarted. The address remains the same if a virtual machine is rebooted or stopped (but not deallocated). Dynamic addresses are released when a public IP address resource is dissociated from a resource.</a:t>
            </a:r>
          </a:p>
          <a:p>
            <a:pPr algn="l">
              <a:buFont typeface="Arial" panose="020B0604020202020204" pitchFamily="34" charset="0"/>
              <a:buChar char="•"/>
            </a:pPr>
            <a:r>
              <a:rPr lang="en-GB" b="1" i="0" dirty="0">
                <a:solidFill>
                  <a:srgbClr val="171717"/>
                </a:solidFill>
                <a:effectLst/>
                <a:latin typeface="Segoe UI" panose="020B0502040204020203" pitchFamily="34" charset="0"/>
              </a:rPr>
              <a:t>Static</a:t>
            </a:r>
            <a:r>
              <a:rPr lang="en-GB" b="0" i="0" dirty="0">
                <a:solidFill>
                  <a:srgbClr val="171717"/>
                </a:solidFill>
                <a:effectLst/>
                <a:latin typeface="Segoe UI" panose="020B0502040204020203" pitchFamily="34" charset="0"/>
              </a:rPr>
              <a:t>. Static addresses are assigned when a public IP address is created. Static addresses aren't released until a public IP address resource is deleted. If the address isn't associated to a resource, you can change the assignment method after the address is created. If the address is associated to a resource, you may not be able to change the assignment method. If you select IPv6 for the IP version, the assignment method must be Dynamic for Basic SKU. Standard SKU addresses are Static for both IPv4 and IPv6.</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a:p>
        </p:txBody>
      </p:sp>
    </p:spTree>
    <p:extLst>
      <p:ext uri="{BB962C8B-B14F-4D97-AF65-F5344CB8AC3E}">
        <p14:creationId xmlns:p14="http://schemas.microsoft.com/office/powerpoint/2010/main" val="4032834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B</a:t>
            </a:r>
          </a:p>
          <a:p>
            <a:r>
              <a:rPr lang="en-GB" dirty="0"/>
              <a:t>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22069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r>
              <a:rPr lang="en-US" sz="1800" dirty="0">
                <a:solidFill>
                  <a:srgbClr val="505050"/>
                </a:solidFill>
                <a:effectLst/>
                <a:latin typeface="Calibri" panose="020F0502020204030204" pitchFamily="34" charset="0"/>
                <a:ea typeface="Segoe UI" panose="020B0502040204020203" pitchFamily="34" charset="0"/>
                <a:cs typeface="Segoe UI (Body)"/>
              </a:rPr>
              <a:t>What is a virtual network and what things should you consider when creating a virtual network?</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virtual network is a logical representation of your own network. Virtual networks can be used in cloud and hybrid cloud scenarios. When creating a virtual network, you will need to define the address space and create at least one subnet. Subnets in the virtual network subnet must have a unique address range that does not overlap with other subnets. Also consider traffic control, resource isolation, and topology. </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the two types of virtual networking addresses and how are the addresses used?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Private IP addresses used within an Azure virtual network, and your on-premises network. When you use a VPN gateway or ExpressRoute circuit to extend your network to Azure, you are using private IP addresses. Public IP addresses are used for communication with the internet, including Azure public-facing services. For example, a customer retail website.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(25-30%)</a:t>
            </a:r>
          </a:p>
          <a:p>
            <a:r>
              <a:rPr lang="en-US" dirty="0"/>
              <a:t>Secure access to virtual networks</a:t>
            </a:r>
          </a:p>
          <a:p>
            <a:pPr marL="171450" indent="-171450">
              <a:buFont typeface="Arial" panose="020B0604020202020204" pitchFamily="34" charset="0"/>
              <a:buChar char="•"/>
            </a:pPr>
            <a:r>
              <a:rPr lang="en-US" dirty="0"/>
              <a:t>Create security rules</a:t>
            </a:r>
          </a:p>
          <a:p>
            <a:pPr marL="171450" indent="-171450">
              <a:buFont typeface="Arial" panose="020B0604020202020204" pitchFamily="34" charset="0"/>
              <a:buChar char="•"/>
            </a:pPr>
            <a:r>
              <a:rPr lang="en-US" dirty="0"/>
              <a:t>Associate an NSG to a subnet or network interface</a:t>
            </a:r>
          </a:p>
          <a:p>
            <a:pPr marL="171450" indent="-171450">
              <a:buFont typeface="Arial" panose="020B0604020202020204" pitchFamily="34" charset="0"/>
              <a:buChar char="•"/>
            </a:pPr>
            <a:r>
              <a:rPr lang="en-US" dirty="0"/>
              <a:t>Evaluate effective security rules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a:p>
        </p:txBody>
      </p:sp>
    </p:spTree>
    <p:extLst>
      <p:ext uri="{BB962C8B-B14F-4D97-AF65-F5344CB8AC3E}">
        <p14:creationId xmlns:p14="http://schemas.microsoft.com/office/powerpoint/2010/main" val="1396238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Network Security Groups - https://docs.microsoft.com/azure/virtual-network/security-overview#network-security-groups </a:t>
            </a:r>
          </a:p>
          <a:p>
            <a:endParaRPr lang="en-US" dirty="0"/>
          </a:p>
          <a:p>
            <a:r>
              <a:rPr lang="en-US" dirty="0"/>
              <a:t>✔️ To simplify management of security rules, it's recommended that you associate a network security group to individual subnets, rather than individual network interfaces within the subnet.</a:t>
            </a:r>
          </a:p>
          <a:p>
            <a:endParaRPr lang="en-US" dirty="0"/>
          </a:p>
          <a:p>
            <a:pPr algn="l"/>
            <a:r>
              <a:rPr lang="en-GB" b="1" i="0" dirty="0">
                <a:solidFill>
                  <a:srgbClr val="171717"/>
                </a:solidFill>
                <a:effectLst/>
                <a:latin typeface="Segoe UI" panose="020B0502040204020203" pitchFamily="34" charset="0"/>
              </a:rPr>
              <a:t>Subnets</a:t>
            </a:r>
          </a:p>
          <a:p>
            <a:pPr algn="l"/>
            <a:r>
              <a:rPr lang="en-GB" b="0" i="0" dirty="0">
                <a:solidFill>
                  <a:srgbClr val="171717"/>
                </a:solidFill>
                <a:effectLst/>
                <a:latin typeface="Segoe UI" panose="020B0502040204020203" pitchFamily="34" charset="0"/>
              </a:rPr>
              <a:t>You can assign Network Security Groups to subnets and create protected screened subnets (also called a DMZ). These NSGs can restrict traffic flow to all the machines that reside within that subnet. Each subnet can have zero, or one, associated network security groups.</a:t>
            </a:r>
          </a:p>
          <a:p>
            <a:pPr algn="l"/>
            <a:r>
              <a:rPr lang="en-GB" b="1" i="0" dirty="0">
                <a:solidFill>
                  <a:srgbClr val="171717"/>
                </a:solidFill>
                <a:effectLst/>
                <a:latin typeface="Segoe UI" panose="020B0502040204020203" pitchFamily="34" charset="0"/>
              </a:rPr>
              <a:t>Network interfaces</a:t>
            </a:r>
          </a:p>
          <a:p>
            <a:pPr algn="l"/>
            <a:r>
              <a:rPr lang="en-GB" b="0" i="0" dirty="0">
                <a:solidFill>
                  <a:srgbClr val="171717"/>
                </a:solidFill>
                <a:effectLst/>
                <a:latin typeface="Segoe UI" panose="020B0502040204020203" pitchFamily="34" charset="0"/>
              </a:rPr>
              <a:t>You can assign NSGs to a NIC so that all the traffic that flows through that NIC is controlled by NSG rules. Each network interface that exists in a subnet can have zero, or one, associated network security groups.</a:t>
            </a:r>
          </a:p>
          <a:p>
            <a:endParaRPr lang="en-US" dirty="0"/>
          </a:p>
          <a:p>
            <a:r>
              <a:rPr lang="en-US" dirty="0"/>
              <a:t>It is possible to assign NSGs to both but it is not recommended.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change, or delete a network security group -https://docs.microsoft.com/azure/virtual-network/manage-network-security-group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171717"/>
                </a:solidFill>
                <a:effectLst/>
                <a:latin typeface="Segoe UI" panose="020B0502040204020203" pitchFamily="34" charset="0"/>
              </a:rPr>
              <a:t>Security rules in network security groups enable you to filter the type of network traffic that can flow in and out of virtual network subnets and network interfaces. Azure creates several default security rules within each network security group.</a:t>
            </a:r>
            <a:endParaRPr lang="en-US" b="1" dirty="0"/>
          </a:p>
          <a:p>
            <a:endParaRPr lang="en-US" dirty="0"/>
          </a:p>
          <a:p>
            <a:r>
              <a:rPr lang="en-GB" b="0" i="0" dirty="0">
                <a:solidFill>
                  <a:srgbClr val="171717"/>
                </a:solidFill>
                <a:effectLst/>
                <a:latin typeface="Segoe UI" panose="020B0502040204020203" pitchFamily="34" charset="0"/>
              </a:rPr>
              <a:t>Top 65000-65500 - There are three default inbound security rules. The rules deny all inbound traffic except from the virtual network and Azure load balancers.</a:t>
            </a:r>
          </a:p>
          <a:p>
            <a:r>
              <a:rPr lang="en-GB" b="0" i="0" dirty="0">
                <a:solidFill>
                  <a:srgbClr val="171717"/>
                </a:solidFill>
                <a:effectLst/>
                <a:latin typeface="Segoe UI" panose="020B0502040204020203" pitchFamily="34" charset="0"/>
              </a:rPr>
              <a:t>Bottom 65000-65500 - There are three default outbound security rules. The rules only allow outbound traffic to the Internet and the virtual network.</a:t>
            </a:r>
          </a:p>
          <a:p>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You can add more rules by specifying:</a:t>
            </a:r>
          </a:p>
          <a:p>
            <a:pPr algn="l">
              <a:buFont typeface="Arial" panose="020B0604020202020204" pitchFamily="34" charset="0"/>
              <a:buChar char="•"/>
            </a:pPr>
            <a:r>
              <a:rPr lang="en-GB" b="0" i="0" dirty="0">
                <a:solidFill>
                  <a:srgbClr val="171717"/>
                </a:solidFill>
                <a:effectLst/>
                <a:latin typeface="Segoe UI" panose="020B0502040204020203" pitchFamily="34" charset="0"/>
              </a:rPr>
              <a:t>Name</a:t>
            </a:r>
          </a:p>
          <a:p>
            <a:pPr algn="l">
              <a:buFont typeface="Arial" panose="020B0604020202020204" pitchFamily="34" charset="0"/>
              <a:buChar char="•"/>
            </a:pPr>
            <a:r>
              <a:rPr lang="en-GB" b="0" i="0" dirty="0">
                <a:solidFill>
                  <a:srgbClr val="171717"/>
                </a:solidFill>
                <a:effectLst/>
                <a:latin typeface="Segoe UI" panose="020B0502040204020203" pitchFamily="34" charset="0"/>
              </a:rPr>
              <a:t>Priority</a:t>
            </a:r>
          </a:p>
          <a:p>
            <a:pPr algn="l">
              <a:buFont typeface="Arial" panose="020B0604020202020204" pitchFamily="34" charset="0"/>
              <a:buChar char="•"/>
            </a:pPr>
            <a:r>
              <a:rPr lang="en-GB" b="0" i="0" dirty="0">
                <a:solidFill>
                  <a:srgbClr val="171717"/>
                </a:solidFill>
                <a:effectLst/>
                <a:latin typeface="Segoe UI" panose="020B0502040204020203" pitchFamily="34" charset="0"/>
              </a:rPr>
              <a:t>Port</a:t>
            </a:r>
          </a:p>
          <a:p>
            <a:pPr algn="l">
              <a:buFont typeface="Arial" panose="020B0604020202020204" pitchFamily="34" charset="0"/>
              <a:buChar char="•"/>
            </a:pPr>
            <a:r>
              <a:rPr lang="en-GB" b="0" i="0" dirty="0">
                <a:solidFill>
                  <a:srgbClr val="171717"/>
                </a:solidFill>
                <a:effectLst/>
                <a:latin typeface="Segoe UI" panose="020B0502040204020203" pitchFamily="34" charset="0"/>
              </a:rPr>
              <a:t>Protocol (Any, TCP, UDP)</a:t>
            </a:r>
          </a:p>
          <a:p>
            <a:pPr algn="l">
              <a:buFont typeface="Arial" panose="020B0604020202020204" pitchFamily="34" charset="0"/>
              <a:buChar char="•"/>
            </a:pPr>
            <a:r>
              <a:rPr lang="en-GB" b="0" i="0" dirty="0">
                <a:solidFill>
                  <a:srgbClr val="171717"/>
                </a:solidFill>
                <a:effectLst/>
                <a:latin typeface="Segoe UI" panose="020B0502040204020203" pitchFamily="34" charset="0"/>
              </a:rPr>
              <a:t>Source (Any, IP Addresses, Service tag)</a:t>
            </a:r>
          </a:p>
          <a:p>
            <a:pPr algn="l">
              <a:buFont typeface="Arial" panose="020B0604020202020204" pitchFamily="34" charset="0"/>
              <a:buChar char="•"/>
            </a:pPr>
            <a:r>
              <a:rPr lang="en-GB" b="0" i="0" dirty="0">
                <a:solidFill>
                  <a:srgbClr val="171717"/>
                </a:solidFill>
                <a:effectLst/>
                <a:latin typeface="Segoe UI" panose="020B0502040204020203" pitchFamily="34" charset="0"/>
              </a:rPr>
              <a:t>Destination (Any, IP Addresses, Virtual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Action (Allow or Deny)</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Azure creates the default rules in each network security group that you create. You cannot remove the default rules, but you can override them by creating rules with higher priorities.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31768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NSGs are evaluated independently, and an “allow” rule must exist at both levels otherwise traffic won't be allowed.</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87339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NSGs are evaluated independently, and an “allow” rule must exist at both levels otherwise traffic won't be allowed.</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Look at the NSG assign at both levels.</a:t>
            </a:r>
          </a:p>
          <a:p>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In the above example, if there was incoming traffic on port 80, you would need to have the NSG at the subnet level ALLOW port 80. You would also need another NSG with an ALLOW rule on port 80 at the NIC level.</a:t>
            </a:r>
          </a:p>
          <a:p>
            <a:pPr algn="l"/>
            <a:r>
              <a:rPr lang="en-GB" b="0" i="0" dirty="0">
                <a:solidFill>
                  <a:srgbClr val="171717"/>
                </a:solidFill>
                <a:effectLst/>
                <a:latin typeface="Segoe UI" panose="020B0502040204020203" pitchFamily="34" charset="0"/>
              </a:rPr>
              <a:t>For incoming traffic, the NSG set at the subnet level is evaluated first, then the NSG set at the NIC level is evaluated. For outgoing traffic, it's the reverse.</a:t>
            </a:r>
          </a:p>
          <a:p>
            <a:pPr algn="l"/>
            <a:r>
              <a:rPr lang="en-GB" b="0" i="0" dirty="0">
                <a:solidFill>
                  <a:srgbClr val="171717"/>
                </a:solidFill>
                <a:effectLst/>
                <a:latin typeface="Segoe UI" panose="020B0502040204020203" pitchFamily="34" charset="0"/>
              </a:rPr>
              <a:t>If you have several NSGs and aren't sure which security rules are being applied, you can use the </a:t>
            </a:r>
            <a:r>
              <a:rPr lang="en-GB" b="1" i="0" dirty="0">
                <a:solidFill>
                  <a:srgbClr val="171717"/>
                </a:solidFill>
                <a:effectLst/>
                <a:latin typeface="Segoe UI" panose="020B0502040204020203" pitchFamily="34" charset="0"/>
              </a:rPr>
              <a:t>Effective security rules</a:t>
            </a:r>
            <a:r>
              <a:rPr lang="en-GB" b="0" i="0" dirty="0">
                <a:solidFill>
                  <a:srgbClr val="171717"/>
                </a:solidFill>
                <a:effectLst/>
                <a:latin typeface="Segoe UI" panose="020B0502040204020203" pitchFamily="34" charset="0"/>
              </a:rPr>
              <a:t> link. For example, you could verify the security rules being applied to a network interface.</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96034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Filter network traffic with a network security group using the Azure portal - https://docs.microsoft.com/azure/virtual-network/tutorial-filter-network-traffic</a:t>
            </a:r>
          </a:p>
          <a:p>
            <a:endParaRPr lang="en-US" dirty="0"/>
          </a:p>
          <a:p>
            <a:r>
              <a:rPr lang="en-US" dirty="0"/>
              <a:t>Secure and isolate access to Azure resources by using network security groups and service endpoints - https://docs.microsoft.com/learn/modules/secure-and-isolate-with-nsg-and-service-endpoints/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575675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effectLst/>
                <a:latin typeface="Segoe UI" panose="020B0502040204020203" pitchFamily="34" charset="0"/>
                <a:hlinkClick r:id="rId3"/>
              </a:rPr>
              <a:t>Application Security Groups (ASGs)</a:t>
            </a:r>
            <a:r>
              <a:rPr lang="en-GB" b="0" i="0" dirty="0">
                <a:solidFill>
                  <a:srgbClr val="171717"/>
                </a:solidFill>
                <a:effectLst/>
                <a:latin typeface="Segoe UI" panose="020B0502040204020203" pitchFamily="34" charset="0"/>
              </a:rPr>
              <a:t> ) logically group virtual machines by workload and define network security rules based on those groups. ASGs work in the same way as NSGs but provide an application-centric way of looking at your infrastructure. You join virtual machines to the ASG, and then use the ASG as a source or destination in NSG rules.</a:t>
            </a:r>
          </a:p>
          <a:p>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Shoppers access the company’s product </a:t>
            </a:r>
            <a:r>
              <a:rPr lang="en-GB" b="0" i="0" dirty="0" err="1">
                <a:solidFill>
                  <a:srgbClr val="171717"/>
                </a:solidFill>
                <a:effectLst/>
                <a:latin typeface="Segoe UI" panose="020B0502040204020203" pitchFamily="34" charset="0"/>
              </a:rPr>
              <a:t>catalog</a:t>
            </a:r>
            <a:r>
              <a:rPr lang="en-GB" b="0" i="0" dirty="0">
                <a:solidFill>
                  <a:srgbClr val="171717"/>
                </a:solidFill>
                <a:effectLst/>
                <a:latin typeface="Segoe UI" panose="020B0502040204020203" pitchFamily="34" charset="0"/>
              </a:rPr>
              <a:t> hosted on Web Servers. The Web Servers must be accessible from the internet over HTTP port 80 and HTTPS port 443.</a:t>
            </a:r>
          </a:p>
          <a:p>
            <a:pPr algn="l">
              <a:buFont typeface="Arial" panose="020B0604020202020204" pitchFamily="34" charset="0"/>
              <a:buChar char="•"/>
            </a:pPr>
            <a:r>
              <a:rPr lang="en-GB" b="0" i="0" dirty="0">
                <a:solidFill>
                  <a:srgbClr val="171717"/>
                </a:solidFill>
                <a:effectLst/>
                <a:latin typeface="Segoe UI" panose="020B0502040204020203" pitchFamily="34" charset="0"/>
              </a:rPr>
              <a:t>Inventory information is located on Database Servers. The Database Servers must be accessible over port 1433. Only the Web Servers should have access to the Database Servers.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852610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Create an ASG (WebASG) that groups the Web Servers. Create another ASG (DBASG) that groups the Database Servers. Assign the corresponding server NICs to each ASG.</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872256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p>
          <a:p>
            <a:r>
              <a:rPr lang="en-GB" dirty="0"/>
              <a:t>A</a:t>
            </a:r>
          </a:p>
          <a:p>
            <a:r>
              <a:rPr lang="en-GB" dirty="0"/>
              <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191191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a:p>
        </p:txBody>
      </p:sp>
    </p:spTree>
    <p:extLst>
      <p:ext uri="{BB962C8B-B14F-4D97-AF65-F5344CB8AC3E}">
        <p14:creationId xmlns:p14="http://schemas.microsoft.com/office/powerpoint/2010/main" val="433192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Network Security Group (NSG)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NSG filters network traffic to and from Azure resources in an Azure virtual network. An NSG lists the security rules that allow or deny inbound or outbound network traffic. For example, limiting inbound traffic to only frontend web servers. Another example, limiting outbound traffic from protect internal virtual machines.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Application Security Group (ASG)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ASG is a logical grouping of virtual machines. For example, you could group web servers and SQL database application servers. To control the traffic flow security rules can then be assigned to each ASG. By placing a NSG around the ASGs you can further control inbound and outbound access.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2062352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(25-30%)</a:t>
            </a:r>
          </a:p>
          <a:p>
            <a:r>
              <a:rPr lang="en-US" dirty="0"/>
              <a:t>Secure access to virtual networks</a:t>
            </a:r>
          </a:p>
          <a:p>
            <a:pPr marL="171450" indent="-171450">
              <a:buFont typeface="Arial" panose="020B0604020202020204" pitchFamily="34" charset="0"/>
              <a:buChar char="•"/>
            </a:pPr>
            <a:r>
              <a:rPr lang="en-US" b="0" i="0" dirty="0">
                <a:effectLst/>
                <a:latin typeface="Segoe UI" panose="020B0502040204020203" pitchFamily="34" charset="0"/>
              </a:rPr>
              <a:t>Implement Azure Firewall</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234470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(25-30%)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and manage virtual networking</a:t>
            </a:r>
          </a:p>
          <a:p>
            <a:pPr algn="l">
              <a:buFont typeface="Arial" panose="020B0604020202020204" pitchFamily="34" charset="0"/>
              <a:buChar char="•"/>
            </a:pPr>
            <a:r>
              <a:rPr lang="en-US" b="0" i="0" dirty="0">
                <a:effectLst/>
                <a:latin typeface="Segoe UI" panose="020B0502040204020203" pitchFamily="34" charset="0"/>
              </a:rPr>
              <a:t> Create and configure virtual networks.</a:t>
            </a:r>
          </a:p>
          <a:p>
            <a:pPr algn="l">
              <a:buFont typeface="Arial" panose="020B0604020202020204" pitchFamily="34" charset="0"/>
              <a:buChar char="•"/>
            </a:pPr>
            <a:r>
              <a:rPr lang="en-US" b="0" i="0" dirty="0">
                <a:effectLst/>
                <a:latin typeface="Segoe UI" panose="020B0502040204020203" pitchFamily="34" charset="0"/>
              </a:rPr>
              <a:t> Implement subnets.</a:t>
            </a:r>
          </a:p>
          <a:p>
            <a:pPr algn="l">
              <a:buFont typeface="Arial" panose="020B0604020202020204" pitchFamily="34" charset="0"/>
              <a:buChar char="•"/>
            </a:pPr>
            <a:r>
              <a:rPr lang="en-US" b="0" i="0" dirty="0">
                <a:effectLst/>
                <a:latin typeface="Segoe UI" panose="020B0502040204020203" pitchFamily="34" charset="0"/>
              </a:rPr>
              <a:t> Configure private and public IP addresses.</a:t>
            </a: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15392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Firewall documentation - https://docs.microsoft.com/azure/firewall/</a:t>
            </a:r>
          </a:p>
          <a:p>
            <a:endParaRPr lang="en-US" dirty="0"/>
          </a:p>
          <a:p>
            <a:r>
              <a:rPr lang="en-US" dirty="0"/>
              <a:t>Ask someone to answer what a stateful firewall is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b="1" i="0" dirty="0">
                <a:solidFill>
                  <a:srgbClr val="171717"/>
                </a:solidFill>
                <a:effectLst/>
                <a:latin typeface="Segoe UI" panose="020B0502040204020203" pitchFamily="34" charset="0"/>
              </a:rPr>
              <a:t>Availability Zones</a:t>
            </a:r>
            <a:r>
              <a:rPr lang="en-GB" b="0" i="0" dirty="0">
                <a:solidFill>
                  <a:srgbClr val="171717"/>
                </a:solidFill>
                <a:effectLst/>
                <a:latin typeface="Segoe UI" panose="020B0502040204020203" pitchFamily="34" charset="0"/>
              </a:rPr>
              <a:t>. Azure Firewall can be configured during deployment to span multiple Availability Zones for increased availability.</a:t>
            </a:r>
          </a:p>
          <a:p>
            <a:endParaRPr lang="en-US" dirty="0"/>
          </a:p>
          <a:p>
            <a:pPr algn="l">
              <a:buFont typeface="Arial" panose="020B0604020202020204" pitchFamily="34" charset="0"/>
              <a:buChar char="•"/>
            </a:pPr>
            <a:r>
              <a:rPr lang="en-GB" b="1" i="0" dirty="0">
                <a:solidFill>
                  <a:srgbClr val="171717"/>
                </a:solidFill>
                <a:effectLst/>
                <a:latin typeface="Segoe UI" panose="020B0502040204020203" pitchFamily="34" charset="0"/>
              </a:rPr>
              <a:t>Threat intelligence</a:t>
            </a:r>
            <a:r>
              <a:rPr lang="en-GB" b="0" i="0" dirty="0">
                <a:solidFill>
                  <a:srgbClr val="171717"/>
                </a:solidFill>
                <a:effectLst/>
                <a:latin typeface="Segoe UI" panose="020B0502040204020203" pitchFamily="34" charset="0"/>
              </a:rPr>
              <a:t>. Threat intelligence-based filtering can be enabled for your firewall to alert and deny traffic from/to known malicious IP addresses and domains. The IP addresses and domains are sourced from the Microsoft Threat Intelligence feed.</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1" i="0" dirty="0">
                <a:solidFill>
                  <a:srgbClr val="171717"/>
                </a:solidFill>
                <a:effectLst/>
                <a:latin typeface="Segoe UI" panose="020B0502040204020203" pitchFamily="34" charset="0"/>
              </a:rPr>
              <a:t>Multiple public IP addresses</a:t>
            </a:r>
            <a:r>
              <a:rPr lang="en-GB" b="0" i="0" dirty="0">
                <a:solidFill>
                  <a:srgbClr val="171717"/>
                </a:solidFill>
                <a:effectLst/>
                <a:latin typeface="Segoe UI" panose="020B0502040204020203" pitchFamily="34" charset="0"/>
              </a:rPr>
              <a:t>. You can associate multiple public IP addresses with your firewall.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a:p>
        </p:txBody>
      </p:sp>
    </p:spTree>
    <p:extLst>
      <p:ext uri="{BB962C8B-B14F-4D97-AF65-F5344CB8AC3E}">
        <p14:creationId xmlns:p14="http://schemas.microsoft.com/office/powerpoint/2010/main" val="366354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Cost savings by centralizing services that can be shared by multiple workloads, such as network virtual appliances (NVAs) and DNS servers, in a single location.</a:t>
            </a:r>
          </a:p>
          <a:p>
            <a:pPr algn="l">
              <a:buFont typeface="Arial" panose="020B0604020202020204" pitchFamily="34" charset="0"/>
              <a:buChar char="•"/>
            </a:pPr>
            <a:r>
              <a:rPr lang="en-GB" b="0" i="0" dirty="0">
                <a:solidFill>
                  <a:srgbClr val="171717"/>
                </a:solidFill>
                <a:effectLst/>
                <a:latin typeface="Segoe UI" panose="020B0502040204020203" pitchFamily="34" charset="0"/>
              </a:rPr>
              <a:t>Overcome subscriptions limits by peering virtual networks from different subscriptions to the central hub.</a:t>
            </a:r>
          </a:p>
          <a:p>
            <a:pPr algn="l">
              <a:buFont typeface="Arial" panose="020B0604020202020204" pitchFamily="34" charset="0"/>
              <a:buChar char="•"/>
            </a:pPr>
            <a:r>
              <a:rPr lang="en-GB" b="0" i="0" dirty="0">
                <a:solidFill>
                  <a:srgbClr val="171717"/>
                </a:solidFill>
                <a:effectLst/>
                <a:latin typeface="Segoe UI" panose="020B0502040204020203" pitchFamily="34" charset="0"/>
              </a:rPr>
              <a:t>Separation of concerns between central IT (SecOps, </a:t>
            </a:r>
            <a:r>
              <a:rPr lang="en-GB" b="0" i="0" dirty="0" err="1">
                <a:solidFill>
                  <a:srgbClr val="171717"/>
                </a:solidFill>
                <a:effectLst/>
                <a:latin typeface="Segoe UI" panose="020B0502040204020203" pitchFamily="34" charset="0"/>
              </a:rPr>
              <a:t>InfraOps</a:t>
            </a:r>
            <a:r>
              <a:rPr lang="en-GB" b="0" i="0" dirty="0">
                <a:solidFill>
                  <a:srgbClr val="171717"/>
                </a:solidFill>
                <a:effectLst/>
                <a:latin typeface="Segoe UI" panose="020B0502040204020203" pitchFamily="34" charset="0"/>
              </a:rPr>
              <a:t>) and workloads (DevOps).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41847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510514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Hub-spoke network topology in Azure - https://docs.microsoft.com/azure/architecture/reference-architectures/hybrid-networking/hub-spoke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763073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Deploy and configure Azure Firewall and policy using the Azure portal - https://docs.microsoft.com/azure/firewall/tutorial-firewall-deploy-portal-policy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949110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When a packet is being inspected to determine if it is allowed or not, the rules are processed in this order:</a:t>
            </a:r>
          </a:p>
          <a:p>
            <a:pPr algn="l">
              <a:buFont typeface="+mj-lt"/>
              <a:buAutoNum type="arabicPeriod"/>
            </a:pPr>
            <a:r>
              <a:rPr lang="en-GB" b="0" i="0" dirty="0">
                <a:solidFill>
                  <a:srgbClr val="171717"/>
                </a:solidFill>
                <a:effectLst/>
                <a:latin typeface="Segoe UI" panose="020B0502040204020203" pitchFamily="34" charset="0"/>
              </a:rPr>
              <a:t>Network Rules</a:t>
            </a:r>
          </a:p>
          <a:p>
            <a:pPr algn="l">
              <a:buFont typeface="+mj-lt"/>
              <a:buAutoNum type="arabicPeriod"/>
            </a:pPr>
            <a:r>
              <a:rPr lang="en-GB" b="0" i="0" dirty="0">
                <a:solidFill>
                  <a:srgbClr val="171717"/>
                </a:solidFill>
                <a:effectLst/>
                <a:latin typeface="Segoe UI" panose="020B0502040204020203" pitchFamily="34" charset="0"/>
              </a:rPr>
              <a:t>Application Rules (network and application)</a:t>
            </a:r>
          </a:p>
          <a:p>
            <a:pPr algn="l"/>
            <a:r>
              <a:rPr lang="en-GB" b="0" i="0" dirty="0">
                <a:solidFill>
                  <a:srgbClr val="171717"/>
                </a:solidFill>
                <a:effectLst/>
                <a:latin typeface="Segoe UI" panose="020B0502040204020203" pitchFamily="34" charset="0"/>
              </a:rPr>
              <a:t>Once a rule is found that allows the traffic through, no more rules are checked.</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536417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r>
              <a:rPr lang="en-GB" dirty="0"/>
              <a:t>C</a:t>
            </a:r>
          </a:p>
          <a:p>
            <a:r>
              <a:rPr lang="en-GB" dirty="0"/>
              <a:t>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768235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Firewall and how would you use it?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Firewall is a managed, cloud-based network security service that protects your Azure virtual network resources. Firewalls are usually deployed in a hub-spoke topology. Shared services (i.e., Bastion, VPN Gateways) are in the hub. Internal services are isolated and protected in the spokes. Azure Firewall can be used to translate and filter inbound internet traffic to your subnets. Azure Firewall can also be used to connect your on-premises network to Azure. You can configure rules (source addresses, protocols, destination ports, and destination addresses) to specific exactly what the firewall filters.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(25-30%)</a:t>
            </a:r>
          </a:p>
          <a:p>
            <a:pPr algn="l"/>
            <a:r>
              <a:rPr lang="en-US" b="0" i="0" dirty="0">
                <a:effectLst/>
                <a:latin typeface="Segoe UI" panose="020B0502040204020203" pitchFamily="34" charset="0"/>
              </a:rPr>
              <a:t>Implement and manage virtual networking</a:t>
            </a:r>
          </a:p>
          <a:p>
            <a:r>
              <a:rPr lang="en-US" b="0" i="0" dirty="0">
                <a:effectLst/>
                <a:latin typeface="Segoe UI" panose="020B0502040204020203" pitchFamily="34" charset="0"/>
              </a:rPr>
              <a:t>* Configure Azure DNS, including custom DNS settings and private or public DNS zones.</a:t>
            </a: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a:p>
        </p:txBody>
      </p:sp>
    </p:spTree>
    <p:extLst>
      <p:ext uri="{BB962C8B-B14F-4D97-AF65-F5344CB8AC3E}">
        <p14:creationId xmlns:p14="http://schemas.microsoft.com/office/powerpoint/2010/main" val="1841579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IN" dirty="0"/>
              <a:t>What is Azure DNS? - https://docs.microsoft.com/azure/dns/dns-overview</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586678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everyone know what RFC1918 addresses are?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0021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DNS zone and record using the Azure portal - https://docs.microsoft.com/azure/dns/dns-getstarted-portal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956636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171717"/>
                </a:solidFill>
                <a:effectLst/>
                <a:latin typeface="Segoe UI" panose="020B0502040204020203" pitchFamily="34" charset="0"/>
              </a:rPr>
              <a:t>This is public DNS zones – there are public DNS zones as well!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171717"/>
                </a:solidFill>
                <a:effectLst/>
                <a:latin typeface="Segoe UI" panose="020B0502040204020203" pitchFamily="34" charset="0"/>
              </a:rPr>
              <a:t>A DNS zone hosts the DNS records for a domain. So, to start hosting your domain in Azure DNS, you need to create a DNS zone for that domain name. Each DNS record for your domain is then created inside this DNS zone.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1317683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Host your domain on Azure DNS - https://docs.microsoft.com/learn/modules/host-domain-azure-dns/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4701818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10379734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private DNS zone using the Azure portal - https://docs.microsoft.com/azure/dns/private-dns-getstarted-portal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171717"/>
                </a:solidFill>
                <a:effectLst/>
                <a:latin typeface="Segoe UI" panose="020B0502040204020203" pitchFamily="34" charset="0"/>
              </a:rPr>
              <a:t>It provides name resolution for virtual machines (VMs) within a virtual network and between virtual networks. Additionally, you can configure zones names with a split-horizon view, which allows a private and a public DNS zone to share the name.</a:t>
            </a:r>
            <a:endParaRPr lang="en-US"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267000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anyone know what split-brain DNS is?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1002618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171717"/>
                </a:solidFill>
                <a:effectLst/>
                <a:latin typeface="Segoe UI" panose="020B0502040204020203" pitchFamily="34" charset="0"/>
              </a:rPr>
              <a:t>Scenario 1: Name resolution scoped to a single virtual network</a:t>
            </a:r>
          </a:p>
          <a:p>
            <a:pPr algn="l"/>
            <a:r>
              <a:rPr lang="en-GB" b="0" i="0" dirty="0">
                <a:solidFill>
                  <a:srgbClr val="171717"/>
                </a:solidFill>
                <a:effectLst/>
                <a:latin typeface="Segoe UI" panose="020B0502040204020203" pitchFamily="34" charset="0"/>
              </a:rPr>
              <a:t>In this scenario, you have a virtual network and resources in Azure, including virtual machines (VMs). You want to resolve the resources from within the virtual network via a specific domain name (DNS zone). You also need the name resolution to be private and not accessible from the internet. Furthermore, for the VMs within the VNET, you need Azure to automatically register them into the DNS zone.</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In the above diagram, VNET1 contains two VMs (VM1 and VM2). Each VM has a private IP address. When you create a Private Zone (</a:t>
            </a:r>
            <a:r>
              <a:rPr lang="en-GB" b="0" i="0" dirty="0" err="1">
                <a:solidFill>
                  <a:srgbClr val="171717"/>
                </a:solidFill>
                <a:effectLst/>
                <a:latin typeface="Segoe UI" panose="020B0502040204020203" pitchFamily="34" charset="0"/>
              </a:rPr>
              <a:t>contoso.lab</a:t>
            </a:r>
            <a:r>
              <a:rPr lang="en-GB" b="0" i="0" dirty="0">
                <a:solidFill>
                  <a:srgbClr val="171717"/>
                </a:solidFill>
                <a:effectLst/>
                <a:latin typeface="Segoe UI" panose="020B0502040204020203" pitchFamily="34" charset="0"/>
              </a:rPr>
              <a:t>) and link it to VNet1, Azure DNS will automatically create two A records in the zone if you enable auto registration in the link configuration. DNS queries from VM1 to resolve </a:t>
            </a:r>
            <a:r>
              <a:rPr lang="en-GB" dirty="0"/>
              <a:t>VM2.contoso.lab</a:t>
            </a:r>
            <a:r>
              <a:rPr lang="en-GB" b="0" i="0" dirty="0">
                <a:solidFill>
                  <a:srgbClr val="171717"/>
                </a:solidFill>
                <a:effectLst/>
                <a:latin typeface="Segoe UI" panose="020B0502040204020203" pitchFamily="34" charset="0"/>
              </a:rPr>
              <a:t> will receive a DNS response that contains the Private IP of VM2. And, a Reverse DNS query (PTR) for the Private IP of VM1 (10.0.0.4) issued from VM2 will receive a DNS response that contains the FQDN of VM1, as expected.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26451957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Name resolution across multiple virtual networks is probably the most common usage for DNS private zones. The following diagram shows a simple version of this scenario where there are only two virtual networks - VNet1 and VNet2.</a:t>
            </a:r>
          </a:p>
          <a:p>
            <a:pPr algn="l">
              <a:buFont typeface="Arial" panose="020B0604020202020204" pitchFamily="34" charset="0"/>
              <a:buChar char="•"/>
            </a:pPr>
            <a:r>
              <a:rPr lang="en-GB" b="0" i="0" dirty="0">
                <a:solidFill>
                  <a:srgbClr val="171717"/>
                </a:solidFill>
                <a:effectLst/>
                <a:latin typeface="Segoe UI" panose="020B0502040204020203" pitchFamily="34" charset="0"/>
              </a:rPr>
              <a:t>VNet1 is designated as a </a:t>
            </a:r>
            <a:r>
              <a:rPr lang="en-GB" b="1" i="0" dirty="0">
                <a:solidFill>
                  <a:srgbClr val="171717"/>
                </a:solidFill>
                <a:effectLst/>
                <a:latin typeface="Segoe UI" panose="020B0502040204020203" pitchFamily="34" charset="0"/>
              </a:rPr>
              <a:t>Registration</a:t>
            </a:r>
            <a:r>
              <a:rPr lang="en-GB" b="0" i="0" dirty="0">
                <a:solidFill>
                  <a:srgbClr val="171717"/>
                </a:solidFill>
                <a:effectLst/>
                <a:latin typeface="Segoe UI" panose="020B0502040204020203" pitchFamily="34" charset="0"/>
              </a:rPr>
              <a:t> virtual network and VNET2 is designated as a </a:t>
            </a:r>
            <a:r>
              <a:rPr lang="en-GB" b="1" i="0" dirty="0">
                <a:solidFill>
                  <a:srgbClr val="171717"/>
                </a:solidFill>
                <a:effectLst/>
                <a:latin typeface="Segoe UI" panose="020B0502040204020203" pitchFamily="34" charset="0"/>
              </a:rPr>
              <a:t>Resolution</a:t>
            </a:r>
            <a:r>
              <a:rPr lang="en-GB" b="0" i="0" dirty="0">
                <a:solidFill>
                  <a:srgbClr val="171717"/>
                </a:solidFill>
                <a:effectLst/>
                <a:latin typeface="Segoe UI" panose="020B0502040204020203" pitchFamily="34" charset="0"/>
              </a:rPr>
              <a:t> virtual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intent is for both virtual networks to share a common zone </a:t>
            </a:r>
            <a:r>
              <a:rPr lang="en-GB" b="0" i="0" dirty="0" err="1">
                <a:solidFill>
                  <a:srgbClr val="171717"/>
                </a:solidFill>
                <a:effectLst/>
                <a:latin typeface="Segoe UI" panose="020B0502040204020203" pitchFamily="34" charset="0"/>
              </a:rPr>
              <a:t>contoso.lab</a:t>
            </a:r>
            <a:r>
              <a:rPr lang="en-GB" b="0" i="0" dirty="0">
                <a:solidFill>
                  <a:srgbClr val="171717"/>
                </a:solidFill>
                <a:effectLst/>
                <a:latin typeface="Segoe UI" panose="020B0502040204020203" pitchFamily="34" charset="0"/>
              </a:rPr>
              <a:t>.</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Resolution and Registration virtual networks are linked to the zone.</a:t>
            </a:r>
          </a:p>
          <a:p>
            <a:pPr algn="l">
              <a:buFont typeface="Arial" panose="020B0604020202020204" pitchFamily="34" charset="0"/>
              <a:buChar char="•"/>
            </a:pPr>
            <a:r>
              <a:rPr lang="en-GB" b="0" i="0" dirty="0">
                <a:solidFill>
                  <a:srgbClr val="171717"/>
                </a:solidFill>
                <a:effectLst/>
                <a:latin typeface="Segoe UI" panose="020B0502040204020203" pitchFamily="34" charset="0"/>
              </a:rPr>
              <a:t>DNS records for the Registration VNet VMs are automatically created. You can manually add DNS records for VMs in the Resolution virtual network.</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33837541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54</a:t>
            </a:fld>
            <a:endParaRPr lang="en-US"/>
          </a:p>
        </p:txBody>
      </p:sp>
    </p:spTree>
    <p:extLst>
      <p:ext uri="{BB962C8B-B14F-4D97-AF65-F5344CB8AC3E}">
        <p14:creationId xmlns:p14="http://schemas.microsoft.com/office/powerpoint/2010/main" val="13695464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B</a:t>
            </a:r>
          </a:p>
          <a:p>
            <a:r>
              <a:rPr lang="en-GB" dirty="0"/>
              <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266609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https://azure.microsoft.com/services/virtual-network/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Azure Virtual Network? - https://docs.microsoft.com/azure/virtual-network/virtual-networks-overview</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909941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DNS domain, and can you change the name assigned to you?</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domain name system (DNS) is a naming database in which internet domain names are located and translated into Internet Protocol (IP) addresses. The domain name system maps the name people use to locate a website to the IP address that a computer uses to locate that website. Azure DNS is a hosting service for DNS domains that provides name resolution. When you create an Azure subscription an Azure AD domain is created for you. This initial domain takes the form domainname.onmicrosoft.com. You can change or customize the domain name. However, you will need to verify ownership of the domain name.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56</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(25-30%)</a:t>
            </a:r>
          </a:p>
          <a:p>
            <a:pPr algn="l"/>
            <a:r>
              <a:rPr lang="en-US" b="0" i="0" dirty="0">
                <a:effectLst/>
                <a:latin typeface="Segoe UI" panose="020B0502040204020203" pitchFamily="34" charset="0"/>
              </a:rPr>
              <a:t>Implement and manage virtual networking</a:t>
            </a:r>
          </a:p>
          <a:p>
            <a:r>
              <a:rPr lang="en-US" b="0" i="0" dirty="0">
                <a:effectLst/>
                <a:latin typeface="Segoe UI" panose="020B0502040204020203" pitchFamily="34" charset="0"/>
              </a:rPr>
              <a:t>* Configure Azure DNS, including custom DNS settings and private or public DNS zones.</a:t>
            </a: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58</a:t>
            </a:fld>
            <a:endParaRPr lang="en-US"/>
          </a:p>
        </p:txBody>
      </p:sp>
    </p:spTree>
    <p:extLst>
      <p:ext uri="{BB962C8B-B14F-4D97-AF65-F5344CB8AC3E}">
        <p14:creationId xmlns:p14="http://schemas.microsoft.com/office/powerpoint/2010/main" val="21938813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Azure Bastion is deployed in a virtual network that contains several Azure VMs.</a:t>
            </a:r>
          </a:p>
          <a:p>
            <a:pPr algn="l">
              <a:buFont typeface="Arial" panose="020B0604020202020204" pitchFamily="34" charset="0"/>
              <a:buChar char="•"/>
            </a:pPr>
            <a:r>
              <a:rPr lang="en-GB" b="0" i="0" dirty="0">
                <a:solidFill>
                  <a:srgbClr val="171717"/>
                </a:solidFill>
                <a:effectLst/>
                <a:latin typeface="Segoe UI" panose="020B0502040204020203" pitchFamily="34" charset="0"/>
              </a:rPr>
              <a:t>NSGs protect the subnets in the virtual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NSG protecting the VM subnet allows RDP and SSH traffic from the Azure Bastion subnet.</a:t>
            </a:r>
          </a:p>
          <a:p>
            <a:pPr algn="l">
              <a:buFont typeface="Arial" panose="020B0604020202020204" pitchFamily="34" charset="0"/>
              <a:buChar char="•"/>
            </a:pPr>
            <a:r>
              <a:rPr lang="en-GB" b="0" i="0" dirty="0">
                <a:solidFill>
                  <a:srgbClr val="171717"/>
                </a:solidFill>
                <a:effectLst/>
                <a:latin typeface="Segoe UI" panose="020B0502040204020203" pitchFamily="34" charset="0"/>
              </a:rPr>
              <a:t>Azure Bastion supports communications only through TCP port </a:t>
            </a:r>
            <a:r>
              <a:rPr lang="en-GB" b="1" i="0" dirty="0">
                <a:solidFill>
                  <a:srgbClr val="171717"/>
                </a:solidFill>
                <a:effectLst/>
                <a:latin typeface="Segoe UI" panose="020B0502040204020203" pitchFamily="34" charset="0"/>
              </a:rPr>
              <a:t>443</a:t>
            </a:r>
            <a:r>
              <a:rPr lang="en-GB" b="0" i="0" dirty="0">
                <a:solidFill>
                  <a:srgbClr val="171717"/>
                </a:solidFill>
                <a:effectLst/>
                <a:latin typeface="Segoe UI" panose="020B0502040204020203" pitchFamily="34" charset="0"/>
              </a:rPr>
              <a:t> from the Azure portal.</a:t>
            </a:r>
          </a:p>
          <a:p>
            <a:endParaRPr lang="en-GB" dirty="0"/>
          </a:p>
          <a:p>
            <a:endParaRPr lang="en-GB" dirty="0"/>
          </a:p>
          <a:p>
            <a:pPr algn="l"/>
            <a:r>
              <a:rPr lang="en-GB" b="0" i="0" dirty="0">
                <a:solidFill>
                  <a:srgbClr val="171717"/>
                </a:solidFill>
                <a:effectLst/>
                <a:latin typeface="Segoe UI" panose="020B0502040204020203" pitchFamily="34" charset="0"/>
              </a:rPr>
              <a:t>The typical connection process in Azure Bastion is as follows:</a:t>
            </a:r>
          </a:p>
          <a:p>
            <a:pPr algn="l">
              <a:buFont typeface="+mj-lt"/>
              <a:buAutoNum type="arabicPeriod"/>
            </a:pPr>
            <a:r>
              <a:rPr lang="en-GB" b="0" i="0" dirty="0">
                <a:solidFill>
                  <a:srgbClr val="171717"/>
                </a:solidFill>
                <a:effectLst/>
                <a:latin typeface="Segoe UI" panose="020B0502040204020203" pitchFamily="34" charset="0"/>
              </a:rPr>
              <a:t>An administrator connects to the Azure portal using any HTML5 browser by using a connection secured with TLS. The administrator selects the VM they want to connect to.</a:t>
            </a:r>
          </a:p>
          <a:p>
            <a:pPr algn="l">
              <a:buFont typeface="+mj-lt"/>
              <a:buAutoNum type="arabicPeriod"/>
            </a:pPr>
            <a:r>
              <a:rPr lang="en-GB" b="0" i="0" dirty="0">
                <a:solidFill>
                  <a:srgbClr val="171717"/>
                </a:solidFill>
                <a:effectLst/>
                <a:latin typeface="Segoe UI" panose="020B0502040204020203" pitchFamily="34" charset="0"/>
              </a:rPr>
              <a:t>The portal connects over a secured connection to Azure Bastion through an NSG that's protecting the virtual network that hosts the targeted VM.</a:t>
            </a:r>
          </a:p>
          <a:p>
            <a:pPr algn="l">
              <a:buFont typeface="+mj-lt"/>
              <a:buAutoNum type="arabicPeriod"/>
            </a:pPr>
            <a:r>
              <a:rPr lang="en-GB" b="0" i="0" dirty="0">
                <a:solidFill>
                  <a:srgbClr val="171717"/>
                </a:solidFill>
                <a:effectLst/>
                <a:latin typeface="Segoe UI" panose="020B0502040204020203" pitchFamily="34" charset="0"/>
              </a:rPr>
              <a:t>Azure Bastion initiates a connection to the target VM.</a:t>
            </a:r>
          </a:p>
          <a:p>
            <a:pPr algn="l">
              <a:buFont typeface="+mj-lt"/>
              <a:buAutoNum type="arabicPeriod"/>
            </a:pPr>
            <a:r>
              <a:rPr lang="en-GB" b="0" i="0" dirty="0">
                <a:solidFill>
                  <a:srgbClr val="171717"/>
                </a:solidFill>
                <a:effectLst/>
                <a:latin typeface="Segoe UI" panose="020B0502040204020203" pitchFamily="34" charset="0"/>
              </a:rPr>
              <a:t>The RDP or SSH session opens in the browser on the administrator console. Azure Bastion streams the session information through custom packages. These packages are protected by TLS.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61</a:t>
            </a:fld>
            <a:endParaRPr lang="en-US"/>
          </a:p>
        </p:txBody>
      </p:sp>
    </p:spTree>
    <p:extLst>
      <p:ext uri="{BB962C8B-B14F-4D97-AF65-F5344CB8AC3E}">
        <p14:creationId xmlns:p14="http://schemas.microsoft.com/office/powerpoint/2010/main" val="983690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65</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04 - Implement Virtual Networking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11/29/2022 10:42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a:p>
        </p:txBody>
      </p:sp>
    </p:spTree>
    <p:extLst>
      <p:ext uri="{BB962C8B-B14F-4D97-AF65-F5344CB8AC3E}">
        <p14:creationId xmlns:p14="http://schemas.microsoft.com/office/powerpoint/2010/main" val="3610651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Extra slide if you like.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networking documentation - https://docs.microsoft.com/azure/networking/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b="1" i="0" dirty="0">
                <a:solidFill>
                  <a:srgbClr val="000000"/>
                </a:solidFill>
                <a:effectLst/>
                <a:latin typeface="Segoe UI VSS (Regular)"/>
              </a:rPr>
              <a:t> </a:t>
            </a:r>
            <a:r>
              <a:rPr lang="en-US" b="0" i="0" dirty="0">
                <a:solidFill>
                  <a:srgbClr val="000000"/>
                </a:solidFill>
                <a:effectLst/>
                <a:latin typeface="Segoe UI VSS (Regular)"/>
              </a:rPr>
              <a:t>Azure reserves 5 IP addresses within each subnet.</a:t>
            </a:r>
          </a:p>
          <a:p>
            <a:pPr algn="l"/>
            <a:endParaRPr lang="en-US" b="0" i="0" dirty="0">
              <a:solidFill>
                <a:srgbClr val="000000"/>
              </a:solidFill>
              <a:effectLst/>
              <a:latin typeface="Segoe UI VSS (Regular)"/>
            </a:endParaRPr>
          </a:p>
          <a:p>
            <a:pPr algn="l">
              <a:buFont typeface="Arial" panose="020B0604020202020204" pitchFamily="34" charset="0"/>
              <a:buChar char="•"/>
            </a:pPr>
            <a:r>
              <a:rPr lang="en-US" b="0" i="0" dirty="0">
                <a:solidFill>
                  <a:srgbClr val="000000"/>
                </a:solidFill>
                <a:effectLst/>
                <a:latin typeface="Segoe UI VSS (Regular)"/>
              </a:rPr>
              <a:t> x.x.x.0: Network address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x.x.x.1: Reserved by Azure for the default gateway</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x.x.x.2, x.x.x.3: Reserved by Azure to map the Azure DNS IPs to the VNet space</a:t>
            </a:r>
          </a:p>
          <a:p>
            <a:pPr algn="l">
              <a:buFont typeface="Arial" panose="020B0604020202020204" pitchFamily="34" charset="0"/>
              <a:buChar char="•"/>
            </a:pPr>
            <a:r>
              <a:rPr lang="en-US" b="0" i="0" dirty="0">
                <a:solidFill>
                  <a:srgbClr val="000000"/>
                </a:solidFill>
                <a:effectLst/>
                <a:latin typeface="Segoe UI VSS (Regular)"/>
              </a:rPr>
              <a:t> x.x.x.255: Network broadcast address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80350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virtual network using the Azure portal - https://docs.microsoft.com/azure/virtual-network/quick-create-portal</a:t>
            </a:r>
          </a:p>
          <a:p>
            <a:endParaRPr lang="en-US" dirty="0"/>
          </a:p>
          <a:p>
            <a:r>
              <a:rPr lang="en-US" dirty="0"/>
              <a:t>✔️ Always plan to use an address space that is not already in use in your organization, either on-premises or in other </a:t>
            </a:r>
            <a:r>
              <a:rPr lang="en-US" dirty="0" err="1"/>
              <a:t>VNets</a:t>
            </a:r>
            <a:r>
              <a:rPr lang="en-US" dirty="0"/>
              <a:t>.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Design an IP addressing schema for your Azure deployment – https://docs.microsoft.com/learn/modules/design-ip-addressing-for-azure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77847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244775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93191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F958AD9B-5936-43D4-8B50-A6AB8CD83DA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78BC8B2-8B14-472D-8B55-166A192D6D3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8549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B80B430-BACC-4E23-9C6B-F7FB683CD9B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92653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20" r:id="rId1"/>
    <p:sldLayoutId id="2147484562" r:id="rId2"/>
    <p:sldLayoutId id="2147484618" r:id="rId3"/>
    <p:sldLayoutId id="2147484619"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learn/modules/design-ip-addressing-for-azur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hyperlink" Target="https://docs.microsoft.com/learn/modules/implement-windows-server-iaas-virtual-machine-ip-addressing-routin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0.emf"/><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0.wmf"/><Relationship Id="rId11" Type="http://schemas.openxmlformats.org/officeDocument/2006/relationships/image" Target="../media/image37.png"/><Relationship Id="rId5" Type="http://schemas.openxmlformats.org/officeDocument/2006/relationships/image" Target="../media/image32.emf"/><Relationship Id="rId10" Type="http://schemas.openxmlformats.org/officeDocument/2006/relationships/image" Target="../media/image36.svg"/><Relationship Id="rId4" Type="http://schemas.openxmlformats.org/officeDocument/2006/relationships/image" Target="../media/image31.emf"/><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2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46.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50.svg"/><Relationship Id="rId5" Type="http://schemas.openxmlformats.org/officeDocument/2006/relationships/image" Target="../media/image33.png"/><Relationship Id="rId10" Type="http://schemas.openxmlformats.org/officeDocument/2006/relationships/image" Target="../media/image49.png"/><Relationship Id="rId4" Type="http://schemas.openxmlformats.org/officeDocument/2006/relationships/image" Target="../media/image47.svg"/><Relationship Id="rId9"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5.emf"/><Relationship Id="rId4" Type="http://schemas.openxmlformats.org/officeDocument/2006/relationships/image" Target="../media/image54.emf"/></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learn/modules/secure-and-isolate-with-nsg-and-service-endpoint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0.wmf"/><Relationship Id="rId5" Type="http://schemas.openxmlformats.org/officeDocument/2006/relationships/image" Target="../media/image59.emf"/><Relationship Id="rId4" Type="http://schemas.openxmlformats.org/officeDocument/2006/relationships/image" Target="../media/image58.emf"/></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emf"/><Relationship Id="rId11" Type="http://schemas.openxmlformats.org/officeDocument/2006/relationships/image" Target="../media/image20.w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learn/modules/introduction-azure-firewal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hyperlink" Target="https://docs.microsoft.com/learn/modules/intro-to-azure-firewall-manager/"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66.emf"/><Relationship Id="rId7" Type="http://schemas.openxmlformats.org/officeDocument/2006/relationships/image" Target="../media/image70.emf"/><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69.emf"/><Relationship Id="rId11" Type="http://schemas.openxmlformats.org/officeDocument/2006/relationships/image" Target="../media/image20.wmf"/><Relationship Id="rId5" Type="http://schemas.openxmlformats.org/officeDocument/2006/relationships/image" Target="../media/image68.emf"/><Relationship Id="rId10" Type="http://schemas.openxmlformats.org/officeDocument/2006/relationships/image" Target="../media/image73.emf"/><Relationship Id="rId4" Type="http://schemas.openxmlformats.org/officeDocument/2006/relationships/image" Target="../media/image67.emf"/><Relationship Id="rId9" Type="http://schemas.openxmlformats.org/officeDocument/2006/relationships/image" Target="../media/image72.emf"/></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83.emf"/><Relationship Id="rId7" Type="http://schemas.openxmlformats.org/officeDocument/2006/relationships/image" Target="../media/image87.emf"/><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docs.microsoft.com/learn/modules/host-domain-azure-dn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hyperlink" Target="https://docs.microsoft.com/learn/modules/implement-dns-for-windows-server-iaas-virtual-machines/"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72.emf"/><Relationship Id="rId5" Type="http://schemas.openxmlformats.org/officeDocument/2006/relationships/image" Target="../media/image68.emf"/><Relationship Id="rId4" Type="http://schemas.openxmlformats.org/officeDocument/2006/relationships/image" Target="../media/image67.emf"/></Relationships>
</file>

<file path=ppt/slides/_rels/slide5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05.svg"/><Relationship Id="rId3" Type="http://schemas.openxmlformats.org/officeDocument/2006/relationships/image" Target="../media/image97.svg"/><Relationship Id="rId7" Type="http://schemas.openxmlformats.org/officeDocument/2006/relationships/image" Target="../media/image101.svg"/><Relationship Id="rId12" Type="http://schemas.openxmlformats.org/officeDocument/2006/relationships/image" Target="../media/image104.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3.svg"/><Relationship Id="rId5" Type="http://schemas.openxmlformats.org/officeDocument/2006/relationships/image" Target="../media/image99.svg"/><Relationship Id="rId15" Type="http://schemas.openxmlformats.org/officeDocument/2006/relationships/image" Target="../media/image107.svg"/><Relationship Id="rId10" Type="http://schemas.openxmlformats.org/officeDocument/2006/relationships/image" Target="../media/image102.png"/><Relationship Id="rId4" Type="http://schemas.openxmlformats.org/officeDocument/2006/relationships/image" Target="../media/image98.png"/><Relationship Id="rId9" Type="http://schemas.openxmlformats.org/officeDocument/2006/relationships/image" Target="../media/image34.svg"/><Relationship Id="rId14" Type="http://schemas.openxmlformats.org/officeDocument/2006/relationships/image" Target="../media/image106.png"/></Relationships>
</file>

<file path=ppt/slides/_rels/slide6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8374" y="1818525"/>
            <a:ext cx="5537797" cy="2510943"/>
          </a:xfrm>
        </p:spPr>
        <p:txBody>
          <a:bodyPr/>
          <a:lstStyle/>
          <a:p>
            <a:r>
              <a:rPr lang="en-US" spc="0" dirty="0">
                <a:solidFill>
                  <a:schemeClr val="tx1"/>
                </a:solidFill>
              </a:rPr>
              <a:t>AZ-104T00A</a:t>
            </a:r>
            <a:br>
              <a:rPr lang="en-US" spc="0" dirty="0">
                <a:solidFill>
                  <a:schemeClr val="tx1"/>
                </a:solidFill>
              </a:rPr>
            </a:br>
            <a:r>
              <a:rPr lang="en-US" spc="0" dirty="0">
                <a:solidFill>
                  <a:schemeClr val="tx1"/>
                </a:solidFill>
              </a:rPr>
              <a:t>Administer</a:t>
            </a:r>
            <a:br>
              <a:rPr lang="en-US" spc="0" dirty="0">
                <a:solidFill>
                  <a:schemeClr val="tx1"/>
                </a:solidFill>
              </a:rPr>
            </a:br>
            <a:r>
              <a:rPr lang="en-US" spc="0" dirty="0">
                <a:solidFill>
                  <a:schemeClr val="tx1"/>
                </a:solidFill>
              </a:rPr>
              <a:t>Virtual Networking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A2C1-D2E5-BDB7-420D-B34881081EFF}"/>
              </a:ext>
            </a:extLst>
          </p:cNvPr>
          <p:cNvSpPr>
            <a:spLocks noGrp="1"/>
          </p:cNvSpPr>
          <p:nvPr>
            <p:ph type="title"/>
          </p:nvPr>
        </p:nvSpPr>
        <p:spPr/>
        <p:txBody>
          <a:bodyPr/>
          <a:lstStyle/>
          <a:p>
            <a:r>
              <a:rPr lang="en-GB" dirty="0"/>
              <a:t>Design Consideration for Azure Virtual Network Space</a:t>
            </a:r>
          </a:p>
        </p:txBody>
      </p:sp>
      <p:sp>
        <p:nvSpPr>
          <p:cNvPr id="4" name="TextBox 3">
            <a:extLst>
              <a:ext uri="{FF2B5EF4-FFF2-40B4-BE49-F238E27FC236}">
                <a16:creationId xmlns:a16="http://schemas.microsoft.com/office/drawing/2014/main" id="{C2F9A6FF-158B-51A6-02A0-8045F35F1F87}"/>
              </a:ext>
            </a:extLst>
          </p:cNvPr>
          <p:cNvSpPr txBox="1"/>
          <p:nvPr/>
        </p:nvSpPr>
        <p:spPr>
          <a:xfrm>
            <a:off x="465137" y="1197977"/>
            <a:ext cx="11533187" cy="5078313"/>
          </a:xfrm>
          <a:prstGeom prst="rect">
            <a:avLst/>
          </a:prstGeom>
          <a:noFill/>
        </p:spPr>
        <p:txBody>
          <a:bodyPr wrap="square">
            <a:spAutoFit/>
          </a:bodyPr>
          <a:lstStyle/>
          <a:p>
            <a:pPr algn="l"/>
            <a:r>
              <a:rPr lang="en-GB" b="1" i="0" dirty="0">
                <a:solidFill>
                  <a:srgbClr val="171717"/>
                </a:solidFill>
                <a:effectLst/>
                <a:latin typeface="Segoe UI" panose="020B0502040204020203" pitchFamily="34" charset="0"/>
              </a:rPr>
              <a:t>Service requirements</a:t>
            </a:r>
            <a:r>
              <a:rPr lang="en-GB" b="0" i="0" dirty="0">
                <a:solidFill>
                  <a:srgbClr val="171717"/>
                </a:solidFill>
                <a:effectLst/>
                <a:latin typeface="Segoe UI" panose="020B0502040204020203" pitchFamily="34" charset="0"/>
              </a:rPr>
              <a:t>. Each service directly deployed into virtual network has specific requirements for routing and the types of traffic that must be allowed into and out of subnets. A service may require, or create, their own subnet, so there must be enough unallocated space for them to do so. </a:t>
            </a:r>
          </a:p>
          <a:p>
            <a:pPr algn="l"/>
            <a:endParaRPr lang="en-GB" dirty="0">
              <a:solidFill>
                <a:srgbClr val="171717"/>
              </a:solidFill>
              <a:latin typeface="Segoe UI" panose="020B0502040204020203" pitchFamily="34" charset="0"/>
            </a:endParaRPr>
          </a:p>
          <a:p>
            <a:pPr algn="l"/>
            <a:r>
              <a:rPr lang="en-GB" b="1" i="0" dirty="0">
                <a:solidFill>
                  <a:srgbClr val="171717"/>
                </a:solidFill>
                <a:effectLst/>
                <a:latin typeface="Segoe UI" panose="020B0502040204020203" pitchFamily="34" charset="0"/>
              </a:rPr>
              <a:t>Virtual appliances</a:t>
            </a:r>
            <a:r>
              <a:rPr lang="en-GB" b="0" i="0" dirty="0">
                <a:solidFill>
                  <a:srgbClr val="171717"/>
                </a:solidFill>
                <a:effectLst/>
                <a:latin typeface="Segoe UI" panose="020B0502040204020203" pitchFamily="34" charset="0"/>
              </a:rPr>
              <a:t>. Azure routes network traffic between all subnets in a virtual network, by default. You can override Azure's default routing to prevent Azure routing between subnets, or to route traffic between subnets through a network virtual appliance. </a:t>
            </a:r>
          </a:p>
          <a:p>
            <a:pPr algn="l"/>
            <a:endParaRPr lang="en-GB" dirty="0">
              <a:solidFill>
                <a:srgbClr val="171717"/>
              </a:solidFill>
              <a:latin typeface="Segoe UI" panose="020B0502040204020203" pitchFamily="34" charset="0"/>
            </a:endParaRPr>
          </a:p>
          <a:p>
            <a:pPr algn="l"/>
            <a:r>
              <a:rPr lang="en-GB" b="1" i="0" dirty="0">
                <a:solidFill>
                  <a:srgbClr val="171717"/>
                </a:solidFill>
                <a:effectLst/>
                <a:latin typeface="Segoe UI" panose="020B0502040204020203" pitchFamily="34" charset="0"/>
              </a:rPr>
              <a:t>Service endpoints</a:t>
            </a:r>
            <a:r>
              <a:rPr lang="en-GB" b="0" i="0" dirty="0">
                <a:solidFill>
                  <a:srgbClr val="171717"/>
                </a:solidFill>
                <a:effectLst/>
                <a:latin typeface="Segoe UI" panose="020B0502040204020203" pitchFamily="34" charset="0"/>
              </a:rPr>
              <a:t>. You can limit access to Azure resources such as an Azure storage account or Azure SQL database, to specific subnets with a virtual network service endpoint. Further, you can deny access to the resources from the internet. </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Network security groups</a:t>
            </a:r>
            <a:r>
              <a:rPr lang="en-GB" b="0" i="0" dirty="0">
                <a:solidFill>
                  <a:srgbClr val="171717"/>
                </a:solidFill>
                <a:effectLst/>
                <a:latin typeface="Segoe UI" panose="020B0502040204020203" pitchFamily="34" charset="0"/>
              </a:rPr>
              <a:t>. You can associate zero or one network security group to each subnet in a virtual network. You can associate the same, or a different, network security group to each subnet. </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Private Links</a:t>
            </a:r>
            <a:r>
              <a:rPr lang="en-GB" b="0" i="0" dirty="0">
                <a:solidFill>
                  <a:srgbClr val="171717"/>
                </a:solidFill>
                <a:effectLst/>
                <a:latin typeface="Segoe UI" panose="020B0502040204020203" pitchFamily="34" charset="0"/>
              </a:rPr>
              <a:t>. Azure Private Link provides private connectivity from a virtual network to Azure platform as a service (PaaS), customer-owned, or Microsoft partner services. It simplifies the network architecture and secures the connection between endpoints in Azure by eliminating data exposure to the public internet.</a:t>
            </a:r>
          </a:p>
        </p:txBody>
      </p:sp>
    </p:spTree>
    <p:extLst>
      <p:ext uri="{BB962C8B-B14F-4D97-AF65-F5344CB8AC3E}">
        <p14:creationId xmlns:p14="http://schemas.microsoft.com/office/powerpoint/2010/main" val="41952917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Create Public IP Addresses</a:t>
            </a:r>
          </a:p>
        </p:txBody>
      </p:sp>
      <p:sp>
        <p:nvSpPr>
          <p:cNvPr id="5" name="Rectangle 4">
            <a:extLst>
              <a:ext uri="{FF2B5EF4-FFF2-40B4-BE49-F238E27FC236}">
                <a16:creationId xmlns:a16="http://schemas.microsoft.com/office/drawing/2014/main" id="{B9242DA4-5145-4B62-AABD-206F9B5F2BBF}"/>
              </a:ext>
            </a:extLst>
          </p:cNvPr>
          <p:cNvSpPr/>
          <p:nvPr/>
        </p:nvSpPr>
        <p:spPr>
          <a:xfrm>
            <a:off x="427036" y="1192213"/>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ea typeface="+mn-lt"/>
                <a:cs typeface="+mn-lt"/>
              </a:rPr>
              <a:t>Available in IPv4 or IPv6 or both</a:t>
            </a:r>
          </a:p>
        </p:txBody>
      </p:sp>
      <p:sp>
        <p:nvSpPr>
          <p:cNvPr id="9" name="Rectangle 8">
            <a:extLst>
              <a:ext uri="{FF2B5EF4-FFF2-40B4-BE49-F238E27FC236}">
                <a16:creationId xmlns:a16="http://schemas.microsoft.com/office/drawing/2014/main" id="{03F5FE44-5611-4304-B74B-4114F1920D46}"/>
              </a:ext>
            </a:extLst>
          </p:cNvPr>
          <p:cNvSpPr/>
          <p:nvPr/>
        </p:nvSpPr>
        <p:spPr>
          <a:xfrm>
            <a:off x="427036" y="2299708"/>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dirty="0">
                <a:solidFill>
                  <a:schemeClr val="tx1"/>
                </a:solidFill>
                <a:latin typeface="+mj-lt"/>
                <a:cs typeface="Segoe UI Semilight"/>
              </a:rPr>
              <a:t>Basic vs Standard SKU  </a:t>
            </a:r>
          </a:p>
        </p:txBody>
      </p:sp>
      <p:sp>
        <p:nvSpPr>
          <p:cNvPr id="14" name="Rectangle 13">
            <a:extLst>
              <a:ext uri="{FF2B5EF4-FFF2-40B4-BE49-F238E27FC236}">
                <a16:creationId xmlns:a16="http://schemas.microsoft.com/office/drawing/2014/main" id="{0483A8CF-CAA0-49F6-B0B3-704BAC5FBA68}"/>
              </a:ext>
            </a:extLst>
          </p:cNvPr>
          <p:cNvSpPr/>
          <p:nvPr/>
        </p:nvSpPr>
        <p:spPr>
          <a:xfrm>
            <a:off x="427036" y="3407203"/>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dirty="0">
                <a:solidFill>
                  <a:schemeClr val="tx1"/>
                </a:solidFill>
                <a:latin typeface="+mj-lt"/>
                <a:ea typeface="+mn-lt"/>
                <a:cs typeface="+mn-lt"/>
              </a:rPr>
              <a:t>Dynamic vs Static</a:t>
            </a:r>
            <a:endParaRPr lang="en-US" sz="2200" dirty="0">
              <a:solidFill>
                <a:schemeClr val="tx1"/>
              </a:solidFill>
            </a:endParaRPr>
          </a:p>
        </p:txBody>
      </p:sp>
      <p:sp>
        <p:nvSpPr>
          <p:cNvPr id="4" name="Rectangle 3">
            <a:extLst>
              <a:ext uri="{FF2B5EF4-FFF2-40B4-BE49-F238E27FC236}">
                <a16:creationId xmlns:a16="http://schemas.microsoft.com/office/drawing/2014/main" id="{76D520F6-6881-4B8F-86F0-B2EADA22A3E2}"/>
              </a:ext>
            </a:extLst>
          </p:cNvPr>
          <p:cNvSpPr/>
          <p:nvPr/>
        </p:nvSpPr>
        <p:spPr>
          <a:xfrm>
            <a:off x="427036" y="4489544"/>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dirty="0">
                <a:solidFill>
                  <a:schemeClr val="tx1"/>
                </a:solidFill>
                <a:latin typeface="+mj-lt"/>
                <a:ea typeface="+mn-lt"/>
                <a:cs typeface="+mn-lt"/>
              </a:rPr>
              <a:t>Zone redundant (Standard SKU)</a:t>
            </a:r>
          </a:p>
        </p:txBody>
      </p:sp>
      <p:sp>
        <p:nvSpPr>
          <p:cNvPr id="15" name="Rectangle 14">
            <a:extLst>
              <a:ext uri="{FF2B5EF4-FFF2-40B4-BE49-F238E27FC236}">
                <a16:creationId xmlns:a16="http://schemas.microsoft.com/office/drawing/2014/main" id="{EA0560FC-57E5-4F42-9F1A-33CD4FDED8A2}"/>
              </a:ext>
            </a:extLst>
          </p:cNvPr>
          <p:cNvSpPr/>
          <p:nvPr/>
        </p:nvSpPr>
        <p:spPr>
          <a:xfrm>
            <a:off x="427036" y="5597039"/>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cs typeface="Segoe UI Semilight"/>
              </a:rPr>
              <a:t>Range of contiguous addresses available as a prefix</a:t>
            </a:r>
          </a:p>
        </p:txBody>
      </p:sp>
      <p:pic>
        <p:nvPicPr>
          <p:cNvPr id="8" name="Picture 7" descr="Screenshot of the create public IP address">
            <a:extLst>
              <a:ext uri="{FF2B5EF4-FFF2-40B4-BE49-F238E27FC236}">
                <a16:creationId xmlns:a16="http://schemas.microsoft.com/office/drawing/2014/main" id="{1962ED69-FE7E-4C93-8C87-B4DAFD7DBA7C}"/>
              </a:ext>
            </a:extLst>
          </p:cNvPr>
          <p:cNvPicPr>
            <a:picLocks noChangeAspect="1"/>
          </p:cNvPicPr>
          <p:nvPr/>
        </p:nvPicPr>
        <p:blipFill>
          <a:blip r:embed="rId3"/>
          <a:stretch>
            <a:fillRect/>
          </a:stretch>
        </p:blipFill>
        <p:spPr>
          <a:xfrm>
            <a:off x="8097469" y="1495725"/>
            <a:ext cx="3756201" cy="4746025"/>
          </a:xfrm>
          <a:prstGeom prst="rect">
            <a:avLst/>
          </a:prstGeom>
          <a:ln>
            <a:noFill/>
          </a:ln>
        </p:spPr>
      </p:pic>
      <p:sp>
        <p:nvSpPr>
          <p:cNvPr id="6" name="Rectangle 5">
            <a:extLst>
              <a:ext uri="{FF2B5EF4-FFF2-40B4-BE49-F238E27FC236}">
                <a16:creationId xmlns:a16="http://schemas.microsoft.com/office/drawing/2014/main" id="{A01390ED-4A1F-482E-BED1-8BA8D3BC317F}"/>
              </a:ext>
              <a:ext uri="{C183D7F6-B498-43B3-948B-1728B52AA6E4}">
                <adec:decorative xmlns:adec="http://schemas.microsoft.com/office/drawing/2017/decorative" val="1"/>
              </a:ext>
            </a:extLst>
          </p:cNvPr>
          <p:cNvSpPr/>
          <p:nvPr/>
        </p:nvSpPr>
        <p:spPr bwMode="auto">
          <a:xfrm>
            <a:off x="7941701" y="1192213"/>
            <a:ext cx="406773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8193831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DE93-9CD4-D5C1-AC84-712DFAE852F9}"/>
              </a:ext>
            </a:extLst>
          </p:cNvPr>
          <p:cNvSpPr>
            <a:spLocks noGrp="1"/>
          </p:cNvSpPr>
          <p:nvPr>
            <p:ph type="title"/>
          </p:nvPr>
        </p:nvSpPr>
        <p:spPr/>
        <p:txBody>
          <a:bodyPr/>
          <a:lstStyle/>
          <a:p>
            <a:r>
              <a:rPr lang="en-GB" dirty="0"/>
              <a:t>Plan IP Assignment</a:t>
            </a:r>
          </a:p>
        </p:txBody>
      </p:sp>
      <p:pic>
        <p:nvPicPr>
          <p:cNvPr id="2050" name="Picture 2" descr="Screenshot shows a resource using a private I P address to connect to VNets, on-premises networks, V P N gateways, and ExpressRoute. The resource is using a public I P address to connect to the internet, and public-facing services.">
            <a:extLst>
              <a:ext uri="{FF2B5EF4-FFF2-40B4-BE49-F238E27FC236}">
                <a16:creationId xmlns:a16="http://schemas.microsoft.com/office/drawing/2014/main" id="{363C537E-3B3D-7979-75D3-9C5B4BD4D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684667"/>
            <a:ext cx="10045555" cy="162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0354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Public IP Addresses</a:t>
            </a:r>
          </a:p>
        </p:txBody>
      </p:sp>
      <p:graphicFrame>
        <p:nvGraphicFramePr>
          <p:cNvPr id="6" name="Table 5">
            <a:extLst>
              <a:ext uri="{FF2B5EF4-FFF2-40B4-BE49-F238E27FC236}">
                <a16:creationId xmlns:a16="http://schemas.microsoft.com/office/drawing/2014/main" id="{502F9D95-E492-4C4B-AB80-7D143BF9436C}"/>
              </a:ext>
            </a:extLst>
          </p:cNvPr>
          <p:cNvGraphicFramePr>
            <a:graphicFrameLocks noGrp="1"/>
          </p:cNvGraphicFramePr>
          <p:nvPr>
            <p:extLst>
              <p:ext uri="{D42A27DB-BD31-4B8C-83A1-F6EECF244321}">
                <p14:modId xmlns:p14="http://schemas.microsoft.com/office/powerpoint/2010/main" val="2982906665"/>
              </p:ext>
            </p:extLst>
          </p:nvPr>
        </p:nvGraphicFramePr>
        <p:xfrm>
          <a:off x="427038" y="1306514"/>
          <a:ext cx="11582399" cy="3282420"/>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03244">
                <a:tc>
                  <a:txBody>
                    <a:bodyPr/>
                    <a:lstStyle/>
                    <a:p>
                      <a:pPr marL="0" marR="156845">
                        <a:lnSpc>
                          <a:spcPct val="115000"/>
                        </a:lnSpc>
                      </a:pPr>
                      <a:r>
                        <a:rPr lang="en-US" sz="2200">
                          <a:solidFill>
                            <a:schemeClr val="bg1"/>
                          </a:solidFill>
                          <a:effectLst/>
                          <a:latin typeface="+mj-lt"/>
                        </a:rPr>
                        <a:t>Public IP addresses</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IP address association</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Dynamic</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Static</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69794">
                <a:tc>
                  <a:txBody>
                    <a:bodyPr/>
                    <a:lstStyle/>
                    <a:p>
                      <a:pPr marL="0" marR="156845">
                        <a:lnSpc>
                          <a:spcPct val="115000"/>
                        </a:lnSpc>
                      </a:pPr>
                      <a:r>
                        <a:rPr lang="en-US" sz="2200">
                          <a:effectLst/>
                          <a:latin typeface="+mj-lt"/>
                        </a:rPr>
                        <a:t>Virtual Machine</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NIC</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69794">
                <a:tc>
                  <a:txBody>
                    <a:bodyPr/>
                    <a:lstStyle/>
                    <a:p>
                      <a:pPr marL="0" marR="156845">
                        <a:lnSpc>
                          <a:spcPct val="115000"/>
                        </a:lnSpc>
                      </a:pPr>
                      <a:r>
                        <a:rPr lang="en-US" sz="2200">
                          <a:effectLst/>
                          <a:latin typeface="+mj-lt"/>
                        </a:rPr>
                        <a:t>Load Balancer</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Front-end configuration</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69794">
                <a:tc>
                  <a:txBody>
                    <a:bodyPr/>
                    <a:lstStyle/>
                    <a:p>
                      <a:pPr marL="0" marR="156845">
                        <a:lnSpc>
                          <a:spcPct val="115000"/>
                        </a:lnSpc>
                      </a:pPr>
                      <a:r>
                        <a:rPr lang="en-US" sz="2200">
                          <a:effectLst/>
                          <a:latin typeface="+mj-lt"/>
                        </a:rPr>
                        <a:t>VPN Gateway</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Gateway IP configuration</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r h="669794">
                <a:tc>
                  <a:txBody>
                    <a:bodyPr/>
                    <a:lstStyle/>
                    <a:p>
                      <a:pPr marL="0" marR="156845">
                        <a:lnSpc>
                          <a:spcPct val="115000"/>
                        </a:lnSpc>
                      </a:pPr>
                      <a:r>
                        <a:rPr lang="en-US" sz="2200">
                          <a:effectLst/>
                          <a:latin typeface="+mj-lt"/>
                        </a:rPr>
                        <a:t>Application Gateway</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41467203"/>
                  </a:ext>
                </a:extLst>
              </a:tr>
            </a:tbl>
          </a:graphicData>
        </a:graphic>
      </p:graphicFrame>
      <p:sp>
        <p:nvSpPr>
          <p:cNvPr id="5" name="Text Placeholder 2">
            <a:extLst>
              <a:ext uri="{FF2B5EF4-FFF2-40B4-BE49-F238E27FC236}">
                <a16:creationId xmlns:a16="http://schemas.microsoft.com/office/drawing/2014/main" id="{6B583F85-3C20-4317-AFBB-0E44244A4E2E}"/>
              </a:ext>
            </a:extLst>
          </p:cNvPr>
          <p:cNvSpPr txBox="1">
            <a:spLocks/>
          </p:cNvSpPr>
          <p:nvPr/>
        </p:nvSpPr>
        <p:spPr>
          <a:xfrm>
            <a:off x="427038" y="4815655"/>
            <a:ext cx="11571288" cy="1097280"/>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a:latin typeface="+mn-lt"/>
                <a:cs typeface="Segoe UI Semilight"/>
              </a:rPr>
              <a:t>A public IP address resource can be associated with virtual machine network interfaces, internet-facing load balancers, VPN gateways, and application gateways</a:t>
            </a:r>
          </a:p>
        </p:txBody>
      </p:sp>
      <p:sp>
        <p:nvSpPr>
          <p:cNvPr id="7" name="Text Placeholder 2">
            <a:extLst>
              <a:ext uri="{FF2B5EF4-FFF2-40B4-BE49-F238E27FC236}">
                <a16:creationId xmlns:a16="http://schemas.microsoft.com/office/drawing/2014/main" id="{157291F9-3B56-4C00-8D20-58D634535BCA}"/>
              </a:ext>
            </a:extLst>
          </p:cNvPr>
          <p:cNvSpPr txBox="1">
            <a:spLocks/>
          </p:cNvSpPr>
          <p:nvPr/>
        </p:nvSpPr>
        <p:spPr>
          <a:xfrm>
            <a:off x="427038" y="6215536"/>
            <a:ext cx="4547014" cy="246221"/>
          </a:xfrm>
          <a:prstGeom prst="rect">
            <a:avLst/>
          </a:prstGeom>
        </p:spPr>
        <p:txBody>
          <a:bodyPr vert="horz" wrap="non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latin typeface="+mn-lt"/>
                <a:cs typeface="Segoe UI Semilight"/>
              </a:rPr>
              <a:t>*Static IP addresses only available on certain SKUs.</a:t>
            </a:r>
            <a:endParaRPr lang="en-US" sz="1600" spc="0" dirty="0">
              <a:latin typeface="+mn-lt"/>
            </a:endParaRPr>
          </a:p>
        </p:txBody>
      </p:sp>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Private IP Addresses</a:t>
            </a:r>
          </a:p>
        </p:txBody>
      </p:sp>
      <p:graphicFrame>
        <p:nvGraphicFramePr>
          <p:cNvPr id="6" name="Table 5">
            <a:extLst>
              <a:ext uri="{FF2B5EF4-FFF2-40B4-BE49-F238E27FC236}">
                <a16:creationId xmlns:a16="http://schemas.microsoft.com/office/drawing/2014/main" id="{01F09E08-26E6-4844-B30B-D091C8CA5746}"/>
              </a:ext>
            </a:extLst>
          </p:cNvPr>
          <p:cNvGraphicFramePr>
            <a:graphicFrameLocks noGrp="1"/>
          </p:cNvGraphicFramePr>
          <p:nvPr>
            <p:extLst>
              <p:ext uri="{D42A27DB-BD31-4B8C-83A1-F6EECF244321}">
                <p14:modId xmlns:p14="http://schemas.microsoft.com/office/powerpoint/2010/main" val="1143383327"/>
              </p:ext>
            </p:extLst>
          </p:nvPr>
        </p:nvGraphicFramePr>
        <p:xfrm>
          <a:off x="427038" y="1306514"/>
          <a:ext cx="11582399" cy="2703382"/>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24199">
                <a:tc>
                  <a:txBody>
                    <a:bodyPr/>
                    <a:lstStyle/>
                    <a:p>
                      <a:pPr marL="0" marR="156845" algn="l" defTabSz="932742" rtl="0" eaLnBrk="1" latinLnBrk="0" hangingPunct="1">
                        <a:lnSpc>
                          <a:spcPct val="115000"/>
                        </a:lnSpc>
                      </a:pPr>
                      <a:r>
                        <a:rPr lang="en-US" sz="2200" kern="1200">
                          <a:solidFill>
                            <a:schemeClr val="bg1"/>
                          </a:solidFill>
                          <a:effectLst/>
                          <a:latin typeface="+mj-lt"/>
                        </a:rPr>
                        <a:t>Private IP Addresses</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IP address association</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Dynamic</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Static</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93061">
                <a:tc>
                  <a:txBody>
                    <a:bodyPr/>
                    <a:lstStyle/>
                    <a:p>
                      <a:pPr marL="0" marR="156845" algn="l" defTabSz="932742" rtl="0" eaLnBrk="1" latinLnBrk="0" hangingPunct="1">
                        <a:lnSpc>
                          <a:spcPct val="115000"/>
                        </a:lnSpc>
                      </a:pPr>
                      <a:r>
                        <a:rPr lang="en-US" sz="2200" kern="1200">
                          <a:effectLst/>
                          <a:latin typeface="+mj-lt"/>
                        </a:rPr>
                        <a:t>Virtual Machine</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NIC</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93061">
                <a:tc>
                  <a:txBody>
                    <a:bodyPr/>
                    <a:lstStyle/>
                    <a:p>
                      <a:pPr marL="0" marR="156845" algn="l" defTabSz="932742" rtl="0" eaLnBrk="1" latinLnBrk="0" hangingPunct="1">
                        <a:lnSpc>
                          <a:spcPct val="115000"/>
                        </a:lnSpc>
                      </a:pPr>
                      <a:r>
                        <a:rPr lang="en-US" sz="2200" kern="1200">
                          <a:effectLst/>
                          <a:latin typeface="+mj-lt"/>
                        </a:rPr>
                        <a:t>Internal Load Balancer</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Front-end configuration</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93061">
                <a:tc>
                  <a:txBody>
                    <a:bodyPr/>
                    <a:lstStyle/>
                    <a:p>
                      <a:pPr marL="0" marR="156845" algn="l" defTabSz="932742" rtl="0" eaLnBrk="1" latinLnBrk="0" hangingPunct="1">
                        <a:lnSpc>
                          <a:spcPct val="115000"/>
                        </a:lnSpc>
                      </a:pPr>
                      <a:r>
                        <a:rPr lang="en-US" sz="2200" kern="1200">
                          <a:effectLst/>
                          <a:latin typeface="+mj-lt"/>
                        </a:rPr>
                        <a:t>Application Gateway</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Front-end configuration</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bl>
          </a:graphicData>
        </a:graphic>
      </p:graphicFrame>
      <p:sp>
        <p:nvSpPr>
          <p:cNvPr id="11" name="Text Placeholder 2">
            <a:extLst>
              <a:ext uri="{FF2B5EF4-FFF2-40B4-BE49-F238E27FC236}">
                <a16:creationId xmlns:a16="http://schemas.microsoft.com/office/drawing/2014/main" id="{EC3544F5-E71F-41E9-85BB-F6BC6E8DE988}"/>
              </a:ext>
            </a:extLst>
          </p:cNvPr>
          <p:cNvSpPr txBox="1">
            <a:spLocks/>
          </p:cNvSpPr>
          <p:nvPr/>
        </p:nvSpPr>
        <p:spPr>
          <a:xfrm>
            <a:off x="427038" y="414834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Dynamic (default).</a:t>
            </a:r>
            <a:r>
              <a:rPr lang="en-US" sz="2200" spc="0" dirty="0">
                <a:solidFill>
                  <a:schemeClr val="tx2">
                    <a:lumMod val="50000"/>
                  </a:schemeClr>
                </a:solidFill>
                <a:latin typeface="+mn-lt"/>
                <a:cs typeface="Segoe UI Semilight"/>
              </a:rPr>
              <a:t> </a:t>
            </a:r>
            <a:r>
              <a:rPr lang="en-US" sz="2200" spc="0" dirty="0">
                <a:latin typeface="+mn-lt"/>
                <a:cs typeface="Segoe UI Semilight"/>
              </a:rPr>
              <a:t>Azure assigns the next available unassigned or unreserved IP address in the subnet’s address range </a:t>
            </a:r>
          </a:p>
        </p:txBody>
      </p:sp>
      <p:sp>
        <p:nvSpPr>
          <p:cNvPr id="5" name="Text Placeholder 2">
            <a:extLst>
              <a:ext uri="{FF2B5EF4-FFF2-40B4-BE49-F238E27FC236}">
                <a16:creationId xmlns:a16="http://schemas.microsoft.com/office/drawing/2014/main" id="{188DE04B-0ABB-4FE1-BAC8-6E3AB0E24B5C}"/>
              </a:ext>
            </a:extLst>
          </p:cNvPr>
          <p:cNvSpPr txBox="1">
            <a:spLocks/>
          </p:cNvSpPr>
          <p:nvPr/>
        </p:nvSpPr>
        <p:spPr>
          <a:xfrm>
            <a:off x="427038" y="526446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Static</a:t>
            </a:r>
            <a:r>
              <a:rPr lang="en-US" sz="2200" spc="0" dirty="0">
                <a:solidFill>
                  <a:schemeClr val="tx2"/>
                </a:solidFill>
                <a:cs typeface="Segoe UI Semilight"/>
              </a:rPr>
              <a:t>. </a:t>
            </a:r>
            <a:r>
              <a:rPr lang="en-US" sz="2200" spc="0" dirty="0">
                <a:latin typeface="+mn-lt"/>
                <a:cs typeface="Segoe UI Semilight"/>
              </a:rPr>
              <a:t>You select and assign any unassigned or unreserved IP address in the subnet's address range </a:t>
            </a:r>
          </a:p>
        </p:txBody>
      </p:sp>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E737-6212-621F-6AD8-64A3693D1919}"/>
              </a:ext>
            </a:extLst>
          </p:cNvPr>
          <p:cNvSpPr>
            <a:spLocks noGrp="1"/>
          </p:cNvSpPr>
          <p:nvPr>
            <p:ph type="title"/>
          </p:nvPr>
        </p:nvSpPr>
        <p:spPr/>
        <p:txBody>
          <a:bodyPr/>
          <a:lstStyle/>
          <a:p>
            <a:r>
              <a:rPr lang="en-GB" dirty="0"/>
              <a:t>Azure Platform IP Addresses</a:t>
            </a:r>
          </a:p>
        </p:txBody>
      </p:sp>
      <p:sp>
        <p:nvSpPr>
          <p:cNvPr id="4" name="TextBox 3">
            <a:extLst>
              <a:ext uri="{FF2B5EF4-FFF2-40B4-BE49-F238E27FC236}">
                <a16:creationId xmlns:a16="http://schemas.microsoft.com/office/drawing/2014/main" id="{FC9825F8-D985-C7ED-2B15-882C96CB1F07}"/>
              </a:ext>
            </a:extLst>
          </p:cNvPr>
          <p:cNvSpPr txBox="1"/>
          <p:nvPr/>
        </p:nvSpPr>
        <p:spPr>
          <a:xfrm>
            <a:off x="376237" y="1248460"/>
            <a:ext cx="11444287" cy="830997"/>
          </a:xfrm>
          <a:prstGeom prst="rect">
            <a:avLst/>
          </a:prstGeom>
          <a:noFill/>
        </p:spPr>
        <p:txBody>
          <a:bodyPr wrap="square">
            <a:spAutoFit/>
          </a:bodyPr>
          <a:lstStyle/>
          <a:p>
            <a:r>
              <a:rPr lang="en-GB" sz="2400" b="0" i="0" dirty="0">
                <a:solidFill>
                  <a:srgbClr val="171717"/>
                </a:solidFill>
                <a:effectLst/>
                <a:latin typeface="Segoe UI" panose="020B0502040204020203" pitchFamily="34" charset="0"/>
              </a:rPr>
              <a:t>Azure reserves the first four and last IP address for a total of 5 IP addresses within each subnet.</a:t>
            </a:r>
            <a:endParaRPr lang="en-GB" sz="2400" dirty="0"/>
          </a:p>
        </p:txBody>
      </p:sp>
      <p:sp>
        <p:nvSpPr>
          <p:cNvPr id="6" name="TextBox 5">
            <a:extLst>
              <a:ext uri="{FF2B5EF4-FFF2-40B4-BE49-F238E27FC236}">
                <a16:creationId xmlns:a16="http://schemas.microsoft.com/office/drawing/2014/main" id="{DEC3A607-44FE-5040-2080-A993BA8C4C24}"/>
              </a:ext>
            </a:extLst>
          </p:cNvPr>
          <p:cNvSpPr txBox="1"/>
          <p:nvPr/>
        </p:nvSpPr>
        <p:spPr>
          <a:xfrm>
            <a:off x="376237" y="2283976"/>
            <a:ext cx="8864599" cy="4154984"/>
          </a:xfrm>
          <a:prstGeom prst="rect">
            <a:avLst/>
          </a:prstGeom>
          <a:noFill/>
        </p:spPr>
        <p:txBody>
          <a:bodyPr wrap="square">
            <a:spAutoFit/>
          </a:bodyPr>
          <a:lstStyle/>
          <a:p>
            <a:pPr algn="l"/>
            <a:r>
              <a:rPr lang="en-GB" sz="2400" dirty="0"/>
              <a:t>For example, the IP address range of 192.168.1.0/24 has the following reserved addresses:</a:t>
            </a:r>
          </a:p>
          <a:p>
            <a:pPr algn="l"/>
            <a:endParaRPr lang="en-GB" sz="2400" dirty="0"/>
          </a:p>
          <a:p>
            <a:pPr algn="l"/>
            <a:r>
              <a:rPr lang="en-GB" sz="2400" dirty="0"/>
              <a:t>192.168.1.0: Network address</a:t>
            </a:r>
          </a:p>
          <a:p>
            <a:pPr algn="l"/>
            <a:endParaRPr lang="en-GB" sz="2400" dirty="0"/>
          </a:p>
          <a:p>
            <a:pPr algn="l"/>
            <a:r>
              <a:rPr lang="en-GB" sz="2400" dirty="0"/>
              <a:t>192.168.1.1: Reserved by Azure for the default gateway</a:t>
            </a:r>
          </a:p>
          <a:p>
            <a:pPr algn="l"/>
            <a:endParaRPr lang="en-GB" sz="2400" dirty="0"/>
          </a:p>
          <a:p>
            <a:pPr algn="l"/>
            <a:r>
              <a:rPr lang="en-GB" sz="2400" dirty="0"/>
              <a:t>192.168.1.2, 192.168.1.3: Reserved by Azure to map the Azure DNS IPs to the VNet space</a:t>
            </a:r>
          </a:p>
          <a:p>
            <a:pPr algn="l"/>
            <a:endParaRPr lang="en-GB" sz="2400" dirty="0"/>
          </a:p>
          <a:p>
            <a:pPr algn="l"/>
            <a:r>
              <a:rPr lang="en-GB" sz="2400" dirty="0"/>
              <a:t>192.168.1.255: Network broadcast address.</a:t>
            </a:r>
          </a:p>
        </p:txBody>
      </p:sp>
    </p:spTree>
    <p:extLst>
      <p:ext uri="{BB962C8B-B14F-4D97-AF65-F5344CB8AC3E}">
        <p14:creationId xmlns:p14="http://schemas.microsoft.com/office/powerpoint/2010/main" val="14581447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p:txBody>
          <a:bodyPr/>
          <a:lstStyle/>
          <a:p>
            <a:r>
              <a:rPr lang="en-US" dirty="0"/>
              <a:t>Demonstration – Virtual Networks</a:t>
            </a:r>
          </a:p>
        </p:txBody>
      </p:sp>
      <p:pic>
        <p:nvPicPr>
          <p:cNvPr id="9" name="Picture 8">
            <a:extLst>
              <a:ext uri="{FF2B5EF4-FFF2-40B4-BE49-F238E27FC236}">
                <a16:creationId xmlns:a16="http://schemas.microsoft.com/office/drawing/2014/main" id="{D26FA3CA-7EF3-4B2B-A311-A9C6BF07E5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127" y="1801813"/>
            <a:ext cx="12428220" cy="2119884"/>
          </a:xfrm>
          <a:prstGeom prst="rect">
            <a:avLst/>
          </a:prstGeom>
        </p:spPr>
      </p:pic>
      <p:sp>
        <p:nvSpPr>
          <p:cNvPr id="10" name="Oval 9">
            <a:extLst>
              <a:ext uri="{FF2B5EF4-FFF2-40B4-BE49-F238E27FC236}">
                <a16:creationId xmlns:a16="http://schemas.microsoft.com/office/drawing/2014/main" id="{E31FBD9E-00BE-4D41-8FB7-E020B62D794F}"/>
              </a:ext>
              <a:ext uri="{C183D7F6-B498-43B3-948B-1728B52AA6E4}">
                <adec:decorative xmlns:adec="http://schemas.microsoft.com/office/drawing/2017/decorative" val="0"/>
              </a:ext>
            </a:extLst>
          </p:cNvPr>
          <p:cNvSpPr/>
          <p:nvPr/>
        </p:nvSpPr>
        <p:spPr bwMode="auto">
          <a:xfrm>
            <a:off x="1940850" y="2082620"/>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a:solidFill>
                  <a:schemeClr val="tx1"/>
                </a:solidFill>
                <a:latin typeface="+mj-lt"/>
              </a:rPr>
              <a:t>Create a</a:t>
            </a:r>
            <a:br>
              <a:rPr lang="en-US" sz="2400">
                <a:solidFill>
                  <a:schemeClr val="tx1"/>
                </a:solidFill>
                <a:latin typeface="+mj-lt"/>
              </a:rPr>
            </a:br>
            <a:r>
              <a:rPr lang="en-US" sz="2400">
                <a:solidFill>
                  <a:schemeClr val="tx1"/>
                </a:solidFill>
                <a:latin typeface="+mj-lt"/>
              </a:rPr>
              <a:t>virtual network</a:t>
            </a:r>
            <a:br>
              <a:rPr lang="en-US" sz="2400">
                <a:solidFill>
                  <a:schemeClr val="tx1"/>
                </a:solidFill>
                <a:latin typeface="+mj-lt"/>
              </a:rPr>
            </a:br>
            <a:r>
              <a:rPr lang="en-US" sz="2400">
                <a:solidFill>
                  <a:schemeClr val="tx1"/>
                </a:solidFill>
                <a:latin typeface="+mj-lt"/>
              </a:rPr>
              <a:t>in the portal</a:t>
            </a:r>
          </a:p>
        </p:txBody>
      </p:sp>
      <p:sp>
        <p:nvSpPr>
          <p:cNvPr id="12" name="Oval 11">
            <a:extLst>
              <a:ext uri="{FF2B5EF4-FFF2-40B4-BE49-F238E27FC236}">
                <a16:creationId xmlns:a16="http://schemas.microsoft.com/office/drawing/2014/main" id="{FCAEAFC7-DFE4-438B-B42A-DE8B301486B5}"/>
              </a:ext>
              <a:ext uri="{C183D7F6-B498-43B3-948B-1728B52AA6E4}">
                <adec:decorative xmlns:adec="http://schemas.microsoft.com/office/drawing/2017/decorative" val="0"/>
              </a:ext>
            </a:extLst>
          </p:cNvPr>
          <p:cNvSpPr/>
          <p:nvPr/>
        </p:nvSpPr>
        <p:spPr bwMode="auto">
          <a:xfrm>
            <a:off x="7027065" y="2082620"/>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a:solidFill>
                  <a:schemeClr val="tx1"/>
                </a:solidFill>
                <a:latin typeface="+mj-lt"/>
              </a:rPr>
              <a:t>Create a</a:t>
            </a:r>
            <a:br>
              <a:rPr lang="en-US" sz="2400">
                <a:solidFill>
                  <a:schemeClr val="tx1"/>
                </a:solidFill>
                <a:latin typeface="+mj-lt"/>
              </a:rPr>
            </a:br>
            <a:r>
              <a:rPr lang="en-US" sz="2400">
                <a:solidFill>
                  <a:schemeClr val="tx1"/>
                </a:solidFill>
                <a:latin typeface="+mj-lt"/>
              </a:rPr>
              <a:t>virtual network</a:t>
            </a:r>
            <a:br>
              <a:rPr lang="en-US" sz="2400">
                <a:solidFill>
                  <a:schemeClr val="tx1"/>
                </a:solidFill>
                <a:latin typeface="+mj-lt"/>
              </a:rPr>
            </a:br>
            <a:r>
              <a:rPr lang="en-US" sz="2400">
                <a:solidFill>
                  <a:schemeClr val="tx1"/>
                </a:solidFill>
                <a:latin typeface="+mj-lt"/>
              </a:rPr>
              <a:t>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9308-68E2-AFC7-A9AF-B5466EEAD077}"/>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85E3428C-944E-C85B-F60B-0123D8CD0631}"/>
              </a:ext>
            </a:extLst>
          </p:cNvPr>
          <p:cNvPicPr>
            <a:picLocks noChangeAspect="1"/>
          </p:cNvPicPr>
          <p:nvPr/>
        </p:nvPicPr>
        <p:blipFill>
          <a:blip r:embed="rId3"/>
          <a:stretch>
            <a:fillRect/>
          </a:stretch>
        </p:blipFill>
        <p:spPr>
          <a:xfrm>
            <a:off x="465138" y="1384414"/>
            <a:ext cx="8169348" cy="4701947"/>
          </a:xfrm>
          <a:prstGeom prst="rect">
            <a:avLst/>
          </a:prstGeom>
        </p:spPr>
      </p:pic>
    </p:spTree>
    <p:extLst>
      <p:ext uri="{BB962C8B-B14F-4D97-AF65-F5344CB8AC3E}">
        <p14:creationId xmlns:p14="http://schemas.microsoft.com/office/powerpoint/2010/main" val="34038456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Virtual Networks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8" name="Rectangle 7">
            <a:extLst>
              <a:ext uri="{FF2B5EF4-FFF2-40B4-BE49-F238E27FC236}">
                <a16:creationId xmlns:a16="http://schemas.microsoft.com/office/drawing/2014/main" id="{74FB8EB5-9373-4BF7-A4F4-0EBE905EA0D8}"/>
              </a:ext>
            </a:extLst>
          </p:cNvPr>
          <p:cNvSpPr/>
          <p:nvPr/>
        </p:nvSpPr>
        <p:spPr>
          <a:xfrm>
            <a:off x="4849785" y="232505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solidFill>
                  <a:schemeClr val="tx1"/>
                </a:solidFill>
                <a:hlinkClick r:id="rId3"/>
              </a:rPr>
              <a:t>Design an IP addressing schema for your Azure deployment (Sandbox)</a:t>
            </a:r>
            <a:endParaRPr lang="en-US" sz="2000" dirty="0">
              <a:solidFill>
                <a:schemeClr val="tx1"/>
              </a:solidFill>
            </a:endParaRPr>
          </a:p>
        </p:txBody>
      </p:sp>
      <p:sp>
        <p:nvSpPr>
          <p:cNvPr id="15" name="TextBox 14">
            <a:extLst>
              <a:ext uri="{FF2B5EF4-FFF2-40B4-BE49-F238E27FC236}">
                <a16:creationId xmlns:a16="http://schemas.microsoft.com/office/drawing/2014/main" id="{441C2F6C-09DC-4FEA-94BC-D4CCA032AAA6}"/>
              </a:ext>
            </a:extLst>
          </p:cNvPr>
          <p:cNvSpPr txBox="1"/>
          <p:nvPr/>
        </p:nvSpPr>
        <p:spPr>
          <a:xfrm>
            <a:off x="4849785" y="3171723"/>
            <a:ext cx="7415787" cy="400110"/>
          </a:xfrm>
          <a:prstGeom prst="rect">
            <a:avLst/>
          </a:prstGeom>
          <a:noFill/>
        </p:spPr>
        <p:txBody>
          <a:bodyPr wrap="square">
            <a:spAutoFit/>
          </a:bodyPr>
          <a:lstStyle/>
          <a:p>
            <a:r>
              <a:rPr lang="en-US" sz="2000" dirty="0">
                <a:hlinkClick r:id="rId4"/>
              </a:rPr>
              <a:t>Implement Windows Server IaaS VM IP addressing and routing</a:t>
            </a:r>
            <a:endParaRPr lang="en-US" sz="2000" dirty="0"/>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22543" y="3063248"/>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cxnSp>
        <p:nvCxnSpPr>
          <p:cNvPr id="11" name="Straight Connector 10">
            <a:extLst>
              <a:ext uri="{FF2B5EF4-FFF2-40B4-BE49-F238E27FC236}">
                <a16:creationId xmlns:a16="http://schemas.microsoft.com/office/drawing/2014/main" id="{04762056-76B4-4807-B50E-B6EDF8CF973A}"/>
              </a:ext>
              <a:ext uri="{C183D7F6-B498-43B3-948B-1728B52AA6E4}">
                <adec:decorative xmlns:adec="http://schemas.microsoft.com/office/drawing/2017/decorative" val="1"/>
              </a:ext>
            </a:extLst>
          </p:cNvPr>
          <p:cNvCxnSpPr>
            <a:cxnSpLocks/>
          </p:cNvCxnSpPr>
          <p:nvPr/>
        </p:nvCxnSpPr>
        <p:spPr>
          <a:xfrm>
            <a:off x="4922543" y="383777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D0E5EC-AD09-4A8A-BC4F-68268346CA1B}"/>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42289053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282072" y="3247963"/>
            <a:ext cx="9464093" cy="498598"/>
          </a:xfrm>
        </p:spPr>
        <p:txBody>
          <a:bodyPr/>
          <a:lstStyle/>
          <a:p>
            <a:r>
              <a:rPr lang="en-US" dirty="0"/>
              <a:t>Configure </a:t>
            </a:r>
            <a:r>
              <a:rPr lang="en-US" dirty="0">
                <a:cs typeface="Segoe UI"/>
              </a:rPr>
              <a:t>Network Security Groups</a:t>
            </a:r>
          </a:p>
        </p:txBody>
      </p:sp>
      <p:pic>
        <p:nvPicPr>
          <p:cNvPr id="3" name="Picture 2" descr="Icon of 3 interlap arc">
            <a:extLst>
              <a:ext uri="{FF2B5EF4-FFF2-40B4-BE49-F238E27FC236}">
                <a16:creationId xmlns:a16="http://schemas.microsoft.com/office/drawing/2014/main" id="{65AB4EDA-FC4E-43D6-84B4-1CC600551095}"/>
              </a:ext>
            </a:extLst>
          </p:cNvPr>
          <p:cNvPicPr>
            <a:picLocks noChangeAspect="1"/>
          </p:cNvPicPr>
          <p:nvPr/>
        </p:nvPicPr>
        <p:blipFill>
          <a:blip r:embed="rId2"/>
          <a:stretch>
            <a:fillRect/>
          </a:stretch>
        </p:blipFill>
        <p:spPr>
          <a:xfrm>
            <a:off x="10288646" y="2936874"/>
            <a:ext cx="1254126" cy="1254126"/>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EF2E00C-13A9-4720-83C4-2F0C958ADAC8}"/>
              </a:ext>
            </a:extLst>
          </p:cNvPr>
          <p:cNvSpPr>
            <a:spLocks noGrp="1"/>
          </p:cNvSpPr>
          <p:nvPr>
            <p:ph type="title"/>
          </p:nvPr>
        </p:nvSpPr>
        <p:spPr>
          <a:xfrm>
            <a:off x="465139" y="2676526"/>
            <a:ext cx="2506662" cy="1641475"/>
          </a:xfrm>
        </p:spPr>
        <p:txBody>
          <a:bodyPr/>
          <a:lstStyle/>
          <a:p>
            <a:r>
              <a:rPr lang="en-US" dirty="0"/>
              <a:t>Administer Virtual Networking Introduction</a:t>
            </a:r>
          </a:p>
        </p:txBody>
      </p:sp>
      <p:sp>
        <p:nvSpPr>
          <p:cNvPr id="61" name="Rectangle 60">
            <a:extLst>
              <a:ext uri="{FF2B5EF4-FFF2-40B4-BE49-F238E27FC236}">
                <a16:creationId xmlns:a16="http://schemas.microsoft.com/office/drawing/2014/main" id="{B89C5FB4-1D85-45E3-8D4A-7DB36147B975}"/>
              </a:ext>
            </a:extLst>
          </p:cNvPr>
          <p:cNvSpPr/>
          <p:nvPr/>
        </p:nvSpPr>
        <p:spPr>
          <a:xfrm>
            <a:off x="4691380" y="589621"/>
            <a:ext cx="641368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Virtual Networks</a:t>
            </a:r>
            <a:endParaRPr lang="en-IN" sz="2300" kern="1200" dirty="0">
              <a:solidFill>
                <a:schemeClr val="tx1"/>
              </a:solidFill>
            </a:endParaRPr>
          </a:p>
        </p:txBody>
      </p:sp>
      <p:sp>
        <p:nvSpPr>
          <p:cNvPr id="73" name="Rectangle 72">
            <a:extLst>
              <a:ext uri="{FF2B5EF4-FFF2-40B4-BE49-F238E27FC236}">
                <a16:creationId xmlns:a16="http://schemas.microsoft.com/office/drawing/2014/main" id="{73CF0739-36DF-47F7-AE84-CEFE285A6140}"/>
              </a:ext>
            </a:extLst>
          </p:cNvPr>
          <p:cNvSpPr/>
          <p:nvPr/>
        </p:nvSpPr>
        <p:spPr>
          <a:xfrm>
            <a:off x="4696074" y="148057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Network Security Groups</a:t>
            </a:r>
            <a:endParaRPr lang="en-IN" sz="2300" kern="1200" dirty="0">
              <a:solidFill>
                <a:schemeClr val="tx1"/>
              </a:solidFill>
            </a:endParaRPr>
          </a:p>
        </p:txBody>
      </p:sp>
      <p:sp>
        <p:nvSpPr>
          <p:cNvPr id="85" name="Rectangle 84">
            <a:extLst>
              <a:ext uri="{FF2B5EF4-FFF2-40B4-BE49-F238E27FC236}">
                <a16:creationId xmlns:a16="http://schemas.microsoft.com/office/drawing/2014/main" id="{DFAD04E8-9410-4926-810B-F6508282E16F}"/>
              </a:ext>
              <a:ext uri="{C183D7F6-B498-43B3-948B-1728B52AA6E4}">
                <adec:decorative xmlns:adec="http://schemas.microsoft.com/office/drawing/2017/decorative" val="0"/>
              </a:ext>
            </a:extLst>
          </p:cNvPr>
          <p:cNvSpPr/>
          <p:nvPr/>
        </p:nvSpPr>
        <p:spPr>
          <a:xfrm>
            <a:off x="4696074" y="331586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Azure DNS</a:t>
            </a:r>
            <a:endParaRPr lang="en-IN" sz="2300" kern="1200" dirty="0">
              <a:solidFill>
                <a:schemeClr val="tx1"/>
              </a:solidFill>
            </a:endParaRPr>
          </a:p>
        </p:txBody>
      </p:sp>
      <p:sp>
        <p:nvSpPr>
          <p:cNvPr id="91" name="Rectangle 90">
            <a:extLst>
              <a:ext uri="{FF2B5EF4-FFF2-40B4-BE49-F238E27FC236}">
                <a16:creationId xmlns:a16="http://schemas.microsoft.com/office/drawing/2014/main" id="{01898E45-1B0B-47FB-8D9C-2E9A7449616E}"/>
              </a:ext>
            </a:extLst>
          </p:cNvPr>
          <p:cNvSpPr/>
          <p:nvPr/>
        </p:nvSpPr>
        <p:spPr>
          <a:xfrm>
            <a:off x="4696074" y="431335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kern="1200" dirty="0">
                <a:solidFill>
                  <a:schemeClr val="tx1"/>
                </a:solidFill>
              </a:rPr>
              <a:t>Lab</a:t>
            </a:r>
            <a:r>
              <a:rPr lang="en-US" sz="2300" dirty="0">
                <a:solidFill>
                  <a:schemeClr val="tx1"/>
                </a:solidFill>
              </a:rPr>
              <a:t> 04 – Implement Virtual Networks</a:t>
            </a:r>
            <a:endParaRPr lang="en-US" sz="2300" dirty="0">
              <a:solidFill>
                <a:schemeClr val="tx1"/>
              </a:solidFill>
              <a:cs typeface="Segoe UI"/>
            </a:endParaRPr>
          </a:p>
        </p:txBody>
      </p:sp>
      <p:pic>
        <p:nvPicPr>
          <p:cNvPr id="13" name="Picture 12">
            <a:extLst>
              <a:ext uri="{FF2B5EF4-FFF2-40B4-BE49-F238E27FC236}">
                <a16:creationId xmlns:a16="http://schemas.microsoft.com/office/drawing/2014/main" id="{96F34F02-84EE-49B0-92D6-A44ADE80A53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5380" y="576438"/>
            <a:ext cx="797052" cy="797052"/>
          </a:xfrm>
          <a:prstGeom prst="rect">
            <a:avLst/>
          </a:prstGeom>
        </p:spPr>
      </p:pic>
      <p:cxnSp>
        <p:nvCxnSpPr>
          <p:cNvPr id="19" name="Straight Connector 18">
            <a:extLst>
              <a:ext uri="{FF2B5EF4-FFF2-40B4-BE49-F238E27FC236}">
                <a16:creationId xmlns:a16="http://schemas.microsoft.com/office/drawing/2014/main" id="{A231D3A9-DB37-4ACF-B0E8-7128F3281DCE}"/>
              </a:ext>
              <a:ext uri="{C183D7F6-B498-43B3-948B-1728B52AA6E4}">
                <adec:decorative xmlns:adec="http://schemas.microsoft.com/office/drawing/2017/decorative" val="1"/>
              </a:ext>
            </a:extLst>
          </p:cNvPr>
          <p:cNvCxnSpPr>
            <a:cxnSpLocks/>
          </p:cNvCxnSpPr>
          <p:nvPr/>
        </p:nvCxnSpPr>
        <p:spPr>
          <a:xfrm>
            <a:off x="4675505" y="1424957"/>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6E93164-9F9E-49FB-985C-365852FA7BA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75380" y="1497284"/>
            <a:ext cx="797052" cy="797052"/>
          </a:xfrm>
          <a:prstGeom prst="rect">
            <a:avLst/>
          </a:prstGeom>
        </p:spPr>
      </p:pic>
      <p:cxnSp>
        <p:nvCxnSpPr>
          <p:cNvPr id="36" name="Straight Connector 35">
            <a:extLst>
              <a:ext uri="{FF2B5EF4-FFF2-40B4-BE49-F238E27FC236}">
                <a16:creationId xmlns:a16="http://schemas.microsoft.com/office/drawing/2014/main" id="{63919E88-05E6-44F1-B7D5-4AA2DCDBD7C7}"/>
              </a:ext>
              <a:ext uri="{C183D7F6-B498-43B3-948B-1728B52AA6E4}">
                <adec:decorative xmlns:adec="http://schemas.microsoft.com/office/drawing/2017/decorative" val="1"/>
              </a:ext>
            </a:extLst>
          </p:cNvPr>
          <p:cNvCxnSpPr>
            <a:cxnSpLocks/>
          </p:cNvCxnSpPr>
          <p:nvPr/>
        </p:nvCxnSpPr>
        <p:spPr>
          <a:xfrm>
            <a:off x="4675505" y="23517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0B16785-12AC-4030-B5BC-726EC99C1FE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75380" y="2418130"/>
            <a:ext cx="797052" cy="797052"/>
          </a:xfrm>
          <a:prstGeom prst="rect">
            <a:avLst/>
          </a:prstGeom>
        </p:spPr>
      </p:pic>
      <p:cxnSp>
        <p:nvCxnSpPr>
          <p:cNvPr id="37" name="Straight Connector 36">
            <a:extLst>
              <a:ext uri="{FF2B5EF4-FFF2-40B4-BE49-F238E27FC236}">
                <a16:creationId xmlns:a16="http://schemas.microsoft.com/office/drawing/2014/main" id="{4E54E1BF-4B59-41B3-8AB5-507995FFC541}"/>
              </a:ext>
              <a:ext uri="{C183D7F6-B498-43B3-948B-1728B52AA6E4}">
                <adec:decorative xmlns:adec="http://schemas.microsoft.com/office/drawing/2017/decorative" val="1"/>
              </a:ext>
            </a:extLst>
          </p:cNvPr>
          <p:cNvCxnSpPr>
            <a:cxnSpLocks/>
          </p:cNvCxnSpPr>
          <p:nvPr/>
        </p:nvCxnSpPr>
        <p:spPr>
          <a:xfrm>
            <a:off x="4675505" y="32661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1DC3001-897D-4DBC-98FB-3CC74716575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675380" y="3338976"/>
            <a:ext cx="797052" cy="798576"/>
          </a:xfrm>
          <a:prstGeom prst="rect">
            <a:avLst/>
          </a:prstGeom>
        </p:spPr>
      </p:pic>
      <p:sp>
        <p:nvSpPr>
          <p:cNvPr id="79" name="Rectangle 78">
            <a:extLst>
              <a:ext uri="{FF2B5EF4-FFF2-40B4-BE49-F238E27FC236}">
                <a16:creationId xmlns:a16="http://schemas.microsoft.com/office/drawing/2014/main" id="{96FB6F64-8E07-4DB2-A58E-48363E6CBA49}"/>
              </a:ext>
              <a:ext uri="{C183D7F6-B498-43B3-948B-1728B52AA6E4}">
                <adec:decorative xmlns:adec="http://schemas.microsoft.com/office/drawing/2017/decorative" val="1"/>
              </a:ext>
            </a:extLst>
          </p:cNvPr>
          <p:cNvSpPr/>
          <p:nvPr/>
        </p:nvSpPr>
        <p:spPr>
          <a:xfrm>
            <a:off x="4696074" y="2398223"/>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Azure Firewall</a:t>
            </a:r>
            <a:endParaRPr lang="en-IN" sz="2300" kern="1200" dirty="0">
              <a:solidFill>
                <a:schemeClr val="tx1"/>
              </a:solidFill>
            </a:endParaRPr>
          </a:p>
        </p:txBody>
      </p:sp>
      <p:cxnSp>
        <p:nvCxnSpPr>
          <p:cNvPr id="38" name="Straight Connector 37">
            <a:extLst>
              <a:ext uri="{FF2B5EF4-FFF2-40B4-BE49-F238E27FC236}">
                <a16:creationId xmlns:a16="http://schemas.microsoft.com/office/drawing/2014/main" id="{83AA725C-4D72-490D-A7CF-4390B12A6556}"/>
              </a:ext>
              <a:ext uri="{C183D7F6-B498-43B3-948B-1728B52AA6E4}">
                <adec:decorative xmlns:adec="http://schemas.microsoft.com/office/drawing/2017/decorative" val="1"/>
              </a:ext>
            </a:extLst>
          </p:cNvPr>
          <p:cNvCxnSpPr>
            <a:cxnSpLocks/>
          </p:cNvCxnSpPr>
          <p:nvPr/>
        </p:nvCxnSpPr>
        <p:spPr>
          <a:xfrm>
            <a:off x="4675505" y="41805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C7F331-A0DE-4A32-A96D-8F70FECB5EBD}"/>
              </a:ext>
              <a:ext uri="{C183D7F6-B498-43B3-948B-1728B52AA6E4}">
                <adec:decorative xmlns:adec="http://schemas.microsoft.com/office/drawing/2017/decorative" val="1"/>
              </a:ext>
            </a:extLst>
          </p:cNvPr>
          <p:cNvCxnSpPr>
            <a:cxnSpLocks/>
          </p:cNvCxnSpPr>
          <p:nvPr/>
        </p:nvCxnSpPr>
        <p:spPr>
          <a:xfrm>
            <a:off x="4675505" y="50949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D1FB890-F487-46B5-BE9B-14DAECDF7D34}"/>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675380" y="4297893"/>
            <a:ext cx="797052" cy="797052"/>
          </a:xfrm>
          <a:prstGeom prst="rect">
            <a:avLst/>
          </a:prstGeom>
        </p:spPr>
      </p:pic>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676526"/>
            <a:ext cx="2506662" cy="1641475"/>
          </a:xfrm>
        </p:spPr>
        <p:txBody>
          <a:bodyPr/>
          <a:lstStyle/>
          <a:p>
            <a:r>
              <a:rPr lang="en-US" dirty="0"/>
              <a:t>Configure Network Security Groups Introduction</a:t>
            </a:r>
          </a:p>
        </p:txBody>
      </p:sp>
      <p:sp>
        <p:nvSpPr>
          <p:cNvPr id="4" name="Rectangle 3">
            <a:extLst>
              <a:ext uri="{FF2B5EF4-FFF2-40B4-BE49-F238E27FC236}">
                <a16:creationId xmlns:a16="http://schemas.microsoft.com/office/drawing/2014/main" id="{02E3D4CF-6F7F-4ECB-80C3-219912F3C803}"/>
              </a:ext>
            </a:extLst>
          </p:cNvPr>
          <p:cNvSpPr/>
          <p:nvPr/>
        </p:nvSpPr>
        <p:spPr>
          <a:xfrm>
            <a:off x="4313140" y="391816"/>
            <a:ext cx="6405963" cy="462349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lnSpc>
                <a:spcPct val="150000"/>
              </a:lnSpc>
              <a:spcBef>
                <a:spcPct val="0"/>
              </a:spcBef>
              <a:spcAft>
                <a:spcPct val="35000"/>
              </a:spcAft>
            </a:pPr>
            <a:r>
              <a:rPr lang="en-US" sz="2000" dirty="0">
                <a:solidFill>
                  <a:schemeClr val="tx1"/>
                </a:solidFill>
              </a:rPr>
              <a:t>Implement Network Security Groups (NSGs)</a:t>
            </a:r>
          </a:p>
          <a:p>
            <a:pPr defTabSz="1022350">
              <a:lnSpc>
                <a:spcPct val="150000"/>
              </a:lnSpc>
              <a:spcBef>
                <a:spcPct val="0"/>
              </a:spcBef>
              <a:spcAft>
                <a:spcPct val="35000"/>
              </a:spcAft>
            </a:pPr>
            <a:r>
              <a:rPr lang="en-US" sz="2000" dirty="0">
                <a:solidFill>
                  <a:schemeClr val="tx1"/>
                </a:solidFill>
              </a:rPr>
              <a:t>Determine NSG Rules</a:t>
            </a:r>
          </a:p>
          <a:p>
            <a:pPr defTabSz="1022350">
              <a:lnSpc>
                <a:spcPct val="150000"/>
              </a:lnSpc>
              <a:spcBef>
                <a:spcPct val="0"/>
              </a:spcBef>
              <a:spcAft>
                <a:spcPct val="35000"/>
              </a:spcAft>
            </a:pPr>
            <a:r>
              <a:rPr lang="en-US" sz="2000" dirty="0">
                <a:solidFill>
                  <a:schemeClr val="tx1"/>
                </a:solidFill>
              </a:rPr>
              <a:t>Determine NSG Effective Rules</a:t>
            </a:r>
          </a:p>
          <a:p>
            <a:pPr defTabSz="1022350">
              <a:lnSpc>
                <a:spcPct val="150000"/>
              </a:lnSpc>
              <a:spcBef>
                <a:spcPct val="0"/>
              </a:spcBef>
              <a:spcAft>
                <a:spcPct val="35000"/>
              </a:spcAft>
            </a:pPr>
            <a:r>
              <a:rPr lang="en-US" sz="2000" dirty="0">
                <a:solidFill>
                  <a:schemeClr val="tx1"/>
                </a:solidFill>
              </a:rPr>
              <a:t>Create NSG Rules</a:t>
            </a:r>
          </a:p>
          <a:p>
            <a:pPr defTabSz="1022350">
              <a:lnSpc>
                <a:spcPct val="150000"/>
              </a:lnSpc>
              <a:spcBef>
                <a:spcPct val="0"/>
              </a:spcBef>
              <a:spcAft>
                <a:spcPct val="35000"/>
              </a:spcAft>
            </a:pPr>
            <a:r>
              <a:rPr lang="en-US" sz="2000" dirty="0">
                <a:solidFill>
                  <a:schemeClr val="tx1"/>
                </a:solidFill>
              </a:rPr>
              <a:t>Implement Application Security Groups (ASGs)</a:t>
            </a:r>
          </a:p>
          <a:p>
            <a:pPr defTabSz="1022350">
              <a:lnSpc>
                <a:spcPct val="150000"/>
              </a:lnSpc>
              <a:spcBef>
                <a:spcPct val="0"/>
              </a:spcBef>
              <a:spcAft>
                <a:spcPct val="35000"/>
              </a:spcAft>
            </a:pPr>
            <a:r>
              <a:rPr lang="en-US" sz="2000" dirty="0">
                <a:solidFill>
                  <a:schemeClr val="tx1"/>
                </a:solidFill>
              </a:rPr>
              <a:t>Demonstration – NSGs</a:t>
            </a:r>
          </a:p>
          <a:p>
            <a:pPr defTabSz="1022350">
              <a:lnSpc>
                <a:spcPct val="150000"/>
              </a:lnSpc>
              <a:spcBef>
                <a:spcPct val="0"/>
              </a:spcBef>
              <a:spcAft>
                <a:spcPct val="35000"/>
              </a:spcAft>
            </a:pPr>
            <a:r>
              <a:rPr lang="en-US" sz="2000" dirty="0">
                <a:solidFill>
                  <a:schemeClr val="tx1"/>
                </a:solidFill>
              </a:rPr>
              <a:t>Summary and Resources</a:t>
            </a:r>
          </a:p>
          <a:p>
            <a:pPr defTabSz="1022350">
              <a:lnSpc>
                <a:spcPct val="150000"/>
              </a:lnSpc>
              <a:spcBef>
                <a:spcPct val="0"/>
              </a:spcBef>
              <a:spcAft>
                <a:spcPct val="35000"/>
              </a:spcAft>
            </a:pPr>
            <a:endParaRPr lang="en-US" sz="2000" dirty="0">
              <a:solidFill>
                <a:schemeClr val="tx1"/>
              </a:solidFill>
            </a:endParaRPr>
          </a:p>
        </p:txBody>
      </p:sp>
      <p:grpSp>
        <p:nvGrpSpPr>
          <p:cNvPr id="5" name="Group 4">
            <a:extLst>
              <a:ext uri="{FF2B5EF4-FFF2-40B4-BE49-F238E27FC236}">
                <a16:creationId xmlns:a16="http://schemas.microsoft.com/office/drawing/2014/main" id="{1911EFE6-CF74-4820-8B2D-95F4440A5E70}"/>
              </a:ext>
              <a:ext uri="{C183D7F6-B498-43B3-948B-1728B52AA6E4}">
                <adec:decorative xmlns:adec="http://schemas.microsoft.com/office/drawing/2017/decorative" val="1"/>
              </a:ext>
            </a:extLst>
          </p:cNvPr>
          <p:cNvGrpSpPr/>
          <p:nvPr/>
        </p:nvGrpSpPr>
        <p:grpSpPr>
          <a:xfrm>
            <a:off x="3627689" y="596868"/>
            <a:ext cx="550048" cy="3885714"/>
            <a:chOff x="3627689" y="596868"/>
            <a:chExt cx="550048" cy="3885714"/>
          </a:xfrm>
        </p:grpSpPr>
        <p:pic>
          <p:nvPicPr>
            <p:cNvPr id="76" name="Picture 75" descr="Icon two arrows in a circular motion">
              <a:extLst>
                <a:ext uri="{FF2B5EF4-FFF2-40B4-BE49-F238E27FC236}">
                  <a16:creationId xmlns:a16="http://schemas.microsoft.com/office/drawing/2014/main" id="{742F70A9-76AE-4100-8D14-E4A87E9AC5AD}"/>
                </a:ext>
              </a:extLst>
            </p:cNvPr>
            <p:cNvPicPr>
              <a:picLocks noChangeAspect="1"/>
            </p:cNvPicPr>
            <p:nvPr/>
          </p:nvPicPr>
          <p:blipFill>
            <a:blip r:embed="rId3"/>
            <a:stretch>
              <a:fillRect/>
            </a:stretch>
          </p:blipFill>
          <p:spPr>
            <a:xfrm>
              <a:off x="3627689" y="2311825"/>
              <a:ext cx="531865" cy="499841"/>
            </a:xfrm>
            <a:prstGeom prst="rect">
              <a:avLst/>
            </a:prstGeom>
          </p:spPr>
        </p:pic>
        <p:pic>
          <p:nvPicPr>
            <p:cNvPr id="77" name="Picture 76" descr="Icon of a circles in different sizes">
              <a:extLst>
                <a:ext uri="{FF2B5EF4-FFF2-40B4-BE49-F238E27FC236}">
                  <a16:creationId xmlns:a16="http://schemas.microsoft.com/office/drawing/2014/main" id="{FD2C627B-FC33-4715-8A1F-0EC5ED9BF129}"/>
                </a:ext>
              </a:extLst>
            </p:cNvPr>
            <p:cNvPicPr>
              <a:picLocks noChangeAspect="1"/>
            </p:cNvPicPr>
            <p:nvPr/>
          </p:nvPicPr>
          <p:blipFill>
            <a:blip r:embed="rId4"/>
            <a:stretch>
              <a:fillRect/>
            </a:stretch>
          </p:blipFill>
          <p:spPr>
            <a:xfrm>
              <a:off x="3633275" y="1168890"/>
              <a:ext cx="526279" cy="566391"/>
            </a:xfrm>
            <a:prstGeom prst="rect">
              <a:avLst/>
            </a:prstGeom>
          </p:spPr>
        </p:pic>
        <p:pic>
          <p:nvPicPr>
            <p:cNvPr id="79" name="Picture 78" descr="Icon of a webpage">
              <a:extLst>
                <a:ext uri="{FF2B5EF4-FFF2-40B4-BE49-F238E27FC236}">
                  <a16:creationId xmlns:a16="http://schemas.microsoft.com/office/drawing/2014/main" id="{E2050EFD-04FB-4228-987B-92091D429AB4}"/>
                </a:ext>
              </a:extLst>
            </p:cNvPr>
            <p:cNvPicPr>
              <a:picLocks noChangeAspect="1"/>
            </p:cNvPicPr>
            <p:nvPr/>
          </p:nvPicPr>
          <p:blipFill>
            <a:blip r:embed="rId5"/>
            <a:stretch>
              <a:fillRect/>
            </a:stretch>
          </p:blipFill>
          <p:spPr>
            <a:xfrm>
              <a:off x="3658846" y="3406904"/>
              <a:ext cx="457786" cy="508196"/>
            </a:xfrm>
            <a:prstGeom prst="rect">
              <a:avLst/>
            </a:prstGeom>
          </p:spPr>
        </p:pic>
        <p:pic>
          <p:nvPicPr>
            <p:cNvPr id="14" name="Picture 13">
              <a:extLst>
                <a:ext uri="{FF2B5EF4-FFF2-40B4-BE49-F238E27FC236}">
                  <a16:creationId xmlns:a16="http://schemas.microsoft.com/office/drawing/2014/main" id="{A0E92C1E-BAB3-4496-BB8E-504F40B7FD54}"/>
                </a:ext>
              </a:extLst>
            </p:cNvPr>
            <p:cNvPicPr>
              <a:picLocks noChangeAspect="1"/>
            </p:cNvPicPr>
            <p:nvPr/>
          </p:nvPicPr>
          <p:blipFill>
            <a:blip r:embed="rId6"/>
            <a:stretch>
              <a:fillRect/>
            </a:stretch>
          </p:blipFill>
          <p:spPr>
            <a:xfrm>
              <a:off x="3665028" y="3992825"/>
              <a:ext cx="512709" cy="489757"/>
            </a:xfrm>
            <a:prstGeom prst="rect">
              <a:avLst/>
            </a:prstGeom>
          </p:spPr>
        </p:pic>
        <p:grpSp>
          <p:nvGrpSpPr>
            <p:cNvPr id="16" name="Group 15">
              <a:extLst>
                <a:ext uri="{FF2B5EF4-FFF2-40B4-BE49-F238E27FC236}">
                  <a16:creationId xmlns:a16="http://schemas.microsoft.com/office/drawing/2014/main" id="{6E0A9BFD-C660-42AC-B0BE-71AB033098A4}"/>
                </a:ext>
              </a:extLst>
            </p:cNvPr>
            <p:cNvGrpSpPr/>
            <p:nvPr/>
          </p:nvGrpSpPr>
          <p:grpSpPr>
            <a:xfrm>
              <a:off x="3784297" y="4104902"/>
              <a:ext cx="319258" cy="265601"/>
              <a:chOff x="3876178" y="3413953"/>
              <a:chExt cx="297764" cy="255320"/>
            </a:xfrm>
          </p:grpSpPr>
          <p:sp>
            <p:nvSpPr>
              <p:cNvPr id="17" name="Freeform: Shape 16">
                <a:extLst>
                  <a:ext uri="{FF2B5EF4-FFF2-40B4-BE49-F238E27FC236}">
                    <a16:creationId xmlns:a16="http://schemas.microsoft.com/office/drawing/2014/main" id="{62FF6A62-C3B1-4E83-939A-91EEF64F54D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D77A323-4268-409E-AF3C-BAC89FCD48C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E9CFBE-75BA-41A4-B723-A420A292965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6E7BB6F-940D-41DA-BF45-78CBADEC11F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BE0FE8-8C6B-4ABF-BD38-2063958EA6E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C0C5F6A-D25D-4D83-96C6-0478C032259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A6E6406-76A1-4805-B7A0-0BBA96199030}"/>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C94BB9-49C1-4BBF-AA8B-6EF86F15FE14}"/>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F6260082-AA72-49E7-BAA0-B43A98C4CE9F}"/>
                </a:ext>
              </a:extLst>
            </p:cNvPr>
            <p:cNvGrpSpPr/>
            <p:nvPr/>
          </p:nvGrpSpPr>
          <p:grpSpPr>
            <a:xfrm>
              <a:off x="3627689" y="596868"/>
              <a:ext cx="538456" cy="543175"/>
              <a:chOff x="4090012" y="6216604"/>
              <a:chExt cx="577680" cy="577680"/>
            </a:xfrm>
          </p:grpSpPr>
          <p:pic>
            <p:nvPicPr>
              <p:cNvPr id="34" name="Picture 33">
                <a:extLst>
                  <a:ext uri="{FF2B5EF4-FFF2-40B4-BE49-F238E27FC236}">
                    <a16:creationId xmlns:a16="http://schemas.microsoft.com/office/drawing/2014/main" id="{C51315CD-5847-4120-AF65-801976B6A8B8}"/>
                  </a:ext>
                </a:extLst>
              </p:cNvPr>
              <p:cNvPicPr>
                <a:picLocks noChangeAspect="1"/>
              </p:cNvPicPr>
              <p:nvPr/>
            </p:nvPicPr>
            <p:blipFill>
              <a:blip r:embed="rId6"/>
              <a:stretch>
                <a:fillRect/>
              </a:stretch>
            </p:blipFill>
            <p:spPr>
              <a:xfrm>
                <a:off x="4090012" y="6216604"/>
                <a:ext cx="577680" cy="577680"/>
              </a:xfrm>
              <a:prstGeom prst="rect">
                <a:avLst/>
              </a:prstGeom>
            </p:spPr>
          </p:pic>
          <p:pic>
            <p:nvPicPr>
              <p:cNvPr id="12" name="Graphic 11">
                <a:extLst>
                  <a:ext uri="{FF2B5EF4-FFF2-40B4-BE49-F238E27FC236}">
                    <a16:creationId xmlns:a16="http://schemas.microsoft.com/office/drawing/2014/main" id="{BFF200CF-E87A-4BF7-8A25-FF61D67EE5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99690" y="6331940"/>
                <a:ext cx="333304" cy="347007"/>
              </a:xfrm>
              <a:prstGeom prst="rect">
                <a:avLst/>
              </a:prstGeom>
            </p:spPr>
          </p:pic>
        </p:grpSp>
        <p:grpSp>
          <p:nvGrpSpPr>
            <p:cNvPr id="40" name="Group 39">
              <a:extLst>
                <a:ext uri="{FF2B5EF4-FFF2-40B4-BE49-F238E27FC236}">
                  <a16:creationId xmlns:a16="http://schemas.microsoft.com/office/drawing/2014/main" id="{BC719F26-C61E-4FE5-BAC0-8DB3EA649F85}"/>
                </a:ext>
              </a:extLst>
            </p:cNvPr>
            <p:cNvGrpSpPr/>
            <p:nvPr/>
          </p:nvGrpSpPr>
          <p:grpSpPr>
            <a:xfrm>
              <a:off x="3637038" y="2858888"/>
              <a:ext cx="513165" cy="508196"/>
              <a:chOff x="7963697" y="6841005"/>
              <a:chExt cx="577680" cy="577680"/>
            </a:xfrm>
          </p:grpSpPr>
          <p:pic>
            <p:nvPicPr>
              <p:cNvPr id="37" name="Picture 36">
                <a:extLst>
                  <a:ext uri="{FF2B5EF4-FFF2-40B4-BE49-F238E27FC236}">
                    <a16:creationId xmlns:a16="http://schemas.microsoft.com/office/drawing/2014/main" id="{7E8C6939-47C8-47D3-94DD-E6C4E5E239C5}"/>
                  </a:ext>
                </a:extLst>
              </p:cNvPr>
              <p:cNvPicPr>
                <a:picLocks noChangeAspect="1"/>
              </p:cNvPicPr>
              <p:nvPr/>
            </p:nvPicPr>
            <p:blipFill>
              <a:blip r:embed="rId6"/>
              <a:stretch>
                <a:fillRect/>
              </a:stretch>
            </p:blipFill>
            <p:spPr>
              <a:xfrm>
                <a:off x="7963697" y="6841005"/>
                <a:ext cx="577680" cy="577680"/>
              </a:xfrm>
              <a:prstGeom prst="rect">
                <a:avLst/>
              </a:prstGeom>
            </p:spPr>
          </p:pic>
          <p:pic>
            <p:nvPicPr>
              <p:cNvPr id="39" name="Graphic 38">
                <a:extLst>
                  <a:ext uri="{FF2B5EF4-FFF2-40B4-BE49-F238E27FC236}">
                    <a16:creationId xmlns:a16="http://schemas.microsoft.com/office/drawing/2014/main" id="{C2293927-D758-4F65-97B3-DC0B174FFD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3729" y="6985348"/>
                <a:ext cx="368443" cy="348286"/>
              </a:xfrm>
              <a:prstGeom prst="rect">
                <a:avLst/>
              </a:prstGeom>
            </p:spPr>
          </p:pic>
        </p:grpSp>
        <p:pic>
          <p:nvPicPr>
            <p:cNvPr id="6" name="Picture 5">
              <a:extLst>
                <a:ext uri="{FF2B5EF4-FFF2-40B4-BE49-F238E27FC236}">
                  <a16:creationId xmlns:a16="http://schemas.microsoft.com/office/drawing/2014/main" id="{F3120AE3-99A6-4F48-B5FD-66EAE6C6905D}"/>
                </a:ext>
              </a:extLst>
            </p:cNvPr>
            <p:cNvPicPr>
              <a:picLocks noChangeAspect="1"/>
            </p:cNvPicPr>
            <p:nvPr/>
          </p:nvPicPr>
          <p:blipFill>
            <a:blip r:embed="rId6"/>
            <a:stretch>
              <a:fillRect/>
            </a:stretch>
          </p:blipFill>
          <p:spPr>
            <a:xfrm>
              <a:off x="3645019" y="1800555"/>
              <a:ext cx="445413" cy="457401"/>
            </a:xfrm>
            <a:prstGeom prst="rect">
              <a:avLst/>
            </a:prstGeom>
          </p:spPr>
        </p:pic>
        <p:pic>
          <p:nvPicPr>
            <p:cNvPr id="8" name="Graphic 7" descr="Sort with solid fill">
              <a:extLst>
                <a:ext uri="{FF2B5EF4-FFF2-40B4-BE49-F238E27FC236}">
                  <a16:creationId xmlns:a16="http://schemas.microsoft.com/office/drawing/2014/main" id="{BAAA0028-ACC0-411C-BE8D-6BA8EB8F0CA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99942" y="1897898"/>
              <a:ext cx="364449" cy="284375"/>
            </a:xfrm>
            <a:prstGeom prst="rect">
              <a:avLst/>
            </a:prstGeom>
          </p:spPr>
        </p:pic>
      </p:grpSp>
    </p:spTree>
    <p:extLst>
      <p:ext uri="{BB962C8B-B14F-4D97-AF65-F5344CB8AC3E}">
        <p14:creationId xmlns:p14="http://schemas.microsoft.com/office/powerpoint/2010/main" val="9419965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Network Security Groups (NSGs)</a:t>
            </a:r>
          </a:p>
        </p:txBody>
      </p:sp>
      <p:sp>
        <p:nvSpPr>
          <p:cNvPr id="5" name="Rectangle 4">
            <a:extLst>
              <a:ext uri="{FF2B5EF4-FFF2-40B4-BE49-F238E27FC236}">
                <a16:creationId xmlns:a16="http://schemas.microsoft.com/office/drawing/2014/main" id="{47119705-F607-45C2-AE29-3D7F92C0EF5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3" descr="Screenshot of the network security group overview blade. One subnet and one custom security rule are shown.">
            <a:extLst>
              <a:ext uri="{FF2B5EF4-FFF2-40B4-BE49-F238E27FC236}">
                <a16:creationId xmlns:a16="http://schemas.microsoft.com/office/drawing/2014/main" id="{0B3F2393-AC17-4B81-B046-9BE53495409B}"/>
              </a:ext>
            </a:extLst>
          </p:cNvPr>
          <p:cNvPicPr>
            <a:picLocks noChangeAspect="1"/>
          </p:cNvPicPr>
          <p:nvPr/>
        </p:nvPicPr>
        <p:blipFill>
          <a:blip r:embed="rId3"/>
          <a:stretch>
            <a:fillRect/>
          </a:stretch>
        </p:blipFill>
        <p:spPr>
          <a:xfrm>
            <a:off x="625308" y="1612040"/>
            <a:ext cx="11185861" cy="2485198"/>
          </a:xfrm>
          <a:prstGeom prst="rect">
            <a:avLst/>
          </a:prstGeom>
          <a:ln>
            <a:noFill/>
          </a:ln>
        </p:spPr>
      </p:pic>
      <p:sp>
        <p:nvSpPr>
          <p:cNvPr id="6" name="Rectangle 5">
            <a:extLst>
              <a:ext uri="{FF2B5EF4-FFF2-40B4-BE49-F238E27FC236}">
                <a16:creationId xmlns:a16="http://schemas.microsoft.com/office/drawing/2014/main" id="{F5A0D721-822E-4869-80A9-C0BD7205C4AE}"/>
              </a:ext>
            </a:extLst>
          </p:cNvPr>
          <p:cNvSpPr/>
          <p:nvPr/>
        </p:nvSpPr>
        <p:spPr>
          <a:xfrm>
            <a:off x="427036"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Limits network traffic</a:t>
            </a:r>
            <a:br>
              <a:rPr lang="en-US" sz="2000" dirty="0">
                <a:solidFill>
                  <a:schemeClr val="tx1"/>
                </a:solidFill>
              </a:rPr>
            </a:br>
            <a:r>
              <a:rPr lang="en-US" sz="2000" dirty="0">
                <a:solidFill>
                  <a:schemeClr val="tx1"/>
                </a:solidFill>
              </a:rPr>
              <a:t>to resources in a</a:t>
            </a:r>
            <a:br>
              <a:rPr lang="en-US" sz="2000" dirty="0">
                <a:solidFill>
                  <a:schemeClr val="tx1"/>
                </a:solidFill>
              </a:rPr>
            </a:br>
            <a:r>
              <a:rPr lang="en-US" sz="2000" dirty="0">
                <a:solidFill>
                  <a:schemeClr val="tx1"/>
                </a:solidFill>
              </a:rPr>
              <a:t>virtual network</a:t>
            </a:r>
            <a:endParaRPr lang="bs-Latn-BA" sz="2000" dirty="0">
              <a:solidFill>
                <a:schemeClr val="tx1"/>
              </a:solidFill>
            </a:endParaRPr>
          </a:p>
        </p:txBody>
      </p:sp>
      <p:sp>
        <p:nvSpPr>
          <p:cNvPr id="7" name="Rectangle 6">
            <a:extLst>
              <a:ext uri="{FF2B5EF4-FFF2-40B4-BE49-F238E27FC236}">
                <a16:creationId xmlns:a16="http://schemas.microsoft.com/office/drawing/2014/main" id="{91E12727-CB70-4E89-A2F5-5BD1FD70667A}"/>
              </a:ext>
            </a:extLst>
          </p:cNvPr>
          <p:cNvSpPr/>
          <p:nvPr/>
        </p:nvSpPr>
        <p:spPr>
          <a:xfrm>
            <a:off x="3373235" y="4665338"/>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Lists the security rules that allow or deny inbound or outbound network traffic </a:t>
            </a:r>
          </a:p>
        </p:txBody>
      </p:sp>
      <p:sp>
        <p:nvSpPr>
          <p:cNvPr id="9" name="Rectangle 8">
            <a:extLst>
              <a:ext uri="{FF2B5EF4-FFF2-40B4-BE49-F238E27FC236}">
                <a16:creationId xmlns:a16="http://schemas.microsoft.com/office/drawing/2014/main" id="{E630B86D-632D-4D17-810D-5D831273F4F2}"/>
              </a:ext>
            </a:extLst>
          </p:cNvPr>
          <p:cNvSpPr/>
          <p:nvPr/>
        </p:nvSpPr>
        <p:spPr>
          <a:xfrm>
            <a:off x="6319434"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Associated</a:t>
            </a:r>
            <a:br>
              <a:rPr lang="en-US" sz="2000" dirty="0">
                <a:solidFill>
                  <a:schemeClr val="tx1"/>
                </a:solidFill>
              </a:rPr>
            </a:br>
            <a:r>
              <a:rPr lang="en-US" sz="2000" dirty="0">
                <a:solidFill>
                  <a:schemeClr val="tx1"/>
                </a:solidFill>
              </a:rPr>
              <a:t>to a subnet or a</a:t>
            </a:r>
            <a:br>
              <a:rPr lang="en-US" sz="2000" dirty="0">
                <a:solidFill>
                  <a:schemeClr val="tx1"/>
                </a:solidFill>
              </a:rPr>
            </a:br>
            <a:r>
              <a:rPr lang="en-US" sz="2000" dirty="0">
                <a:solidFill>
                  <a:schemeClr val="tx1"/>
                </a:solidFill>
              </a:rPr>
              <a:t>network interface </a:t>
            </a:r>
          </a:p>
        </p:txBody>
      </p:sp>
      <p:sp>
        <p:nvSpPr>
          <p:cNvPr id="2" name="Rectangle 1">
            <a:extLst>
              <a:ext uri="{FF2B5EF4-FFF2-40B4-BE49-F238E27FC236}">
                <a16:creationId xmlns:a16="http://schemas.microsoft.com/office/drawing/2014/main" id="{A1EEB9FA-4900-4D65-8AB4-4132B469E75D}"/>
              </a:ext>
            </a:extLst>
          </p:cNvPr>
          <p:cNvSpPr/>
          <p:nvPr/>
        </p:nvSpPr>
        <p:spPr>
          <a:xfrm>
            <a:off x="9265633" y="4643846"/>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b="0" i="0" dirty="0">
                <a:solidFill>
                  <a:schemeClr val="tx1"/>
                </a:solidFill>
                <a:effectLst/>
                <a:latin typeface="Segoe UI VSS (Regular)"/>
              </a:rPr>
              <a:t>Can be associated multiple times</a:t>
            </a:r>
            <a:endParaRPr lang="en-US" sz="2000" dirty="0">
              <a:solidFill>
                <a:schemeClr val="tx1"/>
              </a:solidFill>
            </a:endParaRPr>
          </a:p>
        </p:txBody>
      </p:sp>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Rules</a:t>
            </a:r>
          </a:p>
        </p:txBody>
      </p:sp>
      <p:sp>
        <p:nvSpPr>
          <p:cNvPr id="5" name="Rectangle 4">
            <a:extLst>
              <a:ext uri="{FF2B5EF4-FFF2-40B4-BE49-F238E27FC236}">
                <a16:creationId xmlns:a16="http://schemas.microsoft.com/office/drawing/2014/main" id="{0F50981E-3A8E-43B1-A708-D76C52368BC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6" name="Picture 3" descr="Screenshot of the inbound and outbound NSG rules page">
            <a:extLst>
              <a:ext uri="{FF2B5EF4-FFF2-40B4-BE49-F238E27FC236}">
                <a16:creationId xmlns:a16="http://schemas.microsoft.com/office/drawing/2014/main" id="{1AF15E94-89BD-483F-9F0E-AAB63D062E58}"/>
              </a:ext>
            </a:extLst>
          </p:cNvPr>
          <p:cNvPicPr>
            <a:picLocks noChangeAspect="1"/>
          </p:cNvPicPr>
          <p:nvPr/>
        </p:nvPicPr>
        <p:blipFill>
          <a:blip r:embed="rId3"/>
          <a:stretch>
            <a:fillRect/>
          </a:stretch>
        </p:blipFill>
        <p:spPr>
          <a:xfrm>
            <a:off x="1624511" y="1299203"/>
            <a:ext cx="9187454" cy="3110872"/>
          </a:xfrm>
          <a:prstGeom prst="rect">
            <a:avLst/>
          </a:prstGeom>
          <a:ln>
            <a:noFill/>
          </a:ln>
        </p:spPr>
      </p:pic>
      <p:sp>
        <p:nvSpPr>
          <p:cNvPr id="13" name="Rectangle 12">
            <a:extLst>
              <a:ext uri="{FF2B5EF4-FFF2-40B4-BE49-F238E27FC236}">
                <a16:creationId xmlns:a16="http://schemas.microsoft.com/office/drawing/2014/main" id="{2A3603C3-7082-4BB7-A358-918DDD80E7FE}"/>
              </a:ext>
            </a:extLst>
          </p:cNvPr>
          <p:cNvSpPr/>
          <p:nvPr/>
        </p:nvSpPr>
        <p:spPr>
          <a:xfrm>
            <a:off x="427036" y="4792717"/>
            <a:ext cx="5715000" cy="14849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Security rules in NSGs enable you</a:t>
            </a:r>
            <a:br>
              <a:rPr lang="en-US" sz="2000" dirty="0">
                <a:solidFill>
                  <a:schemeClr val="tx1"/>
                </a:solidFill>
              </a:rPr>
            </a:br>
            <a:r>
              <a:rPr lang="en-US" sz="2000" dirty="0">
                <a:solidFill>
                  <a:schemeClr val="tx1"/>
                </a:solidFill>
              </a:rPr>
              <a:t>to filter network traffic that can flow</a:t>
            </a:r>
            <a:br>
              <a:rPr lang="en-US" sz="2000" dirty="0">
                <a:solidFill>
                  <a:schemeClr val="tx1"/>
                </a:solidFill>
              </a:rPr>
            </a:br>
            <a:r>
              <a:rPr lang="en-US" sz="2000" dirty="0">
                <a:solidFill>
                  <a:schemeClr val="tx1"/>
                </a:solidFill>
              </a:rPr>
              <a:t>in and out of virtual network subnets and network interfaces</a:t>
            </a:r>
          </a:p>
        </p:txBody>
      </p:sp>
      <p:sp>
        <p:nvSpPr>
          <p:cNvPr id="14" name="Rectangle 13">
            <a:extLst>
              <a:ext uri="{FF2B5EF4-FFF2-40B4-BE49-F238E27FC236}">
                <a16:creationId xmlns:a16="http://schemas.microsoft.com/office/drawing/2014/main" id="{8EB88D31-6547-42D5-9903-02A447B49D70}"/>
              </a:ext>
            </a:extLst>
          </p:cNvPr>
          <p:cNvSpPr/>
          <p:nvPr/>
        </p:nvSpPr>
        <p:spPr>
          <a:xfrm>
            <a:off x="6294437" y="4792717"/>
            <a:ext cx="5715000" cy="14849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There are default security rules.</a:t>
            </a:r>
            <a:br>
              <a:rPr lang="en-US" sz="2000">
                <a:solidFill>
                  <a:schemeClr val="tx1"/>
                </a:solidFill>
              </a:rPr>
            </a:br>
            <a:r>
              <a:rPr lang="en-US" sz="2000">
                <a:solidFill>
                  <a:schemeClr val="tx1"/>
                </a:solidFill>
              </a:rPr>
              <a:t>You cannot delete the default rules,</a:t>
            </a:r>
            <a:br>
              <a:rPr lang="en-US" sz="2000">
                <a:solidFill>
                  <a:schemeClr val="tx1"/>
                </a:solidFill>
              </a:rPr>
            </a:br>
            <a:r>
              <a:rPr lang="en-US" sz="2000">
                <a:solidFill>
                  <a:schemeClr val="tx1"/>
                </a:solidFill>
              </a:rPr>
              <a:t>but you can add other rules with</a:t>
            </a:r>
            <a:br>
              <a:rPr lang="en-US" sz="2000">
                <a:solidFill>
                  <a:schemeClr val="tx1"/>
                </a:solidFill>
              </a:rPr>
            </a:br>
            <a:r>
              <a:rPr lang="en-US" sz="2000">
                <a:solidFill>
                  <a:schemeClr val="tx1"/>
                </a:solidFill>
              </a:rPr>
              <a:t>a higher priority</a:t>
            </a:r>
          </a:p>
        </p:txBody>
      </p:sp>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Effective Rules</a:t>
            </a:r>
          </a:p>
        </p:txBody>
      </p:sp>
      <p:sp>
        <p:nvSpPr>
          <p:cNvPr id="6" name="Rectangle 5">
            <a:extLst>
              <a:ext uri="{FF2B5EF4-FFF2-40B4-BE49-F238E27FC236}">
                <a16:creationId xmlns:a16="http://schemas.microsoft.com/office/drawing/2014/main" id="{2453C5A8-FD59-472C-B6E7-5FF127804305}"/>
              </a:ext>
            </a:extLst>
          </p:cNvPr>
          <p:cNvSpPr/>
          <p:nvPr/>
        </p:nvSpPr>
        <p:spPr>
          <a:xfrm>
            <a:off x="435830" y="1263995"/>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NSGs are evaluated independently for the</a:t>
            </a:r>
            <a:br>
              <a:rPr lang="en-US" sz="2400" dirty="0">
                <a:solidFill>
                  <a:schemeClr val="tx1"/>
                </a:solidFill>
                <a:cs typeface="Segoe UI Semilight"/>
              </a:rPr>
            </a:br>
            <a:r>
              <a:rPr lang="en-US" sz="2400" dirty="0">
                <a:solidFill>
                  <a:schemeClr val="tx1"/>
                </a:solidFill>
                <a:cs typeface="Segoe UI Semilight"/>
              </a:rPr>
              <a:t>subnet and NIC </a:t>
            </a:r>
          </a:p>
        </p:txBody>
      </p:sp>
      <p:sp>
        <p:nvSpPr>
          <p:cNvPr id="9" name="Rectangle 8">
            <a:extLst>
              <a:ext uri="{FF2B5EF4-FFF2-40B4-BE49-F238E27FC236}">
                <a16:creationId xmlns:a16="http://schemas.microsoft.com/office/drawing/2014/main" id="{4C8F27F7-BD48-469A-96C9-9F66182114FC}"/>
              </a:ext>
            </a:extLst>
          </p:cNvPr>
          <p:cNvSpPr/>
          <p:nvPr/>
        </p:nvSpPr>
        <p:spPr>
          <a:xfrm>
            <a:off x="435828" y="3034916"/>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cs typeface="Segoe UI Semilight"/>
              </a:rPr>
              <a:t>An “allow” rule must exist</a:t>
            </a:r>
            <a:br>
              <a:rPr lang="en-US" sz="2400">
                <a:solidFill>
                  <a:schemeClr val="tx1"/>
                </a:solidFill>
                <a:cs typeface="Segoe UI Semilight"/>
              </a:rPr>
            </a:br>
            <a:r>
              <a:rPr lang="en-US" sz="2400">
                <a:solidFill>
                  <a:schemeClr val="tx1"/>
                </a:solidFill>
                <a:cs typeface="Segoe UI Semilight"/>
              </a:rPr>
              <a:t>at both levels for traffic to</a:t>
            </a:r>
            <a:br>
              <a:rPr lang="en-US" sz="2400">
                <a:solidFill>
                  <a:schemeClr val="tx1"/>
                </a:solidFill>
                <a:cs typeface="Segoe UI Semilight"/>
              </a:rPr>
            </a:br>
            <a:r>
              <a:rPr lang="en-US" sz="2400">
                <a:solidFill>
                  <a:schemeClr val="tx1"/>
                </a:solidFill>
                <a:cs typeface="Segoe UI Semilight"/>
              </a:rPr>
              <a:t>be admitted </a:t>
            </a:r>
          </a:p>
        </p:txBody>
      </p:sp>
      <p:sp>
        <p:nvSpPr>
          <p:cNvPr id="10" name="Rectangle 9">
            <a:extLst>
              <a:ext uri="{FF2B5EF4-FFF2-40B4-BE49-F238E27FC236}">
                <a16:creationId xmlns:a16="http://schemas.microsoft.com/office/drawing/2014/main" id="{264DF3BC-4EE0-4CE8-9503-C9321D663C67}"/>
              </a:ext>
            </a:extLst>
          </p:cNvPr>
          <p:cNvSpPr/>
          <p:nvPr/>
        </p:nvSpPr>
        <p:spPr>
          <a:xfrm>
            <a:off x="435829" y="4820803"/>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Use the Effective Rules link if you are not sure which security rules are being applied</a:t>
            </a:r>
          </a:p>
        </p:txBody>
      </p:sp>
      <p:sp>
        <p:nvSpPr>
          <p:cNvPr id="8" name="Rectangle 7">
            <a:extLst>
              <a:ext uri="{FF2B5EF4-FFF2-40B4-BE49-F238E27FC236}">
                <a16:creationId xmlns:a16="http://schemas.microsoft.com/office/drawing/2014/main" id="{9BFDF54F-5CC5-4D4A-898D-ED2AFDF4D50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A NSG is shown controlling traffic to a subnet. Inside the subnet another NSG is shown controlling traffic to a virtual machine NIC">
            <a:extLst>
              <a:ext uri="{FF2B5EF4-FFF2-40B4-BE49-F238E27FC236}">
                <a16:creationId xmlns:a16="http://schemas.microsoft.com/office/drawing/2014/main" id="{8271843B-1240-41EA-87E2-C59E35624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9745" y="1479861"/>
            <a:ext cx="6441130" cy="4070484"/>
          </a:xfrm>
          <a:prstGeom prst="rect">
            <a:avLst/>
          </a:prstGeom>
          <a:noFill/>
        </p:spPr>
      </p:pic>
      <p:pic>
        <p:nvPicPr>
          <p:cNvPr id="15" name="Picture 2" descr="Screenshot showing the status of a network interface">
            <a:extLst>
              <a:ext uri="{FF2B5EF4-FFF2-40B4-BE49-F238E27FC236}">
                <a16:creationId xmlns:a16="http://schemas.microsoft.com/office/drawing/2014/main" id="{6B310F93-8FAB-4475-A5A6-4BE13FBC31B5}"/>
              </a:ext>
            </a:extLst>
          </p:cNvPr>
          <p:cNvPicPr>
            <a:picLocks noChangeAspect="1"/>
          </p:cNvPicPr>
          <p:nvPr/>
        </p:nvPicPr>
        <p:blipFill>
          <a:blip r:embed="rId4"/>
          <a:stretch>
            <a:fillRect/>
          </a:stretch>
        </p:blipFill>
        <p:spPr>
          <a:xfrm>
            <a:off x="5328011" y="5748947"/>
            <a:ext cx="6464597" cy="487359"/>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04A1-FBD3-E134-99B1-D6C232086F80}"/>
              </a:ext>
            </a:extLst>
          </p:cNvPr>
          <p:cNvSpPr>
            <a:spLocks noGrp="1"/>
          </p:cNvSpPr>
          <p:nvPr>
            <p:ph type="title"/>
          </p:nvPr>
        </p:nvSpPr>
        <p:spPr/>
        <p:txBody>
          <a:bodyPr/>
          <a:lstStyle/>
          <a:p>
            <a:r>
              <a:rPr lang="en-GB" dirty="0"/>
              <a:t>Digging Deeper on Rule Assignment</a:t>
            </a:r>
          </a:p>
        </p:txBody>
      </p:sp>
      <p:pic>
        <p:nvPicPr>
          <p:cNvPr id="3074" name="Picture 2" descr="Diagram showing a network security group controlling traffic to a subnet. Inside the subnet, another NSG is shown controlling traffic to a virtual machine NIC.">
            <a:extLst>
              <a:ext uri="{FF2B5EF4-FFF2-40B4-BE49-F238E27FC236}">
                <a16:creationId xmlns:a16="http://schemas.microsoft.com/office/drawing/2014/main" id="{89649A69-C997-D5C7-3EC2-237934482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540" y="1486534"/>
            <a:ext cx="5817394" cy="43630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reenshot of the Networking blade in the Azure portal. The Effective security rules link is highlighted.">
            <a:extLst>
              <a:ext uri="{FF2B5EF4-FFF2-40B4-BE49-F238E27FC236}">
                <a16:creationId xmlns:a16="http://schemas.microsoft.com/office/drawing/2014/main" id="{1097F969-3964-06B8-68D1-4543C3B3D7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 y="6302375"/>
            <a:ext cx="7700575" cy="57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43912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NSG rules</a:t>
            </a:r>
          </a:p>
        </p:txBody>
      </p:sp>
      <p:sp>
        <p:nvSpPr>
          <p:cNvPr id="5" name="Rectangle 4">
            <a:extLst>
              <a:ext uri="{FF2B5EF4-FFF2-40B4-BE49-F238E27FC236}">
                <a16:creationId xmlns:a16="http://schemas.microsoft.com/office/drawing/2014/main" id="{649CF10E-F859-4E7B-81D5-2229F6F205B7}"/>
              </a:ext>
            </a:extLst>
          </p:cNvPr>
          <p:cNvSpPr/>
          <p:nvPr/>
        </p:nvSpPr>
        <p:spPr>
          <a:xfrm>
            <a:off x="427037" y="128595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Source</a:t>
            </a:r>
            <a:r>
              <a:rPr lang="en-US" sz="2400" dirty="0">
                <a:solidFill>
                  <a:schemeClr val="tx1"/>
                </a:solidFill>
              </a:rPr>
              <a:t> (Any, IP addresses, service tags, application security group)</a:t>
            </a:r>
          </a:p>
        </p:txBody>
      </p:sp>
      <p:sp>
        <p:nvSpPr>
          <p:cNvPr id="9" name="Rectangle 8">
            <a:extLst>
              <a:ext uri="{FF2B5EF4-FFF2-40B4-BE49-F238E27FC236}">
                <a16:creationId xmlns:a16="http://schemas.microsoft.com/office/drawing/2014/main" id="{D974E248-5E4C-4A3E-BBEF-A6B27DD507CB}"/>
              </a:ext>
            </a:extLst>
          </p:cNvPr>
          <p:cNvSpPr/>
          <p:nvPr/>
        </p:nvSpPr>
        <p:spPr>
          <a:xfrm>
            <a:off x="427037" y="256853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Destination</a:t>
            </a:r>
            <a:r>
              <a:rPr lang="en-US" sz="2400" b="1" dirty="0">
                <a:solidFill>
                  <a:schemeClr val="tx1"/>
                </a:solidFill>
                <a:latin typeface="+mj-lt"/>
              </a:rPr>
              <a:t> </a:t>
            </a:r>
            <a:r>
              <a:rPr lang="en-US" sz="2400" dirty="0">
                <a:solidFill>
                  <a:schemeClr val="tx1"/>
                </a:solidFill>
              </a:rPr>
              <a:t>(Any, IP addresses, virtual network, application security group)</a:t>
            </a:r>
          </a:p>
        </p:txBody>
      </p:sp>
      <p:sp>
        <p:nvSpPr>
          <p:cNvPr id="10" name="Rectangle 9">
            <a:extLst>
              <a:ext uri="{FF2B5EF4-FFF2-40B4-BE49-F238E27FC236}">
                <a16:creationId xmlns:a16="http://schemas.microsoft.com/office/drawing/2014/main" id="{C5F2F7F3-F16D-4E8E-A69F-33B4D7D188D2}"/>
              </a:ext>
            </a:extLst>
          </p:cNvPr>
          <p:cNvSpPr/>
          <p:nvPr/>
        </p:nvSpPr>
        <p:spPr>
          <a:xfrm>
            <a:off x="410719" y="385111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Service</a:t>
            </a:r>
            <a:r>
              <a:rPr lang="en-US" sz="2400" b="1" dirty="0">
                <a:solidFill>
                  <a:schemeClr val="tx1"/>
                </a:solidFill>
                <a:latin typeface="+mj-lt"/>
              </a:rPr>
              <a:t> </a:t>
            </a:r>
            <a:r>
              <a:rPr lang="en-US" sz="2400" dirty="0">
                <a:solidFill>
                  <a:schemeClr val="tx1"/>
                </a:solidFill>
              </a:rPr>
              <a:t>(HTTPS, SSH, RDP, DNS, POP3, custom, …)</a:t>
            </a:r>
          </a:p>
        </p:txBody>
      </p:sp>
      <p:sp>
        <p:nvSpPr>
          <p:cNvPr id="11" name="Rectangle 10">
            <a:extLst>
              <a:ext uri="{FF2B5EF4-FFF2-40B4-BE49-F238E27FC236}">
                <a16:creationId xmlns:a16="http://schemas.microsoft.com/office/drawing/2014/main" id="{602D810D-0503-4CFF-A099-64CB0EF0B7FE}"/>
              </a:ext>
            </a:extLst>
          </p:cNvPr>
          <p:cNvSpPr/>
          <p:nvPr/>
        </p:nvSpPr>
        <p:spPr>
          <a:xfrm>
            <a:off x="410719" y="5219560"/>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Priority </a:t>
            </a:r>
            <a:r>
              <a:rPr lang="en-US" sz="2400" dirty="0">
                <a:solidFill>
                  <a:schemeClr val="tx1"/>
                </a:solidFill>
                <a:latin typeface="+mj-lt"/>
              </a:rPr>
              <a:t>– </a:t>
            </a:r>
            <a:r>
              <a:rPr lang="en-US" sz="2400" dirty="0">
                <a:solidFill>
                  <a:schemeClr val="tx1"/>
                </a:solidFill>
              </a:rPr>
              <a:t>The lower the number, the higher</a:t>
            </a:r>
            <a:br>
              <a:rPr lang="en-US" sz="2400" dirty="0">
                <a:solidFill>
                  <a:schemeClr val="tx1"/>
                </a:solidFill>
              </a:rPr>
            </a:br>
            <a:r>
              <a:rPr lang="en-US" sz="2400" dirty="0">
                <a:solidFill>
                  <a:schemeClr val="tx1"/>
                </a:solidFill>
              </a:rPr>
              <a:t>the priority</a:t>
            </a:r>
          </a:p>
        </p:txBody>
      </p:sp>
      <p:sp>
        <p:nvSpPr>
          <p:cNvPr id="6" name="Rectangle 5">
            <a:extLst>
              <a:ext uri="{FF2B5EF4-FFF2-40B4-BE49-F238E27FC236}">
                <a16:creationId xmlns:a16="http://schemas.microsoft.com/office/drawing/2014/main" id="{9EE8D063-FA87-4134-A645-2C01468DBAF1}"/>
              </a:ext>
              <a:ext uri="{C183D7F6-B498-43B3-948B-1728B52AA6E4}">
                <adec:decorative xmlns:adec="http://schemas.microsoft.com/office/drawing/2017/decorative" val="1"/>
              </a:ext>
            </a:extLst>
          </p:cNvPr>
          <p:cNvSpPr/>
          <p:nvPr/>
        </p:nvSpPr>
        <p:spPr bwMode="auto">
          <a:xfrm>
            <a:off x="7940842" y="1285957"/>
            <a:ext cx="4068595" cy="507578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aphicFrame>
        <p:nvGraphicFramePr>
          <p:cNvPr id="3" name="Object 2" descr="Screenshot of the add inbound security rule page. ">
            <a:extLst>
              <a:ext uri="{FF2B5EF4-FFF2-40B4-BE49-F238E27FC236}">
                <a16:creationId xmlns:a16="http://schemas.microsoft.com/office/drawing/2014/main" id="{C0F2ED32-4FFB-4504-851B-DCE073CF3EE0}"/>
              </a:ext>
            </a:extLst>
          </p:cNvPr>
          <p:cNvGraphicFramePr>
            <a:graphicFrameLocks noChangeAspect="1"/>
          </p:cNvGraphicFramePr>
          <p:nvPr>
            <p:extLst>
              <p:ext uri="{D42A27DB-BD31-4B8C-83A1-F6EECF244321}">
                <p14:modId xmlns:p14="http://schemas.microsoft.com/office/powerpoint/2010/main" val="2985169148"/>
              </p:ext>
            </p:extLst>
          </p:nvPr>
        </p:nvGraphicFramePr>
        <p:xfrm>
          <a:off x="8675523" y="1404501"/>
          <a:ext cx="2905125" cy="4838700"/>
        </p:xfrm>
        <a:graphic>
          <a:graphicData uri="http://schemas.openxmlformats.org/presentationml/2006/ole">
            <mc:AlternateContent xmlns:mc="http://schemas.openxmlformats.org/markup-compatibility/2006">
              <mc:Choice xmlns:v="urn:schemas-microsoft-com:vml" Requires="v">
                <p:oleObj name="Bitmap Image" r:id="rId3" imgW="2905200" imgH="4838760" progId="Paint.Picture">
                  <p:embed/>
                </p:oleObj>
              </mc:Choice>
              <mc:Fallback>
                <p:oleObj name="Bitmap Image" r:id="rId3" imgW="2905200" imgH="4838760" progId="Paint.Picture">
                  <p:embed/>
                  <p:pic>
                    <p:nvPicPr>
                      <p:cNvPr id="3" name="Object 2" descr="Screenshot of the add inbound security rule page. ">
                        <a:extLst>
                          <a:ext uri="{FF2B5EF4-FFF2-40B4-BE49-F238E27FC236}">
                            <a16:creationId xmlns:a16="http://schemas.microsoft.com/office/drawing/2014/main" id="{C0F2ED32-4FFB-4504-851B-DCE073CF3EE0}"/>
                          </a:ext>
                        </a:extLst>
                      </p:cNvPr>
                      <p:cNvPicPr/>
                      <p:nvPr/>
                    </p:nvPicPr>
                    <p:blipFill>
                      <a:blip r:embed="rId4"/>
                      <a:stretch>
                        <a:fillRect/>
                      </a:stretch>
                    </p:blipFill>
                    <p:spPr>
                      <a:xfrm>
                        <a:off x="8675523" y="1404501"/>
                        <a:ext cx="2905125" cy="4838700"/>
                      </a:xfrm>
                      <a:prstGeom prst="rect">
                        <a:avLst/>
                      </a:prstGeom>
                    </p:spPr>
                  </p:pic>
                </p:oleObj>
              </mc:Fallback>
            </mc:AlternateContent>
          </a:graphicData>
        </a:graphic>
      </p:graphicFrame>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65AC-FD77-4800-997D-4DF0A839897A}"/>
              </a:ext>
            </a:extLst>
          </p:cNvPr>
          <p:cNvSpPr>
            <a:spLocks noGrp="1"/>
          </p:cNvSpPr>
          <p:nvPr>
            <p:ph type="title"/>
          </p:nvPr>
        </p:nvSpPr>
        <p:spPr>
          <a:xfrm>
            <a:off x="465138" y="632779"/>
            <a:ext cx="11533187" cy="410369"/>
          </a:xfrm>
        </p:spPr>
        <p:txBody>
          <a:bodyPr/>
          <a:lstStyle/>
          <a:p>
            <a:r>
              <a:rPr lang="en-US" dirty="0"/>
              <a:t>Implement Application Security Groups</a:t>
            </a:r>
          </a:p>
        </p:txBody>
      </p:sp>
      <p:sp>
        <p:nvSpPr>
          <p:cNvPr id="3" name="Rectangle 2">
            <a:extLst>
              <a:ext uri="{FF2B5EF4-FFF2-40B4-BE49-F238E27FC236}">
                <a16:creationId xmlns:a16="http://schemas.microsoft.com/office/drawing/2014/main" id="{A791E2D7-CA67-4DF2-A7CC-21BC3F157224}"/>
              </a:ext>
            </a:extLst>
          </p:cNvPr>
          <p:cNvSpPr/>
          <p:nvPr/>
        </p:nvSpPr>
        <p:spPr>
          <a:xfrm>
            <a:off x="600856" y="1311039"/>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Extends your application's structure</a:t>
            </a:r>
          </a:p>
        </p:txBody>
      </p:sp>
      <p:sp>
        <p:nvSpPr>
          <p:cNvPr id="4" name="Rectangle 3">
            <a:extLst>
              <a:ext uri="{FF2B5EF4-FFF2-40B4-BE49-F238E27FC236}">
                <a16:creationId xmlns:a16="http://schemas.microsoft.com/office/drawing/2014/main" id="{9AE5A218-70F7-44C7-9FCF-0ADD902E131D}"/>
              </a:ext>
            </a:extLst>
          </p:cNvPr>
          <p:cNvSpPr/>
          <p:nvPr/>
        </p:nvSpPr>
        <p:spPr>
          <a:xfrm>
            <a:off x="600856" y="2608361"/>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ASGs logically group virtual machines – web servers, application servers</a:t>
            </a:r>
          </a:p>
        </p:txBody>
      </p:sp>
      <p:sp>
        <p:nvSpPr>
          <p:cNvPr id="6" name="Rectangle 5">
            <a:extLst>
              <a:ext uri="{FF2B5EF4-FFF2-40B4-BE49-F238E27FC236}">
                <a16:creationId xmlns:a16="http://schemas.microsoft.com/office/drawing/2014/main" id="{815673AA-AE84-43C3-A4CF-A90CDA3528EA}"/>
              </a:ext>
            </a:extLst>
          </p:cNvPr>
          <p:cNvSpPr/>
          <p:nvPr/>
        </p:nvSpPr>
        <p:spPr>
          <a:xfrm>
            <a:off x="600856" y="3905684"/>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Define rules to control the traffic flow</a:t>
            </a:r>
          </a:p>
        </p:txBody>
      </p:sp>
      <p:sp>
        <p:nvSpPr>
          <p:cNvPr id="8" name="Rectangle 7">
            <a:extLst>
              <a:ext uri="{FF2B5EF4-FFF2-40B4-BE49-F238E27FC236}">
                <a16:creationId xmlns:a16="http://schemas.microsoft.com/office/drawing/2014/main" id="{4623793E-634B-4430-A8D2-27C10D5F9AAB}"/>
              </a:ext>
            </a:extLst>
          </p:cNvPr>
          <p:cNvSpPr/>
          <p:nvPr/>
        </p:nvSpPr>
        <p:spPr>
          <a:xfrm>
            <a:off x="600856" y="5203005"/>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Wrap the ASG with an NSG for added security</a:t>
            </a:r>
          </a:p>
        </p:txBody>
      </p:sp>
      <p:grpSp>
        <p:nvGrpSpPr>
          <p:cNvPr id="46" name="Group 45" descr="An ASG is applied to two subnets. An NSG includes both ASGs.">
            <a:extLst>
              <a:ext uri="{FF2B5EF4-FFF2-40B4-BE49-F238E27FC236}">
                <a16:creationId xmlns:a16="http://schemas.microsoft.com/office/drawing/2014/main" id="{60AEB722-FAC3-4367-B6A1-55580FF0DFB1}"/>
              </a:ext>
            </a:extLst>
          </p:cNvPr>
          <p:cNvGrpSpPr/>
          <p:nvPr/>
        </p:nvGrpSpPr>
        <p:grpSpPr>
          <a:xfrm>
            <a:off x="6097578" y="1382183"/>
            <a:ext cx="5169509" cy="3552380"/>
            <a:chOff x="6097578" y="1382183"/>
            <a:chExt cx="5169509" cy="3552380"/>
          </a:xfrm>
        </p:grpSpPr>
        <p:sp>
          <p:nvSpPr>
            <p:cNvPr id="10" name="Rectangle: Rounded Corners 9">
              <a:extLst>
                <a:ext uri="{FF2B5EF4-FFF2-40B4-BE49-F238E27FC236}">
                  <a16:creationId xmlns:a16="http://schemas.microsoft.com/office/drawing/2014/main" id="{C9D02B9F-B391-4266-9872-EE8D72F579E2}"/>
                </a:ext>
              </a:extLst>
            </p:cNvPr>
            <p:cNvSpPr/>
            <p:nvPr/>
          </p:nvSpPr>
          <p:spPr bwMode="auto">
            <a:xfrm>
              <a:off x="7507520" y="1814289"/>
              <a:ext cx="1523041"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C327E2F-64DC-4CA4-B0F0-8F1233370C3A}"/>
                </a:ext>
              </a:extLst>
            </p:cNvPr>
            <p:cNvSpPr/>
            <p:nvPr/>
          </p:nvSpPr>
          <p:spPr bwMode="auto">
            <a:xfrm>
              <a:off x="9520993" y="1814288"/>
              <a:ext cx="1596976"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Rounded Corners 13">
              <a:extLst>
                <a:ext uri="{FF2B5EF4-FFF2-40B4-BE49-F238E27FC236}">
                  <a16:creationId xmlns:a16="http://schemas.microsoft.com/office/drawing/2014/main" id="{73AF6301-A30C-492D-A8AD-6BE13495FEF2}"/>
                </a:ext>
              </a:extLst>
            </p:cNvPr>
            <p:cNvSpPr/>
            <p:nvPr/>
          </p:nvSpPr>
          <p:spPr bwMode="auto">
            <a:xfrm>
              <a:off x="7294177" y="1594809"/>
              <a:ext cx="3972910" cy="295340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1ED60E56-4956-4EDE-9DA1-416B16E151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6487" y="2197506"/>
              <a:ext cx="625675" cy="437279"/>
            </a:xfrm>
            <a:prstGeom prst="rect">
              <a:avLst/>
            </a:prstGeom>
          </p:spPr>
        </p:pic>
        <p:pic>
          <p:nvPicPr>
            <p:cNvPr id="18" name="Graphic 17">
              <a:extLst>
                <a:ext uri="{FF2B5EF4-FFF2-40B4-BE49-F238E27FC236}">
                  <a16:creationId xmlns:a16="http://schemas.microsoft.com/office/drawing/2014/main" id="{E0974212-0D96-4006-8D92-1F21E7AC6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0444" y="4391128"/>
              <a:ext cx="634040" cy="543435"/>
            </a:xfrm>
            <a:prstGeom prst="rect">
              <a:avLst/>
            </a:prstGeom>
          </p:spPr>
        </p:pic>
        <p:pic>
          <p:nvPicPr>
            <p:cNvPr id="20" name="Graphic 19">
              <a:extLst>
                <a:ext uri="{FF2B5EF4-FFF2-40B4-BE49-F238E27FC236}">
                  <a16:creationId xmlns:a16="http://schemas.microsoft.com/office/drawing/2014/main" id="{4F02A779-35C8-4CD4-BC95-09CB041D1D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5402" y="3849273"/>
              <a:ext cx="485054" cy="458517"/>
            </a:xfrm>
            <a:prstGeom prst="rect">
              <a:avLst/>
            </a:prstGeom>
          </p:spPr>
        </p:pic>
        <p:pic>
          <p:nvPicPr>
            <p:cNvPr id="22" name="Graphic 21">
              <a:extLst>
                <a:ext uri="{FF2B5EF4-FFF2-40B4-BE49-F238E27FC236}">
                  <a16:creationId xmlns:a16="http://schemas.microsoft.com/office/drawing/2014/main" id="{2D0DFF9B-5083-4315-B3DC-CFBCB1334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963" y="3228551"/>
              <a:ext cx="625675" cy="437279"/>
            </a:xfrm>
            <a:prstGeom prst="rect">
              <a:avLst/>
            </a:prstGeom>
          </p:spPr>
        </p:pic>
        <p:pic>
          <p:nvPicPr>
            <p:cNvPr id="24" name="Graphic 23">
              <a:extLst>
                <a:ext uri="{FF2B5EF4-FFF2-40B4-BE49-F238E27FC236}">
                  <a16:creationId xmlns:a16="http://schemas.microsoft.com/office/drawing/2014/main" id="{D8A2F8C7-0099-4B5E-BBD6-F1C28CE2F0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1862" y="2197506"/>
              <a:ext cx="625675" cy="437279"/>
            </a:xfrm>
            <a:prstGeom prst="rect">
              <a:avLst/>
            </a:prstGeom>
          </p:spPr>
        </p:pic>
        <p:pic>
          <p:nvPicPr>
            <p:cNvPr id="26" name="Graphic 25">
              <a:extLst>
                <a:ext uri="{FF2B5EF4-FFF2-40B4-BE49-F238E27FC236}">
                  <a16:creationId xmlns:a16="http://schemas.microsoft.com/office/drawing/2014/main" id="{0DD89914-1BC9-4CCA-9AA0-CE2EBF2EC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1338" y="3249748"/>
              <a:ext cx="625675" cy="437279"/>
            </a:xfrm>
            <a:prstGeom prst="rect">
              <a:avLst/>
            </a:prstGeom>
          </p:spPr>
        </p:pic>
        <p:pic>
          <p:nvPicPr>
            <p:cNvPr id="28" name="Graphic 27">
              <a:extLst>
                <a:ext uri="{FF2B5EF4-FFF2-40B4-BE49-F238E27FC236}">
                  <a16:creationId xmlns:a16="http://schemas.microsoft.com/office/drawing/2014/main" id="{0E1A45C8-E3EB-426B-B7ED-278436B256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14547" y="3892781"/>
              <a:ext cx="485054" cy="458517"/>
            </a:xfrm>
            <a:prstGeom prst="rect">
              <a:avLst/>
            </a:prstGeom>
          </p:spPr>
        </p:pic>
        <p:pic>
          <p:nvPicPr>
            <p:cNvPr id="32" name="Picture 31">
              <a:extLst>
                <a:ext uri="{FF2B5EF4-FFF2-40B4-BE49-F238E27FC236}">
                  <a16:creationId xmlns:a16="http://schemas.microsoft.com/office/drawing/2014/main" id="{8395299B-1870-4A59-BA7B-788E80D39053}"/>
                </a:ext>
              </a:extLst>
            </p:cNvPr>
            <p:cNvPicPr>
              <a:picLocks noChangeAspect="1"/>
            </p:cNvPicPr>
            <p:nvPr/>
          </p:nvPicPr>
          <p:blipFill>
            <a:blip r:embed="rId9"/>
            <a:stretch>
              <a:fillRect/>
            </a:stretch>
          </p:blipFill>
          <p:spPr>
            <a:xfrm>
              <a:off x="8980444" y="1382183"/>
              <a:ext cx="634039" cy="445047"/>
            </a:xfrm>
            <a:prstGeom prst="rect">
              <a:avLst/>
            </a:prstGeom>
          </p:spPr>
        </p:pic>
        <p:sp>
          <p:nvSpPr>
            <p:cNvPr id="34" name="TextBox 33">
              <a:extLst>
                <a:ext uri="{FF2B5EF4-FFF2-40B4-BE49-F238E27FC236}">
                  <a16:creationId xmlns:a16="http://schemas.microsoft.com/office/drawing/2014/main" id="{CCFC4D71-3883-4E80-9775-B498124914FF}"/>
                </a:ext>
              </a:extLst>
            </p:cNvPr>
            <p:cNvSpPr txBox="1"/>
            <p:nvPr/>
          </p:nvSpPr>
          <p:spPr>
            <a:xfrm>
              <a:off x="7651900" y="2762009"/>
              <a:ext cx="1474329" cy="369332"/>
            </a:xfrm>
            <a:prstGeom prst="rect">
              <a:avLst/>
            </a:prstGeom>
            <a:noFill/>
          </p:spPr>
          <p:txBody>
            <a:bodyPr wrap="square">
              <a:spAutoFit/>
            </a:bodyPr>
            <a:lstStyle/>
            <a:p>
              <a:r>
                <a:rPr lang="en-US" dirty="0" err="1"/>
                <a:t>WebServers</a:t>
              </a:r>
              <a:endParaRPr lang="en-US" dirty="0"/>
            </a:p>
          </p:txBody>
        </p:sp>
        <p:sp>
          <p:nvSpPr>
            <p:cNvPr id="36" name="TextBox 35">
              <a:extLst>
                <a:ext uri="{FF2B5EF4-FFF2-40B4-BE49-F238E27FC236}">
                  <a16:creationId xmlns:a16="http://schemas.microsoft.com/office/drawing/2014/main" id="{65278A6E-ECA6-4A2A-8F9E-F87C65BEA114}"/>
                </a:ext>
              </a:extLst>
            </p:cNvPr>
            <p:cNvSpPr txBox="1"/>
            <p:nvPr/>
          </p:nvSpPr>
          <p:spPr>
            <a:xfrm>
              <a:off x="9649324" y="2750302"/>
              <a:ext cx="1474329" cy="369332"/>
            </a:xfrm>
            <a:prstGeom prst="rect">
              <a:avLst/>
            </a:prstGeom>
            <a:noFill/>
          </p:spPr>
          <p:txBody>
            <a:bodyPr wrap="square">
              <a:spAutoFit/>
            </a:bodyPr>
            <a:lstStyle/>
            <a:p>
              <a:r>
                <a:rPr lang="en-US" dirty="0" err="1"/>
                <a:t>AppLServers</a:t>
              </a:r>
              <a:endParaRPr lang="en-US" dirty="0"/>
            </a:p>
          </p:txBody>
        </p:sp>
        <p:pic>
          <p:nvPicPr>
            <p:cNvPr id="38" name="Graphic 37" descr="World outline">
              <a:extLst>
                <a:ext uri="{FF2B5EF4-FFF2-40B4-BE49-F238E27FC236}">
                  <a16:creationId xmlns:a16="http://schemas.microsoft.com/office/drawing/2014/main" id="{BE0B000E-BD49-4C0F-8E9A-C2703173E8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7578" y="2597851"/>
              <a:ext cx="770306" cy="770306"/>
            </a:xfrm>
            <a:prstGeom prst="rect">
              <a:avLst/>
            </a:prstGeom>
          </p:spPr>
        </p:pic>
        <p:cxnSp>
          <p:nvCxnSpPr>
            <p:cNvPr id="40" name="Straight Arrow Connector 39">
              <a:extLst>
                <a:ext uri="{FF2B5EF4-FFF2-40B4-BE49-F238E27FC236}">
                  <a16:creationId xmlns:a16="http://schemas.microsoft.com/office/drawing/2014/main" id="{B5FA7D02-E7DE-444C-9E08-3AFCD6F93681}"/>
                </a:ext>
              </a:extLst>
            </p:cNvPr>
            <p:cNvCxnSpPr>
              <a:cxnSpLocks/>
              <a:endCxn id="10" idx="1"/>
            </p:cNvCxnSpPr>
            <p:nvPr/>
          </p:nvCxnSpPr>
          <p:spPr>
            <a:xfrm flipV="1">
              <a:off x="6899413" y="2973055"/>
              <a:ext cx="608107" cy="9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C76D550-863E-4740-9EDB-BDDC71DAE204}"/>
                </a:ext>
              </a:extLst>
            </p:cNvPr>
            <p:cNvCxnSpPr>
              <a:cxnSpLocks/>
              <a:stCxn id="10" idx="3"/>
              <a:endCxn id="12" idx="1"/>
            </p:cNvCxnSpPr>
            <p:nvPr/>
          </p:nvCxnSpPr>
          <p:spPr>
            <a:xfrm flipV="1">
              <a:off x="9030561" y="2973054"/>
              <a:ext cx="490432"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Table 28">
            <a:extLst>
              <a:ext uri="{FF2B5EF4-FFF2-40B4-BE49-F238E27FC236}">
                <a16:creationId xmlns:a16="http://schemas.microsoft.com/office/drawing/2014/main" id="{EA20EBAC-A8B0-4E25-BA2A-A01E68904792}"/>
              </a:ext>
            </a:extLst>
          </p:cNvPr>
          <p:cNvGraphicFramePr>
            <a:graphicFrameLocks noGrp="1"/>
          </p:cNvGraphicFramePr>
          <p:nvPr>
            <p:extLst>
              <p:ext uri="{D42A27DB-BD31-4B8C-83A1-F6EECF244321}">
                <p14:modId xmlns:p14="http://schemas.microsoft.com/office/powerpoint/2010/main" val="2501672814"/>
              </p:ext>
            </p:extLst>
          </p:nvPr>
        </p:nvGraphicFramePr>
        <p:xfrm>
          <a:off x="6779820" y="5079682"/>
          <a:ext cx="4991913" cy="1097280"/>
        </p:xfrm>
        <a:graphic>
          <a:graphicData uri="http://schemas.openxmlformats.org/drawingml/2006/table">
            <a:tbl>
              <a:tblPr firstRow="1" bandRow="1">
                <a:tableStyleId>{00A15C55-8517-42AA-B614-E9B94910E393}</a:tableStyleId>
              </a:tblPr>
              <a:tblGrid>
                <a:gridCol w="1663971">
                  <a:extLst>
                    <a:ext uri="{9D8B030D-6E8A-4147-A177-3AD203B41FA5}">
                      <a16:colId xmlns:a16="http://schemas.microsoft.com/office/drawing/2014/main" val="406953343"/>
                    </a:ext>
                  </a:extLst>
                </a:gridCol>
                <a:gridCol w="1663971">
                  <a:extLst>
                    <a:ext uri="{9D8B030D-6E8A-4147-A177-3AD203B41FA5}">
                      <a16:colId xmlns:a16="http://schemas.microsoft.com/office/drawing/2014/main" val="3820428953"/>
                    </a:ext>
                  </a:extLst>
                </a:gridCol>
                <a:gridCol w="1663971">
                  <a:extLst>
                    <a:ext uri="{9D8B030D-6E8A-4147-A177-3AD203B41FA5}">
                      <a16:colId xmlns:a16="http://schemas.microsoft.com/office/drawing/2014/main" val="1650983920"/>
                    </a:ext>
                  </a:extLst>
                </a:gridCol>
              </a:tblGrid>
              <a:tr h="241812">
                <a:tc>
                  <a:txBody>
                    <a:bodyPr/>
                    <a:lstStyle/>
                    <a:p>
                      <a:pPr algn="ctr"/>
                      <a:r>
                        <a:rPr lang="en-US" b="0" dirty="0"/>
                        <a:t>Source</a:t>
                      </a:r>
                    </a:p>
                  </a:txBody>
                  <a:tcPr/>
                </a:tc>
                <a:tc>
                  <a:txBody>
                    <a:bodyPr/>
                    <a:lstStyle/>
                    <a:p>
                      <a:pPr algn="ctr"/>
                      <a:r>
                        <a:rPr lang="en-US" b="0" dirty="0"/>
                        <a:t>Destination</a:t>
                      </a:r>
                    </a:p>
                  </a:txBody>
                  <a:tcPr/>
                </a:tc>
                <a:tc>
                  <a:txBody>
                    <a:bodyPr/>
                    <a:lstStyle/>
                    <a:p>
                      <a:pPr algn="ctr"/>
                      <a:r>
                        <a:rPr lang="en-US" b="0" dirty="0"/>
                        <a:t>Port</a:t>
                      </a:r>
                    </a:p>
                  </a:txBody>
                  <a:tcPr/>
                </a:tc>
                <a:extLst>
                  <a:ext uri="{0D108BD9-81ED-4DB2-BD59-A6C34878D82A}">
                    <a16:rowId xmlns:a16="http://schemas.microsoft.com/office/drawing/2014/main" val="577127248"/>
                  </a:ext>
                </a:extLst>
              </a:tr>
              <a:tr h="254969">
                <a:tc>
                  <a:txBody>
                    <a:bodyPr/>
                    <a:lstStyle/>
                    <a:p>
                      <a:pPr algn="ctr"/>
                      <a:r>
                        <a:rPr lang="en-US" dirty="0"/>
                        <a:t>Internet</a:t>
                      </a:r>
                    </a:p>
                  </a:txBody>
                  <a:tcPr/>
                </a:tc>
                <a:tc>
                  <a:txBody>
                    <a:bodyPr/>
                    <a:lstStyle/>
                    <a:p>
                      <a:pPr algn="ctr"/>
                      <a:r>
                        <a:rPr lang="en-US" dirty="0" err="1"/>
                        <a:t>WebServers</a:t>
                      </a:r>
                      <a:endParaRPr lang="en-US" dirty="0"/>
                    </a:p>
                  </a:txBody>
                  <a:tcPr/>
                </a:tc>
                <a:tc>
                  <a:txBody>
                    <a:bodyPr/>
                    <a:lstStyle/>
                    <a:p>
                      <a:pPr algn="ctr"/>
                      <a:r>
                        <a:rPr lang="en-US" dirty="0"/>
                        <a:t>80, 443</a:t>
                      </a:r>
                    </a:p>
                  </a:txBody>
                  <a:tcPr/>
                </a:tc>
                <a:extLst>
                  <a:ext uri="{0D108BD9-81ED-4DB2-BD59-A6C34878D82A}">
                    <a16:rowId xmlns:a16="http://schemas.microsoft.com/office/drawing/2014/main" val="3872507533"/>
                  </a:ext>
                </a:extLst>
              </a:tr>
              <a:tr h="254969">
                <a:tc>
                  <a:txBody>
                    <a:bodyPr/>
                    <a:lstStyle/>
                    <a:p>
                      <a:pPr algn="ctr"/>
                      <a:r>
                        <a:rPr lang="en-US" dirty="0" err="1"/>
                        <a:t>WebServers</a:t>
                      </a:r>
                      <a:endParaRPr lang="en-US" dirty="0"/>
                    </a:p>
                  </a:txBody>
                  <a:tcPr/>
                </a:tc>
                <a:tc>
                  <a:txBody>
                    <a:bodyPr/>
                    <a:lstStyle/>
                    <a:p>
                      <a:pPr algn="ctr"/>
                      <a:r>
                        <a:rPr lang="en-US" dirty="0" err="1"/>
                        <a:t>SQLServers</a:t>
                      </a:r>
                      <a:endParaRPr lang="en-US" dirty="0"/>
                    </a:p>
                  </a:txBody>
                  <a:tcPr/>
                </a:tc>
                <a:tc>
                  <a:txBody>
                    <a:bodyPr/>
                    <a:lstStyle/>
                    <a:p>
                      <a:pPr algn="ctr"/>
                      <a:r>
                        <a:rPr lang="en-US" dirty="0"/>
                        <a:t>1533</a:t>
                      </a:r>
                    </a:p>
                  </a:txBody>
                  <a:tcPr/>
                </a:tc>
                <a:extLst>
                  <a:ext uri="{0D108BD9-81ED-4DB2-BD59-A6C34878D82A}">
                    <a16:rowId xmlns:a16="http://schemas.microsoft.com/office/drawing/2014/main" val="2192936244"/>
                  </a:ext>
                </a:extLst>
              </a:tr>
            </a:tbl>
          </a:graphicData>
        </a:graphic>
      </p:graphicFrame>
      <p:sp>
        <p:nvSpPr>
          <p:cNvPr id="44" name="Rectangle 43">
            <a:extLst>
              <a:ext uri="{FF2B5EF4-FFF2-40B4-BE49-F238E27FC236}">
                <a16:creationId xmlns:a16="http://schemas.microsoft.com/office/drawing/2014/main" id="{C6A077C0-3CD3-4B1A-8F9D-86C3C58D4B8F}"/>
              </a:ext>
              <a:ext uri="{C183D7F6-B498-43B3-948B-1728B52AA6E4}">
                <adec:decorative xmlns:adec="http://schemas.microsoft.com/office/drawing/2017/decorative" val="1"/>
              </a:ext>
            </a:extLst>
          </p:cNvPr>
          <p:cNvSpPr/>
          <p:nvPr/>
        </p:nvSpPr>
        <p:spPr bwMode="auto">
          <a:xfrm>
            <a:off x="5990295" y="1311040"/>
            <a:ext cx="6008030" cy="49948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015124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B1E7-ADD3-86E8-AD1F-74468127986F}"/>
              </a:ext>
            </a:extLst>
          </p:cNvPr>
          <p:cNvSpPr>
            <a:spLocks noGrp="1"/>
          </p:cNvSpPr>
          <p:nvPr>
            <p:ph type="title"/>
          </p:nvPr>
        </p:nvSpPr>
        <p:spPr>
          <a:xfrm>
            <a:off x="341313" y="385129"/>
            <a:ext cx="11533187" cy="411162"/>
          </a:xfrm>
        </p:spPr>
        <p:txBody>
          <a:bodyPr/>
          <a:lstStyle/>
          <a:p>
            <a:r>
              <a:rPr lang="en-GB" dirty="0"/>
              <a:t>Application Security Groups Scenario </a:t>
            </a:r>
          </a:p>
        </p:txBody>
      </p:sp>
      <p:pic>
        <p:nvPicPr>
          <p:cNvPr id="4098" name="Picture 2" descr="Diagram of how an A S G combines with an N S G to protect applications.">
            <a:extLst>
              <a:ext uri="{FF2B5EF4-FFF2-40B4-BE49-F238E27FC236}">
                <a16:creationId xmlns:a16="http://schemas.microsoft.com/office/drawing/2014/main" id="{1977C5C2-DFB1-FB42-1781-66D8114BB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277" y="1339849"/>
            <a:ext cx="4899223" cy="38608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498F0C-D9C1-B316-1E17-0AA3E23C4F76}"/>
              </a:ext>
            </a:extLst>
          </p:cNvPr>
          <p:cNvSpPr txBox="1"/>
          <p:nvPr/>
        </p:nvSpPr>
        <p:spPr>
          <a:xfrm>
            <a:off x="180975" y="3677156"/>
            <a:ext cx="7372349" cy="3046988"/>
          </a:xfrm>
          <a:prstGeom prst="rect">
            <a:avLst/>
          </a:prstGeom>
          <a:noFill/>
        </p:spPr>
        <p:txBody>
          <a:bodyPr wrap="square">
            <a:spAutoFit/>
          </a:bodyPr>
          <a:lstStyle/>
          <a:p>
            <a:pPr algn="l"/>
            <a:r>
              <a:rPr lang="en-GB" sz="2400" b="0" i="0" dirty="0">
                <a:solidFill>
                  <a:srgbClr val="171717"/>
                </a:solidFill>
                <a:effectLst/>
                <a:latin typeface="Segoe UI" panose="020B0502040204020203" pitchFamily="34" charset="0"/>
              </a:rPr>
              <a:t>Priority: </a:t>
            </a:r>
            <a:r>
              <a:rPr lang="en-GB" sz="2400" b="1" i="0" dirty="0">
                <a:solidFill>
                  <a:srgbClr val="171717"/>
                </a:solidFill>
                <a:effectLst/>
                <a:latin typeface="Segoe UI" panose="020B0502040204020203" pitchFamily="34" charset="0"/>
              </a:rPr>
              <a:t>100</a:t>
            </a:r>
            <a:r>
              <a:rPr lang="en-GB" sz="2400" b="0" i="0" dirty="0">
                <a:solidFill>
                  <a:srgbClr val="171717"/>
                </a:solidFill>
                <a:effectLst/>
                <a:latin typeface="Segoe UI" panose="020B0502040204020203" pitchFamily="34" charset="0"/>
              </a:rPr>
              <a:t>, allow access from the internet to WebASG with port 80 and 443.</a:t>
            </a:r>
          </a:p>
          <a:p>
            <a:pPr algn="l"/>
            <a:endParaRPr lang="en-GB" sz="2400" b="0" i="0" dirty="0">
              <a:solidFill>
                <a:srgbClr val="171717"/>
              </a:solidFill>
              <a:effectLst/>
              <a:latin typeface="Segoe UI" panose="020B0502040204020203" pitchFamily="34" charset="0"/>
            </a:endParaRPr>
          </a:p>
          <a:p>
            <a:pPr algn="l"/>
            <a:r>
              <a:rPr lang="en-GB" sz="2400" b="0" i="0" dirty="0">
                <a:solidFill>
                  <a:srgbClr val="171717"/>
                </a:solidFill>
                <a:effectLst/>
                <a:latin typeface="Segoe UI" panose="020B0502040204020203" pitchFamily="34" charset="0"/>
              </a:rPr>
              <a:t>Priority: </a:t>
            </a:r>
            <a:r>
              <a:rPr lang="en-GB" sz="2400" b="1" i="0" dirty="0">
                <a:solidFill>
                  <a:srgbClr val="171717"/>
                </a:solidFill>
                <a:effectLst/>
                <a:latin typeface="Segoe UI" panose="020B0502040204020203" pitchFamily="34" charset="0"/>
              </a:rPr>
              <a:t>110</a:t>
            </a:r>
            <a:r>
              <a:rPr lang="en-GB" sz="2400" b="0" i="0" dirty="0">
                <a:solidFill>
                  <a:srgbClr val="171717"/>
                </a:solidFill>
                <a:effectLst/>
                <a:latin typeface="Segoe UI" panose="020B0502040204020203" pitchFamily="34" charset="0"/>
              </a:rPr>
              <a:t>, allow access from WebASG to DBASG with port 1433.</a:t>
            </a:r>
          </a:p>
          <a:p>
            <a:pPr algn="l"/>
            <a:endParaRPr lang="en-GB" sz="2400" b="0" i="0" dirty="0">
              <a:solidFill>
                <a:srgbClr val="171717"/>
              </a:solidFill>
              <a:effectLst/>
              <a:latin typeface="Segoe UI" panose="020B0502040204020203" pitchFamily="34" charset="0"/>
            </a:endParaRPr>
          </a:p>
          <a:p>
            <a:pPr algn="l"/>
            <a:r>
              <a:rPr lang="en-GB" sz="2400" b="0" i="0" dirty="0">
                <a:solidFill>
                  <a:srgbClr val="171717"/>
                </a:solidFill>
                <a:effectLst/>
                <a:latin typeface="Segoe UI" panose="020B0502040204020203" pitchFamily="34" charset="0"/>
              </a:rPr>
              <a:t>Priority: </a:t>
            </a:r>
            <a:r>
              <a:rPr lang="en-GB" sz="2400" b="1" i="0" dirty="0">
                <a:solidFill>
                  <a:srgbClr val="171717"/>
                </a:solidFill>
                <a:effectLst/>
                <a:latin typeface="Segoe UI" panose="020B0502040204020203" pitchFamily="34" charset="0"/>
              </a:rPr>
              <a:t>120</a:t>
            </a:r>
            <a:r>
              <a:rPr lang="en-GB" sz="2400" b="0" i="0" dirty="0">
                <a:solidFill>
                  <a:srgbClr val="171717"/>
                </a:solidFill>
                <a:effectLst/>
                <a:latin typeface="Segoe UI" panose="020B0502040204020203" pitchFamily="34" charset="0"/>
              </a:rPr>
              <a:t>, deny access from anywhere to DBASG with port 1433.</a:t>
            </a:r>
          </a:p>
        </p:txBody>
      </p:sp>
    </p:spTree>
    <p:extLst>
      <p:ext uri="{BB962C8B-B14F-4D97-AF65-F5344CB8AC3E}">
        <p14:creationId xmlns:p14="http://schemas.microsoft.com/office/powerpoint/2010/main" val="278433796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CBC6-62C8-955E-A576-90DF2B041BFD}"/>
              </a:ext>
            </a:extLst>
          </p:cNvPr>
          <p:cNvSpPr>
            <a:spLocks noGrp="1"/>
          </p:cNvSpPr>
          <p:nvPr>
            <p:ph type="title"/>
          </p:nvPr>
        </p:nvSpPr>
        <p:spPr/>
        <p:txBody>
          <a:bodyPr/>
          <a:lstStyle/>
          <a:p>
            <a:r>
              <a:rPr lang="en-GB" dirty="0"/>
              <a:t>Benefits of Using Application Security Groups</a:t>
            </a:r>
          </a:p>
        </p:txBody>
      </p:sp>
      <p:sp>
        <p:nvSpPr>
          <p:cNvPr id="4" name="TextBox 3">
            <a:extLst>
              <a:ext uri="{FF2B5EF4-FFF2-40B4-BE49-F238E27FC236}">
                <a16:creationId xmlns:a16="http://schemas.microsoft.com/office/drawing/2014/main" id="{BB37B31B-7C72-E7BB-7CBE-3C4E117B0A33}"/>
              </a:ext>
            </a:extLst>
          </p:cNvPr>
          <p:cNvSpPr txBox="1"/>
          <p:nvPr/>
        </p:nvSpPr>
        <p:spPr>
          <a:xfrm>
            <a:off x="451643" y="1419770"/>
            <a:ext cx="11533187" cy="4154984"/>
          </a:xfrm>
          <a:prstGeom prst="rect">
            <a:avLst/>
          </a:prstGeom>
          <a:noFill/>
        </p:spPr>
        <p:txBody>
          <a:bodyPr wrap="square">
            <a:spAutoFit/>
          </a:bodyPr>
          <a:lstStyle/>
          <a:p>
            <a:pPr algn="l"/>
            <a:r>
              <a:rPr lang="en-GB" sz="2400" dirty="0">
                <a:cs typeface="Segoe UI Semilight"/>
              </a:rPr>
              <a:t>The configuration doesn’t require specific IP addresses. It would be difficult to specify IP addresses because of the number of servers and because the IP addresses could change. You also don't need to arrange the servers into a specific subnet.</a:t>
            </a:r>
          </a:p>
          <a:p>
            <a:pPr algn="l"/>
            <a:endParaRPr lang="en-GB" sz="2400" dirty="0">
              <a:cs typeface="Segoe UI Semilight"/>
            </a:endParaRPr>
          </a:p>
          <a:p>
            <a:pPr algn="l"/>
            <a:r>
              <a:rPr lang="en-GB" sz="2400" dirty="0">
                <a:cs typeface="Segoe UI Semilight"/>
              </a:rPr>
              <a:t>This configuration doesn't require multiple rule sets. You don't need to create a separate rule for each VM. You can dynamically apply new rules to ASG. New security rules are automatically applied to all the VMs in the Application Security Group.</a:t>
            </a:r>
          </a:p>
          <a:p>
            <a:pPr algn="l"/>
            <a:endParaRPr lang="en-GB" sz="2400" dirty="0">
              <a:cs typeface="Segoe UI Semilight"/>
            </a:endParaRPr>
          </a:p>
          <a:p>
            <a:pPr algn="l"/>
            <a:r>
              <a:rPr lang="en-GB" sz="2400" dirty="0">
                <a:cs typeface="Segoe UI Semilight"/>
              </a:rPr>
              <a:t>The configuration is easy to maintain and understand since is based on workload usage.</a:t>
            </a:r>
          </a:p>
        </p:txBody>
      </p:sp>
    </p:spTree>
    <p:extLst>
      <p:ext uri="{BB962C8B-B14F-4D97-AF65-F5344CB8AC3E}">
        <p14:creationId xmlns:p14="http://schemas.microsoft.com/office/powerpoint/2010/main" val="14922771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ADD0-B35F-49F1-7825-5F9838B2C0F3}"/>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50EF79C4-1819-2BB6-445D-C26359BE2746}"/>
              </a:ext>
            </a:extLst>
          </p:cNvPr>
          <p:cNvPicPr>
            <a:picLocks noChangeAspect="1"/>
          </p:cNvPicPr>
          <p:nvPr/>
        </p:nvPicPr>
        <p:blipFill>
          <a:blip r:embed="rId3"/>
          <a:stretch>
            <a:fillRect/>
          </a:stretch>
        </p:blipFill>
        <p:spPr>
          <a:xfrm>
            <a:off x="465138" y="1340601"/>
            <a:ext cx="8230313" cy="4656223"/>
          </a:xfrm>
          <a:prstGeom prst="rect">
            <a:avLst/>
          </a:prstGeom>
        </p:spPr>
      </p:pic>
    </p:spTree>
    <p:extLst>
      <p:ext uri="{BB962C8B-B14F-4D97-AF65-F5344CB8AC3E}">
        <p14:creationId xmlns:p14="http://schemas.microsoft.com/office/powerpoint/2010/main" val="39328578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Networks</a:t>
            </a:r>
          </a:p>
        </p:txBody>
      </p:sp>
      <p:pic>
        <p:nvPicPr>
          <p:cNvPr id="3" name="Picture 2" descr="Icon of multiples circles converging to a single circle in the middle">
            <a:extLst>
              <a:ext uri="{FF2B5EF4-FFF2-40B4-BE49-F238E27FC236}">
                <a16:creationId xmlns:a16="http://schemas.microsoft.com/office/drawing/2014/main" id="{67AD2FD9-1015-430B-A498-79CE8735F639}"/>
              </a:ext>
            </a:extLst>
          </p:cNvPr>
          <p:cNvPicPr>
            <a:picLocks noChangeAspect="1"/>
          </p:cNvPicPr>
          <p:nvPr/>
        </p:nvPicPr>
        <p:blipFill>
          <a:blip r:embed="rId2">
            <a:clrChange>
              <a:clrFrom>
                <a:srgbClr val="FFFFFF"/>
              </a:clrFrom>
              <a:clrTo>
                <a:srgbClr val="FFFFFF">
                  <a:alpha val="0"/>
                </a:srgbClr>
              </a:clrTo>
            </a:clrChange>
          </a:blip>
          <a:srcRect/>
          <a:stretch/>
        </p:blipFill>
        <p:spPr>
          <a:xfrm>
            <a:off x="10285147" y="2905124"/>
            <a:ext cx="1260476" cy="126047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Groups</a:t>
            </a:r>
          </a:p>
        </p:txBody>
      </p:sp>
      <p:pic>
        <p:nvPicPr>
          <p:cNvPr id="50" name="Picture 49" descr="Icon of a calendar">
            <a:extLst>
              <a:ext uri="{FF2B5EF4-FFF2-40B4-BE49-F238E27FC236}">
                <a16:creationId xmlns:a16="http://schemas.microsoft.com/office/drawing/2014/main" id="{A59C0E80-4CA9-4DDE-A93B-8AE660CFC10A}"/>
              </a:ext>
            </a:extLst>
          </p:cNvPr>
          <p:cNvPicPr>
            <a:picLocks noChangeAspect="1"/>
          </p:cNvPicPr>
          <p:nvPr/>
        </p:nvPicPr>
        <p:blipFill>
          <a:blip r:embed="rId3"/>
          <a:stretch>
            <a:fillRect/>
          </a:stretch>
        </p:blipFill>
        <p:spPr>
          <a:xfrm>
            <a:off x="412524" y="1669143"/>
            <a:ext cx="1165860" cy="1165860"/>
          </a:xfrm>
          <a:prstGeom prst="rect">
            <a:avLst/>
          </a:prstGeom>
        </p:spPr>
      </p:pic>
      <p:sp>
        <p:nvSpPr>
          <p:cNvPr id="5" name="Rectangle 4">
            <a:extLst>
              <a:ext uri="{FF2B5EF4-FFF2-40B4-BE49-F238E27FC236}">
                <a16:creationId xmlns:a16="http://schemas.microsoft.com/office/drawing/2014/main" id="{62BB01EB-CE0D-4BBB-A5E6-7266BD85D142}"/>
              </a:ext>
            </a:extLst>
          </p:cNvPr>
          <p:cNvSpPr/>
          <p:nvPr/>
        </p:nvSpPr>
        <p:spPr>
          <a:xfrm>
            <a:off x="1990724" y="166914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Access the NSGs blade</a:t>
            </a:r>
          </a:p>
        </p:txBody>
      </p:sp>
      <p:cxnSp>
        <p:nvCxnSpPr>
          <p:cNvPr id="13" name="Straight Connector 12">
            <a:extLst>
              <a:ext uri="{FF2B5EF4-FFF2-40B4-BE49-F238E27FC236}">
                <a16:creationId xmlns:a16="http://schemas.microsoft.com/office/drawing/2014/main" id="{85479C3C-B60B-4856-A989-FB4C38E41AEF}"/>
              </a:ext>
              <a:ext uri="{C183D7F6-B498-43B3-948B-1728B52AA6E4}">
                <adec:decorative xmlns:adec="http://schemas.microsoft.com/office/drawing/2017/decorative" val="1"/>
              </a:ext>
            </a:extLst>
          </p:cNvPr>
          <p:cNvCxnSpPr>
            <a:cxnSpLocks/>
          </p:cNvCxnSpPr>
          <p:nvPr/>
        </p:nvCxnSpPr>
        <p:spPr>
          <a:xfrm>
            <a:off x="1990725" y="3018149"/>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plus sign">
            <a:extLst>
              <a:ext uri="{FF2B5EF4-FFF2-40B4-BE49-F238E27FC236}">
                <a16:creationId xmlns:a16="http://schemas.microsoft.com/office/drawing/2014/main" id="{4945C829-FB63-44B0-96F8-4C6EE7FEB4F9}"/>
              </a:ext>
            </a:extLst>
          </p:cNvPr>
          <p:cNvPicPr>
            <a:picLocks noChangeAspect="1"/>
          </p:cNvPicPr>
          <p:nvPr/>
        </p:nvPicPr>
        <p:blipFill>
          <a:blip r:embed="rId4"/>
          <a:stretch>
            <a:fillRect/>
          </a:stretch>
        </p:blipFill>
        <p:spPr>
          <a:xfrm>
            <a:off x="412524" y="3252702"/>
            <a:ext cx="1165860" cy="1165860"/>
          </a:xfrm>
          <a:prstGeom prst="rect">
            <a:avLst/>
          </a:prstGeom>
        </p:spPr>
      </p:pic>
      <p:sp>
        <p:nvSpPr>
          <p:cNvPr id="6" name="Rectangle 5">
            <a:extLst>
              <a:ext uri="{FF2B5EF4-FFF2-40B4-BE49-F238E27FC236}">
                <a16:creationId xmlns:a16="http://schemas.microsoft.com/office/drawing/2014/main" id="{EC656FA9-4111-4E45-BB4D-F07593D77CDD}"/>
              </a:ext>
            </a:extLst>
          </p:cNvPr>
          <p:cNvSpPr/>
          <p:nvPr/>
        </p:nvSpPr>
        <p:spPr>
          <a:xfrm>
            <a:off x="1990724" y="326266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Add a new NSG</a:t>
            </a:r>
          </a:p>
        </p:txBody>
      </p:sp>
      <p:cxnSp>
        <p:nvCxnSpPr>
          <p:cNvPr id="14" name="Straight Connector 13">
            <a:extLst>
              <a:ext uri="{FF2B5EF4-FFF2-40B4-BE49-F238E27FC236}">
                <a16:creationId xmlns:a16="http://schemas.microsoft.com/office/drawing/2014/main" id="{1883C629-5536-4642-BACD-4F5EA6C1CDD4}"/>
              </a:ext>
              <a:ext uri="{C183D7F6-B498-43B3-948B-1728B52AA6E4}">
                <adec:decorative xmlns:adec="http://schemas.microsoft.com/office/drawing/2017/decorative" val="1"/>
              </a:ext>
            </a:extLst>
          </p:cNvPr>
          <p:cNvCxnSpPr>
            <a:cxnSpLocks/>
          </p:cNvCxnSpPr>
          <p:nvPr/>
        </p:nvCxnSpPr>
        <p:spPr>
          <a:xfrm>
            <a:off x="1990725" y="4627562"/>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small circles forming a big circle center">
            <a:extLst>
              <a:ext uri="{FF2B5EF4-FFF2-40B4-BE49-F238E27FC236}">
                <a16:creationId xmlns:a16="http://schemas.microsoft.com/office/drawing/2014/main" id="{93ECB633-7B87-4FD8-8FDB-54923EA8C112}"/>
              </a:ext>
            </a:extLst>
          </p:cNvPr>
          <p:cNvPicPr>
            <a:picLocks noChangeAspect="1"/>
          </p:cNvPicPr>
          <p:nvPr/>
        </p:nvPicPr>
        <p:blipFill>
          <a:blip r:embed="rId5"/>
          <a:stretch>
            <a:fillRect/>
          </a:stretch>
        </p:blipFill>
        <p:spPr>
          <a:xfrm>
            <a:off x="412524" y="4836261"/>
            <a:ext cx="1165860" cy="1165860"/>
          </a:xfrm>
          <a:prstGeom prst="rect">
            <a:avLst/>
          </a:prstGeom>
        </p:spPr>
      </p:pic>
      <p:sp>
        <p:nvSpPr>
          <p:cNvPr id="7" name="Rectangle 6">
            <a:extLst>
              <a:ext uri="{FF2B5EF4-FFF2-40B4-BE49-F238E27FC236}">
                <a16:creationId xmlns:a16="http://schemas.microsoft.com/office/drawing/2014/main" id="{DC615207-619C-47C8-8B45-312D51FAC867}"/>
              </a:ext>
            </a:extLst>
          </p:cNvPr>
          <p:cNvSpPr/>
          <p:nvPr/>
        </p:nvSpPr>
        <p:spPr>
          <a:xfrm>
            <a:off x="1990724" y="485618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Network Security Groups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941530"/>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69F1270-547C-46E5-BE5C-44182EA353A1}"/>
              </a:ext>
            </a:extLst>
          </p:cNvPr>
          <p:cNvSpPr/>
          <p:nvPr/>
        </p:nvSpPr>
        <p:spPr>
          <a:xfrm>
            <a:off x="4857983" y="218413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3"/>
              </a:rPr>
              <a:t>Secure and isolate access to Azure resources by using network security groups and service endpoints (Sandbox)</a:t>
            </a:r>
            <a:endParaRPr lang="en-US" sz="2000" dirty="0">
              <a:solidFill>
                <a:schemeClr val="tx1"/>
              </a:solidFill>
            </a:endParaRPr>
          </a:p>
        </p:txBody>
      </p: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714582" y="2873697"/>
            <a:ext cx="1494645" cy="2173707"/>
          </a:xfrm>
          <a:prstGeom prst="rect">
            <a:avLst/>
          </a:prstGeom>
        </p:spPr>
      </p:pic>
      <p:sp>
        <p:nvSpPr>
          <p:cNvPr id="6" name="TextBox 5">
            <a:extLst>
              <a:ext uri="{FF2B5EF4-FFF2-40B4-BE49-F238E27FC236}">
                <a16:creationId xmlns:a16="http://schemas.microsoft.com/office/drawing/2014/main" id="{777CA492-E7BD-448F-96ED-8BEC410A4A5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90506941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cs typeface="Segoe UI"/>
              </a:rPr>
              <a:t>Lesson 03: </a:t>
            </a:r>
            <a:r>
              <a:rPr lang="en-US" dirty="0"/>
              <a:t>Configure </a:t>
            </a:r>
            <a:r>
              <a:rPr lang="en-US" dirty="0">
                <a:cs typeface="Segoe UI"/>
              </a:rPr>
              <a:t>Azure Firewall</a:t>
            </a:r>
          </a:p>
        </p:txBody>
      </p:sp>
      <p:pic>
        <p:nvPicPr>
          <p:cNvPr id="3" name="Picture 2" descr="Icon of a security lock">
            <a:extLst>
              <a:ext uri="{FF2B5EF4-FFF2-40B4-BE49-F238E27FC236}">
                <a16:creationId xmlns:a16="http://schemas.microsoft.com/office/drawing/2014/main" id="{E91BD6C8-CAFE-4931-B01F-ADF0EB66A59A}"/>
              </a:ext>
            </a:extLst>
          </p:cNvPr>
          <p:cNvPicPr>
            <a:picLocks noChangeAspect="1"/>
          </p:cNvPicPr>
          <p:nvPr/>
        </p:nvPicPr>
        <p:blipFill rotWithShape="1">
          <a:blip r:embed="rId3"/>
          <a:srcRect b="20657"/>
          <a:stretch/>
        </p:blipFill>
        <p:spPr>
          <a:xfrm>
            <a:off x="10349216" y="2820660"/>
            <a:ext cx="1061734" cy="1421140"/>
          </a:xfrm>
          <a:prstGeom prst="rect">
            <a:avLst/>
          </a:prstGeom>
        </p:spPr>
      </p:pic>
    </p:spTree>
    <p:extLst>
      <p:ext uri="{BB962C8B-B14F-4D97-AF65-F5344CB8AC3E}">
        <p14:creationId xmlns:p14="http://schemas.microsoft.com/office/powerpoint/2010/main" val="36740806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Configure Azure Firewall Introduction</a:t>
            </a:r>
          </a:p>
        </p:txBody>
      </p:sp>
      <p:sp>
        <p:nvSpPr>
          <p:cNvPr id="4" name="Rectangle 3">
            <a:extLst>
              <a:ext uri="{FF2B5EF4-FFF2-40B4-BE49-F238E27FC236}">
                <a16:creationId xmlns:a16="http://schemas.microsoft.com/office/drawing/2014/main" id="{B099C8C4-0334-4225-878E-06FCEDA4D7B2}"/>
              </a:ext>
            </a:extLst>
          </p:cNvPr>
          <p:cNvSpPr/>
          <p:nvPr/>
        </p:nvSpPr>
        <p:spPr>
          <a:xfrm>
            <a:off x="4663808" y="277664"/>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Determine Azure Firewall Uses</a:t>
            </a:r>
          </a:p>
        </p:txBody>
      </p:sp>
      <p:sp>
        <p:nvSpPr>
          <p:cNvPr id="5" name="Rectangle 4">
            <a:extLst>
              <a:ext uri="{FF2B5EF4-FFF2-40B4-BE49-F238E27FC236}">
                <a16:creationId xmlns:a16="http://schemas.microsoft.com/office/drawing/2014/main" id="{CA0602FD-12F8-4426-A8CD-B233D1BEA4F2}"/>
              </a:ext>
            </a:extLst>
          </p:cNvPr>
          <p:cNvSpPr/>
          <p:nvPr/>
        </p:nvSpPr>
        <p:spPr>
          <a:xfrm>
            <a:off x="4663808" y="1089677"/>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Create Azure Firewalls</a:t>
            </a:r>
          </a:p>
        </p:txBody>
      </p:sp>
      <p:sp>
        <p:nvSpPr>
          <p:cNvPr id="6" name="Rectangle 5">
            <a:extLst>
              <a:ext uri="{FF2B5EF4-FFF2-40B4-BE49-F238E27FC236}">
                <a16:creationId xmlns:a16="http://schemas.microsoft.com/office/drawing/2014/main" id="{A6982591-4642-4531-B78C-9D3120CCBE61}"/>
              </a:ext>
            </a:extLst>
          </p:cNvPr>
          <p:cNvSpPr/>
          <p:nvPr/>
        </p:nvSpPr>
        <p:spPr>
          <a:xfrm>
            <a:off x="4663808" y="2026714"/>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Create Azure Firewall Rules</a:t>
            </a:r>
          </a:p>
        </p:txBody>
      </p:sp>
      <p:sp>
        <p:nvSpPr>
          <p:cNvPr id="3" name="Rectangle 2">
            <a:extLst>
              <a:ext uri="{FF2B5EF4-FFF2-40B4-BE49-F238E27FC236}">
                <a16:creationId xmlns:a16="http://schemas.microsoft.com/office/drawing/2014/main" id="{B7730FDA-F166-44C6-B04D-C6C7845BD28C}"/>
              </a:ext>
            </a:extLst>
          </p:cNvPr>
          <p:cNvSpPr/>
          <p:nvPr/>
        </p:nvSpPr>
        <p:spPr>
          <a:xfrm>
            <a:off x="4673536" y="3149910"/>
            <a:ext cx="68533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Summary and Resources</a:t>
            </a:r>
          </a:p>
        </p:txBody>
      </p:sp>
      <p:grpSp>
        <p:nvGrpSpPr>
          <p:cNvPr id="7" name="Group 6">
            <a:extLst>
              <a:ext uri="{FF2B5EF4-FFF2-40B4-BE49-F238E27FC236}">
                <a16:creationId xmlns:a16="http://schemas.microsoft.com/office/drawing/2014/main" id="{A1488968-815A-422C-8719-EBD7B8DE23F6}"/>
              </a:ext>
              <a:ext uri="{C183D7F6-B498-43B3-948B-1728B52AA6E4}">
                <adec:decorative xmlns:adec="http://schemas.microsoft.com/office/drawing/2017/decorative" val="1"/>
              </a:ext>
            </a:extLst>
          </p:cNvPr>
          <p:cNvGrpSpPr/>
          <p:nvPr/>
        </p:nvGrpSpPr>
        <p:grpSpPr>
          <a:xfrm>
            <a:off x="3654184" y="464207"/>
            <a:ext cx="779643" cy="3470019"/>
            <a:chOff x="3654184" y="464207"/>
            <a:chExt cx="779643" cy="3470019"/>
          </a:xfrm>
        </p:grpSpPr>
        <p:pic>
          <p:nvPicPr>
            <p:cNvPr id="22" name="Picture 21" descr="Icon of a linear chart in a laptop screen">
              <a:extLst>
                <a:ext uri="{FF2B5EF4-FFF2-40B4-BE49-F238E27FC236}">
                  <a16:creationId xmlns:a16="http://schemas.microsoft.com/office/drawing/2014/main" id="{DF0786C4-6D42-4505-A48B-F8CA0FB0D5E9}"/>
                </a:ext>
              </a:extLst>
            </p:cNvPr>
            <p:cNvPicPr>
              <a:picLocks noChangeAspect="1"/>
            </p:cNvPicPr>
            <p:nvPr/>
          </p:nvPicPr>
          <p:blipFill>
            <a:blip r:embed="rId3"/>
            <a:stretch>
              <a:fillRect/>
            </a:stretch>
          </p:blipFill>
          <p:spPr>
            <a:xfrm>
              <a:off x="3654184" y="464207"/>
              <a:ext cx="769915" cy="769915"/>
            </a:xfrm>
            <a:prstGeom prst="rect">
              <a:avLst/>
            </a:prstGeom>
          </p:spPr>
        </p:pic>
        <p:pic>
          <p:nvPicPr>
            <p:cNvPr id="21" name="Picture 20" descr="Icon of a 3 interlap arcs">
              <a:extLst>
                <a:ext uri="{FF2B5EF4-FFF2-40B4-BE49-F238E27FC236}">
                  <a16:creationId xmlns:a16="http://schemas.microsoft.com/office/drawing/2014/main" id="{A59A6BEE-1097-48B8-862B-F1E9DCFB7F7F}"/>
                </a:ext>
              </a:extLst>
            </p:cNvPr>
            <p:cNvPicPr>
              <a:picLocks noChangeAspect="1"/>
            </p:cNvPicPr>
            <p:nvPr/>
          </p:nvPicPr>
          <p:blipFill>
            <a:blip r:embed="rId4"/>
            <a:stretch>
              <a:fillRect/>
            </a:stretch>
          </p:blipFill>
          <p:spPr>
            <a:xfrm>
              <a:off x="3654184" y="1360213"/>
              <a:ext cx="769915" cy="769915"/>
            </a:xfrm>
            <a:prstGeom prst="rect">
              <a:avLst/>
            </a:prstGeom>
          </p:spPr>
        </p:pic>
        <p:pic>
          <p:nvPicPr>
            <p:cNvPr id="20" name="Picture 19" descr="Icon of 4 boxes connected by a line">
              <a:extLst>
                <a:ext uri="{FF2B5EF4-FFF2-40B4-BE49-F238E27FC236}">
                  <a16:creationId xmlns:a16="http://schemas.microsoft.com/office/drawing/2014/main" id="{87C85F95-BF39-484A-B7FA-368DC8DA7A37}"/>
                </a:ext>
              </a:extLst>
            </p:cNvPr>
            <p:cNvPicPr>
              <a:picLocks noChangeAspect="1"/>
            </p:cNvPicPr>
            <p:nvPr/>
          </p:nvPicPr>
          <p:blipFill>
            <a:blip r:embed="rId5"/>
            <a:stretch>
              <a:fillRect/>
            </a:stretch>
          </p:blipFill>
          <p:spPr>
            <a:xfrm>
              <a:off x="3654184" y="2213257"/>
              <a:ext cx="769915" cy="769915"/>
            </a:xfrm>
            <a:prstGeom prst="rect">
              <a:avLst/>
            </a:prstGeom>
          </p:spPr>
        </p:pic>
        <p:grpSp>
          <p:nvGrpSpPr>
            <p:cNvPr id="23" name="Group 22">
              <a:extLst>
                <a:ext uri="{FF2B5EF4-FFF2-40B4-BE49-F238E27FC236}">
                  <a16:creationId xmlns:a16="http://schemas.microsoft.com/office/drawing/2014/main" id="{E6A3CBAE-5393-4EA2-9798-8F8117BD5EAC}"/>
                </a:ext>
              </a:extLst>
            </p:cNvPr>
            <p:cNvGrpSpPr/>
            <p:nvPr/>
          </p:nvGrpSpPr>
          <p:grpSpPr>
            <a:xfrm>
              <a:off x="3663912" y="3194790"/>
              <a:ext cx="769915" cy="739436"/>
              <a:chOff x="10493727" y="629664"/>
              <a:chExt cx="519000" cy="503150"/>
            </a:xfrm>
          </p:grpSpPr>
          <p:pic>
            <p:nvPicPr>
              <p:cNvPr id="24" name="Picture 23">
                <a:extLst>
                  <a:ext uri="{FF2B5EF4-FFF2-40B4-BE49-F238E27FC236}">
                    <a16:creationId xmlns:a16="http://schemas.microsoft.com/office/drawing/2014/main" id="{4337FF05-9CF5-4E6F-BE30-98BE4DEE2E7B}"/>
                  </a:ext>
                </a:extLst>
              </p:cNvPr>
              <p:cNvPicPr>
                <a:picLocks noChangeAspect="1"/>
              </p:cNvPicPr>
              <p:nvPr/>
            </p:nvPicPr>
            <p:blipFill>
              <a:blip r:embed="rId6"/>
              <a:stretch>
                <a:fillRect/>
              </a:stretch>
            </p:blipFill>
            <p:spPr>
              <a:xfrm>
                <a:off x="10493727" y="629664"/>
                <a:ext cx="519000" cy="503150"/>
              </a:xfrm>
              <a:prstGeom prst="rect">
                <a:avLst/>
              </a:prstGeom>
            </p:spPr>
          </p:pic>
          <p:grpSp>
            <p:nvGrpSpPr>
              <p:cNvPr id="25" name="Group 24">
                <a:extLst>
                  <a:ext uri="{FF2B5EF4-FFF2-40B4-BE49-F238E27FC236}">
                    <a16:creationId xmlns:a16="http://schemas.microsoft.com/office/drawing/2014/main" id="{69EACB45-D746-4B84-BBE8-2EEDE69C8386}"/>
                  </a:ext>
                </a:extLst>
              </p:cNvPr>
              <p:cNvGrpSpPr/>
              <p:nvPr/>
            </p:nvGrpSpPr>
            <p:grpSpPr>
              <a:xfrm>
                <a:off x="10604345" y="727773"/>
                <a:ext cx="297764" cy="272864"/>
                <a:chOff x="3876178" y="3413953"/>
                <a:chExt cx="297764" cy="255320"/>
              </a:xfrm>
            </p:grpSpPr>
            <p:sp>
              <p:nvSpPr>
                <p:cNvPr id="26" name="Freeform: Shape 25">
                  <a:extLst>
                    <a:ext uri="{FF2B5EF4-FFF2-40B4-BE49-F238E27FC236}">
                      <a16:creationId xmlns:a16="http://schemas.microsoft.com/office/drawing/2014/main" id="{AA4CDD3B-AFE7-4ECD-8E5C-FAFF9551B5E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B8591A8-0894-4C49-A2BE-995761DD67B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5AC99AB-913A-49D9-8E78-8BFE064E982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3C2367A-B554-42AC-941A-EBEEE3E2536F}"/>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60858EF-AC72-4CC5-98EC-5919303B4FD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8467A66-4737-4FE6-B86E-92CE2913641F}"/>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BAA3F7-B908-42F8-8B76-416BDD2DA81D}"/>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F3D103F-5FA0-4B97-AD13-7FF6CE6312B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40851188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Determine Azure Firewall Uses</a:t>
            </a:r>
          </a:p>
        </p:txBody>
      </p:sp>
      <p:sp>
        <p:nvSpPr>
          <p:cNvPr id="5" name="Rectangle 4">
            <a:extLst>
              <a:ext uri="{FF2B5EF4-FFF2-40B4-BE49-F238E27FC236}">
                <a16:creationId xmlns:a16="http://schemas.microsoft.com/office/drawing/2014/main" id="{F92477FF-A0AF-470C-8BA0-354EC1813339}"/>
              </a:ext>
            </a:extLst>
          </p:cNvPr>
          <p:cNvSpPr/>
          <p:nvPr/>
        </p:nvSpPr>
        <p:spPr>
          <a:xfrm>
            <a:off x="427037" y="1236174"/>
            <a:ext cx="5780215" cy="4579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Stateful firewall as a service</a:t>
            </a:r>
          </a:p>
        </p:txBody>
      </p:sp>
      <p:sp>
        <p:nvSpPr>
          <p:cNvPr id="7" name="Rectangle 6">
            <a:extLst>
              <a:ext uri="{FF2B5EF4-FFF2-40B4-BE49-F238E27FC236}">
                <a16:creationId xmlns:a16="http://schemas.microsoft.com/office/drawing/2014/main" id="{E27F5F05-0B0B-441B-A57A-61D4CDCD4B95}"/>
              </a:ext>
            </a:extLst>
          </p:cNvPr>
          <p:cNvSpPr/>
          <p:nvPr/>
        </p:nvSpPr>
        <p:spPr>
          <a:xfrm>
            <a:off x="427037" y="1907464"/>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Built-in high availability with unrestricted cloud scalability</a:t>
            </a:r>
          </a:p>
        </p:txBody>
      </p:sp>
      <p:sp>
        <p:nvSpPr>
          <p:cNvPr id="8" name="Rectangle 7">
            <a:extLst>
              <a:ext uri="{FF2B5EF4-FFF2-40B4-BE49-F238E27FC236}">
                <a16:creationId xmlns:a16="http://schemas.microsoft.com/office/drawing/2014/main" id="{ED8A30DC-5B17-45D3-BE47-B1DB6CA1A042}"/>
              </a:ext>
            </a:extLst>
          </p:cNvPr>
          <p:cNvSpPr/>
          <p:nvPr/>
        </p:nvSpPr>
        <p:spPr>
          <a:xfrm>
            <a:off x="427037" y="2860105"/>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Create, enforce, and log application and network connectivity policies</a:t>
            </a:r>
          </a:p>
        </p:txBody>
      </p:sp>
      <p:sp>
        <p:nvSpPr>
          <p:cNvPr id="9" name="Rectangle 8">
            <a:extLst>
              <a:ext uri="{FF2B5EF4-FFF2-40B4-BE49-F238E27FC236}">
                <a16:creationId xmlns:a16="http://schemas.microsoft.com/office/drawing/2014/main" id="{2D0A33A8-6B0D-4D43-9138-45D6795B8AEB}"/>
              </a:ext>
            </a:extLst>
          </p:cNvPr>
          <p:cNvSpPr/>
          <p:nvPr/>
        </p:nvSpPr>
        <p:spPr>
          <a:xfrm>
            <a:off x="427035" y="3860066"/>
            <a:ext cx="5780215" cy="4443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Threat intelligence-based filtering</a:t>
            </a:r>
          </a:p>
        </p:txBody>
      </p:sp>
      <p:sp>
        <p:nvSpPr>
          <p:cNvPr id="10" name="Rectangle 9">
            <a:extLst>
              <a:ext uri="{FF2B5EF4-FFF2-40B4-BE49-F238E27FC236}">
                <a16:creationId xmlns:a16="http://schemas.microsoft.com/office/drawing/2014/main" id="{81C1142A-2B5A-473F-9B34-24D5EA6EC410}"/>
              </a:ext>
            </a:extLst>
          </p:cNvPr>
          <p:cNvSpPr/>
          <p:nvPr/>
        </p:nvSpPr>
        <p:spPr>
          <a:xfrm>
            <a:off x="427037" y="4551563"/>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Fully integrated with Azure Monitor for logging and analytics</a:t>
            </a:r>
          </a:p>
        </p:txBody>
      </p:sp>
      <p:sp>
        <p:nvSpPr>
          <p:cNvPr id="11" name="Rectangle 10">
            <a:extLst>
              <a:ext uri="{FF2B5EF4-FFF2-40B4-BE49-F238E27FC236}">
                <a16:creationId xmlns:a16="http://schemas.microsoft.com/office/drawing/2014/main" id="{98EA9014-32B7-4BC8-A703-0390850379EE}"/>
              </a:ext>
            </a:extLst>
          </p:cNvPr>
          <p:cNvSpPr/>
          <p:nvPr/>
        </p:nvSpPr>
        <p:spPr>
          <a:xfrm>
            <a:off x="427036" y="5525510"/>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Support for hybrid connectivity through deployment behind VPN and ExpressRoute Gateways</a:t>
            </a:r>
          </a:p>
        </p:txBody>
      </p:sp>
      <p:sp>
        <p:nvSpPr>
          <p:cNvPr id="6" name="Rectangle 5">
            <a:extLst>
              <a:ext uri="{FF2B5EF4-FFF2-40B4-BE49-F238E27FC236}">
                <a16:creationId xmlns:a16="http://schemas.microsoft.com/office/drawing/2014/main" id="{C3E2415B-3C39-4095-B66F-AAE06248DAA2}"/>
              </a:ext>
              <a:ext uri="{C183D7F6-B498-43B3-948B-1728B52AA6E4}">
                <adec:decorative xmlns:adec="http://schemas.microsoft.com/office/drawing/2017/decorative" val="1"/>
              </a:ext>
            </a:extLst>
          </p:cNvPr>
          <p:cNvSpPr/>
          <p:nvPr/>
        </p:nvSpPr>
        <p:spPr bwMode="auto">
          <a:xfrm>
            <a:off x="6362700" y="1192213"/>
            <a:ext cx="56467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4" name="Picture 3" descr="VNets are using an Azure Firewall and Threat Intelligence to deny or allow traffic">
            <a:extLst>
              <a:ext uri="{FF2B5EF4-FFF2-40B4-BE49-F238E27FC236}">
                <a16:creationId xmlns:a16="http://schemas.microsoft.com/office/drawing/2014/main" id="{39B0BBFD-86A3-4D71-8568-183EBDD0E4EB}"/>
              </a:ext>
            </a:extLst>
          </p:cNvPr>
          <p:cNvPicPr>
            <a:picLocks noChangeAspect="1"/>
          </p:cNvPicPr>
          <p:nvPr/>
        </p:nvPicPr>
        <p:blipFill>
          <a:blip r:embed="rId3"/>
          <a:stretch>
            <a:fillRect/>
          </a:stretch>
        </p:blipFill>
        <p:spPr>
          <a:xfrm>
            <a:off x="6509543" y="1907464"/>
            <a:ext cx="5353050" cy="3524250"/>
          </a:xfrm>
          <a:prstGeom prst="rect">
            <a:avLst/>
          </a:prstGeom>
        </p:spPr>
      </p:pic>
    </p:spTree>
    <p:extLst>
      <p:ext uri="{BB962C8B-B14F-4D97-AF65-F5344CB8AC3E}">
        <p14:creationId xmlns:p14="http://schemas.microsoft.com/office/powerpoint/2010/main" val="41631089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1A59-50D9-9082-D5E2-CAD4643B51C2}"/>
              </a:ext>
            </a:extLst>
          </p:cNvPr>
          <p:cNvSpPr>
            <a:spLocks noGrp="1"/>
          </p:cNvSpPr>
          <p:nvPr>
            <p:ph type="title"/>
          </p:nvPr>
        </p:nvSpPr>
        <p:spPr/>
        <p:txBody>
          <a:bodyPr/>
          <a:lstStyle/>
          <a:p>
            <a:r>
              <a:rPr lang="en-GB" dirty="0"/>
              <a:t>What is a Hub and Spoke Architecture?</a:t>
            </a:r>
          </a:p>
        </p:txBody>
      </p:sp>
      <p:pic>
        <p:nvPicPr>
          <p:cNvPr id="5122" name="Picture 2" descr="Diagram with three subnets. Numbers are aligned with the subnets.">
            <a:extLst>
              <a:ext uri="{FF2B5EF4-FFF2-40B4-BE49-F238E27FC236}">
                <a16:creationId xmlns:a16="http://schemas.microsoft.com/office/drawing/2014/main" id="{BD3CB1A7-DFB4-475A-F957-869EDAAD3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1592263"/>
            <a:ext cx="114109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5557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EB7B-F1F8-BDE4-A57B-2CC611EEE60C}"/>
              </a:ext>
            </a:extLst>
          </p:cNvPr>
          <p:cNvSpPr>
            <a:spLocks noGrp="1"/>
          </p:cNvSpPr>
          <p:nvPr>
            <p:ph type="title"/>
          </p:nvPr>
        </p:nvSpPr>
        <p:spPr/>
        <p:txBody>
          <a:bodyPr/>
          <a:lstStyle/>
          <a:p>
            <a:r>
              <a:rPr lang="en-GB" dirty="0"/>
              <a:t>Benefits of the Hub and Spoke model?</a:t>
            </a:r>
          </a:p>
        </p:txBody>
      </p:sp>
      <p:sp>
        <p:nvSpPr>
          <p:cNvPr id="4" name="TextBox 3">
            <a:extLst>
              <a:ext uri="{FF2B5EF4-FFF2-40B4-BE49-F238E27FC236}">
                <a16:creationId xmlns:a16="http://schemas.microsoft.com/office/drawing/2014/main" id="{F5587C36-502C-DCE4-0C5B-BBCC9912E88C}"/>
              </a:ext>
            </a:extLst>
          </p:cNvPr>
          <p:cNvSpPr txBox="1"/>
          <p:nvPr/>
        </p:nvSpPr>
        <p:spPr>
          <a:xfrm>
            <a:off x="451643" y="1427887"/>
            <a:ext cx="11533187" cy="4524315"/>
          </a:xfrm>
          <a:prstGeom prst="rect">
            <a:avLst/>
          </a:prstGeom>
          <a:noFill/>
        </p:spPr>
        <p:txBody>
          <a:bodyPr wrap="square">
            <a:spAutoFit/>
          </a:bodyPr>
          <a:lstStyle/>
          <a:p>
            <a:pPr algn="l"/>
            <a:r>
              <a:rPr lang="en-GB" dirty="0"/>
              <a:t>The hub is a virtual network in Azure that acts as a central point of connectivity to your on-premises network.</a:t>
            </a:r>
          </a:p>
          <a:p>
            <a:pPr algn="l"/>
            <a:endParaRPr lang="en-GB" dirty="0"/>
          </a:p>
          <a:p>
            <a:pPr algn="l"/>
            <a:r>
              <a:rPr lang="en-GB" dirty="0"/>
              <a:t>The spokes are virtual networks that peer with the hub, and can be used to isolate workloads.</a:t>
            </a:r>
          </a:p>
          <a:p>
            <a:pPr algn="l"/>
            <a:endParaRPr lang="en-GB" dirty="0"/>
          </a:p>
          <a:p>
            <a:pPr algn="l"/>
            <a:r>
              <a:rPr lang="en-GB" dirty="0"/>
              <a:t>Traffic flows between the on-premises datacentre and the hub through an ExpressRoute or VPN gateway connection.</a:t>
            </a:r>
          </a:p>
          <a:p>
            <a:pPr algn="l"/>
            <a:endParaRPr lang="en-GB" dirty="0"/>
          </a:p>
          <a:p>
            <a:pPr algn="l"/>
            <a:r>
              <a:rPr lang="en-GB" dirty="0"/>
              <a:t>Workloads in different environments that require shared services. For example, development and testing environments that require DNS. Shared services are placed in the hub virtual network. Each environment is deployed to a spoke to maintain isolation.</a:t>
            </a:r>
          </a:p>
          <a:p>
            <a:pPr algn="l"/>
            <a:endParaRPr lang="en-GB" dirty="0"/>
          </a:p>
          <a:p>
            <a:pPr algn="l"/>
            <a:r>
              <a:rPr lang="en-GB" dirty="0"/>
              <a:t>Workloads that don't require connectivity to each other, but require access to shared services.</a:t>
            </a:r>
          </a:p>
          <a:p>
            <a:pPr algn="l"/>
            <a:endParaRPr lang="en-GB" dirty="0"/>
          </a:p>
          <a:p>
            <a:pPr algn="l"/>
            <a:r>
              <a:rPr lang="en-GB" dirty="0"/>
              <a:t>Enterprises that require central control over security aspects. For example, a firewall in the hub and workloads in each spoke.</a:t>
            </a:r>
          </a:p>
          <a:p>
            <a:pPr algn="l"/>
            <a:endParaRPr lang="en-GB" dirty="0"/>
          </a:p>
        </p:txBody>
      </p:sp>
    </p:spTree>
    <p:extLst>
      <p:ext uri="{BB962C8B-B14F-4D97-AF65-F5344CB8AC3E}">
        <p14:creationId xmlns:p14="http://schemas.microsoft.com/office/powerpoint/2010/main" val="39395408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EE9-E5E3-4336-BA26-8B078D3D7218}"/>
              </a:ext>
            </a:extLst>
          </p:cNvPr>
          <p:cNvSpPr>
            <a:spLocks noGrp="1"/>
          </p:cNvSpPr>
          <p:nvPr>
            <p:ph type="title"/>
          </p:nvPr>
        </p:nvSpPr>
        <p:spPr/>
        <p:txBody>
          <a:bodyPr/>
          <a:lstStyle/>
          <a:p>
            <a:r>
              <a:rPr lang="en-US" dirty="0"/>
              <a:t>Create Azure Firewalls</a:t>
            </a:r>
          </a:p>
        </p:txBody>
      </p:sp>
      <p:sp>
        <p:nvSpPr>
          <p:cNvPr id="9" name="Rectangle 8">
            <a:extLst>
              <a:ext uri="{FF2B5EF4-FFF2-40B4-BE49-F238E27FC236}">
                <a16:creationId xmlns:a16="http://schemas.microsoft.com/office/drawing/2014/main" id="{39FD55CA-F157-4619-9C25-3FFA28FD8D6E}"/>
              </a:ext>
              <a:ext uri="{C183D7F6-B498-43B3-948B-1728B52AA6E4}">
                <adec:decorative xmlns:adec="http://schemas.microsoft.com/office/drawing/2017/decorative" val="1"/>
              </a:ext>
            </a:extLst>
          </p:cNvPr>
          <p:cNvSpPr/>
          <p:nvPr/>
        </p:nvSpPr>
        <p:spPr bwMode="auto">
          <a:xfrm>
            <a:off x="583660" y="1192213"/>
            <a:ext cx="11293812" cy="365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BF8C227-E4E2-4445-A9AF-7C8EC0933E52}"/>
              </a:ext>
            </a:extLst>
          </p:cNvPr>
          <p:cNvSpPr/>
          <p:nvPr/>
        </p:nvSpPr>
        <p:spPr>
          <a:xfrm>
            <a:off x="699600" y="5098283"/>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 Hub-Spoke network topology is recommended</a:t>
            </a:r>
          </a:p>
        </p:txBody>
      </p:sp>
      <p:sp>
        <p:nvSpPr>
          <p:cNvPr id="12" name="Rectangle 11">
            <a:extLst>
              <a:ext uri="{FF2B5EF4-FFF2-40B4-BE49-F238E27FC236}">
                <a16:creationId xmlns:a16="http://schemas.microsoft.com/office/drawing/2014/main" id="{37D6B01C-0E1A-431E-ABBF-2C2668E74CF6}"/>
              </a:ext>
            </a:extLst>
          </p:cNvPr>
          <p:cNvSpPr/>
          <p:nvPr/>
        </p:nvSpPr>
        <p:spPr>
          <a:xfrm>
            <a:off x="4470327" y="5098282"/>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Shared services are placed in the hub virtual network</a:t>
            </a:r>
          </a:p>
        </p:txBody>
      </p:sp>
      <p:sp>
        <p:nvSpPr>
          <p:cNvPr id="13" name="Rectangle 12">
            <a:extLst>
              <a:ext uri="{FF2B5EF4-FFF2-40B4-BE49-F238E27FC236}">
                <a16:creationId xmlns:a16="http://schemas.microsoft.com/office/drawing/2014/main" id="{C28CC056-FD60-4626-8428-503313FDB51E}"/>
              </a:ext>
            </a:extLst>
          </p:cNvPr>
          <p:cNvSpPr/>
          <p:nvPr/>
        </p:nvSpPr>
        <p:spPr>
          <a:xfrm>
            <a:off x="8241054" y="5098282"/>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Each environment is deployed to a spoke to maintain isolation</a:t>
            </a:r>
          </a:p>
        </p:txBody>
      </p:sp>
      <p:pic>
        <p:nvPicPr>
          <p:cNvPr id="1026" name="Picture 2" descr="Diagram of an on-premises network using a hub virtual network (with Firewall) to access spoke virtual networks. VNet peering is used between the hub and spokes. ">
            <a:extLst>
              <a:ext uri="{FF2B5EF4-FFF2-40B4-BE49-F238E27FC236}">
                <a16:creationId xmlns:a16="http://schemas.microsoft.com/office/drawing/2014/main" id="{EAC11EDD-426D-42EC-8E29-EE9E78B18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892" y="1397976"/>
            <a:ext cx="10634934" cy="324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611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EE1-EDF8-423D-BBCE-93C01A29C952}"/>
              </a:ext>
            </a:extLst>
          </p:cNvPr>
          <p:cNvSpPr>
            <a:spLocks noGrp="1"/>
          </p:cNvSpPr>
          <p:nvPr>
            <p:ph type="title"/>
          </p:nvPr>
        </p:nvSpPr>
        <p:spPr/>
        <p:txBody>
          <a:bodyPr/>
          <a:lstStyle/>
          <a:p>
            <a:r>
              <a:rPr lang="en-US" dirty="0"/>
              <a:t>Create Azure Firewall Rules</a:t>
            </a:r>
          </a:p>
        </p:txBody>
      </p:sp>
      <p:sp>
        <p:nvSpPr>
          <p:cNvPr id="4" name="Rectangle 3">
            <a:extLst>
              <a:ext uri="{FF2B5EF4-FFF2-40B4-BE49-F238E27FC236}">
                <a16:creationId xmlns:a16="http://schemas.microsoft.com/office/drawing/2014/main" id="{687E815D-B094-45EE-BE83-4D67D979C113}"/>
              </a:ext>
            </a:extLst>
          </p:cNvPr>
          <p:cNvSpPr/>
          <p:nvPr/>
        </p:nvSpPr>
        <p:spPr>
          <a:xfrm>
            <a:off x="427036" y="1414418"/>
            <a:ext cx="6575655"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dirty="0">
                <a:solidFill>
                  <a:schemeClr val="tx1"/>
                </a:solidFill>
              </a:rPr>
              <a:t>Azure Firewall Manager centralizes firewall management</a:t>
            </a:r>
          </a:p>
        </p:txBody>
      </p:sp>
      <p:sp>
        <p:nvSpPr>
          <p:cNvPr id="10" name="Rectangle 9">
            <a:extLst>
              <a:ext uri="{FF2B5EF4-FFF2-40B4-BE49-F238E27FC236}">
                <a16:creationId xmlns:a16="http://schemas.microsoft.com/office/drawing/2014/main" id="{FD2387D2-BABD-4E0B-8FD8-4CB7F7B8D473}"/>
              </a:ext>
            </a:extLst>
          </p:cNvPr>
          <p:cNvSpPr/>
          <p:nvPr/>
        </p:nvSpPr>
        <p:spPr>
          <a:xfrm>
            <a:off x="427036" y="2384527"/>
            <a:ext cx="6575655"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dirty="0">
                <a:solidFill>
                  <a:schemeClr val="tx1"/>
                </a:solidFill>
              </a:rPr>
              <a:t>Firewall policies container rules and settings to control access</a:t>
            </a:r>
          </a:p>
        </p:txBody>
      </p:sp>
      <p:sp>
        <p:nvSpPr>
          <p:cNvPr id="6" name="Rectangle 5">
            <a:extLst>
              <a:ext uri="{FF2B5EF4-FFF2-40B4-BE49-F238E27FC236}">
                <a16:creationId xmlns:a16="http://schemas.microsoft.com/office/drawing/2014/main" id="{297F82D0-A319-4B22-8E15-125D6E771613}"/>
              </a:ext>
            </a:extLst>
          </p:cNvPr>
          <p:cNvSpPr/>
          <p:nvPr/>
        </p:nvSpPr>
        <p:spPr>
          <a:xfrm>
            <a:off x="851337" y="3283521"/>
            <a:ext cx="6151354"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NAT rules</a:t>
            </a:r>
            <a:r>
              <a:rPr lang="en-US" sz="2000" dirty="0">
                <a:solidFill>
                  <a:schemeClr val="tx1"/>
                </a:solidFill>
              </a:rPr>
              <a:t> allow incoming connections</a:t>
            </a:r>
          </a:p>
        </p:txBody>
      </p:sp>
      <p:sp>
        <p:nvSpPr>
          <p:cNvPr id="7" name="Rectangle 6">
            <a:extLst>
              <a:ext uri="{FF2B5EF4-FFF2-40B4-BE49-F238E27FC236}">
                <a16:creationId xmlns:a16="http://schemas.microsoft.com/office/drawing/2014/main" id="{9DE21242-5198-4F1E-93DB-8321CD2FD207}"/>
              </a:ext>
            </a:extLst>
          </p:cNvPr>
          <p:cNvSpPr/>
          <p:nvPr/>
        </p:nvSpPr>
        <p:spPr>
          <a:xfrm>
            <a:off x="891896" y="4296588"/>
            <a:ext cx="6110795" cy="94941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Network rules </a:t>
            </a:r>
            <a:r>
              <a:rPr lang="en-US" sz="2000" dirty="0">
                <a:solidFill>
                  <a:schemeClr val="tx1"/>
                </a:solidFill>
              </a:rPr>
              <a:t>contain source and destination addresses, protocols, and destination ports</a:t>
            </a:r>
          </a:p>
        </p:txBody>
      </p:sp>
      <p:sp>
        <p:nvSpPr>
          <p:cNvPr id="8" name="Rectangle 7">
            <a:extLst>
              <a:ext uri="{FF2B5EF4-FFF2-40B4-BE49-F238E27FC236}">
                <a16:creationId xmlns:a16="http://schemas.microsoft.com/office/drawing/2014/main" id="{CE2CD1C5-E33C-4CB6-9450-1F8203A4AE47}"/>
              </a:ext>
            </a:extLst>
          </p:cNvPr>
          <p:cNvSpPr/>
          <p:nvPr/>
        </p:nvSpPr>
        <p:spPr>
          <a:xfrm>
            <a:off x="892353" y="5412329"/>
            <a:ext cx="6110338" cy="949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Application rules</a:t>
            </a:r>
            <a:r>
              <a:rPr lang="en-US" sz="2000" dirty="0">
                <a:solidFill>
                  <a:schemeClr val="tx1"/>
                </a:solidFill>
              </a:rPr>
              <a:t> </a:t>
            </a:r>
            <a:r>
              <a:rPr lang="en-US" sz="2000" b="1" dirty="0">
                <a:solidFill>
                  <a:schemeClr val="tx1"/>
                </a:solidFill>
              </a:rPr>
              <a:t>provide</a:t>
            </a:r>
            <a:r>
              <a:rPr lang="en-US" sz="2000" dirty="0">
                <a:solidFill>
                  <a:schemeClr val="tx1"/>
                </a:solidFill>
              </a:rPr>
              <a:t> qualified domain names (FQDNs) that can be accessed from a subnet</a:t>
            </a:r>
          </a:p>
        </p:txBody>
      </p:sp>
      <p:sp>
        <p:nvSpPr>
          <p:cNvPr id="5" name="Rectangle 4">
            <a:extLst>
              <a:ext uri="{FF2B5EF4-FFF2-40B4-BE49-F238E27FC236}">
                <a16:creationId xmlns:a16="http://schemas.microsoft.com/office/drawing/2014/main" id="{CB31D96E-1CDE-4C56-84B3-60AEE8C04CDB}"/>
              </a:ext>
              <a:ext uri="{C183D7F6-B498-43B3-948B-1728B52AA6E4}">
                <adec:decorative xmlns:adec="http://schemas.microsoft.com/office/drawing/2017/decorative" val="1"/>
              </a:ext>
            </a:extLst>
          </p:cNvPr>
          <p:cNvSpPr/>
          <p:nvPr/>
        </p:nvSpPr>
        <p:spPr bwMode="auto">
          <a:xfrm>
            <a:off x="7420303" y="1414418"/>
            <a:ext cx="4589135" cy="494732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Azure Firewall Manager portal menu showing the different types of rules. ">
            <a:extLst>
              <a:ext uri="{FF2B5EF4-FFF2-40B4-BE49-F238E27FC236}">
                <a16:creationId xmlns:a16="http://schemas.microsoft.com/office/drawing/2014/main" id="{BA9838B3-869C-4DF7-8006-32DE46518C16}"/>
              </a:ext>
            </a:extLst>
          </p:cNvPr>
          <p:cNvPicPr>
            <a:picLocks noChangeAspect="1"/>
          </p:cNvPicPr>
          <p:nvPr/>
        </p:nvPicPr>
        <p:blipFill>
          <a:blip r:embed="rId3"/>
          <a:stretch>
            <a:fillRect/>
          </a:stretch>
        </p:blipFill>
        <p:spPr>
          <a:xfrm>
            <a:off x="8095490" y="1925337"/>
            <a:ext cx="2993136" cy="3563112"/>
          </a:xfrm>
          <a:prstGeom prst="rect">
            <a:avLst/>
          </a:prstGeom>
        </p:spPr>
      </p:pic>
    </p:spTree>
    <p:extLst>
      <p:ext uri="{BB962C8B-B14F-4D97-AF65-F5344CB8AC3E}">
        <p14:creationId xmlns:p14="http://schemas.microsoft.com/office/powerpoint/2010/main" val="221101596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EE92-F0BA-2A0C-1506-ECD43138AA13}"/>
              </a:ext>
            </a:extLst>
          </p:cNvPr>
          <p:cNvSpPr>
            <a:spLocks noGrp="1"/>
          </p:cNvSpPr>
          <p:nvPr>
            <p:ph type="title"/>
          </p:nvPr>
        </p:nvSpPr>
        <p:spPr/>
        <p:txBody>
          <a:bodyPr/>
          <a:lstStyle/>
          <a:p>
            <a:r>
              <a:rPr lang="en-GB" dirty="0"/>
              <a:t>Configuring Rules on Azure Firewall</a:t>
            </a:r>
          </a:p>
        </p:txBody>
      </p:sp>
      <p:sp>
        <p:nvSpPr>
          <p:cNvPr id="4" name="TextBox 3">
            <a:extLst>
              <a:ext uri="{FF2B5EF4-FFF2-40B4-BE49-F238E27FC236}">
                <a16:creationId xmlns:a16="http://schemas.microsoft.com/office/drawing/2014/main" id="{26BD2A40-E007-D9EB-78DC-5F61EF603825}"/>
              </a:ext>
            </a:extLst>
          </p:cNvPr>
          <p:cNvSpPr txBox="1"/>
          <p:nvPr/>
        </p:nvSpPr>
        <p:spPr>
          <a:xfrm>
            <a:off x="465138" y="1767959"/>
            <a:ext cx="6219824" cy="369332"/>
          </a:xfrm>
          <a:prstGeom prst="rect">
            <a:avLst/>
          </a:prstGeom>
          <a:noFill/>
        </p:spPr>
        <p:txBody>
          <a:bodyPr wrap="square">
            <a:spAutoFit/>
          </a:bodyPr>
          <a:lstStyle/>
          <a:p>
            <a:pPr algn="l"/>
            <a:r>
              <a:rPr lang="en-GB" b="1" i="0">
                <a:solidFill>
                  <a:srgbClr val="171717"/>
                </a:solidFill>
                <a:effectLst/>
                <a:latin typeface="Segoe UI" panose="020B0502040204020203" pitchFamily="34" charset="0"/>
              </a:rPr>
              <a:t>NAT rules</a:t>
            </a:r>
            <a:endParaRPr lang="en-GB" b="1" i="0" dirty="0">
              <a:solidFill>
                <a:srgbClr val="171717"/>
              </a:solidFill>
              <a:effectLst/>
              <a:latin typeface="Segoe UI" panose="020B0502040204020203" pitchFamily="34" charset="0"/>
            </a:endParaRPr>
          </a:p>
        </p:txBody>
      </p:sp>
      <p:sp>
        <p:nvSpPr>
          <p:cNvPr id="5" name="TextBox 4">
            <a:extLst>
              <a:ext uri="{FF2B5EF4-FFF2-40B4-BE49-F238E27FC236}">
                <a16:creationId xmlns:a16="http://schemas.microsoft.com/office/drawing/2014/main" id="{05DE5C7F-5818-69D8-5C55-98EA06BBE43C}"/>
              </a:ext>
            </a:extLst>
          </p:cNvPr>
          <p:cNvSpPr txBox="1"/>
          <p:nvPr/>
        </p:nvSpPr>
        <p:spPr>
          <a:xfrm>
            <a:off x="465138" y="3366055"/>
            <a:ext cx="6219824" cy="369332"/>
          </a:xfrm>
          <a:prstGeom prst="rect">
            <a:avLst/>
          </a:prstGeom>
          <a:noFill/>
        </p:spPr>
        <p:txBody>
          <a:bodyPr wrap="square">
            <a:spAutoFit/>
          </a:bodyPr>
          <a:lstStyle/>
          <a:p>
            <a:pPr algn="l"/>
            <a:r>
              <a:rPr lang="en-GB" b="1" i="0">
                <a:solidFill>
                  <a:srgbClr val="171717"/>
                </a:solidFill>
                <a:effectLst/>
                <a:latin typeface="Segoe UI" panose="020B0502040204020203" pitchFamily="34" charset="0"/>
              </a:rPr>
              <a:t>Network rules</a:t>
            </a:r>
          </a:p>
        </p:txBody>
      </p:sp>
      <p:sp>
        <p:nvSpPr>
          <p:cNvPr id="7" name="TextBox 6">
            <a:extLst>
              <a:ext uri="{FF2B5EF4-FFF2-40B4-BE49-F238E27FC236}">
                <a16:creationId xmlns:a16="http://schemas.microsoft.com/office/drawing/2014/main" id="{077AC29C-A32F-9BEA-C6AF-203E0CD08256}"/>
              </a:ext>
            </a:extLst>
          </p:cNvPr>
          <p:cNvSpPr txBox="1"/>
          <p:nvPr/>
        </p:nvSpPr>
        <p:spPr>
          <a:xfrm>
            <a:off x="385763" y="4962047"/>
            <a:ext cx="6219824" cy="369332"/>
          </a:xfrm>
          <a:prstGeom prst="rect">
            <a:avLst/>
          </a:prstGeom>
          <a:noFill/>
        </p:spPr>
        <p:txBody>
          <a:bodyPr wrap="square">
            <a:spAutoFit/>
          </a:bodyPr>
          <a:lstStyle/>
          <a:p>
            <a:pPr algn="l"/>
            <a:r>
              <a:rPr lang="en-GB" b="1" i="0" dirty="0">
                <a:solidFill>
                  <a:srgbClr val="171717"/>
                </a:solidFill>
                <a:effectLst/>
                <a:latin typeface="Segoe UI" panose="020B0502040204020203" pitchFamily="34" charset="0"/>
              </a:rPr>
              <a:t>Application rules</a:t>
            </a:r>
          </a:p>
        </p:txBody>
      </p:sp>
      <p:sp>
        <p:nvSpPr>
          <p:cNvPr id="9" name="TextBox 8">
            <a:extLst>
              <a:ext uri="{FF2B5EF4-FFF2-40B4-BE49-F238E27FC236}">
                <a16:creationId xmlns:a16="http://schemas.microsoft.com/office/drawing/2014/main" id="{CD3F653E-14E7-AA22-2FFB-C862E6D8AE27}"/>
              </a:ext>
            </a:extLst>
          </p:cNvPr>
          <p:cNvSpPr txBox="1"/>
          <p:nvPr/>
        </p:nvSpPr>
        <p:spPr>
          <a:xfrm>
            <a:off x="2805112" y="1767959"/>
            <a:ext cx="9024937" cy="1477328"/>
          </a:xfrm>
          <a:prstGeom prst="rect">
            <a:avLst/>
          </a:prstGeom>
          <a:noFill/>
        </p:spPr>
        <p:txBody>
          <a:bodyPr wrap="square">
            <a:spAutoFit/>
          </a:bodyPr>
          <a:lstStyle/>
          <a:p>
            <a:r>
              <a:rPr lang="en-GB" b="0" i="0" dirty="0">
                <a:solidFill>
                  <a:srgbClr val="171717"/>
                </a:solidFill>
                <a:effectLst/>
                <a:latin typeface="Segoe UI" panose="020B0502040204020203" pitchFamily="34" charset="0"/>
              </a:rPr>
              <a:t>You can configure Azure Firewall Destination Network Address Translation (DNAT) to translate and filter inbound traffic to your subnets. Each rule in the NAT rule collection is used to translate your firewall public IP and port to a private IP and port. Scenarios where NAT rules might be helpful are publishing SSH, RDP, or non-HTTP/S applications to the Internet.</a:t>
            </a:r>
            <a:endParaRPr lang="en-GB" dirty="0"/>
          </a:p>
        </p:txBody>
      </p:sp>
      <p:sp>
        <p:nvSpPr>
          <p:cNvPr id="11" name="TextBox 10">
            <a:extLst>
              <a:ext uri="{FF2B5EF4-FFF2-40B4-BE49-F238E27FC236}">
                <a16:creationId xmlns:a16="http://schemas.microsoft.com/office/drawing/2014/main" id="{EFE665A7-5C90-EC52-E15E-25DE6D90AB93}"/>
              </a:ext>
            </a:extLst>
          </p:cNvPr>
          <p:cNvSpPr txBox="1"/>
          <p:nvPr/>
        </p:nvSpPr>
        <p:spPr>
          <a:xfrm>
            <a:off x="2805112" y="3433286"/>
            <a:ext cx="8720136" cy="1200329"/>
          </a:xfrm>
          <a:prstGeom prst="rect">
            <a:avLst/>
          </a:prstGeom>
          <a:noFill/>
        </p:spPr>
        <p:txBody>
          <a:bodyPr wrap="square">
            <a:spAutoFit/>
          </a:bodyPr>
          <a:lstStyle/>
          <a:p>
            <a:r>
              <a:rPr lang="en-GB" b="0" i="0" dirty="0">
                <a:solidFill>
                  <a:srgbClr val="171717"/>
                </a:solidFill>
                <a:effectLst/>
                <a:latin typeface="Segoe UI" panose="020B0502040204020203" pitchFamily="34" charset="0"/>
              </a:rPr>
              <a:t>Any non-HTTP/S traffic that will be allowed to flow through the firewall must have a network rule. For example, if resources in one subnet must communicate with resources in another subnet, then you would configure a network rule from the source to the destination. </a:t>
            </a:r>
            <a:endParaRPr lang="en-GB" dirty="0"/>
          </a:p>
        </p:txBody>
      </p:sp>
      <p:sp>
        <p:nvSpPr>
          <p:cNvPr id="13" name="TextBox 12">
            <a:extLst>
              <a:ext uri="{FF2B5EF4-FFF2-40B4-BE49-F238E27FC236}">
                <a16:creationId xmlns:a16="http://schemas.microsoft.com/office/drawing/2014/main" id="{84410B04-A1A2-5326-6B17-1D05219F47E8}"/>
              </a:ext>
            </a:extLst>
          </p:cNvPr>
          <p:cNvSpPr txBox="1"/>
          <p:nvPr/>
        </p:nvSpPr>
        <p:spPr>
          <a:xfrm>
            <a:off x="2805112" y="4869714"/>
            <a:ext cx="8720136" cy="923330"/>
          </a:xfrm>
          <a:prstGeom prst="rect">
            <a:avLst/>
          </a:prstGeom>
          <a:noFill/>
        </p:spPr>
        <p:txBody>
          <a:bodyPr wrap="square">
            <a:spAutoFit/>
          </a:bodyPr>
          <a:lstStyle/>
          <a:p>
            <a:r>
              <a:rPr lang="en-GB" b="0" i="0" dirty="0">
                <a:solidFill>
                  <a:srgbClr val="171717"/>
                </a:solidFill>
                <a:effectLst/>
                <a:latin typeface="Segoe UI" panose="020B0502040204020203" pitchFamily="34" charset="0"/>
              </a:rPr>
              <a:t>Application rules define fully qualified domain names (FQDNs) that can be accessed from a subnet. For example, specify the Windows Update network traffic through the firewall.</a:t>
            </a:r>
            <a:endParaRPr lang="en-GB" dirty="0"/>
          </a:p>
        </p:txBody>
      </p:sp>
    </p:spTree>
    <p:extLst>
      <p:ext uri="{BB962C8B-B14F-4D97-AF65-F5344CB8AC3E}">
        <p14:creationId xmlns:p14="http://schemas.microsoft.com/office/powerpoint/2010/main" val="35416851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676526"/>
            <a:ext cx="2506662" cy="1641475"/>
          </a:xfrm>
        </p:spPr>
        <p:txBody>
          <a:bodyPr/>
          <a:lstStyle/>
          <a:p>
            <a:r>
              <a:rPr lang="en-US" dirty="0"/>
              <a:t>Configure Virtual Networks Introduction</a:t>
            </a:r>
          </a:p>
        </p:txBody>
      </p:sp>
      <p:sp>
        <p:nvSpPr>
          <p:cNvPr id="5" name="Rectangle 4">
            <a:extLst>
              <a:ext uri="{FF2B5EF4-FFF2-40B4-BE49-F238E27FC236}">
                <a16:creationId xmlns:a16="http://schemas.microsoft.com/office/drawing/2014/main" id="{AB3A1709-C971-4249-90BC-2B61932F0B83}"/>
              </a:ext>
            </a:extLst>
          </p:cNvPr>
          <p:cNvSpPr/>
          <p:nvPr/>
        </p:nvSpPr>
        <p:spPr>
          <a:xfrm>
            <a:off x="4404360" y="354895"/>
            <a:ext cx="6904038" cy="59433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1022350">
              <a:lnSpc>
                <a:spcPct val="150000"/>
              </a:lnSpc>
              <a:spcBef>
                <a:spcPct val="0"/>
              </a:spcBef>
              <a:spcAft>
                <a:spcPts val="1200"/>
              </a:spcAft>
            </a:pPr>
            <a:r>
              <a:rPr lang="en-US" sz="2300" dirty="0">
                <a:solidFill>
                  <a:schemeClr val="tx1"/>
                </a:solidFill>
              </a:rPr>
              <a:t>Plan Virtual Networks</a:t>
            </a:r>
          </a:p>
          <a:p>
            <a:pPr defTabSz="1022350">
              <a:lnSpc>
                <a:spcPct val="150000"/>
              </a:lnSpc>
              <a:spcBef>
                <a:spcPct val="0"/>
              </a:spcBef>
              <a:spcAft>
                <a:spcPts val="1200"/>
              </a:spcAft>
            </a:pPr>
            <a:r>
              <a:rPr lang="en-US" sz="2300" dirty="0">
                <a:solidFill>
                  <a:schemeClr val="tx1"/>
                </a:solidFill>
              </a:rPr>
              <a:t>Create Subnets</a:t>
            </a:r>
          </a:p>
          <a:p>
            <a:pPr defTabSz="1022350">
              <a:lnSpc>
                <a:spcPct val="150000"/>
              </a:lnSpc>
              <a:spcBef>
                <a:spcPct val="0"/>
              </a:spcBef>
              <a:spcAft>
                <a:spcPts val="1200"/>
              </a:spcAft>
            </a:pPr>
            <a:r>
              <a:rPr lang="en-US" sz="2300" dirty="0">
                <a:solidFill>
                  <a:schemeClr val="tx1"/>
                </a:solidFill>
              </a:rPr>
              <a:t>Create Virtual Networks</a:t>
            </a:r>
          </a:p>
          <a:p>
            <a:pPr defTabSz="1022350">
              <a:lnSpc>
                <a:spcPct val="150000"/>
              </a:lnSpc>
              <a:spcBef>
                <a:spcPct val="0"/>
              </a:spcBef>
              <a:spcAft>
                <a:spcPts val="1200"/>
              </a:spcAft>
            </a:pPr>
            <a:r>
              <a:rPr lang="en-US" sz="2300" dirty="0">
                <a:solidFill>
                  <a:schemeClr val="tx1"/>
                </a:solidFill>
              </a:rPr>
              <a:t>Plan IP Addressing</a:t>
            </a:r>
          </a:p>
          <a:p>
            <a:pPr defTabSz="1022350">
              <a:lnSpc>
                <a:spcPct val="150000"/>
              </a:lnSpc>
              <a:spcBef>
                <a:spcPct val="0"/>
              </a:spcBef>
              <a:spcAft>
                <a:spcPts val="1200"/>
              </a:spcAft>
            </a:pPr>
            <a:r>
              <a:rPr lang="en-US" sz="2300" dirty="0">
                <a:solidFill>
                  <a:schemeClr val="tx1"/>
                </a:solidFill>
              </a:rPr>
              <a:t>Create Public IP Addresses</a:t>
            </a:r>
          </a:p>
          <a:p>
            <a:pPr defTabSz="1022350">
              <a:lnSpc>
                <a:spcPct val="150000"/>
              </a:lnSpc>
              <a:spcBef>
                <a:spcPct val="0"/>
              </a:spcBef>
              <a:spcAft>
                <a:spcPts val="1200"/>
              </a:spcAft>
            </a:pPr>
            <a:r>
              <a:rPr lang="en-US" sz="2300" dirty="0">
                <a:solidFill>
                  <a:schemeClr val="tx1"/>
                </a:solidFill>
              </a:rPr>
              <a:t>Associate Public IP Addresses</a:t>
            </a:r>
          </a:p>
          <a:p>
            <a:pPr defTabSz="1022350">
              <a:lnSpc>
                <a:spcPct val="150000"/>
              </a:lnSpc>
              <a:spcBef>
                <a:spcPct val="0"/>
              </a:spcBef>
              <a:spcAft>
                <a:spcPts val="1200"/>
              </a:spcAft>
            </a:pPr>
            <a:r>
              <a:rPr lang="en-US" sz="2300" dirty="0">
                <a:solidFill>
                  <a:schemeClr val="tx1"/>
                </a:solidFill>
              </a:rPr>
              <a:t>Associate Private IP Addresses</a:t>
            </a:r>
          </a:p>
          <a:p>
            <a:pPr defTabSz="1022350">
              <a:lnSpc>
                <a:spcPct val="150000"/>
              </a:lnSpc>
              <a:spcBef>
                <a:spcPct val="0"/>
              </a:spcBef>
              <a:spcAft>
                <a:spcPts val="1200"/>
              </a:spcAft>
            </a:pPr>
            <a:r>
              <a:rPr lang="en-US" sz="2300" dirty="0">
                <a:solidFill>
                  <a:schemeClr val="tx1"/>
                </a:solidFill>
              </a:rPr>
              <a:t>Demonstration – Virtual Networks</a:t>
            </a:r>
          </a:p>
          <a:p>
            <a:pPr defTabSz="1022350">
              <a:lnSpc>
                <a:spcPct val="150000"/>
              </a:lnSpc>
              <a:spcBef>
                <a:spcPct val="0"/>
              </a:spcBef>
              <a:spcAft>
                <a:spcPts val="1200"/>
              </a:spcAft>
            </a:pPr>
            <a:r>
              <a:rPr lang="en-US" sz="2300" dirty="0">
                <a:solidFill>
                  <a:schemeClr val="tx1"/>
                </a:solidFill>
              </a:rPr>
              <a:t>Summary and Resources</a:t>
            </a:r>
          </a:p>
        </p:txBody>
      </p:sp>
      <p:grpSp>
        <p:nvGrpSpPr>
          <p:cNvPr id="4" name="Group 3">
            <a:extLst>
              <a:ext uri="{FF2B5EF4-FFF2-40B4-BE49-F238E27FC236}">
                <a16:creationId xmlns:a16="http://schemas.microsoft.com/office/drawing/2014/main" id="{3A77E16D-8625-42B4-97BD-2931733658F3}"/>
              </a:ext>
              <a:ext uri="{C183D7F6-B498-43B3-948B-1728B52AA6E4}">
                <adec:decorative xmlns:adec="http://schemas.microsoft.com/office/drawing/2017/decorative" val="1"/>
              </a:ext>
            </a:extLst>
          </p:cNvPr>
          <p:cNvGrpSpPr/>
          <p:nvPr/>
        </p:nvGrpSpPr>
        <p:grpSpPr>
          <a:xfrm>
            <a:off x="3640771" y="354895"/>
            <a:ext cx="620434" cy="6033660"/>
            <a:chOff x="3640771" y="354895"/>
            <a:chExt cx="620434" cy="6033660"/>
          </a:xfrm>
        </p:grpSpPr>
        <p:pic>
          <p:nvPicPr>
            <p:cNvPr id="63" name="Picture 62" descr="Icon of a rectangle, a square and a circle in a straight line">
              <a:extLst>
                <a:ext uri="{FF2B5EF4-FFF2-40B4-BE49-F238E27FC236}">
                  <a16:creationId xmlns:a16="http://schemas.microsoft.com/office/drawing/2014/main" id="{075A0095-1E7F-458C-B98F-4EAE5C5AAEE8}"/>
                </a:ext>
              </a:extLst>
            </p:cNvPr>
            <p:cNvPicPr>
              <a:picLocks noChangeAspect="1"/>
            </p:cNvPicPr>
            <p:nvPr/>
          </p:nvPicPr>
          <p:blipFill>
            <a:blip r:embed="rId3"/>
            <a:stretch>
              <a:fillRect/>
            </a:stretch>
          </p:blipFill>
          <p:spPr>
            <a:xfrm>
              <a:off x="3640771" y="354895"/>
              <a:ext cx="577680" cy="577680"/>
            </a:xfrm>
            <a:prstGeom prst="rect">
              <a:avLst/>
            </a:prstGeom>
          </p:spPr>
        </p:pic>
        <p:pic>
          <p:nvPicPr>
            <p:cNvPr id="62" name="Picture 61" descr="Icon of a mobile phone">
              <a:extLst>
                <a:ext uri="{FF2B5EF4-FFF2-40B4-BE49-F238E27FC236}">
                  <a16:creationId xmlns:a16="http://schemas.microsoft.com/office/drawing/2014/main" id="{91053E8D-A266-4AD1-8F65-8C8BCAE21F5F}"/>
                </a:ext>
              </a:extLst>
            </p:cNvPr>
            <p:cNvPicPr>
              <a:picLocks noChangeAspect="1"/>
            </p:cNvPicPr>
            <p:nvPr/>
          </p:nvPicPr>
          <p:blipFill>
            <a:blip r:embed="rId4"/>
            <a:stretch>
              <a:fillRect/>
            </a:stretch>
          </p:blipFill>
          <p:spPr>
            <a:xfrm>
              <a:off x="3647219" y="1719833"/>
              <a:ext cx="577680" cy="577680"/>
            </a:xfrm>
            <a:prstGeom prst="rect">
              <a:avLst/>
            </a:prstGeom>
          </p:spPr>
        </p:pic>
        <p:pic>
          <p:nvPicPr>
            <p:cNvPr id="61" name="Picture 60" descr="Icon of a column chart">
              <a:extLst>
                <a:ext uri="{FF2B5EF4-FFF2-40B4-BE49-F238E27FC236}">
                  <a16:creationId xmlns:a16="http://schemas.microsoft.com/office/drawing/2014/main" id="{10DEBEBD-7B63-4806-8DE8-4BACDAB47EFD}"/>
                </a:ext>
              </a:extLst>
            </p:cNvPr>
            <p:cNvPicPr>
              <a:picLocks noChangeAspect="1"/>
            </p:cNvPicPr>
            <p:nvPr/>
          </p:nvPicPr>
          <p:blipFill>
            <a:blip r:embed="rId5"/>
            <a:stretch>
              <a:fillRect/>
            </a:stretch>
          </p:blipFill>
          <p:spPr>
            <a:xfrm>
              <a:off x="3647219" y="3084771"/>
              <a:ext cx="577680" cy="577680"/>
            </a:xfrm>
            <a:prstGeom prst="rect">
              <a:avLst/>
            </a:prstGeom>
          </p:spPr>
        </p:pic>
        <p:pic>
          <p:nvPicPr>
            <p:cNvPr id="60" name="Picture 59" descr="Icon of a gear inside a circle">
              <a:extLst>
                <a:ext uri="{FF2B5EF4-FFF2-40B4-BE49-F238E27FC236}">
                  <a16:creationId xmlns:a16="http://schemas.microsoft.com/office/drawing/2014/main" id="{D101B89A-C528-4BB1-86DC-E35516021960}"/>
                </a:ext>
              </a:extLst>
            </p:cNvPr>
            <p:cNvPicPr>
              <a:picLocks noChangeAspect="1"/>
            </p:cNvPicPr>
            <p:nvPr/>
          </p:nvPicPr>
          <p:blipFill>
            <a:blip r:embed="rId6"/>
            <a:stretch>
              <a:fillRect/>
            </a:stretch>
          </p:blipFill>
          <p:spPr>
            <a:xfrm>
              <a:off x="3647219" y="4449573"/>
              <a:ext cx="577680" cy="576806"/>
            </a:xfrm>
            <a:prstGeom prst="rect">
              <a:avLst/>
            </a:prstGeom>
          </p:spPr>
        </p:pic>
        <p:pic>
          <p:nvPicPr>
            <p:cNvPr id="33" name="Picture 32" descr="Icon of a webpage showing a person">
              <a:extLst>
                <a:ext uri="{FF2B5EF4-FFF2-40B4-BE49-F238E27FC236}">
                  <a16:creationId xmlns:a16="http://schemas.microsoft.com/office/drawing/2014/main" id="{8A3163C2-AA37-4A21-B6E5-DA2A0780113B}"/>
                </a:ext>
              </a:extLst>
            </p:cNvPr>
            <p:cNvPicPr>
              <a:picLocks noChangeAspect="1"/>
            </p:cNvPicPr>
            <p:nvPr/>
          </p:nvPicPr>
          <p:blipFill>
            <a:blip r:embed="rId7"/>
            <a:stretch>
              <a:fillRect/>
            </a:stretch>
          </p:blipFill>
          <p:spPr>
            <a:xfrm>
              <a:off x="3667031" y="5116307"/>
              <a:ext cx="577680" cy="577680"/>
            </a:xfrm>
            <a:prstGeom prst="rect">
              <a:avLst/>
            </a:prstGeom>
          </p:spPr>
        </p:pic>
        <p:pic>
          <p:nvPicPr>
            <p:cNvPr id="3" name="Picture 2" descr="Icon of an arrow pointing upwards">
              <a:extLst>
                <a:ext uri="{FF2B5EF4-FFF2-40B4-BE49-F238E27FC236}">
                  <a16:creationId xmlns:a16="http://schemas.microsoft.com/office/drawing/2014/main" id="{8EA3589D-B895-4C64-884C-0160C8ECBB0E}"/>
                </a:ext>
              </a:extLst>
            </p:cNvPr>
            <p:cNvPicPr>
              <a:picLocks noChangeAspect="1"/>
            </p:cNvPicPr>
            <p:nvPr/>
          </p:nvPicPr>
          <p:blipFill>
            <a:blip r:embed="rId8"/>
            <a:stretch>
              <a:fillRect/>
            </a:stretch>
          </p:blipFill>
          <p:spPr>
            <a:xfrm>
              <a:off x="3640771" y="1028139"/>
              <a:ext cx="600403" cy="599529"/>
            </a:xfrm>
            <a:prstGeom prst="rect">
              <a:avLst/>
            </a:prstGeom>
          </p:spPr>
        </p:pic>
        <p:pic>
          <p:nvPicPr>
            <p:cNvPr id="10" name="Picture 9" descr="Icon of 2 gears">
              <a:extLst>
                <a:ext uri="{FF2B5EF4-FFF2-40B4-BE49-F238E27FC236}">
                  <a16:creationId xmlns:a16="http://schemas.microsoft.com/office/drawing/2014/main" id="{70239A3F-9DFF-453C-9055-743D4C3A5C71}"/>
                </a:ext>
              </a:extLst>
            </p:cNvPr>
            <p:cNvPicPr>
              <a:picLocks noChangeAspect="1"/>
            </p:cNvPicPr>
            <p:nvPr/>
          </p:nvPicPr>
          <p:blipFill>
            <a:blip r:embed="rId9"/>
            <a:stretch>
              <a:fillRect/>
            </a:stretch>
          </p:blipFill>
          <p:spPr>
            <a:xfrm>
              <a:off x="3640771" y="2393077"/>
              <a:ext cx="600403" cy="599529"/>
            </a:xfrm>
            <a:prstGeom prst="rect">
              <a:avLst/>
            </a:prstGeom>
          </p:spPr>
        </p:pic>
        <p:pic>
          <p:nvPicPr>
            <p:cNvPr id="12" name="Picture 11" descr="Icon of 4 arrows going in different directions">
              <a:extLst>
                <a:ext uri="{FF2B5EF4-FFF2-40B4-BE49-F238E27FC236}">
                  <a16:creationId xmlns:a16="http://schemas.microsoft.com/office/drawing/2014/main" id="{5E08A508-46FE-48A4-AB6A-EFBE441ECCB3}"/>
                </a:ext>
              </a:extLst>
            </p:cNvPr>
            <p:cNvPicPr>
              <a:picLocks noChangeAspect="1"/>
            </p:cNvPicPr>
            <p:nvPr/>
          </p:nvPicPr>
          <p:blipFill>
            <a:blip r:embed="rId10"/>
            <a:stretch>
              <a:fillRect/>
            </a:stretch>
          </p:blipFill>
          <p:spPr>
            <a:xfrm>
              <a:off x="3640771" y="3758015"/>
              <a:ext cx="600403" cy="599529"/>
            </a:xfrm>
            <a:prstGeom prst="rect">
              <a:avLst/>
            </a:prstGeom>
          </p:spPr>
        </p:pic>
        <p:pic>
          <p:nvPicPr>
            <p:cNvPr id="15" name="Picture 14">
              <a:extLst>
                <a:ext uri="{FF2B5EF4-FFF2-40B4-BE49-F238E27FC236}">
                  <a16:creationId xmlns:a16="http://schemas.microsoft.com/office/drawing/2014/main" id="{C325C0F3-B92F-477A-8176-149470798789}"/>
                </a:ext>
              </a:extLst>
            </p:cNvPr>
            <p:cNvPicPr>
              <a:picLocks noChangeAspect="1"/>
            </p:cNvPicPr>
            <p:nvPr/>
          </p:nvPicPr>
          <p:blipFill>
            <a:blip r:embed="rId11"/>
            <a:stretch>
              <a:fillRect/>
            </a:stretch>
          </p:blipFill>
          <p:spPr>
            <a:xfrm>
              <a:off x="3683525" y="5810875"/>
              <a:ext cx="577680" cy="577680"/>
            </a:xfrm>
            <a:prstGeom prst="rect">
              <a:avLst/>
            </a:prstGeom>
          </p:spPr>
        </p:pic>
        <p:grpSp>
          <p:nvGrpSpPr>
            <p:cNvPr id="16" name="Group 15">
              <a:extLst>
                <a:ext uri="{FF2B5EF4-FFF2-40B4-BE49-F238E27FC236}">
                  <a16:creationId xmlns:a16="http://schemas.microsoft.com/office/drawing/2014/main" id="{46F65DF9-3F7A-4C36-938C-680AEA614CEF}"/>
                </a:ext>
              </a:extLst>
            </p:cNvPr>
            <p:cNvGrpSpPr/>
            <p:nvPr/>
          </p:nvGrpSpPr>
          <p:grpSpPr>
            <a:xfrm>
              <a:off x="3786619" y="5908920"/>
              <a:ext cx="331430" cy="313282"/>
              <a:chOff x="3876178" y="3413953"/>
              <a:chExt cx="297764" cy="255320"/>
            </a:xfrm>
          </p:grpSpPr>
          <p:sp>
            <p:nvSpPr>
              <p:cNvPr id="17" name="Freeform: Shape 16">
                <a:extLst>
                  <a:ext uri="{FF2B5EF4-FFF2-40B4-BE49-F238E27FC236}">
                    <a16:creationId xmlns:a16="http://schemas.microsoft.com/office/drawing/2014/main" id="{E2DA440A-D5BE-44E1-8E1E-4E3B313155D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B88DBB2-0700-41BE-B50A-526B2510A89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2A2CCC5-E992-436A-B022-CDBEC194151B}"/>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C82CAB7-FCC3-4934-8767-B4F1D1E5E9D4}"/>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F89442B-1807-4A3E-9ECE-5F200D4465F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A734B43-BA84-4F70-9996-08436C32732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E546945-1BDE-4487-B787-555D2B5EB54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C407EA9-59AC-4119-94F1-740BC8E2E2D3}"/>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740226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DF8F-8782-57EA-6F3C-B2EE7C33EBCB}"/>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ECF27B75-91B3-CB18-4F76-AD3045DF7CFD}"/>
              </a:ext>
            </a:extLst>
          </p:cNvPr>
          <p:cNvPicPr>
            <a:picLocks noChangeAspect="1"/>
          </p:cNvPicPr>
          <p:nvPr/>
        </p:nvPicPr>
        <p:blipFill>
          <a:blip r:embed="rId3"/>
          <a:stretch>
            <a:fillRect/>
          </a:stretch>
        </p:blipFill>
        <p:spPr>
          <a:xfrm>
            <a:off x="465138" y="1273912"/>
            <a:ext cx="8116003" cy="4961050"/>
          </a:xfrm>
          <a:prstGeom prst="rect">
            <a:avLst/>
          </a:prstGeom>
        </p:spPr>
      </p:pic>
    </p:spTree>
    <p:extLst>
      <p:ext uri="{BB962C8B-B14F-4D97-AF65-F5344CB8AC3E}">
        <p14:creationId xmlns:p14="http://schemas.microsoft.com/office/powerpoint/2010/main" val="29010753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Azure Firewall</a:t>
            </a:r>
          </a:p>
        </p:txBody>
      </p:sp>
      <p:sp>
        <p:nvSpPr>
          <p:cNvPr id="13" name="TextBox 12">
            <a:extLst>
              <a:ext uri="{FF2B5EF4-FFF2-40B4-BE49-F238E27FC236}">
                <a16:creationId xmlns:a16="http://schemas.microsoft.com/office/drawing/2014/main" id="{3E2AD85C-CCD6-40E0-89B0-D0566F4A5581}"/>
              </a:ext>
            </a:extLst>
          </p:cNvPr>
          <p:cNvSpPr txBox="1"/>
          <p:nvPr/>
        </p:nvSpPr>
        <p:spPr>
          <a:xfrm>
            <a:off x="4849785" y="2315104"/>
            <a:ext cx="6215864" cy="400110"/>
          </a:xfrm>
          <a:prstGeom prst="rect">
            <a:avLst/>
          </a:prstGeom>
          <a:noFill/>
        </p:spPr>
        <p:txBody>
          <a:bodyPr wrap="square">
            <a:spAutoFit/>
          </a:bodyPr>
          <a:lstStyle/>
          <a:p>
            <a:r>
              <a:rPr lang="en-US" sz="2000" dirty="0">
                <a:hlinkClick r:id="rId3"/>
              </a:rPr>
              <a:t>Introduction to Azure Firewall </a:t>
            </a:r>
            <a:endParaRPr lang="en-US" sz="2000" dirty="0"/>
          </a:p>
        </p:txBody>
      </p:sp>
      <p:sp>
        <p:nvSpPr>
          <p:cNvPr id="4" name="Rectangle 3">
            <a:extLst>
              <a:ext uri="{FF2B5EF4-FFF2-40B4-BE49-F238E27FC236}">
                <a16:creationId xmlns:a16="http://schemas.microsoft.com/office/drawing/2014/main" id="{2966B463-01CD-4B75-BB8C-E0B3A0BA3BB5}"/>
              </a:ext>
              <a:ext uri="{C183D7F6-B498-43B3-948B-1728B52AA6E4}">
                <adec:decorative xmlns:adec="http://schemas.microsoft.com/office/drawing/2017/decorative" val="1"/>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 uri="{C183D7F6-B498-43B3-948B-1728B52AA6E4}">
                <adec:decorative xmlns:adec="http://schemas.microsoft.com/office/drawing/2017/decorative" val="1"/>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6" name="Rectangle 5">
            <a:extLst>
              <a:ext uri="{FF2B5EF4-FFF2-40B4-BE49-F238E27FC236}">
                <a16:creationId xmlns:a16="http://schemas.microsoft.com/office/drawing/2014/main" id="{CAC358CA-46B9-4711-B1E2-32C8BA478474}"/>
              </a:ext>
            </a:extLst>
          </p:cNvPr>
          <p:cNvSpPr/>
          <p:nvPr/>
        </p:nvSpPr>
        <p:spPr>
          <a:xfrm>
            <a:off x="4857983" y="288762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4"/>
              </a:rPr>
              <a:t>Introduction to Azure Firewall Manager </a:t>
            </a:r>
            <a:endParaRPr lang="en-US" sz="2000" dirty="0">
              <a:solidFill>
                <a:schemeClr val="tx1"/>
              </a:solidFill>
            </a:endParaRP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83452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cxnSp>
        <p:nvCxnSpPr>
          <p:cNvPr id="12" name="Straight Connector 11">
            <a:extLst>
              <a:ext uri="{FF2B5EF4-FFF2-40B4-BE49-F238E27FC236}">
                <a16:creationId xmlns:a16="http://schemas.microsoft.com/office/drawing/2014/main" id="{1AFBEB29-497C-445C-912F-DED320A35727}"/>
              </a:ext>
              <a:ext uri="{C183D7F6-B498-43B3-948B-1728B52AA6E4}">
                <adec:decorative xmlns:adec="http://schemas.microsoft.com/office/drawing/2017/decorative" val="1"/>
              </a:ext>
            </a:extLst>
          </p:cNvPr>
          <p:cNvCxnSpPr>
            <a:cxnSpLocks/>
          </p:cNvCxnSpPr>
          <p:nvPr/>
        </p:nvCxnSpPr>
        <p:spPr>
          <a:xfrm>
            <a:off x="4979325" y="349726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6256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t>
            </a:r>
            <a:r>
              <a:rPr lang="en-US" dirty="0">
                <a:cs typeface="Segoe UI"/>
              </a:rPr>
              <a:t>Azure DNS</a:t>
            </a:r>
          </a:p>
        </p:txBody>
      </p:sp>
      <p:pic>
        <p:nvPicPr>
          <p:cNvPr id="5" name="Picture 4" descr="Icon of a webpage">
            <a:extLst>
              <a:ext uri="{FF2B5EF4-FFF2-40B4-BE49-F238E27FC236}">
                <a16:creationId xmlns:a16="http://schemas.microsoft.com/office/drawing/2014/main" id="{87498648-25D5-41A6-B1A7-321B45BEA247}"/>
              </a:ext>
            </a:extLst>
          </p:cNvPr>
          <p:cNvPicPr>
            <a:picLocks noChangeAspect="1"/>
          </p:cNvPicPr>
          <p:nvPr/>
        </p:nvPicPr>
        <p:blipFill>
          <a:blip r:embed="rId2"/>
          <a:stretch>
            <a:fillRect/>
          </a:stretch>
        </p:blipFill>
        <p:spPr>
          <a:xfrm>
            <a:off x="10261599" y="3028495"/>
            <a:ext cx="1373491" cy="103068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Configure Azure DNS Introduction</a:t>
            </a:r>
          </a:p>
        </p:txBody>
      </p:sp>
      <p:sp>
        <p:nvSpPr>
          <p:cNvPr id="6" name="Rectangle 5">
            <a:extLst>
              <a:ext uri="{FF2B5EF4-FFF2-40B4-BE49-F238E27FC236}">
                <a16:creationId xmlns:a16="http://schemas.microsoft.com/office/drawing/2014/main" id="{0978B9AA-DDC9-4826-A1DE-BE73AA0A1DC2}"/>
              </a:ext>
            </a:extLst>
          </p:cNvPr>
          <p:cNvSpPr/>
          <p:nvPr/>
        </p:nvSpPr>
        <p:spPr bwMode="auto">
          <a:xfrm>
            <a:off x="4372486" y="1872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Identify Domains and Custom Domains</a:t>
            </a:r>
          </a:p>
        </p:txBody>
      </p:sp>
      <p:sp>
        <p:nvSpPr>
          <p:cNvPr id="34" name="Rectangle 33">
            <a:extLst>
              <a:ext uri="{FF2B5EF4-FFF2-40B4-BE49-F238E27FC236}">
                <a16:creationId xmlns:a16="http://schemas.microsoft.com/office/drawing/2014/main" id="{F6F44370-6775-4001-BF91-C273F78DAC53}"/>
              </a:ext>
            </a:extLst>
          </p:cNvPr>
          <p:cNvSpPr/>
          <p:nvPr/>
        </p:nvSpPr>
        <p:spPr bwMode="auto">
          <a:xfrm>
            <a:off x="4372486" y="905399"/>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Verify Custom Domain Names (optional)</a:t>
            </a:r>
          </a:p>
        </p:txBody>
      </p:sp>
      <p:sp>
        <p:nvSpPr>
          <p:cNvPr id="35" name="Rectangle 34">
            <a:extLst>
              <a:ext uri="{FF2B5EF4-FFF2-40B4-BE49-F238E27FC236}">
                <a16:creationId xmlns:a16="http://schemas.microsoft.com/office/drawing/2014/main" id="{2175F76C-322C-482B-8EC0-EE6243A2C2CA}"/>
              </a:ext>
            </a:extLst>
          </p:cNvPr>
          <p:cNvSpPr/>
          <p:nvPr/>
        </p:nvSpPr>
        <p:spPr bwMode="auto">
          <a:xfrm>
            <a:off x="4394204" y="162798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Create Azure DNS Zones</a:t>
            </a:r>
          </a:p>
        </p:txBody>
      </p:sp>
      <p:sp>
        <p:nvSpPr>
          <p:cNvPr id="36" name="Rectangle 35">
            <a:extLst>
              <a:ext uri="{FF2B5EF4-FFF2-40B4-BE49-F238E27FC236}">
                <a16:creationId xmlns:a16="http://schemas.microsoft.com/office/drawing/2014/main" id="{3784DCB1-6CA0-4DD7-829E-3D91B52D95D5}"/>
              </a:ext>
            </a:extLst>
          </p:cNvPr>
          <p:cNvSpPr/>
          <p:nvPr/>
        </p:nvSpPr>
        <p:spPr bwMode="auto">
          <a:xfrm>
            <a:off x="4394204" y="2338522"/>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Delegate DNS Domains</a:t>
            </a:r>
          </a:p>
        </p:txBody>
      </p:sp>
      <p:sp>
        <p:nvSpPr>
          <p:cNvPr id="37" name="Rectangle 36">
            <a:extLst>
              <a:ext uri="{FF2B5EF4-FFF2-40B4-BE49-F238E27FC236}">
                <a16:creationId xmlns:a16="http://schemas.microsoft.com/office/drawing/2014/main" id="{C92E73BC-7FDD-433A-B5AA-E56BAEAF9064}"/>
              </a:ext>
            </a:extLst>
          </p:cNvPr>
          <p:cNvSpPr/>
          <p:nvPr/>
        </p:nvSpPr>
        <p:spPr bwMode="auto">
          <a:xfrm>
            <a:off x="4394204" y="30687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Add DNS Record Sets</a:t>
            </a:r>
          </a:p>
        </p:txBody>
      </p:sp>
      <p:sp>
        <p:nvSpPr>
          <p:cNvPr id="38" name="Rectangle 37">
            <a:extLst>
              <a:ext uri="{FF2B5EF4-FFF2-40B4-BE49-F238E27FC236}">
                <a16:creationId xmlns:a16="http://schemas.microsoft.com/office/drawing/2014/main" id="{F5EE0AF9-08AA-4D9C-991C-6CC92FB6F651}"/>
              </a:ext>
            </a:extLst>
          </p:cNvPr>
          <p:cNvSpPr/>
          <p:nvPr/>
        </p:nvSpPr>
        <p:spPr bwMode="auto">
          <a:xfrm>
            <a:off x="4372486" y="3816858"/>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Plan for Private DNS Zones</a:t>
            </a:r>
          </a:p>
        </p:txBody>
      </p:sp>
      <p:sp>
        <p:nvSpPr>
          <p:cNvPr id="39" name="Rectangle 38">
            <a:extLst>
              <a:ext uri="{FF2B5EF4-FFF2-40B4-BE49-F238E27FC236}">
                <a16:creationId xmlns:a16="http://schemas.microsoft.com/office/drawing/2014/main" id="{F6B7377C-893D-436E-A5D7-8874519F5F2F}"/>
              </a:ext>
            </a:extLst>
          </p:cNvPr>
          <p:cNvSpPr/>
          <p:nvPr/>
        </p:nvSpPr>
        <p:spPr bwMode="auto">
          <a:xfrm>
            <a:off x="4372486" y="450150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Determine Private Zone Scenarios </a:t>
            </a:r>
          </a:p>
        </p:txBody>
      </p:sp>
      <p:sp>
        <p:nvSpPr>
          <p:cNvPr id="40" name="Rectangle 39">
            <a:extLst>
              <a:ext uri="{FF2B5EF4-FFF2-40B4-BE49-F238E27FC236}">
                <a16:creationId xmlns:a16="http://schemas.microsoft.com/office/drawing/2014/main" id="{EDC75C3D-5F8F-4C41-A516-72679214B756}"/>
              </a:ext>
            </a:extLst>
          </p:cNvPr>
          <p:cNvSpPr/>
          <p:nvPr/>
        </p:nvSpPr>
        <p:spPr bwMode="auto">
          <a:xfrm>
            <a:off x="4372486" y="518984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Demonstration – DNS Name Resolution</a:t>
            </a:r>
          </a:p>
        </p:txBody>
      </p:sp>
      <p:grpSp>
        <p:nvGrpSpPr>
          <p:cNvPr id="3" name="Group 2">
            <a:extLst>
              <a:ext uri="{FF2B5EF4-FFF2-40B4-BE49-F238E27FC236}">
                <a16:creationId xmlns:a16="http://schemas.microsoft.com/office/drawing/2014/main" id="{2F72EC59-9797-4D99-87E6-1D59E6185014}"/>
              </a:ext>
              <a:ext uri="{C183D7F6-B498-43B3-948B-1728B52AA6E4}">
                <adec:decorative xmlns:adec="http://schemas.microsoft.com/office/drawing/2017/decorative" val="1"/>
              </a:ext>
            </a:extLst>
          </p:cNvPr>
          <p:cNvGrpSpPr/>
          <p:nvPr/>
        </p:nvGrpSpPr>
        <p:grpSpPr>
          <a:xfrm>
            <a:off x="3588597" y="220122"/>
            <a:ext cx="655103" cy="6413170"/>
            <a:chOff x="4166496" y="434784"/>
            <a:chExt cx="681228" cy="7017493"/>
          </a:xfrm>
        </p:grpSpPr>
        <p:pic>
          <p:nvPicPr>
            <p:cNvPr id="100" name="Picture 99" descr="Icon of a globe">
              <a:extLst>
                <a:ext uri="{FF2B5EF4-FFF2-40B4-BE49-F238E27FC236}">
                  <a16:creationId xmlns:a16="http://schemas.microsoft.com/office/drawing/2014/main" id="{5B7064C0-BCD5-4B4C-BA61-96DA37A7749F}"/>
                </a:ext>
              </a:extLst>
            </p:cNvPr>
            <p:cNvPicPr>
              <a:picLocks noChangeAspect="1"/>
            </p:cNvPicPr>
            <p:nvPr/>
          </p:nvPicPr>
          <p:blipFill>
            <a:blip r:embed="rId3"/>
            <a:stretch>
              <a:fillRect/>
            </a:stretch>
          </p:blipFill>
          <p:spPr>
            <a:xfrm>
              <a:off x="4166496" y="434784"/>
              <a:ext cx="681228" cy="681228"/>
            </a:xfrm>
            <a:prstGeom prst="rect">
              <a:avLst/>
            </a:prstGeom>
          </p:spPr>
        </p:pic>
        <p:pic>
          <p:nvPicPr>
            <p:cNvPr id="99" name="Picture 98" descr="Icon of a checkmark inside a badge">
              <a:extLst>
                <a:ext uri="{FF2B5EF4-FFF2-40B4-BE49-F238E27FC236}">
                  <a16:creationId xmlns:a16="http://schemas.microsoft.com/office/drawing/2014/main" id="{8C3B16B2-34AC-4C14-B22A-C052A3FDDCE3}"/>
                </a:ext>
              </a:extLst>
            </p:cNvPr>
            <p:cNvPicPr>
              <a:picLocks noChangeAspect="1"/>
            </p:cNvPicPr>
            <p:nvPr/>
          </p:nvPicPr>
          <p:blipFill>
            <a:blip r:embed="rId4"/>
            <a:stretch>
              <a:fillRect/>
            </a:stretch>
          </p:blipFill>
          <p:spPr>
            <a:xfrm>
              <a:off x="4166496" y="1220624"/>
              <a:ext cx="681228" cy="681228"/>
            </a:xfrm>
            <a:prstGeom prst="rect">
              <a:avLst/>
            </a:prstGeom>
          </p:spPr>
        </p:pic>
        <p:pic>
          <p:nvPicPr>
            <p:cNvPr id="19" name="Picture 18" descr="Icon of small circles connected by lines forming a big circle">
              <a:extLst>
                <a:ext uri="{FF2B5EF4-FFF2-40B4-BE49-F238E27FC236}">
                  <a16:creationId xmlns:a16="http://schemas.microsoft.com/office/drawing/2014/main" id="{D40FFCE3-CD91-445A-A378-055637C5EBFD}"/>
                </a:ext>
              </a:extLst>
            </p:cNvPr>
            <p:cNvPicPr>
              <a:picLocks noChangeAspect="1"/>
            </p:cNvPicPr>
            <p:nvPr/>
          </p:nvPicPr>
          <p:blipFill>
            <a:blip r:embed="rId5"/>
            <a:stretch>
              <a:fillRect/>
            </a:stretch>
          </p:blipFill>
          <p:spPr>
            <a:xfrm>
              <a:off x="4166496" y="2002384"/>
              <a:ext cx="681228" cy="681228"/>
            </a:xfrm>
            <a:prstGeom prst="rect">
              <a:avLst/>
            </a:prstGeom>
          </p:spPr>
        </p:pic>
        <p:pic>
          <p:nvPicPr>
            <p:cNvPr id="18" name="Picture 17" descr="Icon of a circle and two lines joining to other two circles">
              <a:extLst>
                <a:ext uri="{FF2B5EF4-FFF2-40B4-BE49-F238E27FC236}">
                  <a16:creationId xmlns:a16="http://schemas.microsoft.com/office/drawing/2014/main" id="{6CDBA47E-E505-421B-A4DE-2D0AFBAE970E}"/>
                </a:ext>
              </a:extLst>
            </p:cNvPr>
            <p:cNvPicPr>
              <a:picLocks noChangeAspect="1"/>
            </p:cNvPicPr>
            <p:nvPr/>
          </p:nvPicPr>
          <p:blipFill>
            <a:blip r:embed="rId6"/>
            <a:stretch>
              <a:fillRect/>
            </a:stretch>
          </p:blipFill>
          <p:spPr>
            <a:xfrm>
              <a:off x="4166496" y="2792304"/>
              <a:ext cx="681228" cy="681228"/>
            </a:xfrm>
            <a:prstGeom prst="rect">
              <a:avLst/>
            </a:prstGeom>
          </p:spPr>
        </p:pic>
        <p:pic>
          <p:nvPicPr>
            <p:cNvPr id="16" name="Picture 15" descr="Icon of a document">
              <a:extLst>
                <a:ext uri="{FF2B5EF4-FFF2-40B4-BE49-F238E27FC236}">
                  <a16:creationId xmlns:a16="http://schemas.microsoft.com/office/drawing/2014/main" id="{51E36EF1-5B37-4DE4-8E3F-5684BB12406A}"/>
                </a:ext>
              </a:extLst>
            </p:cNvPr>
            <p:cNvPicPr>
              <a:picLocks noChangeAspect="1"/>
            </p:cNvPicPr>
            <p:nvPr/>
          </p:nvPicPr>
          <p:blipFill>
            <a:blip r:embed="rId7"/>
            <a:stretch>
              <a:fillRect/>
            </a:stretch>
          </p:blipFill>
          <p:spPr>
            <a:xfrm>
              <a:off x="4166496" y="3578144"/>
              <a:ext cx="681228" cy="681228"/>
            </a:xfrm>
            <a:prstGeom prst="rect">
              <a:avLst/>
            </a:prstGeom>
          </p:spPr>
        </p:pic>
        <p:pic>
          <p:nvPicPr>
            <p:cNvPr id="15" name="Picture 14" descr="Icon of a person">
              <a:extLst>
                <a:ext uri="{FF2B5EF4-FFF2-40B4-BE49-F238E27FC236}">
                  <a16:creationId xmlns:a16="http://schemas.microsoft.com/office/drawing/2014/main" id="{D0030DF2-9080-4CE3-8397-EF275B2C778B}"/>
                </a:ext>
              </a:extLst>
            </p:cNvPr>
            <p:cNvPicPr>
              <a:picLocks noChangeAspect="1"/>
            </p:cNvPicPr>
            <p:nvPr/>
          </p:nvPicPr>
          <p:blipFill>
            <a:blip r:embed="rId8"/>
            <a:stretch>
              <a:fillRect/>
            </a:stretch>
          </p:blipFill>
          <p:spPr>
            <a:xfrm>
              <a:off x="4166496" y="4363984"/>
              <a:ext cx="681228" cy="681228"/>
            </a:xfrm>
            <a:prstGeom prst="rect">
              <a:avLst/>
            </a:prstGeom>
          </p:spPr>
        </p:pic>
        <p:pic>
          <p:nvPicPr>
            <p:cNvPr id="14" name="Picture 13" descr="Icon of a magnifying glass and a column chart">
              <a:extLst>
                <a:ext uri="{FF2B5EF4-FFF2-40B4-BE49-F238E27FC236}">
                  <a16:creationId xmlns:a16="http://schemas.microsoft.com/office/drawing/2014/main" id="{A91E82CD-D999-4C3A-A7E2-D60EBAD198D1}"/>
                </a:ext>
              </a:extLst>
            </p:cNvPr>
            <p:cNvPicPr>
              <a:picLocks noChangeAspect="1"/>
            </p:cNvPicPr>
            <p:nvPr/>
          </p:nvPicPr>
          <p:blipFill>
            <a:blip r:embed="rId9"/>
            <a:stretch>
              <a:fillRect/>
            </a:stretch>
          </p:blipFill>
          <p:spPr>
            <a:xfrm>
              <a:off x="4166496" y="5149824"/>
              <a:ext cx="681228" cy="681228"/>
            </a:xfrm>
            <a:prstGeom prst="rect">
              <a:avLst/>
            </a:prstGeom>
          </p:spPr>
        </p:pic>
        <p:pic>
          <p:nvPicPr>
            <p:cNvPr id="12" name="Picture 11" descr="Icon of a tablet">
              <a:extLst>
                <a:ext uri="{FF2B5EF4-FFF2-40B4-BE49-F238E27FC236}">
                  <a16:creationId xmlns:a16="http://schemas.microsoft.com/office/drawing/2014/main" id="{C1A17EF8-46DC-4AAF-8213-915F40CBCEF1}"/>
                </a:ext>
              </a:extLst>
            </p:cNvPr>
            <p:cNvPicPr>
              <a:picLocks noChangeAspect="1"/>
            </p:cNvPicPr>
            <p:nvPr/>
          </p:nvPicPr>
          <p:blipFill>
            <a:blip r:embed="rId10"/>
            <a:stretch>
              <a:fillRect/>
            </a:stretch>
          </p:blipFill>
          <p:spPr>
            <a:xfrm>
              <a:off x="4166496" y="5935662"/>
              <a:ext cx="681228" cy="681228"/>
            </a:xfrm>
            <a:prstGeom prst="rect">
              <a:avLst/>
            </a:prstGeom>
          </p:spPr>
        </p:pic>
        <p:grpSp>
          <p:nvGrpSpPr>
            <p:cNvPr id="49" name="Group 48">
              <a:extLst>
                <a:ext uri="{FF2B5EF4-FFF2-40B4-BE49-F238E27FC236}">
                  <a16:creationId xmlns:a16="http://schemas.microsoft.com/office/drawing/2014/main" id="{46612062-31B7-40B0-AA48-8638EB36B92C}"/>
                </a:ext>
              </a:extLst>
            </p:cNvPr>
            <p:cNvGrpSpPr/>
            <p:nvPr/>
          </p:nvGrpSpPr>
          <p:grpSpPr>
            <a:xfrm>
              <a:off x="4166496" y="6771049"/>
              <a:ext cx="681228" cy="681228"/>
              <a:chOff x="10493727" y="614628"/>
              <a:chExt cx="519000" cy="503150"/>
            </a:xfrm>
          </p:grpSpPr>
          <p:pic>
            <p:nvPicPr>
              <p:cNvPr id="50" name="Picture 49">
                <a:extLst>
                  <a:ext uri="{FF2B5EF4-FFF2-40B4-BE49-F238E27FC236}">
                    <a16:creationId xmlns:a16="http://schemas.microsoft.com/office/drawing/2014/main" id="{0B035CFA-1978-4F90-A48A-E8AB28F67F2C}"/>
                  </a:ext>
                </a:extLst>
              </p:cNvPr>
              <p:cNvPicPr>
                <a:picLocks noChangeAspect="1"/>
              </p:cNvPicPr>
              <p:nvPr/>
            </p:nvPicPr>
            <p:blipFill>
              <a:blip r:embed="rId11"/>
              <a:stretch>
                <a:fillRect/>
              </a:stretch>
            </p:blipFill>
            <p:spPr>
              <a:xfrm>
                <a:off x="10493727" y="614628"/>
                <a:ext cx="519000" cy="503150"/>
              </a:xfrm>
              <a:prstGeom prst="rect">
                <a:avLst/>
              </a:prstGeom>
            </p:spPr>
          </p:pic>
          <p:grpSp>
            <p:nvGrpSpPr>
              <p:cNvPr id="51" name="Group 50">
                <a:extLst>
                  <a:ext uri="{FF2B5EF4-FFF2-40B4-BE49-F238E27FC236}">
                    <a16:creationId xmlns:a16="http://schemas.microsoft.com/office/drawing/2014/main" id="{939E1BD8-4D24-4DB9-8AD0-5FDD61E11667}"/>
                  </a:ext>
                </a:extLst>
              </p:cNvPr>
              <p:cNvGrpSpPr/>
              <p:nvPr/>
            </p:nvGrpSpPr>
            <p:grpSpPr>
              <a:xfrm>
                <a:off x="10604345" y="727773"/>
                <a:ext cx="297764" cy="272864"/>
                <a:chOff x="3876178" y="3413953"/>
                <a:chExt cx="297764" cy="255320"/>
              </a:xfrm>
            </p:grpSpPr>
            <p:sp>
              <p:nvSpPr>
                <p:cNvPr id="52" name="Freeform: Shape 51">
                  <a:extLst>
                    <a:ext uri="{FF2B5EF4-FFF2-40B4-BE49-F238E27FC236}">
                      <a16:creationId xmlns:a16="http://schemas.microsoft.com/office/drawing/2014/main" id="{A4481F13-D536-4AB1-A54F-1C317FE79C0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D986FF1-8A47-4822-AABB-134A0026F7C5}"/>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55176C0-7610-4CD7-B6D9-13BB41F955C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A03175B-6B2A-415D-AD6B-379997141439}"/>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5447FF1-F06D-4FF0-8733-EDCB1411129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E933234-205E-45CE-931E-BA206F9C7F67}"/>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0E30234-C10A-49F3-AF77-167BC184E4A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F4EAF8F-F93B-4B44-A429-174FD8F9809E}"/>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09797520-386B-467B-8C15-3C52E700A6C0}"/>
              </a:ext>
            </a:extLst>
          </p:cNvPr>
          <p:cNvSpPr/>
          <p:nvPr/>
        </p:nvSpPr>
        <p:spPr bwMode="auto">
          <a:xfrm>
            <a:off x="4372486" y="5921840"/>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Summary and Resources</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Identity Domains and Custom Domains</a:t>
            </a:r>
          </a:p>
        </p:txBody>
      </p:sp>
      <p:sp>
        <p:nvSpPr>
          <p:cNvPr id="4" name="Rectangle 3">
            <a:extLst>
              <a:ext uri="{FF2B5EF4-FFF2-40B4-BE49-F238E27FC236}">
                <a16:creationId xmlns:a16="http://schemas.microsoft.com/office/drawing/2014/main" id="{8D24B47B-D05D-49B3-B9D7-811CAE24B59A}"/>
              </a:ext>
            </a:extLst>
          </p:cNvPr>
          <p:cNvSpPr/>
          <p:nvPr/>
        </p:nvSpPr>
        <p:spPr>
          <a:xfrm>
            <a:off x="427037" y="1271342"/>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When you create an Azure subscription an Azure AD domain is created for you</a:t>
            </a:r>
          </a:p>
        </p:txBody>
      </p:sp>
      <p:sp>
        <p:nvSpPr>
          <p:cNvPr id="5" name="Rectangle 4">
            <a:extLst>
              <a:ext uri="{FF2B5EF4-FFF2-40B4-BE49-F238E27FC236}">
                <a16:creationId xmlns:a16="http://schemas.microsoft.com/office/drawing/2014/main" id="{A7E89D5A-2D2C-4167-8B71-2542E57B430C}"/>
              </a:ext>
            </a:extLst>
          </p:cNvPr>
          <p:cNvSpPr/>
          <p:nvPr/>
        </p:nvSpPr>
        <p:spPr>
          <a:xfrm>
            <a:off x="427037" y="2647665"/>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The domain has initial domain name in the form </a:t>
            </a:r>
            <a:r>
              <a:rPr lang="en-US" sz="2200" i="1" dirty="0">
                <a:solidFill>
                  <a:schemeClr val="tx1"/>
                </a:solidFill>
              </a:rPr>
              <a:t>domainname.onmicrosoft.com</a:t>
            </a:r>
          </a:p>
        </p:txBody>
      </p:sp>
      <p:sp>
        <p:nvSpPr>
          <p:cNvPr id="6" name="Rectangle 5">
            <a:extLst>
              <a:ext uri="{FF2B5EF4-FFF2-40B4-BE49-F238E27FC236}">
                <a16:creationId xmlns:a16="http://schemas.microsoft.com/office/drawing/2014/main" id="{3FF3AEDE-459F-49CD-8CF1-E45528CCFFDE}"/>
              </a:ext>
            </a:extLst>
          </p:cNvPr>
          <p:cNvSpPr/>
          <p:nvPr/>
        </p:nvSpPr>
        <p:spPr>
          <a:xfrm>
            <a:off x="427037" y="4023988"/>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You can’t customize/change the name </a:t>
            </a:r>
          </a:p>
        </p:txBody>
      </p:sp>
      <p:sp>
        <p:nvSpPr>
          <p:cNvPr id="7" name="Rectangle 6">
            <a:extLst>
              <a:ext uri="{FF2B5EF4-FFF2-40B4-BE49-F238E27FC236}">
                <a16:creationId xmlns:a16="http://schemas.microsoft.com/office/drawing/2014/main" id="{E6CAB7D3-4D51-48C8-8C3B-2E449600B3EE}"/>
              </a:ext>
            </a:extLst>
          </p:cNvPr>
          <p:cNvSpPr/>
          <p:nvPr/>
        </p:nvSpPr>
        <p:spPr>
          <a:xfrm>
            <a:off x="427036" y="5216796"/>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After the custom name is added it must be verified – this demonstrates ownership of the domain</a:t>
            </a:r>
          </a:p>
        </p:txBody>
      </p:sp>
      <p:sp>
        <p:nvSpPr>
          <p:cNvPr id="8" name="Rectangle 7">
            <a:extLst>
              <a:ext uri="{FF2B5EF4-FFF2-40B4-BE49-F238E27FC236}">
                <a16:creationId xmlns:a16="http://schemas.microsoft.com/office/drawing/2014/main" id="{D2A8A52B-D571-4DDF-B9C8-CAD061F3C72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0" name="Picture 4" descr="Screenshot of the create a directory configuration tab.">
            <a:extLst>
              <a:ext uri="{FF2B5EF4-FFF2-40B4-BE49-F238E27FC236}">
                <a16:creationId xmlns:a16="http://schemas.microsoft.com/office/drawing/2014/main" id="{AF7BC781-F133-4D55-87FF-B77881B0E30A}"/>
              </a:ext>
            </a:extLst>
          </p:cNvPr>
          <p:cNvPicPr>
            <a:picLocks noChangeAspect="1"/>
          </p:cNvPicPr>
          <p:nvPr/>
        </p:nvPicPr>
        <p:blipFill>
          <a:blip r:embed="rId3"/>
          <a:stretch>
            <a:fillRect/>
          </a:stretch>
        </p:blipFill>
        <p:spPr>
          <a:xfrm>
            <a:off x="7760436" y="1333500"/>
            <a:ext cx="3107516" cy="2537252"/>
          </a:xfrm>
          <a:prstGeom prst="rect">
            <a:avLst/>
          </a:prstGeom>
          <a:ln>
            <a:solidFill>
              <a:schemeClr val="tx1"/>
            </a:solidFill>
          </a:ln>
        </p:spPr>
      </p:pic>
      <p:sp>
        <p:nvSpPr>
          <p:cNvPr id="12" name="Arrow: Down 11" descr="Arrow pointing down">
            <a:extLst>
              <a:ext uri="{FF2B5EF4-FFF2-40B4-BE49-F238E27FC236}">
                <a16:creationId xmlns:a16="http://schemas.microsoft.com/office/drawing/2014/main" id="{E8F3283A-8D17-4790-8A98-EBECBA3785ED}"/>
              </a:ext>
              <a:ext uri="{C183D7F6-B498-43B3-948B-1728B52AA6E4}">
                <adec:decorative xmlns:adec="http://schemas.microsoft.com/office/drawing/2017/decorative" val="0"/>
              </a:ext>
            </a:extLst>
          </p:cNvPr>
          <p:cNvSpPr/>
          <p:nvPr/>
        </p:nvSpPr>
        <p:spPr bwMode="auto">
          <a:xfrm>
            <a:off x="9109937" y="3944860"/>
            <a:ext cx="408513" cy="318031"/>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adding a custom domain name.">
            <a:extLst>
              <a:ext uri="{FF2B5EF4-FFF2-40B4-BE49-F238E27FC236}">
                <a16:creationId xmlns:a16="http://schemas.microsoft.com/office/drawing/2014/main" id="{02A11B91-29FA-4709-A850-9A4DE2922579}"/>
              </a:ext>
            </a:extLst>
          </p:cNvPr>
          <p:cNvPicPr>
            <a:picLocks noChangeAspect="1"/>
          </p:cNvPicPr>
          <p:nvPr/>
        </p:nvPicPr>
        <p:blipFill>
          <a:blip r:embed="rId4"/>
          <a:stretch>
            <a:fillRect/>
          </a:stretch>
        </p:blipFill>
        <p:spPr>
          <a:xfrm>
            <a:off x="7680832" y="4230343"/>
            <a:ext cx="3266722" cy="2131403"/>
          </a:xfrm>
          <a:prstGeom prst="rect">
            <a:avLst/>
          </a:prstGeom>
        </p:spPr>
      </p:pic>
    </p:spTree>
    <p:extLst>
      <p:ext uri="{BB962C8B-B14F-4D97-AF65-F5344CB8AC3E}">
        <p14:creationId xmlns:p14="http://schemas.microsoft.com/office/powerpoint/2010/main" val="79739005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Custom Domain Names</a:t>
            </a:r>
          </a:p>
        </p:txBody>
      </p:sp>
      <p:sp>
        <p:nvSpPr>
          <p:cNvPr id="5" name="Rectangle 4">
            <a:extLst>
              <a:ext uri="{FF2B5EF4-FFF2-40B4-BE49-F238E27FC236}">
                <a16:creationId xmlns:a16="http://schemas.microsoft.com/office/drawing/2014/main" id="{BE859702-786A-47AA-93E5-B3913D947DE7}"/>
              </a:ext>
            </a:extLst>
          </p:cNvPr>
          <p:cNvSpPr/>
          <p:nvPr/>
        </p:nvSpPr>
        <p:spPr>
          <a:xfrm>
            <a:off x="427037" y="11922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Verification demonstrates ownership of the domain name</a:t>
            </a:r>
          </a:p>
        </p:txBody>
      </p:sp>
      <p:sp>
        <p:nvSpPr>
          <p:cNvPr id="6" name="Rectangle 5">
            <a:extLst>
              <a:ext uri="{FF2B5EF4-FFF2-40B4-BE49-F238E27FC236}">
                <a16:creationId xmlns:a16="http://schemas.microsoft.com/office/drawing/2014/main" id="{E9BE5AD1-F9EC-4AE1-A01C-1B7D667B61B2}"/>
              </a:ext>
            </a:extLst>
          </p:cNvPr>
          <p:cNvSpPr/>
          <p:nvPr/>
        </p:nvSpPr>
        <p:spPr>
          <a:xfrm>
            <a:off x="427037" y="2568537"/>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Add a DNS record (MX or TXT) that is provided by Azure into your company’s DNS zone</a:t>
            </a:r>
          </a:p>
        </p:txBody>
      </p:sp>
      <p:sp>
        <p:nvSpPr>
          <p:cNvPr id="7" name="Rectangle 6">
            <a:extLst>
              <a:ext uri="{FF2B5EF4-FFF2-40B4-BE49-F238E27FC236}">
                <a16:creationId xmlns:a16="http://schemas.microsoft.com/office/drawing/2014/main" id="{F1A9DB47-D9D1-48DE-9B61-12F0F9C653C7}"/>
              </a:ext>
            </a:extLst>
          </p:cNvPr>
          <p:cNvSpPr/>
          <p:nvPr/>
        </p:nvSpPr>
        <p:spPr>
          <a:xfrm>
            <a:off x="427037" y="3944860"/>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Azure will query the DNS domain for the presence of the record</a:t>
            </a:r>
          </a:p>
        </p:txBody>
      </p:sp>
      <p:sp>
        <p:nvSpPr>
          <p:cNvPr id="8" name="Rectangle 7">
            <a:extLst>
              <a:ext uri="{FF2B5EF4-FFF2-40B4-BE49-F238E27FC236}">
                <a16:creationId xmlns:a16="http://schemas.microsoft.com/office/drawing/2014/main" id="{426FD7F0-4F14-4549-AAB8-4D5F1DBA477D}"/>
              </a:ext>
            </a:extLst>
          </p:cNvPr>
          <p:cNvSpPr/>
          <p:nvPr/>
        </p:nvSpPr>
        <p:spPr>
          <a:xfrm>
            <a:off x="427037" y="5321183"/>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This could take several minutes or several hours – DNS replication </a:t>
            </a:r>
          </a:p>
        </p:txBody>
      </p:sp>
      <p:sp>
        <p:nvSpPr>
          <p:cNvPr id="9" name="Rectangle 8">
            <a:extLst>
              <a:ext uri="{FF2B5EF4-FFF2-40B4-BE49-F238E27FC236}">
                <a16:creationId xmlns:a16="http://schemas.microsoft.com/office/drawing/2014/main" id="{E161DAF0-94C4-48C0-B95A-2747F608720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5" descr="Screenshot of the add a DNS text record page.">
            <a:extLst>
              <a:ext uri="{FF2B5EF4-FFF2-40B4-BE49-F238E27FC236}">
                <a16:creationId xmlns:a16="http://schemas.microsoft.com/office/drawing/2014/main" id="{4E4A35C8-6552-44ED-9212-5F910C5AC73E}"/>
              </a:ext>
            </a:extLst>
          </p:cNvPr>
          <p:cNvPicPr>
            <a:picLocks noChangeAspect="1"/>
          </p:cNvPicPr>
          <p:nvPr/>
        </p:nvPicPr>
        <p:blipFill>
          <a:blip r:embed="rId3"/>
          <a:stretch>
            <a:fillRect/>
          </a:stretch>
        </p:blipFill>
        <p:spPr>
          <a:xfrm>
            <a:off x="6746685" y="1586504"/>
            <a:ext cx="5156200" cy="4564466"/>
          </a:xfrm>
          <a:prstGeom prst="rect">
            <a:avLst/>
          </a:prstGeom>
          <a:ln>
            <a:no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DNS Zones</a:t>
            </a:r>
          </a:p>
        </p:txBody>
      </p:sp>
      <p:sp>
        <p:nvSpPr>
          <p:cNvPr id="6" name="Rectangle 5">
            <a:extLst>
              <a:ext uri="{FF2B5EF4-FFF2-40B4-BE49-F238E27FC236}">
                <a16:creationId xmlns:a16="http://schemas.microsoft.com/office/drawing/2014/main" id="{111D40A4-CDCE-4502-83DD-B2A0C6AF0218}"/>
              </a:ext>
            </a:extLst>
          </p:cNvPr>
          <p:cNvSpPr/>
          <p:nvPr/>
        </p:nvSpPr>
        <p:spPr>
          <a:xfrm>
            <a:off x="427037" y="1512895"/>
            <a:ext cx="6060849" cy="1115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DNS zone hosts the DNS records for a domain</a:t>
            </a:r>
          </a:p>
        </p:txBody>
      </p:sp>
      <p:sp>
        <p:nvSpPr>
          <p:cNvPr id="8" name="Rectangle 7">
            <a:extLst>
              <a:ext uri="{FF2B5EF4-FFF2-40B4-BE49-F238E27FC236}">
                <a16:creationId xmlns:a16="http://schemas.microsoft.com/office/drawing/2014/main" id="{27CBD683-860D-44E7-8022-C5652E1541E4}"/>
              </a:ext>
            </a:extLst>
          </p:cNvPr>
          <p:cNvSpPr/>
          <p:nvPr/>
        </p:nvSpPr>
        <p:spPr>
          <a:xfrm>
            <a:off x="421930" y="2885223"/>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Where multiple zones share the same name,</a:t>
            </a:r>
            <a:br>
              <a:rPr lang="en-US" sz="2000" dirty="0">
                <a:solidFill>
                  <a:schemeClr val="tx1"/>
                </a:solidFill>
              </a:rPr>
            </a:br>
            <a:r>
              <a:rPr lang="en-US" sz="2000" dirty="0">
                <a:solidFill>
                  <a:schemeClr val="tx1"/>
                </a:solidFill>
              </a:rPr>
              <a:t>each instance is assigned different name server addresses </a:t>
            </a:r>
          </a:p>
        </p:txBody>
      </p:sp>
      <p:sp>
        <p:nvSpPr>
          <p:cNvPr id="9" name="Rectangle 8">
            <a:extLst>
              <a:ext uri="{FF2B5EF4-FFF2-40B4-BE49-F238E27FC236}">
                <a16:creationId xmlns:a16="http://schemas.microsoft.com/office/drawing/2014/main" id="{D26FFBFD-21F4-4BF6-978E-CF9A4E87B964}"/>
              </a:ext>
            </a:extLst>
          </p:cNvPr>
          <p:cNvSpPr/>
          <p:nvPr/>
        </p:nvSpPr>
        <p:spPr>
          <a:xfrm>
            <a:off x="421930" y="4315865"/>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Root/Parent domain is registered at the registrar and pointed to Azure NS</a:t>
            </a:r>
          </a:p>
        </p:txBody>
      </p:sp>
      <p:sp>
        <p:nvSpPr>
          <p:cNvPr id="10" name="Rectangle 9">
            <a:extLst>
              <a:ext uri="{FF2B5EF4-FFF2-40B4-BE49-F238E27FC236}">
                <a16:creationId xmlns:a16="http://schemas.microsoft.com/office/drawing/2014/main" id="{64B22871-5DBC-4B5D-AD31-23B2FF3275F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2" descr="Screenshot of the create a DNS zone page.">
            <a:extLst>
              <a:ext uri="{FF2B5EF4-FFF2-40B4-BE49-F238E27FC236}">
                <a16:creationId xmlns:a16="http://schemas.microsoft.com/office/drawing/2014/main" id="{C7D027B3-950B-4EA2-BBD2-003C038C3C77}"/>
              </a:ext>
            </a:extLst>
          </p:cNvPr>
          <p:cNvPicPr>
            <a:picLocks noChangeAspect="1"/>
          </p:cNvPicPr>
          <p:nvPr/>
        </p:nvPicPr>
        <p:blipFill>
          <a:blip r:embed="rId3"/>
          <a:stretch>
            <a:fillRect/>
          </a:stretch>
        </p:blipFill>
        <p:spPr>
          <a:xfrm>
            <a:off x="6797485" y="1730706"/>
            <a:ext cx="5054600" cy="4276062"/>
          </a:xfrm>
          <a:prstGeom prst="rect">
            <a:avLst/>
          </a:prstGeom>
          <a:ln>
            <a:no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7FEB-D3A9-6EA4-C78C-62C00B88A39A}"/>
              </a:ext>
            </a:extLst>
          </p:cNvPr>
          <p:cNvSpPr>
            <a:spLocks noGrp="1"/>
          </p:cNvSpPr>
          <p:nvPr>
            <p:ph type="title"/>
          </p:nvPr>
        </p:nvSpPr>
        <p:spPr/>
        <p:txBody>
          <a:bodyPr/>
          <a:lstStyle/>
          <a:p>
            <a:r>
              <a:rPr lang="en-GB" dirty="0"/>
              <a:t>Things to remember with Azure DNS (Public) Zones</a:t>
            </a:r>
          </a:p>
        </p:txBody>
      </p:sp>
      <p:sp>
        <p:nvSpPr>
          <p:cNvPr id="4" name="TextBox 3">
            <a:extLst>
              <a:ext uri="{FF2B5EF4-FFF2-40B4-BE49-F238E27FC236}">
                <a16:creationId xmlns:a16="http://schemas.microsoft.com/office/drawing/2014/main" id="{3F927B61-A717-3EDF-F365-288C36950D42}"/>
              </a:ext>
            </a:extLst>
          </p:cNvPr>
          <p:cNvSpPr txBox="1"/>
          <p:nvPr/>
        </p:nvSpPr>
        <p:spPr>
          <a:xfrm>
            <a:off x="488156" y="1589047"/>
            <a:ext cx="11460162" cy="3816429"/>
          </a:xfrm>
          <a:prstGeom prst="rect">
            <a:avLst/>
          </a:prstGeom>
          <a:noFill/>
        </p:spPr>
        <p:txBody>
          <a:bodyPr wrap="square">
            <a:spAutoFit/>
          </a:bodyPr>
          <a:lstStyle/>
          <a:p>
            <a:pPr algn="l"/>
            <a:r>
              <a:rPr lang="en-GB" sz="2200" dirty="0"/>
              <a:t>The name of the zone must be unique within the resource group, and the zone must not exist already.</a:t>
            </a:r>
          </a:p>
          <a:p>
            <a:pPr algn="l"/>
            <a:endParaRPr lang="en-GB" sz="2200" dirty="0"/>
          </a:p>
          <a:p>
            <a:pPr algn="l"/>
            <a:r>
              <a:rPr lang="en-GB" sz="2200" dirty="0"/>
              <a:t>The same zone name can be reused in a different resource group or a different Azure subscription.</a:t>
            </a:r>
          </a:p>
          <a:p>
            <a:pPr algn="l"/>
            <a:endParaRPr lang="en-GB" sz="2200" dirty="0"/>
          </a:p>
          <a:p>
            <a:pPr algn="l"/>
            <a:r>
              <a:rPr lang="en-GB" sz="2200" dirty="0"/>
              <a:t>Where multiple zones share the same name, each instance is assigned different name server addresses.</a:t>
            </a:r>
          </a:p>
          <a:p>
            <a:pPr algn="l"/>
            <a:endParaRPr lang="en-GB" sz="2200" dirty="0"/>
          </a:p>
          <a:p>
            <a:pPr algn="l"/>
            <a:r>
              <a:rPr lang="en-GB" sz="2200" dirty="0"/>
              <a:t>Root/Parent domain is registered at the registrar and pointed to Azure DNS.</a:t>
            </a:r>
          </a:p>
          <a:p>
            <a:pPr algn="l"/>
            <a:r>
              <a:rPr lang="en-GB" sz="2200" dirty="0"/>
              <a:t>Child domains are registered in AzureDNS directly.</a:t>
            </a:r>
          </a:p>
        </p:txBody>
      </p:sp>
    </p:spTree>
    <p:extLst>
      <p:ext uri="{BB962C8B-B14F-4D97-AF65-F5344CB8AC3E}">
        <p14:creationId xmlns:p14="http://schemas.microsoft.com/office/powerpoint/2010/main" val="66611489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Delegate DNS Domains</a:t>
            </a:r>
          </a:p>
        </p:txBody>
      </p:sp>
      <p:sp>
        <p:nvSpPr>
          <p:cNvPr id="5" name="Rectangle 4">
            <a:extLst>
              <a:ext uri="{FF2B5EF4-FFF2-40B4-BE49-F238E27FC236}">
                <a16:creationId xmlns:a16="http://schemas.microsoft.com/office/drawing/2014/main" id="{58BD298F-AB01-4860-8ED6-178A8E01B02E}"/>
              </a:ext>
            </a:extLst>
          </p:cNvPr>
          <p:cNvSpPr/>
          <p:nvPr/>
        </p:nvSpPr>
        <p:spPr>
          <a:xfrm>
            <a:off x="427037" y="1394438"/>
            <a:ext cx="4475163" cy="20697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When delegating a domain to Azure DNS, you must use the name server names provided by Azure DNS – use all four</a:t>
            </a:r>
          </a:p>
        </p:txBody>
      </p:sp>
      <p:sp>
        <p:nvSpPr>
          <p:cNvPr id="6" name="Rectangle 5">
            <a:extLst>
              <a:ext uri="{FF2B5EF4-FFF2-40B4-BE49-F238E27FC236}">
                <a16:creationId xmlns:a16="http://schemas.microsoft.com/office/drawing/2014/main" id="{086212BA-E26A-4439-B1A4-76061171CAEE}"/>
              </a:ext>
            </a:extLst>
          </p:cNvPr>
          <p:cNvSpPr/>
          <p:nvPr/>
        </p:nvSpPr>
        <p:spPr>
          <a:xfrm>
            <a:off x="427037" y="3643320"/>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Once the DNS zone is created, update the parent registrar</a:t>
            </a:r>
          </a:p>
        </p:txBody>
      </p:sp>
      <p:sp>
        <p:nvSpPr>
          <p:cNvPr id="7" name="Rectangle 6">
            <a:extLst>
              <a:ext uri="{FF2B5EF4-FFF2-40B4-BE49-F238E27FC236}">
                <a16:creationId xmlns:a16="http://schemas.microsoft.com/office/drawing/2014/main" id="{0D89C738-007F-489E-9E42-DA98A544923D}"/>
              </a:ext>
            </a:extLst>
          </p:cNvPr>
          <p:cNvSpPr/>
          <p:nvPr/>
        </p:nvSpPr>
        <p:spPr>
          <a:xfrm>
            <a:off x="427036" y="5072224"/>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For child zones, register the NS records in the parent domain</a:t>
            </a:r>
          </a:p>
        </p:txBody>
      </p:sp>
      <p:sp>
        <p:nvSpPr>
          <p:cNvPr id="8" name="Rectangle 7">
            <a:extLst>
              <a:ext uri="{FF2B5EF4-FFF2-40B4-BE49-F238E27FC236}">
                <a16:creationId xmlns:a16="http://schemas.microsoft.com/office/drawing/2014/main" id="{C5FF236C-4008-4406-9E64-4F7F293DE07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5" name="Picture 4" descr="Screenshot of the DNS delegation page ">
            <a:extLst>
              <a:ext uri="{FF2B5EF4-FFF2-40B4-BE49-F238E27FC236}">
                <a16:creationId xmlns:a16="http://schemas.microsoft.com/office/drawing/2014/main" id="{DB447754-CEC0-408A-8C6A-548FE57BCD13}"/>
              </a:ext>
            </a:extLst>
          </p:cNvPr>
          <p:cNvPicPr>
            <a:picLocks noChangeAspect="1"/>
          </p:cNvPicPr>
          <p:nvPr/>
        </p:nvPicPr>
        <p:blipFill rotWithShape="1">
          <a:blip r:embed="rId3"/>
          <a:srcRect l="689"/>
          <a:stretch/>
        </p:blipFill>
        <p:spPr>
          <a:xfrm>
            <a:off x="5204056" y="2137429"/>
            <a:ext cx="6658972" cy="3462617"/>
          </a:xfrm>
          <a:prstGeom prst="rect">
            <a:avLst/>
          </a:prstGeom>
          <a:ln>
            <a:solidFill>
              <a:schemeClr val="accent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Add DNS Record Sets</a:t>
            </a:r>
          </a:p>
        </p:txBody>
      </p:sp>
      <p:sp>
        <p:nvSpPr>
          <p:cNvPr id="6" name="Rectangle 5">
            <a:extLst>
              <a:ext uri="{FF2B5EF4-FFF2-40B4-BE49-F238E27FC236}">
                <a16:creationId xmlns:a16="http://schemas.microsoft.com/office/drawing/2014/main" id="{3B89F5B3-2EAD-4087-A90C-ACBE16507C36}"/>
              </a:ext>
            </a:extLst>
          </p:cNvPr>
          <p:cNvSpPr/>
          <p:nvPr/>
        </p:nvSpPr>
        <p:spPr>
          <a:xfrm>
            <a:off x="427037" y="12684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record set is a collection of records in a zone</a:t>
            </a:r>
            <a:br>
              <a:rPr lang="en-US" sz="2000">
                <a:solidFill>
                  <a:schemeClr val="tx1"/>
                </a:solidFill>
              </a:rPr>
            </a:br>
            <a:r>
              <a:rPr lang="en-US" sz="2000">
                <a:solidFill>
                  <a:schemeClr val="tx1"/>
                </a:solidFill>
              </a:rPr>
              <a:t>that have the same name and are the same type</a:t>
            </a:r>
          </a:p>
        </p:txBody>
      </p:sp>
      <p:sp>
        <p:nvSpPr>
          <p:cNvPr id="7" name="Rectangle 6">
            <a:extLst>
              <a:ext uri="{FF2B5EF4-FFF2-40B4-BE49-F238E27FC236}">
                <a16:creationId xmlns:a16="http://schemas.microsoft.com/office/drawing/2014/main" id="{1A8F5EB3-7559-41FD-BE7E-51EAEC5E2347}"/>
              </a:ext>
            </a:extLst>
          </p:cNvPr>
          <p:cNvSpPr/>
          <p:nvPr/>
        </p:nvSpPr>
        <p:spPr>
          <a:xfrm>
            <a:off x="427037" y="2629101"/>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You can add up to 20 records to any record set</a:t>
            </a:r>
          </a:p>
        </p:txBody>
      </p:sp>
      <p:sp>
        <p:nvSpPr>
          <p:cNvPr id="8" name="Rectangle 7">
            <a:extLst>
              <a:ext uri="{FF2B5EF4-FFF2-40B4-BE49-F238E27FC236}">
                <a16:creationId xmlns:a16="http://schemas.microsoft.com/office/drawing/2014/main" id="{FBF7CB7B-A00C-4793-9F03-0947683312C7}"/>
              </a:ext>
            </a:extLst>
          </p:cNvPr>
          <p:cNvSpPr/>
          <p:nvPr/>
        </p:nvSpPr>
        <p:spPr>
          <a:xfrm>
            <a:off x="427037" y="4021060"/>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record set cannot contain two identical records</a:t>
            </a:r>
          </a:p>
        </p:txBody>
      </p:sp>
      <p:sp>
        <p:nvSpPr>
          <p:cNvPr id="9" name="Rectangle 8">
            <a:extLst>
              <a:ext uri="{FF2B5EF4-FFF2-40B4-BE49-F238E27FC236}">
                <a16:creationId xmlns:a16="http://schemas.microsoft.com/office/drawing/2014/main" id="{3C547279-6EB0-471D-8394-8DD45F5723F1}"/>
              </a:ext>
            </a:extLst>
          </p:cNvPr>
          <p:cNvSpPr/>
          <p:nvPr/>
        </p:nvSpPr>
        <p:spPr>
          <a:xfrm>
            <a:off x="427036" y="5229504"/>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Changing the drop-down Type, changes the information required</a:t>
            </a:r>
          </a:p>
        </p:txBody>
      </p:sp>
      <p:sp>
        <p:nvSpPr>
          <p:cNvPr id="10" name="Rectangle 9">
            <a:extLst>
              <a:ext uri="{FF2B5EF4-FFF2-40B4-BE49-F238E27FC236}">
                <a16:creationId xmlns:a16="http://schemas.microsoft.com/office/drawing/2014/main" id="{8EF1767E-CEE5-4EC7-A214-8898BBE9F7F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5" descr="Screenshot of the DNS add record set page">
            <a:extLst>
              <a:ext uri="{FF2B5EF4-FFF2-40B4-BE49-F238E27FC236}">
                <a16:creationId xmlns:a16="http://schemas.microsoft.com/office/drawing/2014/main" id="{45DA052F-07DE-41A5-80BA-EEE72293D086}"/>
              </a:ext>
            </a:extLst>
          </p:cNvPr>
          <p:cNvPicPr>
            <a:picLocks noChangeAspect="1"/>
          </p:cNvPicPr>
          <p:nvPr/>
        </p:nvPicPr>
        <p:blipFill>
          <a:blip r:embed="rId3"/>
          <a:stretch>
            <a:fillRect/>
          </a:stretch>
        </p:blipFill>
        <p:spPr>
          <a:xfrm>
            <a:off x="6784175" y="1407006"/>
            <a:ext cx="5081220" cy="4739946"/>
          </a:xfrm>
          <a:prstGeom prst="rect">
            <a:avLst/>
          </a:prstGeom>
          <a:ln>
            <a:solidFill>
              <a:schemeClr val="accent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EAB1A8-AB03-5522-04B5-AD46233C554B}"/>
              </a:ext>
            </a:extLst>
          </p:cNvPr>
          <p:cNvSpPr>
            <a:spLocks noGrp="1"/>
          </p:cNvSpPr>
          <p:nvPr>
            <p:ph type="title"/>
          </p:nvPr>
        </p:nvSpPr>
        <p:spPr/>
        <p:txBody>
          <a:bodyPr/>
          <a:lstStyle/>
          <a:p>
            <a:r>
              <a:rPr lang="en-GB" dirty="0"/>
              <a:t>Why do we need Azure Virtual Networks?</a:t>
            </a:r>
          </a:p>
        </p:txBody>
      </p:sp>
      <p:sp>
        <p:nvSpPr>
          <p:cNvPr id="5" name="TextBox 4">
            <a:extLst>
              <a:ext uri="{FF2B5EF4-FFF2-40B4-BE49-F238E27FC236}">
                <a16:creationId xmlns:a16="http://schemas.microsoft.com/office/drawing/2014/main" id="{E2DAC580-4280-44AB-1FB9-58760D8852D4}"/>
              </a:ext>
            </a:extLst>
          </p:cNvPr>
          <p:cNvSpPr txBox="1"/>
          <p:nvPr/>
        </p:nvSpPr>
        <p:spPr>
          <a:xfrm>
            <a:off x="465138" y="1285518"/>
            <a:ext cx="11533186" cy="4893647"/>
          </a:xfrm>
          <a:prstGeom prst="rect">
            <a:avLst/>
          </a:prstGeom>
          <a:noFill/>
        </p:spPr>
        <p:txBody>
          <a:bodyPr wrap="square">
            <a:spAutoFit/>
          </a:bodyPr>
          <a:lstStyle/>
          <a:p>
            <a:pPr algn="l"/>
            <a:r>
              <a:rPr lang="en-GB" sz="2400" b="1" dirty="0"/>
              <a:t>Create a dedicated private cloud-only VNet. </a:t>
            </a:r>
            <a:r>
              <a:rPr lang="en-GB" sz="2400" dirty="0"/>
              <a:t>Sometimes you don't require a cross-premises configuration for your solution. When you create a VNet, your services and VMs within your VNet can communicate directly and securely with each other in the cloud. You can still configure endpoint connections for the VMs and services that require internet communication, as part of your solution.</a:t>
            </a:r>
          </a:p>
          <a:p>
            <a:pPr algn="l"/>
            <a:endParaRPr lang="en-GB" sz="2400" dirty="0"/>
          </a:p>
          <a:p>
            <a:pPr algn="l"/>
            <a:r>
              <a:rPr lang="en-GB" sz="2400" b="1" dirty="0"/>
              <a:t>Securely extend your data </a:t>
            </a:r>
            <a:r>
              <a:rPr lang="en-GB" sz="2400" b="1" dirty="0" err="1"/>
              <a:t>center</a:t>
            </a:r>
            <a:r>
              <a:rPr lang="en-GB" sz="2400" b="1" dirty="0"/>
              <a:t> With </a:t>
            </a:r>
            <a:r>
              <a:rPr lang="en-GB" sz="2400" b="1" dirty="0" err="1"/>
              <a:t>VNets</a:t>
            </a:r>
            <a:r>
              <a:rPr lang="en-GB" sz="2400" b="1" dirty="0"/>
              <a:t>. </a:t>
            </a:r>
            <a:r>
              <a:rPr lang="en-GB" sz="2400" dirty="0"/>
              <a:t>You can build traditional site-to-site (S2S) VPNs to securely scale your </a:t>
            </a:r>
            <a:r>
              <a:rPr lang="en-GB" sz="2400" dirty="0" err="1"/>
              <a:t>datacenter</a:t>
            </a:r>
            <a:r>
              <a:rPr lang="en-GB" sz="2400" dirty="0"/>
              <a:t> capacity. S2S VPNs use IPSEC to provide a secure connection between your corporate VPN gateway and Azure.</a:t>
            </a:r>
          </a:p>
          <a:p>
            <a:pPr algn="l"/>
            <a:endParaRPr lang="en-GB" sz="2400" dirty="0"/>
          </a:p>
          <a:p>
            <a:pPr algn="l"/>
            <a:r>
              <a:rPr lang="en-GB" sz="2400" b="1" dirty="0"/>
              <a:t>Enable hybrid cloud scenarios. </a:t>
            </a:r>
            <a:r>
              <a:rPr lang="en-GB" sz="2400" dirty="0" err="1"/>
              <a:t>VNets</a:t>
            </a:r>
            <a:r>
              <a:rPr lang="en-GB" sz="2400" dirty="0"/>
              <a:t> give you the flexibility to support a range of hybrid cloud scenarios. You can securely connect cloud-based applications to any type of on-premises system such as mainframes and Unix systems.</a:t>
            </a:r>
          </a:p>
        </p:txBody>
      </p:sp>
    </p:spTree>
    <p:extLst>
      <p:ext uri="{BB962C8B-B14F-4D97-AF65-F5344CB8AC3E}">
        <p14:creationId xmlns:p14="http://schemas.microsoft.com/office/powerpoint/2010/main" val="133656063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Plan for Private DNS Zones</a:t>
            </a:r>
          </a:p>
        </p:txBody>
      </p:sp>
      <p:sp>
        <p:nvSpPr>
          <p:cNvPr id="6" name="Rectangle 5">
            <a:extLst>
              <a:ext uri="{FF2B5EF4-FFF2-40B4-BE49-F238E27FC236}">
                <a16:creationId xmlns:a16="http://schemas.microsoft.com/office/drawing/2014/main" id="{67D5AC58-F991-4756-8794-CDE81F028AED}"/>
              </a:ext>
            </a:extLst>
          </p:cNvPr>
          <p:cNvSpPr/>
          <p:nvPr/>
        </p:nvSpPr>
        <p:spPr>
          <a:xfrm>
            <a:off x="427037" y="125888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Use your own custom domain names</a:t>
            </a:r>
          </a:p>
        </p:txBody>
      </p:sp>
      <p:sp>
        <p:nvSpPr>
          <p:cNvPr id="7" name="Rectangle 6">
            <a:extLst>
              <a:ext uri="{FF2B5EF4-FFF2-40B4-BE49-F238E27FC236}">
                <a16:creationId xmlns:a16="http://schemas.microsoft.com/office/drawing/2014/main" id="{170C0A56-8C2F-4300-B930-33863DBE10F0}"/>
              </a:ext>
            </a:extLst>
          </p:cNvPr>
          <p:cNvSpPr/>
          <p:nvPr/>
        </p:nvSpPr>
        <p:spPr>
          <a:xfrm>
            <a:off x="427037" y="215834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Provides name resolution for VMs within a VNet and between VNets</a:t>
            </a:r>
          </a:p>
        </p:txBody>
      </p:sp>
      <p:sp>
        <p:nvSpPr>
          <p:cNvPr id="8" name="Rectangle 7">
            <a:extLst>
              <a:ext uri="{FF2B5EF4-FFF2-40B4-BE49-F238E27FC236}">
                <a16:creationId xmlns:a16="http://schemas.microsoft.com/office/drawing/2014/main" id="{E8B17EA4-0C54-4678-B61D-65C317343D2A}"/>
              </a:ext>
            </a:extLst>
          </p:cNvPr>
          <p:cNvSpPr/>
          <p:nvPr/>
        </p:nvSpPr>
        <p:spPr>
          <a:xfrm>
            <a:off x="427036" y="3029939"/>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Automatic hostname record management</a:t>
            </a:r>
          </a:p>
        </p:txBody>
      </p:sp>
      <p:sp>
        <p:nvSpPr>
          <p:cNvPr id="9" name="Rectangle 8">
            <a:extLst>
              <a:ext uri="{FF2B5EF4-FFF2-40B4-BE49-F238E27FC236}">
                <a16:creationId xmlns:a16="http://schemas.microsoft.com/office/drawing/2014/main" id="{FB38BDD8-E9B1-4C07-92CE-3277B448388F}"/>
              </a:ext>
            </a:extLst>
          </p:cNvPr>
          <p:cNvSpPr/>
          <p:nvPr/>
        </p:nvSpPr>
        <p:spPr>
          <a:xfrm>
            <a:off x="427035" y="394866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Removes the need for custom DNS solutions</a:t>
            </a:r>
          </a:p>
        </p:txBody>
      </p:sp>
      <p:sp>
        <p:nvSpPr>
          <p:cNvPr id="10" name="Rectangle 9">
            <a:extLst>
              <a:ext uri="{FF2B5EF4-FFF2-40B4-BE49-F238E27FC236}">
                <a16:creationId xmlns:a16="http://schemas.microsoft.com/office/drawing/2014/main" id="{5820BD39-A552-4685-BBF0-15F6427064BE}"/>
              </a:ext>
            </a:extLst>
          </p:cNvPr>
          <p:cNvSpPr/>
          <p:nvPr/>
        </p:nvSpPr>
        <p:spPr>
          <a:xfrm>
            <a:off x="427034" y="485770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Use all common DNS records types</a:t>
            </a:r>
          </a:p>
        </p:txBody>
      </p:sp>
      <p:sp>
        <p:nvSpPr>
          <p:cNvPr id="11" name="Rectangle 10">
            <a:extLst>
              <a:ext uri="{FF2B5EF4-FFF2-40B4-BE49-F238E27FC236}">
                <a16:creationId xmlns:a16="http://schemas.microsoft.com/office/drawing/2014/main" id="{67147CD7-AA56-469B-A01E-4F084552EBED}"/>
              </a:ext>
            </a:extLst>
          </p:cNvPr>
          <p:cNvSpPr/>
          <p:nvPr/>
        </p:nvSpPr>
        <p:spPr>
          <a:xfrm>
            <a:off x="427033" y="574993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Available in all Azure regions</a:t>
            </a:r>
          </a:p>
        </p:txBody>
      </p:sp>
      <p:sp>
        <p:nvSpPr>
          <p:cNvPr id="12" name="Rectangle 11">
            <a:extLst>
              <a:ext uri="{FF2B5EF4-FFF2-40B4-BE49-F238E27FC236}">
                <a16:creationId xmlns:a16="http://schemas.microsoft.com/office/drawing/2014/main" id="{53CD122C-9FDA-49D1-873B-3E7D0CB6AB2B}"/>
              </a:ext>
              <a:ext uri="{C183D7F6-B498-43B3-948B-1728B52AA6E4}">
                <adec:decorative xmlns:adec="http://schemas.microsoft.com/office/drawing/2017/decorative" val="1"/>
              </a:ext>
            </a:extLst>
          </p:cNvPr>
          <p:cNvSpPr/>
          <p:nvPr/>
        </p:nvSpPr>
        <p:spPr bwMode="auto">
          <a:xfrm>
            <a:off x="5359400" y="1192213"/>
            <a:ext cx="66500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Diagram showing a VM requesting and receiving a local IP address from Azure DNS. The IP address is used to communicate with another VM in the same virtual network">
            <a:extLst>
              <a:ext uri="{FF2B5EF4-FFF2-40B4-BE49-F238E27FC236}">
                <a16:creationId xmlns:a16="http://schemas.microsoft.com/office/drawing/2014/main" id="{89686DF1-29F0-4F33-9E62-1702BDE021FD}"/>
              </a:ext>
            </a:extLst>
          </p:cNvPr>
          <p:cNvPicPr>
            <a:picLocks noChangeAspect="1"/>
          </p:cNvPicPr>
          <p:nvPr/>
        </p:nvPicPr>
        <p:blipFill>
          <a:blip r:embed="rId3"/>
          <a:stretch>
            <a:fillRect/>
          </a:stretch>
        </p:blipFill>
        <p:spPr>
          <a:xfrm>
            <a:off x="5570538" y="1981200"/>
            <a:ext cx="6227762" cy="3775074"/>
          </a:xfrm>
          <a:prstGeom prst="rect">
            <a:avLst/>
          </a:prstGeom>
        </p:spPr>
      </p:pic>
      <p:sp>
        <p:nvSpPr>
          <p:cNvPr id="3" name="TextBox 2">
            <a:extLst>
              <a:ext uri="{FF2B5EF4-FFF2-40B4-BE49-F238E27FC236}">
                <a16:creationId xmlns:a16="http://schemas.microsoft.com/office/drawing/2014/main" id="{4ECCB4F4-ED96-422F-891F-A5BD1F09A920}"/>
              </a:ext>
            </a:extLst>
          </p:cNvPr>
          <p:cNvSpPr txBox="1"/>
          <p:nvPr/>
        </p:nvSpPr>
        <p:spPr>
          <a:xfrm>
            <a:off x="8174515" y="2483176"/>
            <a:ext cx="1872867" cy="397032"/>
          </a:xfrm>
          <a:prstGeom prst="rect">
            <a:avLst/>
          </a:prstGeom>
          <a:solidFill>
            <a:schemeClr val="bg1"/>
          </a:solidFill>
        </p:spPr>
        <p:txBody>
          <a:bodyPr wrap="square" lIns="182880" tIns="146304" rIns="182880" bIns="0" rtlCol="0" anchor="t">
            <a:spAutoFit/>
          </a:bodyPr>
          <a:lstStyle/>
          <a:p>
            <a:pPr>
              <a:lnSpc>
                <a:spcPct val="90000"/>
              </a:lnSpc>
            </a:pPr>
            <a:r>
              <a:rPr lang="en-US" dirty="0">
                <a:gradFill>
                  <a:gsLst>
                    <a:gs pos="2917">
                      <a:schemeClr val="tx1"/>
                    </a:gs>
                    <a:gs pos="30000">
                      <a:schemeClr val="tx1"/>
                    </a:gs>
                  </a:gsLst>
                  <a:lin ang="5400000" scaled="0"/>
                </a:gradFill>
              </a:rPr>
              <a:t>db.contoso.lab</a:t>
            </a:r>
          </a:p>
        </p:txBody>
      </p:sp>
    </p:spTree>
    <p:extLst>
      <p:ext uri="{BB962C8B-B14F-4D97-AF65-F5344CB8AC3E}">
        <p14:creationId xmlns:p14="http://schemas.microsoft.com/office/powerpoint/2010/main" val="84453254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A913-E580-D245-2205-F6C9DF94CBFD}"/>
              </a:ext>
            </a:extLst>
          </p:cNvPr>
          <p:cNvSpPr>
            <a:spLocks noGrp="1"/>
          </p:cNvSpPr>
          <p:nvPr>
            <p:ph type="title"/>
          </p:nvPr>
        </p:nvSpPr>
        <p:spPr/>
        <p:txBody>
          <a:bodyPr/>
          <a:lstStyle/>
          <a:p>
            <a:r>
              <a:rPr lang="en-GB" dirty="0"/>
              <a:t>Use Cases - Azure Private DNS Zones </a:t>
            </a:r>
          </a:p>
        </p:txBody>
      </p:sp>
      <p:sp>
        <p:nvSpPr>
          <p:cNvPr id="4" name="TextBox 3">
            <a:extLst>
              <a:ext uri="{FF2B5EF4-FFF2-40B4-BE49-F238E27FC236}">
                <a16:creationId xmlns:a16="http://schemas.microsoft.com/office/drawing/2014/main" id="{8B335D63-DD78-A78E-6359-32F422B2F491}"/>
              </a:ext>
            </a:extLst>
          </p:cNvPr>
          <p:cNvSpPr txBox="1"/>
          <p:nvPr/>
        </p:nvSpPr>
        <p:spPr>
          <a:xfrm>
            <a:off x="390524" y="1322576"/>
            <a:ext cx="11820525" cy="4801314"/>
          </a:xfrm>
          <a:prstGeom prst="rect">
            <a:avLst/>
          </a:prstGeom>
          <a:noFill/>
        </p:spPr>
        <p:txBody>
          <a:bodyPr wrap="square">
            <a:spAutoFit/>
          </a:bodyPr>
          <a:lstStyle/>
          <a:p>
            <a:pPr algn="l"/>
            <a:r>
              <a:rPr lang="en-GB" b="1" i="0" dirty="0">
                <a:solidFill>
                  <a:srgbClr val="171717"/>
                </a:solidFill>
                <a:effectLst/>
                <a:latin typeface="Segoe UI" panose="020B0502040204020203" pitchFamily="34" charset="0"/>
              </a:rPr>
              <a:t>Removes the need for custom DNS solutions</a:t>
            </a:r>
            <a:r>
              <a:rPr lang="en-GB" b="0" i="0" dirty="0">
                <a:solidFill>
                  <a:srgbClr val="171717"/>
                </a:solidFill>
                <a:effectLst/>
                <a:latin typeface="Segoe UI" panose="020B0502040204020203" pitchFamily="34" charset="0"/>
              </a:rPr>
              <a:t>. Previously, many customers created custom DNS solutions to manage DNS zones in their virtual network. You can now perform DNS zone management by using the native Azure infrastructure. </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Use all common DNS records types</a:t>
            </a:r>
            <a:r>
              <a:rPr lang="en-GB" b="0" i="0" dirty="0">
                <a:solidFill>
                  <a:srgbClr val="171717"/>
                </a:solidFill>
                <a:effectLst/>
                <a:latin typeface="Segoe UI" panose="020B0502040204020203" pitchFamily="34" charset="0"/>
              </a:rPr>
              <a:t>. Azure DNS supports A, AAAA, CNAME, MX, PTR, SOA, SRV, and TXT records.</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Automatic hostname record management</a:t>
            </a:r>
            <a:r>
              <a:rPr lang="en-GB" b="0" i="0" dirty="0">
                <a:solidFill>
                  <a:srgbClr val="171717"/>
                </a:solidFill>
                <a:effectLst/>
                <a:latin typeface="Segoe UI" panose="020B0502040204020203" pitchFamily="34" charset="0"/>
              </a:rPr>
              <a:t>. Along with hosting your custom DNS records, Azure automatically maintains hostname records for the VMs in the specified virtual networks. In this scenario, you can optimize the domain names you use without needing to create custom DNS solutions or modify applications.</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Hostname resolution between virtual networks</a:t>
            </a:r>
            <a:r>
              <a:rPr lang="en-GB" b="0" i="0" dirty="0">
                <a:solidFill>
                  <a:srgbClr val="171717"/>
                </a:solidFill>
                <a:effectLst/>
                <a:latin typeface="Segoe UI" panose="020B0502040204020203" pitchFamily="34" charset="0"/>
              </a:rPr>
              <a:t>. Unlike Azure-provided host names, private DNS zones can be shared between virtual networks. This capability simplifies cross-network and service-discovery scenarios, such as virtual network peering.</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Split-horizon DNS support</a:t>
            </a:r>
            <a:r>
              <a:rPr lang="en-GB" b="0" i="0" dirty="0">
                <a:solidFill>
                  <a:srgbClr val="171717"/>
                </a:solidFill>
                <a:effectLst/>
                <a:latin typeface="Segoe UI" panose="020B0502040204020203" pitchFamily="34" charset="0"/>
              </a:rPr>
              <a:t>. With Azure DNS, you can create zones with the same name that resolve to different answers from within a virtual network and from the public internet. A typical scenario for split-horizon DNS is to provide a dedicated version of a service for use inside your virtual network.</a:t>
            </a:r>
          </a:p>
        </p:txBody>
      </p:sp>
    </p:spTree>
    <p:extLst>
      <p:ext uri="{BB962C8B-B14F-4D97-AF65-F5344CB8AC3E}">
        <p14:creationId xmlns:p14="http://schemas.microsoft.com/office/powerpoint/2010/main" val="154245597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820738"/>
          </a:xfrm>
        </p:spPr>
        <p:txBody>
          <a:bodyPr/>
          <a:lstStyle/>
          <a:p>
            <a:r>
              <a:rPr lang="en-GB" i="0" dirty="0">
                <a:solidFill>
                  <a:srgbClr val="171717"/>
                </a:solidFill>
                <a:effectLst/>
                <a:latin typeface="Segoe UI" panose="020B0502040204020203" pitchFamily="34" charset="0"/>
              </a:rPr>
              <a:t>Scenario 1: Name resolution scoped to a single virtual network</a:t>
            </a:r>
            <a:br>
              <a:rPr lang="en-GB" i="0" dirty="0">
                <a:solidFill>
                  <a:srgbClr val="171717"/>
                </a:solidFill>
                <a:effectLst/>
                <a:latin typeface="Segoe UI" panose="020B0502040204020203" pitchFamily="34" charset="0"/>
              </a:rPr>
            </a:br>
            <a:endParaRPr lang="en-US" dirty="0"/>
          </a:p>
        </p:txBody>
      </p:sp>
      <p:sp>
        <p:nvSpPr>
          <p:cNvPr id="10" name="Rectangle 9">
            <a:extLst>
              <a:ext uri="{FF2B5EF4-FFF2-40B4-BE49-F238E27FC236}">
                <a16:creationId xmlns:a16="http://schemas.microsoft.com/office/drawing/2014/main" id="{BDBC60E2-3A4A-447B-A89E-7071B31A46BF}"/>
              </a:ext>
            </a:extLst>
          </p:cNvPr>
          <p:cNvSpPr/>
          <p:nvPr/>
        </p:nvSpPr>
        <p:spPr>
          <a:xfrm>
            <a:off x="427037"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resolution in VNet1 is private and not accessible from the Internet</a:t>
            </a:r>
          </a:p>
        </p:txBody>
      </p:sp>
      <p:sp>
        <p:nvSpPr>
          <p:cNvPr id="11" name="Rectangle 10">
            <a:extLst>
              <a:ext uri="{FF2B5EF4-FFF2-40B4-BE49-F238E27FC236}">
                <a16:creationId xmlns:a16="http://schemas.microsoft.com/office/drawing/2014/main" id="{3D61C7A2-DF9B-4989-B89D-E0C693E86E99}"/>
              </a:ext>
            </a:extLst>
          </p:cNvPr>
          <p:cNvSpPr/>
          <p:nvPr/>
        </p:nvSpPr>
        <p:spPr>
          <a:xfrm>
            <a:off x="434140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rPr>
              <a:t>DNS queries across</a:t>
            </a:r>
            <a:br>
              <a:rPr lang="en-US" sz="2200">
                <a:solidFill>
                  <a:schemeClr val="tx1"/>
                </a:solidFill>
              </a:rPr>
            </a:br>
            <a:r>
              <a:rPr lang="en-US" sz="2200">
                <a:solidFill>
                  <a:schemeClr val="tx1"/>
                </a:solidFill>
              </a:rPr>
              <a:t>the virtual networks</a:t>
            </a:r>
            <a:br>
              <a:rPr lang="en-US" sz="2200">
                <a:solidFill>
                  <a:schemeClr val="tx1"/>
                </a:solidFill>
              </a:rPr>
            </a:br>
            <a:r>
              <a:rPr lang="en-US" sz="2200">
                <a:solidFill>
                  <a:schemeClr val="tx1"/>
                </a:solidFill>
              </a:rPr>
              <a:t>are resolved</a:t>
            </a:r>
          </a:p>
        </p:txBody>
      </p:sp>
      <p:sp>
        <p:nvSpPr>
          <p:cNvPr id="12" name="Rectangle 11">
            <a:extLst>
              <a:ext uri="{FF2B5EF4-FFF2-40B4-BE49-F238E27FC236}">
                <a16:creationId xmlns:a16="http://schemas.microsoft.com/office/drawing/2014/main" id="{5B6EE075-51E1-4ADA-98B7-C35BD342F6C7}"/>
              </a:ext>
            </a:extLst>
          </p:cNvPr>
          <p:cNvSpPr/>
          <p:nvPr/>
        </p:nvSpPr>
        <p:spPr>
          <a:xfrm>
            <a:off x="825577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Reverse DNS queries are scoped to the same virtual network</a:t>
            </a:r>
          </a:p>
        </p:txBody>
      </p:sp>
      <p:pic>
        <p:nvPicPr>
          <p:cNvPr id="4" name="Picture 3" descr="Diagram showing VNet1 as the registration VNet and VNet1 as the resolution VNet. Azure DNS is providing private zone records for the two VNets">
            <a:extLst>
              <a:ext uri="{FF2B5EF4-FFF2-40B4-BE49-F238E27FC236}">
                <a16:creationId xmlns:a16="http://schemas.microsoft.com/office/drawing/2014/main" id="{935BAE4E-AA1C-468A-B45C-8A506CCA7A32}"/>
              </a:ext>
            </a:extLst>
          </p:cNvPr>
          <p:cNvPicPr>
            <a:picLocks noChangeAspect="1"/>
          </p:cNvPicPr>
          <p:nvPr/>
        </p:nvPicPr>
        <p:blipFill>
          <a:blip r:embed="rId3"/>
          <a:stretch>
            <a:fillRect/>
          </a:stretch>
        </p:blipFill>
        <p:spPr>
          <a:xfrm>
            <a:off x="1555750" y="1497012"/>
            <a:ext cx="8943975" cy="3390900"/>
          </a:xfrm>
          <a:prstGeom prst="rect">
            <a:avLst/>
          </a:prstGeom>
        </p:spPr>
      </p:pic>
      <p:sp>
        <p:nvSpPr>
          <p:cNvPr id="2" name="TextBox 1">
            <a:extLst>
              <a:ext uri="{FF2B5EF4-FFF2-40B4-BE49-F238E27FC236}">
                <a16:creationId xmlns:a16="http://schemas.microsoft.com/office/drawing/2014/main" id="{670C77B2-7AD0-4541-A19F-454B1D4A828E}"/>
              </a:ext>
              <a:ext uri="{C183D7F6-B498-43B3-948B-1728B52AA6E4}">
                <adec:decorative xmlns:adec="http://schemas.microsoft.com/office/drawing/2017/decorative" val="1"/>
              </a:ext>
            </a:extLst>
          </p:cNvPr>
          <p:cNvSpPr txBox="1"/>
          <p:nvPr/>
        </p:nvSpPr>
        <p:spPr>
          <a:xfrm>
            <a:off x="3767770" y="1849551"/>
            <a:ext cx="2963536"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mj-lt"/>
              </a:rPr>
              <a:t>Query:VM2.contoso.lab</a:t>
            </a:r>
          </a:p>
        </p:txBody>
      </p:sp>
      <p:sp>
        <p:nvSpPr>
          <p:cNvPr id="3" name="TextBox 2">
            <a:extLst>
              <a:ext uri="{FF2B5EF4-FFF2-40B4-BE49-F238E27FC236}">
                <a16:creationId xmlns:a16="http://schemas.microsoft.com/office/drawing/2014/main" id="{5B2E5544-067D-4F61-A773-5373CDF13BCA}"/>
              </a:ext>
              <a:ext uri="{C183D7F6-B498-43B3-948B-1728B52AA6E4}">
                <adec:decorative xmlns:adec="http://schemas.microsoft.com/office/drawing/2017/decorative" val="1"/>
              </a:ext>
            </a:extLst>
          </p:cNvPr>
          <p:cNvSpPr txBox="1"/>
          <p:nvPr/>
        </p:nvSpPr>
        <p:spPr>
          <a:xfrm>
            <a:off x="3718194" y="3862224"/>
            <a:ext cx="3062687"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1700" dirty="0">
                <a:gradFill>
                  <a:gsLst>
                    <a:gs pos="2917">
                      <a:schemeClr val="tx1"/>
                    </a:gs>
                    <a:gs pos="30000">
                      <a:schemeClr val="tx1"/>
                    </a:gs>
                  </a:gsLst>
                  <a:lin ang="5400000" scaled="0"/>
                </a:gradFill>
                <a:latin typeface="+mj-lt"/>
              </a:rPr>
              <a:t>Response</a:t>
            </a:r>
            <a:r>
              <a:rPr lang="en-US" sz="1700">
                <a:gradFill>
                  <a:gsLst>
                    <a:gs pos="2917">
                      <a:schemeClr val="tx1"/>
                    </a:gs>
                    <a:gs pos="30000">
                      <a:schemeClr val="tx1"/>
                    </a:gs>
                  </a:gsLst>
                  <a:lin ang="5400000" scaled="0"/>
                </a:gradFill>
                <a:latin typeface="+mj-lt"/>
              </a:rPr>
              <a:t>:VM1.</a:t>
            </a:r>
            <a:r>
              <a:rPr lang="en-US" sz="1700" dirty="0">
                <a:gradFill>
                  <a:gsLst>
                    <a:gs pos="2917">
                      <a:schemeClr val="tx1"/>
                    </a:gs>
                    <a:gs pos="30000">
                      <a:schemeClr val="tx1"/>
                    </a:gs>
                  </a:gsLst>
                  <a:lin ang="5400000" scaled="0"/>
                </a:gradFill>
                <a:latin typeface="+mj-lt"/>
              </a:rPr>
              <a:t>contoso.lab</a:t>
            </a:r>
          </a:p>
        </p:txBody>
      </p:sp>
      <p:sp>
        <p:nvSpPr>
          <p:cNvPr id="9" name="Rectangle 8">
            <a:extLst>
              <a:ext uri="{FF2B5EF4-FFF2-40B4-BE49-F238E27FC236}">
                <a16:creationId xmlns:a16="http://schemas.microsoft.com/office/drawing/2014/main" id="{37BF4DCE-1101-49E3-A95B-2706778F906C}"/>
              </a:ext>
              <a:ext uri="{C183D7F6-B498-43B3-948B-1728B52AA6E4}">
                <adec:decorative xmlns:adec="http://schemas.microsoft.com/office/drawing/2017/decorative" val="1"/>
              </a:ext>
            </a:extLst>
          </p:cNvPr>
          <p:cNvSpPr/>
          <p:nvPr/>
        </p:nvSpPr>
        <p:spPr bwMode="auto">
          <a:xfrm>
            <a:off x="427038" y="1192212"/>
            <a:ext cx="11582400" cy="384424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83589415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DA64-8AFB-2A8C-7511-D49766471C05}"/>
              </a:ext>
            </a:extLst>
          </p:cNvPr>
          <p:cNvSpPr>
            <a:spLocks noGrp="1"/>
          </p:cNvSpPr>
          <p:nvPr>
            <p:ph type="title"/>
          </p:nvPr>
        </p:nvSpPr>
        <p:spPr>
          <a:xfrm>
            <a:off x="465138" y="632779"/>
            <a:ext cx="11533187" cy="820738"/>
          </a:xfrm>
        </p:spPr>
        <p:txBody>
          <a:bodyPr/>
          <a:lstStyle/>
          <a:p>
            <a:r>
              <a:rPr lang="en-GB" i="0" dirty="0">
                <a:solidFill>
                  <a:srgbClr val="171717"/>
                </a:solidFill>
                <a:effectLst/>
                <a:latin typeface="Segoe UI" panose="020B0502040204020203" pitchFamily="34" charset="0"/>
              </a:rPr>
              <a:t>Scenario 2: Name resolution for multiple networks</a:t>
            </a:r>
            <a:br>
              <a:rPr lang="en-GB" i="0" dirty="0">
                <a:solidFill>
                  <a:srgbClr val="171717"/>
                </a:solidFill>
                <a:effectLst/>
                <a:latin typeface="Segoe UI" panose="020B0502040204020203" pitchFamily="34" charset="0"/>
              </a:rPr>
            </a:br>
            <a:endParaRPr lang="en-GB" dirty="0"/>
          </a:p>
        </p:txBody>
      </p:sp>
      <p:pic>
        <p:nvPicPr>
          <p:cNvPr id="6146" name="Picture 2" descr="Two VNets, VNet1 and VNet2. VNet1 has VM1 and VM2. VNet2 has VM3, VM4, and VM5. Both VNets are connected to Azure DNS with records.">
            <a:extLst>
              <a:ext uri="{FF2B5EF4-FFF2-40B4-BE49-F238E27FC236}">
                <a16:creationId xmlns:a16="http://schemas.microsoft.com/office/drawing/2014/main" id="{BC0A1118-57A7-D9C0-7BED-5D6920ED6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316" y="2508678"/>
            <a:ext cx="8003841" cy="217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53909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a:t>
            </a:r>
          </a:p>
        </p:txBody>
      </p:sp>
      <p:pic>
        <p:nvPicPr>
          <p:cNvPr id="81" name="Picture 80" descr="Icon of a screen with dots">
            <a:extLst>
              <a:ext uri="{FF2B5EF4-FFF2-40B4-BE49-F238E27FC236}">
                <a16:creationId xmlns:a16="http://schemas.microsoft.com/office/drawing/2014/main" id="{FEF0B869-33ED-4BAB-AED6-7D74855B8493}"/>
              </a:ext>
            </a:extLst>
          </p:cNvPr>
          <p:cNvPicPr>
            <a:picLocks noChangeAspect="1"/>
          </p:cNvPicPr>
          <p:nvPr/>
        </p:nvPicPr>
        <p:blipFill>
          <a:blip r:embed="rId3"/>
          <a:stretch>
            <a:fillRect/>
          </a:stretch>
        </p:blipFill>
        <p:spPr>
          <a:xfrm>
            <a:off x="449036" y="1192214"/>
            <a:ext cx="757428" cy="757428"/>
          </a:xfrm>
          <a:prstGeom prst="rect">
            <a:avLst/>
          </a:prstGeom>
        </p:spPr>
      </p:pic>
      <p:sp>
        <p:nvSpPr>
          <p:cNvPr id="4" name="Rectangle 3">
            <a:extLst>
              <a:ext uri="{FF2B5EF4-FFF2-40B4-BE49-F238E27FC236}">
                <a16:creationId xmlns:a16="http://schemas.microsoft.com/office/drawing/2014/main" id="{FD8F5AEC-22B3-4DBE-98F3-D9571EB06369}"/>
              </a:ext>
            </a:extLst>
          </p:cNvPr>
          <p:cNvSpPr/>
          <p:nvPr/>
        </p:nvSpPr>
        <p:spPr>
          <a:xfrm>
            <a:off x="1422400" y="1192213"/>
            <a:ext cx="1059180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Create a DNS zone</a:t>
            </a:r>
          </a:p>
        </p:txBody>
      </p:sp>
      <p:cxnSp>
        <p:nvCxnSpPr>
          <p:cNvPr id="19" name="Straight Connector 18">
            <a:extLst>
              <a:ext uri="{FF2B5EF4-FFF2-40B4-BE49-F238E27FC236}">
                <a16:creationId xmlns:a16="http://schemas.microsoft.com/office/drawing/2014/main" id="{7109E79C-1E8C-4349-9E98-0FA3E4D3B421}"/>
              </a:ext>
              <a:ext uri="{C183D7F6-B498-43B3-948B-1728B52AA6E4}">
                <adec:decorative xmlns:adec="http://schemas.microsoft.com/office/drawing/2017/decorative" val="1"/>
              </a:ext>
            </a:extLst>
          </p:cNvPr>
          <p:cNvCxnSpPr>
            <a:cxnSpLocks/>
          </p:cNvCxnSpPr>
          <p:nvPr/>
        </p:nvCxnSpPr>
        <p:spPr>
          <a:xfrm>
            <a:off x="1435100" y="2023739"/>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three dots and outward pointing chevrons on left and right">
            <a:extLst>
              <a:ext uri="{FF2B5EF4-FFF2-40B4-BE49-F238E27FC236}">
                <a16:creationId xmlns:a16="http://schemas.microsoft.com/office/drawing/2014/main" id="{CD791A94-E914-49F4-8727-EE6E85578DA7}"/>
              </a:ext>
            </a:extLst>
          </p:cNvPr>
          <p:cNvPicPr>
            <a:picLocks noChangeAspect="1"/>
          </p:cNvPicPr>
          <p:nvPr/>
        </p:nvPicPr>
        <p:blipFill>
          <a:blip r:embed="rId4"/>
          <a:stretch>
            <a:fillRect/>
          </a:stretch>
        </p:blipFill>
        <p:spPr>
          <a:xfrm>
            <a:off x="449036" y="2110424"/>
            <a:ext cx="757428" cy="757428"/>
          </a:xfrm>
          <a:prstGeom prst="rect">
            <a:avLst/>
          </a:prstGeom>
        </p:spPr>
      </p:pic>
      <p:sp>
        <p:nvSpPr>
          <p:cNvPr id="5" name="Rectangle 4">
            <a:extLst>
              <a:ext uri="{FF2B5EF4-FFF2-40B4-BE49-F238E27FC236}">
                <a16:creationId xmlns:a16="http://schemas.microsoft.com/office/drawing/2014/main" id="{C9569FD9-77B8-47EB-9311-040EB4C5673C}"/>
              </a:ext>
            </a:extLst>
          </p:cNvPr>
          <p:cNvSpPr/>
          <p:nvPr/>
        </p:nvSpPr>
        <p:spPr>
          <a:xfrm>
            <a:off x="1422332" y="210985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Add a DNS record set</a:t>
            </a:r>
          </a:p>
        </p:txBody>
      </p:sp>
      <p:cxnSp>
        <p:nvCxnSpPr>
          <p:cNvPr id="36" name="Straight Connector 35">
            <a:extLst>
              <a:ext uri="{FF2B5EF4-FFF2-40B4-BE49-F238E27FC236}">
                <a16:creationId xmlns:a16="http://schemas.microsoft.com/office/drawing/2014/main" id="{5D5D6BCD-5EA2-4FE9-B7C7-EC7B1753B805}"/>
              </a:ext>
              <a:ext uri="{C183D7F6-B498-43B3-948B-1728B52AA6E4}">
                <adec:decorative xmlns:adec="http://schemas.microsoft.com/office/drawing/2017/decorative" val="1"/>
              </a:ext>
            </a:extLst>
          </p:cNvPr>
          <p:cNvCxnSpPr>
            <a:cxnSpLocks/>
          </p:cNvCxnSpPr>
          <p:nvPr/>
        </p:nvCxnSpPr>
        <p:spPr>
          <a:xfrm>
            <a:off x="1435100" y="2944570"/>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a closed and open bracket">
            <a:extLst>
              <a:ext uri="{FF2B5EF4-FFF2-40B4-BE49-F238E27FC236}">
                <a16:creationId xmlns:a16="http://schemas.microsoft.com/office/drawing/2014/main" id="{9EF50E9E-11EB-4516-A078-00FD939180DC}"/>
              </a:ext>
            </a:extLst>
          </p:cNvPr>
          <p:cNvPicPr>
            <a:picLocks noChangeAspect="1"/>
          </p:cNvPicPr>
          <p:nvPr/>
        </p:nvPicPr>
        <p:blipFill>
          <a:blip r:embed="rId5"/>
          <a:stretch>
            <a:fillRect/>
          </a:stretch>
        </p:blipFill>
        <p:spPr>
          <a:xfrm>
            <a:off x="449036" y="3028634"/>
            <a:ext cx="757428" cy="757428"/>
          </a:xfrm>
          <a:prstGeom prst="rect">
            <a:avLst/>
          </a:prstGeom>
        </p:spPr>
      </p:pic>
      <p:sp>
        <p:nvSpPr>
          <p:cNvPr id="6" name="Rectangle 5">
            <a:extLst>
              <a:ext uri="{FF2B5EF4-FFF2-40B4-BE49-F238E27FC236}">
                <a16:creationId xmlns:a16="http://schemas.microsoft.com/office/drawing/2014/main" id="{B4F15F1D-AC25-45D7-A5A0-80DB231BCD3E}"/>
              </a:ext>
            </a:extLst>
          </p:cNvPr>
          <p:cNvSpPr/>
          <p:nvPr/>
        </p:nvSpPr>
        <p:spPr>
          <a:xfrm>
            <a:off x="1422332" y="302750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Use PowerShell to view DNS information</a:t>
            </a:r>
          </a:p>
        </p:txBody>
      </p:sp>
      <p:cxnSp>
        <p:nvCxnSpPr>
          <p:cNvPr id="37" name="Straight Connector 36">
            <a:extLst>
              <a:ext uri="{FF2B5EF4-FFF2-40B4-BE49-F238E27FC236}">
                <a16:creationId xmlns:a16="http://schemas.microsoft.com/office/drawing/2014/main" id="{DF178C6D-8883-407B-8A9D-F72FA9A04114}"/>
              </a:ext>
              <a:ext uri="{C183D7F6-B498-43B3-948B-1728B52AA6E4}">
                <adec:decorative xmlns:adec="http://schemas.microsoft.com/office/drawing/2017/decorative" val="1"/>
              </a:ext>
            </a:extLst>
          </p:cNvPr>
          <p:cNvCxnSpPr>
            <a:cxnSpLocks/>
          </p:cNvCxnSpPr>
          <p:nvPr/>
        </p:nvCxnSpPr>
        <p:spPr>
          <a:xfrm>
            <a:off x="1435100" y="3865401"/>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webpage showing six squares">
            <a:extLst>
              <a:ext uri="{FF2B5EF4-FFF2-40B4-BE49-F238E27FC236}">
                <a16:creationId xmlns:a16="http://schemas.microsoft.com/office/drawing/2014/main" id="{8CEA42BE-7779-4C08-A61E-7F1B6261B45B}"/>
              </a:ext>
            </a:extLst>
          </p:cNvPr>
          <p:cNvPicPr>
            <a:picLocks noChangeAspect="1"/>
          </p:cNvPicPr>
          <p:nvPr/>
        </p:nvPicPr>
        <p:blipFill>
          <a:blip r:embed="rId6"/>
          <a:stretch>
            <a:fillRect/>
          </a:stretch>
        </p:blipFill>
        <p:spPr>
          <a:xfrm>
            <a:off x="449036" y="3946844"/>
            <a:ext cx="757428" cy="757428"/>
          </a:xfrm>
          <a:prstGeom prst="rect">
            <a:avLst/>
          </a:prstGeom>
        </p:spPr>
      </p:pic>
      <p:sp>
        <p:nvSpPr>
          <p:cNvPr id="7" name="Rectangle 6">
            <a:extLst>
              <a:ext uri="{FF2B5EF4-FFF2-40B4-BE49-F238E27FC236}">
                <a16:creationId xmlns:a16="http://schemas.microsoft.com/office/drawing/2014/main" id="{A4CB6DB3-43C7-4BA7-A459-351CDC67E9C8}"/>
              </a:ext>
            </a:extLst>
          </p:cNvPr>
          <p:cNvSpPr/>
          <p:nvPr/>
        </p:nvSpPr>
        <p:spPr>
          <a:xfrm>
            <a:off x="1422332" y="394514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View your name servers</a:t>
            </a:r>
          </a:p>
        </p:txBody>
      </p:sp>
      <p:cxnSp>
        <p:nvCxnSpPr>
          <p:cNvPr id="39" name="Straight Connector 38">
            <a:extLst>
              <a:ext uri="{FF2B5EF4-FFF2-40B4-BE49-F238E27FC236}">
                <a16:creationId xmlns:a16="http://schemas.microsoft.com/office/drawing/2014/main" id="{C23476E1-9344-415C-9D88-CA28806CBF4A}"/>
              </a:ext>
              <a:ext uri="{C183D7F6-B498-43B3-948B-1728B52AA6E4}">
                <adec:decorative xmlns:adec="http://schemas.microsoft.com/office/drawing/2017/decorative" val="1"/>
              </a:ext>
            </a:extLst>
          </p:cNvPr>
          <p:cNvCxnSpPr>
            <a:cxnSpLocks/>
          </p:cNvCxnSpPr>
          <p:nvPr/>
        </p:nvCxnSpPr>
        <p:spPr>
          <a:xfrm>
            <a:off x="1435100" y="4786232"/>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rrow pointing in four opposite directions">
            <a:extLst>
              <a:ext uri="{FF2B5EF4-FFF2-40B4-BE49-F238E27FC236}">
                <a16:creationId xmlns:a16="http://schemas.microsoft.com/office/drawing/2014/main" id="{D5ED346B-152C-4F88-B76F-F189F6D1F6B9}"/>
              </a:ext>
            </a:extLst>
          </p:cNvPr>
          <p:cNvPicPr>
            <a:picLocks noChangeAspect="1"/>
          </p:cNvPicPr>
          <p:nvPr/>
        </p:nvPicPr>
        <p:blipFill>
          <a:blip r:embed="rId7"/>
          <a:stretch>
            <a:fillRect/>
          </a:stretch>
        </p:blipFill>
        <p:spPr>
          <a:xfrm>
            <a:off x="449036" y="4865054"/>
            <a:ext cx="757428" cy="757428"/>
          </a:xfrm>
          <a:prstGeom prst="rect">
            <a:avLst/>
          </a:prstGeom>
        </p:spPr>
      </p:pic>
      <p:sp>
        <p:nvSpPr>
          <p:cNvPr id="8" name="Rectangle 7">
            <a:extLst>
              <a:ext uri="{FF2B5EF4-FFF2-40B4-BE49-F238E27FC236}">
                <a16:creationId xmlns:a16="http://schemas.microsoft.com/office/drawing/2014/main" id="{422E9CF3-50DF-4F5B-997A-0A9E87E85556}"/>
              </a:ext>
            </a:extLst>
          </p:cNvPr>
          <p:cNvSpPr/>
          <p:nvPr/>
        </p:nvSpPr>
        <p:spPr>
          <a:xfrm>
            <a:off x="1422332" y="486279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Test the resolution</a:t>
            </a:r>
          </a:p>
        </p:txBody>
      </p:sp>
      <p:cxnSp>
        <p:nvCxnSpPr>
          <p:cNvPr id="40" name="Straight Connector 39">
            <a:extLst>
              <a:ext uri="{FF2B5EF4-FFF2-40B4-BE49-F238E27FC236}">
                <a16:creationId xmlns:a16="http://schemas.microsoft.com/office/drawing/2014/main" id="{F4BD5924-F2BE-4531-91C2-302656A7F4DC}"/>
              </a:ext>
              <a:ext uri="{C183D7F6-B498-43B3-948B-1728B52AA6E4}">
                <adec:decorative xmlns:adec="http://schemas.microsoft.com/office/drawing/2017/decorative" val="1"/>
              </a:ext>
            </a:extLst>
          </p:cNvPr>
          <p:cNvCxnSpPr>
            <a:cxnSpLocks/>
          </p:cNvCxnSpPr>
          <p:nvPr/>
        </p:nvCxnSpPr>
        <p:spPr>
          <a:xfrm>
            <a:off x="1435100" y="5707062"/>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four circle connect in a branch">
            <a:extLst>
              <a:ext uri="{FF2B5EF4-FFF2-40B4-BE49-F238E27FC236}">
                <a16:creationId xmlns:a16="http://schemas.microsoft.com/office/drawing/2014/main" id="{B317A4E2-AB1F-4B9A-8AE3-998BC45C90D3}"/>
              </a:ext>
            </a:extLst>
          </p:cNvPr>
          <p:cNvPicPr>
            <a:picLocks noChangeAspect="1"/>
          </p:cNvPicPr>
          <p:nvPr/>
        </p:nvPicPr>
        <p:blipFill>
          <a:blip r:embed="rId8"/>
          <a:stretch>
            <a:fillRect/>
          </a:stretch>
        </p:blipFill>
        <p:spPr>
          <a:xfrm>
            <a:off x="449036" y="5783262"/>
            <a:ext cx="757428" cy="757428"/>
          </a:xfrm>
          <a:prstGeom prst="rect">
            <a:avLst/>
          </a:prstGeom>
        </p:spPr>
      </p:pic>
      <p:sp>
        <p:nvSpPr>
          <p:cNvPr id="9" name="Rectangle 8">
            <a:extLst>
              <a:ext uri="{FF2B5EF4-FFF2-40B4-BE49-F238E27FC236}">
                <a16:creationId xmlns:a16="http://schemas.microsoft.com/office/drawing/2014/main" id="{956296C8-0346-4071-B2AD-1A726E2B7D4A}"/>
              </a:ext>
            </a:extLst>
          </p:cNvPr>
          <p:cNvSpPr/>
          <p:nvPr/>
        </p:nvSpPr>
        <p:spPr>
          <a:xfrm>
            <a:off x="1422332" y="578043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3526-7860-BEF5-BBDD-319C3357EF02}"/>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CBE481F2-46DF-3CEF-DCAA-EF6EE9CA9AC5}"/>
              </a:ext>
            </a:extLst>
          </p:cNvPr>
          <p:cNvPicPr>
            <a:picLocks noChangeAspect="1"/>
          </p:cNvPicPr>
          <p:nvPr/>
        </p:nvPicPr>
        <p:blipFill>
          <a:blip r:embed="rId3"/>
          <a:stretch>
            <a:fillRect/>
          </a:stretch>
        </p:blipFill>
        <p:spPr>
          <a:xfrm>
            <a:off x="465138" y="1469282"/>
            <a:ext cx="7392041" cy="4892464"/>
          </a:xfrm>
          <a:prstGeom prst="rect">
            <a:avLst/>
          </a:prstGeom>
        </p:spPr>
      </p:pic>
    </p:spTree>
    <p:extLst>
      <p:ext uri="{BB962C8B-B14F-4D97-AF65-F5344CB8AC3E}">
        <p14:creationId xmlns:p14="http://schemas.microsoft.com/office/powerpoint/2010/main" val="184024434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DNS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6" name="Rectangle 5">
            <a:extLst>
              <a:ext uri="{FF2B5EF4-FFF2-40B4-BE49-F238E27FC236}">
                <a16:creationId xmlns:a16="http://schemas.microsoft.com/office/drawing/2014/main" id="{CAC358CA-46B9-4711-B1E2-32C8BA478474}"/>
              </a:ext>
            </a:extLst>
          </p:cNvPr>
          <p:cNvSpPr/>
          <p:nvPr/>
        </p:nvSpPr>
        <p:spPr>
          <a:xfrm>
            <a:off x="4850279" y="2203483"/>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3"/>
              </a:rPr>
              <a:t>Host your domain on Azure DNS (Sandbox)</a:t>
            </a:r>
            <a:endParaRPr lang="en-US" sz="2000" dirty="0">
              <a:solidFill>
                <a:schemeClr val="tx1"/>
              </a:solidFill>
            </a:endParaRP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83452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4FB8EB5-9373-4BF7-A4F4-0EBE905EA0D8}"/>
              </a:ext>
            </a:extLst>
          </p:cNvPr>
          <p:cNvSpPr/>
          <p:nvPr/>
        </p:nvSpPr>
        <p:spPr>
          <a:xfrm>
            <a:off x="4850279" y="28736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solidFill>
                  <a:schemeClr val="tx1"/>
                </a:solidFill>
                <a:hlinkClick r:id="rId4"/>
              </a:rPr>
              <a:t>Implement DNS for Windows Server IaaS VMs</a:t>
            </a:r>
            <a:endParaRPr lang="en-US" sz="2000" dirty="0">
              <a:solidFill>
                <a:schemeClr val="tx1"/>
              </a:solidFill>
            </a:endParaRPr>
          </a:p>
        </p:txBody>
      </p:sp>
      <p:cxnSp>
        <p:nvCxnSpPr>
          <p:cNvPr id="16" name="Straight Connector 15">
            <a:extLst>
              <a:ext uri="{FF2B5EF4-FFF2-40B4-BE49-F238E27FC236}">
                <a16:creationId xmlns:a16="http://schemas.microsoft.com/office/drawing/2014/main" id="{D19B7121-8268-444D-A185-D4E92EFF96D7}"/>
              </a:ext>
              <a:ext uri="{C183D7F6-B498-43B3-948B-1728B52AA6E4}">
                <adec:decorative xmlns:adec="http://schemas.microsoft.com/office/drawing/2017/decorative" val="1"/>
              </a:ext>
            </a:extLst>
          </p:cNvPr>
          <p:cNvCxnSpPr>
            <a:cxnSpLocks/>
          </p:cNvCxnSpPr>
          <p:nvPr/>
        </p:nvCxnSpPr>
        <p:spPr>
          <a:xfrm>
            <a:off x="4979325" y="3506675"/>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sp>
        <p:nvSpPr>
          <p:cNvPr id="7" name="TextBox 6">
            <a:extLst>
              <a:ext uri="{FF2B5EF4-FFF2-40B4-BE49-F238E27FC236}">
                <a16:creationId xmlns:a16="http://schemas.microsoft.com/office/drawing/2014/main" id="{948D2374-7F36-41DB-A280-BD41A04F9A83}"/>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54066655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t>
            </a:r>
            <a:r>
              <a:rPr lang="en-US" dirty="0">
                <a:cs typeface="Segoe UI"/>
              </a:rPr>
              <a:t>Azure Bastion</a:t>
            </a:r>
          </a:p>
        </p:txBody>
      </p:sp>
      <p:pic>
        <p:nvPicPr>
          <p:cNvPr id="5" name="Picture 4" descr="Icon of a webpage">
            <a:extLst>
              <a:ext uri="{FF2B5EF4-FFF2-40B4-BE49-F238E27FC236}">
                <a16:creationId xmlns:a16="http://schemas.microsoft.com/office/drawing/2014/main" id="{87498648-25D5-41A6-B1A7-321B45BEA247}"/>
              </a:ext>
            </a:extLst>
          </p:cNvPr>
          <p:cNvPicPr>
            <a:picLocks noChangeAspect="1"/>
          </p:cNvPicPr>
          <p:nvPr/>
        </p:nvPicPr>
        <p:blipFill>
          <a:blip r:embed="rId2"/>
          <a:stretch>
            <a:fillRect/>
          </a:stretch>
        </p:blipFill>
        <p:spPr>
          <a:xfrm>
            <a:off x="10261599" y="3028495"/>
            <a:ext cx="1373491" cy="1030687"/>
          </a:xfrm>
          <a:prstGeom prst="rect">
            <a:avLst/>
          </a:prstGeom>
        </p:spPr>
      </p:pic>
    </p:spTree>
    <p:extLst>
      <p:ext uri="{BB962C8B-B14F-4D97-AF65-F5344CB8AC3E}">
        <p14:creationId xmlns:p14="http://schemas.microsoft.com/office/powerpoint/2010/main" val="333927421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Configure Azure Bastion Introduction</a:t>
            </a:r>
          </a:p>
        </p:txBody>
      </p:sp>
      <p:sp>
        <p:nvSpPr>
          <p:cNvPr id="6" name="Rectangle 5">
            <a:extLst>
              <a:ext uri="{FF2B5EF4-FFF2-40B4-BE49-F238E27FC236}">
                <a16:creationId xmlns:a16="http://schemas.microsoft.com/office/drawing/2014/main" id="{0978B9AA-DDC9-4826-A1DE-BE73AA0A1DC2}"/>
              </a:ext>
            </a:extLst>
          </p:cNvPr>
          <p:cNvSpPr/>
          <p:nvPr/>
        </p:nvSpPr>
        <p:spPr bwMode="auto">
          <a:xfrm>
            <a:off x="4372486" y="1872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Intro to Azure Bastion</a:t>
            </a:r>
          </a:p>
        </p:txBody>
      </p:sp>
      <p:sp>
        <p:nvSpPr>
          <p:cNvPr id="34" name="Rectangle 33">
            <a:extLst>
              <a:ext uri="{FF2B5EF4-FFF2-40B4-BE49-F238E27FC236}">
                <a16:creationId xmlns:a16="http://schemas.microsoft.com/office/drawing/2014/main" id="{F6F44370-6775-4001-BF91-C273F78DAC53}"/>
              </a:ext>
            </a:extLst>
          </p:cNvPr>
          <p:cNvSpPr/>
          <p:nvPr/>
        </p:nvSpPr>
        <p:spPr bwMode="auto">
          <a:xfrm>
            <a:off x="4372486" y="905399"/>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Use Cases for Azure Bastion</a:t>
            </a:r>
          </a:p>
        </p:txBody>
      </p:sp>
      <p:sp>
        <p:nvSpPr>
          <p:cNvPr id="35" name="Rectangle 34">
            <a:extLst>
              <a:ext uri="{FF2B5EF4-FFF2-40B4-BE49-F238E27FC236}">
                <a16:creationId xmlns:a16="http://schemas.microsoft.com/office/drawing/2014/main" id="{2175F76C-322C-482B-8EC0-EE6243A2C2CA}"/>
              </a:ext>
            </a:extLst>
          </p:cNvPr>
          <p:cNvSpPr/>
          <p:nvPr/>
        </p:nvSpPr>
        <p:spPr bwMode="auto">
          <a:xfrm>
            <a:off x="4394204" y="162798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Azure Bastion Architecture</a:t>
            </a:r>
          </a:p>
        </p:txBody>
      </p:sp>
      <p:grpSp>
        <p:nvGrpSpPr>
          <p:cNvPr id="3" name="Group 2">
            <a:extLst>
              <a:ext uri="{FF2B5EF4-FFF2-40B4-BE49-F238E27FC236}">
                <a16:creationId xmlns:a16="http://schemas.microsoft.com/office/drawing/2014/main" id="{2F72EC59-9797-4D99-87E6-1D59E6185014}"/>
              </a:ext>
              <a:ext uri="{C183D7F6-B498-43B3-948B-1728B52AA6E4}">
                <adec:decorative xmlns:adec="http://schemas.microsoft.com/office/drawing/2017/decorative" val="1"/>
              </a:ext>
            </a:extLst>
          </p:cNvPr>
          <p:cNvGrpSpPr/>
          <p:nvPr/>
        </p:nvGrpSpPr>
        <p:grpSpPr>
          <a:xfrm>
            <a:off x="3588597" y="220122"/>
            <a:ext cx="655103" cy="6268228"/>
            <a:chOff x="4166496" y="434784"/>
            <a:chExt cx="681228" cy="6858893"/>
          </a:xfrm>
        </p:grpSpPr>
        <p:pic>
          <p:nvPicPr>
            <p:cNvPr id="100" name="Picture 99" descr="Icon of a globe">
              <a:extLst>
                <a:ext uri="{FF2B5EF4-FFF2-40B4-BE49-F238E27FC236}">
                  <a16:creationId xmlns:a16="http://schemas.microsoft.com/office/drawing/2014/main" id="{5B7064C0-BCD5-4B4C-BA61-96DA37A7749F}"/>
                </a:ext>
              </a:extLst>
            </p:cNvPr>
            <p:cNvPicPr>
              <a:picLocks noChangeAspect="1"/>
            </p:cNvPicPr>
            <p:nvPr/>
          </p:nvPicPr>
          <p:blipFill>
            <a:blip r:embed="rId3"/>
            <a:stretch>
              <a:fillRect/>
            </a:stretch>
          </p:blipFill>
          <p:spPr>
            <a:xfrm>
              <a:off x="4166496" y="434784"/>
              <a:ext cx="681228" cy="681228"/>
            </a:xfrm>
            <a:prstGeom prst="rect">
              <a:avLst/>
            </a:prstGeom>
          </p:spPr>
        </p:pic>
        <p:pic>
          <p:nvPicPr>
            <p:cNvPr id="99" name="Picture 98" descr="Icon of a checkmark inside a badge">
              <a:extLst>
                <a:ext uri="{FF2B5EF4-FFF2-40B4-BE49-F238E27FC236}">
                  <a16:creationId xmlns:a16="http://schemas.microsoft.com/office/drawing/2014/main" id="{8C3B16B2-34AC-4C14-B22A-C052A3FDDCE3}"/>
                </a:ext>
              </a:extLst>
            </p:cNvPr>
            <p:cNvPicPr>
              <a:picLocks noChangeAspect="1"/>
            </p:cNvPicPr>
            <p:nvPr/>
          </p:nvPicPr>
          <p:blipFill>
            <a:blip r:embed="rId4"/>
            <a:stretch>
              <a:fillRect/>
            </a:stretch>
          </p:blipFill>
          <p:spPr>
            <a:xfrm>
              <a:off x="4166496" y="1220624"/>
              <a:ext cx="681228" cy="681228"/>
            </a:xfrm>
            <a:prstGeom prst="rect">
              <a:avLst/>
            </a:prstGeom>
          </p:spPr>
        </p:pic>
        <p:pic>
          <p:nvPicPr>
            <p:cNvPr id="19" name="Picture 18" descr="Icon of small circles connected by lines forming a big circle">
              <a:extLst>
                <a:ext uri="{FF2B5EF4-FFF2-40B4-BE49-F238E27FC236}">
                  <a16:creationId xmlns:a16="http://schemas.microsoft.com/office/drawing/2014/main" id="{D40FFCE3-CD91-445A-A378-055637C5EBFD}"/>
                </a:ext>
              </a:extLst>
            </p:cNvPr>
            <p:cNvPicPr>
              <a:picLocks noChangeAspect="1"/>
            </p:cNvPicPr>
            <p:nvPr/>
          </p:nvPicPr>
          <p:blipFill>
            <a:blip r:embed="rId5"/>
            <a:stretch>
              <a:fillRect/>
            </a:stretch>
          </p:blipFill>
          <p:spPr>
            <a:xfrm>
              <a:off x="4166496" y="2002384"/>
              <a:ext cx="681228" cy="681228"/>
            </a:xfrm>
            <a:prstGeom prst="rect">
              <a:avLst/>
            </a:prstGeom>
          </p:spPr>
        </p:pic>
        <p:pic>
          <p:nvPicPr>
            <p:cNvPr id="14" name="Picture 13" descr="Icon of a magnifying glass and a column chart">
              <a:extLst>
                <a:ext uri="{FF2B5EF4-FFF2-40B4-BE49-F238E27FC236}">
                  <a16:creationId xmlns:a16="http://schemas.microsoft.com/office/drawing/2014/main" id="{A91E82CD-D999-4C3A-A7E2-D60EBAD198D1}"/>
                </a:ext>
              </a:extLst>
            </p:cNvPr>
            <p:cNvPicPr>
              <a:picLocks noChangeAspect="1"/>
            </p:cNvPicPr>
            <p:nvPr/>
          </p:nvPicPr>
          <p:blipFill>
            <a:blip r:embed="rId6"/>
            <a:stretch>
              <a:fillRect/>
            </a:stretch>
          </p:blipFill>
          <p:spPr>
            <a:xfrm>
              <a:off x="4166496" y="2867085"/>
              <a:ext cx="681228" cy="681228"/>
            </a:xfrm>
            <a:prstGeom prst="rect">
              <a:avLst/>
            </a:prstGeom>
          </p:spPr>
        </p:pic>
        <p:grpSp>
          <p:nvGrpSpPr>
            <p:cNvPr id="51" name="Group 50">
              <a:extLst>
                <a:ext uri="{FF2B5EF4-FFF2-40B4-BE49-F238E27FC236}">
                  <a16:creationId xmlns:a16="http://schemas.microsoft.com/office/drawing/2014/main" id="{939E1BD8-4D24-4DB9-8AD0-5FDD61E11667}"/>
                </a:ext>
              </a:extLst>
            </p:cNvPr>
            <p:cNvGrpSpPr/>
            <p:nvPr/>
          </p:nvGrpSpPr>
          <p:grpSpPr>
            <a:xfrm>
              <a:off x="4343435" y="6924239"/>
              <a:ext cx="359095" cy="369438"/>
              <a:chOff x="3900362" y="3413953"/>
              <a:chExt cx="273580" cy="255320"/>
            </a:xfrm>
          </p:grpSpPr>
          <p:sp>
            <p:nvSpPr>
              <p:cNvPr id="52" name="Freeform: Shape 51">
                <a:extLst>
                  <a:ext uri="{FF2B5EF4-FFF2-40B4-BE49-F238E27FC236}">
                    <a16:creationId xmlns:a16="http://schemas.microsoft.com/office/drawing/2014/main" id="{A4481F13-D536-4AB1-A54F-1C317FE79C0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D986FF1-8A47-4822-AABB-134A0026F7C5}"/>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8A03175B-6B2A-415D-AD6B-379997141439}"/>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5447FF1-F06D-4FF0-8733-EDCB1411129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E933234-205E-45CE-931E-BA206F9C7F67}"/>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F4EAF8F-F93B-4B44-A429-174FD8F9809E}"/>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
        <p:nvSpPr>
          <p:cNvPr id="33" name="Rectangle 32">
            <a:extLst>
              <a:ext uri="{FF2B5EF4-FFF2-40B4-BE49-F238E27FC236}">
                <a16:creationId xmlns:a16="http://schemas.microsoft.com/office/drawing/2014/main" id="{61C0053A-64BE-0DB9-9E11-7DDB9C70069B}"/>
              </a:ext>
            </a:extLst>
          </p:cNvPr>
          <p:cNvSpPr/>
          <p:nvPr/>
        </p:nvSpPr>
        <p:spPr bwMode="auto">
          <a:xfrm>
            <a:off x="3367626" y="6091964"/>
            <a:ext cx="1047750" cy="6883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9A8F43E2-DCB3-BE87-5756-C73665975DE4}"/>
              </a:ext>
            </a:extLst>
          </p:cNvPr>
          <p:cNvSpPr/>
          <p:nvPr/>
        </p:nvSpPr>
        <p:spPr bwMode="auto">
          <a:xfrm>
            <a:off x="4372486" y="2377184"/>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Decision Criteria for Azure Bastion</a:t>
            </a:r>
          </a:p>
        </p:txBody>
      </p:sp>
    </p:spTree>
    <p:extLst>
      <p:ext uri="{BB962C8B-B14F-4D97-AF65-F5344CB8AC3E}">
        <p14:creationId xmlns:p14="http://schemas.microsoft.com/office/powerpoint/2010/main" val="160018820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0EB2A4-AF28-E5DB-53E5-2AB8E4E12151}"/>
              </a:ext>
            </a:extLst>
          </p:cNvPr>
          <p:cNvSpPr>
            <a:spLocks noGrp="1"/>
          </p:cNvSpPr>
          <p:nvPr>
            <p:ph type="title"/>
          </p:nvPr>
        </p:nvSpPr>
        <p:spPr/>
        <p:txBody>
          <a:bodyPr/>
          <a:lstStyle/>
          <a:p>
            <a:r>
              <a:rPr lang="en-GB" dirty="0"/>
              <a:t>Intro to Azure Bastion</a:t>
            </a:r>
          </a:p>
        </p:txBody>
      </p:sp>
      <p:sp>
        <p:nvSpPr>
          <p:cNvPr id="5" name="TextBox 4">
            <a:extLst>
              <a:ext uri="{FF2B5EF4-FFF2-40B4-BE49-F238E27FC236}">
                <a16:creationId xmlns:a16="http://schemas.microsoft.com/office/drawing/2014/main" id="{7A2D0532-547A-7584-ACF5-CF589D2B333B}"/>
              </a:ext>
            </a:extLst>
          </p:cNvPr>
          <p:cNvSpPr txBox="1"/>
          <p:nvPr/>
        </p:nvSpPr>
        <p:spPr>
          <a:xfrm>
            <a:off x="379413" y="1323112"/>
            <a:ext cx="11533187" cy="1200329"/>
          </a:xfrm>
          <a:prstGeom prst="rect">
            <a:avLst/>
          </a:prstGeom>
          <a:noFill/>
        </p:spPr>
        <p:txBody>
          <a:bodyPr wrap="square">
            <a:spAutoFit/>
          </a:bodyPr>
          <a:lstStyle/>
          <a:p>
            <a:r>
              <a:rPr lang="en-GB" b="0" i="0" dirty="0">
                <a:solidFill>
                  <a:srgbClr val="171717"/>
                </a:solidFill>
                <a:effectLst/>
                <a:latin typeface="Segoe UI" panose="020B0502040204020203" pitchFamily="34" charset="0"/>
              </a:rPr>
              <a:t>Server administrators understand that it's efficient to remotely administer and maintain servers in an on-premises data </a:t>
            </a:r>
            <a:r>
              <a:rPr lang="en-GB" b="0" i="0" dirty="0" err="1">
                <a:solidFill>
                  <a:srgbClr val="171717"/>
                </a:solidFill>
                <a:effectLst/>
                <a:latin typeface="Segoe UI" panose="020B0502040204020203" pitchFamily="34" charset="0"/>
              </a:rPr>
              <a:t>center</a:t>
            </a:r>
            <a:r>
              <a:rPr lang="en-GB" b="0" i="0" dirty="0">
                <a:solidFill>
                  <a:srgbClr val="171717"/>
                </a:solidFill>
                <a:effectLst/>
                <a:latin typeface="Segoe UI" panose="020B0502040204020203" pitchFamily="34" charset="0"/>
              </a:rPr>
              <a:t>. With Windows infrastructure as a service (IaaS) virtual machines (VMs) being deployed in Azure, administrators must rely solely on remote management to administer and maintain cloud-based resources.</a:t>
            </a:r>
            <a:endParaRPr lang="en-GB" dirty="0"/>
          </a:p>
        </p:txBody>
      </p:sp>
      <p:pic>
        <p:nvPicPr>
          <p:cNvPr id="1026" name="Picture 2" descr="A graphic depicting a remote administrator connecting the Azure portal with Transport Layer Security (TLS) through Azure Bastion to a hosted VM.">
            <a:extLst>
              <a:ext uri="{FF2B5EF4-FFF2-40B4-BE49-F238E27FC236}">
                <a16:creationId xmlns:a16="http://schemas.microsoft.com/office/drawing/2014/main" id="{1888AC61-48B7-42F8-FA94-5F50C0B77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18" y="2966313"/>
            <a:ext cx="782002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83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p:txBody>
          <a:bodyPr/>
          <a:lstStyle/>
          <a:p>
            <a:r>
              <a:rPr lang="en-US" dirty="0"/>
              <a:t>Plan Virtual Networks</a:t>
            </a:r>
          </a:p>
        </p:txBody>
      </p:sp>
      <p:grpSp>
        <p:nvGrpSpPr>
          <p:cNvPr id="2" name="Group 1" descr="A virtual network has subnets and connects to on-premises and virtual networks. ">
            <a:extLst>
              <a:ext uri="{FF2B5EF4-FFF2-40B4-BE49-F238E27FC236}">
                <a16:creationId xmlns:a16="http://schemas.microsoft.com/office/drawing/2014/main" id="{B272DFE8-1AE3-4A24-BB31-4C425D3CFC1D}"/>
              </a:ext>
            </a:extLst>
          </p:cNvPr>
          <p:cNvGrpSpPr/>
          <p:nvPr/>
        </p:nvGrpSpPr>
        <p:grpSpPr>
          <a:xfrm>
            <a:off x="1691181" y="1481959"/>
            <a:ext cx="8104459" cy="3103150"/>
            <a:chOff x="1438934" y="3914453"/>
            <a:chExt cx="5979008" cy="2373331"/>
          </a:xfrm>
        </p:grpSpPr>
        <p:sp>
          <p:nvSpPr>
            <p:cNvPr id="11" name="Rectangle 10">
              <a:extLst>
                <a:ext uri="{FF2B5EF4-FFF2-40B4-BE49-F238E27FC236}">
                  <a16:creationId xmlns:a16="http://schemas.microsoft.com/office/drawing/2014/main" id="{ED1A22FB-3218-45DB-9C1E-355DF9DBB251}"/>
                </a:ext>
              </a:extLst>
            </p:cNvPr>
            <p:cNvSpPr/>
            <p:nvPr/>
          </p:nvSpPr>
          <p:spPr>
            <a:xfrm>
              <a:off x="1489566" y="3963863"/>
              <a:ext cx="3785063" cy="2323921"/>
            </a:xfrm>
            <a:prstGeom prst="rect">
              <a:avLst/>
            </a:prstGeom>
            <a:solidFill>
              <a:srgbClr val="44546A">
                <a:lumMod val="20000"/>
                <a:lumOff val="80000"/>
              </a:srgbClr>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245DBDA-D26F-4554-95F2-15A0BCE64A44}"/>
                </a:ext>
              </a:extLst>
            </p:cNvPr>
            <p:cNvSpPr/>
            <p:nvPr/>
          </p:nvSpPr>
          <p:spPr>
            <a:xfrm>
              <a:off x="1984222" y="4470849"/>
              <a:ext cx="2892829" cy="1662545"/>
            </a:xfrm>
            <a:prstGeom prst="rect">
              <a:avLst/>
            </a:prstGeom>
            <a:solidFill>
              <a:srgbClr val="E7E6E6"/>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B04DCB-3541-4CC8-8096-0C7A73B01867}"/>
                </a:ext>
              </a:extLst>
            </p:cNvPr>
            <p:cNvSpPr txBox="1"/>
            <p:nvPr/>
          </p:nvSpPr>
          <p:spPr>
            <a:xfrm>
              <a:off x="2484536" y="5711032"/>
              <a:ext cx="1771640" cy="369332"/>
            </a:xfrm>
            <a:prstGeom prst="rect">
              <a:avLst/>
            </a:prstGeom>
            <a:noFill/>
          </p:spPr>
          <p:txBody>
            <a:bodyPr wrap="none" rtlCol="0">
              <a:spAutoFit/>
            </a:bodyPr>
            <a:lstStyle/>
            <a:p>
              <a:pPr algn="ctr" defTabSz="914400"/>
              <a:r>
                <a:rPr lang="en-US" dirty="0">
                  <a:solidFill>
                    <a:prstClr val="black"/>
                  </a:solidFill>
                  <a:latin typeface="Calibri" panose="020F0502020204030204"/>
                </a:rPr>
                <a:t>Virtual Machines</a:t>
              </a:r>
            </a:p>
          </p:txBody>
        </p:sp>
        <p:grpSp>
          <p:nvGrpSpPr>
            <p:cNvPr id="16" name="Group 15">
              <a:extLst>
                <a:ext uri="{FF2B5EF4-FFF2-40B4-BE49-F238E27FC236}">
                  <a16:creationId xmlns:a16="http://schemas.microsoft.com/office/drawing/2014/main" id="{86A90234-A9FD-4FA4-AF6A-D268762B091E}"/>
                </a:ext>
              </a:extLst>
            </p:cNvPr>
            <p:cNvGrpSpPr/>
            <p:nvPr/>
          </p:nvGrpSpPr>
          <p:grpSpPr>
            <a:xfrm>
              <a:off x="3556116" y="4833183"/>
              <a:ext cx="1002118" cy="798085"/>
              <a:chOff x="7563034" y="1853676"/>
              <a:chExt cx="1002118" cy="798085"/>
            </a:xfrm>
          </p:grpSpPr>
          <p:grpSp>
            <p:nvGrpSpPr>
              <p:cNvPr id="17" name="Group 16">
                <a:extLst>
                  <a:ext uri="{FF2B5EF4-FFF2-40B4-BE49-F238E27FC236}">
                    <a16:creationId xmlns:a16="http://schemas.microsoft.com/office/drawing/2014/main" id="{35B3842C-27B8-4021-97AC-2A22F0C36306}"/>
                  </a:ext>
                </a:extLst>
              </p:cNvPr>
              <p:cNvGrpSpPr>
                <a:grpSpLocks noChangeAspect="1"/>
              </p:cNvGrpSpPr>
              <p:nvPr/>
            </p:nvGrpSpPr>
            <p:grpSpPr>
              <a:xfrm>
                <a:off x="7563034" y="1853676"/>
                <a:ext cx="416425" cy="798085"/>
                <a:chOff x="9191145" y="3741535"/>
                <a:chExt cx="774393" cy="2092980"/>
              </a:xfrm>
            </p:grpSpPr>
            <p:grpSp>
              <p:nvGrpSpPr>
                <p:cNvPr id="20" name="Group 19">
                  <a:extLst>
                    <a:ext uri="{FF2B5EF4-FFF2-40B4-BE49-F238E27FC236}">
                      <a16:creationId xmlns:a16="http://schemas.microsoft.com/office/drawing/2014/main" id="{9F33091F-FE67-4955-88CB-3510168332A0}"/>
                    </a:ext>
                  </a:extLst>
                </p:cNvPr>
                <p:cNvGrpSpPr>
                  <a:grpSpLocks noChangeAspect="1"/>
                </p:cNvGrpSpPr>
                <p:nvPr/>
              </p:nvGrpSpPr>
              <p:grpSpPr>
                <a:xfrm>
                  <a:off x="9191145" y="3741535"/>
                  <a:ext cx="774393" cy="2092980"/>
                  <a:chOff x="6576174" y="3760259"/>
                  <a:chExt cx="1081539" cy="2764684"/>
                </a:xfrm>
              </p:grpSpPr>
              <p:grpSp>
                <p:nvGrpSpPr>
                  <p:cNvPr id="24" name="Group 23">
                    <a:extLst>
                      <a:ext uri="{FF2B5EF4-FFF2-40B4-BE49-F238E27FC236}">
                        <a16:creationId xmlns:a16="http://schemas.microsoft.com/office/drawing/2014/main" id="{9FF195F2-AB75-40EE-A6BE-CA3DB575D87A}"/>
                      </a:ext>
                    </a:extLst>
                  </p:cNvPr>
                  <p:cNvGrpSpPr/>
                  <p:nvPr/>
                </p:nvGrpSpPr>
                <p:grpSpPr>
                  <a:xfrm>
                    <a:off x="6576174" y="3760259"/>
                    <a:ext cx="1081539" cy="2764684"/>
                    <a:chOff x="6576174" y="3760259"/>
                    <a:chExt cx="1081539" cy="2764684"/>
                  </a:xfrm>
                </p:grpSpPr>
                <p:grpSp>
                  <p:nvGrpSpPr>
                    <p:cNvPr id="26" name="Group 25">
                      <a:extLst>
                        <a:ext uri="{FF2B5EF4-FFF2-40B4-BE49-F238E27FC236}">
                          <a16:creationId xmlns:a16="http://schemas.microsoft.com/office/drawing/2014/main" id="{92BCDB64-F94C-4117-ADA0-212C0C25B03D}"/>
                        </a:ext>
                      </a:extLst>
                    </p:cNvPr>
                    <p:cNvGrpSpPr/>
                    <p:nvPr/>
                  </p:nvGrpSpPr>
                  <p:grpSpPr>
                    <a:xfrm>
                      <a:off x="6576174" y="3760259"/>
                      <a:ext cx="1081539" cy="2764684"/>
                      <a:chOff x="5365826" y="3709999"/>
                      <a:chExt cx="1074023" cy="2853208"/>
                    </a:xfrm>
                  </p:grpSpPr>
                  <p:sp>
                    <p:nvSpPr>
                      <p:cNvPr id="36" name="Rectangle 35">
                        <a:extLst>
                          <a:ext uri="{FF2B5EF4-FFF2-40B4-BE49-F238E27FC236}">
                            <a16:creationId xmlns:a16="http://schemas.microsoft.com/office/drawing/2014/main" id="{73E1C3F2-1226-4660-99FC-836501A2AD5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7" name="Rectangle 36">
                        <a:extLst>
                          <a:ext uri="{FF2B5EF4-FFF2-40B4-BE49-F238E27FC236}">
                            <a16:creationId xmlns:a16="http://schemas.microsoft.com/office/drawing/2014/main" id="{00823CEA-0B13-4FC9-900A-C5BE444E2C39}"/>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8" name="Rectangle 37">
                        <a:extLst>
                          <a:ext uri="{FF2B5EF4-FFF2-40B4-BE49-F238E27FC236}">
                            <a16:creationId xmlns:a16="http://schemas.microsoft.com/office/drawing/2014/main" id="{977775E8-AF4E-40A5-8442-7E224A8C066B}"/>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39" name="Rectangle 38">
                        <a:extLst>
                          <a:ext uri="{FF2B5EF4-FFF2-40B4-BE49-F238E27FC236}">
                            <a16:creationId xmlns:a16="http://schemas.microsoft.com/office/drawing/2014/main" id="{7E96C21D-DE99-48BB-90F7-8136D156419C}"/>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0" name="Rectangle 39">
                        <a:extLst>
                          <a:ext uri="{FF2B5EF4-FFF2-40B4-BE49-F238E27FC236}">
                            <a16:creationId xmlns:a16="http://schemas.microsoft.com/office/drawing/2014/main" id="{0F1E03A8-5778-4331-B9A0-5011D54B5232}"/>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1" name="Rectangle 40">
                        <a:extLst>
                          <a:ext uri="{FF2B5EF4-FFF2-40B4-BE49-F238E27FC236}">
                            <a16:creationId xmlns:a16="http://schemas.microsoft.com/office/drawing/2014/main" id="{59519EF3-A12C-4828-855E-51833107D177}"/>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2" name="Rectangle 41">
                        <a:extLst>
                          <a:ext uri="{FF2B5EF4-FFF2-40B4-BE49-F238E27FC236}">
                            <a16:creationId xmlns:a16="http://schemas.microsoft.com/office/drawing/2014/main" id="{E2A93760-7ADF-4954-94F7-39584794AA4D}"/>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43" name="Rectangle 42">
                        <a:extLst>
                          <a:ext uri="{FF2B5EF4-FFF2-40B4-BE49-F238E27FC236}">
                            <a16:creationId xmlns:a16="http://schemas.microsoft.com/office/drawing/2014/main" id="{F7F7D77F-4528-4CDB-AD0F-9EA481FA7F59}"/>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4" name="Rectangle 43">
                        <a:extLst>
                          <a:ext uri="{FF2B5EF4-FFF2-40B4-BE49-F238E27FC236}">
                            <a16:creationId xmlns:a16="http://schemas.microsoft.com/office/drawing/2014/main" id="{57543689-5309-4005-A2E3-0C7AEF86239F}"/>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 name="Freeform 34">
                        <a:extLst>
                          <a:ext uri="{FF2B5EF4-FFF2-40B4-BE49-F238E27FC236}">
                            <a16:creationId xmlns:a16="http://schemas.microsoft.com/office/drawing/2014/main" id="{1D66EF7A-D6B4-4A89-B0C6-E23D301EAF09}"/>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6" name="Freeform 35">
                        <a:extLst>
                          <a:ext uri="{FF2B5EF4-FFF2-40B4-BE49-F238E27FC236}">
                            <a16:creationId xmlns:a16="http://schemas.microsoft.com/office/drawing/2014/main" id="{F309CDB0-583B-4958-8B29-E59E50320DDB}"/>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7" name="Freeform 36">
                        <a:extLst>
                          <a:ext uri="{FF2B5EF4-FFF2-40B4-BE49-F238E27FC236}">
                            <a16:creationId xmlns:a16="http://schemas.microsoft.com/office/drawing/2014/main" id="{090F9837-5F4F-4C4B-A73B-B310DDF0E85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8" name="Freeform 37">
                        <a:extLst>
                          <a:ext uri="{FF2B5EF4-FFF2-40B4-BE49-F238E27FC236}">
                            <a16:creationId xmlns:a16="http://schemas.microsoft.com/office/drawing/2014/main" id="{EA9EB62C-9A78-47FB-9BBA-F9A4ED19DB1D}"/>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9" name="Freeform 34">
                        <a:extLst>
                          <a:ext uri="{FF2B5EF4-FFF2-40B4-BE49-F238E27FC236}">
                            <a16:creationId xmlns:a16="http://schemas.microsoft.com/office/drawing/2014/main" id="{8A4FE913-A6AA-4964-9264-419DA56ECB9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0" name="Freeform 35">
                        <a:extLst>
                          <a:ext uri="{FF2B5EF4-FFF2-40B4-BE49-F238E27FC236}">
                            <a16:creationId xmlns:a16="http://schemas.microsoft.com/office/drawing/2014/main" id="{429AA64E-DA56-413E-A796-C044B358D2E0}"/>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1" name="Freeform 36">
                        <a:extLst>
                          <a:ext uri="{FF2B5EF4-FFF2-40B4-BE49-F238E27FC236}">
                            <a16:creationId xmlns:a16="http://schemas.microsoft.com/office/drawing/2014/main" id="{F63A230A-08F8-498C-86CA-16554D04DB4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2" name="Freeform 37">
                        <a:extLst>
                          <a:ext uri="{FF2B5EF4-FFF2-40B4-BE49-F238E27FC236}">
                            <a16:creationId xmlns:a16="http://schemas.microsoft.com/office/drawing/2014/main" id="{1E9D322E-3483-464F-BB3B-525E36D8BBA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3" name="Rectangle 42">
                        <a:extLst>
                          <a:ext uri="{FF2B5EF4-FFF2-40B4-BE49-F238E27FC236}">
                            <a16:creationId xmlns:a16="http://schemas.microsoft.com/office/drawing/2014/main" id="{20663CA8-84A6-4560-A85B-D8F9BCE987CB}"/>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27" name="Freeform 8">
                      <a:extLst>
                        <a:ext uri="{FF2B5EF4-FFF2-40B4-BE49-F238E27FC236}">
                          <a16:creationId xmlns:a16="http://schemas.microsoft.com/office/drawing/2014/main" id="{7479DB76-3ABA-4ECF-9F29-50AD6995A961}"/>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8" name="Freeform 8">
                      <a:extLst>
                        <a:ext uri="{FF2B5EF4-FFF2-40B4-BE49-F238E27FC236}">
                          <a16:creationId xmlns:a16="http://schemas.microsoft.com/office/drawing/2014/main" id="{426C0450-7A4B-4DC0-97E5-4B0B43EF29DD}"/>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9" name="Freeform 8">
                      <a:extLst>
                        <a:ext uri="{FF2B5EF4-FFF2-40B4-BE49-F238E27FC236}">
                          <a16:creationId xmlns:a16="http://schemas.microsoft.com/office/drawing/2014/main" id="{83C212D5-0AA2-4D5D-965B-7CE99E39F623}"/>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0" name="Freeform 8">
                      <a:extLst>
                        <a:ext uri="{FF2B5EF4-FFF2-40B4-BE49-F238E27FC236}">
                          <a16:creationId xmlns:a16="http://schemas.microsoft.com/office/drawing/2014/main" id="{91E8DD33-C284-4D10-9AC7-414BA6C7A18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1" name="Freeform 8">
                      <a:extLst>
                        <a:ext uri="{FF2B5EF4-FFF2-40B4-BE49-F238E27FC236}">
                          <a16:creationId xmlns:a16="http://schemas.microsoft.com/office/drawing/2014/main" id="{45C49118-C1DE-4F5B-A4F9-DEF49E992AC1}"/>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2" name="Freeform 8">
                      <a:extLst>
                        <a:ext uri="{FF2B5EF4-FFF2-40B4-BE49-F238E27FC236}">
                          <a16:creationId xmlns:a16="http://schemas.microsoft.com/office/drawing/2014/main" id="{57E130A2-3724-439C-85C1-FDCF28D0D18E}"/>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3" name="Freeform 8">
                      <a:extLst>
                        <a:ext uri="{FF2B5EF4-FFF2-40B4-BE49-F238E27FC236}">
                          <a16:creationId xmlns:a16="http://schemas.microsoft.com/office/drawing/2014/main" id="{0E9E8427-C7F6-4CB6-85E3-7EBF913936B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4" name="Freeform 8">
                      <a:extLst>
                        <a:ext uri="{FF2B5EF4-FFF2-40B4-BE49-F238E27FC236}">
                          <a16:creationId xmlns:a16="http://schemas.microsoft.com/office/drawing/2014/main" id="{F20CF64E-8E9E-47BF-825A-788A43C5300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5" name="Freeform 8">
                      <a:extLst>
                        <a:ext uri="{FF2B5EF4-FFF2-40B4-BE49-F238E27FC236}">
                          <a16:creationId xmlns:a16="http://schemas.microsoft.com/office/drawing/2014/main" id="{2FA0CC7A-099F-475E-8813-5E48CA4FD8C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25" name="Rectangle 24">
                    <a:extLst>
                      <a:ext uri="{FF2B5EF4-FFF2-40B4-BE49-F238E27FC236}">
                        <a16:creationId xmlns:a16="http://schemas.microsoft.com/office/drawing/2014/main" id="{879F7338-3A36-47A5-9D52-12BF45FD6617}"/>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21" name="Rectangle 42">
                  <a:extLst>
                    <a:ext uri="{FF2B5EF4-FFF2-40B4-BE49-F238E27FC236}">
                      <a16:creationId xmlns:a16="http://schemas.microsoft.com/office/drawing/2014/main" id="{A3FB83F2-EB52-4DBB-B78B-1B4A1278A0F9}"/>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2" name="Rectangle 42">
                  <a:extLst>
                    <a:ext uri="{FF2B5EF4-FFF2-40B4-BE49-F238E27FC236}">
                      <a16:creationId xmlns:a16="http://schemas.microsoft.com/office/drawing/2014/main" id="{DB5C8F4E-BAB1-4424-AC34-CC847CE97B0D}"/>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3" name="Rectangle 42">
                  <a:extLst>
                    <a:ext uri="{FF2B5EF4-FFF2-40B4-BE49-F238E27FC236}">
                      <a16:creationId xmlns:a16="http://schemas.microsoft.com/office/drawing/2014/main" id="{1A25D5AC-67D8-4E99-B8D8-994F3B43194D}"/>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pic>
            <p:nvPicPr>
              <p:cNvPr id="18" name="Picture 17">
                <a:extLst>
                  <a:ext uri="{FF2B5EF4-FFF2-40B4-BE49-F238E27FC236}">
                    <a16:creationId xmlns:a16="http://schemas.microsoft.com/office/drawing/2014/main" id="{D61F7322-24A4-42B7-85BF-27669BC13C30}"/>
                  </a:ext>
                </a:extLst>
              </p:cNvPr>
              <p:cNvPicPr>
                <a:picLocks noChangeAspect="1"/>
              </p:cNvPicPr>
              <p:nvPr/>
            </p:nvPicPr>
            <p:blipFill>
              <a:blip r:embed="rId3"/>
              <a:stretch>
                <a:fillRect/>
              </a:stretch>
            </p:blipFill>
            <p:spPr>
              <a:xfrm>
                <a:off x="7767172" y="2098177"/>
                <a:ext cx="354359" cy="228857"/>
              </a:xfrm>
              <a:prstGeom prst="rect">
                <a:avLst/>
              </a:prstGeom>
            </p:spPr>
          </p:pic>
          <p:sp>
            <p:nvSpPr>
              <p:cNvPr id="19" name="Rectangle 18">
                <a:extLst>
                  <a:ext uri="{FF2B5EF4-FFF2-40B4-BE49-F238E27FC236}">
                    <a16:creationId xmlns:a16="http://schemas.microsoft.com/office/drawing/2014/main" id="{D9754935-3203-489D-8EC8-FB0D3159BAE4}"/>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sp>
          <p:nvSpPr>
            <p:cNvPr id="54" name="Rectangle 53">
              <a:extLst>
                <a:ext uri="{FF2B5EF4-FFF2-40B4-BE49-F238E27FC236}">
                  <a16:creationId xmlns:a16="http://schemas.microsoft.com/office/drawing/2014/main" id="{32749BD8-002B-449C-8F2F-8359FF990BD3}"/>
                </a:ext>
              </a:extLst>
            </p:cNvPr>
            <p:cNvSpPr/>
            <p:nvPr/>
          </p:nvSpPr>
          <p:spPr>
            <a:xfrm>
              <a:off x="1922507" y="4431655"/>
              <a:ext cx="847091" cy="369332"/>
            </a:xfrm>
            <a:prstGeom prst="rect">
              <a:avLst/>
            </a:prstGeom>
          </p:spPr>
          <p:txBody>
            <a:bodyPr wrap="none">
              <a:spAutoFit/>
            </a:bodyPr>
            <a:lstStyle/>
            <a:p>
              <a:pPr defTabSz="914400"/>
              <a:r>
                <a:rPr lang="en-US" dirty="0">
                  <a:solidFill>
                    <a:prstClr val="black"/>
                  </a:solidFill>
                  <a:latin typeface="Calibri" panose="020F0502020204030204"/>
                </a:rPr>
                <a:t>Subnet</a:t>
              </a:r>
            </a:p>
          </p:txBody>
        </p:sp>
        <p:sp>
          <p:nvSpPr>
            <p:cNvPr id="55" name="Rectangle 54">
              <a:extLst>
                <a:ext uri="{FF2B5EF4-FFF2-40B4-BE49-F238E27FC236}">
                  <a16:creationId xmlns:a16="http://schemas.microsoft.com/office/drawing/2014/main" id="{7560462A-04ED-4776-9603-5B9695651962}"/>
                </a:ext>
              </a:extLst>
            </p:cNvPr>
            <p:cNvSpPr/>
            <p:nvPr/>
          </p:nvSpPr>
          <p:spPr>
            <a:xfrm>
              <a:off x="1438934" y="3944066"/>
              <a:ext cx="1673728" cy="369332"/>
            </a:xfrm>
            <a:prstGeom prst="rect">
              <a:avLst/>
            </a:prstGeom>
          </p:spPr>
          <p:txBody>
            <a:bodyPr wrap="none">
              <a:spAutoFit/>
            </a:bodyPr>
            <a:lstStyle/>
            <a:p>
              <a:pPr defTabSz="914400"/>
              <a:r>
                <a:rPr lang="en-US" dirty="0">
                  <a:solidFill>
                    <a:prstClr val="black"/>
                  </a:solidFill>
                  <a:latin typeface="Calibri" panose="020F0502020204030204"/>
                </a:rPr>
                <a:t>Virtual Network</a:t>
              </a:r>
            </a:p>
          </p:txBody>
        </p:sp>
        <p:grpSp>
          <p:nvGrpSpPr>
            <p:cNvPr id="56" name="Group 55">
              <a:extLst>
                <a:ext uri="{FF2B5EF4-FFF2-40B4-BE49-F238E27FC236}">
                  <a16:creationId xmlns:a16="http://schemas.microsoft.com/office/drawing/2014/main" id="{5BEB202C-4354-42A3-89D7-45553A5EF87F}"/>
                </a:ext>
              </a:extLst>
            </p:cNvPr>
            <p:cNvGrpSpPr/>
            <p:nvPr/>
          </p:nvGrpSpPr>
          <p:grpSpPr>
            <a:xfrm>
              <a:off x="2434521" y="4841746"/>
              <a:ext cx="1002118" cy="798085"/>
              <a:chOff x="7563034" y="1853676"/>
              <a:chExt cx="1002118" cy="798085"/>
            </a:xfrm>
          </p:grpSpPr>
          <p:grpSp>
            <p:nvGrpSpPr>
              <p:cNvPr id="57" name="Group 56">
                <a:extLst>
                  <a:ext uri="{FF2B5EF4-FFF2-40B4-BE49-F238E27FC236}">
                    <a16:creationId xmlns:a16="http://schemas.microsoft.com/office/drawing/2014/main" id="{D35EC841-EE2D-4FC3-B069-791AC24EC43A}"/>
                  </a:ext>
                </a:extLst>
              </p:cNvPr>
              <p:cNvGrpSpPr>
                <a:grpSpLocks noChangeAspect="1"/>
              </p:cNvGrpSpPr>
              <p:nvPr/>
            </p:nvGrpSpPr>
            <p:grpSpPr>
              <a:xfrm>
                <a:off x="7563034" y="1853676"/>
                <a:ext cx="416425" cy="798085"/>
                <a:chOff x="9191145" y="3741535"/>
                <a:chExt cx="774393" cy="2092980"/>
              </a:xfrm>
            </p:grpSpPr>
            <p:grpSp>
              <p:nvGrpSpPr>
                <p:cNvPr id="60" name="Group 59">
                  <a:extLst>
                    <a:ext uri="{FF2B5EF4-FFF2-40B4-BE49-F238E27FC236}">
                      <a16:creationId xmlns:a16="http://schemas.microsoft.com/office/drawing/2014/main" id="{724CE315-5655-4073-971E-EEEAA3215EF0}"/>
                    </a:ext>
                  </a:extLst>
                </p:cNvPr>
                <p:cNvGrpSpPr>
                  <a:grpSpLocks noChangeAspect="1"/>
                </p:cNvGrpSpPr>
                <p:nvPr/>
              </p:nvGrpSpPr>
              <p:grpSpPr>
                <a:xfrm>
                  <a:off x="9191145" y="3741535"/>
                  <a:ext cx="774393" cy="2092980"/>
                  <a:chOff x="6576174" y="3760259"/>
                  <a:chExt cx="1081539" cy="2764684"/>
                </a:xfrm>
              </p:grpSpPr>
              <p:grpSp>
                <p:nvGrpSpPr>
                  <p:cNvPr id="64" name="Group 63">
                    <a:extLst>
                      <a:ext uri="{FF2B5EF4-FFF2-40B4-BE49-F238E27FC236}">
                        <a16:creationId xmlns:a16="http://schemas.microsoft.com/office/drawing/2014/main" id="{915F9323-1D51-4F14-BDB0-8A52D5107B02}"/>
                      </a:ext>
                    </a:extLst>
                  </p:cNvPr>
                  <p:cNvGrpSpPr/>
                  <p:nvPr/>
                </p:nvGrpSpPr>
                <p:grpSpPr>
                  <a:xfrm>
                    <a:off x="6576174" y="3760259"/>
                    <a:ext cx="1081539" cy="2764684"/>
                    <a:chOff x="6576174" y="3760259"/>
                    <a:chExt cx="1081539" cy="2764684"/>
                  </a:xfrm>
                </p:grpSpPr>
                <p:grpSp>
                  <p:nvGrpSpPr>
                    <p:cNvPr id="66" name="Group 65">
                      <a:extLst>
                        <a:ext uri="{FF2B5EF4-FFF2-40B4-BE49-F238E27FC236}">
                          <a16:creationId xmlns:a16="http://schemas.microsoft.com/office/drawing/2014/main" id="{35F275B0-75CA-4955-A8A6-48717027969A}"/>
                        </a:ext>
                      </a:extLst>
                    </p:cNvPr>
                    <p:cNvGrpSpPr/>
                    <p:nvPr/>
                  </p:nvGrpSpPr>
                  <p:grpSpPr>
                    <a:xfrm>
                      <a:off x="6576174" y="3760259"/>
                      <a:ext cx="1081539" cy="2764684"/>
                      <a:chOff x="5365826" y="3709999"/>
                      <a:chExt cx="1074023" cy="2853208"/>
                    </a:xfrm>
                  </p:grpSpPr>
                  <p:sp>
                    <p:nvSpPr>
                      <p:cNvPr id="76" name="Rectangle 75">
                        <a:extLst>
                          <a:ext uri="{FF2B5EF4-FFF2-40B4-BE49-F238E27FC236}">
                            <a16:creationId xmlns:a16="http://schemas.microsoft.com/office/drawing/2014/main" id="{0C708256-D4C3-44D4-8E19-FEA11F14CBD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7" name="Rectangle 76">
                        <a:extLst>
                          <a:ext uri="{FF2B5EF4-FFF2-40B4-BE49-F238E27FC236}">
                            <a16:creationId xmlns:a16="http://schemas.microsoft.com/office/drawing/2014/main" id="{8340B444-043F-4D0E-8538-C2326272350B}"/>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8" name="Rectangle 77">
                        <a:extLst>
                          <a:ext uri="{FF2B5EF4-FFF2-40B4-BE49-F238E27FC236}">
                            <a16:creationId xmlns:a16="http://schemas.microsoft.com/office/drawing/2014/main" id="{61735650-E527-40D7-9D3A-2950CAFD29CD}"/>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79" name="Rectangle 78">
                        <a:extLst>
                          <a:ext uri="{FF2B5EF4-FFF2-40B4-BE49-F238E27FC236}">
                            <a16:creationId xmlns:a16="http://schemas.microsoft.com/office/drawing/2014/main" id="{FF14015A-0CE7-489A-B092-98606E484CC6}"/>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0" name="Rectangle 79">
                        <a:extLst>
                          <a:ext uri="{FF2B5EF4-FFF2-40B4-BE49-F238E27FC236}">
                            <a16:creationId xmlns:a16="http://schemas.microsoft.com/office/drawing/2014/main" id="{538258F9-6A2C-469C-BD1F-42A83727B294}"/>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1" name="Rectangle 80">
                        <a:extLst>
                          <a:ext uri="{FF2B5EF4-FFF2-40B4-BE49-F238E27FC236}">
                            <a16:creationId xmlns:a16="http://schemas.microsoft.com/office/drawing/2014/main" id="{944D3A8A-F008-4E29-A293-FFAC47BCBF22}"/>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2" name="Rectangle 81">
                        <a:extLst>
                          <a:ext uri="{FF2B5EF4-FFF2-40B4-BE49-F238E27FC236}">
                            <a16:creationId xmlns:a16="http://schemas.microsoft.com/office/drawing/2014/main" id="{00E792CB-ACC2-47A2-AACF-DDF7262AAE3F}"/>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83" name="Rectangle 82">
                        <a:extLst>
                          <a:ext uri="{FF2B5EF4-FFF2-40B4-BE49-F238E27FC236}">
                            <a16:creationId xmlns:a16="http://schemas.microsoft.com/office/drawing/2014/main" id="{B0BF506F-C57C-4461-BC0B-0FAA281E8C9F}"/>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7D43C5D7-02A4-4433-BCA4-19363A4E4201}"/>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5" name="Freeform 34">
                        <a:extLst>
                          <a:ext uri="{FF2B5EF4-FFF2-40B4-BE49-F238E27FC236}">
                            <a16:creationId xmlns:a16="http://schemas.microsoft.com/office/drawing/2014/main" id="{645CA46F-F785-49D1-B400-8A4D957ACB9C}"/>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6" name="Freeform 35">
                        <a:extLst>
                          <a:ext uri="{FF2B5EF4-FFF2-40B4-BE49-F238E27FC236}">
                            <a16:creationId xmlns:a16="http://schemas.microsoft.com/office/drawing/2014/main" id="{63BFCC21-F5C7-4216-9457-33795B6C50D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7" name="Freeform 36">
                        <a:extLst>
                          <a:ext uri="{FF2B5EF4-FFF2-40B4-BE49-F238E27FC236}">
                            <a16:creationId xmlns:a16="http://schemas.microsoft.com/office/drawing/2014/main" id="{62C713DB-513F-432B-96F5-8B41A796BF93}"/>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8" name="Freeform 37">
                        <a:extLst>
                          <a:ext uri="{FF2B5EF4-FFF2-40B4-BE49-F238E27FC236}">
                            <a16:creationId xmlns:a16="http://schemas.microsoft.com/office/drawing/2014/main" id="{ABC1F08B-61A3-4D81-A519-A30458137C0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9" name="Freeform 34">
                        <a:extLst>
                          <a:ext uri="{FF2B5EF4-FFF2-40B4-BE49-F238E27FC236}">
                            <a16:creationId xmlns:a16="http://schemas.microsoft.com/office/drawing/2014/main" id="{C0B65951-561C-49B7-931C-0AC397622372}"/>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0" name="Freeform 35">
                        <a:extLst>
                          <a:ext uri="{FF2B5EF4-FFF2-40B4-BE49-F238E27FC236}">
                            <a16:creationId xmlns:a16="http://schemas.microsoft.com/office/drawing/2014/main" id="{1778506B-A4F6-43DF-9E2F-BCFBFDF311C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1" name="Freeform 36">
                        <a:extLst>
                          <a:ext uri="{FF2B5EF4-FFF2-40B4-BE49-F238E27FC236}">
                            <a16:creationId xmlns:a16="http://schemas.microsoft.com/office/drawing/2014/main" id="{BA463852-F7FA-4160-AB00-BA6DCC4A657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2" name="Freeform 37">
                        <a:extLst>
                          <a:ext uri="{FF2B5EF4-FFF2-40B4-BE49-F238E27FC236}">
                            <a16:creationId xmlns:a16="http://schemas.microsoft.com/office/drawing/2014/main" id="{7BEAB276-1FB7-4AE4-B6C2-4B9F188841DC}"/>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3" name="Rectangle 42">
                        <a:extLst>
                          <a:ext uri="{FF2B5EF4-FFF2-40B4-BE49-F238E27FC236}">
                            <a16:creationId xmlns:a16="http://schemas.microsoft.com/office/drawing/2014/main" id="{8FC31C71-9AE4-4DFC-ACB5-BE3AD8E20899}"/>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67" name="Freeform 8">
                      <a:extLst>
                        <a:ext uri="{FF2B5EF4-FFF2-40B4-BE49-F238E27FC236}">
                          <a16:creationId xmlns:a16="http://schemas.microsoft.com/office/drawing/2014/main" id="{5D482F69-947F-45BF-9CC2-D19A3684E7B5}"/>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8" name="Freeform 8">
                      <a:extLst>
                        <a:ext uri="{FF2B5EF4-FFF2-40B4-BE49-F238E27FC236}">
                          <a16:creationId xmlns:a16="http://schemas.microsoft.com/office/drawing/2014/main" id="{4BB5DC1D-583F-42F8-B092-ECF207142762}"/>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9" name="Freeform 8">
                      <a:extLst>
                        <a:ext uri="{FF2B5EF4-FFF2-40B4-BE49-F238E27FC236}">
                          <a16:creationId xmlns:a16="http://schemas.microsoft.com/office/drawing/2014/main" id="{D633AEB9-16D4-412B-9C55-2EA6C13742A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0" name="Freeform 8">
                      <a:extLst>
                        <a:ext uri="{FF2B5EF4-FFF2-40B4-BE49-F238E27FC236}">
                          <a16:creationId xmlns:a16="http://schemas.microsoft.com/office/drawing/2014/main" id="{24548291-2BC6-4DDF-84C9-EBD3572CAD99}"/>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1" name="Freeform 8">
                      <a:extLst>
                        <a:ext uri="{FF2B5EF4-FFF2-40B4-BE49-F238E27FC236}">
                          <a16:creationId xmlns:a16="http://schemas.microsoft.com/office/drawing/2014/main" id="{8269FE88-6CAF-41DB-8F27-C854A4101585}"/>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2" name="Freeform 8">
                      <a:extLst>
                        <a:ext uri="{FF2B5EF4-FFF2-40B4-BE49-F238E27FC236}">
                          <a16:creationId xmlns:a16="http://schemas.microsoft.com/office/drawing/2014/main" id="{6F735A54-6C90-492F-A029-3E84D6ED1A16}"/>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3" name="Freeform 8">
                      <a:extLst>
                        <a:ext uri="{FF2B5EF4-FFF2-40B4-BE49-F238E27FC236}">
                          <a16:creationId xmlns:a16="http://schemas.microsoft.com/office/drawing/2014/main" id="{D0A9219E-C667-4E6B-B7A8-723D036B41A8}"/>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4" name="Freeform 8">
                      <a:extLst>
                        <a:ext uri="{FF2B5EF4-FFF2-40B4-BE49-F238E27FC236}">
                          <a16:creationId xmlns:a16="http://schemas.microsoft.com/office/drawing/2014/main" id="{11C55257-A500-4E93-927C-33C95028810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5" name="Freeform 8">
                      <a:extLst>
                        <a:ext uri="{FF2B5EF4-FFF2-40B4-BE49-F238E27FC236}">
                          <a16:creationId xmlns:a16="http://schemas.microsoft.com/office/drawing/2014/main" id="{733FD628-E0F0-4030-A5A1-35D729EBEAEA}"/>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65" name="Rectangle 64">
                    <a:extLst>
                      <a:ext uri="{FF2B5EF4-FFF2-40B4-BE49-F238E27FC236}">
                        <a16:creationId xmlns:a16="http://schemas.microsoft.com/office/drawing/2014/main" id="{57C3E625-395B-42AD-9820-588E235CFF62}"/>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61" name="Rectangle 42">
                  <a:extLst>
                    <a:ext uri="{FF2B5EF4-FFF2-40B4-BE49-F238E27FC236}">
                      <a16:creationId xmlns:a16="http://schemas.microsoft.com/office/drawing/2014/main" id="{E97802A9-2226-4DEE-B66B-247E6498C994}"/>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2" name="Rectangle 42">
                  <a:extLst>
                    <a:ext uri="{FF2B5EF4-FFF2-40B4-BE49-F238E27FC236}">
                      <a16:creationId xmlns:a16="http://schemas.microsoft.com/office/drawing/2014/main" id="{B1F4ACC2-C904-4145-9430-362F12E70328}"/>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06BD0AF4-B28D-4DD8-AEFF-6E6D90ADE78B}"/>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pic>
            <p:nvPicPr>
              <p:cNvPr id="58" name="Picture 57">
                <a:extLst>
                  <a:ext uri="{FF2B5EF4-FFF2-40B4-BE49-F238E27FC236}">
                    <a16:creationId xmlns:a16="http://schemas.microsoft.com/office/drawing/2014/main" id="{DFD535D4-C8A5-497E-9071-4F5854523C01}"/>
                  </a:ext>
                </a:extLst>
              </p:cNvPr>
              <p:cNvPicPr>
                <a:picLocks noChangeAspect="1"/>
              </p:cNvPicPr>
              <p:nvPr/>
            </p:nvPicPr>
            <p:blipFill>
              <a:blip r:embed="rId3"/>
              <a:stretch>
                <a:fillRect/>
              </a:stretch>
            </p:blipFill>
            <p:spPr>
              <a:xfrm>
                <a:off x="7767172" y="2098177"/>
                <a:ext cx="354359" cy="228857"/>
              </a:xfrm>
              <a:prstGeom prst="rect">
                <a:avLst/>
              </a:prstGeom>
            </p:spPr>
          </p:pic>
          <p:sp>
            <p:nvSpPr>
              <p:cNvPr id="59" name="Rectangle 58">
                <a:extLst>
                  <a:ext uri="{FF2B5EF4-FFF2-40B4-BE49-F238E27FC236}">
                    <a16:creationId xmlns:a16="http://schemas.microsoft.com/office/drawing/2014/main" id="{F8C40BC4-EEB0-459E-BBE9-6957B5BF5B99}"/>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grpSp>
          <p:nvGrpSpPr>
            <p:cNvPr id="94" name="Group 93">
              <a:extLst>
                <a:ext uri="{FF2B5EF4-FFF2-40B4-BE49-F238E27FC236}">
                  <a16:creationId xmlns:a16="http://schemas.microsoft.com/office/drawing/2014/main" id="{F6B86030-FE81-4FEB-85B8-6F15B86EC541}"/>
                </a:ext>
              </a:extLst>
            </p:cNvPr>
            <p:cNvGrpSpPr/>
            <p:nvPr/>
          </p:nvGrpSpPr>
          <p:grpSpPr>
            <a:xfrm>
              <a:off x="5872894" y="3914453"/>
              <a:ext cx="1375889" cy="1204379"/>
              <a:chOff x="6674278" y="4377743"/>
              <a:chExt cx="1375889" cy="1532200"/>
            </a:xfrm>
          </p:grpSpPr>
          <p:sp>
            <p:nvSpPr>
              <p:cNvPr id="95" name="Rectangle 94">
                <a:extLst>
                  <a:ext uri="{FF2B5EF4-FFF2-40B4-BE49-F238E27FC236}">
                    <a16:creationId xmlns:a16="http://schemas.microsoft.com/office/drawing/2014/main" id="{FE1481AA-11B2-42E9-9E4A-A91CF96215F7}"/>
                  </a:ext>
                </a:extLst>
              </p:cNvPr>
              <p:cNvSpPr/>
              <p:nvPr/>
            </p:nvSpPr>
            <p:spPr>
              <a:xfrm>
                <a:off x="6674278" y="5540611"/>
                <a:ext cx="1375889"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On-premises</a:t>
                </a:r>
              </a:p>
            </p:txBody>
          </p:sp>
          <p:grpSp>
            <p:nvGrpSpPr>
              <p:cNvPr id="96" name="Group 95">
                <a:extLst>
                  <a:ext uri="{FF2B5EF4-FFF2-40B4-BE49-F238E27FC236}">
                    <a16:creationId xmlns:a16="http://schemas.microsoft.com/office/drawing/2014/main" id="{60B64B5B-9A61-4C24-9017-68B9BFD9986D}"/>
                  </a:ext>
                </a:extLst>
              </p:cNvPr>
              <p:cNvGrpSpPr>
                <a:grpSpLocks noChangeAspect="1"/>
              </p:cNvGrpSpPr>
              <p:nvPr/>
            </p:nvGrpSpPr>
            <p:grpSpPr bwMode="auto">
              <a:xfrm>
                <a:off x="6969122" y="4377743"/>
                <a:ext cx="700277" cy="1231867"/>
                <a:chOff x="3600" y="469"/>
                <a:chExt cx="768" cy="1351"/>
              </a:xfrm>
            </p:grpSpPr>
            <p:sp>
              <p:nvSpPr>
                <p:cNvPr id="97" name="AutoShape 7">
                  <a:extLst>
                    <a:ext uri="{FF2B5EF4-FFF2-40B4-BE49-F238E27FC236}">
                      <a16:creationId xmlns:a16="http://schemas.microsoft.com/office/drawing/2014/main" id="{F907D22D-A1CD-4225-8F25-19A898A2654B}"/>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8" name="Rectangle 97">
                  <a:extLst>
                    <a:ext uri="{FF2B5EF4-FFF2-40B4-BE49-F238E27FC236}">
                      <a16:creationId xmlns:a16="http://schemas.microsoft.com/office/drawing/2014/main" id="{D9DB2FCB-74A0-42E5-A137-17407514B6D0}"/>
                    </a:ext>
                  </a:extLst>
                </p:cNvPr>
                <p:cNvSpPr>
                  <a:spLocks noChangeArrowheads="1"/>
                </p:cNvSpPr>
                <p:nvPr/>
              </p:nvSpPr>
              <p:spPr bwMode="auto">
                <a:xfrm>
                  <a:off x="3597" y="1386"/>
                  <a:ext cx="541" cy="431"/>
                </a:xfrm>
                <a:prstGeom prst="rect">
                  <a:avLst/>
                </a:prstGeom>
                <a:solidFill>
                  <a:sysClr val="window" lastClr="FFFFFF">
                    <a:lumMod val="75000"/>
                  </a:sys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9" name="Freeform 135">
                  <a:extLst>
                    <a:ext uri="{FF2B5EF4-FFF2-40B4-BE49-F238E27FC236}">
                      <a16:creationId xmlns:a16="http://schemas.microsoft.com/office/drawing/2014/main" id="{8E41C064-2BBE-41DC-9DD6-FABDFA65998C}"/>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ysClr val="window" lastClr="FFFFFF">
                    <a:lumMod val="7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0" name="Freeform 136">
                  <a:extLst>
                    <a:ext uri="{FF2B5EF4-FFF2-40B4-BE49-F238E27FC236}">
                      <a16:creationId xmlns:a16="http://schemas.microsoft.com/office/drawing/2014/main" id="{309E02A6-5982-40E2-BB3E-55770F5F32D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1" name="Rectangle 100">
                  <a:extLst>
                    <a:ext uri="{FF2B5EF4-FFF2-40B4-BE49-F238E27FC236}">
                      <a16:creationId xmlns:a16="http://schemas.microsoft.com/office/drawing/2014/main" id="{E806D932-2891-4566-9F96-10F8B82CF8F4}"/>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2" name="Rectangle 101">
                  <a:extLst>
                    <a:ext uri="{FF2B5EF4-FFF2-40B4-BE49-F238E27FC236}">
                      <a16:creationId xmlns:a16="http://schemas.microsoft.com/office/drawing/2014/main" id="{5F7BE7DE-E490-461A-BAC7-E000790A87EF}"/>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3" name="Rectangle 102">
                  <a:extLst>
                    <a:ext uri="{FF2B5EF4-FFF2-40B4-BE49-F238E27FC236}">
                      <a16:creationId xmlns:a16="http://schemas.microsoft.com/office/drawing/2014/main" id="{33ABBCB8-C63A-4507-90EE-E13428409A35}"/>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4" name="Rectangle 103">
                  <a:extLst>
                    <a:ext uri="{FF2B5EF4-FFF2-40B4-BE49-F238E27FC236}">
                      <a16:creationId xmlns:a16="http://schemas.microsoft.com/office/drawing/2014/main" id="{2F60FF72-4ECA-4AFF-87D0-889F49A1CCFA}"/>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5" name="Rectangle 104">
                  <a:extLst>
                    <a:ext uri="{FF2B5EF4-FFF2-40B4-BE49-F238E27FC236}">
                      <a16:creationId xmlns:a16="http://schemas.microsoft.com/office/drawing/2014/main" id="{ECED562F-505F-489A-9EC0-9BCB605F3CE2}"/>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6" name="Rectangle 105">
                  <a:extLst>
                    <a:ext uri="{FF2B5EF4-FFF2-40B4-BE49-F238E27FC236}">
                      <a16:creationId xmlns:a16="http://schemas.microsoft.com/office/drawing/2014/main" id="{6AC14F31-82A8-488D-8D0A-35F233D37810}"/>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7" name="Rectangle 106">
                  <a:extLst>
                    <a:ext uri="{FF2B5EF4-FFF2-40B4-BE49-F238E27FC236}">
                      <a16:creationId xmlns:a16="http://schemas.microsoft.com/office/drawing/2014/main" id="{300570C7-0842-4F5E-B572-8EE176B1AF28}"/>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8" name="Rectangle 107">
                  <a:extLst>
                    <a:ext uri="{FF2B5EF4-FFF2-40B4-BE49-F238E27FC236}">
                      <a16:creationId xmlns:a16="http://schemas.microsoft.com/office/drawing/2014/main" id="{61BCA33F-1722-4BD2-9DE6-EA4589F66279}"/>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9" name="Rectangle 108">
                  <a:extLst>
                    <a:ext uri="{FF2B5EF4-FFF2-40B4-BE49-F238E27FC236}">
                      <a16:creationId xmlns:a16="http://schemas.microsoft.com/office/drawing/2014/main" id="{5CAC0AF9-6077-40DB-9C48-F8C43C36E465}"/>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0" name="Rectangle 109">
                  <a:extLst>
                    <a:ext uri="{FF2B5EF4-FFF2-40B4-BE49-F238E27FC236}">
                      <a16:creationId xmlns:a16="http://schemas.microsoft.com/office/drawing/2014/main" id="{157C0648-217A-43C6-B61B-1C29655EB5FB}"/>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1" name="Rectangle 110">
                  <a:extLst>
                    <a:ext uri="{FF2B5EF4-FFF2-40B4-BE49-F238E27FC236}">
                      <a16:creationId xmlns:a16="http://schemas.microsoft.com/office/drawing/2014/main" id="{0E030755-A58F-496D-93BC-E7BE201177CB}"/>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2" name="Rectangle 111">
                  <a:extLst>
                    <a:ext uri="{FF2B5EF4-FFF2-40B4-BE49-F238E27FC236}">
                      <a16:creationId xmlns:a16="http://schemas.microsoft.com/office/drawing/2014/main" id="{8830BF3A-C47B-4EA2-98C6-19862DDDD821}"/>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3" name="Rectangle 112">
                  <a:extLst>
                    <a:ext uri="{FF2B5EF4-FFF2-40B4-BE49-F238E27FC236}">
                      <a16:creationId xmlns:a16="http://schemas.microsoft.com/office/drawing/2014/main" id="{D95E60DC-852C-45F0-8A35-49C99062A573}"/>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4" name="Rectangle 113">
                  <a:extLst>
                    <a:ext uri="{FF2B5EF4-FFF2-40B4-BE49-F238E27FC236}">
                      <a16:creationId xmlns:a16="http://schemas.microsoft.com/office/drawing/2014/main" id="{D3AEC032-8C94-4034-98DA-3484AEA2F014}"/>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5" name="Rectangle 114">
                  <a:extLst>
                    <a:ext uri="{FF2B5EF4-FFF2-40B4-BE49-F238E27FC236}">
                      <a16:creationId xmlns:a16="http://schemas.microsoft.com/office/drawing/2014/main" id="{A095065E-2159-4BA5-91A5-E6094E01B033}"/>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6" name="Rectangle 115">
                  <a:extLst>
                    <a:ext uri="{FF2B5EF4-FFF2-40B4-BE49-F238E27FC236}">
                      <a16:creationId xmlns:a16="http://schemas.microsoft.com/office/drawing/2014/main" id="{9F577CFF-0EA6-4F41-A7CF-CC3F7DAB31BA}"/>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7" name="Rectangle 116">
                  <a:extLst>
                    <a:ext uri="{FF2B5EF4-FFF2-40B4-BE49-F238E27FC236}">
                      <a16:creationId xmlns:a16="http://schemas.microsoft.com/office/drawing/2014/main" id="{BF609758-DC4F-4012-8B7C-3B419278C60A}"/>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8" name="Rectangle 117">
                  <a:extLst>
                    <a:ext uri="{FF2B5EF4-FFF2-40B4-BE49-F238E27FC236}">
                      <a16:creationId xmlns:a16="http://schemas.microsoft.com/office/drawing/2014/main" id="{17560036-B427-40D7-9F21-87476CEB82E5}"/>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9" name="Rectangle 118">
                  <a:extLst>
                    <a:ext uri="{FF2B5EF4-FFF2-40B4-BE49-F238E27FC236}">
                      <a16:creationId xmlns:a16="http://schemas.microsoft.com/office/drawing/2014/main" id="{1C97090C-649F-4A3C-BB9C-B63D7A1A4237}"/>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0" name="Rectangle 31">
                  <a:extLst>
                    <a:ext uri="{FF2B5EF4-FFF2-40B4-BE49-F238E27FC236}">
                      <a16:creationId xmlns:a16="http://schemas.microsoft.com/office/drawing/2014/main" id="{CAB5C8E4-2C8D-4FE5-96BD-E50ADA257FF2}"/>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1" name="Rectangle 32">
                  <a:extLst>
                    <a:ext uri="{FF2B5EF4-FFF2-40B4-BE49-F238E27FC236}">
                      <a16:creationId xmlns:a16="http://schemas.microsoft.com/office/drawing/2014/main" id="{E1296782-B047-4199-AAA6-0F9F139B5A85}"/>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2" name="Rectangle 33">
                  <a:extLst>
                    <a:ext uri="{FF2B5EF4-FFF2-40B4-BE49-F238E27FC236}">
                      <a16:creationId xmlns:a16="http://schemas.microsoft.com/office/drawing/2014/main" id="{44312614-0805-450C-BF30-C51ADEB69F1E}"/>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3" name="Rectangle 34">
                  <a:extLst>
                    <a:ext uri="{FF2B5EF4-FFF2-40B4-BE49-F238E27FC236}">
                      <a16:creationId xmlns:a16="http://schemas.microsoft.com/office/drawing/2014/main" id="{99AB26CB-817B-4AED-AC2A-5A35D98939E7}"/>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4" name="Rectangle 35">
                  <a:extLst>
                    <a:ext uri="{FF2B5EF4-FFF2-40B4-BE49-F238E27FC236}">
                      <a16:creationId xmlns:a16="http://schemas.microsoft.com/office/drawing/2014/main" id="{9AA2BFD8-1B95-4F11-B515-6E08EF13C6E6}"/>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5" name="Rectangle 36">
                  <a:extLst>
                    <a:ext uri="{FF2B5EF4-FFF2-40B4-BE49-F238E27FC236}">
                      <a16:creationId xmlns:a16="http://schemas.microsoft.com/office/drawing/2014/main" id="{F1E6B3BA-AC81-445C-BC8E-3AB88FAAD54F}"/>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6" name="Rectangle 37">
                  <a:extLst>
                    <a:ext uri="{FF2B5EF4-FFF2-40B4-BE49-F238E27FC236}">
                      <a16:creationId xmlns:a16="http://schemas.microsoft.com/office/drawing/2014/main" id="{16385391-3F0C-4FA5-AEC6-3DB0A3974C67}"/>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7" name="Rectangle 38">
                  <a:extLst>
                    <a:ext uri="{FF2B5EF4-FFF2-40B4-BE49-F238E27FC236}">
                      <a16:creationId xmlns:a16="http://schemas.microsoft.com/office/drawing/2014/main" id="{4FD2184E-A8DF-4352-A0F0-1F30A486B171}"/>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8" name="Rectangle 39">
                  <a:extLst>
                    <a:ext uri="{FF2B5EF4-FFF2-40B4-BE49-F238E27FC236}">
                      <a16:creationId xmlns:a16="http://schemas.microsoft.com/office/drawing/2014/main" id="{CAA91116-D14A-4011-817E-A85475BEA491}"/>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9" name="Rectangle 40">
                  <a:extLst>
                    <a:ext uri="{FF2B5EF4-FFF2-40B4-BE49-F238E27FC236}">
                      <a16:creationId xmlns:a16="http://schemas.microsoft.com/office/drawing/2014/main" id="{744570C5-D817-4F61-B7FD-3F2808E00517}"/>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0" name="Rectangle 41">
                  <a:extLst>
                    <a:ext uri="{FF2B5EF4-FFF2-40B4-BE49-F238E27FC236}">
                      <a16:creationId xmlns:a16="http://schemas.microsoft.com/office/drawing/2014/main" id="{7666BCBD-69E2-40DA-9530-2753295104B9}"/>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1" name="Rectangle 42">
                  <a:extLst>
                    <a:ext uri="{FF2B5EF4-FFF2-40B4-BE49-F238E27FC236}">
                      <a16:creationId xmlns:a16="http://schemas.microsoft.com/office/drawing/2014/main" id="{220D9718-5027-4B64-BC0E-E275CAE78D55}"/>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2" name="Rectangle 43">
                  <a:extLst>
                    <a:ext uri="{FF2B5EF4-FFF2-40B4-BE49-F238E27FC236}">
                      <a16:creationId xmlns:a16="http://schemas.microsoft.com/office/drawing/2014/main" id="{F80D5322-4763-46E0-92E6-F391A467111D}"/>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3" name="Rectangle 44">
                  <a:extLst>
                    <a:ext uri="{FF2B5EF4-FFF2-40B4-BE49-F238E27FC236}">
                      <a16:creationId xmlns:a16="http://schemas.microsoft.com/office/drawing/2014/main" id="{B03CE041-4568-4D7D-AE08-71D15A713B3F}"/>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4" name="Rectangle 45">
                  <a:extLst>
                    <a:ext uri="{FF2B5EF4-FFF2-40B4-BE49-F238E27FC236}">
                      <a16:creationId xmlns:a16="http://schemas.microsoft.com/office/drawing/2014/main" id="{48BACCAF-4BE6-4065-8A0A-7D0B04CBDEC4}"/>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5" name="Rectangle 46">
                  <a:extLst>
                    <a:ext uri="{FF2B5EF4-FFF2-40B4-BE49-F238E27FC236}">
                      <a16:creationId xmlns:a16="http://schemas.microsoft.com/office/drawing/2014/main" id="{DA7F5927-D609-45C4-9035-75826865C7C7}"/>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6" name="Rectangle 47">
                  <a:extLst>
                    <a:ext uri="{FF2B5EF4-FFF2-40B4-BE49-F238E27FC236}">
                      <a16:creationId xmlns:a16="http://schemas.microsoft.com/office/drawing/2014/main" id="{D1EE42CF-711C-4F2D-B357-2B1B4285EEDE}"/>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7" name="Rectangle 48">
                  <a:extLst>
                    <a:ext uri="{FF2B5EF4-FFF2-40B4-BE49-F238E27FC236}">
                      <a16:creationId xmlns:a16="http://schemas.microsoft.com/office/drawing/2014/main" id="{8B9227AB-D4E2-48D2-A766-D0CA9F82BF26}"/>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8" name="Rectangle 49">
                  <a:extLst>
                    <a:ext uri="{FF2B5EF4-FFF2-40B4-BE49-F238E27FC236}">
                      <a16:creationId xmlns:a16="http://schemas.microsoft.com/office/drawing/2014/main" id="{82B3210A-40F8-4099-AA0B-4675DB9FA311}"/>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9" name="Rectangle 50">
                  <a:extLst>
                    <a:ext uri="{FF2B5EF4-FFF2-40B4-BE49-F238E27FC236}">
                      <a16:creationId xmlns:a16="http://schemas.microsoft.com/office/drawing/2014/main" id="{01C50267-4AA7-46A1-82BE-B0B63917D059}"/>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0" name="Rectangle 51">
                  <a:extLst>
                    <a:ext uri="{FF2B5EF4-FFF2-40B4-BE49-F238E27FC236}">
                      <a16:creationId xmlns:a16="http://schemas.microsoft.com/office/drawing/2014/main" id="{23B1B35E-F17B-43BE-806A-424FCDF90E04}"/>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sp>
          <p:nvSpPr>
            <p:cNvPr id="141" name="Rectangle 140">
              <a:extLst>
                <a:ext uri="{FF2B5EF4-FFF2-40B4-BE49-F238E27FC236}">
                  <a16:creationId xmlns:a16="http://schemas.microsoft.com/office/drawing/2014/main" id="{65F62736-A1CF-411F-961D-AE90AD5EC244}"/>
                </a:ext>
              </a:extLst>
            </p:cNvPr>
            <p:cNvSpPr/>
            <p:nvPr/>
          </p:nvSpPr>
          <p:spPr>
            <a:xfrm>
              <a:off x="6164494" y="5410807"/>
              <a:ext cx="1253448" cy="846155"/>
            </a:xfrm>
            <a:prstGeom prst="rect">
              <a:avLst/>
            </a:prstGeom>
            <a:solidFill>
              <a:srgbClr val="44546A">
                <a:lumMod val="20000"/>
                <a:lumOff val="80000"/>
              </a:srgbClr>
            </a:solidFill>
            <a:ln w="635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Virtual Network(s)</a:t>
              </a:r>
            </a:p>
          </p:txBody>
        </p:sp>
        <p:cxnSp>
          <p:nvCxnSpPr>
            <p:cNvPr id="142" name="Connector: Elbow 141">
              <a:extLst>
                <a:ext uri="{FF2B5EF4-FFF2-40B4-BE49-F238E27FC236}">
                  <a16:creationId xmlns:a16="http://schemas.microsoft.com/office/drawing/2014/main" id="{C214CD69-73BE-412A-9102-B1FB20939C18}"/>
                </a:ext>
              </a:extLst>
            </p:cNvPr>
            <p:cNvCxnSpPr>
              <a:stCxn id="11" idx="3"/>
              <a:endCxn id="97" idx="1"/>
            </p:cNvCxnSpPr>
            <p:nvPr/>
          </p:nvCxnSpPr>
          <p:spPr>
            <a:xfrm flipV="1">
              <a:off x="5274629" y="4398605"/>
              <a:ext cx="893109" cy="727219"/>
            </a:xfrm>
            <a:prstGeom prst="bentConnector3">
              <a:avLst/>
            </a:prstGeom>
            <a:noFill/>
            <a:ln w="6350" cap="flat" cmpd="sng" algn="ctr">
              <a:solidFill>
                <a:sysClr val="windowText" lastClr="000000"/>
              </a:solidFill>
              <a:prstDash val="sysDash"/>
              <a:miter lim="800000"/>
              <a:tailEnd type="triangle"/>
            </a:ln>
            <a:effectLst/>
          </p:spPr>
        </p:cxnSp>
        <p:cxnSp>
          <p:nvCxnSpPr>
            <p:cNvPr id="143" name="Connector: Elbow 142">
              <a:extLst>
                <a:ext uri="{FF2B5EF4-FFF2-40B4-BE49-F238E27FC236}">
                  <a16:creationId xmlns:a16="http://schemas.microsoft.com/office/drawing/2014/main" id="{65AB0913-538B-4FC6-ADAD-25B3F216A35A}"/>
                </a:ext>
              </a:extLst>
            </p:cNvPr>
            <p:cNvCxnSpPr>
              <a:cxnSpLocks/>
              <a:stCxn id="11" idx="3"/>
              <a:endCxn id="141" idx="1"/>
            </p:cNvCxnSpPr>
            <p:nvPr/>
          </p:nvCxnSpPr>
          <p:spPr>
            <a:xfrm>
              <a:off x="5274629" y="5125824"/>
              <a:ext cx="889865" cy="708061"/>
            </a:xfrm>
            <a:prstGeom prst="bentConnector3">
              <a:avLst/>
            </a:prstGeom>
            <a:noFill/>
            <a:ln w="6350" cap="flat" cmpd="sng" algn="ctr">
              <a:solidFill>
                <a:sysClr val="windowText" lastClr="000000"/>
              </a:solidFill>
              <a:prstDash val="sysDash"/>
              <a:miter lim="800000"/>
              <a:tailEnd type="triangle"/>
            </a:ln>
            <a:effectLst/>
          </p:spPr>
        </p:cxnSp>
      </p:grpSp>
      <p:sp>
        <p:nvSpPr>
          <p:cNvPr id="8" name="Rectangle 7">
            <a:extLst>
              <a:ext uri="{FF2B5EF4-FFF2-40B4-BE49-F238E27FC236}">
                <a16:creationId xmlns:a16="http://schemas.microsoft.com/office/drawing/2014/main" id="{2FE2D89F-3864-4D98-9432-9AA601C6370A}"/>
              </a:ext>
            </a:extLst>
          </p:cNvPr>
          <p:cNvSpPr/>
          <p:nvPr/>
        </p:nvSpPr>
        <p:spPr>
          <a:xfrm>
            <a:off x="427037"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Logical representation of your own network</a:t>
            </a:r>
          </a:p>
        </p:txBody>
      </p:sp>
      <p:sp>
        <p:nvSpPr>
          <p:cNvPr id="9" name="Rectangle 8">
            <a:extLst>
              <a:ext uri="{FF2B5EF4-FFF2-40B4-BE49-F238E27FC236}">
                <a16:creationId xmlns:a16="http://schemas.microsoft.com/office/drawing/2014/main" id="{A0A3D8C3-FB8D-435F-B975-864FBE05C79C}"/>
              </a:ext>
            </a:extLst>
          </p:cNvPr>
          <p:cNvSpPr/>
          <p:nvPr/>
        </p:nvSpPr>
        <p:spPr>
          <a:xfrm>
            <a:off x="3357380"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Create a dedicated private cloud-only virtual network</a:t>
            </a:r>
          </a:p>
        </p:txBody>
      </p:sp>
      <p:sp>
        <p:nvSpPr>
          <p:cNvPr id="10" name="Rectangle 9">
            <a:extLst>
              <a:ext uri="{FF2B5EF4-FFF2-40B4-BE49-F238E27FC236}">
                <a16:creationId xmlns:a16="http://schemas.microsoft.com/office/drawing/2014/main" id="{127523E7-5480-4D13-886A-877F5511F3FE}"/>
              </a:ext>
            </a:extLst>
          </p:cNvPr>
          <p:cNvSpPr/>
          <p:nvPr/>
        </p:nvSpPr>
        <p:spPr>
          <a:xfrm>
            <a:off x="6249625"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Securely extend</a:t>
            </a:r>
            <a:br>
              <a:rPr lang="en-US" sz="2000">
                <a:solidFill>
                  <a:schemeClr val="tx1"/>
                </a:solidFill>
              </a:rPr>
            </a:br>
            <a:r>
              <a:rPr lang="en-US" sz="2000">
                <a:solidFill>
                  <a:schemeClr val="tx1"/>
                </a:solidFill>
              </a:rPr>
              <a:t>your datacenter with virtual networks</a:t>
            </a:r>
          </a:p>
        </p:txBody>
      </p:sp>
      <p:sp>
        <p:nvSpPr>
          <p:cNvPr id="12" name="Rectangle 11">
            <a:extLst>
              <a:ext uri="{FF2B5EF4-FFF2-40B4-BE49-F238E27FC236}">
                <a16:creationId xmlns:a16="http://schemas.microsoft.com/office/drawing/2014/main" id="{A24A0C60-02F3-4501-968C-0E106BDEF086}"/>
              </a:ext>
            </a:extLst>
          </p:cNvPr>
          <p:cNvSpPr/>
          <p:nvPr/>
        </p:nvSpPr>
        <p:spPr>
          <a:xfrm>
            <a:off x="9179968"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Enable hybrid</a:t>
            </a:r>
            <a:br>
              <a:rPr lang="en-US" sz="2000">
                <a:solidFill>
                  <a:schemeClr val="tx1"/>
                </a:solidFill>
              </a:rPr>
            </a:br>
            <a:r>
              <a:rPr lang="en-US" sz="2000">
                <a:solidFill>
                  <a:schemeClr val="tx1"/>
                </a:solidFill>
              </a:rPr>
              <a:t>cloud scenarios</a:t>
            </a:r>
          </a:p>
        </p:txBody>
      </p:sp>
      <p:sp>
        <p:nvSpPr>
          <p:cNvPr id="5" name="Rectangle 4">
            <a:extLst>
              <a:ext uri="{FF2B5EF4-FFF2-40B4-BE49-F238E27FC236}">
                <a16:creationId xmlns:a16="http://schemas.microsoft.com/office/drawing/2014/main" id="{34C9F17B-B8C1-4AA3-9263-DAC0478B9F60}"/>
              </a:ext>
              <a:ext uri="{C183D7F6-B498-43B3-948B-1728B52AA6E4}">
                <adec:decorative xmlns:adec="http://schemas.microsoft.com/office/drawing/2017/decorative" val="1"/>
              </a:ext>
            </a:extLst>
          </p:cNvPr>
          <p:cNvSpPr/>
          <p:nvPr/>
        </p:nvSpPr>
        <p:spPr bwMode="auto">
          <a:xfrm>
            <a:off x="427038" y="1192213"/>
            <a:ext cx="11582400" cy="38319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4B90-24F3-D161-A81D-98FF642A98BB}"/>
              </a:ext>
            </a:extLst>
          </p:cNvPr>
          <p:cNvSpPr>
            <a:spLocks noGrp="1"/>
          </p:cNvSpPr>
          <p:nvPr>
            <p:ph type="title"/>
          </p:nvPr>
        </p:nvSpPr>
        <p:spPr/>
        <p:txBody>
          <a:bodyPr/>
          <a:lstStyle/>
          <a:p>
            <a:r>
              <a:rPr lang="en-GB" dirty="0"/>
              <a:t>Use Cases for Azure Bastion</a:t>
            </a:r>
          </a:p>
        </p:txBody>
      </p:sp>
      <p:pic>
        <p:nvPicPr>
          <p:cNvPr id="2050" name="Picture 2" descr="A remote administrator connecting with RDP or SSH through the internet to Azure VMs. The VMs are accessible through a public IP address using port 3389 or port 22.">
            <a:extLst>
              <a:ext uri="{FF2B5EF4-FFF2-40B4-BE49-F238E27FC236}">
                <a16:creationId xmlns:a16="http://schemas.microsoft.com/office/drawing/2014/main" id="{BAE52CA0-CA26-F564-A83F-A26026DDE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2" y="2914810"/>
            <a:ext cx="6724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8F88F4-0416-2FE4-1A26-05982EC62C8E}"/>
              </a:ext>
            </a:extLst>
          </p:cNvPr>
          <p:cNvSpPr txBox="1"/>
          <p:nvPr/>
        </p:nvSpPr>
        <p:spPr>
          <a:xfrm>
            <a:off x="465138" y="1333500"/>
            <a:ext cx="11533187" cy="530606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Without Azure Bastion if connectivity to Azure VM’s was required, a PIP and open NSG rules would be required on a per VM basis to ensure remote management of they VMs. This would be if a S2S or P2S VPN is not in existence. </a:t>
            </a: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Azure Bastion </a:t>
            </a:r>
          </a:p>
          <a:p>
            <a:pPr marL="1275642" lvl="2" indent="-342900">
              <a:buFont typeface="Arial" panose="020B0604020202020204" pitchFamily="34" charset="0"/>
              <a:buChar char="•"/>
            </a:pPr>
            <a:r>
              <a:rPr lang="en-GB" sz="2400" b="0" i="0" dirty="0">
                <a:solidFill>
                  <a:srgbClr val="171717"/>
                </a:solidFill>
                <a:effectLst/>
                <a:latin typeface="Segoe UI" panose="020B0502040204020203" pitchFamily="34" charset="0"/>
              </a:rPr>
              <a:t>Removes the need to expose RDP and SSH ports to the internet.</a:t>
            </a:r>
          </a:p>
          <a:p>
            <a:pPr marL="1275642" lvl="2" indent="-342900">
              <a:buFont typeface="Arial" panose="020B0604020202020204" pitchFamily="34" charset="0"/>
              <a:buChar char="•"/>
            </a:pPr>
            <a:r>
              <a:rPr lang="en-GB" sz="2400" b="0" i="0" dirty="0">
                <a:solidFill>
                  <a:srgbClr val="171717"/>
                </a:solidFill>
                <a:effectLst/>
                <a:latin typeface="Segoe UI" panose="020B0502040204020203" pitchFamily="34" charset="0"/>
              </a:rPr>
              <a:t>Securely uses both RDP and SSH.</a:t>
            </a:r>
          </a:p>
          <a:p>
            <a:pPr marL="342900" indent="-342900">
              <a:lnSpc>
                <a:spcPct val="90000"/>
              </a:lnSpc>
              <a:spcAft>
                <a:spcPts val="600"/>
              </a:spcAft>
              <a:buFont typeface="Arial" panose="020B0604020202020204" pitchFamily="34" charset="0"/>
              <a:buChar char="•"/>
            </a:pP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2651996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186D-E126-435A-D510-921120641DF2}"/>
              </a:ext>
            </a:extLst>
          </p:cNvPr>
          <p:cNvSpPr>
            <a:spLocks noGrp="1"/>
          </p:cNvSpPr>
          <p:nvPr>
            <p:ph type="title"/>
          </p:nvPr>
        </p:nvSpPr>
        <p:spPr/>
        <p:txBody>
          <a:bodyPr/>
          <a:lstStyle/>
          <a:p>
            <a:r>
              <a:rPr lang="en-GB" dirty="0"/>
              <a:t>Azure Bastion Architecture</a:t>
            </a:r>
          </a:p>
        </p:txBody>
      </p:sp>
      <p:pic>
        <p:nvPicPr>
          <p:cNvPr id="3074" name="Picture 2" descr="The architecture of Azure Bastion, as described in the preceding text.">
            <a:extLst>
              <a:ext uri="{FF2B5EF4-FFF2-40B4-BE49-F238E27FC236}">
                <a16:creationId xmlns:a16="http://schemas.microsoft.com/office/drawing/2014/main" id="{CFF58AB5-55F4-4DFD-89B6-B288E25E9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674" y="1387475"/>
            <a:ext cx="823912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92616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C975-AFB0-9D48-AC28-A4D867AAE56E}"/>
              </a:ext>
            </a:extLst>
          </p:cNvPr>
          <p:cNvSpPr>
            <a:spLocks noGrp="1"/>
          </p:cNvSpPr>
          <p:nvPr>
            <p:ph type="title"/>
          </p:nvPr>
        </p:nvSpPr>
        <p:spPr/>
        <p:txBody>
          <a:bodyPr/>
          <a:lstStyle/>
          <a:p>
            <a:r>
              <a:rPr lang="en-GB" dirty="0"/>
              <a:t>Azure Bastion Networking Requirements</a:t>
            </a:r>
          </a:p>
        </p:txBody>
      </p:sp>
      <p:sp>
        <p:nvSpPr>
          <p:cNvPr id="4" name="TextBox 3">
            <a:extLst>
              <a:ext uri="{FF2B5EF4-FFF2-40B4-BE49-F238E27FC236}">
                <a16:creationId xmlns:a16="http://schemas.microsoft.com/office/drawing/2014/main" id="{C8B744CB-1C81-61E4-A54C-F78500429C8C}"/>
              </a:ext>
            </a:extLst>
          </p:cNvPr>
          <p:cNvSpPr txBox="1"/>
          <p:nvPr/>
        </p:nvSpPr>
        <p:spPr>
          <a:xfrm>
            <a:off x="465138" y="1465937"/>
            <a:ext cx="11971337" cy="2308324"/>
          </a:xfrm>
          <a:prstGeom prst="rect">
            <a:avLst/>
          </a:prstGeom>
          <a:noFill/>
        </p:spPr>
        <p:txBody>
          <a:bodyPr wrap="square">
            <a:spAutoFit/>
          </a:bodyPr>
          <a:lstStyle/>
          <a:p>
            <a:pPr algn="l"/>
            <a:r>
              <a:rPr lang="en-GB" b="0" i="0" dirty="0">
                <a:solidFill>
                  <a:srgbClr val="171717"/>
                </a:solidFill>
                <a:effectLst/>
                <a:latin typeface="Segoe UI" panose="020B0502040204020203" pitchFamily="34" charset="0"/>
              </a:rPr>
              <a:t>Inbound:</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RDP and SSH connections from the Azure Bastion subnet to the target VM subnet</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TCP port </a:t>
            </a:r>
            <a:r>
              <a:rPr lang="en-GB" b="1" i="0" dirty="0">
                <a:solidFill>
                  <a:srgbClr val="171717"/>
                </a:solidFill>
                <a:effectLst/>
                <a:latin typeface="Segoe UI" panose="020B0502040204020203" pitchFamily="34" charset="0"/>
              </a:rPr>
              <a:t>443</a:t>
            </a:r>
            <a:r>
              <a:rPr lang="en-GB" b="0" i="0" dirty="0">
                <a:solidFill>
                  <a:srgbClr val="171717"/>
                </a:solidFill>
                <a:effectLst/>
                <a:latin typeface="Segoe UI" panose="020B0502040204020203" pitchFamily="34" charset="0"/>
              </a:rPr>
              <a:t> access from the internet to the Azure Bastion public IP</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TCP access from Azure Gateway Manager on ports </a:t>
            </a:r>
            <a:r>
              <a:rPr lang="en-GB" b="1" i="0" dirty="0">
                <a:solidFill>
                  <a:srgbClr val="171717"/>
                </a:solidFill>
                <a:effectLst/>
                <a:latin typeface="Segoe UI" panose="020B0502040204020203" pitchFamily="34" charset="0"/>
              </a:rPr>
              <a:t>443</a:t>
            </a:r>
            <a:r>
              <a:rPr lang="en-GB" b="0" i="0" dirty="0">
                <a:solidFill>
                  <a:srgbClr val="171717"/>
                </a:solidFill>
                <a:effectLst/>
                <a:latin typeface="Segoe UI" panose="020B0502040204020203" pitchFamily="34" charset="0"/>
              </a:rPr>
              <a:t> or </a:t>
            </a:r>
            <a:r>
              <a:rPr lang="en-GB" b="1" i="0" dirty="0">
                <a:solidFill>
                  <a:srgbClr val="171717"/>
                </a:solidFill>
                <a:effectLst/>
                <a:latin typeface="Segoe UI" panose="020B0502040204020203" pitchFamily="34" charset="0"/>
              </a:rPr>
              <a:t>4443</a:t>
            </a:r>
          </a:p>
          <a:p>
            <a:pPr marL="457200" lvl="1"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Outbound:</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TCP access from the Azure platform on port </a:t>
            </a:r>
            <a:r>
              <a:rPr lang="en-GB" b="1" i="0" dirty="0">
                <a:solidFill>
                  <a:srgbClr val="171717"/>
                </a:solidFill>
                <a:effectLst/>
                <a:latin typeface="Segoe UI" panose="020B0502040204020203" pitchFamily="34" charset="0"/>
              </a:rPr>
              <a:t>443</a:t>
            </a:r>
            <a:r>
              <a:rPr lang="en-GB" b="0" i="0" dirty="0">
                <a:solidFill>
                  <a:srgbClr val="171717"/>
                </a:solidFill>
                <a:effectLst/>
                <a:latin typeface="Segoe UI" panose="020B0502040204020203" pitchFamily="34" charset="0"/>
              </a:rPr>
              <a:t> to support diagnostic logging</a:t>
            </a:r>
            <a:endParaRPr lang="en-GB" dirty="0">
              <a:solidFill>
                <a:srgbClr val="171717"/>
              </a:solidFill>
              <a:latin typeface="Segoe UI" panose="020B0502040204020203" pitchFamily="34" charset="0"/>
            </a:endParaRPr>
          </a:p>
          <a:p>
            <a:pPr marL="742950" lvl="1" indent="-285750">
              <a:buFont typeface="Arial" panose="020B0604020202020204" pitchFamily="34" charset="0"/>
              <a:buChar char="•"/>
            </a:pPr>
            <a:r>
              <a:rPr lang="en-GB" dirty="0">
                <a:solidFill>
                  <a:srgbClr val="171717"/>
                </a:solidFill>
                <a:latin typeface="Segoe UI" panose="020B0502040204020203" pitchFamily="34" charset="0"/>
              </a:rPr>
              <a:t>The subnet must be called </a:t>
            </a:r>
            <a:r>
              <a:rPr lang="en-GB" b="1" dirty="0" err="1">
                <a:solidFill>
                  <a:srgbClr val="171717"/>
                </a:solidFill>
                <a:latin typeface="Segoe UI" panose="020B0502040204020203" pitchFamily="34" charset="0"/>
              </a:rPr>
              <a:t>AzureBastionSubnet</a:t>
            </a:r>
            <a:r>
              <a:rPr lang="en-GB" dirty="0">
                <a:solidFill>
                  <a:srgbClr val="171717"/>
                </a:solidFill>
                <a:latin typeface="Segoe UI" panose="020B0502040204020203" pitchFamily="34" charset="0"/>
              </a:rPr>
              <a:t>.</a:t>
            </a:r>
          </a:p>
        </p:txBody>
      </p:sp>
    </p:spTree>
    <p:extLst>
      <p:ext uri="{BB962C8B-B14F-4D97-AF65-F5344CB8AC3E}">
        <p14:creationId xmlns:p14="http://schemas.microsoft.com/office/powerpoint/2010/main" val="93345640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60FA-2E46-D1D2-64D7-2AC228191F9C}"/>
              </a:ext>
            </a:extLst>
          </p:cNvPr>
          <p:cNvSpPr>
            <a:spLocks noGrp="1"/>
          </p:cNvSpPr>
          <p:nvPr>
            <p:ph type="title"/>
          </p:nvPr>
        </p:nvSpPr>
        <p:spPr/>
        <p:txBody>
          <a:bodyPr/>
          <a:lstStyle/>
          <a:p>
            <a:r>
              <a:rPr lang="en-GB" dirty="0"/>
              <a:t>Decision Criteria on Azure Bastion</a:t>
            </a:r>
          </a:p>
        </p:txBody>
      </p:sp>
      <p:pic>
        <p:nvPicPr>
          <p:cNvPr id="6" name="Picture 5">
            <a:extLst>
              <a:ext uri="{FF2B5EF4-FFF2-40B4-BE49-F238E27FC236}">
                <a16:creationId xmlns:a16="http://schemas.microsoft.com/office/drawing/2014/main" id="{E0A3F476-BA1C-F3BB-7E4E-C67056F25D94}"/>
              </a:ext>
            </a:extLst>
          </p:cNvPr>
          <p:cNvPicPr>
            <a:picLocks noChangeAspect="1"/>
          </p:cNvPicPr>
          <p:nvPr/>
        </p:nvPicPr>
        <p:blipFill>
          <a:blip r:embed="rId2"/>
          <a:stretch>
            <a:fillRect/>
          </a:stretch>
        </p:blipFill>
        <p:spPr>
          <a:xfrm>
            <a:off x="915743" y="1717858"/>
            <a:ext cx="10604987" cy="3978092"/>
          </a:xfrm>
          <a:prstGeom prst="rect">
            <a:avLst/>
          </a:prstGeom>
        </p:spPr>
      </p:pic>
    </p:spTree>
    <p:extLst>
      <p:ext uri="{BB962C8B-B14F-4D97-AF65-F5344CB8AC3E}">
        <p14:creationId xmlns:p14="http://schemas.microsoft.com/office/powerpoint/2010/main" val="164981194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7A0D-0981-3468-FC93-FC2C85E4730E}"/>
              </a:ext>
            </a:extLst>
          </p:cNvPr>
          <p:cNvSpPr>
            <a:spLocks noGrp="1"/>
          </p:cNvSpPr>
          <p:nvPr>
            <p:ph type="title"/>
          </p:nvPr>
        </p:nvSpPr>
        <p:spPr/>
        <p:txBody>
          <a:bodyPr/>
          <a:lstStyle/>
          <a:p>
            <a:r>
              <a:rPr lang="en-GB" dirty="0"/>
              <a:t>Knowledge Check </a:t>
            </a:r>
          </a:p>
        </p:txBody>
      </p:sp>
      <p:pic>
        <p:nvPicPr>
          <p:cNvPr id="4" name="Picture 3">
            <a:extLst>
              <a:ext uri="{FF2B5EF4-FFF2-40B4-BE49-F238E27FC236}">
                <a16:creationId xmlns:a16="http://schemas.microsoft.com/office/drawing/2014/main" id="{E722B7A1-55FB-A93F-E7FA-D16B2D0D1911}"/>
              </a:ext>
            </a:extLst>
          </p:cNvPr>
          <p:cNvPicPr>
            <a:picLocks noChangeAspect="1"/>
          </p:cNvPicPr>
          <p:nvPr/>
        </p:nvPicPr>
        <p:blipFill>
          <a:blip r:embed="rId2"/>
          <a:stretch>
            <a:fillRect/>
          </a:stretch>
        </p:blipFill>
        <p:spPr>
          <a:xfrm>
            <a:off x="465138" y="1172928"/>
            <a:ext cx="8215072" cy="5410669"/>
          </a:xfrm>
          <a:prstGeom prst="rect">
            <a:avLst/>
          </a:prstGeom>
        </p:spPr>
      </p:pic>
    </p:spTree>
    <p:extLst>
      <p:ext uri="{BB962C8B-B14F-4D97-AF65-F5344CB8AC3E}">
        <p14:creationId xmlns:p14="http://schemas.microsoft.com/office/powerpoint/2010/main" val="406966147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347184" y="3243875"/>
            <a:ext cx="9240836" cy="498598"/>
          </a:xfrm>
        </p:spPr>
        <p:txBody>
          <a:bodyPr/>
          <a:lstStyle/>
          <a:p>
            <a:r>
              <a:rPr lang="en-US">
                <a:latin typeface="Segoe UI"/>
                <a:cs typeface="Segoe UI"/>
              </a:rPr>
              <a:t>Lab 04 – Implement Virtual Networks</a:t>
            </a:r>
            <a:endParaRPr lang="en-US">
              <a:ea typeface="+mj-lt"/>
              <a:cs typeface="+mj-lt"/>
            </a:endParaRPr>
          </a:p>
        </p:txBody>
      </p:sp>
      <p:pic>
        <p:nvPicPr>
          <p:cNvPr id="3" name="Picture 2" descr="Icon of a lab flask">
            <a:extLst>
              <a:ext uri="{FF2B5EF4-FFF2-40B4-BE49-F238E27FC236}">
                <a16:creationId xmlns:a16="http://schemas.microsoft.com/office/drawing/2014/main" id="{B8C51F90-FC8E-4BB2-BA95-1BD4B57DEE55}"/>
              </a:ext>
            </a:extLst>
          </p:cNvPr>
          <p:cNvPicPr>
            <a:picLocks noChangeAspect="1"/>
          </p:cNvPicPr>
          <p:nvPr/>
        </p:nvPicPr>
        <p:blipFill>
          <a:blip r:embed="rId3"/>
          <a:stretch>
            <a:fillRect/>
          </a:stretch>
        </p:blipFill>
        <p:spPr>
          <a:xfrm>
            <a:off x="10485381" y="2848382"/>
            <a:ext cx="911962" cy="132629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5" name="Text Placeholder 2">
            <a:extLst>
              <a:ext uri="{FF2B5EF4-FFF2-40B4-BE49-F238E27FC236}">
                <a16:creationId xmlns:a16="http://schemas.microsoft.com/office/drawing/2014/main" id="{9A085E54-B7DB-4480-872D-1F7E42EA007A}"/>
              </a:ext>
            </a:extLst>
          </p:cNvPr>
          <p:cNvSpPr txBox="1">
            <a:spLocks/>
          </p:cNvSpPr>
          <p:nvPr/>
        </p:nvSpPr>
        <p:spPr>
          <a:xfrm>
            <a:off x="427038" y="1279213"/>
            <a:ext cx="11582400" cy="175432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p>
        </p:txBody>
      </p:sp>
      <p:sp>
        <p:nvSpPr>
          <p:cNvPr id="6" name="Text Placeholder 2">
            <a:extLst>
              <a:ext uri="{FF2B5EF4-FFF2-40B4-BE49-F238E27FC236}">
                <a16:creationId xmlns:a16="http://schemas.microsoft.com/office/drawing/2014/main" id="{5BF117DA-30EB-4BF8-BD6B-47E5F981A2C8}"/>
              </a:ext>
            </a:extLst>
          </p:cNvPr>
          <p:cNvSpPr txBox="1">
            <a:spLocks/>
          </p:cNvSpPr>
          <p:nvPr/>
        </p:nvSpPr>
        <p:spPr>
          <a:xfrm>
            <a:off x="427038" y="314363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7" name="Rectangle 6">
            <a:extLst>
              <a:ext uri="{FF2B5EF4-FFF2-40B4-BE49-F238E27FC236}">
                <a16:creationId xmlns:a16="http://schemas.microsoft.com/office/drawing/2014/main" id="{D4D6810E-9169-417A-8E79-F0AE4DD689F1}"/>
              </a:ext>
            </a:extLst>
          </p:cNvPr>
          <p:cNvSpPr/>
          <p:nvPr/>
        </p:nvSpPr>
        <p:spPr bwMode="auto">
          <a:xfrm>
            <a:off x="427036"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Create and configure a</a:t>
            </a:r>
            <a:br>
              <a:rPr lang="en-US" dirty="0">
                <a:solidFill>
                  <a:schemeClr val="tx1"/>
                </a:solidFill>
                <a:cs typeface="Segoe UI Semilight"/>
              </a:rPr>
            </a:br>
            <a:r>
              <a:rPr lang="en-US" dirty="0">
                <a:solidFill>
                  <a:schemeClr val="tx1"/>
                </a:solidFill>
                <a:cs typeface="Segoe UI Semilight"/>
              </a:rPr>
              <a:t>virtual network</a:t>
            </a:r>
            <a:endParaRPr lang="en-US" sz="2000" dirty="0">
              <a:solidFill>
                <a:schemeClr val="tx1"/>
              </a:solidFill>
            </a:endParaRPr>
          </a:p>
        </p:txBody>
      </p:sp>
      <p:sp>
        <p:nvSpPr>
          <p:cNvPr id="8" name="Rectangle 7">
            <a:extLst>
              <a:ext uri="{FF2B5EF4-FFF2-40B4-BE49-F238E27FC236}">
                <a16:creationId xmlns:a16="http://schemas.microsoft.com/office/drawing/2014/main" id="{BD9EB97C-7785-4689-BA9D-451EA72F36AE}"/>
              </a:ext>
            </a:extLst>
          </p:cNvPr>
          <p:cNvSpPr/>
          <p:nvPr/>
        </p:nvSpPr>
        <p:spPr bwMode="auto">
          <a:xfrm>
            <a:off x="4340021"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2:</a:t>
            </a:r>
            <a:br>
              <a:rPr lang="en-US" sz="2000" dirty="0">
                <a:solidFill>
                  <a:schemeClr val="tx1"/>
                </a:solidFill>
                <a:latin typeface="+mj-lt"/>
                <a:cs typeface="Segoe UI Semilight"/>
              </a:rPr>
            </a:br>
            <a:r>
              <a:rPr lang="en-US" dirty="0">
                <a:solidFill>
                  <a:schemeClr val="tx1"/>
                </a:solidFill>
                <a:cs typeface="Segoe UI Semilight"/>
              </a:rPr>
              <a:t>Deploy virtual machines into</a:t>
            </a:r>
            <a:br>
              <a:rPr lang="en-US" dirty="0">
                <a:solidFill>
                  <a:schemeClr val="tx1"/>
                </a:solidFill>
                <a:cs typeface="Segoe UI Semilight"/>
              </a:rPr>
            </a:br>
            <a:r>
              <a:rPr lang="en-US" dirty="0">
                <a:solidFill>
                  <a:schemeClr val="tx1"/>
                </a:solidFill>
                <a:cs typeface="Segoe UI Semilight"/>
              </a:rPr>
              <a:t>the virtual network</a:t>
            </a:r>
            <a:endParaRPr lang="en-US" sz="2000" dirty="0">
              <a:solidFill>
                <a:schemeClr val="tx1"/>
              </a:solidFill>
            </a:endParaRPr>
          </a:p>
        </p:txBody>
      </p:sp>
      <p:sp>
        <p:nvSpPr>
          <p:cNvPr id="9" name="Rectangle 8">
            <a:extLst>
              <a:ext uri="{FF2B5EF4-FFF2-40B4-BE49-F238E27FC236}">
                <a16:creationId xmlns:a16="http://schemas.microsoft.com/office/drawing/2014/main" id="{B78A904D-9DCF-4AC5-9D25-875144D53651}"/>
              </a:ext>
            </a:extLst>
          </p:cNvPr>
          <p:cNvSpPr/>
          <p:nvPr/>
        </p:nvSpPr>
        <p:spPr bwMode="auto">
          <a:xfrm>
            <a:off x="8253007"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Configure private and public IP addresses of Azure VMs</a:t>
            </a:r>
            <a:endParaRPr lang="en-US" sz="2000" dirty="0">
              <a:solidFill>
                <a:schemeClr val="tx1"/>
              </a:solidFill>
            </a:endParaRPr>
          </a:p>
        </p:txBody>
      </p:sp>
      <p:sp>
        <p:nvSpPr>
          <p:cNvPr id="12" name="Rectangle 11">
            <a:extLst>
              <a:ext uri="{FF2B5EF4-FFF2-40B4-BE49-F238E27FC236}">
                <a16:creationId xmlns:a16="http://schemas.microsoft.com/office/drawing/2014/main" id="{89961F56-F428-403D-86D4-8361DD61BD30}"/>
              </a:ext>
            </a:extLst>
          </p:cNvPr>
          <p:cNvSpPr/>
          <p:nvPr/>
        </p:nvSpPr>
        <p:spPr bwMode="auto">
          <a:xfrm>
            <a:off x="427036"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network</a:t>
            </a:r>
            <a:br>
              <a:rPr lang="en-US" dirty="0">
                <a:solidFill>
                  <a:schemeClr val="tx1"/>
                </a:solidFill>
                <a:cs typeface="Segoe UI Semilight"/>
              </a:rPr>
            </a:br>
            <a:r>
              <a:rPr lang="en-US" dirty="0">
                <a:solidFill>
                  <a:schemeClr val="tx1"/>
                </a:solidFill>
                <a:cs typeface="Segoe UI Semilight"/>
              </a:rPr>
              <a:t>security groups</a:t>
            </a:r>
            <a:endParaRPr lang="en-US" sz="2000" dirty="0">
              <a:solidFill>
                <a:schemeClr val="tx1"/>
              </a:solidFill>
            </a:endParaRPr>
          </a:p>
        </p:txBody>
      </p:sp>
      <p:sp>
        <p:nvSpPr>
          <p:cNvPr id="13" name="Rectangle 12">
            <a:extLst>
              <a:ext uri="{FF2B5EF4-FFF2-40B4-BE49-F238E27FC236}">
                <a16:creationId xmlns:a16="http://schemas.microsoft.com/office/drawing/2014/main" id="{CEE8096D-7736-4674-BCF9-92EF177592DB}"/>
              </a:ext>
            </a:extLst>
          </p:cNvPr>
          <p:cNvSpPr/>
          <p:nvPr/>
        </p:nvSpPr>
        <p:spPr bwMode="auto">
          <a:xfrm>
            <a:off x="4340021"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internal name resolution</a:t>
            </a:r>
            <a:endParaRPr lang="en-US" sz="2000" dirty="0">
              <a:solidFill>
                <a:schemeClr val="tx1"/>
              </a:solidFill>
            </a:endParaRPr>
          </a:p>
        </p:txBody>
      </p:sp>
      <p:sp>
        <p:nvSpPr>
          <p:cNvPr id="14" name="Rectangle 13">
            <a:extLst>
              <a:ext uri="{FF2B5EF4-FFF2-40B4-BE49-F238E27FC236}">
                <a16:creationId xmlns:a16="http://schemas.microsoft.com/office/drawing/2014/main" id="{32C4599C-EC7B-401E-B7D2-A888B10EF926}"/>
              </a:ext>
            </a:extLst>
          </p:cNvPr>
          <p:cNvSpPr/>
          <p:nvPr/>
        </p:nvSpPr>
        <p:spPr bwMode="auto">
          <a:xfrm>
            <a:off x="8253007"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external name resolution</a:t>
            </a:r>
            <a:endParaRPr lang="en-US" sz="2000" dirty="0">
              <a:solidFill>
                <a:schemeClr val="tx1"/>
              </a:solidFill>
            </a:endParaRPr>
          </a:p>
        </p:txBody>
      </p:sp>
      <p:sp>
        <p:nvSpPr>
          <p:cNvPr id="21" name="Text Placeholder 2">
            <a:extLst>
              <a:ext uri="{FF2B5EF4-FFF2-40B4-BE49-F238E27FC236}">
                <a16:creationId xmlns:a16="http://schemas.microsoft.com/office/drawing/2014/main" id="{27612CF1-317E-4249-BC4C-2662B896B73C}"/>
              </a:ext>
            </a:extLst>
          </p:cNvPr>
          <p:cNvSpPr txBox="1">
            <a:spLocks/>
          </p:cNvSpPr>
          <p:nvPr/>
        </p:nvSpPr>
        <p:spPr>
          <a:xfrm>
            <a:off x="8240307" y="611552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cs typeface="Segoe UI Semilight"/>
              </a:rPr>
              <a:t>Next slide for an architecture diagram </a:t>
            </a:r>
          </a:p>
        </p:txBody>
      </p:sp>
      <p:sp>
        <p:nvSpPr>
          <p:cNvPr id="22" name="arrow_15">
            <a:extLst>
              <a:ext uri="{FF2B5EF4-FFF2-40B4-BE49-F238E27FC236}">
                <a16:creationId xmlns:a16="http://schemas.microsoft.com/office/drawing/2014/main" id="{DEDC40DE-1ECF-409A-B2F8-E1BBF36437BE}"/>
              </a:ext>
              <a:ext uri="{C183D7F6-B498-43B3-948B-1728B52AA6E4}">
                <adec:decorative xmlns:adec="http://schemas.microsoft.com/office/drawing/2017/decorative" val="1"/>
              </a:ext>
            </a:extLst>
          </p:cNvPr>
          <p:cNvSpPr>
            <a:spLocks noChangeAspect="1" noEditPoints="1"/>
          </p:cNvSpPr>
          <p:nvPr/>
        </p:nvSpPr>
        <p:spPr bwMode="auto">
          <a:xfrm>
            <a:off x="11772393" y="6126182"/>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sp>
        <p:nvSpPr>
          <p:cNvPr id="4" name="Rectangle 3">
            <a:extLst>
              <a:ext uri="{FF2B5EF4-FFF2-40B4-BE49-F238E27FC236}">
                <a16:creationId xmlns:a16="http://schemas.microsoft.com/office/drawing/2014/main" id="{EE070F4D-4C29-4985-B14B-091FCF35AC60}"/>
              </a:ext>
              <a:ext uri="{C183D7F6-B498-43B3-948B-1728B52AA6E4}">
                <adec:decorative xmlns:adec="http://schemas.microsoft.com/office/drawing/2017/decorative" val="1"/>
              </a:ext>
            </a:extLst>
          </p:cNvPr>
          <p:cNvSpPr/>
          <p:nvPr/>
        </p:nvSpPr>
        <p:spPr bwMode="auto">
          <a:xfrm>
            <a:off x="427038" y="1192212"/>
            <a:ext cx="11582400" cy="522041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A52F92C8-88DA-4FDC-9D15-CD7F44A8B4E0}"/>
              </a:ext>
            </a:extLst>
          </p:cNvPr>
          <p:cNvGrpSpPr/>
          <p:nvPr/>
        </p:nvGrpSpPr>
        <p:grpSpPr>
          <a:xfrm>
            <a:off x="2367363" y="1345465"/>
            <a:ext cx="7389269" cy="4913906"/>
            <a:chOff x="2446494" y="1542553"/>
            <a:chExt cx="7389269" cy="4913906"/>
          </a:xfrm>
        </p:grpSpPr>
        <p:sp>
          <p:nvSpPr>
            <p:cNvPr id="7" name="Rectangle 6">
              <a:extLst>
                <a:ext uri="{FF2B5EF4-FFF2-40B4-BE49-F238E27FC236}">
                  <a16:creationId xmlns:a16="http://schemas.microsoft.com/office/drawing/2014/main" id="{A845AB35-AF28-439A-9444-F9EF209E8DB0}"/>
                </a:ext>
              </a:extLst>
            </p:cNvPr>
            <p:cNvSpPr/>
            <p:nvPr/>
          </p:nvSpPr>
          <p:spPr bwMode="auto">
            <a:xfrm>
              <a:off x="7950861" y="4768750"/>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90DD12D6-5B08-490A-AF25-FE44DE218C4F}"/>
                </a:ext>
              </a:extLst>
            </p:cNvPr>
            <p:cNvSpPr/>
            <p:nvPr/>
          </p:nvSpPr>
          <p:spPr bwMode="auto">
            <a:xfrm>
              <a:off x="7891433" y="2753114"/>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EBE0B2E-F694-4CBF-80F7-7F784C945EA3}"/>
                </a:ext>
              </a:extLst>
            </p:cNvPr>
            <p:cNvSpPr/>
            <p:nvPr/>
          </p:nvSpPr>
          <p:spPr bwMode="auto">
            <a:xfrm>
              <a:off x="2595126" y="5669870"/>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C76E3ABC-7391-4D93-B978-82594BC62A76}"/>
                </a:ext>
              </a:extLst>
            </p:cNvPr>
            <p:cNvSpPr/>
            <p:nvPr/>
          </p:nvSpPr>
          <p:spPr bwMode="auto">
            <a:xfrm>
              <a:off x="2619847" y="4795482"/>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92645E47-D035-45CF-BEC7-6E7F3617D170}"/>
                </a:ext>
              </a:extLst>
            </p:cNvPr>
            <p:cNvSpPr/>
            <p:nvPr/>
          </p:nvSpPr>
          <p:spPr bwMode="auto">
            <a:xfrm>
              <a:off x="2598173" y="1542553"/>
              <a:ext cx="5038049" cy="31372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DFD3D16D-618A-4494-B67C-58D0B9420491}"/>
                </a:ext>
              </a:extLst>
            </p:cNvPr>
            <p:cNvSpPr txBox="1"/>
            <p:nvPr/>
          </p:nvSpPr>
          <p:spPr>
            <a:xfrm>
              <a:off x="2624427" y="1674810"/>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pic>
          <p:nvPicPr>
            <p:cNvPr id="13" name="Graphic 12">
              <a:extLst>
                <a:ext uri="{FF2B5EF4-FFF2-40B4-BE49-F238E27FC236}">
                  <a16:creationId xmlns:a16="http://schemas.microsoft.com/office/drawing/2014/main" id="{BF0A63C1-28DB-4CC4-9884-B476A47229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3861" y="1619020"/>
              <a:ext cx="376369" cy="376369"/>
            </a:xfrm>
            <a:prstGeom prst="rect">
              <a:avLst/>
            </a:prstGeom>
          </p:spPr>
        </p:pic>
        <p:sp>
          <p:nvSpPr>
            <p:cNvPr id="14" name="TextBox 13">
              <a:extLst>
                <a:ext uri="{FF2B5EF4-FFF2-40B4-BE49-F238E27FC236}">
                  <a16:creationId xmlns:a16="http://schemas.microsoft.com/office/drawing/2014/main" id="{207E7DE0-3C22-4A91-A50C-FD052D3E6C00}"/>
                </a:ext>
              </a:extLst>
            </p:cNvPr>
            <p:cNvSpPr txBox="1"/>
            <p:nvPr/>
          </p:nvSpPr>
          <p:spPr>
            <a:xfrm>
              <a:off x="4720230" y="1671427"/>
              <a:ext cx="1297732" cy="271554"/>
            </a:xfrm>
            <a:prstGeom prst="rect">
              <a:avLst/>
            </a:prstGeom>
            <a:noFill/>
          </p:spPr>
          <p:txBody>
            <a:bodyPr wrap="square">
              <a:spAutoFit/>
            </a:bodyPr>
            <a:lstStyle/>
            <a:p>
              <a:pPr defTabSz="914367"/>
              <a:r>
                <a:rPr lang="fr-FR" sz="1176" b="1" dirty="0">
                  <a:solidFill>
                    <a:srgbClr val="000000"/>
                  </a:solidFill>
                  <a:latin typeface="Segoe UI"/>
                </a:rPr>
                <a:t>az104-04-rg1</a:t>
              </a:r>
            </a:p>
          </p:txBody>
        </p:sp>
        <p:sp>
          <p:nvSpPr>
            <p:cNvPr id="15" name="Rectangle 14">
              <a:extLst>
                <a:ext uri="{FF2B5EF4-FFF2-40B4-BE49-F238E27FC236}">
                  <a16:creationId xmlns:a16="http://schemas.microsoft.com/office/drawing/2014/main" id="{32BCE3B5-4A4E-4071-9667-93390E271F1A}"/>
                </a:ext>
              </a:extLst>
            </p:cNvPr>
            <p:cNvSpPr/>
            <p:nvPr/>
          </p:nvSpPr>
          <p:spPr bwMode="auto">
            <a:xfrm>
              <a:off x="2446494" y="2046758"/>
              <a:ext cx="7389269" cy="44097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16" name="Graphic 15">
              <a:extLst>
                <a:ext uri="{FF2B5EF4-FFF2-40B4-BE49-F238E27FC236}">
                  <a16:creationId xmlns:a16="http://schemas.microsoft.com/office/drawing/2014/main" id="{DD341371-C5CA-4ED8-BDFE-F26A6CD17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6123" y="2160449"/>
              <a:ext cx="412418" cy="412418"/>
            </a:xfrm>
            <a:prstGeom prst="rect">
              <a:avLst/>
            </a:prstGeom>
          </p:spPr>
        </p:pic>
        <p:sp>
          <p:nvSpPr>
            <p:cNvPr id="17" name="Rectangle 16">
              <a:extLst>
                <a:ext uri="{FF2B5EF4-FFF2-40B4-BE49-F238E27FC236}">
                  <a16:creationId xmlns:a16="http://schemas.microsoft.com/office/drawing/2014/main" id="{1F23631D-5B6C-44AE-A09C-2ECB53C32884}"/>
                </a:ext>
              </a:extLst>
            </p:cNvPr>
            <p:cNvSpPr/>
            <p:nvPr/>
          </p:nvSpPr>
          <p:spPr bwMode="auto">
            <a:xfrm>
              <a:off x="2806123" y="2601956"/>
              <a:ext cx="4616061" cy="20355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30237919-B646-41A4-B4ED-FEC3BD6425BD}"/>
                </a:ext>
              </a:extLst>
            </p:cNvPr>
            <p:cNvSpPr txBox="1"/>
            <p:nvPr/>
          </p:nvSpPr>
          <p:spPr>
            <a:xfrm>
              <a:off x="3218541" y="2197071"/>
              <a:ext cx="2688259" cy="271554"/>
            </a:xfrm>
            <a:prstGeom prst="rect">
              <a:avLst/>
            </a:prstGeom>
            <a:noFill/>
          </p:spPr>
          <p:txBody>
            <a:bodyPr wrap="square">
              <a:spAutoFit/>
            </a:bodyPr>
            <a:lstStyle/>
            <a:p>
              <a:pPr defTabSz="914367"/>
              <a:r>
                <a:rPr lang="fr-FR" sz="1176" b="1" dirty="0">
                  <a:solidFill>
                    <a:srgbClr val="000000"/>
                  </a:solidFill>
                  <a:latin typeface="Segoe UI"/>
                </a:rPr>
                <a:t>az104-04-vnet1 </a:t>
              </a:r>
              <a:r>
                <a:rPr lang="fr-FR" sz="1176" dirty="0">
                  <a:solidFill>
                    <a:srgbClr val="000000"/>
                  </a:solidFill>
                  <a:latin typeface="Segoe UI"/>
                </a:rPr>
                <a:t>10.40.0.0/20</a:t>
              </a:r>
            </a:p>
          </p:txBody>
        </p:sp>
        <p:sp>
          <p:nvSpPr>
            <p:cNvPr id="19" name="Rectangle 18">
              <a:extLst>
                <a:ext uri="{FF2B5EF4-FFF2-40B4-BE49-F238E27FC236}">
                  <a16:creationId xmlns:a16="http://schemas.microsoft.com/office/drawing/2014/main" id="{CDFC697B-C304-476B-9967-3431763F399C}"/>
                </a:ext>
              </a:extLst>
            </p:cNvPr>
            <p:cNvSpPr/>
            <p:nvPr/>
          </p:nvSpPr>
          <p:spPr bwMode="auto">
            <a:xfrm>
              <a:off x="2912840" y="2974337"/>
              <a:ext cx="2140222" cy="1569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0" name="TextBox 19">
              <a:extLst>
                <a:ext uri="{FF2B5EF4-FFF2-40B4-BE49-F238E27FC236}">
                  <a16:creationId xmlns:a16="http://schemas.microsoft.com/office/drawing/2014/main" id="{DADB2D73-2986-46B2-B1BF-EA7496A01031}"/>
                </a:ext>
              </a:extLst>
            </p:cNvPr>
            <p:cNvSpPr txBox="1"/>
            <p:nvPr/>
          </p:nvSpPr>
          <p:spPr>
            <a:xfrm>
              <a:off x="2870152" y="2624161"/>
              <a:ext cx="2688259"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10.40.0.0/24</a:t>
              </a:r>
            </a:p>
          </p:txBody>
        </p:sp>
        <p:sp>
          <p:nvSpPr>
            <p:cNvPr id="21" name="Rectangle 20">
              <a:extLst>
                <a:ext uri="{FF2B5EF4-FFF2-40B4-BE49-F238E27FC236}">
                  <a16:creationId xmlns:a16="http://schemas.microsoft.com/office/drawing/2014/main" id="{2CD1D2CD-46F2-4856-8350-A3FEB282DFE0}"/>
                </a:ext>
              </a:extLst>
            </p:cNvPr>
            <p:cNvSpPr/>
            <p:nvPr/>
          </p:nvSpPr>
          <p:spPr bwMode="auto">
            <a:xfrm>
              <a:off x="5182646" y="2977368"/>
              <a:ext cx="2140222" cy="156668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2" name="TextBox 21">
              <a:extLst>
                <a:ext uri="{FF2B5EF4-FFF2-40B4-BE49-F238E27FC236}">
                  <a16:creationId xmlns:a16="http://schemas.microsoft.com/office/drawing/2014/main" id="{05FAD4DF-E0D8-473A-A122-C0E86E100A2D}"/>
                </a:ext>
              </a:extLst>
            </p:cNvPr>
            <p:cNvSpPr txBox="1"/>
            <p:nvPr/>
          </p:nvSpPr>
          <p:spPr>
            <a:xfrm>
              <a:off x="5139958" y="2708115"/>
              <a:ext cx="2688259" cy="271554"/>
            </a:xfrm>
            <a:prstGeom prst="rect">
              <a:avLst/>
            </a:prstGeom>
            <a:noFill/>
          </p:spPr>
          <p:txBody>
            <a:bodyPr wrap="square">
              <a:spAutoFit/>
            </a:bodyPr>
            <a:lstStyle/>
            <a:p>
              <a:pPr defTabSz="914367"/>
              <a:r>
                <a:rPr lang="fr-FR" sz="1176" b="1" dirty="0">
                  <a:solidFill>
                    <a:srgbClr val="000000"/>
                  </a:solidFill>
                  <a:latin typeface="Segoe UI"/>
                </a:rPr>
                <a:t>Subnet1 </a:t>
              </a:r>
              <a:r>
                <a:rPr lang="fr-FR" sz="1176" dirty="0">
                  <a:solidFill>
                    <a:srgbClr val="000000"/>
                  </a:solidFill>
                  <a:latin typeface="Segoe UI"/>
                </a:rPr>
                <a:t>10.40.1.0/24</a:t>
              </a:r>
            </a:p>
          </p:txBody>
        </p:sp>
        <p:pic>
          <p:nvPicPr>
            <p:cNvPr id="23" name="Graphic 22">
              <a:extLst>
                <a:ext uri="{FF2B5EF4-FFF2-40B4-BE49-F238E27FC236}">
                  <a16:creationId xmlns:a16="http://schemas.microsoft.com/office/drawing/2014/main" id="{A23EE2D0-CE29-40BD-A5FE-18797F2F99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76839" y="3084790"/>
              <a:ext cx="403078" cy="403078"/>
            </a:xfrm>
            <a:prstGeom prst="rect">
              <a:avLst/>
            </a:prstGeom>
          </p:spPr>
        </p:pic>
        <p:sp>
          <p:nvSpPr>
            <p:cNvPr id="24" name="TextBox 23">
              <a:extLst>
                <a:ext uri="{FF2B5EF4-FFF2-40B4-BE49-F238E27FC236}">
                  <a16:creationId xmlns:a16="http://schemas.microsoft.com/office/drawing/2014/main" id="{7490DCF3-135D-4DC8-AD11-939FA1F8216B}"/>
                </a:ext>
              </a:extLst>
            </p:cNvPr>
            <p:cNvSpPr txBox="1"/>
            <p:nvPr/>
          </p:nvSpPr>
          <p:spPr>
            <a:xfrm>
              <a:off x="3317288" y="3505773"/>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az104-04-vm0</a:t>
              </a:r>
            </a:p>
          </p:txBody>
        </p:sp>
        <p:pic>
          <p:nvPicPr>
            <p:cNvPr id="25" name="Graphic 24">
              <a:extLst>
                <a:ext uri="{FF2B5EF4-FFF2-40B4-BE49-F238E27FC236}">
                  <a16:creationId xmlns:a16="http://schemas.microsoft.com/office/drawing/2014/main" id="{7BDED429-7CCF-49D2-B543-703083B3D5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7962" y="3079768"/>
              <a:ext cx="403078" cy="403078"/>
            </a:xfrm>
            <a:prstGeom prst="rect">
              <a:avLst/>
            </a:prstGeom>
          </p:spPr>
        </p:pic>
        <p:sp>
          <p:nvSpPr>
            <p:cNvPr id="26" name="TextBox 25">
              <a:extLst>
                <a:ext uri="{FF2B5EF4-FFF2-40B4-BE49-F238E27FC236}">
                  <a16:creationId xmlns:a16="http://schemas.microsoft.com/office/drawing/2014/main" id="{6A52BC3E-FE95-4FF7-BEEB-489A7DBD2B07}"/>
                </a:ext>
              </a:extLst>
            </p:cNvPr>
            <p:cNvSpPr txBox="1"/>
            <p:nvPr/>
          </p:nvSpPr>
          <p:spPr>
            <a:xfrm>
              <a:off x="5558411" y="3500751"/>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az104-04-vm1</a:t>
              </a:r>
            </a:p>
          </p:txBody>
        </p:sp>
        <p:pic>
          <p:nvPicPr>
            <p:cNvPr id="27" name="Graphic 26">
              <a:extLst>
                <a:ext uri="{FF2B5EF4-FFF2-40B4-BE49-F238E27FC236}">
                  <a16:creationId xmlns:a16="http://schemas.microsoft.com/office/drawing/2014/main" id="{62C16BA0-5086-4BAB-94FC-24146E36ED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07082" y="5784466"/>
              <a:ext cx="361430" cy="361430"/>
            </a:xfrm>
            <a:prstGeom prst="rect">
              <a:avLst/>
            </a:prstGeom>
          </p:spPr>
        </p:pic>
        <p:pic>
          <p:nvPicPr>
            <p:cNvPr id="28" name="Graphic 27">
              <a:extLst>
                <a:ext uri="{FF2B5EF4-FFF2-40B4-BE49-F238E27FC236}">
                  <a16:creationId xmlns:a16="http://schemas.microsoft.com/office/drawing/2014/main" id="{26597212-B26F-43EE-B6A9-28E5FA0503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76838" y="4828886"/>
              <a:ext cx="361430" cy="361430"/>
            </a:xfrm>
            <a:prstGeom prst="rect">
              <a:avLst/>
            </a:prstGeom>
          </p:spPr>
        </p:pic>
        <p:sp>
          <p:nvSpPr>
            <p:cNvPr id="29" name="TextBox 28">
              <a:extLst>
                <a:ext uri="{FF2B5EF4-FFF2-40B4-BE49-F238E27FC236}">
                  <a16:creationId xmlns:a16="http://schemas.microsoft.com/office/drawing/2014/main" id="{16154CA5-406C-4864-8507-3EB7BDE588C3}"/>
                </a:ext>
              </a:extLst>
            </p:cNvPr>
            <p:cNvSpPr txBox="1"/>
            <p:nvPr/>
          </p:nvSpPr>
          <p:spPr>
            <a:xfrm>
              <a:off x="3258435" y="5149686"/>
              <a:ext cx="1264958" cy="271554"/>
            </a:xfrm>
            <a:prstGeom prst="rect">
              <a:avLst/>
            </a:prstGeom>
            <a:noFill/>
          </p:spPr>
          <p:txBody>
            <a:bodyPr wrap="square">
              <a:spAutoFit/>
            </a:bodyPr>
            <a:lstStyle/>
            <a:p>
              <a:pPr defTabSz="914367"/>
              <a:r>
                <a:rPr lang="fr-FR" sz="1176" b="1" dirty="0">
                  <a:solidFill>
                    <a:srgbClr val="000000"/>
                  </a:solidFill>
                  <a:latin typeface="Segoe UI"/>
                </a:rPr>
                <a:t>az104-04-pip0</a:t>
              </a:r>
            </a:p>
          </p:txBody>
        </p:sp>
        <p:pic>
          <p:nvPicPr>
            <p:cNvPr id="30" name="Graphic 29">
              <a:extLst>
                <a:ext uri="{FF2B5EF4-FFF2-40B4-BE49-F238E27FC236}">
                  <a16:creationId xmlns:a16="http://schemas.microsoft.com/office/drawing/2014/main" id="{07213181-80BE-467D-9B65-6B7621D391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59823" y="4838546"/>
              <a:ext cx="361430" cy="361430"/>
            </a:xfrm>
            <a:prstGeom prst="rect">
              <a:avLst/>
            </a:prstGeom>
          </p:spPr>
        </p:pic>
        <p:sp>
          <p:nvSpPr>
            <p:cNvPr id="31" name="TextBox 30">
              <a:extLst>
                <a:ext uri="{FF2B5EF4-FFF2-40B4-BE49-F238E27FC236}">
                  <a16:creationId xmlns:a16="http://schemas.microsoft.com/office/drawing/2014/main" id="{5E2F0800-A4C6-4316-9DC6-5450F2B74203}"/>
                </a:ext>
              </a:extLst>
            </p:cNvPr>
            <p:cNvSpPr txBox="1"/>
            <p:nvPr/>
          </p:nvSpPr>
          <p:spPr>
            <a:xfrm>
              <a:off x="5607399" y="5116774"/>
              <a:ext cx="1264958" cy="271554"/>
            </a:xfrm>
            <a:prstGeom prst="rect">
              <a:avLst/>
            </a:prstGeom>
            <a:noFill/>
          </p:spPr>
          <p:txBody>
            <a:bodyPr wrap="square">
              <a:spAutoFit/>
            </a:bodyPr>
            <a:lstStyle/>
            <a:p>
              <a:pPr defTabSz="914367"/>
              <a:r>
                <a:rPr lang="fr-FR" sz="1176" b="1" dirty="0">
                  <a:solidFill>
                    <a:srgbClr val="000000"/>
                  </a:solidFill>
                  <a:latin typeface="Segoe UI"/>
                </a:rPr>
                <a:t>az104-04-pip1</a:t>
              </a:r>
            </a:p>
          </p:txBody>
        </p:sp>
        <p:sp>
          <p:nvSpPr>
            <p:cNvPr id="32" name="TextBox 31">
              <a:extLst>
                <a:ext uri="{FF2B5EF4-FFF2-40B4-BE49-F238E27FC236}">
                  <a16:creationId xmlns:a16="http://schemas.microsoft.com/office/drawing/2014/main" id="{BB584BCF-525E-4A19-B8EA-2D6E2113B49B}"/>
                </a:ext>
              </a:extLst>
            </p:cNvPr>
            <p:cNvSpPr txBox="1"/>
            <p:nvPr/>
          </p:nvSpPr>
          <p:spPr>
            <a:xfrm>
              <a:off x="4424114" y="6120143"/>
              <a:ext cx="1429516" cy="271554"/>
            </a:xfrm>
            <a:prstGeom prst="rect">
              <a:avLst/>
            </a:prstGeom>
            <a:noFill/>
          </p:spPr>
          <p:txBody>
            <a:bodyPr wrap="square">
              <a:spAutoFit/>
            </a:bodyPr>
            <a:lstStyle/>
            <a:p>
              <a:pPr defTabSz="914367"/>
              <a:r>
                <a:rPr lang="fr-FR" sz="1176" b="1" dirty="0">
                  <a:solidFill>
                    <a:srgbClr val="000000"/>
                  </a:solidFill>
                  <a:latin typeface="Segoe UI"/>
                </a:rPr>
                <a:t>az104-04-nsg01</a:t>
              </a:r>
            </a:p>
          </p:txBody>
        </p:sp>
        <p:pic>
          <p:nvPicPr>
            <p:cNvPr id="33" name="Graphic 32">
              <a:extLst>
                <a:ext uri="{FF2B5EF4-FFF2-40B4-BE49-F238E27FC236}">
                  <a16:creationId xmlns:a16="http://schemas.microsoft.com/office/drawing/2014/main" id="{A403A63A-1C06-49C5-BC21-CCFAF28E107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1995" y="3777326"/>
              <a:ext cx="357982" cy="357982"/>
            </a:xfrm>
            <a:prstGeom prst="rect">
              <a:avLst/>
            </a:prstGeom>
          </p:spPr>
        </p:pic>
        <p:sp>
          <p:nvSpPr>
            <p:cNvPr id="34" name="TextBox 33">
              <a:extLst>
                <a:ext uri="{FF2B5EF4-FFF2-40B4-BE49-F238E27FC236}">
                  <a16:creationId xmlns:a16="http://schemas.microsoft.com/office/drawing/2014/main" id="{FB4C7D27-AAEB-4546-9E0F-72EF4BBE45F5}"/>
                </a:ext>
              </a:extLst>
            </p:cNvPr>
            <p:cNvSpPr txBox="1"/>
            <p:nvPr/>
          </p:nvSpPr>
          <p:spPr>
            <a:xfrm>
              <a:off x="3328997" y="4069268"/>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az104-04-nic0</a:t>
              </a:r>
            </a:p>
            <a:p>
              <a:pPr algn="ctr" defTabSz="914367"/>
              <a:r>
                <a:rPr lang="fr-FR" sz="1176" dirty="0">
                  <a:solidFill>
                    <a:srgbClr val="000000"/>
                  </a:solidFill>
                  <a:latin typeface="Segoe UI"/>
                </a:rPr>
                <a:t>10.40.0.4</a:t>
              </a:r>
            </a:p>
          </p:txBody>
        </p:sp>
        <p:pic>
          <p:nvPicPr>
            <p:cNvPr id="35" name="Graphic 34">
              <a:extLst>
                <a:ext uri="{FF2B5EF4-FFF2-40B4-BE49-F238E27FC236}">
                  <a16:creationId xmlns:a16="http://schemas.microsoft.com/office/drawing/2014/main" id="{88E03FF6-1C6B-4675-8B39-A002403CBAD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39530" y="3768122"/>
              <a:ext cx="357982" cy="357982"/>
            </a:xfrm>
            <a:prstGeom prst="rect">
              <a:avLst/>
            </a:prstGeom>
          </p:spPr>
        </p:pic>
        <p:sp>
          <p:nvSpPr>
            <p:cNvPr id="36" name="TextBox 35">
              <a:extLst>
                <a:ext uri="{FF2B5EF4-FFF2-40B4-BE49-F238E27FC236}">
                  <a16:creationId xmlns:a16="http://schemas.microsoft.com/office/drawing/2014/main" id="{9C9E2FCA-FB97-4FE2-B4DE-F11A4574CC2B}"/>
                </a:ext>
              </a:extLst>
            </p:cNvPr>
            <p:cNvSpPr txBox="1"/>
            <p:nvPr/>
          </p:nvSpPr>
          <p:spPr>
            <a:xfrm>
              <a:off x="5576532" y="4060063"/>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az104-04-nic1</a:t>
              </a:r>
            </a:p>
            <a:p>
              <a:pPr algn="ctr" defTabSz="914367"/>
              <a:r>
                <a:rPr lang="fr-FR" sz="1176" dirty="0">
                  <a:solidFill>
                    <a:srgbClr val="000000"/>
                  </a:solidFill>
                  <a:latin typeface="Segoe UI"/>
                </a:rPr>
                <a:t>10.40.1.4</a:t>
              </a:r>
            </a:p>
          </p:txBody>
        </p:sp>
        <p:cxnSp>
          <p:nvCxnSpPr>
            <p:cNvPr id="37" name="Straight Arrow Connector 36">
              <a:extLst>
                <a:ext uri="{FF2B5EF4-FFF2-40B4-BE49-F238E27FC236}">
                  <a16:creationId xmlns:a16="http://schemas.microsoft.com/office/drawing/2014/main" id="{9A2FDDEF-1A73-4DDA-8AB3-A82BD43D4E2D}"/>
                </a:ext>
              </a:extLst>
            </p:cNvPr>
            <p:cNvCxnSpPr>
              <a:cxnSpLocks/>
              <a:endCxn id="28" idx="0"/>
            </p:cNvCxnSpPr>
            <p:nvPr/>
          </p:nvCxnSpPr>
          <p:spPr>
            <a:xfrm>
              <a:off x="3957553" y="4528179"/>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8F2629-31B9-408F-A3BD-30DE093AD377}"/>
                </a:ext>
              </a:extLst>
            </p:cNvPr>
            <p:cNvCxnSpPr>
              <a:cxnSpLocks/>
              <a:endCxn id="27" idx="0"/>
            </p:cNvCxnSpPr>
            <p:nvPr/>
          </p:nvCxnSpPr>
          <p:spPr>
            <a:xfrm flipH="1">
              <a:off x="5087797" y="4512653"/>
              <a:ext cx="984893" cy="12718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8089E6-04C3-4DE5-A093-122D37009180}"/>
                </a:ext>
              </a:extLst>
            </p:cNvPr>
            <p:cNvCxnSpPr>
              <a:cxnSpLocks/>
              <a:endCxn id="27" idx="0"/>
            </p:cNvCxnSpPr>
            <p:nvPr/>
          </p:nvCxnSpPr>
          <p:spPr>
            <a:xfrm>
              <a:off x="4159600" y="4453477"/>
              <a:ext cx="928197" cy="13309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073A7009-A737-4135-8BFD-AE8B415E20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36599" y="3285203"/>
              <a:ext cx="431094" cy="431094"/>
            </a:xfrm>
            <a:prstGeom prst="rect">
              <a:avLst/>
            </a:prstGeom>
          </p:spPr>
        </p:pic>
        <p:sp>
          <p:nvSpPr>
            <p:cNvPr id="41" name="TextBox 40">
              <a:extLst>
                <a:ext uri="{FF2B5EF4-FFF2-40B4-BE49-F238E27FC236}">
                  <a16:creationId xmlns:a16="http://schemas.microsoft.com/office/drawing/2014/main" id="{FC4A878C-E04C-4A66-B728-60A718591D55}"/>
                </a:ext>
              </a:extLst>
            </p:cNvPr>
            <p:cNvSpPr txBox="1"/>
            <p:nvPr/>
          </p:nvSpPr>
          <p:spPr>
            <a:xfrm>
              <a:off x="8146753" y="3656287"/>
              <a:ext cx="1214096" cy="271554"/>
            </a:xfrm>
            <a:prstGeom prst="rect">
              <a:avLst/>
            </a:prstGeom>
            <a:noFill/>
          </p:spPr>
          <p:txBody>
            <a:bodyPr wrap="square">
              <a:spAutoFit/>
            </a:bodyPr>
            <a:lstStyle/>
            <a:p>
              <a:pPr defTabSz="914367"/>
              <a:r>
                <a:rPr lang="fr-FR" sz="1176" b="1" dirty="0">
                  <a:solidFill>
                    <a:srgbClr val="000000"/>
                  </a:solidFill>
                  <a:latin typeface="Segoe UI"/>
                </a:rPr>
                <a:t>contoso.org</a:t>
              </a:r>
            </a:p>
          </p:txBody>
        </p:sp>
        <p:cxnSp>
          <p:nvCxnSpPr>
            <p:cNvPr id="42" name="Straight Arrow Connector 41">
              <a:extLst>
                <a:ext uri="{FF2B5EF4-FFF2-40B4-BE49-F238E27FC236}">
                  <a16:creationId xmlns:a16="http://schemas.microsoft.com/office/drawing/2014/main" id="{C2302527-6653-4DFD-BD20-68F79D16C695}"/>
                </a:ext>
              </a:extLst>
            </p:cNvPr>
            <p:cNvCxnSpPr>
              <a:cxnSpLocks/>
            </p:cNvCxnSpPr>
            <p:nvPr/>
          </p:nvCxnSpPr>
          <p:spPr>
            <a:xfrm flipH="1">
              <a:off x="7422183" y="3500750"/>
              <a:ext cx="915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E1A792-25DB-46C1-BF0B-F25147E9F204}"/>
                </a:ext>
              </a:extLst>
            </p:cNvPr>
            <p:cNvSpPr txBox="1"/>
            <p:nvPr/>
          </p:nvSpPr>
          <p:spPr>
            <a:xfrm>
              <a:off x="8041574" y="3017654"/>
              <a:ext cx="1424452" cy="271554"/>
            </a:xfrm>
            <a:prstGeom prst="rect">
              <a:avLst/>
            </a:prstGeom>
            <a:noFill/>
          </p:spPr>
          <p:txBody>
            <a:bodyPr wrap="square">
              <a:spAutoFit/>
            </a:bodyPr>
            <a:lstStyle/>
            <a:p>
              <a:pPr defTabSz="914367"/>
              <a:r>
                <a:rPr lang="fr-FR" sz="1176" b="1" dirty="0" err="1">
                  <a:solidFill>
                    <a:srgbClr val="000000"/>
                  </a:solidFill>
                  <a:latin typeface="Segoe UI"/>
                </a:rPr>
                <a:t>Private</a:t>
              </a:r>
              <a:r>
                <a:rPr lang="fr-FR" sz="1176" b="1" dirty="0">
                  <a:solidFill>
                    <a:srgbClr val="000000"/>
                  </a:solidFill>
                  <a:latin typeface="Segoe UI"/>
                </a:rPr>
                <a:t> DNS zone </a:t>
              </a:r>
            </a:p>
          </p:txBody>
        </p:sp>
        <p:pic>
          <p:nvPicPr>
            <p:cNvPr id="44" name="Graphic 43">
              <a:extLst>
                <a:ext uri="{FF2B5EF4-FFF2-40B4-BE49-F238E27FC236}">
                  <a16:creationId xmlns:a16="http://schemas.microsoft.com/office/drawing/2014/main" id="{1483DEAB-3E45-4913-87C0-D1EAC51291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96027" y="5384872"/>
              <a:ext cx="431094" cy="431094"/>
            </a:xfrm>
            <a:prstGeom prst="rect">
              <a:avLst/>
            </a:prstGeom>
          </p:spPr>
        </p:pic>
        <p:sp>
          <p:nvSpPr>
            <p:cNvPr id="45" name="TextBox 44">
              <a:extLst>
                <a:ext uri="{FF2B5EF4-FFF2-40B4-BE49-F238E27FC236}">
                  <a16:creationId xmlns:a16="http://schemas.microsoft.com/office/drawing/2014/main" id="{F2BB8BB6-08E5-44FB-8711-77C3BFC240FD}"/>
                </a:ext>
              </a:extLst>
            </p:cNvPr>
            <p:cNvSpPr txBox="1"/>
            <p:nvPr/>
          </p:nvSpPr>
          <p:spPr>
            <a:xfrm>
              <a:off x="8293981" y="5134704"/>
              <a:ext cx="1424452" cy="271554"/>
            </a:xfrm>
            <a:prstGeom prst="rect">
              <a:avLst/>
            </a:prstGeom>
            <a:noFill/>
          </p:spPr>
          <p:txBody>
            <a:bodyPr wrap="square">
              <a:spAutoFit/>
            </a:bodyPr>
            <a:lstStyle/>
            <a:p>
              <a:pPr defTabSz="914367"/>
              <a:r>
                <a:rPr lang="fr-FR" sz="1176" b="1" dirty="0">
                  <a:solidFill>
                    <a:srgbClr val="000000"/>
                  </a:solidFill>
                  <a:latin typeface="Segoe UI"/>
                </a:rPr>
                <a:t>DNS zone </a:t>
              </a:r>
            </a:p>
          </p:txBody>
        </p:sp>
        <p:cxnSp>
          <p:nvCxnSpPr>
            <p:cNvPr id="46" name="Straight Arrow Connector 45">
              <a:extLst>
                <a:ext uri="{FF2B5EF4-FFF2-40B4-BE49-F238E27FC236}">
                  <a16:creationId xmlns:a16="http://schemas.microsoft.com/office/drawing/2014/main" id="{F56E4A1E-5CA6-4DBC-B116-FC8094C97AD7}"/>
                </a:ext>
              </a:extLst>
            </p:cNvPr>
            <p:cNvCxnSpPr>
              <a:cxnSpLocks/>
            </p:cNvCxnSpPr>
            <p:nvPr/>
          </p:nvCxnSpPr>
          <p:spPr>
            <a:xfrm>
              <a:off x="6237622" y="4468043"/>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6D1C118-F3DB-4696-9242-A96A00EAB999}"/>
                </a:ext>
              </a:extLst>
            </p:cNvPr>
            <p:cNvSpPr txBox="1"/>
            <p:nvPr/>
          </p:nvSpPr>
          <p:spPr>
            <a:xfrm>
              <a:off x="2596753" y="4800504"/>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sp>
          <p:nvSpPr>
            <p:cNvPr id="48" name="TextBox 47">
              <a:extLst>
                <a:ext uri="{FF2B5EF4-FFF2-40B4-BE49-F238E27FC236}">
                  <a16:creationId xmlns:a16="http://schemas.microsoft.com/office/drawing/2014/main" id="{77740F20-0AC0-443E-B5AF-068BC24E3997}"/>
                </a:ext>
              </a:extLst>
            </p:cNvPr>
            <p:cNvSpPr txBox="1"/>
            <p:nvPr/>
          </p:nvSpPr>
          <p:spPr>
            <a:xfrm>
              <a:off x="2591315" y="5687504"/>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4</a:t>
              </a:r>
            </a:p>
          </p:txBody>
        </p:sp>
        <p:sp>
          <p:nvSpPr>
            <p:cNvPr id="49" name="TextBox 48">
              <a:extLst>
                <a:ext uri="{FF2B5EF4-FFF2-40B4-BE49-F238E27FC236}">
                  <a16:creationId xmlns:a16="http://schemas.microsoft.com/office/drawing/2014/main" id="{32BAC4D2-F7BD-491A-99EE-7A4D16B2E066}"/>
                </a:ext>
              </a:extLst>
            </p:cNvPr>
            <p:cNvSpPr txBox="1"/>
            <p:nvPr/>
          </p:nvSpPr>
          <p:spPr>
            <a:xfrm>
              <a:off x="7864369" y="2744412"/>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5</a:t>
              </a:r>
            </a:p>
          </p:txBody>
        </p:sp>
        <p:sp>
          <p:nvSpPr>
            <p:cNvPr id="50" name="TextBox 49">
              <a:extLst>
                <a:ext uri="{FF2B5EF4-FFF2-40B4-BE49-F238E27FC236}">
                  <a16:creationId xmlns:a16="http://schemas.microsoft.com/office/drawing/2014/main" id="{03D5B61F-FFF8-441D-9CAB-644E1F8E4631}"/>
                </a:ext>
              </a:extLst>
            </p:cNvPr>
            <p:cNvSpPr txBox="1"/>
            <p:nvPr/>
          </p:nvSpPr>
          <p:spPr>
            <a:xfrm>
              <a:off x="7940996" y="4768750"/>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6</a:t>
              </a:r>
            </a:p>
          </p:txBody>
        </p:sp>
      </p:grpSp>
    </p:spTree>
    <p:extLst>
      <p:ext uri="{BB962C8B-B14F-4D97-AF65-F5344CB8AC3E}">
        <p14:creationId xmlns:p14="http://schemas.microsoft.com/office/powerpoint/2010/main" val="1970680321"/>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278F1-6266-4E4D-8CB8-53E91317A71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A3EA4BE7-3305-4E60-9AD8-8F0E1CCA38F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4302562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Networking Components (optional)</a:t>
            </a:r>
          </a:p>
        </p:txBody>
      </p:sp>
      <p:sp>
        <p:nvSpPr>
          <p:cNvPr id="6" name="Rectangle 5">
            <a:extLst>
              <a:ext uri="{FF2B5EF4-FFF2-40B4-BE49-F238E27FC236}">
                <a16:creationId xmlns:a16="http://schemas.microsoft.com/office/drawing/2014/main" id="{1AB98A0D-636E-4E79-9539-66220E5FFFAD}"/>
              </a:ext>
            </a:extLst>
          </p:cNvPr>
          <p:cNvSpPr/>
          <p:nvPr/>
        </p:nvSpPr>
        <p:spPr>
          <a:xfrm>
            <a:off x="427036" y="1260584"/>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Adopting cloud solutions can save time and simplify operations</a:t>
            </a:r>
          </a:p>
        </p:txBody>
      </p:sp>
      <p:sp>
        <p:nvSpPr>
          <p:cNvPr id="7" name="Rectangle 6">
            <a:extLst>
              <a:ext uri="{FF2B5EF4-FFF2-40B4-BE49-F238E27FC236}">
                <a16:creationId xmlns:a16="http://schemas.microsoft.com/office/drawing/2014/main" id="{978CE854-FF71-4B07-A865-A29953CDD16C}"/>
              </a:ext>
            </a:extLst>
          </p:cNvPr>
          <p:cNvSpPr/>
          <p:nvPr/>
        </p:nvSpPr>
        <p:spPr>
          <a:xfrm>
            <a:off x="427036" y="3022977"/>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requires the same types</a:t>
            </a:r>
            <a:br>
              <a:rPr lang="en-US" sz="2200" dirty="0">
                <a:solidFill>
                  <a:schemeClr val="tx1"/>
                </a:solidFill>
              </a:rPr>
            </a:br>
            <a:r>
              <a:rPr lang="en-US" sz="2200" dirty="0">
                <a:solidFill>
                  <a:schemeClr val="tx1"/>
                </a:solidFill>
              </a:rPr>
              <a:t>of networking functionality as on-premises infrastructure</a:t>
            </a:r>
          </a:p>
        </p:txBody>
      </p:sp>
      <p:sp>
        <p:nvSpPr>
          <p:cNvPr id="8" name="Rectangle 7">
            <a:extLst>
              <a:ext uri="{FF2B5EF4-FFF2-40B4-BE49-F238E27FC236}">
                <a16:creationId xmlns:a16="http://schemas.microsoft.com/office/drawing/2014/main" id="{69BA91AB-0CCA-43AF-9094-91CC64BA5605}"/>
              </a:ext>
            </a:extLst>
          </p:cNvPr>
          <p:cNvSpPr/>
          <p:nvPr/>
        </p:nvSpPr>
        <p:spPr>
          <a:xfrm>
            <a:off x="427036" y="4800991"/>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Azure networking offers a wide range of services and products</a:t>
            </a:r>
          </a:p>
        </p:txBody>
      </p:sp>
      <p:sp>
        <p:nvSpPr>
          <p:cNvPr id="9" name="Rectangle 8">
            <a:extLst>
              <a:ext uri="{FF2B5EF4-FFF2-40B4-BE49-F238E27FC236}">
                <a16:creationId xmlns:a16="http://schemas.microsoft.com/office/drawing/2014/main" id="{A54B4002-F56A-4BA4-A808-7259BEA32D58}"/>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3" descr="Marketplace virtual network, load balancer, and application gateway">
            <a:extLst>
              <a:ext uri="{FF2B5EF4-FFF2-40B4-BE49-F238E27FC236}">
                <a16:creationId xmlns:a16="http://schemas.microsoft.com/office/drawing/2014/main" id="{10C8440B-B9CA-46F7-8430-9DF8CBF9C4B6}"/>
              </a:ext>
            </a:extLst>
          </p:cNvPr>
          <p:cNvPicPr>
            <a:picLocks noChangeAspect="1"/>
          </p:cNvPicPr>
          <p:nvPr/>
        </p:nvPicPr>
        <p:blipFill>
          <a:blip r:embed="rId3"/>
          <a:stretch>
            <a:fillRect/>
          </a:stretch>
        </p:blipFill>
        <p:spPr>
          <a:xfrm>
            <a:off x="5084877" y="1260584"/>
            <a:ext cx="6789751" cy="2523573"/>
          </a:xfrm>
          <a:prstGeom prst="rect">
            <a:avLst/>
          </a:prstGeom>
        </p:spPr>
      </p:pic>
      <p:pic>
        <p:nvPicPr>
          <p:cNvPr id="18" name="Picture 5" descr="Marketplace traffic manager profile, virtual network gateway, and virtual WAN">
            <a:extLst>
              <a:ext uri="{FF2B5EF4-FFF2-40B4-BE49-F238E27FC236}">
                <a16:creationId xmlns:a16="http://schemas.microsoft.com/office/drawing/2014/main" id="{5DA811CD-3022-49B5-B7D2-97F88AD283C3}"/>
              </a:ext>
            </a:extLst>
          </p:cNvPr>
          <p:cNvPicPr>
            <a:picLocks noChangeAspect="1"/>
          </p:cNvPicPr>
          <p:nvPr/>
        </p:nvPicPr>
        <p:blipFill>
          <a:blip r:embed="rId4"/>
          <a:stretch>
            <a:fillRect/>
          </a:stretch>
        </p:blipFill>
        <p:spPr>
          <a:xfrm>
            <a:off x="5084877" y="3786983"/>
            <a:ext cx="6789751" cy="252201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Subnets</a:t>
            </a:r>
          </a:p>
        </p:txBody>
      </p:sp>
      <p:sp>
        <p:nvSpPr>
          <p:cNvPr id="20" name="Rectangle 19">
            <a:extLst>
              <a:ext uri="{FF2B5EF4-FFF2-40B4-BE49-F238E27FC236}">
                <a16:creationId xmlns:a16="http://schemas.microsoft.com/office/drawing/2014/main" id="{53440C5D-67F0-4C24-9EB1-3BFE242EFB2B}"/>
              </a:ext>
              <a:ext uri="{C183D7F6-B498-43B3-948B-1728B52AA6E4}">
                <adec:decorative xmlns:adec="http://schemas.microsoft.com/office/drawing/2017/decorative" val="1"/>
              </a:ext>
            </a:extLst>
          </p:cNvPr>
          <p:cNvSpPr/>
          <p:nvPr/>
        </p:nvSpPr>
        <p:spPr bwMode="auto">
          <a:xfrm>
            <a:off x="427038" y="1192213"/>
            <a:ext cx="11582400" cy="30281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21" name="Rectangle 20">
            <a:extLst>
              <a:ext uri="{FF2B5EF4-FFF2-40B4-BE49-F238E27FC236}">
                <a16:creationId xmlns:a16="http://schemas.microsoft.com/office/drawing/2014/main" id="{7F7B7EDA-562D-4590-AE2F-F97A7E8A1378}"/>
              </a:ext>
            </a:extLst>
          </p:cNvPr>
          <p:cNvSpPr/>
          <p:nvPr/>
        </p:nvSpPr>
        <p:spPr>
          <a:xfrm>
            <a:off x="427038"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A virtual network can be segmented into one or more subnets</a:t>
            </a:r>
          </a:p>
        </p:txBody>
      </p:sp>
      <p:sp>
        <p:nvSpPr>
          <p:cNvPr id="22" name="Rectangle 21">
            <a:extLst>
              <a:ext uri="{FF2B5EF4-FFF2-40B4-BE49-F238E27FC236}">
                <a16:creationId xmlns:a16="http://schemas.microsoft.com/office/drawing/2014/main" id="{FDD26C2C-9F20-43BD-8385-F040055D6A56}"/>
              </a:ext>
            </a:extLst>
          </p:cNvPr>
          <p:cNvSpPr/>
          <p:nvPr/>
        </p:nvSpPr>
        <p:spPr>
          <a:xfrm>
            <a:off x="3357382"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Subnets provide logical divisions within your network</a:t>
            </a:r>
          </a:p>
        </p:txBody>
      </p:sp>
      <p:sp>
        <p:nvSpPr>
          <p:cNvPr id="23" name="Rectangle 22">
            <a:extLst>
              <a:ext uri="{FF2B5EF4-FFF2-40B4-BE49-F238E27FC236}">
                <a16:creationId xmlns:a16="http://schemas.microsoft.com/office/drawing/2014/main" id="{53A55359-2EC7-44DA-B0D4-793E9D40B4FE}"/>
              </a:ext>
            </a:extLst>
          </p:cNvPr>
          <p:cNvSpPr/>
          <p:nvPr/>
        </p:nvSpPr>
        <p:spPr>
          <a:xfrm>
            <a:off x="6287726"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Subnets can help improve security, increase performance, and make it easier to manage the network</a:t>
            </a:r>
          </a:p>
        </p:txBody>
      </p:sp>
      <p:sp>
        <p:nvSpPr>
          <p:cNvPr id="24" name="Rectangle 23">
            <a:extLst>
              <a:ext uri="{FF2B5EF4-FFF2-40B4-BE49-F238E27FC236}">
                <a16:creationId xmlns:a16="http://schemas.microsoft.com/office/drawing/2014/main" id="{09083D68-4C7B-43F3-926F-83A8CAC417AD}"/>
              </a:ext>
            </a:extLst>
          </p:cNvPr>
          <p:cNvSpPr/>
          <p:nvPr/>
        </p:nvSpPr>
        <p:spPr>
          <a:xfrm>
            <a:off x="9218069"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Each subnet must have a unique address range – cannot overlap with other subnets in the </a:t>
            </a:r>
            <a:r>
              <a:rPr lang="en-US" dirty="0" err="1">
                <a:solidFill>
                  <a:schemeClr val="tx1"/>
                </a:solidFill>
              </a:rPr>
              <a:t>vnet</a:t>
            </a:r>
            <a:r>
              <a:rPr lang="en-US" dirty="0">
                <a:solidFill>
                  <a:schemeClr val="tx1"/>
                </a:solidFill>
              </a:rPr>
              <a:t> in the subscription </a:t>
            </a:r>
          </a:p>
        </p:txBody>
      </p:sp>
      <p:pic>
        <p:nvPicPr>
          <p:cNvPr id="4" name="Picture 3" descr="Screenshot of adding a subnet page. Several subnets are listed including the AzureBastionSubnet and GatewaySubnet.">
            <a:extLst>
              <a:ext uri="{FF2B5EF4-FFF2-40B4-BE49-F238E27FC236}">
                <a16:creationId xmlns:a16="http://schemas.microsoft.com/office/drawing/2014/main" id="{BCC05A6F-E28D-44E7-AEEC-AC7E9BEBD6F5}"/>
              </a:ext>
            </a:extLst>
          </p:cNvPr>
          <p:cNvPicPr>
            <a:picLocks noChangeAspect="1"/>
          </p:cNvPicPr>
          <p:nvPr/>
        </p:nvPicPr>
        <p:blipFill>
          <a:blip r:embed="rId3"/>
          <a:stretch>
            <a:fillRect/>
          </a:stretch>
        </p:blipFill>
        <p:spPr>
          <a:xfrm>
            <a:off x="1622153" y="1467643"/>
            <a:ext cx="8991600" cy="2752725"/>
          </a:xfrm>
          <a:prstGeom prst="rect">
            <a:avLst/>
          </a:prstGeom>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Virtual Networks</a:t>
            </a:r>
          </a:p>
        </p:txBody>
      </p:sp>
      <p:sp>
        <p:nvSpPr>
          <p:cNvPr id="5" name="Rectangle 4">
            <a:extLst>
              <a:ext uri="{FF2B5EF4-FFF2-40B4-BE49-F238E27FC236}">
                <a16:creationId xmlns:a16="http://schemas.microsoft.com/office/drawing/2014/main" id="{8B366F71-125D-42AF-BC52-5B7E07E5ACB0}"/>
              </a:ext>
            </a:extLst>
          </p:cNvPr>
          <p:cNvSpPr/>
          <p:nvPr/>
        </p:nvSpPr>
        <p:spPr>
          <a:xfrm>
            <a:off x="427035" y="1296956"/>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Create new virtual networks</a:t>
            </a:r>
            <a:br>
              <a:rPr lang="en-US" sz="2200">
                <a:solidFill>
                  <a:schemeClr val="tx1"/>
                </a:solidFill>
              </a:rPr>
            </a:br>
            <a:r>
              <a:rPr lang="en-US" sz="2200">
                <a:solidFill>
                  <a:schemeClr val="tx1"/>
                </a:solidFill>
              </a:rPr>
              <a:t>at any time</a:t>
            </a:r>
          </a:p>
        </p:txBody>
      </p:sp>
      <p:sp>
        <p:nvSpPr>
          <p:cNvPr id="6" name="Rectangle 5">
            <a:extLst>
              <a:ext uri="{FF2B5EF4-FFF2-40B4-BE49-F238E27FC236}">
                <a16:creationId xmlns:a16="http://schemas.microsoft.com/office/drawing/2014/main" id="{AEF60C32-CAFD-4EF6-A3F5-3E8974BCDB4C}"/>
              </a:ext>
            </a:extLst>
          </p:cNvPr>
          <p:cNvSpPr/>
          <p:nvPr/>
        </p:nvSpPr>
        <p:spPr>
          <a:xfrm>
            <a:off x="427036" y="2603882"/>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Add virtual networks when</a:t>
            </a:r>
            <a:br>
              <a:rPr lang="en-US" sz="2200">
                <a:solidFill>
                  <a:schemeClr val="tx1"/>
                </a:solidFill>
              </a:rPr>
            </a:br>
            <a:r>
              <a:rPr lang="en-US" sz="2200">
                <a:solidFill>
                  <a:schemeClr val="tx1"/>
                </a:solidFill>
              </a:rPr>
              <a:t>you create a virtual machine</a:t>
            </a:r>
          </a:p>
        </p:txBody>
      </p:sp>
      <p:sp>
        <p:nvSpPr>
          <p:cNvPr id="7" name="Rectangle 6">
            <a:extLst>
              <a:ext uri="{FF2B5EF4-FFF2-40B4-BE49-F238E27FC236}">
                <a16:creationId xmlns:a16="http://schemas.microsoft.com/office/drawing/2014/main" id="{86B16058-5ED7-447B-AD8E-E1BF9EA4F30B}"/>
              </a:ext>
            </a:extLst>
          </p:cNvPr>
          <p:cNvSpPr/>
          <p:nvPr/>
        </p:nvSpPr>
        <p:spPr>
          <a:xfrm>
            <a:off x="427035" y="3910808"/>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Need to define the address space, and at least one subnet</a:t>
            </a:r>
          </a:p>
        </p:txBody>
      </p:sp>
      <p:sp>
        <p:nvSpPr>
          <p:cNvPr id="11" name="Rectangle 10">
            <a:extLst>
              <a:ext uri="{FF2B5EF4-FFF2-40B4-BE49-F238E27FC236}">
                <a16:creationId xmlns:a16="http://schemas.microsoft.com/office/drawing/2014/main" id="{43726846-A9A4-455D-93F8-83D05F7826D1}"/>
              </a:ext>
            </a:extLst>
          </p:cNvPr>
          <p:cNvSpPr/>
          <p:nvPr/>
        </p:nvSpPr>
        <p:spPr>
          <a:xfrm>
            <a:off x="427034" y="5217734"/>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Be careful with overlapping address spaces</a:t>
            </a:r>
          </a:p>
        </p:txBody>
      </p:sp>
      <p:sp>
        <p:nvSpPr>
          <p:cNvPr id="8" name="Rectangle 7">
            <a:extLst>
              <a:ext uri="{FF2B5EF4-FFF2-40B4-BE49-F238E27FC236}">
                <a16:creationId xmlns:a16="http://schemas.microsoft.com/office/drawing/2014/main" id="{B0E6C658-2229-4F73-BB5F-D05565CAAC83}"/>
              </a:ext>
              <a:ext uri="{C183D7F6-B498-43B3-948B-1728B52AA6E4}">
                <adec:decorative xmlns:adec="http://schemas.microsoft.com/office/drawing/2017/decorative" val="1"/>
              </a:ext>
            </a:extLst>
          </p:cNvPr>
          <p:cNvSpPr/>
          <p:nvPr/>
        </p:nvSpPr>
        <p:spPr bwMode="auto">
          <a:xfrm>
            <a:off x="4914902" y="1192212"/>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4" descr="Screenshot of a webpage on creating a virtual network">
            <a:extLst>
              <a:ext uri="{FF2B5EF4-FFF2-40B4-BE49-F238E27FC236}">
                <a16:creationId xmlns:a16="http://schemas.microsoft.com/office/drawing/2014/main" id="{657580F7-90E5-49BC-B813-1983949A4BCE}"/>
              </a:ext>
            </a:extLst>
          </p:cNvPr>
          <p:cNvPicPr>
            <a:picLocks noChangeAspect="1"/>
          </p:cNvPicPr>
          <p:nvPr/>
        </p:nvPicPr>
        <p:blipFill rotWithShape="1">
          <a:blip r:embed="rId3"/>
          <a:srcRect l="506" t="506" r="506" b="506"/>
          <a:stretch/>
        </p:blipFill>
        <p:spPr>
          <a:xfrm>
            <a:off x="5181600" y="1495677"/>
            <a:ext cx="6561136" cy="4746120"/>
          </a:xfrm>
          <a:prstGeom prst="rect">
            <a:avLst/>
          </a:prstGeom>
          <a:ln>
            <a:no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IP Addressing</a:t>
            </a:r>
          </a:p>
        </p:txBody>
      </p:sp>
      <p:sp>
        <p:nvSpPr>
          <p:cNvPr id="7" name="Rectangle 6">
            <a:extLst>
              <a:ext uri="{FF2B5EF4-FFF2-40B4-BE49-F238E27FC236}">
                <a16:creationId xmlns:a16="http://schemas.microsoft.com/office/drawing/2014/main" id="{00864868-18D6-4157-8E60-BD554FEDFF72}"/>
              </a:ext>
              <a:ext uri="{C183D7F6-B498-43B3-948B-1728B52AA6E4}">
                <adec:decorative xmlns:adec="http://schemas.microsoft.com/office/drawing/2017/decorative" val="1"/>
              </a:ext>
            </a:extLst>
          </p:cNvPr>
          <p:cNvSpPr/>
          <p:nvPr/>
        </p:nvSpPr>
        <p:spPr bwMode="auto">
          <a:xfrm>
            <a:off x="427038" y="1248509"/>
            <a:ext cx="10903114" cy="30509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8" name="Rectangle 7">
            <a:extLst>
              <a:ext uri="{FF2B5EF4-FFF2-40B4-BE49-F238E27FC236}">
                <a16:creationId xmlns:a16="http://schemas.microsoft.com/office/drawing/2014/main" id="{13BA1415-396C-42D8-A9F9-1C449E74C8F7}"/>
              </a:ext>
            </a:extLst>
          </p:cNvPr>
          <p:cNvSpPr/>
          <p:nvPr/>
        </p:nvSpPr>
        <p:spPr>
          <a:xfrm>
            <a:off x="427037" y="4460770"/>
            <a:ext cx="5713981"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Private IP addresses </a:t>
            </a:r>
            <a:r>
              <a:rPr lang="en-US" sz="2200" dirty="0">
                <a:solidFill>
                  <a:schemeClr val="tx1"/>
                </a:solidFill>
              </a:rPr>
              <a:t>- used within an</a:t>
            </a:r>
            <a:br>
              <a:rPr lang="en-US" sz="2200" dirty="0">
                <a:solidFill>
                  <a:schemeClr val="tx1"/>
                </a:solidFill>
              </a:rPr>
            </a:br>
            <a:r>
              <a:rPr lang="en-US" sz="2200" dirty="0">
                <a:solidFill>
                  <a:schemeClr val="tx1"/>
                </a:solidFill>
              </a:rPr>
              <a:t>Azure virtual network (VNet), and your</a:t>
            </a:r>
            <a:br>
              <a:rPr lang="en-US" sz="2200" dirty="0">
                <a:solidFill>
                  <a:schemeClr val="tx1"/>
                </a:solidFill>
              </a:rPr>
            </a:br>
            <a:r>
              <a:rPr lang="en-US" sz="2200" dirty="0">
                <a:solidFill>
                  <a:schemeClr val="tx1"/>
                </a:solidFill>
              </a:rPr>
              <a:t>on-premises network, when you use a VPN gateway or ExpressRoute circuit to extend your network to Azure</a:t>
            </a:r>
          </a:p>
        </p:txBody>
      </p:sp>
      <p:sp>
        <p:nvSpPr>
          <p:cNvPr id="9" name="Rectangle 8">
            <a:extLst>
              <a:ext uri="{FF2B5EF4-FFF2-40B4-BE49-F238E27FC236}">
                <a16:creationId xmlns:a16="http://schemas.microsoft.com/office/drawing/2014/main" id="{45C429F2-E078-4A30-9DC5-3C91A29B3384}"/>
              </a:ext>
            </a:extLst>
          </p:cNvPr>
          <p:cNvSpPr/>
          <p:nvPr/>
        </p:nvSpPr>
        <p:spPr>
          <a:xfrm>
            <a:off x="6400800" y="4460770"/>
            <a:ext cx="5608637"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Public IP addresses </a:t>
            </a:r>
            <a:r>
              <a:rPr lang="en-US" sz="2200" dirty="0">
                <a:solidFill>
                  <a:schemeClr val="tx1"/>
                </a:solidFill>
              </a:rPr>
              <a:t>- used for communication with the Internet, including Azure public-facing services</a:t>
            </a:r>
          </a:p>
        </p:txBody>
      </p:sp>
      <p:grpSp>
        <p:nvGrpSpPr>
          <p:cNvPr id="38" name="Group 37" descr="Private IP addresses and public IP addresses. ">
            <a:extLst>
              <a:ext uri="{FF2B5EF4-FFF2-40B4-BE49-F238E27FC236}">
                <a16:creationId xmlns:a16="http://schemas.microsoft.com/office/drawing/2014/main" id="{B3418864-369E-415E-8334-3A888E61B78D}"/>
              </a:ext>
            </a:extLst>
          </p:cNvPr>
          <p:cNvGrpSpPr/>
          <p:nvPr/>
        </p:nvGrpSpPr>
        <p:grpSpPr>
          <a:xfrm>
            <a:off x="582207" y="1601879"/>
            <a:ext cx="10464173" cy="1971638"/>
            <a:chOff x="1191799" y="4011435"/>
            <a:chExt cx="8662157" cy="1172095"/>
          </a:xfrm>
        </p:grpSpPr>
        <p:sp>
          <p:nvSpPr>
            <p:cNvPr id="39" name="Rectangle 38">
              <a:extLst>
                <a:ext uri="{FF2B5EF4-FFF2-40B4-BE49-F238E27FC236}">
                  <a16:creationId xmlns:a16="http://schemas.microsoft.com/office/drawing/2014/main" id="{7B43DA87-7594-4956-8088-4578E751D85E}"/>
                </a:ext>
              </a:extLst>
            </p:cNvPr>
            <p:cNvSpPr/>
            <p:nvPr/>
          </p:nvSpPr>
          <p:spPr>
            <a:xfrm>
              <a:off x="5513522" y="4011435"/>
              <a:ext cx="990789" cy="1172095"/>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Resource</a:t>
              </a:r>
            </a:p>
          </p:txBody>
        </p:sp>
        <p:sp>
          <p:nvSpPr>
            <p:cNvPr id="40" name="Rectangle 39">
              <a:extLst>
                <a:ext uri="{FF2B5EF4-FFF2-40B4-BE49-F238E27FC236}">
                  <a16:creationId xmlns:a16="http://schemas.microsoft.com/office/drawing/2014/main" id="{2C78D58E-4751-4D4F-B185-7F1ADE5A9844}"/>
                </a:ext>
              </a:extLst>
            </p:cNvPr>
            <p:cNvSpPr/>
            <p:nvPr/>
          </p:nvSpPr>
          <p:spPr>
            <a:xfrm>
              <a:off x="6438537" y="4391302"/>
              <a:ext cx="1472333" cy="64633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Public IP address</a:t>
              </a:r>
              <a:endParaRPr kumimoji="0" lang="en-US" sz="18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1" name="Rectangle 40">
              <a:extLst>
                <a:ext uri="{FF2B5EF4-FFF2-40B4-BE49-F238E27FC236}">
                  <a16:creationId xmlns:a16="http://schemas.microsoft.com/office/drawing/2014/main" id="{7669C83F-6889-49ED-9A16-D3B559AF1C0E}"/>
                </a:ext>
              </a:extLst>
            </p:cNvPr>
            <p:cNvSpPr/>
            <p:nvPr/>
          </p:nvSpPr>
          <p:spPr>
            <a:xfrm>
              <a:off x="3958122" y="4385054"/>
              <a:ext cx="1555399" cy="64633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Private IP address</a:t>
              </a:r>
              <a:endParaRPr kumimoji="0" lang="en-US" sz="18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2" name="Rectangle 41">
              <a:extLst>
                <a:ext uri="{FF2B5EF4-FFF2-40B4-BE49-F238E27FC236}">
                  <a16:creationId xmlns:a16="http://schemas.microsoft.com/office/drawing/2014/main" id="{80A60CE2-99AB-4A5C-82CD-257D0D60BBB6}"/>
                </a:ext>
              </a:extLst>
            </p:cNvPr>
            <p:cNvSpPr/>
            <p:nvPr/>
          </p:nvSpPr>
          <p:spPr>
            <a:xfrm>
              <a:off x="1191799" y="4111998"/>
              <a:ext cx="2815120" cy="965771"/>
            </a:xfrm>
            <a:prstGeom prst="rect">
              <a:avLst/>
            </a:prstGeom>
            <a:solidFill>
              <a:sysClr val="window" lastClr="FFFFFF">
                <a:lumMod val="95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black"/>
                  </a:solidFill>
                  <a:effectLst/>
                  <a:uLnTx/>
                  <a:uFillTx/>
                  <a:ea typeface="+mn-ea"/>
                  <a:cs typeface="Segoe UI" panose="020B0502040204020203" pitchFamily="34" charset="0"/>
                </a:rPr>
                <a:t>VNets</a:t>
              </a:r>
              <a:r>
                <a:rPr kumimoji="0" lang="en-US" sz="1800" b="0" i="0" u="none" strike="noStrike" kern="0" cap="none" spc="0" normalizeH="0" baseline="0" noProof="0" dirty="0">
                  <a:ln>
                    <a:noFill/>
                  </a:ln>
                  <a:solidFill>
                    <a:prstClr val="black"/>
                  </a:solidFill>
                  <a:effectLst/>
                  <a:uLnTx/>
                  <a:uFillTx/>
                  <a:ea typeface="+mn-ea"/>
                  <a:cs typeface="Segoe UI" panose="020B0502040204020203" pitchFamily="34" charset="0"/>
                </a:rPr>
                <a:t>, on-premises networks, VPN gateways, ExpressRoute</a:t>
              </a:r>
            </a:p>
          </p:txBody>
        </p:sp>
        <p:cxnSp>
          <p:nvCxnSpPr>
            <p:cNvPr id="43" name="Connector: Elbow 42">
              <a:extLst>
                <a:ext uri="{FF2B5EF4-FFF2-40B4-BE49-F238E27FC236}">
                  <a16:creationId xmlns:a16="http://schemas.microsoft.com/office/drawing/2014/main" id="{CF15CAAB-43AF-4A75-8B1F-1A0DE895E0B3}"/>
                </a:ext>
              </a:extLst>
            </p:cNvPr>
            <p:cNvCxnSpPr>
              <a:cxnSpLocks/>
              <a:stCxn id="39" idx="1"/>
              <a:endCxn id="42" idx="3"/>
            </p:cNvCxnSpPr>
            <p:nvPr/>
          </p:nvCxnSpPr>
          <p:spPr>
            <a:xfrm rot="10800000">
              <a:off x="4006920" y="4594883"/>
              <a:ext cx="1506603" cy="2599"/>
            </a:xfrm>
            <a:prstGeom prst="bentConnector3">
              <a:avLst/>
            </a:prstGeom>
            <a:noFill/>
            <a:ln w="12700" cap="flat" cmpd="sng" algn="ctr">
              <a:solidFill>
                <a:sysClr val="windowText" lastClr="000000"/>
              </a:solidFill>
              <a:prstDash val="dash"/>
              <a:miter lim="800000"/>
              <a:headEnd type="triangle"/>
              <a:tailEnd type="triangle"/>
            </a:ln>
            <a:effectLst/>
          </p:spPr>
        </p:cxnSp>
        <p:cxnSp>
          <p:nvCxnSpPr>
            <p:cNvPr id="44" name="Connector: Elbow 43">
              <a:extLst>
                <a:ext uri="{FF2B5EF4-FFF2-40B4-BE49-F238E27FC236}">
                  <a16:creationId xmlns:a16="http://schemas.microsoft.com/office/drawing/2014/main" id="{709CE6EB-7D51-4237-8664-6D048A695FF6}"/>
                </a:ext>
              </a:extLst>
            </p:cNvPr>
            <p:cNvCxnSpPr>
              <a:cxnSpLocks/>
              <a:stCxn id="39" idx="3"/>
              <a:endCxn id="45" idx="1"/>
            </p:cNvCxnSpPr>
            <p:nvPr/>
          </p:nvCxnSpPr>
          <p:spPr>
            <a:xfrm>
              <a:off x="6504311" y="4597483"/>
              <a:ext cx="1340787" cy="1525"/>
            </a:xfrm>
            <a:prstGeom prst="bentConnector3">
              <a:avLst/>
            </a:prstGeom>
            <a:noFill/>
            <a:ln w="12700" cap="flat" cmpd="sng" algn="ctr">
              <a:solidFill>
                <a:sysClr val="windowText" lastClr="000000"/>
              </a:solidFill>
              <a:prstDash val="dash"/>
              <a:miter lim="800000"/>
              <a:headEnd type="triangle"/>
              <a:tailEnd type="triangle"/>
            </a:ln>
            <a:effectLst/>
          </p:spPr>
        </p:cxnSp>
        <p:sp>
          <p:nvSpPr>
            <p:cNvPr id="45" name="Rectangle 44">
              <a:extLst>
                <a:ext uri="{FF2B5EF4-FFF2-40B4-BE49-F238E27FC236}">
                  <a16:creationId xmlns:a16="http://schemas.microsoft.com/office/drawing/2014/main" id="{F4D1C9B6-775F-47AE-B2AC-550D36DE96BB}"/>
                </a:ext>
              </a:extLst>
            </p:cNvPr>
            <p:cNvSpPr/>
            <p:nvPr/>
          </p:nvSpPr>
          <p:spPr>
            <a:xfrm>
              <a:off x="7845098" y="4081336"/>
              <a:ext cx="2008858" cy="1035343"/>
            </a:xfrm>
            <a:prstGeom prst="rect">
              <a:avLst/>
            </a:prstGeom>
            <a:solidFill>
              <a:sysClr val="window" lastClr="FFFFFF">
                <a:lumMod val="95000"/>
              </a:sysClr>
            </a:solidFill>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Segoe UI" panose="020B0502040204020203" pitchFamily="34" charset="0"/>
                </a:rPr>
                <a:t>Internet, public-facing services</a:t>
              </a:r>
            </a:p>
          </p:txBody>
        </p:sp>
      </p:grpSp>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7186</Words>
  <Application>Microsoft Office PowerPoint</Application>
  <PresentationFormat>Custom</PresentationFormat>
  <Paragraphs>714</Paragraphs>
  <Slides>69</Slides>
  <Notes>55</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7" baseType="lpstr">
      <vt:lpstr>Arial</vt:lpstr>
      <vt:lpstr>Calibri</vt:lpstr>
      <vt:lpstr>Segoe UI</vt:lpstr>
      <vt:lpstr>Segoe UI Semibold</vt:lpstr>
      <vt:lpstr>Segoe UI VSS (Regular)</vt:lpstr>
      <vt:lpstr>Wingdings</vt:lpstr>
      <vt:lpstr>Azure 1</vt:lpstr>
      <vt:lpstr>Bitmap Image</vt:lpstr>
      <vt:lpstr>AZ-104T00A Administer Virtual Networking</vt:lpstr>
      <vt:lpstr>Administer Virtual Networking Introduction</vt:lpstr>
      <vt:lpstr>Configure Virtual Networks</vt:lpstr>
      <vt:lpstr>Configure Virtual Networks Introduction</vt:lpstr>
      <vt:lpstr>Why do we need Azure Virtual Networks?</vt:lpstr>
      <vt:lpstr>Plan Virtual Networks</vt:lpstr>
      <vt:lpstr>Create Subnets</vt:lpstr>
      <vt:lpstr>Create Virtual Networks</vt:lpstr>
      <vt:lpstr>Plan IP Addressing</vt:lpstr>
      <vt:lpstr>Design Consideration for Azure Virtual Network Space</vt:lpstr>
      <vt:lpstr>Create Public IP Addresses</vt:lpstr>
      <vt:lpstr>Plan IP Assignment</vt:lpstr>
      <vt:lpstr>Associate Public IP Addresses</vt:lpstr>
      <vt:lpstr>Associate Private IP Addresses</vt:lpstr>
      <vt:lpstr>Azure Platform IP Addresses</vt:lpstr>
      <vt:lpstr>Demonstration – Virtual Networks</vt:lpstr>
      <vt:lpstr>Knowledge Check</vt:lpstr>
      <vt:lpstr>Summary and Resources – Configure Virtual Networks</vt:lpstr>
      <vt:lpstr>Configure Network Security Groups</vt:lpstr>
      <vt:lpstr>Configure Network Security Groups Introduction</vt:lpstr>
      <vt:lpstr>Implement Network Security Groups (NSGs)</vt:lpstr>
      <vt:lpstr>Determine NSG Rules</vt:lpstr>
      <vt:lpstr>Determine NSG Effective Rules</vt:lpstr>
      <vt:lpstr>Digging Deeper on Rule Assignment</vt:lpstr>
      <vt:lpstr>Create NSG rules</vt:lpstr>
      <vt:lpstr>Implement Application Security Groups</vt:lpstr>
      <vt:lpstr>Application Security Groups Scenario </vt:lpstr>
      <vt:lpstr>Benefits of Using Application Security Groups</vt:lpstr>
      <vt:lpstr>Knowledge Check</vt:lpstr>
      <vt:lpstr>Demonstration – Network Security Groups</vt:lpstr>
      <vt:lpstr>Summary and Resources  – Configure Network Security Groups</vt:lpstr>
      <vt:lpstr>Lesson 03: Configure Azure Firewall</vt:lpstr>
      <vt:lpstr>Configure Azure Firewall Introduction</vt:lpstr>
      <vt:lpstr>Determine Azure Firewall Uses</vt:lpstr>
      <vt:lpstr>What is a Hub and Spoke Architecture?</vt:lpstr>
      <vt:lpstr>Benefits of the Hub and Spoke model?</vt:lpstr>
      <vt:lpstr>Create Azure Firewalls</vt:lpstr>
      <vt:lpstr>Create Azure Firewall Rules</vt:lpstr>
      <vt:lpstr>Configuring Rules on Azure Firewall</vt:lpstr>
      <vt:lpstr>Knowledge Check</vt:lpstr>
      <vt:lpstr>Summary and Resources - Azure Firewall</vt:lpstr>
      <vt:lpstr>Configure Azure DNS</vt:lpstr>
      <vt:lpstr>Configure Azure DNS Introduction</vt:lpstr>
      <vt:lpstr>Identity Domains and Custom Domains</vt:lpstr>
      <vt:lpstr>Verify Custom Domain Names</vt:lpstr>
      <vt:lpstr>Create Azure DNS Zones</vt:lpstr>
      <vt:lpstr>Things to remember with Azure DNS (Public) Zones</vt:lpstr>
      <vt:lpstr>Delegate DNS Domains</vt:lpstr>
      <vt:lpstr>Add DNS Record Sets</vt:lpstr>
      <vt:lpstr>Plan for Private DNS Zones</vt:lpstr>
      <vt:lpstr>Use Cases - Azure Private DNS Zones </vt:lpstr>
      <vt:lpstr>Scenario 1: Name resolution scoped to a single virtual network </vt:lpstr>
      <vt:lpstr>Scenario 2: Name resolution for multiple networks </vt:lpstr>
      <vt:lpstr>Demonstration - DNS</vt:lpstr>
      <vt:lpstr>Knowledge Check</vt:lpstr>
      <vt:lpstr>Summary and Resources – Configure Azure DNS</vt:lpstr>
      <vt:lpstr>Configure Azure Bastion</vt:lpstr>
      <vt:lpstr>Configure Azure Bastion Introduction</vt:lpstr>
      <vt:lpstr>Intro to Azure Bastion</vt:lpstr>
      <vt:lpstr>Use Cases for Azure Bastion</vt:lpstr>
      <vt:lpstr>Azure Bastion Architecture</vt:lpstr>
      <vt:lpstr>Azure Bastion Networking Requirements</vt:lpstr>
      <vt:lpstr>Decision Criteria on Azure Bastion</vt:lpstr>
      <vt:lpstr>Knowledge Check </vt:lpstr>
      <vt:lpstr>Lab 04 – Implement Virtual Networks</vt:lpstr>
      <vt:lpstr>Lab 04 – Implement Virtual Networking</vt:lpstr>
      <vt:lpstr>Lab 04 – Architecture diagram</vt:lpstr>
      <vt:lpstr>End of presentation</vt:lpstr>
      <vt:lpstr>Azure Networking Components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2022-03-15T16:53:53Z</dcterms:created>
  <dcterms:modified xsi:type="dcterms:W3CDTF">2022-11-29T10:42:48Z</dcterms:modified>
</cp:coreProperties>
</file>