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43"/>
  </p:notesMasterIdLst>
  <p:handoutMasterIdLst>
    <p:handoutMasterId r:id="rId44"/>
  </p:handoutMasterIdLst>
  <p:sldIdLst>
    <p:sldId id="1719" r:id="rId2"/>
    <p:sldId id="2530" r:id="rId3"/>
    <p:sldId id="1865" r:id="rId4"/>
    <p:sldId id="2531" r:id="rId5"/>
    <p:sldId id="2521" r:id="rId6"/>
    <p:sldId id="2522" r:id="rId7"/>
    <p:sldId id="2545" r:id="rId8"/>
    <p:sldId id="2523" r:id="rId9"/>
    <p:sldId id="2524" r:id="rId10"/>
    <p:sldId id="2532" r:id="rId11"/>
    <p:sldId id="2546" r:id="rId12"/>
    <p:sldId id="2536" r:id="rId13"/>
    <p:sldId id="2009" r:id="rId14"/>
    <p:sldId id="2534" r:id="rId15"/>
    <p:sldId id="2543" r:id="rId16"/>
    <p:sldId id="2539" r:id="rId17"/>
    <p:sldId id="2516" r:id="rId18"/>
    <p:sldId id="2512" r:id="rId19"/>
    <p:sldId id="2513" r:id="rId20"/>
    <p:sldId id="2514" r:id="rId21"/>
    <p:sldId id="2515" r:id="rId22"/>
    <p:sldId id="1957" r:id="rId23"/>
    <p:sldId id="2544" r:id="rId24"/>
    <p:sldId id="2319" r:id="rId25"/>
    <p:sldId id="2527" r:id="rId26"/>
    <p:sldId id="2547" r:id="rId27"/>
    <p:sldId id="2538" r:id="rId28"/>
    <p:sldId id="2011" r:id="rId29"/>
    <p:sldId id="2507" r:id="rId30"/>
    <p:sldId id="2502" r:id="rId31"/>
    <p:sldId id="2517" r:id="rId32"/>
    <p:sldId id="1967" r:id="rId33"/>
    <p:sldId id="2526" r:id="rId34"/>
    <p:sldId id="2528" r:id="rId35"/>
    <p:sldId id="2548" r:id="rId36"/>
    <p:sldId id="2549" r:id="rId37"/>
    <p:sldId id="2537" r:id="rId38"/>
    <p:sldId id="2533" r:id="rId39"/>
    <p:sldId id="1907" r:id="rId40"/>
    <p:sldId id="2529" r:id="rId41"/>
    <p:sldId id="2535" r:id="rId4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te Connectivity" id="{3A4C5F0C-F5DA-4F96-B618-636E53B43875}">
          <p14:sldIdLst>
            <p14:sldId id="1719"/>
            <p14:sldId id="2530"/>
          </p14:sldIdLst>
        </p14:section>
        <p14:section name="VNet Peering" id="{F141C578-7BF7-4765-BEE3-1B98A5DF21D4}">
          <p14:sldIdLst>
            <p14:sldId id="1865"/>
            <p14:sldId id="2531"/>
            <p14:sldId id="2521"/>
            <p14:sldId id="2522"/>
            <p14:sldId id="2545"/>
            <p14:sldId id="2523"/>
            <p14:sldId id="2524"/>
            <p14:sldId id="2532"/>
            <p14:sldId id="2546"/>
            <p14:sldId id="2536"/>
          </p14:sldIdLst>
        </p14:section>
        <p14:section name="VPN Gateway" id="{38F72681-0CA1-48DE-8DAC-BB8BF2F0D7DD}">
          <p14:sldIdLst>
            <p14:sldId id="2009"/>
            <p14:sldId id="2534"/>
            <p14:sldId id="2543"/>
            <p14:sldId id="2539"/>
            <p14:sldId id="2516"/>
            <p14:sldId id="2512"/>
            <p14:sldId id="2513"/>
            <p14:sldId id="2514"/>
            <p14:sldId id="2515"/>
            <p14:sldId id="1957"/>
            <p14:sldId id="2544"/>
            <p14:sldId id="2319"/>
            <p14:sldId id="2527"/>
            <p14:sldId id="2547"/>
            <p14:sldId id="2538"/>
          </p14:sldIdLst>
        </p14:section>
        <p14:section name="ExpressRoute and VWAN" id="{6DE65810-0165-4640-B562-7B14E232A0C7}">
          <p14:sldIdLst>
            <p14:sldId id="2011"/>
            <p14:sldId id="2507"/>
            <p14:sldId id="2502"/>
            <p14:sldId id="2517"/>
            <p14:sldId id="1967"/>
            <p14:sldId id="2526"/>
            <p14:sldId id="2528"/>
            <p14:sldId id="2548"/>
            <p14:sldId id="2549"/>
            <p14:sldId id="2537"/>
          </p14:sldIdLst>
        </p14:section>
        <p14:section name="Labs" id="{803A5A3F-6E53-42FA-8E54-9F934EE0CDE5}">
          <p14:sldIdLst>
            <p14:sldId id="2533"/>
            <p14:sldId id="1907"/>
            <p14:sldId id="2529"/>
            <p14:sldId id="2535"/>
          </p14:sldIdLst>
        </p14:section>
        <p14:section name="Extra optional slides" id="{803F48E6-0A81-4C12-B6FE-32F55DE356E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EA0A"/>
    <a:srgbClr val="4472C4"/>
    <a:srgbClr val="000000"/>
    <a:srgbClr val="D3D3D3"/>
    <a:srgbClr val="243A5E"/>
    <a:srgbClr val="FFFFFF"/>
    <a:srgbClr val="0078D4"/>
    <a:srgbClr val="50E6FF"/>
    <a:srgbClr val="EBEBEB"/>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C06E00-7A00-44DD-A4EF-2461EDF8E805}" v="2" dt="2022-03-10T22:09:54.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465" autoAdjust="0"/>
    <p:restoredTop sz="81333" autoAdjust="0"/>
  </p:normalViewPr>
  <p:slideViewPr>
    <p:cSldViewPr snapToGrid="0">
      <p:cViewPr varScale="1">
        <p:scale>
          <a:sx n="75" d="100"/>
          <a:sy n="75" d="100"/>
        </p:scale>
        <p:origin x="67" y="77"/>
      </p:cViewPr>
      <p:guideLst/>
    </p:cSldViewPr>
  </p:slideViewPr>
  <p:outlineViewPr>
    <p:cViewPr>
      <p:scale>
        <a:sx n="33" d="100"/>
        <a:sy n="33" d="100"/>
      </p:scale>
      <p:origin x="0" y="-762"/>
    </p:cViewPr>
  </p:outlineViewPr>
  <p:notesTextViewPr>
    <p:cViewPr>
      <p:scale>
        <a:sx n="1" d="1"/>
        <a:sy n="1" d="1"/>
      </p:scale>
      <p:origin x="0" y="0"/>
    </p:cViewPr>
  </p:notesTextViewPr>
  <p:sorterViewPr>
    <p:cViewPr>
      <p:scale>
        <a:sx n="150" d="100"/>
        <a:sy n="150" d="100"/>
      </p:scale>
      <p:origin x="0" y="-900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12/6/2022 9:02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12/6/2022 8:50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12/6/2022 8:50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p>
          <a:p>
            <a:r>
              <a:rPr lang="en-GB" dirty="0"/>
              <a:t>B</a:t>
            </a:r>
          </a:p>
          <a:p>
            <a:r>
              <a:rPr lang="en-GB" dirty="0"/>
              <a:t>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05771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 </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virtual network (VNet) peering and why would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VNet peering connects two Azure virtual networks. Peering can be regional or global. Peered networks use the Azure backbone which provides for privacy and isolation. VNet peering is easy to configure and offers great performance.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and manage virtual networking (30-35%)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Integrate an on-premises network with an Azure virtual 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Create and configure Azure VPN Gateway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Create and configure VPNs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992462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What is VPN Gateway? - https://docs.microsoft.com/azure/vpn-gateway/vpn-gateway-about-vpngateways</a:t>
            </a:r>
          </a:p>
          <a:p>
            <a:endParaRPr lang="en-US" dirty="0"/>
          </a:p>
          <a:p>
            <a:pPr algn="l"/>
            <a:r>
              <a:rPr lang="en-GB" b="0" i="0" dirty="0">
                <a:solidFill>
                  <a:srgbClr val="171717"/>
                </a:solidFill>
                <a:effectLst/>
                <a:latin typeface="Segoe UI" panose="020B0502040204020203" pitchFamily="34" charset="0"/>
              </a:rPr>
              <a:t>A VPN gateway is a specific type of virtual network gateway that is used to send encrypted traffic between an Azure virtual network and an on-premises location over the public Internet. You also use a VPN gateway to send encrypted traffic between Azure virtual networks over the Microsoft network.</a:t>
            </a:r>
          </a:p>
          <a:p>
            <a:pPr algn="l"/>
            <a:r>
              <a:rPr lang="en-GB" b="0" i="0" dirty="0">
                <a:solidFill>
                  <a:srgbClr val="171717"/>
                </a:solidFill>
                <a:effectLst/>
                <a:latin typeface="Segoe UI" panose="020B0502040204020203" pitchFamily="34" charset="0"/>
              </a:rPr>
              <a:t>Each virtual network can have only one VPN gateway. However, you can create multiple connections to the same VPN gateway. When you create multiple connections to the same VPN gateway, all VPN tunnels share the available gateway bandwidth.</a:t>
            </a:r>
          </a:p>
          <a:p>
            <a:endParaRPr lang="en-US" dirty="0"/>
          </a:p>
          <a:p>
            <a:endParaRPr lang="en-US" dirty="0"/>
          </a:p>
          <a:p>
            <a:pPr algn="l">
              <a:buFont typeface="Arial" panose="020B0604020202020204" pitchFamily="34" charset="0"/>
              <a:buChar char="•"/>
            </a:pPr>
            <a:r>
              <a:rPr lang="en-GB" b="1" i="0" dirty="0">
                <a:solidFill>
                  <a:srgbClr val="171717"/>
                </a:solidFill>
                <a:effectLst/>
                <a:latin typeface="Segoe UI" panose="020B0502040204020203" pitchFamily="34" charset="0"/>
              </a:rPr>
              <a:t>Site-to-site</a:t>
            </a:r>
            <a:r>
              <a:rPr lang="en-GB" b="0" i="0" dirty="0">
                <a:solidFill>
                  <a:srgbClr val="171717"/>
                </a:solidFill>
                <a:effectLst/>
                <a:latin typeface="Segoe UI" panose="020B0502040204020203" pitchFamily="34" charset="0"/>
              </a:rPr>
              <a:t> connections connect on-premises </a:t>
            </a:r>
            <a:r>
              <a:rPr lang="en-GB" b="0" i="0" dirty="0" err="1">
                <a:solidFill>
                  <a:srgbClr val="171717"/>
                </a:solidFill>
                <a:effectLst/>
                <a:latin typeface="Segoe UI" panose="020B0502040204020203" pitchFamily="34" charset="0"/>
              </a:rPr>
              <a:t>datacenters</a:t>
            </a:r>
            <a:r>
              <a:rPr lang="en-GB" b="0" i="0" dirty="0">
                <a:solidFill>
                  <a:srgbClr val="171717"/>
                </a:solidFill>
                <a:effectLst/>
                <a:latin typeface="Segoe UI" panose="020B0502040204020203" pitchFamily="34" charset="0"/>
              </a:rPr>
              <a:t> to Azure virtual networks</a:t>
            </a:r>
          </a:p>
          <a:p>
            <a:pPr algn="l">
              <a:buFont typeface="Arial" panose="020B0604020202020204" pitchFamily="34" charset="0"/>
              <a:buChar char="•"/>
            </a:pPr>
            <a:r>
              <a:rPr lang="en-GB" b="1" i="0" dirty="0">
                <a:solidFill>
                  <a:srgbClr val="171717"/>
                </a:solidFill>
                <a:effectLst/>
                <a:latin typeface="Segoe UI" panose="020B0502040204020203" pitchFamily="34" charset="0"/>
              </a:rPr>
              <a:t>VNet-to-VNet</a:t>
            </a:r>
            <a:r>
              <a:rPr lang="en-GB" b="0" i="0" dirty="0">
                <a:solidFill>
                  <a:srgbClr val="171717"/>
                </a:solidFill>
                <a:effectLst/>
                <a:latin typeface="Segoe UI" panose="020B0502040204020203" pitchFamily="34" charset="0"/>
              </a:rPr>
              <a:t> connections connect Azure virtual networks (custom)</a:t>
            </a:r>
          </a:p>
          <a:p>
            <a:pPr algn="l">
              <a:buFont typeface="Arial" panose="020B0604020202020204" pitchFamily="34" charset="0"/>
              <a:buChar char="•"/>
            </a:pPr>
            <a:r>
              <a:rPr lang="en-GB" b="1" i="0" dirty="0">
                <a:solidFill>
                  <a:srgbClr val="171717"/>
                </a:solidFill>
                <a:effectLst/>
                <a:latin typeface="Segoe UI" panose="020B0502040204020203" pitchFamily="34" charset="0"/>
              </a:rPr>
              <a:t>Point-to-site (User VPN)</a:t>
            </a:r>
            <a:r>
              <a:rPr lang="en-GB" b="0" i="0" dirty="0">
                <a:solidFill>
                  <a:srgbClr val="171717"/>
                </a:solidFill>
                <a:effectLst/>
                <a:latin typeface="Segoe UI" panose="020B0502040204020203" pitchFamily="34" charset="0"/>
              </a:rPr>
              <a:t> connections connect individual devices to Azure virtual networks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560414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A virtual network gateway is composed of two or more VMs that are deployed to a specific subnet you create called the gateway subnet. Virtual network gateway VMs contain routing tables and run specific gateway services. These VMs are created when you create the virtual network gateway. You can't directly configure the VMs that are part of the virtual network gateway.</a:t>
            </a:r>
          </a:p>
          <a:p>
            <a:pPr algn="l"/>
            <a:r>
              <a:rPr lang="en-GB" b="0" i="0" dirty="0">
                <a:solidFill>
                  <a:srgbClr val="171717"/>
                </a:solidFill>
                <a:effectLst/>
                <a:latin typeface="Segoe UI" panose="020B0502040204020203" pitchFamily="34" charset="0"/>
              </a:rPr>
              <a:t>VPN gateways can be deployed in Azure Availability Zones. Availability zones bring resiliency, scalability, and higher availability to virtual network gateways. Availability Zones physically and logically separates gateways within a region, while protecting your on-premises network connectivity to Azure from zone-level failures.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steps on this slide that are greyed out are not covered in the slides. Check the Extras Slides section at the end of the presentation for an older version slide. The blue steps have additional slides.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You could walk-thru the Tutorial: Create a site-to-site VPN connection in the Azure portal -https://docs.microsoft.com/azure/</a:t>
            </a:r>
            <a:r>
              <a:rPr lang="en-US" dirty="0" err="1"/>
              <a:t>vpn</a:t>
            </a:r>
            <a:r>
              <a:rPr lang="en-US" dirty="0"/>
              <a:t>-gateway/tutorial-site-to-site-portal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Connect your on-premises network to Azure with VPN Gateway - https://docs.microsoft.com/learn/modules/connect-on-premises-network-with-vpn-gateway/</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the Gateway Subnet - </a:t>
            </a:r>
            <a:r>
              <a:rPr lang="en-US" dirty="0">
                <a:solidFill>
                  <a:schemeClr val="tx1"/>
                </a:solidFill>
              </a:rPr>
              <a:t>When you create your gateway subnet, gateway VMs are deployed to the gateway subnet and configured with the required VPN gateway settings. Never deploy other resources (for example, additional VMs) to the gateway subnet.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tx1"/>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solidFill>
                  <a:schemeClr val="tx1"/>
                </a:solidFill>
              </a:rPr>
              <a:t>Create the Local Network Gateway - </a:t>
            </a:r>
            <a:r>
              <a:rPr lang="en-US" sz="900" dirty="0">
                <a:solidFill>
                  <a:schemeClr val="tx1"/>
                </a:solidFill>
                <a:cs typeface="Segoe UI Semilight"/>
              </a:rPr>
              <a:t>Reflects the on-premises network configuration. Specify the IP address prefixes that will be routed through the gateway to the VPN device.</a:t>
            </a:r>
            <a:endParaRPr lang="en-US" dirty="0">
              <a:solidFill>
                <a:schemeClr val="tx1"/>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719387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a:p>
            <a:r>
              <a:rPr lang="en-US" dirty="0"/>
              <a:t>Either do the demonstration or walk-through the slides.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4046990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200"/>
              </a:spcBef>
              <a:spcAft>
                <a:spcPts val="600"/>
              </a:spcAft>
            </a:pPr>
            <a:r>
              <a:rPr lang="en-US" sz="900" dirty="0">
                <a:solidFill>
                  <a:schemeClr val="tx2">
                    <a:lumMod val="50000"/>
                  </a:schemeClr>
                </a:solidFill>
                <a:latin typeface="+mj-lt"/>
              </a:rPr>
              <a:t>The next slide is hidden but has the SKU and Generation example table. </a:t>
            </a:r>
          </a:p>
          <a:p>
            <a:pPr>
              <a:spcBef>
                <a:spcPts val="200"/>
              </a:spcBef>
              <a:spcAft>
                <a:spcPts val="600"/>
              </a:spcAft>
            </a:pPr>
            <a:endParaRPr lang="en-US" sz="900" dirty="0">
              <a:solidFill>
                <a:schemeClr val="tx2">
                  <a:lumMod val="50000"/>
                </a:schemeClr>
              </a:solidFill>
              <a:latin typeface="+mj-lt"/>
            </a:endParaRPr>
          </a:p>
          <a:p>
            <a:pPr>
              <a:spcBef>
                <a:spcPts val="200"/>
              </a:spcBef>
              <a:spcAft>
                <a:spcPts val="600"/>
              </a:spcAft>
            </a:pPr>
            <a:r>
              <a:rPr lang="en-US" sz="900" dirty="0">
                <a:solidFill>
                  <a:schemeClr val="tx2">
                    <a:lumMod val="50000"/>
                  </a:schemeClr>
                </a:solidFill>
                <a:latin typeface="+mj-lt"/>
              </a:rPr>
              <a:t>Route-based VPNs </a:t>
            </a:r>
            <a:r>
              <a:rPr lang="en-US" sz="900" dirty="0">
                <a:solidFill>
                  <a:schemeClr val="tx1"/>
                </a:solidFill>
              </a:rPr>
              <a:t>use routes in the IP forwarding or routing table to direct packets. Route-based has s</a:t>
            </a:r>
            <a:r>
              <a:rPr lang="en-US" dirty="0">
                <a:solidFill>
                  <a:schemeClr val="tx1"/>
                </a:solidFill>
              </a:rPr>
              <a:t>upport for IKEv2 and can use dynamic routing protocols.</a:t>
            </a:r>
          </a:p>
          <a:p>
            <a:pPr>
              <a:spcBef>
                <a:spcPts val="200"/>
              </a:spcBef>
              <a:spcAft>
                <a:spcPts val="600"/>
              </a:spcAft>
            </a:pPr>
            <a:r>
              <a:rPr lang="en-US" sz="900" dirty="0">
                <a:solidFill>
                  <a:schemeClr val="tx2">
                    <a:lumMod val="50000"/>
                  </a:schemeClr>
                </a:solidFill>
                <a:latin typeface="+mj-lt"/>
              </a:rPr>
              <a:t>Policy-based VPNs </a:t>
            </a:r>
            <a:r>
              <a:rPr lang="en-US" sz="900" dirty="0">
                <a:solidFill>
                  <a:schemeClr val="tx1"/>
                </a:solidFill>
              </a:rPr>
              <a:t>encrypt and direct packets through IPsec tunnels based on the IPsec policies. Policy-based only supports IKEv1 which some legacy on-premises VPN devices still use. </a:t>
            </a:r>
          </a:p>
          <a:p>
            <a:pPr>
              <a:spcBef>
                <a:spcPts val="200"/>
              </a:spcBef>
              <a:spcAft>
                <a:spcPts val="600"/>
              </a:spcAft>
            </a:pPr>
            <a:r>
              <a:rPr lang="en-US" sz="900" dirty="0">
                <a:solidFill>
                  <a:schemeClr val="tx1"/>
                </a:solidFill>
              </a:rPr>
              <a:t>Wikipedia – BGP - </a:t>
            </a:r>
            <a:r>
              <a:rPr lang="en-US" b="0" i="0" dirty="0">
                <a:solidFill>
                  <a:srgbClr val="4D5156"/>
                </a:solidFill>
                <a:effectLst/>
                <a:latin typeface="Roboto" panose="02000000000000000000" pitchFamily="2" charset="0"/>
              </a:rPr>
              <a:t>Border Gateway Protocol is a standardized exterior gateway protocol designed to exchange routing and reachability information among autonomous systems on the Internet.</a:t>
            </a:r>
            <a:endParaRPr lang="en-US" dirty="0">
              <a:solidFill>
                <a:schemeClr val="tx1"/>
              </a:solidFill>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1246585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VPN Gateway configuration settings - https://docs.microsoft.com/azure/vpn-gateway/vpn-gateway-about-vpn-gateway-settings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a route-based VPN gateway using the Azure portal - https://docs.microsoft.com/azure/vpn-gateway/create-routebased-vpn-gateway-portal</a:t>
            </a:r>
          </a:p>
          <a:p>
            <a:endParaRPr lang="en-US" dirty="0"/>
          </a:p>
          <a:p>
            <a:r>
              <a:rPr lang="en-US" dirty="0"/>
              <a:t>This table is just a sample of the SKUs that are available. There are many more. </a:t>
            </a:r>
          </a:p>
          <a:p>
            <a:endParaRPr lang="en-US" dirty="0"/>
          </a:p>
          <a:p>
            <a:r>
              <a:rPr lang="en-GB" b="0" i="0" dirty="0">
                <a:solidFill>
                  <a:srgbClr val="171717"/>
                </a:solidFill>
                <a:effectLst/>
                <a:latin typeface="Segoe UI" panose="020B0502040204020203" pitchFamily="34" charset="0"/>
              </a:rPr>
              <a:t>Aggregate Throughput Benchmark is based on measurements of multiple tunnels aggregated through a single gateway. The Aggregate Throughput Benchmark for a VPN Gateway is S2S + P2S combined. The Aggregate Throughput Benchmark is not a guaranteed throughput due to Internet traffic conditions and your application </a:t>
            </a:r>
            <a:r>
              <a:rPr lang="en-GB" b="0" i="0" dirty="0" err="1">
                <a:solidFill>
                  <a:srgbClr val="171717"/>
                </a:solidFill>
                <a:effectLst/>
                <a:latin typeface="Segoe UI" panose="020B0502040204020203" pitchFamily="34" charset="0"/>
              </a:rPr>
              <a:t>behaviors</a:t>
            </a:r>
            <a:r>
              <a:rPr lang="en-GB" b="0" i="0" dirty="0">
                <a:solidFill>
                  <a:srgbClr val="171717"/>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3113715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992382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033345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Module 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14968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VPN devices and IPsec/IKE parameters for Site-to-Site VPN Gateway connections - https://docs.microsoft.com/azure/vpn-gateway/vpn-gateway-about-vpn-devices</a:t>
            </a:r>
          </a:p>
          <a:p>
            <a:endParaRPr lang="en-US" dirty="0"/>
          </a:p>
          <a:p>
            <a:r>
              <a:rPr lang="en-US" dirty="0"/>
              <a:t>Key things to remember</a:t>
            </a:r>
          </a:p>
          <a:p>
            <a:endParaRPr lang="en-US" dirty="0"/>
          </a:p>
          <a:p>
            <a:pPr algn="l">
              <a:buFont typeface="Arial" panose="020B0604020202020204" pitchFamily="34" charset="0"/>
              <a:buChar char="•"/>
            </a:pPr>
            <a:r>
              <a:rPr lang="en-GB" b="1" i="0" dirty="0">
                <a:solidFill>
                  <a:srgbClr val="171717"/>
                </a:solidFill>
                <a:effectLst/>
                <a:latin typeface="Segoe UI" panose="020B0502040204020203" pitchFamily="34" charset="0"/>
              </a:rPr>
              <a:t>A shared key</a:t>
            </a:r>
            <a:r>
              <a:rPr lang="en-GB" b="0" i="0" dirty="0">
                <a:solidFill>
                  <a:srgbClr val="171717"/>
                </a:solidFill>
                <a:effectLst/>
                <a:latin typeface="Segoe UI" panose="020B0502040204020203" pitchFamily="34" charset="0"/>
              </a:rPr>
              <a:t>. The same shared key that you specify when creating the VPN connection.</a:t>
            </a:r>
          </a:p>
          <a:p>
            <a:pPr algn="l">
              <a:buFont typeface="Arial" panose="020B0604020202020204" pitchFamily="34" charset="0"/>
              <a:buChar char="•"/>
            </a:pPr>
            <a:r>
              <a:rPr lang="en-GB" b="1" i="0" dirty="0">
                <a:solidFill>
                  <a:srgbClr val="171717"/>
                </a:solidFill>
                <a:effectLst/>
                <a:latin typeface="Segoe UI" panose="020B0502040204020203" pitchFamily="34" charset="0"/>
              </a:rPr>
              <a:t>The public IP address of your VPN gateway</a:t>
            </a:r>
            <a:r>
              <a:rPr lang="en-GB" b="0" i="0" dirty="0">
                <a:solidFill>
                  <a:srgbClr val="171717"/>
                </a:solidFill>
                <a:effectLst/>
                <a:latin typeface="Segoe UI" panose="020B0502040204020203" pitchFamily="34" charset="0"/>
              </a:rPr>
              <a:t>. The IP address can be new or existing.</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97356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858208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Highly Available Cross-Premises and VNet-to-VNet Connectivity - https://docs.microsoft.com/azure/vpn-gateway/vpn-gateway-highlyavailable</a:t>
            </a:r>
          </a:p>
          <a:p>
            <a:endParaRPr lang="en-US" dirty="0"/>
          </a:p>
          <a:p>
            <a:r>
              <a:rPr lang="en-GB" b="0" i="0" dirty="0">
                <a:solidFill>
                  <a:srgbClr val="171717"/>
                </a:solidFill>
                <a:effectLst/>
                <a:latin typeface="Segoe UI" panose="020B0502040204020203" pitchFamily="34" charset="0"/>
              </a:rPr>
              <a:t>Every Azure VPN gateway consists of two instances in an active-standby configuration. For any planned maintenance or unplanned disruption that happens to the active instance, the standby instance would take over (failover) automatically, and resume the S2S VPN or VNet-to-VNet connections. The switch over will cause a brief interruption. For planned maintenance, the connectivity should be restored within 10 to 15 seconds. For unplanned issues, the connection recovery will be longer, about 1 minute to 1 and a half minutes in the worst case. For P2S VPN client connections to the gateway, the P2S connections will be disconnected and the users will need to reconnect from the client machines.</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Active/Active</a:t>
            </a:r>
          </a:p>
          <a:p>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In this configuration, each Azure gateway instance will have a unique public IP address, and each will establish an IPsec/IKE S2S VPN tunnel to your on-premises VPN device specified in your local network gateway and connection. Both VPN tunnels are actually part of the same connection. You will still need to configure your on-premises VPN device to accept or establish two S2S VPN tunnels to those two Azure VPN gateway public IP addresses.</a:t>
            </a:r>
          </a:p>
          <a:p>
            <a:pPr algn="l"/>
            <a:r>
              <a:rPr lang="en-GB" b="0" i="0" dirty="0">
                <a:solidFill>
                  <a:srgbClr val="171717"/>
                </a:solidFill>
                <a:effectLst/>
                <a:latin typeface="Segoe UI" panose="020B0502040204020203" pitchFamily="34" charset="0"/>
              </a:rPr>
              <a:t>When in active-active configuration, the traffic from your Azure virtual network to your on-premises network will be routed through both tunnels simultaneously. The same TCP or UDP flow will always traverse the same tunnel or path, unless a maintenance event happens on one of the instances.</a:t>
            </a:r>
          </a:p>
          <a:p>
            <a:pPr algn="l"/>
            <a:r>
              <a:rPr lang="en-GB" b="0" i="0" dirty="0">
                <a:solidFill>
                  <a:srgbClr val="171717"/>
                </a:solidFill>
                <a:effectLst/>
                <a:latin typeface="Segoe UI" panose="020B0502040204020203" pitchFamily="34" charset="0"/>
              </a:rPr>
              <a:t>When a planned maintenance or unplanned event happens to one gateway instance, the IPsec tunnel from that instance to your on-premises VPN device will be disconnected. The corresponding routes on your VPN devices should be removed or withdrawn automatically so that the traffic will be switched over to the other active IPsec tunnel. On the Azure side, the switch over will happen automatically from the affected instance to the active instance.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485912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p>
          <a:p>
            <a:r>
              <a:rPr lang="en-GB" dirty="0"/>
              <a:t>B</a:t>
            </a:r>
          </a:p>
          <a:p>
            <a:r>
              <a:rPr lang="en-GB" dirty="0"/>
              <a:t>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352482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at least three uses of a VPN gateway.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VPN gateway can be used for site-to-site connections that connect on-premises datacenters to Azure virtual networks. A VPN gateway can be used for custom VNet-to-VNet connections between virtual networks. A VPN gateway can be used for point-to-site (User VPN) connections between individual devices and the Azure network. A VPN gateway is configured for VNet peering.</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Explain two ways VPN gateways could be used in a high availability scenario.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In a high availability scenario two VPN gateways are deployed. The configuration can be either Active/Standby or Active/Active. In Active/Standby mode the second VPN gateway does not establish a connection until there is a failure. In Active/Active mode both gateway instances establish a connection.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079362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Configure and manage virtual networking (25–30%)</a:t>
            </a:r>
          </a:p>
          <a:p>
            <a:r>
              <a:rPr lang="en-US" b="0" dirty="0">
                <a:solidFill>
                  <a:srgbClr val="000000"/>
                </a:solidFill>
                <a:effectLst/>
                <a:latin typeface="Consolas" panose="020B0609020204030204" pitchFamily="49" charset="0"/>
              </a:rPr>
              <a:t>Integrate an on-premises network with an Azure virtual network</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and configure Azure ExpressRoute.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Azure Virtual WAN.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427185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ExpressRoute - https://azure.microsoft.com/services/expressroute/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395563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ExpressRoute overview - https://docs.microsoft.com/azure/expressroute/expressroute-introduction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953237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Create and modify an ExpressRoute circuit - https://docs.microsoft.com/azure/expressroute/expressroute-howto-circuit-portal-resource-manager</a:t>
            </a:r>
          </a:p>
          <a:p>
            <a:endParaRPr lang="en-US" dirty="0"/>
          </a:p>
          <a:p>
            <a:r>
              <a:rPr lang="en-US" dirty="0"/>
              <a:t>Connect your on-premises network to the Microsoft global network by using ExpressRoute - https://docs.microsoft.com/learn/modules/connect-on-premises-network-with-expressroute/</a:t>
            </a:r>
          </a:p>
          <a:p>
            <a:endParaRPr lang="en-US" dirty="0"/>
          </a:p>
          <a:p>
            <a:r>
              <a:rPr lang="en-US" dirty="0"/>
              <a:t>Two gateways (VPN &amp; </a:t>
            </a:r>
            <a:r>
              <a:rPr lang="en-US" dirty="0" err="1"/>
              <a:t>Expressroute</a:t>
            </a:r>
            <a:r>
              <a:rPr lang="en-US" dirty="0"/>
              <a:t>) can be enabled on the same gateway subnet by using PowerShell.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Configure and manage virtual networking (25–30%)</a:t>
            </a:r>
          </a:p>
          <a:p>
            <a:r>
              <a:rPr lang="en-US" b="0" dirty="0">
                <a:solidFill>
                  <a:srgbClr val="000000"/>
                </a:solidFill>
                <a:effectLst/>
                <a:latin typeface="Consolas" panose="020B0609020204030204" pitchFamily="49" charset="0"/>
              </a:rPr>
              <a:t>Implement and manage virtual networking</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and configure virtual networks, including peering.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622766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Azure Virtual WAN - https://docs.microsoft.com/azure/virtual-wan/virtual-wan-about</a:t>
            </a:r>
          </a:p>
          <a:p>
            <a:endParaRPr lang="en-US" dirty="0"/>
          </a:p>
          <a:p>
            <a:r>
              <a:rPr lang="en-US" dirty="0"/>
              <a:t>Tutorial: Create a Site-to-Site connection using Azure Virtual WAN - https://docs.microsoft.com/azure/virtual-wan/virtual-wan-site-to-site-portal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012505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p>
          <a:p>
            <a:r>
              <a:rPr lang="en-GB" dirty="0"/>
              <a:t>A</a:t>
            </a:r>
          </a:p>
          <a:p>
            <a:r>
              <a:rPr lang="en-GB" dirty="0"/>
              <a:t>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095483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Azure ExpressRoute and at least three features.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ExpressRoute creates private connections between Azure datacenters and infrastructure on your premises or in a colocation environment. ExpressRoute connections don't go over the public internet, instead connections use a partner network.  ExpressRoute offers reliability, faster speeds, and lower latencies than typical internet connections. Bandwidth options are from 50 Mbps to 100 Gbps. Several billing options are available including unlimited, metered, and premium.</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Azure Virtual WAN (VWAN) and at least three features. </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VWAN is a networking service that brings many networking, security, and routing functionalities together. Azure VWAN can combine site-to-site, point-to-point, and ExpressRoute connections. VWAN provides integrated connectivity with a hub-spoke topology. VWAN makes it easy to connect workloads and visualize the end-to-end flow. VWAN has two pricing options, basic and standard.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05 - Implement Intersite Connectivity  - ESTIMATED DURATION 30 MIN</a:t>
            </a:r>
          </a:p>
          <a:p>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12/6/2022 8:50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network peering - https://docs.microsoft.com/azure/virtual-network/virtual-network-peering-overview</a:t>
            </a:r>
          </a:p>
          <a:p>
            <a:endParaRPr lang="en-US" dirty="0"/>
          </a:p>
          <a:p>
            <a:pPr algn="l">
              <a:buFont typeface="Arial" panose="020B0604020202020204" pitchFamily="34" charset="0"/>
              <a:buChar char="•"/>
            </a:pPr>
            <a:r>
              <a:rPr lang="en-GB" b="1" i="0" dirty="0">
                <a:solidFill>
                  <a:srgbClr val="171717"/>
                </a:solidFill>
                <a:effectLst/>
                <a:latin typeface="Segoe UI" panose="020B0502040204020203" pitchFamily="34" charset="0"/>
              </a:rPr>
              <a:t>Regional VNet peering</a:t>
            </a:r>
            <a:r>
              <a:rPr lang="en-GB" b="0" i="0" dirty="0">
                <a:solidFill>
                  <a:srgbClr val="171717"/>
                </a:solidFill>
                <a:effectLst/>
                <a:latin typeface="Segoe UI" panose="020B0502040204020203" pitchFamily="34" charset="0"/>
              </a:rPr>
              <a:t> connects Azure virtual networks in the same region.</a:t>
            </a:r>
          </a:p>
          <a:p>
            <a:pPr algn="l">
              <a:buFont typeface="Arial" panose="020B0604020202020204" pitchFamily="34" charset="0"/>
              <a:buChar char="•"/>
            </a:pPr>
            <a:r>
              <a:rPr lang="en-GB" b="1" i="0" dirty="0">
                <a:solidFill>
                  <a:srgbClr val="171717"/>
                </a:solidFill>
                <a:effectLst/>
                <a:latin typeface="Segoe UI" panose="020B0502040204020203" pitchFamily="34" charset="0"/>
              </a:rPr>
              <a:t>Global VNet peering</a:t>
            </a:r>
            <a:r>
              <a:rPr lang="en-GB" b="0" i="0" dirty="0">
                <a:solidFill>
                  <a:srgbClr val="171717"/>
                </a:solidFill>
                <a:effectLst/>
                <a:latin typeface="Segoe UI" panose="020B0502040204020203" pitchFamily="34" charset="0"/>
              </a:rPr>
              <a:t> connects Azure virtual networks in different regions. When creating a global peering, the peered virtual networks can exist in any Azure public cloud region or China cloud regions, but not in Government cloud regions. You can only peer virtual networks in the same region in Azure Government cloud regions.</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1" i="0" dirty="0">
                <a:solidFill>
                  <a:srgbClr val="171717"/>
                </a:solidFill>
                <a:effectLst/>
                <a:latin typeface="Segoe UI" panose="020B0502040204020203" pitchFamily="34" charset="0"/>
              </a:rPr>
              <a:t>Private</a:t>
            </a:r>
            <a:r>
              <a:rPr lang="en-GB" b="0" i="0" dirty="0">
                <a:solidFill>
                  <a:srgbClr val="171717"/>
                </a:solidFill>
                <a:effectLst/>
                <a:latin typeface="Segoe UI" panose="020B0502040204020203" pitchFamily="34" charset="0"/>
              </a:rPr>
              <a:t>. Network traffic between peered virtual networks is private. Traffic between the virtual networks is kept on the Microsoft backbone network. No public Internet, gateways, or encryption is required in the communication between the virtual networks.</a:t>
            </a:r>
          </a:p>
          <a:p>
            <a:pPr algn="l">
              <a:buFont typeface="Arial" panose="020B0604020202020204" pitchFamily="34" charset="0"/>
              <a:buChar char="•"/>
            </a:pPr>
            <a:r>
              <a:rPr lang="en-GB" b="1" i="0" dirty="0">
                <a:solidFill>
                  <a:srgbClr val="171717"/>
                </a:solidFill>
                <a:effectLst/>
                <a:latin typeface="Segoe UI" panose="020B0502040204020203" pitchFamily="34" charset="0"/>
              </a:rPr>
              <a:t>Performance</a:t>
            </a:r>
            <a:r>
              <a:rPr lang="en-GB" b="0" i="0" dirty="0">
                <a:solidFill>
                  <a:srgbClr val="171717"/>
                </a:solidFill>
                <a:effectLst/>
                <a:latin typeface="Segoe UI" panose="020B0502040204020203" pitchFamily="34" charset="0"/>
              </a:rPr>
              <a:t>. A low-latency, high-bandwidth connection between resources in different virtual networks.</a:t>
            </a:r>
          </a:p>
          <a:p>
            <a:pPr algn="l">
              <a:buFont typeface="Arial" panose="020B0604020202020204" pitchFamily="34" charset="0"/>
              <a:buChar char="•"/>
            </a:pPr>
            <a:r>
              <a:rPr lang="en-GB" b="1" i="0" dirty="0">
                <a:solidFill>
                  <a:srgbClr val="171717"/>
                </a:solidFill>
                <a:effectLst/>
                <a:latin typeface="Segoe UI" panose="020B0502040204020203" pitchFamily="34" charset="0"/>
              </a:rPr>
              <a:t>Communication</a:t>
            </a:r>
            <a:r>
              <a:rPr lang="en-GB" b="0" i="0" dirty="0">
                <a:solidFill>
                  <a:srgbClr val="171717"/>
                </a:solidFill>
                <a:effectLst/>
                <a:latin typeface="Segoe UI" panose="020B0502040204020203" pitchFamily="34" charset="0"/>
              </a:rPr>
              <a:t>. The ability for resources in one virtual network to communicate with resources in a different virtual network, once the virtual networks are peered.</a:t>
            </a:r>
          </a:p>
          <a:p>
            <a:pPr algn="l">
              <a:buFont typeface="Arial" panose="020B0604020202020204" pitchFamily="34" charset="0"/>
              <a:buChar char="•"/>
            </a:pPr>
            <a:r>
              <a:rPr lang="en-GB" b="1" i="0" dirty="0">
                <a:solidFill>
                  <a:srgbClr val="171717"/>
                </a:solidFill>
                <a:effectLst/>
                <a:latin typeface="Segoe UI" panose="020B0502040204020203" pitchFamily="34" charset="0"/>
              </a:rPr>
              <a:t>Seamless</a:t>
            </a:r>
            <a:r>
              <a:rPr lang="en-GB" b="0" i="0" dirty="0">
                <a:solidFill>
                  <a:srgbClr val="171717"/>
                </a:solidFill>
                <a:effectLst/>
                <a:latin typeface="Segoe UI" panose="020B0502040204020203" pitchFamily="34" charset="0"/>
              </a:rPr>
              <a:t>. The ability to transfer data across Azure subscriptions, deployment models, and across Azure regions.</a:t>
            </a:r>
          </a:p>
          <a:p>
            <a:pPr algn="l">
              <a:buFont typeface="Arial" panose="020B0604020202020204" pitchFamily="34" charset="0"/>
              <a:buChar char="•"/>
            </a:pPr>
            <a:r>
              <a:rPr lang="en-GB" b="1" i="0" dirty="0">
                <a:solidFill>
                  <a:srgbClr val="171717"/>
                </a:solidFill>
                <a:effectLst/>
                <a:latin typeface="Segoe UI" panose="020B0502040204020203" pitchFamily="34" charset="0"/>
              </a:rPr>
              <a:t>No disruption</a:t>
            </a:r>
            <a:r>
              <a:rPr lang="en-GB" b="0" i="0" dirty="0">
                <a:solidFill>
                  <a:srgbClr val="171717"/>
                </a:solidFill>
                <a:effectLst/>
                <a:latin typeface="Segoe UI" panose="020B0502040204020203" pitchFamily="34" charset="0"/>
              </a:rPr>
              <a:t>. No downtime to resources in either virtual network when creating the peering, or after the peering is created.</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12/6/2022 8:50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567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Virtual Network frequently asked questions (FAQ) VNet Peering - https://docs.microsoft.com/azure/virtual-network/virtual-networks-faq</a:t>
            </a:r>
          </a:p>
          <a:p>
            <a:endParaRPr lang="en-US" dirty="0"/>
          </a:p>
          <a:p>
            <a:r>
              <a:rPr lang="en-GB" b="0" i="0" dirty="0">
                <a:solidFill>
                  <a:srgbClr val="171717"/>
                </a:solidFill>
                <a:effectLst/>
                <a:latin typeface="Segoe UI" panose="020B0502040204020203" pitchFamily="34" charset="0"/>
              </a:rPr>
              <a:t>A virtual network can have only one gateway. Gateway transit is supported for both VNet Peering and Global VNet Peering.</a:t>
            </a:r>
            <a:endParaRPr lang="en-US" b="0" i="0" dirty="0">
              <a:solidFill>
                <a:srgbClr val="171717"/>
              </a:solidFill>
              <a:effectLst/>
              <a:latin typeface="Segoe UI" panose="020B0502040204020203" pitchFamily="34" charset="0"/>
            </a:endParaRPr>
          </a:p>
          <a:p>
            <a:endParaRPr lang="en-US"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When you Allow Gateway Transit the virtual network can communicate to resources outside the peering. For example, the subnet gateway could:</a:t>
            </a:r>
          </a:p>
          <a:p>
            <a:pPr algn="l">
              <a:buFont typeface="Arial" panose="020B0604020202020204" pitchFamily="34" charset="0"/>
              <a:buChar char="•"/>
            </a:pPr>
            <a:r>
              <a:rPr lang="en-GB" b="0" i="0" dirty="0">
                <a:solidFill>
                  <a:srgbClr val="171717"/>
                </a:solidFill>
                <a:effectLst/>
                <a:latin typeface="Segoe UI" panose="020B0502040204020203" pitchFamily="34" charset="0"/>
              </a:rPr>
              <a:t>Use a site-to-site VPN to connect to an on-premises network.</a:t>
            </a:r>
          </a:p>
          <a:p>
            <a:pPr algn="l">
              <a:buFont typeface="Arial" panose="020B0604020202020204" pitchFamily="34" charset="0"/>
              <a:buChar char="•"/>
            </a:pPr>
            <a:r>
              <a:rPr lang="en-GB" b="0" i="0" dirty="0">
                <a:solidFill>
                  <a:srgbClr val="171717"/>
                </a:solidFill>
                <a:effectLst/>
                <a:latin typeface="Segoe UI" panose="020B0502040204020203" pitchFamily="34" charset="0"/>
              </a:rPr>
              <a:t>Use a VNet-to-VNet connection to another virtual network.</a:t>
            </a:r>
          </a:p>
          <a:p>
            <a:pPr algn="l">
              <a:buFont typeface="Arial" panose="020B0604020202020204" pitchFamily="34" charset="0"/>
              <a:buChar char="•"/>
            </a:pPr>
            <a:r>
              <a:rPr lang="en-GB" b="0" i="0" dirty="0">
                <a:solidFill>
                  <a:srgbClr val="171717"/>
                </a:solidFill>
                <a:effectLst/>
                <a:latin typeface="Segoe UI" panose="020B0502040204020203" pitchFamily="34" charset="0"/>
              </a:rPr>
              <a:t>Use a point-to-site VPN to connect to a client.</a:t>
            </a:r>
          </a:p>
          <a:p>
            <a:pPr algn="l"/>
            <a:r>
              <a:rPr lang="en-GB" b="0" i="0" dirty="0">
                <a:solidFill>
                  <a:srgbClr val="171717"/>
                </a:solidFill>
                <a:effectLst/>
                <a:latin typeface="Segoe UI" panose="020B0502040204020203" pitchFamily="34" charset="0"/>
              </a:rPr>
              <a:t>In these scenarios, gateway transit allows peered virtual networks to share the gateway and get access to resources. This means you do not need to deploy a VPN gateway in the peer virtual network.</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12/6/2022 8:50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5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VNet Peering is nontransitive. When you establish VNet peering between VNet1 and VNet2 and between VNet2 and VNet3, VNet peering capabilities do not apply between VNet1 and VNet3.</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Hub limitation is 500 max peering connections – this is a hard limit and cannot be over come. </a:t>
            </a:r>
          </a:p>
          <a:p>
            <a:endParaRPr lang="en-GB" b="0" i="0" dirty="0">
              <a:solidFill>
                <a:srgbClr val="171717"/>
              </a:solidFill>
              <a:effectLst/>
              <a:latin typeface="Segoe UI" panose="020B0502040204020203" pitchFamily="34" charset="0"/>
            </a:endParaRPr>
          </a:p>
          <a:p>
            <a:endParaRPr lang="en-GB" b="0" i="0" dirty="0">
              <a:solidFill>
                <a:srgbClr val="171717"/>
              </a:solidFill>
              <a:effectLst/>
              <a:latin typeface="Segoe UI" panose="020B0502040204020203" pitchFamily="34" charset="0"/>
            </a:endParaRPr>
          </a:p>
          <a:p>
            <a:endParaRPr lang="en-GB" b="0" i="0" dirty="0">
              <a:solidFill>
                <a:srgbClr val="171717"/>
              </a:solidFill>
              <a:effectLst/>
              <a:latin typeface="Segoe UI" panose="020B0502040204020203" pitchFamily="34" charset="0"/>
            </a:endParaRP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8246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Create, change, or delete a virtual network peering - https://docs.microsoft.com/azure/virtual-network/virtual-network-manage-peering#requirements-and-constraints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Tutorial: Connect virtual networks with virtual network peering using the Azure portal - https://docs.microsoft.com/azure/virtual-network/tutorial-connect-virtual-networks-portal</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When you add a peering on one virtual network, the second virtual network configuration is automatically added.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12/6/2022 8:50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49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Distribute your services across Azure virtual networks and integrate them by using virtual network peering - https://docs.microsoft.com/learn/modules/integrate-vnets-with-vnet-peering</a:t>
            </a:r>
          </a:p>
          <a:p>
            <a:endParaRPr lang="en-US" dirty="0"/>
          </a:p>
          <a:p>
            <a:r>
              <a:rPr lang="en-GB" b="0" i="0" dirty="0">
                <a:solidFill>
                  <a:srgbClr val="171717"/>
                </a:solidFill>
                <a:effectLst/>
                <a:latin typeface="Segoe UI" panose="020B0502040204020203" pitchFamily="34" charset="0"/>
              </a:rPr>
              <a:t>When you deploy hub-and-spoke networks, the hub virtual network can host infrastructure components like the network virtual appliance or VPN gateway. All the spoke virtual networks can then peer with the hub virtual network. Traffic can flow through network virtual appliances or VPN gateways in the hub virtual network.</a:t>
            </a:r>
          </a:p>
          <a:p>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Virtual network peering enables the next hop in a user-defined route to be the IP address of a virtual machine in the peered virtual network, or a VPN gateway.</a:t>
            </a:r>
          </a:p>
          <a:p>
            <a:pPr algn="l"/>
            <a:r>
              <a:rPr lang="en-GB" b="0" i="0" dirty="0">
                <a:solidFill>
                  <a:srgbClr val="171717"/>
                </a:solidFill>
                <a:effectLst/>
                <a:latin typeface="Segoe UI" panose="020B0502040204020203" pitchFamily="34" charset="0"/>
              </a:rPr>
              <a:t>Service chaining lets you define user routes. These routes direct traffic from one virtual network to a virtual appliance, or virtual network gateway.</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2266160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378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3CA44A6B-54BD-4AB4-8D2D-F320F02678F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4" name="Footer Placeholder 1">
            <a:extLst>
              <a:ext uri="{FF2B5EF4-FFF2-40B4-BE49-F238E27FC236}">
                <a16:creationId xmlns:a16="http://schemas.microsoft.com/office/drawing/2014/main" id="{B48AA0CF-DFAD-4DF5-AF33-6EDC3354EC6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B85E15FC-4FFB-43C7-B139-E2613D72881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9887727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7A88F767-C524-4EB1-8396-3C478E23A2A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143885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71" r:id="rId3"/>
    <p:sldLayoutId id="2147484672"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learn/modules/integrate-vnets-with-vnet-peer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16.wm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slides/_rels/slide1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svg"/><Relationship Id="rId9" Type="http://schemas.openxmlformats.org/officeDocument/2006/relationships/image" Target="../media/image38.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slides/_rels/slide18.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9.wmf"/></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learn/modules/intro-to-azure-vpn-gateway/"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hyperlink" Target="https://docs.microsoft.com/learn/modules/connect-on-premises-network-with-vpn-gateway/"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learn/modules/intro-to-azure-expressrout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hyperlink" Target="https://docs.microsoft.com/learn/modules/introduction-azure-virtual-wan/" TargetMode="External"/><Relationship Id="rId4" Type="http://schemas.openxmlformats.org/officeDocument/2006/relationships/hyperlink" Target="https://docs.microsoft.com/learn/modules/design-implement-azure-expressroute/"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40.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svg"/><Relationship Id="rId7" Type="http://schemas.openxmlformats.org/officeDocument/2006/relationships/image" Target="../media/image70.sv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svg"/><Relationship Id="rId4" Type="http://schemas.openxmlformats.org/officeDocument/2006/relationships/image" Target="../media/image67.png"/><Relationship Id="rId9" Type="http://schemas.openxmlformats.org/officeDocument/2006/relationships/image" Target="../media/image72.svg"/></Relationships>
</file>

<file path=ppt/slides/_rels/slide4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9773FD-0A48-4F54-9C78-F7D0828495BF}"/>
              </a:ext>
            </a:extLst>
          </p:cNvPr>
          <p:cNvSpPr>
            <a:spLocks noGrp="1"/>
          </p:cNvSpPr>
          <p:nvPr>
            <p:ph type="title"/>
          </p:nvPr>
        </p:nvSpPr>
        <p:spPr>
          <a:xfrm>
            <a:off x="415940" y="1768510"/>
            <a:ext cx="5116856" cy="3085280"/>
          </a:xfrm>
        </p:spPr>
        <p:txBody>
          <a:bodyPr/>
          <a:lstStyle/>
          <a:p>
            <a:r>
              <a:rPr lang="en-IN" dirty="0"/>
              <a:t>AZ-104T00A</a:t>
            </a:r>
            <a:br>
              <a:rPr lang="en-IN" dirty="0"/>
            </a:br>
            <a:r>
              <a:rPr lang="en-IN" dirty="0"/>
              <a:t>Administer Intersite Connectivity</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D0D7F3-F3F2-439B-85F9-4E3BC0A96582}"/>
              </a:ext>
            </a:extLst>
          </p:cNvPr>
          <p:cNvSpPr>
            <a:spLocks noGrp="1"/>
          </p:cNvSpPr>
          <p:nvPr>
            <p:ph type="title"/>
          </p:nvPr>
        </p:nvSpPr>
        <p:spPr/>
        <p:txBody>
          <a:bodyPr/>
          <a:lstStyle/>
          <a:p>
            <a:r>
              <a:rPr lang="en-IN" dirty="0"/>
              <a:t>Demonstration – VNet Peering</a:t>
            </a:r>
          </a:p>
        </p:txBody>
      </p:sp>
      <p:pic>
        <p:nvPicPr>
          <p:cNvPr id="48" name="Picture 47" descr="Icon of two gears">
            <a:extLst>
              <a:ext uri="{FF2B5EF4-FFF2-40B4-BE49-F238E27FC236}">
                <a16:creationId xmlns:a16="http://schemas.microsoft.com/office/drawing/2014/main" id="{65D287DD-EE44-423D-9138-21563B08000A}"/>
              </a:ext>
            </a:extLst>
          </p:cNvPr>
          <p:cNvPicPr>
            <a:picLocks noChangeAspect="1"/>
          </p:cNvPicPr>
          <p:nvPr/>
        </p:nvPicPr>
        <p:blipFill>
          <a:blip r:embed="rId3"/>
          <a:stretch>
            <a:fillRect/>
          </a:stretch>
        </p:blipFill>
        <p:spPr>
          <a:xfrm>
            <a:off x="465138" y="1389062"/>
            <a:ext cx="1046988" cy="1046988"/>
          </a:xfrm>
          <a:prstGeom prst="rect">
            <a:avLst/>
          </a:prstGeom>
        </p:spPr>
      </p:pic>
      <p:sp>
        <p:nvSpPr>
          <p:cNvPr id="64" name="Rectangle 63">
            <a:extLst>
              <a:ext uri="{FF2B5EF4-FFF2-40B4-BE49-F238E27FC236}">
                <a16:creationId xmlns:a16="http://schemas.microsoft.com/office/drawing/2014/main" id="{FB2AE682-1244-43A6-B0F0-01DDDDD1E239}"/>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Configure VNet peering on the first virtual network</a:t>
            </a:r>
          </a:p>
        </p:txBody>
      </p:sp>
      <p:cxnSp>
        <p:nvCxnSpPr>
          <p:cNvPr id="74" name="Straight Connector 73">
            <a:extLst>
              <a:ext uri="{FF2B5EF4-FFF2-40B4-BE49-F238E27FC236}">
                <a16:creationId xmlns:a16="http://schemas.microsoft.com/office/drawing/2014/main" id="{283A71DA-9760-4748-AFD1-5BAFB3723D8B}"/>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8" name="Picture 87" descr="Icon of a wrench">
            <a:extLst>
              <a:ext uri="{FF2B5EF4-FFF2-40B4-BE49-F238E27FC236}">
                <a16:creationId xmlns:a16="http://schemas.microsoft.com/office/drawing/2014/main" id="{1EA3502F-F3C0-48D4-81F6-B210D75CD532}"/>
              </a:ext>
            </a:extLst>
          </p:cNvPr>
          <p:cNvPicPr>
            <a:picLocks noChangeAspect="1"/>
          </p:cNvPicPr>
          <p:nvPr/>
        </p:nvPicPr>
        <p:blipFill>
          <a:blip r:embed="rId4"/>
          <a:stretch>
            <a:fillRect/>
          </a:stretch>
        </p:blipFill>
        <p:spPr>
          <a:xfrm>
            <a:off x="465138" y="2656204"/>
            <a:ext cx="1046988" cy="1046988"/>
          </a:xfrm>
          <a:prstGeom prst="rect">
            <a:avLst/>
          </a:prstGeom>
        </p:spPr>
      </p:pic>
      <p:sp>
        <p:nvSpPr>
          <p:cNvPr id="91" name="Rectangle 90">
            <a:extLst>
              <a:ext uri="{FF2B5EF4-FFF2-40B4-BE49-F238E27FC236}">
                <a16:creationId xmlns:a16="http://schemas.microsoft.com/office/drawing/2014/main" id="{296E6274-0E50-474B-9E2D-23F1DCD9F3C5}"/>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Configure a VPN gateway </a:t>
            </a:r>
          </a:p>
        </p:txBody>
      </p:sp>
      <p:cxnSp>
        <p:nvCxnSpPr>
          <p:cNvPr id="98" name="Straight Connector 97">
            <a:extLst>
              <a:ext uri="{FF2B5EF4-FFF2-40B4-BE49-F238E27FC236}">
                <a16:creationId xmlns:a16="http://schemas.microsoft.com/office/drawing/2014/main" id="{AE9E5744-1F53-4DEE-AB8F-0154F473B39A}"/>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7" name="Picture 106" descr="Icon of a checkmark">
            <a:extLst>
              <a:ext uri="{FF2B5EF4-FFF2-40B4-BE49-F238E27FC236}">
                <a16:creationId xmlns:a16="http://schemas.microsoft.com/office/drawing/2014/main" id="{3EF23BC0-0EC7-4C16-93FA-1B5EF93F7A2D}"/>
              </a:ext>
            </a:extLst>
          </p:cNvPr>
          <p:cNvPicPr>
            <a:picLocks noChangeAspect="1"/>
          </p:cNvPicPr>
          <p:nvPr/>
        </p:nvPicPr>
        <p:blipFill>
          <a:blip r:embed="rId5"/>
          <a:stretch>
            <a:fillRect/>
          </a:stretch>
        </p:blipFill>
        <p:spPr>
          <a:xfrm>
            <a:off x="465138" y="3921822"/>
            <a:ext cx="1046988" cy="1046988"/>
          </a:xfrm>
          <a:prstGeom prst="rect">
            <a:avLst/>
          </a:prstGeom>
        </p:spPr>
      </p:pic>
      <p:sp>
        <p:nvSpPr>
          <p:cNvPr id="109" name="Rectangle 108">
            <a:extLst>
              <a:ext uri="{FF2B5EF4-FFF2-40B4-BE49-F238E27FC236}">
                <a16:creationId xmlns:a16="http://schemas.microsoft.com/office/drawing/2014/main" id="{76354A30-0CCE-43C0-9F85-87DE5CF44524}"/>
              </a:ext>
            </a:extLst>
          </p:cNvPr>
          <p:cNvSpPr/>
          <p:nvPr/>
        </p:nvSpPr>
        <p:spPr bwMode="auto">
          <a:xfrm>
            <a:off x="1701799" y="4261412"/>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Allow gateway transit</a:t>
            </a:r>
          </a:p>
        </p:txBody>
      </p:sp>
      <p:cxnSp>
        <p:nvCxnSpPr>
          <p:cNvPr id="113" name="Straight Connector 112">
            <a:extLst>
              <a:ext uri="{FF2B5EF4-FFF2-40B4-BE49-F238E27FC236}">
                <a16:creationId xmlns:a16="http://schemas.microsoft.com/office/drawing/2014/main" id="{E20C9E5A-9B42-4DAD-B094-886C51B4ACC1}"/>
              </a:ext>
              <a:ext uri="{C183D7F6-B498-43B3-948B-1728B52AA6E4}">
                <adec:decorative xmlns:adec="http://schemas.microsoft.com/office/drawing/2017/decorative" val="1"/>
              </a:ext>
            </a:extLst>
          </p:cNvPr>
          <p:cNvCxnSpPr>
            <a:cxnSpLocks/>
          </p:cNvCxnSpPr>
          <p:nvPr/>
        </p:nvCxnSpPr>
        <p:spPr>
          <a:xfrm>
            <a:off x="1701799" y="5079649"/>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7" name="Picture 116" descr="Icon of two people">
            <a:extLst>
              <a:ext uri="{FF2B5EF4-FFF2-40B4-BE49-F238E27FC236}">
                <a16:creationId xmlns:a16="http://schemas.microsoft.com/office/drawing/2014/main" id="{4731D98B-7036-4359-B62B-1BB29C177CE3}"/>
              </a:ext>
            </a:extLst>
          </p:cNvPr>
          <p:cNvPicPr>
            <a:picLocks noChangeAspect="1"/>
          </p:cNvPicPr>
          <p:nvPr/>
        </p:nvPicPr>
        <p:blipFill>
          <a:blip r:embed="rId6"/>
          <a:stretch>
            <a:fillRect/>
          </a:stretch>
        </p:blipFill>
        <p:spPr>
          <a:xfrm>
            <a:off x="465138" y="5188965"/>
            <a:ext cx="1046988" cy="1046988"/>
          </a:xfrm>
          <a:prstGeom prst="rect">
            <a:avLst/>
          </a:prstGeom>
        </p:spPr>
      </p:pic>
      <p:sp>
        <p:nvSpPr>
          <p:cNvPr id="118" name="Rectangle 117">
            <a:extLst>
              <a:ext uri="{FF2B5EF4-FFF2-40B4-BE49-F238E27FC236}">
                <a16:creationId xmlns:a16="http://schemas.microsoft.com/office/drawing/2014/main" id="{08FF6D64-1DBF-4778-8DB3-994F4EACA0A9}"/>
              </a:ext>
            </a:extLst>
          </p:cNvPr>
          <p:cNvSpPr/>
          <p:nvPr/>
        </p:nvSpPr>
        <p:spPr bwMode="auto">
          <a:xfrm>
            <a:off x="1701799" y="5528555"/>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Confirm VNet peering on the second virtual network</a:t>
            </a:r>
          </a:p>
        </p:txBody>
      </p:sp>
    </p:spTree>
    <p:extLst>
      <p:ext uri="{BB962C8B-B14F-4D97-AF65-F5344CB8AC3E}">
        <p14:creationId xmlns:p14="http://schemas.microsoft.com/office/powerpoint/2010/main" val="31431491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A4D2-82AF-38B1-64A1-C2E0F7B7ED81}"/>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E276A5E2-538F-4B5F-F4A7-224616A81297}"/>
              </a:ext>
            </a:extLst>
          </p:cNvPr>
          <p:cNvPicPr>
            <a:picLocks noChangeAspect="1"/>
          </p:cNvPicPr>
          <p:nvPr/>
        </p:nvPicPr>
        <p:blipFill>
          <a:blip r:embed="rId3"/>
          <a:stretch>
            <a:fillRect/>
          </a:stretch>
        </p:blipFill>
        <p:spPr>
          <a:xfrm>
            <a:off x="427038" y="1364727"/>
            <a:ext cx="7978831" cy="4732430"/>
          </a:xfrm>
          <a:prstGeom prst="rect">
            <a:avLst/>
          </a:prstGeom>
        </p:spPr>
      </p:pic>
    </p:spTree>
    <p:extLst>
      <p:ext uri="{BB962C8B-B14F-4D97-AF65-F5344CB8AC3E}">
        <p14:creationId xmlns:p14="http://schemas.microsoft.com/office/powerpoint/2010/main" val="23941881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VNet Peering</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27039" y="1589903"/>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256087" y="1589903"/>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256087" y="2316388"/>
            <a:ext cx="7742238" cy="7772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200"/>
              </a:spcBef>
            </a:pPr>
            <a:r>
              <a:rPr lang="en-US" dirty="0">
                <a:hlinkClick r:id="rId3"/>
              </a:rPr>
              <a:t>Distribute your services across Azure virtual networks and integrate them by using virtual network peering (Sandbox)</a:t>
            </a:r>
            <a:endParaRPr lang="en-US" dirty="0">
              <a:solidFill>
                <a:schemeClr val="tx1"/>
              </a:solidFill>
            </a:endParaRP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523596" y="2705008"/>
            <a:ext cx="1494645" cy="2173707"/>
          </a:xfrm>
          <a:prstGeom prst="rect">
            <a:avLst/>
          </a:prstGeom>
        </p:spPr>
      </p:pic>
      <p:sp>
        <p:nvSpPr>
          <p:cNvPr id="4" name="TextBox 3">
            <a:extLst>
              <a:ext uri="{FF2B5EF4-FFF2-40B4-BE49-F238E27FC236}">
                <a16:creationId xmlns:a16="http://schemas.microsoft.com/office/drawing/2014/main" id="{204D61E6-2577-42F4-A019-47DD8E38F5A8}"/>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13723690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7963"/>
            <a:ext cx="9070923" cy="498598"/>
          </a:xfrm>
        </p:spPr>
        <p:txBody>
          <a:bodyPr/>
          <a:lstStyle/>
          <a:p>
            <a:r>
              <a:rPr lang="en-US" dirty="0"/>
              <a:t>Lesson 02: Configure VPN Gateway</a:t>
            </a:r>
          </a:p>
        </p:txBody>
      </p:sp>
      <p:pic>
        <p:nvPicPr>
          <p:cNvPr id="11" name="Picture 10" descr="Icon of small circles connected by lines forming a big circle">
            <a:extLst>
              <a:ext uri="{FF2B5EF4-FFF2-40B4-BE49-F238E27FC236}">
                <a16:creationId xmlns:a16="http://schemas.microsoft.com/office/drawing/2014/main" id="{BED6CB09-9712-4F19-9F0D-5C3A4A7DB0A2}"/>
              </a:ext>
            </a:extLst>
          </p:cNvPr>
          <p:cNvPicPr>
            <a:picLocks noChangeAspect="1"/>
          </p:cNvPicPr>
          <p:nvPr/>
        </p:nvPicPr>
        <p:blipFill>
          <a:blip r:embed="rId2">
            <a:clrChange>
              <a:clrFrom>
                <a:srgbClr val="FFFFFF"/>
              </a:clrFrom>
              <a:clrTo>
                <a:srgbClr val="FFFFFF">
                  <a:alpha val="0"/>
                </a:srgbClr>
              </a:clrTo>
            </a:clrChange>
          </a:blip>
          <a:srcRect/>
          <a:stretch/>
        </p:blipFill>
        <p:spPr>
          <a:xfrm>
            <a:off x="10364972" y="2930524"/>
            <a:ext cx="1133476" cy="1133476"/>
          </a:xfrm>
          <a:prstGeom prst="rect">
            <a:avLst/>
          </a:prstGeom>
        </p:spPr>
      </p:pic>
    </p:spTree>
    <p:extLst>
      <p:ext uri="{BB962C8B-B14F-4D97-AF65-F5344CB8AC3E}">
        <p14:creationId xmlns:p14="http://schemas.microsoft.com/office/powerpoint/2010/main" val="8714529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a:xfrm>
            <a:off x="465139" y="2881710"/>
            <a:ext cx="2217101" cy="1231106"/>
          </a:xfrm>
        </p:spPr>
        <p:txBody>
          <a:bodyPr/>
          <a:lstStyle/>
          <a:p>
            <a:r>
              <a:rPr lang="en-US" dirty="0"/>
              <a:t>Configure VPN Gateway Introduction</a:t>
            </a:r>
          </a:p>
        </p:txBody>
      </p:sp>
      <p:sp>
        <p:nvSpPr>
          <p:cNvPr id="187" name="TextBox 186">
            <a:extLst>
              <a:ext uri="{FF2B5EF4-FFF2-40B4-BE49-F238E27FC236}">
                <a16:creationId xmlns:a16="http://schemas.microsoft.com/office/drawing/2014/main" id="{D9844D93-232C-432F-B12B-36CBD6A6EE85}"/>
              </a:ext>
            </a:extLst>
          </p:cNvPr>
          <p:cNvSpPr txBox="1"/>
          <p:nvPr/>
        </p:nvSpPr>
        <p:spPr>
          <a:xfrm>
            <a:off x="4239869" y="462227"/>
            <a:ext cx="6936866" cy="5673028"/>
          </a:xfrm>
          <a:prstGeom prst="rect">
            <a:avLst/>
          </a:prstGeom>
          <a:noFill/>
        </p:spPr>
        <p:txBody>
          <a:bodyPr wrap="square" lIns="0" tIns="0" rIns="0" bIns="0" rtlCol="0" anchor="ctr">
            <a:spAutoFit/>
          </a:bodyPr>
          <a:lstStyle/>
          <a:p>
            <a:pPr defTabSz="444500">
              <a:lnSpc>
                <a:spcPct val="150000"/>
              </a:lnSpc>
              <a:spcBef>
                <a:spcPct val="0"/>
              </a:spcBef>
              <a:spcAft>
                <a:spcPts val="900"/>
              </a:spcAft>
            </a:pPr>
            <a:r>
              <a:rPr lang="en-US" dirty="0"/>
              <a:t>Determine VPN Gateway Uses</a:t>
            </a:r>
          </a:p>
          <a:p>
            <a:pPr defTabSz="444500">
              <a:lnSpc>
                <a:spcPct val="150000"/>
              </a:lnSpc>
              <a:spcBef>
                <a:spcPct val="0"/>
              </a:spcBef>
              <a:spcAft>
                <a:spcPts val="900"/>
              </a:spcAft>
            </a:pPr>
            <a:r>
              <a:rPr lang="en-US" dirty="0"/>
              <a:t>Create Site-to-Site Connections</a:t>
            </a:r>
          </a:p>
          <a:p>
            <a:pPr defTabSz="444500">
              <a:lnSpc>
                <a:spcPct val="150000"/>
              </a:lnSpc>
              <a:spcBef>
                <a:spcPct val="0"/>
              </a:spcBef>
              <a:spcAft>
                <a:spcPts val="900"/>
              </a:spcAft>
            </a:pPr>
            <a:r>
              <a:rPr lang="en-US" dirty="0"/>
              <a:t>Demonstration- VPN Gateway </a:t>
            </a:r>
          </a:p>
          <a:p>
            <a:pPr marL="342900" lvl="1" indent="-171450" defTabSz="444500">
              <a:lnSpc>
                <a:spcPct val="150000"/>
              </a:lnSpc>
              <a:spcBef>
                <a:spcPct val="0"/>
              </a:spcBef>
              <a:spcAft>
                <a:spcPts val="900"/>
              </a:spcAft>
              <a:buFont typeface="Arial" panose="020B0604020202020204" pitchFamily="34" charset="0"/>
              <a:buChar char="•"/>
            </a:pPr>
            <a:r>
              <a:rPr lang="en-US" dirty="0"/>
              <a:t>Create the Gateway Subnet</a:t>
            </a:r>
          </a:p>
          <a:p>
            <a:pPr marL="342900" lvl="1" indent="-171450" defTabSz="444500">
              <a:lnSpc>
                <a:spcPct val="150000"/>
              </a:lnSpc>
              <a:spcBef>
                <a:spcPct val="0"/>
              </a:spcBef>
              <a:spcAft>
                <a:spcPts val="900"/>
              </a:spcAft>
              <a:buFont typeface="Arial" panose="020B0604020202020204" pitchFamily="34" charset="0"/>
              <a:buChar char="•"/>
            </a:pPr>
            <a:r>
              <a:rPr lang="en-US" dirty="0"/>
              <a:t>Create the VPN Gateway</a:t>
            </a:r>
          </a:p>
          <a:p>
            <a:pPr marL="342900" lvl="1" indent="-171450" defTabSz="444500">
              <a:lnSpc>
                <a:spcPct val="150000"/>
              </a:lnSpc>
              <a:spcBef>
                <a:spcPct val="0"/>
              </a:spcBef>
              <a:spcAft>
                <a:spcPts val="900"/>
              </a:spcAft>
              <a:buFont typeface="Arial" panose="020B0604020202020204" pitchFamily="34" charset="0"/>
              <a:buChar char="•"/>
            </a:pPr>
            <a:r>
              <a:rPr lang="en-US" dirty="0"/>
              <a:t>Determine Gateway SKU and Generation</a:t>
            </a:r>
          </a:p>
          <a:p>
            <a:pPr marL="342900" lvl="1" indent="-171450" defTabSz="444500">
              <a:lnSpc>
                <a:spcPct val="150000"/>
              </a:lnSpc>
              <a:spcBef>
                <a:spcPct val="0"/>
              </a:spcBef>
              <a:spcAft>
                <a:spcPts val="900"/>
              </a:spcAft>
              <a:buFont typeface="Arial" panose="020B0604020202020204" pitchFamily="34" charset="0"/>
              <a:buChar char="•"/>
            </a:pPr>
            <a:r>
              <a:rPr lang="en-US" dirty="0"/>
              <a:t>Create the Local Network Gateway</a:t>
            </a:r>
          </a:p>
          <a:p>
            <a:pPr marL="342900" lvl="1" indent="-171450" defTabSz="444500">
              <a:lnSpc>
                <a:spcPct val="150000"/>
              </a:lnSpc>
              <a:spcBef>
                <a:spcPct val="0"/>
              </a:spcBef>
              <a:spcAft>
                <a:spcPts val="900"/>
              </a:spcAft>
              <a:buFont typeface="Arial" panose="020B0604020202020204" pitchFamily="34" charset="0"/>
              <a:buChar char="•"/>
            </a:pPr>
            <a:r>
              <a:rPr lang="en-US" dirty="0"/>
              <a:t>Setup the On-premises VPN Device</a:t>
            </a:r>
          </a:p>
          <a:p>
            <a:pPr marL="342900" lvl="1" indent="-171450" defTabSz="444500">
              <a:lnSpc>
                <a:spcPct val="150000"/>
              </a:lnSpc>
              <a:spcBef>
                <a:spcPct val="0"/>
              </a:spcBef>
              <a:spcAft>
                <a:spcPts val="900"/>
              </a:spcAft>
              <a:buFont typeface="Arial" panose="020B0604020202020204" pitchFamily="34" charset="0"/>
              <a:buChar char="•"/>
            </a:pPr>
            <a:r>
              <a:rPr lang="en-US" dirty="0"/>
              <a:t>Create the VPN Connection</a:t>
            </a:r>
          </a:p>
          <a:p>
            <a:pPr defTabSz="444500">
              <a:lnSpc>
                <a:spcPct val="150000"/>
              </a:lnSpc>
              <a:spcBef>
                <a:spcPct val="0"/>
              </a:spcBef>
              <a:spcAft>
                <a:spcPts val="900"/>
              </a:spcAft>
            </a:pPr>
            <a:r>
              <a:rPr lang="en-US" dirty="0"/>
              <a:t>Determine High Availability Scenarios</a:t>
            </a:r>
          </a:p>
          <a:p>
            <a:pPr defTabSz="444500">
              <a:lnSpc>
                <a:spcPct val="150000"/>
              </a:lnSpc>
              <a:spcBef>
                <a:spcPct val="0"/>
              </a:spcBef>
              <a:spcAft>
                <a:spcPts val="900"/>
              </a:spcAft>
            </a:pPr>
            <a:r>
              <a:rPr lang="en-US" dirty="0"/>
              <a:t>Summary and Resources</a:t>
            </a:r>
          </a:p>
        </p:txBody>
      </p:sp>
      <p:pic>
        <p:nvPicPr>
          <p:cNvPr id="113" name="Picture 112">
            <a:extLst>
              <a:ext uri="{FF2B5EF4-FFF2-40B4-BE49-F238E27FC236}">
                <a16:creationId xmlns:a16="http://schemas.microsoft.com/office/drawing/2014/main" id="{900FF0BA-1FEF-4161-A932-D5298A17BD8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57085" y="571715"/>
            <a:ext cx="506562" cy="414797"/>
          </a:xfrm>
          <a:prstGeom prst="rect">
            <a:avLst/>
          </a:prstGeom>
        </p:spPr>
      </p:pic>
      <p:pic>
        <p:nvPicPr>
          <p:cNvPr id="222" name="Picture 221">
            <a:extLst>
              <a:ext uri="{FF2B5EF4-FFF2-40B4-BE49-F238E27FC236}">
                <a16:creationId xmlns:a16="http://schemas.microsoft.com/office/drawing/2014/main" id="{5047F2DA-BC96-45DE-A78C-90B47592F24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657085" y="1093694"/>
            <a:ext cx="505567" cy="415614"/>
          </a:xfrm>
          <a:prstGeom prst="rect">
            <a:avLst/>
          </a:prstGeom>
        </p:spPr>
      </p:pic>
      <p:pic>
        <p:nvPicPr>
          <p:cNvPr id="256" name="Picture 255">
            <a:extLst>
              <a:ext uri="{FF2B5EF4-FFF2-40B4-BE49-F238E27FC236}">
                <a16:creationId xmlns:a16="http://schemas.microsoft.com/office/drawing/2014/main" id="{D0C11CFC-C5B6-4F19-882C-8040B0C3C910}"/>
              </a:ext>
              <a:ext uri="{C183D7F6-B498-43B3-948B-1728B52AA6E4}">
                <adec:decorative xmlns:adec="http://schemas.microsoft.com/office/drawing/2017/decorative" val="1"/>
              </a:ext>
            </a:extLst>
          </p:cNvPr>
          <p:cNvPicPr>
            <a:picLocks noChangeAspect="1"/>
          </p:cNvPicPr>
          <p:nvPr/>
        </p:nvPicPr>
        <p:blipFill rotWithShape="1">
          <a:blip r:embed="rId5"/>
          <a:srcRect l="1171" t="1169" r="1171" b="1169"/>
          <a:stretch/>
        </p:blipFill>
        <p:spPr>
          <a:xfrm>
            <a:off x="3681340" y="1590189"/>
            <a:ext cx="494710" cy="405092"/>
          </a:xfrm>
          <a:prstGeom prst="ellipse">
            <a:avLst/>
          </a:prstGeom>
        </p:spPr>
      </p:pic>
      <p:pic>
        <p:nvPicPr>
          <p:cNvPr id="290" name="Picture 289">
            <a:extLst>
              <a:ext uri="{FF2B5EF4-FFF2-40B4-BE49-F238E27FC236}">
                <a16:creationId xmlns:a16="http://schemas.microsoft.com/office/drawing/2014/main" id="{5896A289-E532-42F0-A7BC-713DABACECA8}"/>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651159" y="5293193"/>
            <a:ext cx="505567" cy="414797"/>
          </a:xfrm>
          <a:prstGeom prst="rect">
            <a:avLst/>
          </a:prstGeom>
        </p:spPr>
      </p:pic>
      <p:grpSp>
        <p:nvGrpSpPr>
          <p:cNvPr id="27" name="Group 26">
            <a:extLst>
              <a:ext uri="{FF2B5EF4-FFF2-40B4-BE49-F238E27FC236}">
                <a16:creationId xmlns:a16="http://schemas.microsoft.com/office/drawing/2014/main" id="{DD5610C6-CC5F-4957-A1BB-93E8164C9E86}"/>
              </a:ext>
              <a:ext uri="{C183D7F6-B498-43B3-948B-1728B52AA6E4}">
                <adec:decorative xmlns:adec="http://schemas.microsoft.com/office/drawing/2017/decorative" val="1"/>
              </a:ext>
            </a:extLst>
          </p:cNvPr>
          <p:cNvGrpSpPr/>
          <p:nvPr/>
        </p:nvGrpSpPr>
        <p:grpSpPr>
          <a:xfrm>
            <a:off x="3656090" y="5815989"/>
            <a:ext cx="506562" cy="414797"/>
            <a:chOff x="10493727" y="629664"/>
            <a:chExt cx="519000" cy="503150"/>
          </a:xfrm>
        </p:grpSpPr>
        <p:pic>
          <p:nvPicPr>
            <p:cNvPr id="28" name="Picture 27">
              <a:extLst>
                <a:ext uri="{FF2B5EF4-FFF2-40B4-BE49-F238E27FC236}">
                  <a16:creationId xmlns:a16="http://schemas.microsoft.com/office/drawing/2014/main" id="{11304069-9388-491D-B1AB-DD5D8FB579FC}"/>
                </a:ext>
              </a:extLst>
            </p:cNvPr>
            <p:cNvPicPr>
              <a:picLocks noChangeAspect="1"/>
            </p:cNvPicPr>
            <p:nvPr/>
          </p:nvPicPr>
          <p:blipFill>
            <a:blip r:embed="rId7"/>
            <a:stretch>
              <a:fillRect/>
            </a:stretch>
          </p:blipFill>
          <p:spPr>
            <a:xfrm>
              <a:off x="10493727" y="629664"/>
              <a:ext cx="519000" cy="503150"/>
            </a:xfrm>
            <a:prstGeom prst="rect">
              <a:avLst/>
            </a:prstGeom>
          </p:spPr>
        </p:pic>
        <p:grpSp>
          <p:nvGrpSpPr>
            <p:cNvPr id="29" name="Group 28">
              <a:extLst>
                <a:ext uri="{FF2B5EF4-FFF2-40B4-BE49-F238E27FC236}">
                  <a16:creationId xmlns:a16="http://schemas.microsoft.com/office/drawing/2014/main" id="{4100D776-6791-4D00-92DB-E8CC9FD57BE6}"/>
                </a:ext>
              </a:extLst>
            </p:cNvPr>
            <p:cNvGrpSpPr/>
            <p:nvPr/>
          </p:nvGrpSpPr>
          <p:grpSpPr>
            <a:xfrm>
              <a:off x="10604345" y="727773"/>
              <a:ext cx="297764" cy="272864"/>
              <a:chOff x="3876178" y="3413953"/>
              <a:chExt cx="297764" cy="255320"/>
            </a:xfrm>
          </p:grpSpPr>
          <p:sp>
            <p:nvSpPr>
              <p:cNvPr id="30" name="Freeform: Shape 29">
                <a:extLst>
                  <a:ext uri="{FF2B5EF4-FFF2-40B4-BE49-F238E27FC236}">
                    <a16:creationId xmlns:a16="http://schemas.microsoft.com/office/drawing/2014/main" id="{8460F53A-5A45-4A38-8A61-AA0E709EC45F}"/>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D018A40-7B43-435D-9DCB-B0CA960C9E7E}"/>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F91BC7D-E2FE-4FCB-B9D3-D76BB13448E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B68DC51-F826-4FEE-8FF8-524D9D99A58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CD2EEB9-19EA-48B9-A558-336C79CA3426}"/>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8138C3B-8D9E-4E26-A05E-03547FE128B9}"/>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F441978-9FE7-4ED7-A2DD-DC8EF768645C}"/>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6DC0E7A0-668F-4D44-A00C-833E66F9D40B}"/>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5737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VPN Gateway Uses</a:t>
            </a:r>
          </a:p>
        </p:txBody>
      </p:sp>
      <p:grpSp>
        <p:nvGrpSpPr>
          <p:cNvPr id="2" name="Group 1" descr="Azure has two VNets connected with peering. Point to site connects a user. Site to side connects local on-premises networks. ">
            <a:extLst>
              <a:ext uri="{FF2B5EF4-FFF2-40B4-BE49-F238E27FC236}">
                <a16:creationId xmlns:a16="http://schemas.microsoft.com/office/drawing/2014/main" id="{32735B61-DFC7-4EDF-AA56-D8609E07B121}"/>
              </a:ext>
            </a:extLst>
          </p:cNvPr>
          <p:cNvGrpSpPr/>
          <p:nvPr/>
        </p:nvGrpSpPr>
        <p:grpSpPr>
          <a:xfrm>
            <a:off x="741022" y="1353620"/>
            <a:ext cx="11580319" cy="2995813"/>
            <a:chOff x="741022" y="1353620"/>
            <a:chExt cx="11580319" cy="2995813"/>
          </a:xfrm>
        </p:grpSpPr>
        <p:grpSp>
          <p:nvGrpSpPr>
            <p:cNvPr id="3" name="Group 2">
              <a:extLst>
                <a:ext uri="{FF2B5EF4-FFF2-40B4-BE49-F238E27FC236}">
                  <a16:creationId xmlns:a16="http://schemas.microsoft.com/office/drawing/2014/main" id="{DC407D8D-6357-4B01-AE4B-0C65366C7004}"/>
                </a:ext>
              </a:extLst>
            </p:cNvPr>
            <p:cNvGrpSpPr/>
            <p:nvPr/>
          </p:nvGrpSpPr>
          <p:grpSpPr>
            <a:xfrm>
              <a:off x="741022" y="2170903"/>
              <a:ext cx="1891629" cy="1620549"/>
              <a:chOff x="1168399" y="1610331"/>
              <a:chExt cx="1891629" cy="2199669"/>
            </a:xfrm>
          </p:grpSpPr>
          <p:sp>
            <p:nvSpPr>
              <p:cNvPr id="21" name="Rectangle 20">
                <a:extLst>
                  <a:ext uri="{FF2B5EF4-FFF2-40B4-BE49-F238E27FC236}">
                    <a16:creationId xmlns:a16="http://schemas.microsoft.com/office/drawing/2014/main" id="{4F0550D4-360B-4AC4-891F-AFC2139737EC}"/>
                  </a:ext>
                </a:extLst>
              </p:cNvPr>
              <p:cNvSpPr/>
              <p:nvPr/>
            </p:nvSpPr>
            <p:spPr bwMode="auto">
              <a:xfrm>
                <a:off x="1168399" y="1889760"/>
                <a:ext cx="1891629" cy="19202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VNet 1</a:t>
                </a:r>
              </a:p>
            </p:txBody>
          </p:sp>
          <p:pic>
            <p:nvPicPr>
              <p:cNvPr id="24" name="Graphic 23">
                <a:extLst>
                  <a:ext uri="{FF2B5EF4-FFF2-40B4-BE49-F238E27FC236}">
                    <a16:creationId xmlns:a16="http://schemas.microsoft.com/office/drawing/2014/main" id="{9B1C3919-6151-4E9D-9EB8-CB1E7DBDB6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8540" y="1610331"/>
                <a:ext cx="611448" cy="611448"/>
              </a:xfrm>
              <a:prstGeom prst="rect">
                <a:avLst/>
              </a:prstGeom>
            </p:spPr>
          </p:pic>
        </p:grpSp>
        <p:grpSp>
          <p:nvGrpSpPr>
            <p:cNvPr id="72" name="Group 71">
              <a:extLst>
                <a:ext uri="{FF2B5EF4-FFF2-40B4-BE49-F238E27FC236}">
                  <a16:creationId xmlns:a16="http://schemas.microsoft.com/office/drawing/2014/main" id="{2573DDF0-B31D-46C0-AE1B-51DFCEFB98A7}"/>
                </a:ext>
              </a:extLst>
            </p:cNvPr>
            <p:cNvGrpSpPr/>
            <p:nvPr/>
          </p:nvGrpSpPr>
          <p:grpSpPr>
            <a:xfrm>
              <a:off x="4583368" y="2174255"/>
              <a:ext cx="1891629" cy="1628876"/>
              <a:chOff x="1168399" y="1610331"/>
              <a:chExt cx="1891629" cy="2199669"/>
            </a:xfrm>
          </p:grpSpPr>
          <p:sp>
            <p:nvSpPr>
              <p:cNvPr id="73" name="Rectangle 72">
                <a:extLst>
                  <a:ext uri="{FF2B5EF4-FFF2-40B4-BE49-F238E27FC236}">
                    <a16:creationId xmlns:a16="http://schemas.microsoft.com/office/drawing/2014/main" id="{F1E30093-C715-4AFB-B947-1103BFBF4AC9}"/>
                  </a:ext>
                </a:extLst>
              </p:cNvPr>
              <p:cNvSpPr/>
              <p:nvPr/>
            </p:nvSpPr>
            <p:spPr bwMode="auto">
              <a:xfrm>
                <a:off x="1168399" y="1889760"/>
                <a:ext cx="1891629" cy="19202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VNet 2</a:t>
                </a:r>
              </a:p>
            </p:txBody>
          </p:sp>
          <p:pic>
            <p:nvPicPr>
              <p:cNvPr id="74" name="Graphic 73">
                <a:extLst>
                  <a:ext uri="{FF2B5EF4-FFF2-40B4-BE49-F238E27FC236}">
                    <a16:creationId xmlns:a16="http://schemas.microsoft.com/office/drawing/2014/main" id="{1F17027B-71A4-48EC-8C68-C574B01213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8540" y="1610331"/>
                <a:ext cx="611448" cy="611448"/>
              </a:xfrm>
              <a:prstGeom prst="rect">
                <a:avLst/>
              </a:prstGeom>
            </p:spPr>
          </p:pic>
        </p:grpSp>
        <p:cxnSp>
          <p:nvCxnSpPr>
            <p:cNvPr id="6" name="Straight Arrow Connector 5">
              <a:extLst>
                <a:ext uri="{FF2B5EF4-FFF2-40B4-BE49-F238E27FC236}">
                  <a16:creationId xmlns:a16="http://schemas.microsoft.com/office/drawing/2014/main" id="{DA6ABF30-DA74-4D2E-A65D-F9DBED6B0145}"/>
                </a:ext>
              </a:extLst>
            </p:cNvPr>
            <p:cNvCxnSpPr>
              <a:cxnSpLocks/>
              <a:endCxn id="73" idx="1"/>
            </p:cNvCxnSpPr>
            <p:nvPr/>
          </p:nvCxnSpPr>
          <p:spPr>
            <a:xfrm>
              <a:off x="2619106" y="3084108"/>
              <a:ext cx="1964262" cy="804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4A47695-1B6D-4867-9CFF-D389B946AC65}"/>
                </a:ext>
              </a:extLst>
            </p:cNvPr>
            <p:cNvSpPr txBox="1"/>
            <p:nvPr/>
          </p:nvSpPr>
          <p:spPr>
            <a:xfrm>
              <a:off x="2750623" y="2644938"/>
              <a:ext cx="1844303" cy="400110"/>
            </a:xfrm>
            <a:prstGeom prst="rect">
              <a:avLst/>
            </a:prstGeom>
            <a:noFill/>
          </p:spPr>
          <p:txBody>
            <a:bodyPr wrap="square">
              <a:spAutoFit/>
            </a:bodyPr>
            <a:lstStyle/>
            <a:p>
              <a:r>
                <a:rPr lang="en-US" sz="2000" dirty="0">
                  <a:solidFill>
                    <a:schemeClr val="tx1"/>
                  </a:solidFill>
                </a:rPr>
                <a:t>VNet-to-VNet</a:t>
              </a:r>
              <a:endParaRPr lang="en-US" sz="2000" dirty="0"/>
            </a:p>
          </p:txBody>
        </p:sp>
        <p:sp>
          <p:nvSpPr>
            <p:cNvPr id="14" name="Right Bracket 13">
              <a:extLst>
                <a:ext uri="{FF2B5EF4-FFF2-40B4-BE49-F238E27FC236}">
                  <a16:creationId xmlns:a16="http://schemas.microsoft.com/office/drawing/2014/main" id="{F6B324E0-6912-40C0-8E95-17816013E872}"/>
                </a:ext>
              </a:extLst>
            </p:cNvPr>
            <p:cNvSpPr/>
            <p:nvPr/>
          </p:nvSpPr>
          <p:spPr>
            <a:xfrm rot="16200000">
              <a:off x="3612656" y="-788689"/>
              <a:ext cx="285256" cy="5439431"/>
            </a:xfrm>
            <a:prstGeom prst="rightBracket">
              <a:avLst>
                <a:gd name="adj" fmla="val 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5" name="TextBox 14">
              <a:extLst>
                <a:ext uri="{FF2B5EF4-FFF2-40B4-BE49-F238E27FC236}">
                  <a16:creationId xmlns:a16="http://schemas.microsoft.com/office/drawing/2014/main" id="{154FC39A-2241-49BC-BA6F-AC0065FF06BC}"/>
                </a:ext>
              </a:extLst>
            </p:cNvPr>
            <p:cNvSpPr txBox="1"/>
            <p:nvPr/>
          </p:nvSpPr>
          <p:spPr>
            <a:xfrm>
              <a:off x="3405761" y="1353620"/>
              <a:ext cx="933953" cy="400110"/>
            </a:xfrm>
            <a:prstGeom prst="rect">
              <a:avLst/>
            </a:prstGeom>
            <a:solidFill>
              <a:schemeClr val="bg1"/>
            </a:solidFill>
          </p:spPr>
          <p:txBody>
            <a:bodyPr wrap="square">
              <a:spAutoFit/>
            </a:bodyPr>
            <a:lstStyle/>
            <a:p>
              <a:r>
                <a:rPr lang="en-US" sz="2000" dirty="0">
                  <a:solidFill>
                    <a:schemeClr val="tx1"/>
                  </a:solidFill>
                </a:rPr>
                <a:t>Azure</a:t>
              </a:r>
              <a:endParaRPr lang="en-US" sz="2000" dirty="0"/>
            </a:p>
          </p:txBody>
        </p:sp>
        <p:pic>
          <p:nvPicPr>
            <p:cNvPr id="78" name="Graphic 77">
              <a:extLst>
                <a:ext uri="{FF2B5EF4-FFF2-40B4-BE49-F238E27FC236}">
                  <a16:creationId xmlns:a16="http://schemas.microsoft.com/office/drawing/2014/main" id="{DA6255E8-C065-4EFC-90BF-5F5BD7F594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43053" y="2854996"/>
              <a:ext cx="352107" cy="352107"/>
            </a:xfrm>
            <a:prstGeom prst="rect">
              <a:avLst/>
            </a:prstGeom>
          </p:spPr>
        </p:pic>
        <p:pic>
          <p:nvPicPr>
            <p:cNvPr id="80" name="Graphic 79">
              <a:extLst>
                <a:ext uri="{FF2B5EF4-FFF2-40B4-BE49-F238E27FC236}">
                  <a16:creationId xmlns:a16="http://schemas.microsoft.com/office/drawing/2014/main" id="{095ED7F5-9DED-411E-BD89-0201421610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37867" y="2854996"/>
              <a:ext cx="352107" cy="352107"/>
            </a:xfrm>
            <a:prstGeom prst="rect">
              <a:avLst/>
            </a:prstGeom>
          </p:spPr>
        </p:pic>
        <p:sp>
          <p:nvSpPr>
            <p:cNvPr id="83" name="Rectangle 82">
              <a:extLst>
                <a:ext uri="{FF2B5EF4-FFF2-40B4-BE49-F238E27FC236}">
                  <a16:creationId xmlns:a16="http://schemas.microsoft.com/office/drawing/2014/main" id="{F4F5E203-0BF9-4BBE-966F-EC6ADC95BF36}"/>
                </a:ext>
              </a:extLst>
            </p:cNvPr>
            <p:cNvSpPr/>
            <p:nvPr/>
          </p:nvSpPr>
          <p:spPr bwMode="auto">
            <a:xfrm>
              <a:off x="10148748" y="2927477"/>
              <a:ext cx="2172593" cy="14219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Local on-premises network</a:t>
              </a:r>
            </a:p>
          </p:txBody>
        </p:sp>
        <p:grpSp>
          <p:nvGrpSpPr>
            <p:cNvPr id="19" name="Group 18">
              <a:extLst>
                <a:ext uri="{FF2B5EF4-FFF2-40B4-BE49-F238E27FC236}">
                  <a16:creationId xmlns:a16="http://schemas.microsoft.com/office/drawing/2014/main" id="{2192B489-5FDA-4561-A050-B566168CD278}"/>
                </a:ext>
              </a:extLst>
            </p:cNvPr>
            <p:cNvGrpSpPr>
              <a:grpSpLocks noChangeAspect="1"/>
            </p:cNvGrpSpPr>
            <p:nvPr/>
          </p:nvGrpSpPr>
          <p:grpSpPr bwMode="auto">
            <a:xfrm>
              <a:off x="9509018" y="3084108"/>
              <a:ext cx="605647" cy="1063613"/>
              <a:chOff x="3597" y="466"/>
              <a:chExt cx="771" cy="1354"/>
            </a:xfrm>
          </p:grpSpPr>
          <p:sp>
            <p:nvSpPr>
              <p:cNvPr id="20" name="AutoShape 7">
                <a:extLst>
                  <a:ext uri="{FF2B5EF4-FFF2-40B4-BE49-F238E27FC236}">
                    <a16:creationId xmlns:a16="http://schemas.microsoft.com/office/drawing/2014/main" id="{53CE80AC-F7E8-478F-BBE1-5D46398A387A}"/>
                  </a:ext>
                </a:extLst>
              </p:cNvPr>
              <p:cNvSpPr>
                <a:spLocks noChangeAspect="1" noChangeArrowheads="1" noTextEdit="1"/>
              </p:cNvSpPr>
              <p:nvPr/>
            </p:nvSpPr>
            <p:spPr bwMode="auto">
              <a:xfrm>
                <a:off x="3600" y="469"/>
                <a:ext cx="768"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011C38AC-B700-468B-9A6E-3A03CC0B583A}"/>
                  </a:ext>
                </a:extLst>
              </p:cNvPr>
              <p:cNvSpPr>
                <a:spLocks noChangeArrowheads="1"/>
              </p:cNvSpPr>
              <p:nvPr/>
            </p:nvSpPr>
            <p:spPr bwMode="auto">
              <a:xfrm>
                <a:off x="3597" y="1386"/>
                <a:ext cx="541" cy="431"/>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5" name="Freeform 135">
                <a:extLst>
                  <a:ext uri="{FF2B5EF4-FFF2-40B4-BE49-F238E27FC236}">
                    <a16:creationId xmlns:a16="http://schemas.microsoft.com/office/drawing/2014/main" id="{AF9FB9BB-DD6B-4A2C-B007-63646DF180C5}"/>
                  </a:ext>
                </a:extLst>
              </p:cNvPr>
              <p:cNvSpPr>
                <a:spLocks/>
              </p:cNvSpPr>
              <p:nvPr/>
            </p:nvSpPr>
            <p:spPr bwMode="auto">
              <a:xfrm>
                <a:off x="3908" y="606"/>
                <a:ext cx="460" cy="1211"/>
              </a:xfrm>
              <a:custGeom>
                <a:avLst/>
                <a:gdLst>
                  <a:gd name="T0" fmla="*/ 0 w 460"/>
                  <a:gd name="T1" fmla="*/ 0 h 1211"/>
                  <a:gd name="T2" fmla="*/ 460 w 460"/>
                  <a:gd name="T3" fmla="*/ 0 h 1211"/>
                  <a:gd name="T4" fmla="*/ 460 w 460"/>
                  <a:gd name="T5" fmla="*/ 1211 h 1211"/>
                  <a:gd name="T6" fmla="*/ 0 w 460"/>
                  <a:gd name="T7" fmla="*/ 1211 h 1211"/>
                  <a:gd name="T8" fmla="*/ 0 w 460"/>
                  <a:gd name="T9" fmla="*/ 790 h 1211"/>
                  <a:gd name="T10" fmla="*/ 0 w 460"/>
                  <a:gd name="T11" fmla="*/ 0 h 1211"/>
                </a:gdLst>
                <a:ahLst/>
                <a:cxnLst>
                  <a:cxn ang="0">
                    <a:pos x="T0" y="T1"/>
                  </a:cxn>
                  <a:cxn ang="0">
                    <a:pos x="T2" y="T3"/>
                  </a:cxn>
                  <a:cxn ang="0">
                    <a:pos x="T4" y="T5"/>
                  </a:cxn>
                  <a:cxn ang="0">
                    <a:pos x="T6" y="T7"/>
                  </a:cxn>
                  <a:cxn ang="0">
                    <a:pos x="T8" y="T9"/>
                  </a:cxn>
                  <a:cxn ang="0">
                    <a:pos x="T10" y="T11"/>
                  </a:cxn>
                </a:cxnLst>
                <a:rect l="0" t="0" r="r" b="b"/>
                <a:pathLst>
                  <a:path w="460" h="1211">
                    <a:moveTo>
                      <a:pt x="0" y="0"/>
                    </a:moveTo>
                    <a:lnTo>
                      <a:pt x="460" y="0"/>
                    </a:lnTo>
                    <a:lnTo>
                      <a:pt x="460" y="1211"/>
                    </a:lnTo>
                    <a:lnTo>
                      <a:pt x="0" y="1211"/>
                    </a:lnTo>
                    <a:lnTo>
                      <a:pt x="0" y="790"/>
                    </a:lnTo>
                    <a:lnTo>
                      <a:pt x="0"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7" name="Freeform 136">
                <a:extLst>
                  <a:ext uri="{FF2B5EF4-FFF2-40B4-BE49-F238E27FC236}">
                    <a16:creationId xmlns:a16="http://schemas.microsoft.com/office/drawing/2014/main" id="{FEC4A31B-0138-4D20-AEDC-4A4CBFBB7B98}"/>
                  </a:ext>
                </a:extLst>
              </p:cNvPr>
              <p:cNvSpPr>
                <a:spLocks/>
              </p:cNvSpPr>
              <p:nvPr/>
            </p:nvSpPr>
            <p:spPr bwMode="auto">
              <a:xfrm>
                <a:off x="3597" y="1396"/>
                <a:ext cx="311" cy="421"/>
              </a:xfrm>
              <a:custGeom>
                <a:avLst/>
                <a:gdLst>
                  <a:gd name="T0" fmla="*/ 0 w 311"/>
                  <a:gd name="T1" fmla="*/ 421 h 421"/>
                  <a:gd name="T2" fmla="*/ 311 w 311"/>
                  <a:gd name="T3" fmla="*/ 421 h 421"/>
                  <a:gd name="T4" fmla="*/ 311 w 311"/>
                  <a:gd name="T5" fmla="*/ 0 h 421"/>
                  <a:gd name="T6" fmla="*/ 0 w 311"/>
                  <a:gd name="T7" fmla="*/ 421 h 421"/>
                </a:gdLst>
                <a:ahLst/>
                <a:cxnLst>
                  <a:cxn ang="0">
                    <a:pos x="T0" y="T1"/>
                  </a:cxn>
                  <a:cxn ang="0">
                    <a:pos x="T2" y="T3"/>
                  </a:cxn>
                  <a:cxn ang="0">
                    <a:pos x="T4" y="T5"/>
                  </a:cxn>
                  <a:cxn ang="0">
                    <a:pos x="T6" y="T7"/>
                  </a:cxn>
                </a:cxnLst>
                <a:rect l="0" t="0" r="r" b="b"/>
                <a:pathLst>
                  <a:path w="311" h="421">
                    <a:moveTo>
                      <a:pt x="0" y="421"/>
                    </a:moveTo>
                    <a:lnTo>
                      <a:pt x="311" y="421"/>
                    </a:lnTo>
                    <a:lnTo>
                      <a:pt x="311" y="0"/>
                    </a:lnTo>
                    <a:lnTo>
                      <a:pt x="0" y="421"/>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8" name="Rectangle 27">
                <a:extLst>
                  <a:ext uri="{FF2B5EF4-FFF2-40B4-BE49-F238E27FC236}">
                    <a16:creationId xmlns:a16="http://schemas.microsoft.com/office/drawing/2014/main" id="{04491EBB-E42A-4BA1-A5A7-78D75E9EC081}"/>
                  </a:ext>
                </a:extLst>
              </p:cNvPr>
              <p:cNvSpPr>
                <a:spLocks noChangeArrowheads="1"/>
              </p:cNvSpPr>
              <p:nvPr/>
            </p:nvSpPr>
            <p:spPr bwMode="auto">
              <a:xfrm>
                <a:off x="3967"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9" name="Rectangle 28">
                <a:extLst>
                  <a:ext uri="{FF2B5EF4-FFF2-40B4-BE49-F238E27FC236}">
                    <a16:creationId xmlns:a16="http://schemas.microsoft.com/office/drawing/2014/main" id="{A202C6EF-5420-4BC5-B11C-DA148B966595}"/>
                  </a:ext>
                </a:extLst>
              </p:cNvPr>
              <p:cNvSpPr>
                <a:spLocks noChangeArrowheads="1"/>
              </p:cNvSpPr>
              <p:nvPr/>
            </p:nvSpPr>
            <p:spPr bwMode="auto">
              <a:xfrm>
                <a:off x="4066"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1" name="Rectangle 30">
                <a:extLst>
                  <a:ext uri="{FF2B5EF4-FFF2-40B4-BE49-F238E27FC236}">
                    <a16:creationId xmlns:a16="http://schemas.microsoft.com/office/drawing/2014/main" id="{D4E9C6EA-B17F-4B3D-A096-B87D0F7518BE}"/>
                  </a:ext>
                </a:extLst>
              </p:cNvPr>
              <p:cNvSpPr>
                <a:spLocks noChangeArrowheads="1"/>
              </p:cNvSpPr>
              <p:nvPr/>
            </p:nvSpPr>
            <p:spPr bwMode="auto">
              <a:xfrm>
                <a:off x="4164"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3" name="Rectangle 32">
                <a:extLst>
                  <a:ext uri="{FF2B5EF4-FFF2-40B4-BE49-F238E27FC236}">
                    <a16:creationId xmlns:a16="http://schemas.microsoft.com/office/drawing/2014/main" id="{09887107-5AE6-4ACB-BE69-8EECE5DF9E47}"/>
                  </a:ext>
                </a:extLst>
              </p:cNvPr>
              <p:cNvSpPr>
                <a:spLocks noChangeArrowheads="1"/>
              </p:cNvSpPr>
              <p:nvPr/>
            </p:nvSpPr>
            <p:spPr bwMode="auto">
              <a:xfrm>
                <a:off x="4263"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5" name="Rectangle 34">
                <a:extLst>
                  <a:ext uri="{FF2B5EF4-FFF2-40B4-BE49-F238E27FC236}">
                    <a16:creationId xmlns:a16="http://schemas.microsoft.com/office/drawing/2014/main" id="{3C3DAC73-A273-4D3D-84C6-154D8656FD2D}"/>
                  </a:ext>
                </a:extLst>
              </p:cNvPr>
              <p:cNvSpPr>
                <a:spLocks noChangeArrowheads="1"/>
              </p:cNvSpPr>
              <p:nvPr/>
            </p:nvSpPr>
            <p:spPr bwMode="auto">
              <a:xfrm>
                <a:off x="3967"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7" name="Rectangle 36">
                <a:extLst>
                  <a:ext uri="{FF2B5EF4-FFF2-40B4-BE49-F238E27FC236}">
                    <a16:creationId xmlns:a16="http://schemas.microsoft.com/office/drawing/2014/main" id="{50220E7B-C28B-4342-858C-048859127FCF}"/>
                  </a:ext>
                </a:extLst>
              </p:cNvPr>
              <p:cNvSpPr>
                <a:spLocks noChangeArrowheads="1"/>
              </p:cNvSpPr>
              <p:nvPr/>
            </p:nvSpPr>
            <p:spPr bwMode="auto">
              <a:xfrm>
                <a:off x="4066"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8" name="Rectangle 37">
                <a:extLst>
                  <a:ext uri="{FF2B5EF4-FFF2-40B4-BE49-F238E27FC236}">
                    <a16:creationId xmlns:a16="http://schemas.microsoft.com/office/drawing/2014/main" id="{50799F6F-4659-4DEE-9E2F-8DAC242E814B}"/>
                  </a:ext>
                </a:extLst>
              </p:cNvPr>
              <p:cNvSpPr>
                <a:spLocks noChangeArrowheads="1"/>
              </p:cNvSpPr>
              <p:nvPr/>
            </p:nvSpPr>
            <p:spPr bwMode="auto">
              <a:xfrm>
                <a:off x="4164" y="821"/>
                <a:ext cx="46" cy="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9" name="Rectangle 38">
                <a:extLst>
                  <a:ext uri="{FF2B5EF4-FFF2-40B4-BE49-F238E27FC236}">
                    <a16:creationId xmlns:a16="http://schemas.microsoft.com/office/drawing/2014/main" id="{64506344-119E-4DEB-AC13-75166F133082}"/>
                  </a:ext>
                </a:extLst>
              </p:cNvPr>
              <p:cNvSpPr>
                <a:spLocks noChangeArrowheads="1"/>
              </p:cNvSpPr>
              <p:nvPr/>
            </p:nvSpPr>
            <p:spPr bwMode="auto">
              <a:xfrm>
                <a:off x="4263"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0" name="Rectangle 39">
                <a:extLst>
                  <a:ext uri="{FF2B5EF4-FFF2-40B4-BE49-F238E27FC236}">
                    <a16:creationId xmlns:a16="http://schemas.microsoft.com/office/drawing/2014/main" id="{4F9B6060-3D3A-4C8D-8D8F-338661C5E1F8}"/>
                  </a:ext>
                </a:extLst>
              </p:cNvPr>
              <p:cNvSpPr>
                <a:spLocks noChangeArrowheads="1"/>
              </p:cNvSpPr>
              <p:nvPr/>
            </p:nvSpPr>
            <p:spPr bwMode="auto">
              <a:xfrm>
                <a:off x="3967" y="952"/>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1" name="Rectangle 40">
                <a:extLst>
                  <a:ext uri="{FF2B5EF4-FFF2-40B4-BE49-F238E27FC236}">
                    <a16:creationId xmlns:a16="http://schemas.microsoft.com/office/drawing/2014/main" id="{4D908BF1-F956-4CFF-ADFC-9AE7A4A058B2}"/>
                  </a:ext>
                </a:extLst>
              </p:cNvPr>
              <p:cNvSpPr>
                <a:spLocks noChangeArrowheads="1"/>
              </p:cNvSpPr>
              <p:nvPr/>
            </p:nvSpPr>
            <p:spPr bwMode="auto">
              <a:xfrm>
                <a:off x="4066"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2" name="Rectangle 41">
                <a:extLst>
                  <a:ext uri="{FF2B5EF4-FFF2-40B4-BE49-F238E27FC236}">
                    <a16:creationId xmlns:a16="http://schemas.microsoft.com/office/drawing/2014/main" id="{90A406B9-F603-44B3-B15E-3CF766A6C0C1}"/>
                  </a:ext>
                </a:extLst>
              </p:cNvPr>
              <p:cNvSpPr>
                <a:spLocks noChangeArrowheads="1"/>
              </p:cNvSpPr>
              <p:nvPr/>
            </p:nvSpPr>
            <p:spPr bwMode="auto">
              <a:xfrm>
                <a:off x="4164"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3" name="Rectangle 42">
                <a:extLst>
                  <a:ext uri="{FF2B5EF4-FFF2-40B4-BE49-F238E27FC236}">
                    <a16:creationId xmlns:a16="http://schemas.microsoft.com/office/drawing/2014/main" id="{B057F98E-5443-4608-8254-F91508509A7C}"/>
                  </a:ext>
                </a:extLst>
              </p:cNvPr>
              <p:cNvSpPr>
                <a:spLocks noChangeArrowheads="1"/>
              </p:cNvSpPr>
              <p:nvPr/>
            </p:nvSpPr>
            <p:spPr bwMode="auto">
              <a:xfrm>
                <a:off x="4263"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Rectangle 43">
                <a:extLst>
                  <a:ext uri="{FF2B5EF4-FFF2-40B4-BE49-F238E27FC236}">
                    <a16:creationId xmlns:a16="http://schemas.microsoft.com/office/drawing/2014/main" id="{67B19194-F15D-4B27-B595-C6DC333C8B99}"/>
                  </a:ext>
                </a:extLst>
              </p:cNvPr>
              <p:cNvSpPr>
                <a:spLocks noChangeArrowheads="1"/>
              </p:cNvSpPr>
              <p:nvPr/>
            </p:nvSpPr>
            <p:spPr bwMode="auto">
              <a:xfrm>
                <a:off x="3967"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5" name="Rectangle 44">
                <a:extLst>
                  <a:ext uri="{FF2B5EF4-FFF2-40B4-BE49-F238E27FC236}">
                    <a16:creationId xmlns:a16="http://schemas.microsoft.com/office/drawing/2014/main" id="{5432D269-66F6-4FB3-BE80-F0B9CB8AECB3}"/>
                  </a:ext>
                </a:extLst>
              </p:cNvPr>
              <p:cNvSpPr>
                <a:spLocks noChangeArrowheads="1"/>
              </p:cNvSpPr>
              <p:nvPr/>
            </p:nvSpPr>
            <p:spPr bwMode="auto">
              <a:xfrm>
                <a:off x="4066"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6" name="Rectangle 45">
                <a:extLst>
                  <a:ext uri="{FF2B5EF4-FFF2-40B4-BE49-F238E27FC236}">
                    <a16:creationId xmlns:a16="http://schemas.microsoft.com/office/drawing/2014/main" id="{0B7B996C-B048-4394-A5BD-42427BF0467E}"/>
                  </a:ext>
                </a:extLst>
              </p:cNvPr>
              <p:cNvSpPr>
                <a:spLocks noChangeArrowheads="1"/>
              </p:cNvSpPr>
              <p:nvPr/>
            </p:nvSpPr>
            <p:spPr bwMode="auto">
              <a:xfrm>
                <a:off x="4164"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7" name="Rectangle 46">
                <a:extLst>
                  <a:ext uri="{FF2B5EF4-FFF2-40B4-BE49-F238E27FC236}">
                    <a16:creationId xmlns:a16="http://schemas.microsoft.com/office/drawing/2014/main" id="{E55A1424-E0B7-49F9-9B90-84429C49FB41}"/>
                  </a:ext>
                </a:extLst>
              </p:cNvPr>
              <p:cNvSpPr>
                <a:spLocks noChangeArrowheads="1"/>
              </p:cNvSpPr>
              <p:nvPr/>
            </p:nvSpPr>
            <p:spPr bwMode="auto">
              <a:xfrm>
                <a:off x="4263"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8" name="Rectangle 47">
                <a:extLst>
                  <a:ext uri="{FF2B5EF4-FFF2-40B4-BE49-F238E27FC236}">
                    <a16:creationId xmlns:a16="http://schemas.microsoft.com/office/drawing/2014/main" id="{B7B65C64-40CF-45B4-B8DD-4A228A7AEB71}"/>
                  </a:ext>
                </a:extLst>
              </p:cNvPr>
              <p:cNvSpPr>
                <a:spLocks noChangeArrowheads="1"/>
              </p:cNvSpPr>
              <p:nvPr/>
            </p:nvSpPr>
            <p:spPr bwMode="auto">
              <a:xfrm>
                <a:off x="3967"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9" name="Rectangle 48">
                <a:extLst>
                  <a:ext uri="{FF2B5EF4-FFF2-40B4-BE49-F238E27FC236}">
                    <a16:creationId xmlns:a16="http://schemas.microsoft.com/office/drawing/2014/main" id="{8F666AAB-7677-47FA-B8BD-5C36A17F6E04}"/>
                  </a:ext>
                </a:extLst>
              </p:cNvPr>
              <p:cNvSpPr>
                <a:spLocks noChangeArrowheads="1"/>
              </p:cNvSpPr>
              <p:nvPr/>
            </p:nvSpPr>
            <p:spPr bwMode="auto">
              <a:xfrm>
                <a:off x="4066"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0" name="Rectangle 49">
                <a:extLst>
                  <a:ext uri="{FF2B5EF4-FFF2-40B4-BE49-F238E27FC236}">
                    <a16:creationId xmlns:a16="http://schemas.microsoft.com/office/drawing/2014/main" id="{01757A01-9B78-4784-88E6-E8449124C785}"/>
                  </a:ext>
                </a:extLst>
              </p:cNvPr>
              <p:cNvSpPr>
                <a:spLocks noChangeArrowheads="1"/>
              </p:cNvSpPr>
              <p:nvPr/>
            </p:nvSpPr>
            <p:spPr bwMode="auto">
              <a:xfrm>
                <a:off x="4164"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1" name="Rectangle 31">
                <a:extLst>
                  <a:ext uri="{FF2B5EF4-FFF2-40B4-BE49-F238E27FC236}">
                    <a16:creationId xmlns:a16="http://schemas.microsoft.com/office/drawing/2014/main" id="{48D24201-5C6B-487F-8A3C-C8EC95B454AF}"/>
                  </a:ext>
                </a:extLst>
              </p:cNvPr>
              <p:cNvSpPr>
                <a:spLocks noChangeArrowheads="1"/>
              </p:cNvSpPr>
              <p:nvPr/>
            </p:nvSpPr>
            <p:spPr bwMode="auto">
              <a:xfrm>
                <a:off x="4263"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2" name="Rectangle 32">
                <a:extLst>
                  <a:ext uri="{FF2B5EF4-FFF2-40B4-BE49-F238E27FC236}">
                    <a16:creationId xmlns:a16="http://schemas.microsoft.com/office/drawing/2014/main" id="{466D8C84-E31D-4D71-8903-36EE94E3827D}"/>
                  </a:ext>
                </a:extLst>
              </p:cNvPr>
              <p:cNvSpPr>
                <a:spLocks noChangeArrowheads="1"/>
              </p:cNvSpPr>
              <p:nvPr/>
            </p:nvSpPr>
            <p:spPr bwMode="auto">
              <a:xfrm>
                <a:off x="3967"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3" name="Rectangle 33">
                <a:extLst>
                  <a:ext uri="{FF2B5EF4-FFF2-40B4-BE49-F238E27FC236}">
                    <a16:creationId xmlns:a16="http://schemas.microsoft.com/office/drawing/2014/main" id="{687FD8EF-BA94-4E7A-A02B-60AC2D427AF8}"/>
                  </a:ext>
                </a:extLst>
              </p:cNvPr>
              <p:cNvSpPr>
                <a:spLocks noChangeArrowheads="1"/>
              </p:cNvSpPr>
              <p:nvPr/>
            </p:nvSpPr>
            <p:spPr bwMode="auto">
              <a:xfrm>
                <a:off x="4066"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4" name="Rectangle 34">
                <a:extLst>
                  <a:ext uri="{FF2B5EF4-FFF2-40B4-BE49-F238E27FC236}">
                    <a16:creationId xmlns:a16="http://schemas.microsoft.com/office/drawing/2014/main" id="{EF8063E0-99F4-4D46-AF2A-A9765D923C0D}"/>
                  </a:ext>
                </a:extLst>
              </p:cNvPr>
              <p:cNvSpPr>
                <a:spLocks noChangeArrowheads="1"/>
              </p:cNvSpPr>
              <p:nvPr/>
            </p:nvSpPr>
            <p:spPr bwMode="auto">
              <a:xfrm>
                <a:off x="4164"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5" name="Rectangle 35">
                <a:extLst>
                  <a:ext uri="{FF2B5EF4-FFF2-40B4-BE49-F238E27FC236}">
                    <a16:creationId xmlns:a16="http://schemas.microsoft.com/office/drawing/2014/main" id="{BA438163-4604-448E-A573-04C29EF6D9D1}"/>
                  </a:ext>
                </a:extLst>
              </p:cNvPr>
              <p:cNvSpPr>
                <a:spLocks noChangeArrowheads="1"/>
              </p:cNvSpPr>
              <p:nvPr/>
            </p:nvSpPr>
            <p:spPr bwMode="auto">
              <a:xfrm>
                <a:off x="4263"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6" name="Rectangle 36">
                <a:extLst>
                  <a:ext uri="{FF2B5EF4-FFF2-40B4-BE49-F238E27FC236}">
                    <a16:creationId xmlns:a16="http://schemas.microsoft.com/office/drawing/2014/main" id="{3243F0CB-FCD2-4B42-9AFB-7398BEC893E3}"/>
                  </a:ext>
                </a:extLst>
              </p:cNvPr>
              <p:cNvSpPr>
                <a:spLocks noChangeArrowheads="1"/>
              </p:cNvSpPr>
              <p:nvPr/>
            </p:nvSpPr>
            <p:spPr bwMode="auto">
              <a:xfrm>
                <a:off x="3967"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7" name="Rectangle 37">
                <a:extLst>
                  <a:ext uri="{FF2B5EF4-FFF2-40B4-BE49-F238E27FC236}">
                    <a16:creationId xmlns:a16="http://schemas.microsoft.com/office/drawing/2014/main" id="{1B87FB58-DB1C-4E99-9CCB-4A455135CE9B}"/>
                  </a:ext>
                </a:extLst>
              </p:cNvPr>
              <p:cNvSpPr>
                <a:spLocks noChangeArrowheads="1"/>
              </p:cNvSpPr>
              <p:nvPr/>
            </p:nvSpPr>
            <p:spPr bwMode="auto">
              <a:xfrm>
                <a:off x="4066"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8" name="Rectangle 38">
                <a:extLst>
                  <a:ext uri="{FF2B5EF4-FFF2-40B4-BE49-F238E27FC236}">
                    <a16:creationId xmlns:a16="http://schemas.microsoft.com/office/drawing/2014/main" id="{275BA9C4-B32F-4022-904D-553C71DDC1D9}"/>
                  </a:ext>
                </a:extLst>
              </p:cNvPr>
              <p:cNvSpPr>
                <a:spLocks noChangeArrowheads="1"/>
              </p:cNvSpPr>
              <p:nvPr/>
            </p:nvSpPr>
            <p:spPr bwMode="auto">
              <a:xfrm>
                <a:off x="4164"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9" name="Rectangle 39">
                <a:extLst>
                  <a:ext uri="{FF2B5EF4-FFF2-40B4-BE49-F238E27FC236}">
                    <a16:creationId xmlns:a16="http://schemas.microsoft.com/office/drawing/2014/main" id="{59911D52-DF2B-4C25-B62A-52EA158C78FE}"/>
                  </a:ext>
                </a:extLst>
              </p:cNvPr>
              <p:cNvSpPr>
                <a:spLocks noChangeArrowheads="1"/>
              </p:cNvSpPr>
              <p:nvPr/>
            </p:nvSpPr>
            <p:spPr bwMode="auto">
              <a:xfrm>
                <a:off x="4263"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0" name="Rectangle 40">
                <a:extLst>
                  <a:ext uri="{FF2B5EF4-FFF2-40B4-BE49-F238E27FC236}">
                    <a16:creationId xmlns:a16="http://schemas.microsoft.com/office/drawing/2014/main" id="{4358EB96-7060-4338-99C3-2A9F31C74631}"/>
                  </a:ext>
                </a:extLst>
              </p:cNvPr>
              <p:cNvSpPr>
                <a:spLocks noChangeArrowheads="1"/>
              </p:cNvSpPr>
              <p:nvPr/>
            </p:nvSpPr>
            <p:spPr bwMode="auto">
              <a:xfrm>
                <a:off x="3630" y="1468"/>
                <a:ext cx="45"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1" name="Rectangle 41">
                <a:extLst>
                  <a:ext uri="{FF2B5EF4-FFF2-40B4-BE49-F238E27FC236}">
                    <a16:creationId xmlns:a16="http://schemas.microsoft.com/office/drawing/2014/main" id="{7BE45295-4BA7-445C-B954-68712A82CB7B}"/>
                  </a:ext>
                </a:extLst>
              </p:cNvPr>
              <p:cNvSpPr>
                <a:spLocks noChangeArrowheads="1"/>
              </p:cNvSpPr>
              <p:nvPr/>
            </p:nvSpPr>
            <p:spPr bwMode="auto">
              <a:xfrm>
                <a:off x="3728"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2" name="Rectangle 42">
                <a:extLst>
                  <a:ext uri="{FF2B5EF4-FFF2-40B4-BE49-F238E27FC236}">
                    <a16:creationId xmlns:a16="http://schemas.microsoft.com/office/drawing/2014/main" id="{35949702-7941-4EF9-83EA-112707B27696}"/>
                  </a:ext>
                </a:extLst>
              </p:cNvPr>
              <p:cNvSpPr>
                <a:spLocks noChangeArrowheads="1"/>
              </p:cNvSpPr>
              <p:nvPr/>
            </p:nvSpPr>
            <p:spPr bwMode="auto">
              <a:xfrm>
                <a:off x="3830"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3" name="Rectangle 43">
                <a:extLst>
                  <a:ext uri="{FF2B5EF4-FFF2-40B4-BE49-F238E27FC236}">
                    <a16:creationId xmlns:a16="http://schemas.microsoft.com/office/drawing/2014/main" id="{401BA3A7-826C-49F7-9353-1DA6CD540D2B}"/>
                  </a:ext>
                </a:extLst>
              </p:cNvPr>
              <p:cNvSpPr>
                <a:spLocks noChangeArrowheads="1"/>
              </p:cNvSpPr>
              <p:nvPr/>
            </p:nvSpPr>
            <p:spPr bwMode="auto">
              <a:xfrm>
                <a:off x="3630" y="1595"/>
                <a:ext cx="45"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4" name="Rectangle 44">
                <a:extLst>
                  <a:ext uri="{FF2B5EF4-FFF2-40B4-BE49-F238E27FC236}">
                    <a16:creationId xmlns:a16="http://schemas.microsoft.com/office/drawing/2014/main" id="{0A295C39-11E7-42F4-AB85-F346BA93D601}"/>
                  </a:ext>
                </a:extLst>
              </p:cNvPr>
              <p:cNvSpPr>
                <a:spLocks noChangeArrowheads="1"/>
              </p:cNvSpPr>
              <p:nvPr/>
            </p:nvSpPr>
            <p:spPr bwMode="auto">
              <a:xfrm>
                <a:off x="3728"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5" name="Rectangle 45">
                <a:extLst>
                  <a:ext uri="{FF2B5EF4-FFF2-40B4-BE49-F238E27FC236}">
                    <a16:creationId xmlns:a16="http://schemas.microsoft.com/office/drawing/2014/main" id="{E992A73B-AE33-4D2E-A17A-D7E6DA702FE2}"/>
                  </a:ext>
                </a:extLst>
              </p:cNvPr>
              <p:cNvSpPr>
                <a:spLocks noChangeArrowheads="1"/>
              </p:cNvSpPr>
              <p:nvPr/>
            </p:nvSpPr>
            <p:spPr bwMode="auto">
              <a:xfrm>
                <a:off x="3830"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6" name="Rectangle 46">
                <a:extLst>
                  <a:ext uri="{FF2B5EF4-FFF2-40B4-BE49-F238E27FC236}">
                    <a16:creationId xmlns:a16="http://schemas.microsoft.com/office/drawing/2014/main" id="{39C10885-2B13-4DC7-919D-D34068E4B66A}"/>
                  </a:ext>
                </a:extLst>
              </p:cNvPr>
              <p:cNvSpPr>
                <a:spLocks noChangeArrowheads="1"/>
              </p:cNvSpPr>
              <p:nvPr/>
            </p:nvSpPr>
            <p:spPr bwMode="auto">
              <a:xfrm>
                <a:off x="3967"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7" name="Rectangle 47">
                <a:extLst>
                  <a:ext uri="{FF2B5EF4-FFF2-40B4-BE49-F238E27FC236}">
                    <a16:creationId xmlns:a16="http://schemas.microsoft.com/office/drawing/2014/main" id="{1ED833B5-0E46-4207-A7B2-1C5A65D6B46A}"/>
                  </a:ext>
                </a:extLst>
              </p:cNvPr>
              <p:cNvSpPr>
                <a:spLocks noChangeArrowheads="1"/>
              </p:cNvSpPr>
              <p:nvPr/>
            </p:nvSpPr>
            <p:spPr bwMode="auto">
              <a:xfrm>
                <a:off x="4066"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8" name="Rectangle 48">
                <a:extLst>
                  <a:ext uri="{FF2B5EF4-FFF2-40B4-BE49-F238E27FC236}">
                    <a16:creationId xmlns:a16="http://schemas.microsoft.com/office/drawing/2014/main" id="{955AA179-384A-4514-B0BC-36D871C05ED2}"/>
                  </a:ext>
                </a:extLst>
              </p:cNvPr>
              <p:cNvSpPr>
                <a:spLocks noChangeArrowheads="1"/>
              </p:cNvSpPr>
              <p:nvPr/>
            </p:nvSpPr>
            <p:spPr bwMode="auto">
              <a:xfrm>
                <a:off x="4164"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9" name="Rectangle 49">
                <a:extLst>
                  <a:ext uri="{FF2B5EF4-FFF2-40B4-BE49-F238E27FC236}">
                    <a16:creationId xmlns:a16="http://schemas.microsoft.com/office/drawing/2014/main" id="{201A4C4A-9980-4212-B6B1-7EB0AA2307BC}"/>
                  </a:ext>
                </a:extLst>
              </p:cNvPr>
              <p:cNvSpPr>
                <a:spLocks noChangeArrowheads="1"/>
              </p:cNvSpPr>
              <p:nvPr/>
            </p:nvSpPr>
            <p:spPr bwMode="auto">
              <a:xfrm>
                <a:off x="4263"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70" name="Rectangle 50">
                <a:extLst>
                  <a:ext uri="{FF2B5EF4-FFF2-40B4-BE49-F238E27FC236}">
                    <a16:creationId xmlns:a16="http://schemas.microsoft.com/office/drawing/2014/main" id="{420D7AC2-E044-4005-B8A1-452739A270FC}"/>
                  </a:ext>
                </a:extLst>
              </p:cNvPr>
              <p:cNvSpPr>
                <a:spLocks noChangeArrowheads="1"/>
              </p:cNvSpPr>
              <p:nvPr/>
            </p:nvSpPr>
            <p:spPr bwMode="auto">
              <a:xfrm>
                <a:off x="4164" y="521"/>
                <a:ext cx="145" cy="8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71" name="Rectangle 51">
                <a:extLst>
                  <a:ext uri="{FF2B5EF4-FFF2-40B4-BE49-F238E27FC236}">
                    <a16:creationId xmlns:a16="http://schemas.microsoft.com/office/drawing/2014/main" id="{5EAE7F97-49D4-4F14-864F-F3694036998B}"/>
                  </a:ext>
                </a:extLst>
              </p:cNvPr>
              <p:cNvSpPr>
                <a:spLocks noChangeArrowheads="1"/>
              </p:cNvSpPr>
              <p:nvPr/>
            </p:nvSpPr>
            <p:spPr bwMode="auto">
              <a:xfrm>
                <a:off x="4013" y="466"/>
                <a:ext cx="27" cy="14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pic>
          <p:nvPicPr>
            <p:cNvPr id="86" name="Graphic 85">
              <a:extLst>
                <a:ext uri="{FF2B5EF4-FFF2-40B4-BE49-F238E27FC236}">
                  <a16:creationId xmlns:a16="http://schemas.microsoft.com/office/drawing/2014/main" id="{F991E010-EDF1-43C7-B8D3-7EEFB62437FA}"/>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42546" y="3304532"/>
              <a:ext cx="661589" cy="661589"/>
            </a:xfrm>
            <a:prstGeom prst="rect">
              <a:avLst/>
            </a:prstGeom>
          </p:spPr>
        </p:pic>
        <p:cxnSp>
          <p:nvCxnSpPr>
            <p:cNvPr id="88" name="Connector: Elbow 87">
              <a:extLst>
                <a:ext uri="{FF2B5EF4-FFF2-40B4-BE49-F238E27FC236}">
                  <a16:creationId xmlns:a16="http://schemas.microsoft.com/office/drawing/2014/main" id="{84C77A63-EEE0-4C74-8BD5-0A9C4E4D0B74}"/>
                </a:ext>
              </a:extLst>
            </p:cNvPr>
            <p:cNvCxnSpPr>
              <a:stCxn id="73" idx="3"/>
              <a:endCxn id="86" idx="1"/>
            </p:cNvCxnSpPr>
            <p:nvPr/>
          </p:nvCxnSpPr>
          <p:spPr>
            <a:xfrm>
              <a:off x="6474997" y="3092153"/>
              <a:ext cx="2267549" cy="543174"/>
            </a:xfrm>
            <a:prstGeom prst="bentConnector3">
              <a:avLst>
                <a:gd name="adj1" fmla="val 41487"/>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8FA0C2B6-0F19-4991-BF3E-B64FE7FEC1BD}"/>
                </a:ext>
              </a:extLst>
            </p:cNvPr>
            <p:cNvSpPr txBox="1"/>
            <p:nvPr/>
          </p:nvSpPr>
          <p:spPr>
            <a:xfrm>
              <a:off x="7317990" y="1818431"/>
              <a:ext cx="1755350" cy="400110"/>
            </a:xfrm>
            <a:prstGeom prst="rect">
              <a:avLst/>
            </a:prstGeom>
            <a:noFill/>
          </p:spPr>
          <p:txBody>
            <a:bodyPr wrap="square">
              <a:spAutoFit/>
            </a:bodyPr>
            <a:lstStyle/>
            <a:p>
              <a:r>
                <a:rPr lang="en-US" sz="2000" dirty="0">
                  <a:solidFill>
                    <a:schemeClr val="tx1"/>
                  </a:solidFill>
                </a:rPr>
                <a:t>Point-to-Site </a:t>
              </a:r>
              <a:endParaRPr lang="en-US" sz="2000" dirty="0"/>
            </a:p>
          </p:txBody>
        </p:sp>
        <p:grpSp>
          <p:nvGrpSpPr>
            <p:cNvPr id="103" name="Group 102">
              <a:extLst>
                <a:ext uri="{FF2B5EF4-FFF2-40B4-BE49-F238E27FC236}">
                  <a16:creationId xmlns:a16="http://schemas.microsoft.com/office/drawing/2014/main" id="{18BD03B4-9F0B-488B-9080-EAB8A9C5A5DC}"/>
                </a:ext>
              </a:extLst>
            </p:cNvPr>
            <p:cNvGrpSpPr/>
            <p:nvPr/>
          </p:nvGrpSpPr>
          <p:grpSpPr>
            <a:xfrm>
              <a:off x="9220043" y="1889441"/>
              <a:ext cx="1256837" cy="650574"/>
              <a:chOff x="8888628" y="3497262"/>
              <a:chExt cx="1256837" cy="650574"/>
            </a:xfrm>
          </p:grpSpPr>
          <p:pic>
            <p:nvPicPr>
              <p:cNvPr id="94" name="Picture 93">
                <a:extLst>
                  <a:ext uri="{FF2B5EF4-FFF2-40B4-BE49-F238E27FC236}">
                    <a16:creationId xmlns:a16="http://schemas.microsoft.com/office/drawing/2014/main" id="{8B237E94-E3C2-49C5-8389-646A95814313}"/>
                  </a:ext>
                </a:extLst>
              </p:cNvPr>
              <p:cNvPicPr>
                <a:picLocks noChangeAspect="1"/>
              </p:cNvPicPr>
              <p:nvPr/>
            </p:nvPicPr>
            <p:blipFill>
              <a:blip r:embed="rId9"/>
              <a:stretch>
                <a:fillRect/>
              </a:stretch>
            </p:blipFill>
            <p:spPr>
              <a:xfrm>
                <a:off x="9320708" y="3497262"/>
                <a:ext cx="824757" cy="562924"/>
              </a:xfrm>
              <a:prstGeom prst="rect">
                <a:avLst/>
              </a:prstGeom>
            </p:spPr>
          </p:pic>
          <p:pic>
            <p:nvPicPr>
              <p:cNvPr id="96" name="Picture 95">
                <a:extLst>
                  <a:ext uri="{FF2B5EF4-FFF2-40B4-BE49-F238E27FC236}">
                    <a16:creationId xmlns:a16="http://schemas.microsoft.com/office/drawing/2014/main" id="{A93833D7-09DC-46AA-AEFF-6A88163A392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888628" y="3533905"/>
                <a:ext cx="524240" cy="613931"/>
              </a:xfrm>
              <a:prstGeom prst="rect">
                <a:avLst/>
              </a:prstGeom>
            </p:spPr>
          </p:pic>
        </p:grpSp>
        <p:cxnSp>
          <p:nvCxnSpPr>
            <p:cNvPr id="98" name="Connector: Elbow 97">
              <a:extLst>
                <a:ext uri="{FF2B5EF4-FFF2-40B4-BE49-F238E27FC236}">
                  <a16:creationId xmlns:a16="http://schemas.microsoft.com/office/drawing/2014/main" id="{EF69B587-A50D-47DD-86C8-B0853358ACFD}"/>
                </a:ext>
              </a:extLst>
            </p:cNvPr>
            <p:cNvCxnSpPr>
              <a:cxnSpLocks/>
              <a:stCxn id="73" idx="3"/>
              <a:endCxn id="96" idx="1"/>
            </p:cNvCxnSpPr>
            <p:nvPr/>
          </p:nvCxnSpPr>
          <p:spPr>
            <a:xfrm flipV="1">
              <a:off x="6474997" y="2233050"/>
              <a:ext cx="2745046" cy="859103"/>
            </a:xfrm>
            <a:prstGeom prst="bentConnector3">
              <a:avLst>
                <a:gd name="adj1" fmla="val 3445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2C4BF66-1BF9-408D-A6BB-5CAEC7D0F8AA}"/>
                </a:ext>
              </a:extLst>
            </p:cNvPr>
            <p:cNvSpPr txBox="1"/>
            <p:nvPr/>
          </p:nvSpPr>
          <p:spPr>
            <a:xfrm>
              <a:off x="7301225" y="3647074"/>
              <a:ext cx="1665511" cy="400110"/>
            </a:xfrm>
            <a:prstGeom prst="rect">
              <a:avLst/>
            </a:prstGeom>
            <a:noFill/>
          </p:spPr>
          <p:txBody>
            <a:bodyPr wrap="square">
              <a:spAutoFit/>
            </a:bodyPr>
            <a:lstStyle/>
            <a:p>
              <a:r>
                <a:rPr lang="en-US" sz="2000" dirty="0">
                  <a:solidFill>
                    <a:schemeClr val="tx1"/>
                  </a:solidFill>
                </a:rPr>
                <a:t>Site-to-Site </a:t>
              </a:r>
              <a:endParaRPr lang="en-US" sz="2000" dirty="0"/>
            </a:p>
          </p:txBody>
        </p:sp>
      </p:grpSp>
      <p:sp>
        <p:nvSpPr>
          <p:cNvPr id="11" name="Freeform: Shape 10">
            <a:extLst>
              <a:ext uri="{FF2B5EF4-FFF2-40B4-BE49-F238E27FC236}">
                <a16:creationId xmlns:a16="http://schemas.microsoft.com/office/drawing/2014/main" id="{79986F28-AA07-40CE-87D6-BC88661A2361}"/>
              </a:ext>
            </a:extLst>
          </p:cNvPr>
          <p:cNvSpPr/>
          <p:nvPr/>
        </p:nvSpPr>
        <p:spPr>
          <a:xfrm>
            <a:off x="449499" y="4795762"/>
            <a:ext cx="3757047" cy="136263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VNet-to-VNet connections connect Azure virtual networks – VNet peering or custom</a:t>
            </a:r>
          </a:p>
        </p:txBody>
      </p:sp>
      <p:sp>
        <p:nvSpPr>
          <p:cNvPr id="12" name="Freeform: Shape 11">
            <a:extLst>
              <a:ext uri="{FF2B5EF4-FFF2-40B4-BE49-F238E27FC236}">
                <a16:creationId xmlns:a16="http://schemas.microsoft.com/office/drawing/2014/main" id="{53055D80-C25A-40B6-B426-946680177531}"/>
              </a:ext>
            </a:extLst>
          </p:cNvPr>
          <p:cNvSpPr/>
          <p:nvPr/>
        </p:nvSpPr>
        <p:spPr>
          <a:xfrm>
            <a:off x="4339714" y="4795761"/>
            <a:ext cx="3757047" cy="136263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Point-to-Site (User VPN) connections connect individual devices to Azure virtual networks</a:t>
            </a:r>
          </a:p>
        </p:txBody>
      </p:sp>
      <p:sp>
        <p:nvSpPr>
          <p:cNvPr id="8" name="Freeform: Shape 7">
            <a:extLst>
              <a:ext uri="{FF2B5EF4-FFF2-40B4-BE49-F238E27FC236}">
                <a16:creationId xmlns:a16="http://schemas.microsoft.com/office/drawing/2014/main" id="{D8C96F80-31A9-4368-B1B3-CD285D344AC1}"/>
              </a:ext>
            </a:extLst>
          </p:cNvPr>
          <p:cNvSpPr/>
          <p:nvPr/>
        </p:nvSpPr>
        <p:spPr>
          <a:xfrm>
            <a:off x="8267733" y="4773079"/>
            <a:ext cx="3757047" cy="136263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Site-to-Site connections connect on-premises datacenters to Azure </a:t>
            </a:r>
            <a:br>
              <a:rPr lang="en-US" sz="2000" dirty="0">
                <a:solidFill>
                  <a:schemeClr val="tx1"/>
                </a:solidFill>
              </a:rPr>
            </a:br>
            <a:r>
              <a:rPr lang="en-US" sz="2000" dirty="0">
                <a:solidFill>
                  <a:schemeClr val="tx1"/>
                </a:solidFill>
              </a:rPr>
              <a:t>virtual networks</a:t>
            </a:r>
          </a:p>
        </p:txBody>
      </p:sp>
      <p:sp>
        <p:nvSpPr>
          <p:cNvPr id="5" name="Rectangle 4">
            <a:extLst>
              <a:ext uri="{FF2B5EF4-FFF2-40B4-BE49-F238E27FC236}">
                <a16:creationId xmlns:a16="http://schemas.microsoft.com/office/drawing/2014/main" id="{76B7D018-6300-4013-9D3C-C3068AF25DC5}"/>
              </a:ext>
              <a:ext uri="{C183D7F6-B498-43B3-948B-1728B52AA6E4}">
                <adec:decorative xmlns:adec="http://schemas.microsoft.com/office/drawing/2017/decorative" val="1"/>
              </a:ext>
            </a:extLst>
          </p:cNvPr>
          <p:cNvSpPr/>
          <p:nvPr/>
        </p:nvSpPr>
        <p:spPr bwMode="auto">
          <a:xfrm>
            <a:off x="427038" y="1192212"/>
            <a:ext cx="11582400" cy="339725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7052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8335-C8D8-4EC5-9193-8EE4D9FA526F}"/>
              </a:ext>
            </a:extLst>
          </p:cNvPr>
          <p:cNvSpPr>
            <a:spLocks noGrp="1"/>
          </p:cNvSpPr>
          <p:nvPr>
            <p:ph type="title"/>
          </p:nvPr>
        </p:nvSpPr>
        <p:spPr/>
        <p:txBody>
          <a:bodyPr/>
          <a:lstStyle/>
          <a:p>
            <a:r>
              <a:rPr lang="en-US" dirty="0"/>
              <a:t>Create Site-to-Site VPN Connections</a:t>
            </a:r>
          </a:p>
        </p:txBody>
      </p:sp>
      <p:sp>
        <p:nvSpPr>
          <p:cNvPr id="5" name="Rectangle 4">
            <a:extLst>
              <a:ext uri="{FF2B5EF4-FFF2-40B4-BE49-F238E27FC236}">
                <a16:creationId xmlns:a16="http://schemas.microsoft.com/office/drawing/2014/main" id="{1F8D28B1-7F47-4472-8056-237C915F3E93}"/>
              </a:ext>
              <a:ext uri="{C183D7F6-B498-43B3-948B-1728B52AA6E4}">
                <adec:decorative xmlns:adec="http://schemas.microsoft.com/office/drawing/2017/decorative" val="1"/>
              </a:ext>
            </a:extLst>
          </p:cNvPr>
          <p:cNvSpPr/>
          <p:nvPr/>
        </p:nvSpPr>
        <p:spPr bwMode="auto">
          <a:xfrm>
            <a:off x="427038" y="1192213"/>
            <a:ext cx="11582400" cy="29225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6" name="Freeform: Shape 5">
            <a:extLst>
              <a:ext uri="{FF2B5EF4-FFF2-40B4-BE49-F238E27FC236}">
                <a16:creationId xmlns:a16="http://schemas.microsoft.com/office/drawing/2014/main" id="{A5277337-87A5-49F1-BCF9-060FAA70C042}"/>
              </a:ext>
            </a:extLst>
          </p:cNvPr>
          <p:cNvSpPr/>
          <p:nvPr/>
        </p:nvSpPr>
        <p:spPr>
          <a:xfrm>
            <a:off x="404809" y="4379236"/>
            <a:ext cx="3757047" cy="142307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Take time to carefully plan your network configuration</a:t>
            </a:r>
          </a:p>
        </p:txBody>
      </p:sp>
      <p:sp>
        <p:nvSpPr>
          <p:cNvPr id="7" name="Freeform: Shape 6">
            <a:extLst>
              <a:ext uri="{FF2B5EF4-FFF2-40B4-BE49-F238E27FC236}">
                <a16:creationId xmlns:a16="http://schemas.microsoft.com/office/drawing/2014/main" id="{C0DC0DA7-FDE3-4BA9-9DAD-6B3474165B49}"/>
              </a:ext>
            </a:extLst>
          </p:cNvPr>
          <p:cNvSpPr/>
          <p:nvPr/>
        </p:nvSpPr>
        <p:spPr>
          <a:xfrm>
            <a:off x="4317486" y="4379236"/>
            <a:ext cx="3757047" cy="142307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The on-premises part is necessary only if you are configuring Site-to-Site</a:t>
            </a:r>
          </a:p>
        </p:txBody>
      </p:sp>
      <p:sp>
        <p:nvSpPr>
          <p:cNvPr id="8" name="Freeform: Shape 7">
            <a:extLst>
              <a:ext uri="{FF2B5EF4-FFF2-40B4-BE49-F238E27FC236}">
                <a16:creationId xmlns:a16="http://schemas.microsoft.com/office/drawing/2014/main" id="{FACD2D12-2F88-4799-A729-35CF7B4EB536}"/>
              </a:ext>
            </a:extLst>
          </p:cNvPr>
          <p:cNvSpPr/>
          <p:nvPr/>
        </p:nvSpPr>
        <p:spPr>
          <a:xfrm>
            <a:off x="8230163" y="4379236"/>
            <a:ext cx="3757047" cy="142307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Always </a:t>
            </a:r>
            <a:r>
              <a:rPr lang="en-US" sz="2200">
                <a:solidFill>
                  <a:schemeClr val="tx1"/>
                </a:solidFill>
              </a:rPr>
              <a:t>verify and</a:t>
            </a:r>
            <a:br>
              <a:rPr lang="en-US" sz="2200">
                <a:solidFill>
                  <a:schemeClr val="tx1"/>
                </a:solidFill>
              </a:rPr>
            </a:br>
            <a:r>
              <a:rPr lang="en-US" sz="2200">
                <a:solidFill>
                  <a:schemeClr val="tx1"/>
                </a:solidFill>
              </a:rPr>
              <a:t>test </a:t>
            </a:r>
            <a:r>
              <a:rPr lang="en-US" sz="2200" dirty="0">
                <a:solidFill>
                  <a:schemeClr val="tx1"/>
                </a:solidFill>
              </a:rPr>
              <a:t>your connections</a:t>
            </a:r>
          </a:p>
        </p:txBody>
      </p:sp>
      <p:grpSp>
        <p:nvGrpSpPr>
          <p:cNvPr id="4" name="Group 3" descr="Steps: Create the gateway subnet, create the VPN gateway, Create the local network gateway, configure the VPN device, and create the VPN connection. ">
            <a:extLst>
              <a:ext uri="{FF2B5EF4-FFF2-40B4-BE49-F238E27FC236}">
                <a16:creationId xmlns:a16="http://schemas.microsoft.com/office/drawing/2014/main" id="{E8C2C717-4011-4DD8-B6ED-806874C82468}"/>
              </a:ext>
            </a:extLst>
          </p:cNvPr>
          <p:cNvGrpSpPr/>
          <p:nvPr/>
        </p:nvGrpSpPr>
        <p:grpSpPr>
          <a:xfrm>
            <a:off x="1104871" y="1298591"/>
            <a:ext cx="10031104" cy="2805362"/>
            <a:chOff x="1104871" y="1298591"/>
            <a:chExt cx="10031104" cy="2805362"/>
          </a:xfrm>
        </p:grpSpPr>
        <p:sp>
          <p:nvSpPr>
            <p:cNvPr id="21" name="Arrow: Right 20">
              <a:extLst>
                <a:ext uri="{FF2B5EF4-FFF2-40B4-BE49-F238E27FC236}">
                  <a16:creationId xmlns:a16="http://schemas.microsoft.com/office/drawing/2014/main" id="{814648A9-273A-452F-B2CD-A3C75757ACDF}"/>
                </a:ext>
              </a:extLst>
            </p:cNvPr>
            <p:cNvSpPr/>
            <p:nvPr/>
          </p:nvSpPr>
          <p:spPr>
            <a:xfrm>
              <a:off x="1104871" y="1818061"/>
              <a:ext cx="10031104" cy="2183711"/>
            </a:xfrm>
            <a:prstGeom prst="rightArrow">
              <a:avLst>
                <a:gd name="adj1" fmla="val 50000"/>
                <a:gd name="adj2" fmla="val 30179"/>
              </a:avLst>
            </a:prstGeom>
            <a:solidFill>
              <a:srgbClr val="4472C4">
                <a:tint val="40000"/>
                <a:hueOff val="0"/>
                <a:satOff val="0"/>
                <a:lumOff val="0"/>
                <a:alphaOff val="0"/>
              </a:srgbClr>
            </a:solidFill>
            <a:ln>
              <a:noFill/>
            </a:ln>
            <a:effectLst/>
          </p:spPr>
        </p:sp>
        <p:sp>
          <p:nvSpPr>
            <p:cNvPr id="24" name="Rectangle 23">
              <a:extLst>
                <a:ext uri="{FF2B5EF4-FFF2-40B4-BE49-F238E27FC236}">
                  <a16:creationId xmlns:a16="http://schemas.microsoft.com/office/drawing/2014/main" id="{DE5F7C49-C523-4F02-89F6-2F51659E01F7}"/>
                </a:ext>
              </a:extLst>
            </p:cNvPr>
            <p:cNvSpPr/>
            <p:nvPr/>
          </p:nvSpPr>
          <p:spPr>
            <a:xfrm>
              <a:off x="1496667" y="2291024"/>
              <a:ext cx="1490256" cy="1242810"/>
            </a:xfrm>
            <a:prstGeom prst="rect">
              <a:avLst/>
            </a:prstGeom>
            <a:solidFill>
              <a:srgbClr val="4472C4"/>
            </a:solidFill>
            <a:ln w="12700" cap="flat" cmpd="sng" algn="ctr">
              <a:solidFill>
                <a:sysClr val="window" lastClr="FFFFFF">
                  <a:hueOff val="0"/>
                  <a:satOff val="0"/>
                  <a:lumOff val="0"/>
                  <a:alphaOff val="0"/>
                </a:sysClr>
              </a:solidFill>
              <a:prstDash val="solid"/>
              <a:miter lim="800000"/>
            </a:ln>
            <a:effectLst/>
          </p:spPr>
          <p:txBody>
            <a:bodyPr spcFirstLastPara="0" vert="horz" wrap="square" lIns="77970" tIns="77970" rIns="77970" bIns="7797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b="0" i="0" u="none" strike="noStrike" kern="0" cap="none" spc="0" normalizeH="0" baseline="0" noProof="0" dirty="0">
                  <a:ln>
                    <a:noFill/>
                  </a:ln>
                  <a:solidFill>
                    <a:schemeClr val="bg1"/>
                  </a:solidFill>
                  <a:effectLst/>
                  <a:uLnTx/>
                  <a:uFillTx/>
                  <a:ea typeface="+mn-ea"/>
                  <a:cs typeface="+mn-cs"/>
                </a:rPr>
                <a:t>Create the Gateway Subnet</a:t>
              </a:r>
            </a:p>
          </p:txBody>
        </p:sp>
        <p:sp>
          <p:nvSpPr>
            <p:cNvPr id="25" name="Rectangle 24">
              <a:extLst>
                <a:ext uri="{FF2B5EF4-FFF2-40B4-BE49-F238E27FC236}">
                  <a16:creationId xmlns:a16="http://schemas.microsoft.com/office/drawing/2014/main" id="{C3F7EA5F-DF4A-4B92-88DC-CF165EBCE3ED}"/>
                </a:ext>
              </a:extLst>
            </p:cNvPr>
            <p:cNvSpPr/>
            <p:nvPr/>
          </p:nvSpPr>
          <p:spPr>
            <a:xfrm>
              <a:off x="3253568" y="2291024"/>
              <a:ext cx="1496161" cy="1242810"/>
            </a:xfrm>
            <a:prstGeom prst="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77970" tIns="77970" rIns="77970" bIns="7797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b="0" i="0" u="none" strike="noStrike" kern="0" cap="none" spc="0" normalizeH="0" baseline="0" noProof="0" dirty="0">
                  <a:ln>
                    <a:noFill/>
                  </a:ln>
                  <a:solidFill>
                    <a:prstClr val="white"/>
                  </a:solidFill>
                  <a:effectLst/>
                  <a:uLnTx/>
                  <a:uFillTx/>
                  <a:ea typeface="+mn-ea"/>
                  <a:cs typeface="+mn-cs"/>
                </a:rPr>
                <a:t>Create the VPN Gateway</a:t>
              </a:r>
            </a:p>
          </p:txBody>
        </p:sp>
        <p:sp>
          <p:nvSpPr>
            <p:cNvPr id="26" name="Rectangle 25">
              <a:extLst>
                <a:ext uri="{FF2B5EF4-FFF2-40B4-BE49-F238E27FC236}">
                  <a16:creationId xmlns:a16="http://schemas.microsoft.com/office/drawing/2014/main" id="{EE0C6D67-CE28-4E94-8584-35CCC71736EB}"/>
                </a:ext>
              </a:extLst>
            </p:cNvPr>
            <p:cNvSpPr/>
            <p:nvPr/>
          </p:nvSpPr>
          <p:spPr>
            <a:xfrm>
              <a:off x="5003500" y="2274829"/>
              <a:ext cx="1490256" cy="1247833"/>
            </a:xfrm>
            <a:prstGeom prst="rect">
              <a:avLst/>
            </a:prstGeom>
            <a:solidFill>
              <a:srgbClr val="4472C4"/>
            </a:solidFill>
            <a:ln w="12700" cap="flat" cmpd="sng" algn="ctr">
              <a:solidFill>
                <a:sysClr val="window" lastClr="FFFFFF">
                  <a:hueOff val="0"/>
                  <a:satOff val="0"/>
                  <a:lumOff val="0"/>
                  <a:alphaOff val="0"/>
                </a:sysClr>
              </a:solidFill>
              <a:prstDash val="solid"/>
              <a:miter lim="800000"/>
            </a:ln>
            <a:effectLst/>
          </p:spPr>
          <p:txBody>
            <a:bodyPr spcFirstLastPara="0" vert="horz" wrap="square" lIns="77970" tIns="77970" rIns="77970" bIns="7797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b="0" i="0" u="none" strike="noStrike" kern="0" cap="none" spc="0" normalizeH="0" baseline="0" noProof="0" dirty="0">
                  <a:ln>
                    <a:noFill/>
                  </a:ln>
                  <a:solidFill>
                    <a:schemeClr val="bg1"/>
                  </a:solidFill>
                  <a:effectLst/>
                  <a:uLnTx/>
                  <a:uFillTx/>
                  <a:ea typeface="+mn-ea"/>
                  <a:cs typeface="+mn-cs"/>
                </a:rPr>
                <a:t>Create the Local Network Gateway</a:t>
              </a:r>
            </a:p>
          </p:txBody>
        </p:sp>
        <p:sp>
          <p:nvSpPr>
            <p:cNvPr id="28" name="Rectangle 27">
              <a:extLst>
                <a:ext uri="{FF2B5EF4-FFF2-40B4-BE49-F238E27FC236}">
                  <a16:creationId xmlns:a16="http://schemas.microsoft.com/office/drawing/2014/main" id="{D2DB0944-1501-4C65-8386-3BD9312EB4AB}"/>
                </a:ext>
              </a:extLst>
            </p:cNvPr>
            <p:cNvSpPr/>
            <p:nvPr/>
          </p:nvSpPr>
          <p:spPr>
            <a:xfrm>
              <a:off x="6899386" y="2253410"/>
              <a:ext cx="1490256" cy="1247835"/>
            </a:xfrm>
            <a:prstGeom prst="rect">
              <a:avLst/>
            </a:prstGeom>
            <a:solidFill>
              <a:srgbClr val="4472C4"/>
            </a:solidFill>
            <a:ln w="12700" cap="flat" cmpd="sng" algn="ctr">
              <a:solidFill>
                <a:sysClr val="window" lastClr="FFFFFF">
                  <a:hueOff val="0"/>
                  <a:satOff val="0"/>
                  <a:lumOff val="0"/>
                  <a:alphaOff val="0"/>
                </a:sysClr>
              </a:solidFill>
              <a:prstDash val="solid"/>
              <a:miter lim="800000"/>
            </a:ln>
            <a:effectLst/>
          </p:spPr>
          <p:txBody>
            <a:bodyPr spcFirstLastPara="0" vert="horz" wrap="square" lIns="77970" tIns="77970" rIns="77970" bIns="7797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b="0" i="0" u="none" strike="noStrike" kern="0" cap="none" spc="0" normalizeH="0" baseline="0" noProof="0" dirty="0">
                  <a:ln>
                    <a:noFill/>
                  </a:ln>
                  <a:solidFill>
                    <a:prstClr val="white"/>
                  </a:solidFill>
                  <a:effectLst/>
                  <a:uLnTx/>
                  <a:uFillTx/>
                  <a:ea typeface="+mn-ea"/>
                  <a:cs typeface="+mn-cs"/>
                </a:rPr>
                <a:t>Configure the VPN Device</a:t>
              </a:r>
            </a:p>
          </p:txBody>
        </p:sp>
        <p:sp>
          <p:nvSpPr>
            <p:cNvPr id="29" name="Rectangle 28">
              <a:extLst>
                <a:ext uri="{FF2B5EF4-FFF2-40B4-BE49-F238E27FC236}">
                  <a16:creationId xmlns:a16="http://schemas.microsoft.com/office/drawing/2014/main" id="{EEDD07E0-6F1C-4140-84DA-326663D376FF}"/>
                </a:ext>
              </a:extLst>
            </p:cNvPr>
            <p:cNvSpPr/>
            <p:nvPr/>
          </p:nvSpPr>
          <p:spPr>
            <a:xfrm>
              <a:off x="8656288" y="2230373"/>
              <a:ext cx="1475438" cy="1270872"/>
            </a:xfrm>
            <a:prstGeom prst="rect">
              <a:avLst/>
            </a:prstGeom>
            <a:solidFill>
              <a:srgbClr val="4472C4"/>
            </a:solidFill>
            <a:ln w="12700" cap="flat" cmpd="sng" algn="ctr">
              <a:solidFill>
                <a:sysClr val="window" lastClr="FFFFFF">
                  <a:hueOff val="0"/>
                  <a:satOff val="0"/>
                  <a:lumOff val="0"/>
                  <a:alphaOff val="0"/>
                </a:sysClr>
              </a:solidFill>
              <a:prstDash val="solid"/>
              <a:miter lim="800000"/>
            </a:ln>
            <a:effectLst/>
          </p:spPr>
          <p:txBody>
            <a:bodyPr spcFirstLastPara="0" vert="horz" wrap="square" lIns="77970" tIns="77970" rIns="77970" bIns="7797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b="0" i="0" u="none" strike="noStrike" kern="0" cap="none" spc="0" normalizeH="0" baseline="0" noProof="0" dirty="0">
                  <a:ln>
                    <a:noFill/>
                  </a:ln>
                  <a:solidFill>
                    <a:schemeClr val="bg1"/>
                  </a:solidFill>
                  <a:effectLst/>
                  <a:uLnTx/>
                  <a:uFillTx/>
                  <a:ea typeface="+mn-ea"/>
                  <a:cs typeface="+mn-cs"/>
                </a:rPr>
                <a:t>Create the VPN Connection</a:t>
              </a:r>
            </a:p>
          </p:txBody>
        </p:sp>
        <p:sp>
          <p:nvSpPr>
            <p:cNvPr id="3" name="Right Bracket 2">
              <a:extLst>
                <a:ext uri="{FF2B5EF4-FFF2-40B4-BE49-F238E27FC236}">
                  <a16:creationId xmlns:a16="http://schemas.microsoft.com/office/drawing/2014/main" id="{25445AAE-F898-443E-8AFD-CDF36D6F1521}"/>
                </a:ext>
              </a:extLst>
            </p:cNvPr>
            <p:cNvSpPr/>
            <p:nvPr/>
          </p:nvSpPr>
          <p:spPr>
            <a:xfrm rot="16200000">
              <a:off x="3812496" y="-956137"/>
              <a:ext cx="353400" cy="5205046"/>
            </a:xfrm>
            <a:prstGeom prst="rightBracket">
              <a:avLst>
                <a:gd name="adj" fmla="val 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1ABC46E7-D734-4F71-A7FE-E9F2720E9D6B}"/>
                </a:ext>
              </a:extLst>
            </p:cNvPr>
            <p:cNvSpPr txBox="1"/>
            <p:nvPr/>
          </p:nvSpPr>
          <p:spPr>
            <a:xfrm>
              <a:off x="3732908" y="1298591"/>
              <a:ext cx="1163687" cy="369332"/>
            </a:xfrm>
            <a:prstGeom prst="rect">
              <a:avLst/>
            </a:prstGeom>
            <a:solidFill>
              <a:schemeClr val="bg1"/>
            </a:solidFill>
          </p:spPr>
          <p:txBody>
            <a:bodyPr wrap="square">
              <a:spAutoFit/>
            </a:bodyPr>
            <a:lstStyle/>
            <a:p>
              <a:r>
                <a:rPr lang="en-US" b="1" dirty="0">
                  <a:solidFill>
                    <a:schemeClr val="tx1"/>
                  </a:solidFill>
                </a:rPr>
                <a:t>Azure</a:t>
              </a:r>
              <a:endParaRPr lang="en-US" b="1" dirty="0"/>
            </a:p>
          </p:txBody>
        </p:sp>
        <p:sp>
          <p:nvSpPr>
            <p:cNvPr id="32" name="Right Bracket 31">
              <a:extLst>
                <a:ext uri="{FF2B5EF4-FFF2-40B4-BE49-F238E27FC236}">
                  <a16:creationId xmlns:a16="http://schemas.microsoft.com/office/drawing/2014/main" id="{6710E2D3-7093-43B7-8A97-5D8BF8D75E02}"/>
                </a:ext>
              </a:extLst>
            </p:cNvPr>
            <p:cNvSpPr/>
            <p:nvPr/>
          </p:nvSpPr>
          <p:spPr>
            <a:xfrm rot="16200000">
              <a:off x="7480032" y="785134"/>
              <a:ext cx="324516" cy="1713415"/>
            </a:xfrm>
            <a:prstGeom prst="rightBracket">
              <a:avLst>
                <a:gd name="adj" fmla="val 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348FC254-7ADF-4DE9-A861-9E667366FAD9}"/>
                </a:ext>
              </a:extLst>
            </p:cNvPr>
            <p:cNvSpPr txBox="1"/>
            <p:nvPr/>
          </p:nvSpPr>
          <p:spPr>
            <a:xfrm>
              <a:off x="6853261" y="1338681"/>
              <a:ext cx="1578057" cy="369332"/>
            </a:xfrm>
            <a:prstGeom prst="rect">
              <a:avLst/>
            </a:prstGeom>
            <a:solidFill>
              <a:schemeClr val="bg1"/>
            </a:solidFill>
          </p:spPr>
          <p:txBody>
            <a:bodyPr wrap="square">
              <a:spAutoFit/>
            </a:bodyPr>
            <a:lstStyle/>
            <a:p>
              <a:r>
                <a:rPr lang="en-US" b="1" dirty="0">
                  <a:solidFill>
                    <a:schemeClr val="tx1"/>
                  </a:solidFill>
                </a:rPr>
                <a:t>On-premises</a:t>
              </a:r>
              <a:endParaRPr lang="en-US" b="1" dirty="0"/>
            </a:p>
          </p:txBody>
        </p:sp>
        <p:sp>
          <p:nvSpPr>
            <p:cNvPr id="41" name="Right Bracket 40">
              <a:extLst>
                <a:ext uri="{FF2B5EF4-FFF2-40B4-BE49-F238E27FC236}">
                  <a16:creationId xmlns:a16="http://schemas.microsoft.com/office/drawing/2014/main" id="{82A3A989-FE0C-4CD6-946E-1679CF71E031}"/>
                </a:ext>
              </a:extLst>
            </p:cNvPr>
            <p:cNvSpPr/>
            <p:nvPr/>
          </p:nvSpPr>
          <p:spPr>
            <a:xfrm rot="16200000">
              <a:off x="9231749" y="904124"/>
              <a:ext cx="324516" cy="1475437"/>
            </a:xfrm>
            <a:prstGeom prst="rightBracket">
              <a:avLst>
                <a:gd name="adj" fmla="val 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F6961AC1-AC85-44DD-BA2E-3C42A3054204}"/>
                </a:ext>
              </a:extLst>
            </p:cNvPr>
            <p:cNvSpPr txBox="1"/>
            <p:nvPr/>
          </p:nvSpPr>
          <p:spPr>
            <a:xfrm>
              <a:off x="8925658" y="1345452"/>
              <a:ext cx="901360" cy="369332"/>
            </a:xfrm>
            <a:prstGeom prst="rect">
              <a:avLst/>
            </a:prstGeom>
            <a:solidFill>
              <a:schemeClr val="bg1"/>
            </a:solidFill>
          </p:spPr>
          <p:txBody>
            <a:bodyPr wrap="square">
              <a:spAutoFit/>
            </a:bodyPr>
            <a:lstStyle/>
            <a:p>
              <a:r>
                <a:rPr lang="en-US" b="1" dirty="0">
                  <a:solidFill>
                    <a:schemeClr val="tx1"/>
                  </a:solidFill>
                </a:rPr>
                <a:t>Azure</a:t>
              </a:r>
              <a:endParaRPr lang="en-US" b="1" dirty="0"/>
            </a:p>
          </p:txBody>
        </p:sp>
        <p:cxnSp>
          <p:nvCxnSpPr>
            <p:cNvPr id="12" name="Connector: Elbow 11">
              <a:extLst>
                <a:ext uri="{FF2B5EF4-FFF2-40B4-BE49-F238E27FC236}">
                  <a16:creationId xmlns:a16="http://schemas.microsoft.com/office/drawing/2014/main" id="{C2AF8B48-B298-4BE7-81A2-F3CF416C5597}"/>
                </a:ext>
              </a:extLst>
            </p:cNvPr>
            <p:cNvCxnSpPr>
              <a:cxnSpLocks/>
              <a:stCxn id="28" idx="2"/>
              <a:endCxn id="26" idx="2"/>
            </p:cNvCxnSpPr>
            <p:nvPr/>
          </p:nvCxnSpPr>
          <p:spPr>
            <a:xfrm rot="5400000">
              <a:off x="6685863" y="2564011"/>
              <a:ext cx="21417" cy="1895885"/>
            </a:xfrm>
            <a:prstGeom prst="bentConnector3">
              <a:avLst>
                <a:gd name="adj1" fmla="val 1167376"/>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56CBD91-DA2F-4CC5-BD2F-0B4E958DFF3C}"/>
                </a:ext>
              </a:extLst>
            </p:cNvPr>
            <p:cNvSpPr txBox="1"/>
            <p:nvPr/>
          </p:nvSpPr>
          <p:spPr>
            <a:xfrm>
              <a:off x="6015795" y="3734621"/>
              <a:ext cx="1361551" cy="369332"/>
            </a:xfrm>
            <a:prstGeom prst="rect">
              <a:avLst/>
            </a:prstGeom>
            <a:noFill/>
          </p:spPr>
          <p:txBody>
            <a:bodyPr wrap="square">
              <a:spAutoFit/>
            </a:bodyPr>
            <a:lstStyle/>
            <a:p>
              <a:r>
                <a:rPr lang="en-US" sz="1800" dirty="0">
                  <a:solidFill>
                    <a:schemeClr val="tx1"/>
                  </a:solidFill>
                </a:rPr>
                <a:t>IP or FQDN</a:t>
              </a:r>
              <a:endParaRPr lang="en-US" dirty="0"/>
            </a:p>
          </p:txBody>
        </p:sp>
        <p:cxnSp>
          <p:nvCxnSpPr>
            <p:cNvPr id="18" name="Connector: Elbow 17">
              <a:extLst>
                <a:ext uri="{FF2B5EF4-FFF2-40B4-BE49-F238E27FC236}">
                  <a16:creationId xmlns:a16="http://schemas.microsoft.com/office/drawing/2014/main" id="{C3131555-9A33-4B60-ABAF-0160C7AD8174}"/>
                </a:ext>
              </a:extLst>
            </p:cNvPr>
            <p:cNvCxnSpPr>
              <a:cxnSpLocks/>
              <a:stCxn id="25" idx="0"/>
              <a:endCxn id="28" idx="0"/>
            </p:cNvCxnSpPr>
            <p:nvPr/>
          </p:nvCxnSpPr>
          <p:spPr>
            <a:xfrm rot="5400000" flipH="1" flipV="1">
              <a:off x="5804274" y="450785"/>
              <a:ext cx="37614" cy="3642865"/>
            </a:xfrm>
            <a:prstGeom prst="bentConnector3">
              <a:avLst>
                <a:gd name="adj1" fmla="val 707752"/>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A8083ED-C835-4BDB-886C-8DECD8C3BA39}"/>
                </a:ext>
              </a:extLst>
            </p:cNvPr>
            <p:cNvSpPr txBox="1"/>
            <p:nvPr/>
          </p:nvSpPr>
          <p:spPr>
            <a:xfrm>
              <a:off x="4351777" y="1695216"/>
              <a:ext cx="1940246" cy="369332"/>
            </a:xfrm>
            <a:prstGeom prst="rect">
              <a:avLst/>
            </a:prstGeom>
            <a:noFill/>
          </p:spPr>
          <p:txBody>
            <a:bodyPr wrap="square">
              <a:spAutoFit/>
            </a:bodyPr>
            <a:lstStyle/>
            <a:p>
              <a:r>
                <a:rPr lang="en-US" dirty="0"/>
                <a:t>Public IP address</a:t>
              </a:r>
            </a:p>
          </p:txBody>
        </p:sp>
      </p:grpSp>
    </p:spTree>
    <p:extLst>
      <p:ext uri="{BB962C8B-B14F-4D97-AF65-F5344CB8AC3E}">
        <p14:creationId xmlns:p14="http://schemas.microsoft.com/office/powerpoint/2010/main" val="5304268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DCB-EACE-415F-83EC-0934277E2AB6}"/>
              </a:ext>
            </a:extLst>
          </p:cNvPr>
          <p:cNvSpPr>
            <a:spLocks noGrp="1"/>
          </p:cNvSpPr>
          <p:nvPr>
            <p:ph type="title"/>
          </p:nvPr>
        </p:nvSpPr>
        <p:spPr/>
        <p:txBody>
          <a:bodyPr/>
          <a:lstStyle/>
          <a:p>
            <a:r>
              <a:rPr lang="en-US" dirty="0"/>
              <a:t>Demonstration – VPN gateways</a:t>
            </a:r>
          </a:p>
        </p:txBody>
      </p:sp>
      <p:pic>
        <p:nvPicPr>
          <p:cNvPr id="44" name="Picture 43" descr="Icon of a magnifying glass with a arrow pointing forward">
            <a:extLst>
              <a:ext uri="{FF2B5EF4-FFF2-40B4-BE49-F238E27FC236}">
                <a16:creationId xmlns:a16="http://schemas.microsoft.com/office/drawing/2014/main" id="{B60A4740-EC33-4077-B6FE-522E2D630568}"/>
              </a:ext>
            </a:extLst>
          </p:cNvPr>
          <p:cNvPicPr>
            <a:picLocks noChangeAspect="1"/>
          </p:cNvPicPr>
          <p:nvPr/>
        </p:nvPicPr>
        <p:blipFill>
          <a:blip r:embed="rId3"/>
          <a:stretch>
            <a:fillRect/>
          </a:stretch>
        </p:blipFill>
        <p:spPr>
          <a:xfrm>
            <a:off x="465138" y="1389062"/>
            <a:ext cx="1046988" cy="1046988"/>
          </a:xfrm>
          <a:prstGeom prst="rect">
            <a:avLst/>
          </a:prstGeom>
        </p:spPr>
      </p:pic>
      <p:sp>
        <p:nvSpPr>
          <p:cNvPr id="63" name="Rectangle 62">
            <a:extLst>
              <a:ext uri="{FF2B5EF4-FFF2-40B4-BE49-F238E27FC236}">
                <a16:creationId xmlns:a16="http://schemas.microsoft.com/office/drawing/2014/main" id="{01B09ADC-96C0-4985-8BEA-AD1A52FA74CB}"/>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the Gateway subnet blade</a:t>
            </a:r>
          </a:p>
        </p:txBody>
      </p:sp>
      <p:cxnSp>
        <p:nvCxnSpPr>
          <p:cNvPr id="73" name="Straight Connector 72">
            <a:extLst>
              <a:ext uri="{FF2B5EF4-FFF2-40B4-BE49-F238E27FC236}">
                <a16:creationId xmlns:a16="http://schemas.microsoft.com/office/drawing/2014/main" id="{BAB1E212-BC14-4D37-B1FA-8B09B9FBCF33}"/>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7" name="Picture 86" descr="Icon of a magnifying glass with circles in hierarchical order">
            <a:extLst>
              <a:ext uri="{FF2B5EF4-FFF2-40B4-BE49-F238E27FC236}">
                <a16:creationId xmlns:a16="http://schemas.microsoft.com/office/drawing/2014/main" id="{6BEA67CE-81C1-49F0-B5FF-CA229CC92615}"/>
              </a:ext>
            </a:extLst>
          </p:cNvPr>
          <p:cNvPicPr>
            <a:picLocks noChangeAspect="1"/>
          </p:cNvPicPr>
          <p:nvPr/>
        </p:nvPicPr>
        <p:blipFill>
          <a:blip r:embed="rId4"/>
          <a:stretch>
            <a:fillRect/>
          </a:stretch>
        </p:blipFill>
        <p:spPr>
          <a:xfrm>
            <a:off x="465138" y="2656204"/>
            <a:ext cx="1046988" cy="1046988"/>
          </a:xfrm>
          <a:prstGeom prst="rect">
            <a:avLst/>
          </a:prstGeom>
        </p:spPr>
      </p:pic>
      <p:sp>
        <p:nvSpPr>
          <p:cNvPr id="90" name="Rectangle 89">
            <a:extLst>
              <a:ext uri="{FF2B5EF4-FFF2-40B4-BE49-F238E27FC236}">
                <a16:creationId xmlns:a16="http://schemas.microsoft.com/office/drawing/2014/main" id="{136A63B6-FE69-4A6F-BADB-3790DC088189}"/>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the Connected Devices blade</a:t>
            </a:r>
          </a:p>
        </p:txBody>
      </p:sp>
      <p:cxnSp>
        <p:nvCxnSpPr>
          <p:cNvPr id="97" name="Straight Connector 96">
            <a:extLst>
              <a:ext uri="{FF2B5EF4-FFF2-40B4-BE49-F238E27FC236}">
                <a16:creationId xmlns:a16="http://schemas.microsoft.com/office/drawing/2014/main" id="{613BA471-060D-486A-A664-FA2E66A02805}"/>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6" name="Picture 105" descr="Icon of a magnifying glass and two people">
            <a:extLst>
              <a:ext uri="{FF2B5EF4-FFF2-40B4-BE49-F238E27FC236}">
                <a16:creationId xmlns:a16="http://schemas.microsoft.com/office/drawing/2014/main" id="{D197C753-B422-40F3-A932-97876D5FBC5A}"/>
              </a:ext>
            </a:extLst>
          </p:cNvPr>
          <p:cNvPicPr>
            <a:picLocks noChangeAspect="1"/>
          </p:cNvPicPr>
          <p:nvPr/>
        </p:nvPicPr>
        <p:blipFill>
          <a:blip r:embed="rId5"/>
          <a:stretch>
            <a:fillRect/>
          </a:stretch>
        </p:blipFill>
        <p:spPr>
          <a:xfrm>
            <a:off x="465138" y="3921822"/>
            <a:ext cx="1046988" cy="1046988"/>
          </a:xfrm>
          <a:prstGeom prst="rect">
            <a:avLst/>
          </a:prstGeom>
        </p:spPr>
      </p:pic>
      <p:sp>
        <p:nvSpPr>
          <p:cNvPr id="108" name="Rectangle 107">
            <a:extLst>
              <a:ext uri="{FF2B5EF4-FFF2-40B4-BE49-F238E27FC236}">
                <a16:creationId xmlns:a16="http://schemas.microsoft.com/office/drawing/2014/main" id="{14C2BBB5-8755-4E8C-990D-EA90FEF4D4AC}"/>
              </a:ext>
            </a:extLst>
          </p:cNvPr>
          <p:cNvSpPr/>
          <p:nvPr/>
        </p:nvSpPr>
        <p:spPr bwMode="auto">
          <a:xfrm>
            <a:off x="1701799" y="4261412"/>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adding a virtual network gateway</a:t>
            </a:r>
          </a:p>
        </p:txBody>
      </p:sp>
      <p:cxnSp>
        <p:nvCxnSpPr>
          <p:cNvPr id="112" name="Straight Connector 111">
            <a:extLst>
              <a:ext uri="{FF2B5EF4-FFF2-40B4-BE49-F238E27FC236}">
                <a16:creationId xmlns:a16="http://schemas.microsoft.com/office/drawing/2014/main" id="{EB095D68-EA40-4388-A2F0-A5309441D762}"/>
              </a:ext>
              <a:ext uri="{C183D7F6-B498-43B3-948B-1728B52AA6E4}">
                <adec:decorative xmlns:adec="http://schemas.microsoft.com/office/drawing/2017/decorative" val="1"/>
              </a:ext>
            </a:extLst>
          </p:cNvPr>
          <p:cNvCxnSpPr>
            <a:cxnSpLocks/>
          </p:cNvCxnSpPr>
          <p:nvPr/>
        </p:nvCxnSpPr>
        <p:spPr>
          <a:xfrm>
            <a:off x="1701799" y="5079649"/>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6" name="Picture 115" descr="Icon of a magnifying glass and a plus sign">
            <a:extLst>
              <a:ext uri="{FF2B5EF4-FFF2-40B4-BE49-F238E27FC236}">
                <a16:creationId xmlns:a16="http://schemas.microsoft.com/office/drawing/2014/main" id="{6A0F2132-FE48-4A7E-83D8-23B27F68388E}"/>
              </a:ext>
            </a:extLst>
          </p:cNvPr>
          <p:cNvPicPr>
            <a:picLocks noChangeAspect="1"/>
          </p:cNvPicPr>
          <p:nvPr/>
        </p:nvPicPr>
        <p:blipFill>
          <a:blip r:embed="rId6"/>
          <a:stretch>
            <a:fillRect/>
          </a:stretch>
        </p:blipFill>
        <p:spPr>
          <a:xfrm>
            <a:off x="465138" y="5188965"/>
            <a:ext cx="1046988" cy="1046988"/>
          </a:xfrm>
          <a:prstGeom prst="rect">
            <a:avLst/>
          </a:prstGeom>
        </p:spPr>
      </p:pic>
      <p:sp>
        <p:nvSpPr>
          <p:cNvPr id="117" name="Rectangle 116">
            <a:extLst>
              <a:ext uri="{FF2B5EF4-FFF2-40B4-BE49-F238E27FC236}">
                <a16:creationId xmlns:a16="http://schemas.microsoft.com/office/drawing/2014/main" id="{024DAB3F-6B9B-4B5C-A6B6-BFAC0390B263}"/>
              </a:ext>
            </a:extLst>
          </p:cNvPr>
          <p:cNvSpPr/>
          <p:nvPr/>
        </p:nvSpPr>
        <p:spPr bwMode="auto">
          <a:xfrm>
            <a:off x="1701799" y="5528555"/>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adding a connection between the virtual networks</a:t>
            </a:r>
          </a:p>
        </p:txBody>
      </p:sp>
    </p:spTree>
    <p:extLst>
      <p:ext uri="{BB962C8B-B14F-4D97-AF65-F5344CB8AC3E}">
        <p14:creationId xmlns:p14="http://schemas.microsoft.com/office/powerpoint/2010/main" val="33457018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6277-D866-4497-B1B5-33672D0B5973}"/>
              </a:ext>
            </a:extLst>
          </p:cNvPr>
          <p:cNvSpPr>
            <a:spLocks noGrp="1"/>
          </p:cNvSpPr>
          <p:nvPr>
            <p:ph type="title"/>
          </p:nvPr>
        </p:nvSpPr>
        <p:spPr/>
        <p:txBody>
          <a:bodyPr/>
          <a:lstStyle/>
          <a:p>
            <a:r>
              <a:rPr lang="en-US" dirty="0"/>
              <a:t>Create the Gateway Subnet</a:t>
            </a:r>
          </a:p>
        </p:txBody>
      </p:sp>
      <p:sp>
        <p:nvSpPr>
          <p:cNvPr id="8" name="Rectangle 7">
            <a:extLst>
              <a:ext uri="{FF2B5EF4-FFF2-40B4-BE49-F238E27FC236}">
                <a16:creationId xmlns:a16="http://schemas.microsoft.com/office/drawing/2014/main" id="{7F22DA19-40BA-46B2-A454-954C769FD66F}"/>
              </a:ext>
              <a:ext uri="{C183D7F6-B498-43B3-948B-1728B52AA6E4}">
                <adec:decorative xmlns:adec="http://schemas.microsoft.com/office/drawing/2017/decorative" val="0"/>
              </a:ext>
            </a:extLst>
          </p:cNvPr>
          <p:cNvSpPr/>
          <p:nvPr/>
        </p:nvSpPr>
        <p:spPr bwMode="auto">
          <a:xfrm>
            <a:off x="427036" y="1668026"/>
            <a:ext cx="6295311" cy="15526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When you create your gateway subnet, gateway VMs are deployed to the gateway subnet and configured with the required VPN gateway settings</a:t>
            </a:r>
          </a:p>
        </p:txBody>
      </p:sp>
      <p:sp>
        <p:nvSpPr>
          <p:cNvPr id="7" name="Rectangle 6">
            <a:extLst>
              <a:ext uri="{FF2B5EF4-FFF2-40B4-BE49-F238E27FC236}">
                <a16:creationId xmlns:a16="http://schemas.microsoft.com/office/drawing/2014/main" id="{9E8BCB9C-417A-47A6-8068-538C688A70D2}"/>
              </a:ext>
              <a:ext uri="{C183D7F6-B498-43B3-948B-1728B52AA6E4}">
                <adec:decorative xmlns:adec="http://schemas.microsoft.com/office/drawing/2017/decorative" val="0"/>
              </a:ext>
            </a:extLst>
          </p:cNvPr>
          <p:cNvSpPr/>
          <p:nvPr/>
        </p:nvSpPr>
        <p:spPr bwMode="auto">
          <a:xfrm>
            <a:off x="427036" y="3323608"/>
            <a:ext cx="6295311" cy="105415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The gateway subnet contains the IP addresses; if possible, use a CIDR block of /28 or /27</a:t>
            </a:r>
          </a:p>
        </p:txBody>
      </p:sp>
      <p:sp>
        <p:nvSpPr>
          <p:cNvPr id="10" name="Rectangle 9">
            <a:extLst>
              <a:ext uri="{FF2B5EF4-FFF2-40B4-BE49-F238E27FC236}">
                <a16:creationId xmlns:a16="http://schemas.microsoft.com/office/drawing/2014/main" id="{54D199EC-E1DA-46DE-BAAB-19FC4631499D}"/>
              </a:ext>
              <a:ext uri="{C183D7F6-B498-43B3-948B-1728B52AA6E4}">
                <adec:decorative xmlns:adec="http://schemas.microsoft.com/office/drawing/2017/decorative" val="0"/>
              </a:ext>
            </a:extLst>
          </p:cNvPr>
          <p:cNvSpPr/>
          <p:nvPr/>
        </p:nvSpPr>
        <p:spPr bwMode="auto">
          <a:xfrm>
            <a:off x="427036" y="4480647"/>
            <a:ext cx="6295311" cy="105415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Never deploy other resources (for example, additional VMs) to the gateway subnet</a:t>
            </a:r>
          </a:p>
        </p:txBody>
      </p:sp>
      <p:graphicFrame>
        <p:nvGraphicFramePr>
          <p:cNvPr id="4" name="Object 3" descr="Screenshot of the gateway subnet. ">
            <a:extLst>
              <a:ext uri="{FF2B5EF4-FFF2-40B4-BE49-F238E27FC236}">
                <a16:creationId xmlns:a16="http://schemas.microsoft.com/office/drawing/2014/main" id="{78DA9B19-AA28-41A0-AF6B-35063AA78097}"/>
              </a:ext>
            </a:extLst>
          </p:cNvPr>
          <p:cNvGraphicFramePr>
            <a:graphicFrameLocks noChangeAspect="1"/>
          </p:cNvGraphicFramePr>
          <p:nvPr>
            <p:extLst>
              <p:ext uri="{D42A27DB-BD31-4B8C-83A1-F6EECF244321}">
                <p14:modId xmlns:p14="http://schemas.microsoft.com/office/powerpoint/2010/main" val="1624528781"/>
              </p:ext>
            </p:extLst>
          </p:nvPr>
        </p:nvGraphicFramePr>
        <p:xfrm>
          <a:off x="7881502" y="999171"/>
          <a:ext cx="3667125" cy="5362575"/>
        </p:xfrm>
        <a:graphic>
          <a:graphicData uri="http://schemas.openxmlformats.org/presentationml/2006/ole">
            <mc:AlternateContent xmlns:mc="http://schemas.openxmlformats.org/markup-compatibility/2006">
              <mc:Choice xmlns:v="urn:schemas-microsoft-com:vml" Requires="v">
                <p:oleObj name="Bitmap Image" r:id="rId2" imgW="3666960" imgH="5362560" progId="Paint.Picture">
                  <p:embed/>
                </p:oleObj>
              </mc:Choice>
              <mc:Fallback>
                <p:oleObj name="Bitmap Image" r:id="rId2" imgW="3666960" imgH="5362560" progId="Paint.Picture">
                  <p:embed/>
                  <p:pic>
                    <p:nvPicPr>
                      <p:cNvPr id="4" name="Object 3" descr="Screenshot of the gateway subnet. ">
                        <a:extLst>
                          <a:ext uri="{FF2B5EF4-FFF2-40B4-BE49-F238E27FC236}">
                            <a16:creationId xmlns:a16="http://schemas.microsoft.com/office/drawing/2014/main" id="{78DA9B19-AA28-41A0-AF6B-35063AA78097}"/>
                          </a:ext>
                        </a:extLst>
                      </p:cNvPr>
                      <p:cNvPicPr/>
                      <p:nvPr/>
                    </p:nvPicPr>
                    <p:blipFill>
                      <a:blip r:embed="rId3"/>
                      <a:stretch>
                        <a:fillRect/>
                      </a:stretch>
                    </p:blipFill>
                    <p:spPr>
                      <a:xfrm>
                        <a:off x="7881502" y="999171"/>
                        <a:ext cx="3667125" cy="5362575"/>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3C4BA5E6-741F-4788-BAE3-A6F4FE7ED8C7}"/>
              </a:ext>
              <a:ext uri="{C183D7F6-B498-43B3-948B-1728B52AA6E4}">
                <adec:decorative xmlns:adec="http://schemas.microsoft.com/office/drawing/2017/decorative" val="1"/>
              </a:ext>
            </a:extLst>
          </p:cNvPr>
          <p:cNvSpPr/>
          <p:nvPr/>
        </p:nvSpPr>
        <p:spPr bwMode="auto">
          <a:xfrm>
            <a:off x="7096125" y="904352"/>
            <a:ext cx="4913314" cy="545739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8548433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AF6A-B26E-4617-BDE4-85264F42D57C}"/>
              </a:ext>
            </a:extLst>
          </p:cNvPr>
          <p:cNvSpPr>
            <a:spLocks noGrp="1"/>
          </p:cNvSpPr>
          <p:nvPr>
            <p:ph type="title"/>
          </p:nvPr>
        </p:nvSpPr>
        <p:spPr/>
        <p:txBody>
          <a:bodyPr/>
          <a:lstStyle/>
          <a:p>
            <a:r>
              <a:rPr lang="en-US" dirty="0"/>
              <a:t>Create the VPN Gateway</a:t>
            </a:r>
          </a:p>
        </p:txBody>
      </p:sp>
      <p:sp>
        <p:nvSpPr>
          <p:cNvPr id="22" name="Rectangle 21">
            <a:extLst>
              <a:ext uri="{FF2B5EF4-FFF2-40B4-BE49-F238E27FC236}">
                <a16:creationId xmlns:a16="http://schemas.microsoft.com/office/drawing/2014/main" id="{9921E24B-FDF8-4856-B01C-40EA70C068C5}"/>
              </a:ext>
              <a:ext uri="{C183D7F6-B498-43B3-948B-1728B52AA6E4}">
                <adec:decorative xmlns:adec="http://schemas.microsoft.com/office/drawing/2017/decorative" val="0"/>
              </a:ext>
            </a:extLst>
          </p:cNvPr>
          <p:cNvSpPr/>
          <p:nvPr/>
        </p:nvSpPr>
        <p:spPr bwMode="auto">
          <a:xfrm>
            <a:off x="546885" y="1629205"/>
            <a:ext cx="5067751" cy="78227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r>
              <a:rPr lang="en-US" dirty="0">
                <a:solidFill>
                  <a:schemeClr val="tx1"/>
                </a:solidFill>
                <a:cs typeface="Segoe UI Semilight"/>
              </a:rPr>
              <a:t>Most VPN Gateways are Route-based</a:t>
            </a:r>
          </a:p>
        </p:txBody>
      </p:sp>
      <p:sp>
        <p:nvSpPr>
          <p:cNvPr id="23" name="Rectangle 22">
            <a:extLst>
              <a:ext uri="{FF2B5EF4-FFF2-40B4-BE49-F238E27FC236}">
                <a16:creationId xmlns:a16="http://schemas.microsoft.com/office/drawing/2014/main" id="{D028A91A-1B7D-40AB-A00D-EF11AA7F1D79}"/>
              </a:ext>
              <a:ext uri="{C183D7F6-B498-43B3-948B-1728B52AA6E4}">
                <adec:decorative xmlns:adec="http://schemas.microsoft.com/office/drawing/2017/decorative" val="0"/>
              </a:ext>
            </a:extLst>
          </p:cNvPr>
          <p:cNvSpPr/>
          <p:nvPr/>
        </p:nvSpPr>
        <p:spPr bwMode="auto">
          <a:xfrm>
            <a:off x="546884" y="2664120"/>
            <a:ext cx="5067751" cy="84821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09728" bIns="91440" numCol="1" spcCol="0" rtlCol="0" fromWordArt="0" anchor="ctr" anchorCtr="0" forceAA="0" compatLnSpc="1">
            <a:prstTxWarp prst="textNoShape">
              <a:avLst/>
            </a:prstTxWarp>
            <a:noAutofit/>
          </a:bodyPr>
          <a:lstStyle/>
          <a:p>
            <a:r>
              <a:rPr lang="en-US" dirty="0">
                <a:solidFill>
                  <a:schemeClr val="tx1"/>
                </a:solidFill>
                <a:cs typeface="Segoe UI Semilight"/>
              </a:rPr>
              <a:t>Your choice of gateway SKU affects the number of connections you can have and the aggregate throughput benchmark</a:t>
            </a:r>
          </a:p>
        </p:txBody>
      </p:sp>
      <p:sp>
        <p:nvSpPr>
          <p:cNvPr id="24" name="Rectangle 23">
            <a:extLst>
              <a:ext uri="{FF2B5EF4-FFF2-40B4-BE49-F238E27FC236}">
                <a16:creationId xmlns:a16="http://schemas.microsoft.com/office/drawing/2014/main" id="{5DAF04D7-D83D-44A6-97B6-1539B3634D27}"/>
              </a:ext>
              <a:ext uri="{C183D7F6-B498-43B3-948B-1728B52AA6E4}">
                <adec:decorative xmlns:adec="http://schemas.microsoft.com/office/drawing/2017/decorative" val="0"/>
              </a:ext>
            </a:extLst>
          </p:cNvPr>
          <p:cNvSpPr/>
          <p:nvPr/>
        </p:nvSpPr>
        <p:spPr bwMode="auto">
          <a:xfrm>
            <a:off x="529703" y="3764970"/>
            <a:ext cx="5067751" cy="78227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lvl="0"/>
            <a:r>
              <a:rPr lang="en-US" dirty="0">
                <a:solidFill>
                  <a:schemeClr val="tx1"/>
                </a:solidFill>
                <a:cs typeface="Segoe UI Semilight"/>
              </a:rPr>
              <a:t>Associate the virtual network that includes the Gateway Subnet – need a public IP address</a:t>
            </a:r>
          </a:p>
        </p:txBody>
      </p:sp>
      <p:sp>
        <p:nvSpPr>
          <p:cNvPr id="21" name="Rectangle 20">
            <a:extLst>
              <a:ext uri="{FF2B5EF4-FFF2-40B4-BE49-F238E27FC236}">
                <a16:creationId xmlns:a16="http://schemas.microsoft.com/office/drawing/2014/main" id="{96A2976D-6A1A-445E-BB96-84A6CC65070C}"/>
              </a:ext>
              <a:ext uri="{C183D7F6-B498-43B3-948B-1728B52AA6E4}">
                <adec:decorative xmlns:adec="http://schemas.microsoft.com/office/drawing/2017/decorative" val="0"/>
              </a:ext>
            </a:extLst>
          </p:cNvPr>
          <p:cNvSpPr/>
          <p:nvPr/>
        </p:nvSpPr>
        <p:spPr bwMode="auto">
          <a:xfrm>
            <a:off x="529703" y="4799885"/>
            <a:ext cx="5067751" cy="78035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cs typeface="Segoe UI Semilight"/>
              </a:rPr>
              <a:t>It can take up to 45 minutes to provision the VPN gateway</a:t>
            </a:r>
          </a:p>
        </p:txBody>
      </p:sp>
      <p:sp>
        <p:nvSpPr>
          <p:cNvPr id="7" name="Rectangle 6">
            <a:extLst>
              <a:ext uri="{FF2B5EF4-FFF2-40B4-BE49-F238E27FC236}">
                <a16:creationId xmlns:a16="http://schemas.microsoft.com/office/drawing/2014/main" id="{F38EB964-8F6A-4CD5-BAC0-F9F1EE49BCEB}"/>
              </a:ext>
              <a:ext uri="{C183D7F6-B498-43B3-948B-1728B52AA6E4}">
                <adec:decorative xmlns:adec="http://schemas.microsoft.com/office/drawing/2017/decorative" val="1"/>
              </a:ext>
            </a:extLst>
          </p:cNvPr>
          <p:cNvSpPr/>
          <p:nvPr/>
        </p:nvSpPr>
        <p:spPr bwMode="auto">
          <a:xfrm>
            <a:off x="5984240" y="1192213"/>
            <a:ext cx="6025197" cy="50561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9" name="Picture 8" descr="Screenshot of the portal create a virtual network configuration page. ">
            <a:extLst>
              <a:ext uri="{FF2B5EF4-FFF2-40B4-BE49-F238E27FC236}">
                <a16:creationId xmlns:a16="http://schemas.microsoft.com/office/drawing/2014/main" id="{5DEB484B-D793-49F5-87E7-1284B747DE90}"/>
              </a:ext>
            </a:extLst>
          </p:cNvPr>
          <p:cNvPicPr>
            <a:picLocks noChangeAspect="1"/>
          </p:cNvPicPr>
          <p:nvPr/>
        </p:nvPicPr>
        <p:blipFill>
          <a:blip r:embed="rId3"/>
          <a:stretch>
            <a:fillRect/>
          </a:stretch>
        </p:blipFill>
        <p:spPr>
          <a:xfrm>
            <a:off x="6706266" y="1335248"/>
            <a:ext cx="4581144" cy="4821936"/>
          </a:xfrm>
          <a:prstGeom prst="rect">
            <a:avLst/>
          </a:prstGeom>
        </p:spPr>
      </p:pic>
    </p:spTree>
    <p:extLst>
      <p:ext uri="{BB962C8B-B14F-4D97-AF65-F5344CB8AC3E}">
        <p14:creationId xmlns:p14="http://schemas.microsoft.com/office/powerpoint/2010/main" val="38036477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667B9E-DC66-4D45-9158-D2587CCB640A}"/>
              </a:ext>
            </a:extLst>
          </p:cNvPr>
          <p:cNvSpPr>
            <a:spLocks noGrp="1"/>
          </p:cNvSpPr>
          <p:nvPr>
            <p:ph type="title"/>
          </p:nvPr>
        </p:nvSpPr>
        <p:spPr>
          <a:xfrm>
            <a:off x="465139" y="2676526"/>
            <a:ext cx="2506662" cy="1641475"/>
          </a:xfrm>
        </p:spPr>
        <p:txBody>
          <a:bodyPr/>
          <a:lstStyle/>
          <a:p>
            <a:r>
              <a:rPr lang="en-IN" dirty="0"/>
              <a:t>Administer Intersite Connectivity</a:t>
            </a:r>
            <a:br>
              <a:rPr lang="en-IN" dirty="0"/>
            </a:br>
            <a:r>
              <a:rPr lang="en-IN" dirty="0"/>
              <a:t>Introduction</a:t>
            </a:r>
          </a:p>
        </p:txBody>
      </p:sp>
      <p:pic>
        <p:nvPicPr>
          <p:cNvPr id="34" name="Picture 33" descr="Icon of two people">
            <a:extLst>
              <a:ext uri="{FF2B5EF4-FFF2-40B4-BE49-F238E27FC236}">
                <a16:creationId xmlns:a16="http://schemas.microsoft.com/office/drawing/2014/main" id="{E2561D41-990F-4135-A2F9-272011947729}"/>
              </a:ext>
            </a:extLst>
          </p:cNvPr>
          <p:cNvPicPr>
            <a:picLocks noChangeAspect="1"/>
          </p:cNvPicPr>
          <p:nvPr/>
        </p:nvPicPr>
        <p:blipFill>
          <a:blip r:embed="rId3"/>
          <a:stretch>
            <a:fillRect/>
          </a:stretch>
        </p:blipFill>
        <p:spPr>
          <a:xfrm>
            <a:off x="3513138" y="531750"/>
            <a:ext cx="1046988" cy="1046988"/>
          </a:xfrm>
          <a:prstGeom prst="rect">
            <a:avLst/>
          </a:prstGeom>
        </p:spPr>
      </p:pic>
      <p:sp>
        <p:nvSpPr>
          <p:cNvPr id="68" name="TextBox 67">
            <a:extLst>
              <a:ext uri="{FF2B5EF4-FFF2-40B4-BE49-F238E27FC236}">
                <a16:creationId xmlns:a16="http://schemas.microsoft.com/office/drawing/2014/main" id="{F3E5FDED-8B6E-411A-96FE-D28B14C27959}"/>
              </a:ext>
            </a:extLst>
          </p:cNvPr>
          <p:cNvSpPr txBox="1"/>
          <p:nvPr/>
        </p:nvSpPr>
        <p:spPr>
          <a:xfrm>
            <a:off x="4749799" y="824485"/>
            <a:ext cx="706424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Configure VNet Peering</a:t>
            </a:r>
          </a:p>
        </p:txBody>
      </p:sp>
      <p:cxnSp>
        <p:nvCxnSpPr>
          <p:cNvPr id="78" name="Straight Connector 77">
            <a:extLst>
              <a:ext uri="{FF2B5EF4-FFF2-40B4-BE49-F238E27FC236}">
                <a16:creationId xmlns:a16="http://schemas.microsoft.com/office/drawing/2014/main" id="{2E9A4520-12D8-4EF6-8E9A-9A2D0D8008F5}"/>
              </a:ext>
              <a:ext uri="{C183D7F6-B498-43B3-948B-1728B52AA6E4}">
                <adec:decorative xmlns:adec="http://schemas.microsoft.com/office/drawing/2017/decorative" val="1"/>
              </a:ext>
            </a:extLst>
          </p:cNvPr>
          <p:cNvCxnSpPr>
            <a:cxnSpLocks/>
          </p:cNvCxnSpPr>
          <p:nvPr/>
        </p:nvCxnSpPr>
        <p:spPr>
          <a:xfrm>
            <a:off x="4749799" y="1688053"/>
            <a:ext cx="7027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2" name="Picture 91" descr="Icon of small circles connected by lines forming a big circle">
            <a:extLst>
              <a:ext uri="{FF2B5EF4-FFF2-40B4-BE49-F238E27FC236}">
                <a16:creationId xmlns:a16="http://schemas.microsoft.com/office/drawing/2014/main" id="{43305E6B-A08F-46FF-8010-0584AF75448E}"/>
              </a:ext>
            </a:extLst>
          </p:cNvPr>
          <p:cNvPicPr>
            <a:picLocks noChangeAspect="1"/>
          </p:cNvPicPr>
          <p:nvPr/>
        </p:nvPicPr>
        <p:blipFill rotWithShape="1">
          <a:blip r:embed="rId4"/>
          <a:srcRect l="943" t="943" r="943" b="943"/>
          <a:stretch/>
        </p:blipFill>
        <p:spPr>
          <a:xfrm>
            <a:off x="3523011" y="1808765"/>
            <a:ext cx="1027242" cy="1027242"/>
          </a:xfrm>
          <a:prstGeom prst="ellipse">
            <a:avLst/>
          </a:prstGeom>
        </p:spPr>
      </p:pic>
      <p:sp>
        <p:nvSpPr>
          <p:cNvPr id="95" name="TextBox 94">
            <a:extLst>
              <a:ext uri="{FF2B5EF4-FFF2-40B4-BE49-F238E27FC236}">
                <a16:creationId xmlns:a16="http://schemas.microsoft.com/office/drawing/2014/main" id="{56419A45-B4AF-43D3-AE2D-F36DC65ECE96}"/>
              </a:ext>
            </a:extLst>
          </p:cNvPr>
          <p:cNvSpPr txBox="1"/>
          <p:nvPr/>
        </p:nvSpPr>
        <p:spPr>
          <a:xfrm>
            <a:off x="4749799" y="2127107"/>
            <a:ext cx="706424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Configure VPN Gateway</a:t>
            </a:r>
          </a:p>
        </p:txBody>
      </p:sp>
      <p:cxnSp>
        <p:nvCxnSpPr>
          <p:cNvPr id="102" name="Straight Connector 101">
            <a:extLst>
              <a:ext uri="{FF2B5EF4-FFF2-40B4-BE49-F238E27FC236}">
                <a16:creationId xmlns:a16="http://schemas.microsoft.com/office/drawing/2014/main" id="{3D20A160-6F2A-4FAC-AB97-FC14D09FEFDF}"/>
              </a:ext>
              <a:ext uri="{C183D7F6-B498-43B3-948B-1728B52AA6E4}">
                <adec:decorative xmlns:adec="http://schemas.microsoft.com/office/drawing/2017/decorative" val="1"/>
              </a:ext>
            </a:extLst>
          </p:cNvPr>
          <p:cNvCxnSpPr>
            <a:cxnSpLocks/>
          </p:cNvCxnSpPr>
          <p:nvPr/>
        </p:nvCxnSpPr>
        <p:spPr>
          <a:xfrm>
            <a:off x="4749799" y="2955195"/>
            <a:ext cx="7027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1" name="Picture 110" descr="Icon of four squares connected by lines ">
            <a:extLst>
              <a:ext uri="{FF2B5EF4-FFF2-40B4-BE49-F238E27FC236}">
                <a16:creationId xmlns:a16="http://schemas.microsoft.com/office/drawing/2014/main" id="{C21308D3-D9FB-4A04-A0AC-97AB1C48E3D1}"/>
              </a:ext>
            </a:extLst>
          </p:cNvPr>
          <p:cNvPicPr>
            <a:picLocks noChangeAspect="1"/>
          </p:cNvPicPr>
          <p:nvPr/>
        </p:nvPicPr>
        <p:blipFill>
          <a:blip r:embed="rId5"/>
          <a:stretch>
            <a:fillRect/>
          </a:stretch>
        </p:blipFill>
        <p:spPr>
          <a:xfrm>
            <a:off x="3513138" y="3064510"/>
            <a:ext cx="1046988" cy="1046988"/>
          </a:xfrm>
          <a:prstGeom prst="rect">
            <a:avLst/>
          </a:prstGeom>
        </p:spPr>
      </p:pic>
      <p:sp>
        <p:nvSpPr>
          <p:cNvPr id="113" name="TextBox 112">
            <a:extLst>
              <a:ext uri="{FF2B5EF4-FFF2-40B4-BE49-F238E27FC236}">
                <a16:creationId xmlns:a16="http://schemas.microsoft.com/office/drawing/2014/main" id="{B69487F4-8B37-4217-A6CF-FDCABFE8A812}"/>
              </a:ext>
            </a:extLst>
          </p:cNvPr>
          <p:cNvSpPr txBox="1"/>
          <p:nvPr/>
        </p:nvSpPr>
        <p:spPr>
          <a:xfrm>
            <a:off x="4749799" y="3409819"/>
            <a:ext cx="706424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Configure ExpressRoute and Virtual WAN</a:t>
            </a:r>
          </a:p>
        </p:txBody>
      </p:sp>
      <p:cxnSp>
        <p:nvCxnSpPr>
          <p:cNvPr id="117" name="Straight Connector 116">
            <a:extLst>
              <a:ext uri="{FF2B5EF4-FFF2-40B4-BE49-F238E27FC236}">
                <a16:creationId xmlns:a16="http://schemas.microsoft.com/office/drawing/2014/main" id="{3F765E21-FD80-44B1-91F5-3102A68BCD7F}"/>
              </a:ext>
              <a:ext uri="{C183D7F6-B498-43B3-948B-1728B52AA6E4}">
                <adec:decorative xmlns:adec="http://schemas.microsoft.com/office/drawing/2017/decorative" val="1"/>
              </a:ext>
            </a:extLst>
          </p:cNvPr>
          <p:cNvCxnSpPr>
            <a:cxnSpLocks/>
          </p:cNvCxnSpPr>
          <p:nvPr/>
        </p:nvCxnSpPr>
        <p:spPr>
          <a:xfrm>
            <a:off x="4749799" y="4222337"/>
            <a:ext cx="7027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1" name="Picture 120" descr="Icon of a lab flask">
            <a:extLst>
              <a:ext uri="{FF2B5EF4-FFF2-40B4-BE49-F238E27FC236}">
                <a16:creationId xmlns:a16="http://schemas.microsoft.com/office/drawing/2014/main" id="{22666CA1-2E2D-4585-A262-5CCA3A062772}"/>
              </a:ext>
            </a:extLst>
          </p:cNvPr>
          <p:cNvPicPr>
            <a:picLocks noChangeAspect="1"/>
          </p:cNvPicPr>
          <p:nvPr/>
        </p:nvPicPr>
        <p:blipFill>
          <a:blip r:embed="rId6"/>
          <a:stretch>
            <a:fillRect/>
          </a:stretch>
        </p:blipFill>
        <p:spPr>
          <a:xfrm>
            <a:off x="3513138" y="4331653"/>
            <a:ext cx="1046988" cy="1046988"/>
          </a:xfrm>
          <a:prstGeom prst="rect">
            <a:avLst/>
          </a:prstGeom>
        </p:spPr>
      </p:pic>
      <p:sp>
        <p:nvSpPr>
          <p:cNvPr id="122" name="TextBox 121">
            <a:extLst>
              <a:ext uri="{FF2B5EF4-FFF2-40B4-BE49-F238E27FC236}">
                <a16:creationId xmlns:a16="http://schemas.microsoft.com/office/drawing/2014/main" id="{6DCE733B-5551-4893-AE74-D04D66FAB2AD}"/>
              </a:ext>
            </a:extLst>
          </p:cNvPr>
          <p:cNvSpPr txBox="1"/>
          <p:nvPr/>
        </p:nvSpPr>
        <p:spPr>
          <a:xfrm>
            <a:off x="4749799" y="4671243"/>
            <a:ext cx="706424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Lab 05 - Implement Intersite Connectivity</a:t>
            </a:r>
          </a:p>
        </p:txBody>
      </p:sp>
    </p:spTree>
    <p:extLst>
      <p:ext uri="{BB962C8B-B14F-4D97-AF65-F5344CB8AC3E}">
        <p14:creationId xmlns:p14="http://schemas.microsoft.com/office/powerpoint/2010/main" val="6696003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705B-E787-45A1-BD2F-9E25579CF67E}"/>
              </a:ext>
            </a:extLst>
          </p:cNvPr>
          <p:cNvSpPr>
            <a:spLocks noGrp="1"/>
          </p:cNvSpPr>
          <p:nvPr>
            <p:ph type="title"/>
          </p:nvPr>
        </p:nvSpPr>
        <p:spPr/>
        <p:txBody>
          <a:bodyPr/>
          <a:lstStyle/>
          <a:p>
            <a:r>
              <a:rPr lang="en-US" dirty="0"/>
              <a:t>Determine Gateway SKU and Generation</a:t>
            </a:r>
          </a:p>
        </p:txBody>
      </p:sp>
      <p:sp>
        <p:nvSpPr>
          <p:cNvPr id="9" name="Rectangle 8">
            <a:extLst>
              <a:ext uri="{FF2B5EF4-FFF2-40B4-BE49-F238E27FC236}">
                <a16:creationId xmlns:a16="http://schemas.microsoft.com/office/drawing/2014/main" id="{0719889C-6AEF-4E0B-B084-8C2D1485AAA5}"/>
              </a:ext>
              <a:ext uri="{C183D7F6-B498-43B3-948B-1728B52AA6E4}">
                <adec:decorative xmlns:adec="http://schemas.microsoft.com/office/drawing/2017/decorative" val="1"/>
              </a:ext>
            </a:extLst>
          </p:cNvPr>
          <p:cNvSpPr/>
          <p:nvPr/>
        </p:nvSpPr>
        <p:spPr bwMode="auto">
          <a:xfrm>
            <a:off x="427037" y="1653540"/>
            <a:ext cx="3756506" cy="331608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Screenshot of a form which you can select an option from SKU and Generation. VpnGw1 and Generation 1 selected respectively">
            <a:extLst>
              <a:ext uri="{FF2B5EF4-FFF2-40B4-BE49-F238E27FC236}">
                <a16:creationId xmlns:a16="http://schemas.microsoft.com/office/drawing/2014/main" id="{BC5A3360-0771-4D1A-B773-258546791200}"/>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70020" y="2751815"/>
            <a:ext cx="3470540" cy="1119529"/>
          </a:xfrm>
          <a:prstGeom prst="rect">
            <a:avLst/>
          </a:prstGeom>
        </p:spPr>
      </p:pic>
      <p:sp>
        <p:nvSpPr>
          <p:cNvPr id="7" name="Rectangle 6">
            <a:extLst>
              <a:ext uri="{FF2B5EF4-FFF2-40B4-BE49-F238E27FC236}">
                <a16:creationId xmlns:a16="http://schemas.microsoft.com/office/drawing/2014/main" id="{2E5CAF5A-BC59-4E27-9D9C-575BA8C2A09C}"/>
              </a:ext>
              <a:ext uri="{C183D7F6-B498-43B3-948B-1728B52AA6E4}">
                <adec:decorative xmlns:adec="http://schemas.microsoft.com/office/drawing/2017/decorative" val="1"/>
              </a:ext>
            </a:extLst>
          </p:cNvPr>
          <p:cNvSpPr/>
          <p:nvPr/>
        </p:nvSpPr>
        <p:spPr>
          <a:xfrm>
            <a:off x="4328525" y="1270794"/>
            <a:ext cx="3180450" cy="307777"/>
          </a:xfrm>
          <a:prstGeom prst="rect">
            <a:avLst/>
          </a:prstGeom>
        </p:spPr>
        <p:txBody>
          <a:bodyPr wrap="square" lIns="0" tIns="0" rIns="0" bIns="0">
            <a:spAutoFit/>
          </a:bodyPr>
          <a:lstStyle/>
          <a:p>
            <a:r>
              <a:rPr lang="en-US" sz="2000" dirty="0">
                <a:solidFill>
                  <a:schemeClr val="tx2">
                    <a:lumMod val="50000"/>
                  </a:schemeClr>
                </a:solidFill>
                <a:latin typeface="+mj-lt"/>
              </a:rPr>
              <a:t>Sampling of available SKUs</a:t>
            </a:r>
          </a:p>
        </p:txBody>
      </p:sp>
      <p:graphicFrame>
        <p:nvGraphicFramePr>
          <p:cNvPr id="4" name="Table 3">
            <a:extLst>
              <a:ext uri="{FF2B5EF4-FFF2-40B4-BE49-F238E27FC236}">
                <a16:creationId xmlns:a16="http://schemas.microsoft.com/office/drawing/2014/main" id="{2DE14374-8F94-4B80-819F-499EA1BD3708}"/>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426618702"/>
              </p:ext>
            </p:extLst>
          </p:nvPr>
        </p:nvGraphicFramePr>
        <p:xfrm>
          <a:off x="4339986" y="1653541"/>
          <a:ext cx="7669454" cy="3316081"/>
        </p:xfrm>
        <a:graphic>
          <a:graphicData uri="http://schemas.openxmlformats.org/drawingml/2006/table">
            <a:tbl>
              <a:tblPr firstRow="1">
                <a:tableStyleId>{69012ECD-51FC-41F1-AA8D-1B2483CD663E}</a:tableStyleId>
              </a:tblPr>
              <a:tblGrid>
                <a:gridCol w="718615">
                  <a:extLst>
                    <a:ext uri="{9D8B030D-6E8A-4147-A177-3AD203B41FA5}">
                      <a16:colId xmlns:a16="http://schemas.microsoft.com/office/drawing/2014/main" val="1007866674"/>
                    </a:ext>
                  </a:extLst>
                </a:gridCol>
                <a:gridCol w="1692458">
                  <a:extLst>
                    <a:ext uri="{9D8B030D-6E8A-4147-A177-3AD203B41FA5}">
                      <a16:colId xmlns:a16="http://schemas.microsoft.com/office/drawing/2014/main" val="1033762339"/>
                    </a:ext>
                  </a:extLst>
                </a:gridCol>
                <a:gridCol w="1891568">
                  <a:extLst>
                    <a:ext uri="{9D8B030D-6E8A-4147-A177-3AD203B41FA5}">
                      <a16:colId xmlns:a16="http://schemas.microsoft.com/office/drawing/2014/main" val="3445487214"/>
                    </a:ext>
                  </a:extLst>
                </a:gridCol>
                <a:gridCol w="1556699">
                  <a:extLst>
                    <a:ext uri="{9D8B030D-6E8A-4147-A177-3AD203B41FA5}">
                      <a16:colId xmlns:a16="http://schemas.microsoft.com/office/drawing/2014/main" val="3869190408"/>
                    </a:ext>
                  </a:extLst>
                </a:gridCol>
                <a:gridCol w="1810114">
                  <a:extLst>
                    <a:ext uri="{9D8B030D-6E8A-4147-A177-3AD203B41FA5}">
                      <a16:colId xmlns:a16="http://schemas.microsoft.com/office/drawing/2014/main" val="1344639747"/>
                    </a:ext>
                  </a:extLst>
                </a:gridCol>
              </a:tblGrid>
              <a:tr h="654975">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Gen</a:t>
                      </a:r>
                    </a:p>
                  </a:txBody>
                  <a:tcPr marT="46733" marB="46733"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SKU</a:t>
                      </a:r>
                    </a:p>
                  </a:txBody>
                  <a:tcPr marT="46733" marB="4673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S2S/VNet-to-VNet Tunnels</a:t>
                      </a:r>
                    </a:p>
                  </a:txBody>
                  <a:tcPr marT="46733" marB="4673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P2S IKEv2 Connections</a:t>
                      </a:r>
                    </a:p>
                  </a:txBody>
                  <a:tcPr marT="46733" marB="4673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Throughput Benchmark</a:t>
                      </a:r>
                    </a:p>
                  </a:txBody>
                  <a:tcPr marT="46733" marB="46733"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737813623"/>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1</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VpnGw1/Az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250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650 Mbps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0391181"/>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1</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VpnGw2/Az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500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1.0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51636258"/>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2</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VpnGw2/Az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500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1.25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91346628"/>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1</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VpnGw3/Az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1.25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93289066"/>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2</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VpnGw3/Az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2.5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71337673"/>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2</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VpnGw4/Az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5000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5.0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81276128"/>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2</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VpnGw5/Az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10.0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2368022"/>
                  </a:ext>
                </a:extLst>
              </a:tr>
            </a:tbl>
          </a:graphicData>
        </a:graphic>
      </p:graphicFrame>
      <p:sp>
        <p:nvSpPr>
          <p:cNvPr id="12" name="Rectangle 11">
            <a:extLst>
              <a:ext uri="{FF2B5EF4-FFF2-40B4-BE49-F238E27FC236}">
                <a16:creationId xmlns:a16="http://schemas.microsoft.com/office/drawing/2014/main" id="{5E66404A-AE65-4104-AB50-BC37277D1DA9}"/>
              </a:ext>
            </a:extLst>
          </p:cNvPr>
          <p:cNvSpPr/>
          <p:nvPr/>
        </p:nvSpPr>
        <p:spPr bwMode="auto">
          <a:xfrm>
            <a:off x="427038" y="5199063"/>
            <a:ext cx="3756506" cy="104933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buSzPct val="90000"/>
            </a:pPr>
            <a:r>
              <a:rPr lang="en-US" sz="2000" dirty="0">
                <a:solidFill>
                  <a:schemeClr val="tx1"/>
                </a:solidFill>
                <a:cs typeface="Segoe UI Semilight"/>
              </a:rPr>
              <a:t>The Gateway SKU </a:t>
            </a:r>
            <a:br>
              <a:rPr lang="en-US" sz="2000" dirty="0">
                <a:solidFill>
                  <a:schemeClr val="tx1"/>
                </a:solidFill>
                <a:cs typeface="Segoe UI Semilight"/>
              </a:rPr>
            </a:br>
            <a:r>
              <a:rPr lang="en-US" sz="2000" dirty="0">
                <a:solidFill>
                  <a:schemeClr val="tx1"/>
                </a:solidFill>
                <a:cs typeface="Segoe UI Semilight"/>
              </a:rPr>
              <a:t>affects the connections </a:t>
            </a:r>
            <a:br>
              <a:rPr lang="en-US" sz="2000" dirty="0">
                <a:solidFill>
                  <a:schemeClr val="tx1"/>
                </a:solidFill>
                <a:cs typeface="Segoe UI Semilight"/>
              </a:rPr>
            </a:br>
            <a:r>
              <a:rPr lang="en-US" sz="2000" dirty="0">
                <a:solidFill>
                  <a:schemeClr val="tx1"/>
                </a:solidFill>
                <a:cs typeface="Segoe UI Semilight"/>
              </a:rPr>
              <a:t>and the throughput</a:t>
            </a:r>
          </a:p>
        </p:txBody>
      </p:sp>
      <p:sp>
        <p:nvSpPr>
          <p:cNvPr id="13" name="Rectangle 12">
            <a:extLst>
              <a:ext uri="{FF2B5EF4-FFF2-40B4-BE49-F238E27FC236}">
                <a16:creationId xmlns:a16="http://schemas.microsoft.com/office/drawing/2014/main" id="{A6917006-CF4C-4835-99E2-113D1BD765CF}"/>
              </a:ext>
            </a:extLst>
          </p:cNvPr>
          <p:cNvSpPr/>
          <p:nvPr/>
        </p:nvSpPr>
        <p:spPr bwMode="auto">
          <a:xfrm>
            <a:off x="4339986" y="5199063"/>
            <a:ext cx="3756506" cy="104933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buSzPct val="90000"/>
            </a:pPr>
            <a:r>
              <a:rPr lang="en-US" sz="2000" dirty="0">
                <a:solidFill>
                  <a:schemeClr val="tx1"/>
                </a:solidFill>
                <a:cs typeface="Segoe UI Semilight"/>
              </a:rPr>
              <a:t>Resizing is allowed </a:t>
            </a:r>
            <a:br>
              <a:rPr lang="en-US" sz="2000" dirty="0">
                <a:solidFill>
                  <a:schemeClr val="tx1"/>
                </a:solidFill>
                <a:cs typeface="Segoe UI Semilight"/>
              </a:rPr>
            </a:br>
            <a:r>
              <a:rPr lang="en-US" sz="2000" dirty="0">
                <a:solidFill>
                  <a:schemeClr val="tx1"/>
                </a:solidFill>
                <a:cs typeface="Segoe UI Semilight"/>
              </a:rPr>
              <a:t>within the generation</a:t>
            </a:r>
          </a:p>
        </p:txBody>
      </p:sp>
      <p:sp>
        <p:nvSpPr>
          <p:cNvPr id="14" name="Rectangle 13">
            <a:extLst>
              <a:ext uri="{FF2B5EF4-FFF2-40B4-BE49-F238E27FC236}">
                <a16:creationId xmlns:a16="http://schemas.microsoft.com/office/drawing/2014/main" id="{5FCAF460-5524-4ADE-828D-110F187A7CC2}"/>
              </a:ext>
            </a:extLst>
          </p:cNvPr>
          <p:cNvSpPr/>
          <p:nvPr/>
        </p:nvSpPr>
        <p:spPr bwMode="auto">
          <a:xfrm>
            <a:off x="8252934" y="5199063"/>
            <a:ext cx="3756506" cy="104933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buSzPct val="90000"/>
            </a:pPr>
            <a:r>
              <a:rPr lang="en-US" sz="2000" dirty="0">
                <a:solidFill>
                  <a:schemeClr val="tx1"/>
                </a:solidFill>
                <a:cs typeface="Segoe UI Semilight"/>
              </a:rPr>
              <a:t>The Basic SKU </a:t>
            </a:r>
            <a:br>
              <a:rPr lang="en-US" sz="2000" dirty="0">
                <a:solidFill>
                  <a:schemeClr val="tx1"/>
                </a:solidFill>
                <a:cs typeface="Segoe UI Semilight"/>
              </a:rPr>
            </a:br>
            <a:r>
              <a:rPr lang="en-US" sz="2000" dirty="0">
                <a:solidFill>
                  <a:schemeClr val="tx1"/>
                </a:solidFill>
                <a:cs typeface="Segoe UI Semilight"/>
              </a:rPr>
              <a:t>(not shown) is legacy </a:t>
            </a:r>
            <a:br>
              <a:rPr lang="en-US" sz="2000" dirty="0">
                <a:solidFill>
                  <a:schemeClr val="tx1"/>
                </a:solidFill>
                <a:cs typeface="Segoe UI Semilight"/>
              </a:rPr>
            </a:br>
            <a:r>
              <a:rPr lang="en-US" sz="2000" dirty="0">
                <a:solidFill>
                  <a:schemeClr val="tx1"/>
                </a:solidFill>
                <a:cs typeface="Segoe UI Semilight"/>
              </a:rPr>
              <a:t>and should not be used</a:t>
            </a:r>
          </a:p>
        </p:txBody>
      </p:sp>
    </p:spTree>
    <p:extLst>
      <p:ext uri="{BB962C8B-B14F-4D97-AF65-F5344CB8AC3E}">
        <p14:creationId xmlns:p14="http://schemas.microsoft.com/office/powerpoint/2010/main" val="41561133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6A65-63F0-4D9F-8123-A9299FFDB0E8}"/>
              </a:ext>
            </a:extLst>
          </p:cNvPr>
          <p:cNvSpPr>
            <a:spLocks noGrp="1"/>
          </p:cNvSpPr>
          <p:nvPr>
            <p:ph type="title"/>
          </p:nvPr>
        </p:nvSpPr>
        <p:spPr/>
        <p:txBody>
          <a:bodyPr/>
          <a:lstStyle/>
          <a:p>
            <a:r>
              <a:rPr lang="en-US" dirty="0"/>
              <a:t>Determine VPN Gateway Type</a:t>
            </a:r>
          </a:p>
        </p:txBody>
      </p:sp>
      <p:sp>
        <p:nvSpPr>
          <p:cNvPr id="6" name="Rectangle 5">
            <a:extLst>
              <a:ext uri="{FF2B5EF4-FFF2-40B4-BE49-F238E27FC236}">
                <a16:creationId xmlns:a16="http://schemas.microsoft.com/office/drawing/2014/main" id="{372CF38B-DEF9-42D3-AF5D-13EEA4B3A43D}"/>
              </a:ext>
              <a:ext uri="{C183D7F6-B498-43B3-948B-1728B52AA6E4}">
                <adec:decorative xmlns:adec="http://schemas.microsoft.com/office/drawing/2017/decorative" val="0"/>
              </a:ext>
            </a:extLst>
          </p:cNvPr>
          <p:cNvSpPr/>
          <p:nvPr/>
        </p:nvSpPr>
        <p:spPr bwMode="auto">
          <a:xfrm>
            <a:off x="427038" y="1309660"/>
            <a:ext cx="4425696" cy="241208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200"/>
              </a:spcBef>
              <a:spcAft>
                <a:spcPts val="600"/>
              </a:spcAft>
            </a:pPr>
            <a:r>
              <a:rPr lang="en-US" sz="2000" dirty="0">
                <a:solidFill>
                  <a:schemeClr val="tx2">
                    <a:lumMod val="50000"/>
                  </a:schemeClr>
                </a:solidFill>
                <a:latin typeface="+mj-lt"/>
              </a:rPr>
              <a:t>Route-based VPNs </a:t>
            </a:r>
            <a:r>
              <a:rPr lang="en-US" sz="2000" dirty="0">
                <a:solidFill>
                  <a:schemeClr val="tx1"/>
                </a:solidFill>
              </a:rPr>
              <a:t>use routes in the IP forwarding or routing table to direct packets:</a:t>
            </a:r>
          </a:p>
          <a:p>
            <a:pPr marL="285750" indent="-285750">
              <a:spcAft>
                <a:spcPts val="600"/>
              </a:spcAft>
              <a:buFont typeface="Arial" panose="020B0604020202020204" pitchFamily="34" charset="0"/>
              <a:buChar char="•"/>
            </a:pPr>
            <a:r>
              <a:rPr lang="en-US" dirty="0">
                <a:solidFill>
                  <a:schemeClr val="tx1"/>
                </a:solidFill>
              </a:rPr>
              <a:t>Support for IKEv2</a:t>
            </a:r>
          </a:p>
          <a:p>
            <a:pPr marL="285750" indent="-285750">
              <a:spcBef>
                <a:spcPts val="200"/>
              </a:spcBef>
              <a:spcAft>
                <a:spcPts val="600"/>
              </a:spcAft>
              <a:buFont typeface="Arial" panose="020B0604020202020204" pitchFamily="34" charset="0"/>
              <a:buChar char="•"/>
            </a:pPr>
            <a:r>
              <a:rPr lang="en-US" dirty="0">
                <a:solidFill>
                  <a:schemeClr val="tx1"/>
                </a:solidFill>
              </a:rPr>
              <a:t>Can use dynamic routing protocols</a:t>
            </a:r>
          </a:p>
        </p:txBody>
      </p:sp>
      <p:sp>
        <p:nvSpPr>
          <p:cNvPr id="8" name="Rectangle 7">
            <a:extLst>
              <a:ext uri="{FF2B5EF4-FFF2-40B4-BE49-F238E27FC236}">
                <a16:creationId xmlns:a16="http://schemas.microsoft.com/office/drawing/2014/main" id="{7B104317-7C93-4DC1-BEA4-33F6ABFF3810}"/>
              </a:ext>
              <a:ext uri="{C183D7F6-B498-43B3-948B-1728B52AA6E4}">
                <adec:decorative xmlns:adec="http://schemas.microsoft.com/office/drawing/2017/decorative" val="0"/>
              </a:ext>
            </a:extLst>
          </p:cNvPr>
          <p:cNvSpPr/>
          <p:nvPr/>
        </p:nvSpPr>
        <p:spPr bwMode="auto">
          <a:xfrm>
            <a:off x="427038" y="3890934"/>
            <a:ext cx="4425696" cy="241208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200"/>
              </a:spcBef>
              <a:spcAft>
                <a:spcPts val="600"/>
              </a:spcAft>
            </a:pPr>
            <a:r>
              <a:rPr lang="en-US" sz="2000" dirty="0">
                <a:solidFill>
                  <a:schemeClr val="tx2">
                    <a:lumMod val="50000"/>
                  </a:schemeClr>
                </a:solidFill>
                <a:latin typeface="+mj-lt"/>
              </a:rPr>
              <a:t>Policy-based VPNs </a:t>
            </a:r>
            <a:r>
              <a:rPr lang="en-US" sz="2000" dirty="0">
                <a:solidFill>
                  <a:schemeClr val="tx1"/>
                </a:solidFill>
              </a:rPr>
              <a:t>encrypt and direct packets through IPsec tunnels based on the IPsec policies:</a:t>
            </a:r>
          </a:p>
          <a:p>
            <a:pPr marL="285750" indent="-285750">
              <a:spcAft>
                <a:spcPts val="600"/>
              </a:spcAft>
              <a:buFont typeface="Arial" panose="020B0604020202020204" pitchFamily="34" charset="0"/>
              <a:buChar char="•"/>
            </a:pPr>
            <a:r>
              <a:rPr lang="en-US" dirty="0">
                <a:solidFill>
                  <a:schemeClr val="tx1"/>
                </a:solidFill>
              </a:rPr>
              <a:t>Support for IKEv1 only</a:t>
            </a:r>
          </a:p>
          <a:p>
            <a:pPr marL="285750" indent="-285750">
              <a:spcBef>
                <a:spcPts val="200"/>
              </a:spcBef>
              <a:spcAft>
                <a:spcPts val="600"/>
              </a:spcAft>
              <a:buFont typeface="Arial" panose="020B0604020202020204" pitchFamily="34" charset="0"/>
              <a:buChar char="•"/>
            </a:pPr>
            <a:r>
              <a:rPr lang="en-US" dirty="0">
                <a:solidFill>
                  <a:schemeClr val="tx1"/>
                </a:solidFill>
              </a:rPr>
              <a:t>Legacy on-premises VPN devices</a:t>
            </a:r>
          </a:p>
        </p:txBody>
      </p:sp>
      <p:sp>
        <p:nvSpPr>
          <p:cNvPr id="9" name="Rectangle 8">
            <a:extLst>
              <a:ext uri="{FF2B5EF4-FFF2-40B4-BE49-F238E27FC236}">
                <a16:creationId xmlns:a16="http://schemas.microsoft.com/office/drawing/2014/main" id="{D839979A-15A2-48A2-BB77-53F2B2BBCBB9}"/>
              </a:ext>
              <a:ext uri="{C183D7F6-B498-43B3-948B-1728B52AA6E4}">
                <adec:decorative xmlns:adec="http://schemas.microsoft.com/office/drawing/2017/decorative" val="1"/>
              </a:ext>
            </a:extLst>
          </p:cNvPr>
          <p:cNvSpPr/>
          <p:nvPr/>
        </p:nvSpPr>
        <p:spPr bwMode="auto">
          <a:xfrm>
            <a:off x="5016500" y="1192213"/>
            <a:ext cx="69929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Screenshot of the create virtual network gateway page. Route-based is selected">
            <a:extLst>
              <a:ext uri="{FF2B5EF4-FFF2-40B4-BE49-F238E27FC236}">
                <a16:creationId xmlns:a16="http://schemas.microsoft.com/office/drawing/2014/main" id="{FAC7A5FD-3483-4476-9C83-F41F7691A432}"/>
              </a:ext>
            </a:extLst>
          </p:cNvPr>
          <p:cNvPicPr>
            <a:picLocks noChangeAspect="1"/>
          </p:cNvPicPr>
          <p:nvPr/>
        </p:nvPicPr>
        <p:blipFill>
          <a:blip r:embed="rId3"/>
          <a:stretch>
            <a:fillRect/>
          </a:stretch>
        </p:blipFill>
        <p:spPr>
          <a:xfrm>
            <a:off x="5335595" y="2577147"/>
            <a:ext cx="6332638" cy="1641795"/>
          </a:xfrm>
          <a:prstGeom prst="rect">
            <a:avLst/>
          </a:prstGeom>
          <a:ln>
            <a:solidFill>
              <a:schemeClr val="bg1">
                <a:lumMod val="75000"/>
              </a:schemeClr>
            </a:solidFill>
          </a:ln>
        </p:spPr>
      </p:pic>
      <p:sp>
        <p:nvSpPr>
          <p:cNvPr id="5" name="Rectangle 4">
            <a:extLst>
              <a:ext uri="{FF2B5EF4-FFF2-40B4-BE49-F238E27FC236}">
                <a16:creationId xmlns:a16="http://schemas.microsoft.com/office/drawing/2014/main" id="{A3397D67-BE1C-4926-A170-D9D4E54C24C7}"/>
              </a:ext>
            </a:extLst>
          </p:cNvPr>
          <p:cNvSpPr/>
          <p:nvPr/>
        </p:nvSpPr>
        <p:spPr>
          <a:xfrm>
            <a:off x="6089085" y="4631907"/>
            <a:ext cx="4825658" cy="615553"/>
          </a:xfrm>
          <a:prstGeom prst="rect">
            <a:avLst/>
          </a:prstGeom>
        </p:spPr>
        <p:txBody>
          <a:bodyPr wrap="square" lIns="0" tIns="0" rIns="0" bIns="0">
            <a:spAutoFit/>
          </a:bodyPr>
          <a:lstStyle/>
          <a:p>
            <a:pPr algn="ctr"/>
            <a:r>
              <a:rPr lang="en-US" sz="2000" dirty="0"/>
              <a:t>Most VPN gateway configurations require a Route-based VPN</a:t>
            </a:r>
          </a:p>
        </p:txBody>
      </p:sp>
    </p:spTree>
    <p:extLst>
      <p:ext uri="{BB962C8B-B14F-4D97-AF65-F5344CB8AC3E}">
        <p14:creationId xmlns:p14="http://schemas.microsoft.com/office/powerpoint/2010/main" val="9930874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Local Network Gateway</a:t>
            </a:r>
          </a:p>
        </p:txBody>
      </p:sp>
      <p:sp>
        <p:nvSpPr>
          <p:cNvPr id="11" name="Rectangle 10">
            <a:extLst>
              <a:ext uri="{FF2B5EF4-FFF2-40B4-BE49-F238E27FC236}">
                <a16:creationId xmlns:a16="http://schemas.microsoft.com/office/drawing/2014/main" id="{F33F80CD-3D00-427F-A1AF-FD3C2F59FC7E}"/>
              </a:ext>
            </a:extLst>
          </p:cNvPr>
          <p:cNvSpPr/>
          <p:nvPr/>
        </p:nvSpPr>
        <p:spPr>
          <a:xfrm>
            <a:off x="427037" y="1192213"/>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Reflects the on-premises network configuration</a:t>
            </a:r>
          </a:p>
        </p:txBody>
      </p:sp>
      <p:sp>
        <p:nvSpPr>
          <p:cNvPr id="12" name="Rectangle 11">
            <a:extLst>
              <a:ext uri="{FF2B5EF4-FFF2-40B4-BE49-F238E27FC236}">
                <a16:creationId xmlns:a16="http://schemas.microsoft.com/office/drawing/2014/main" id="{AFD5FDC0-7D05-49DF-B221-00F06B3BB27C}"/>
              </a:ext>
            </a:extLst>
          </p:cNvPr>
          <p:cNvSpPr/>
          <p:nvPr/>
        </p:nvSpPr>
        <p:spPr>
          <a:xfrm>
            <a:off x="427037" y="2425176"/>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Give the site a name by which Azure can refer to it</a:t>
            </a:r>
          </a:p>
        </p:txBody>
      </p:sp>
      <p:sp>
        <p:nvSpPr>
          <p:cNvPr id="13" name="Rectangle 12">
            <a:extLst>
              <a:ext uri="{FF2B5EF4-FFF2-40B4-BE49-F238E27FC236}">
                <a16:creationId xmlns:a16="http://schemas.microsoft.com/office/drawing/2014/main" id="{CD56CF94-34D0-46BE-A823-CE3FA04C0351}"/>
              </a:ext>
            </a:extLst>
          </p:cNvPr>
          <p:cNvSpPr/>
          <p:nvPr/>
        </p:nvSpPr>
        <p:spPr>
          <a:xfrm>
            <a:off x="427037" y="3658139"/>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Use a public IP address or FQDN for Local Network Gateway Endpoint</a:t>
            </a:r>
          </a:p>
        </p:txBody>
      </p:sp>
      <p:sp>
        <p:nvSpPr>
          <p:cNvPr id="14" name="Rectangle 13">
            <a:extLst>
              <a:ext uri="{FF2B5EF4-FFF2-40B4-BE49-F238E27FC236}">
                <a16:creationId xmlns:a16="http://schemas.microsoft.com/office/drawing/2014/main" id="{B2792773-3048-465C-BF7A-C995ED304E77}"/>
              </a:ext>
            </a:extLst>
          </p:cNvPr>
          <p:cNvSpPr/>
          <p:nvPr/>
        </p:nvSpPr>
        <p:spPr>
          <a:xfrm>
            <a:off x="427037" y="4891101"/>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Specify the IP address prefixes that will be routed through the gateway to the VPN device</a:t>
            </a:r>
          </a:p>
        </p:txBody>
      </p:sp>
      <p:sp>
        <p:nvSpPr>
          <p:cNvPr id="15" name="Rectangle 14">
            <a:extLst>
              <a:ext uri="{FF2B5EF4-FFF2-40B4-BE49-F238E27FC236}">
                <a16:creationId xmlns:a16="http://schemas.microsoft.com/office/drawing/2014/main" id="{ED177D9D-FC08-4298-B072-46DC89909A39}"/>
              </a:ext>
              <a:ext uri="{C183D7F6-B498-43B3-948B-1728B52AA6E4}">
                <adec:decorative xmlns:adec="http://schemas.microsoft.com/office/drawing/2017/decorative" val="1"/>
              </a:ext>
            </a:extLst>
          </p:cNvPr>
          <p:cNvSpPr/>
          <p:nvPr/>
        </p:nvSpPr>
        <p:spPr bwMode="auto">
          <a:xfrm>
            <a:off x="6502400" y="1192213"/>
            <a:ext cx="5507037" cy="478155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Screenshot of the create local network gateway page">
            <a:extLst>
              <a:ext uri="{FF2B5EF4-FFF2-40B4-BE49-F238E27FC236}">
                <a16:creationId xmlns:a16="http://schemas.microsoft.com/office/drawing/2014/main" id="{69B9E943-0FE4-4371-87CF-157CC784D82D}"/>
              </a:ext>
            </a:extLst>
          </p:cNvPr>
          <p:cNvPicPr>
            <a:picLocks noChangeAspect="1"/>
          </p:cNvPicPr>
          <p:nvPr/>
        </p:nvPicPr>
        <p:blipFill>
          <a:blip r:embed="rId3"/>
          <a:stretch>
            <a:fillRect/>
          </a:stretch>
        </p:blipFill>
        <p:spPr>
          <a:xfrm>
            <a:off x="7151533" y="1217611"/>
            <a:ext cx="4208769" cy="4756152"/>
          </a:xfrm>
          <a:prstGeom prst="rect">
            <a:avLst/>
          </a:prstGeom>
        </p:spPr>
      </p:pic>
    </p:spTree>
    <p:extLst>
      <p:ext uri="{BB962C8B-B14F-4D97-AF65-F5344CB8AC3E}">
        <p14:creationId xmlns:p14="http://schemas.microsoft.com/office/powerpoint/2010/main" val="422405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On-premises VPN Device</a:t>
            </a:r>
          </a:p>
        </p:txBody>
      </p:sp>
      <p:sp>
        <p:nvSpPr>
          <p:cNvPr id="12" name="Rectangle 11">
            <a:extLst>
              <a:ext uri="{FF2B5EF4-FFF2-40B4-BE49-F238E27FC236}">
                <a16:creationId xmlns:a16="http://schemas.microsoft.com/office/drawing/2014/main" id="{7CC326D0-15F2-4FDB-B132-759197DE6396}"/>
              </a:ext>
              <a:ext uri="{C183D7F6-B498-43B3-948B-1728B52AA6E4}">
                <adec:decorative xmlns:adec="http://schemas.microsoft.com/office/drawing/2017/decorative" val="1"/>
              </a:ext>
            </a:extLst>
          </p:cNvPr>
          <p:cNvSpPr/>
          <p:nvPr/>
        </p:nvSpPr>
        <p:spPr bwMode="auto">
          <a:xfrm>
            <a:off x="6140660" y="1336431"/>
            <a:ext cx="5868777" cy="485965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13" name="Freeform: Shape 12">
            <a:extLst>
              <a:ext uri="{FF2B5EF4-FFF2-40B4-BE49-F238E27FC236}">
                <a16:creationId xmlns:a16="http://schemas.microsoft.com/office/drawing/2014/main" id="{2EAD92D1-BDD1-473D-B58E-2D7764921663}"/>
              </a:ext>
            </a:extLst>
          </p:cNvPr>
          <p:cNvSpPr/>
          <p:nvPr/>
        </p:nvSpPr>
        <p:spPr>
          <a:xfrm>
            <a:off x="658106" y="1313518"/>
            <a:ext cx="5323506" cy="108147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Consult the list of supported VPN devices</a:t>
            </a:r>
          </a:p>
        </p:txBody>
      </p:sp>
      <p:sp>
        <p:nvSpPr>
          <p:cNvPr id="14" name="Freeform: Shape 13">
            <a:extLst>
              <a:ext uri="{FF2B5EF4-FFF2-40B4-BE49-F238E27FC236}">
                <a16:creationId xmlns:a16="http://schemas.microsoft.com/office/drawing/2014/main" id="{6F6606C6-B88C-4C40-BFE8-02CE91156FD0}"/>
              </a:ext>
            </a:extLst>
          </p:cNvPr>
          <p:cNvSpPr/>
          <p:nvPr/>
        </p:nvSpPr>
        <p:spPr>
          <a:xfrm>
            <a:off x="658106" y="2538540"/>
            <a:ext cx="5323506" cy="108147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A VPN device configuration script may be available</a:t>
            </a:r>
          </a:p>
        </p:txBody>
      </p:sp>
      <p:sp>
        <p:nvSpPr>
          <p:cNvPr id="15" name="Freeform: Shape 14">
            <a:extLst>
              <a:ext uri="{FF2B5EF4-FFF2-40B4-BE49-F238E27FC236}">
                <a16:creationId xmlns:a16="http://schemas.microsoft.com/office/drawing/2014/main" id="{7D746431-6EC4-4424-8CAF-EAC1E7908716}"/>
              </a:ext>
            </a:extLst>
          </p:cNvPr>
          <p:cNvSpPr/>
          <p:nvPr/>
        </p:nvSpPr>
        <p:spPr>
          <a:xfrm>
            <a:off x="658106" y="3783941"/>
            <a:ext cx="5323506" cy="108147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Remember the shared key for the Azure connection</a:t>
            </a:r>
          </a:p>
        </p:txBody>
      </p:sp>
      <p:sp>
        <p:nvSpPr>
          <p:cNvPr id="16" name="Freeform: Shape 15">
            <a:extLst>
              <a:ext uri="{FF2B5EF4-FFF2-40B4-BE49-F238E27FC236}">
                <a16:creationId xmlns:a16="http://schemas.microsoft.com/office/drawing/2014/main" id="{01F6DD7F-2DDF-461A-8781-A20678CBA6A7}"/>
              </a:ext>
            </a:extLst>
          </p:cNvPr>
          <p:cNvSpPr/>
          <p:nvPr/>
        </p:nvSpPr>
        <p:spPr>
          <a:xfrm>
            <a:off x="658106" y="5029342"/>
            <a:ext cx="5323506" cy="108147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Specify the public IP address of the VPN Gateway</a:t>
            </a:r>
          </a:p>
        </p:txBody>
      </p:sp>
      <p:sp>
        <p:nvSpPr>
          <p:cNvPr id="5" name="Rectangle 4">
            <a:extLst>
              <a:ext uri="{FF2B5EF4-FFF2-40B4-BE49-F238E27FC236}">
                <a16:creationId xmlns:a16="http://schemas.microsoft.com/office/drawing/2014/main" id="{FC415EBB-53D2-4255-AC45-ECC998C75C7E}"/>
              </a:ext>
              <a:ext uri="{C183D7F6-B498-43B3-948B-1728B52AA6E4}">
                <adec:decorative xmlns:adec="http://schemas.microsoft.com/office/drawing/2017/decorative" val="1"/>
              </a:ext>
            </a:extLst>
          </p:cNvPr>
          <p:cNvSpPr/>
          <p:nvPr/>
        </p:nvSpPr>
        <p:spPr>
          <a:xfrm>
            <a:off x="6813000" y="1581648"/>
            <a:ext cx="4644672" cy="307777"/>
          </a:xfrm>
          <a:prstGeom prst="rect">
            <a:avLst/>
          </a:prstGeom>
        </p:spPr>
        <p:txBody>
          <a:bodyPr wrap="square" lIns="0" tIns="0" rIns="0" bIns="0">
            <a:spAutoFit/>
          </a:bodyPr>
          <a:lstStyle/>
          <a:p>
            <a:r>
              <a:rPr lang="en-US" sz="2000" dirty="0">
                <a:solidFill>
                  <a:schemeClr val="tx2">
                    <a:lumMod val="50000"/>
                  </a:schemeClr>
                </a:solidFill>
                <a:latin typeface="+mj-lt"/>
              </a:rPr>
              <a:t>Sampling of supported VPN devices</a:t>
            </a:r>
          </a:p>
        </p:txBody>
      </p:sp>
      <p:graphicFrame>
        <p:nvGraphicFramePr>
          <p:cNvPr id="6" name="Table 5">
            <a:extLst>
              <a:ext uri="{FF2B5EF4-FFF2-40B4-BE49-F238E27FC236}">
                <a16:creationId xmlns:a16="http://schemas.microsoft.com/office/drawing/2014/main" id="{EC2996AD-B046-42F2-8FBC-9EAABB0EA0AE}"/>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66005865"/>
              </p:ext>
            </p:extLst>
          </p:nvPr>
        </p:nvGraphicFramePr>
        <p:xfrm>
          <a:off x="6519045" y="2060134"/>
          <a:ext cx="5104007" cy="3719741"/>
        </p:xfrm>
        <a:graphic>
          <a:graphicData uri="http://schemas.openxmlformats.org/drawingml/2006/table">
            <a:tbl>
              <a:tblPr firstRow="1">
                <a:tableStyleId>{69012ECD-51FC-41F1-AA8D-1B2483CD663E}</a:tableStyleId>
              </a:tblPr>
              <a:tblGrid>
                <a:gridCol w="2300518">
                  <a:extLst>
                    <a:ext uri="{9D8B030D-6E8A-4147-A177-3AD203B41FA5}">
                      <a16:colId xmlns:a16="http://schemas.microsoft.com/office/drawing/2014/main" val="1007866674"/>
                    </a:ext>
                  </a:extLst>
                </a:gridCol>
                <a:gridCol w="2803489">
                  <a:extLst>
                    <a:ext uri="{9D8B030D-6E8A-4147-A177-3AD203B41FA5}">
                      <a16:colId xmlns:a16="http://schemas.microsoft.com/office/drawing/2014/main" val="1033762339"/>
                    </a:ext>
                  </a:extLst>
                </a:gridCol>
              </a:tblGrid>
              <a:tr h="654975">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Vendor</a:t>
                      </a:r>
                    </a:p>
                  </a:txBody>
                  <a:tcPr marT="46733" marB="46733"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Device Family</a:t>
                      </a:r>
                    </a:p>
                  </a:txBody>
                  <a:tcPr marT="46733" marB="4673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737813623"/>
                  </a:ext>
                </a:extLst>
              </a:tr>
              <a:tr h="380158">
                <a:tc>
                  <a:txBody>
                    <a:bodyPr/>
                    <a:lstStyle/>
                    <a:p>
                      <a:pPr algn="l" fontAlgn="t"/>
                      <a:r>
                        <a:rPr lang="en-US" dirty="0">
                          <a:effectLst/>
                        </a:rPr>
                        <a:t>Barracuda Networks, Inc.</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800" kern="1200" dirty="0">
                          <a:solidFill>
                            <a:schemeClr val="tx1"/>
                          </a:solidFill>
                          <a:effectLst/>
                          <a:latin typeface="+mn-lt"/>
                          <a:ea typeface="+mn-ea"/>
                          <a:cs typeface="+mn-cs"/>
                        </a:rPr>
                        <a:t>Barracuda </a:t>
                      </a:r>
                      <a:r>
                        <a:rPr lang="en-US" sz="1800" kern="1200" dirty="0" err="1">
                          <a:solidFill>
                            <a:schemeClr val="tx1"/>
                          </a:solidFill>
                          <a:effectLst/>
                          <a:latin typeface="+mn-lt"/>
                          <a:ea typeface="+mn-ea"/>
                          <a:cs typeface="+mn-cs"/>
                        </a:rPr>
                        <a:t>CloudGen</a:t>
                      </a:r>
                      <a:r>
                        <a:rPr lang="en-US" sz="1800" kern="1200" dirty="0">
                          <a:solidFill>
                            <a:schemeClr val="tx1"/>
                          </a:solidFill>
                          <a:effectLst/>
                          <a:latin typeface="+mn-lt"/>
                          <a:ea typeface="+mn-ea"/>
                          <a:cs typeface="+mn-cs"/>
                        </a:rPr>
                        <a:t> Firewall</a:t>
                      </a:r>
                    </a:p>
                  </a:txBody>
                  <a:tcP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70391181"/>
                  </a:ext>
                </a:extLst>
              </a:tr>
              <a:tr h="380158">
                <a:tc>
                  <a:txBody>
                    <a:bodyPr/>
                    <a:lstStyle/>
                    <a:p>
                      <a:pPr marL="0" marR="156845" algn="l" defTabSz="932742" rtl="0" eaLnBrk="1" latinLnBrk="0" hangingPunct="1"/>
                      <a:r>
                        <a:rPr lang="en-US" sz="1800" kern="1200" dirty="0">
                          <a:solidFill>
                            <a:schemeClr val="tx1"/>
                          </a:solidFill>
                          <a:effectLst/>
                          <a:latin typeface="+mn-lt"/>
                          <a:ea typeface="+mn-ea"/>
                          <a:cs typeface="+mn-cs"/>
                        </a:rPr>
                        <a:t>Cisco</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800" kern="1200" dirty="0">
                          <a:solidFill>
                            <a:schemeClr val="tx1"/>
                          </a:solidFill>
                          <a:effectLst/>
                          <a:latin typeface="+mn-lt"/>
                          <a:ea typeface="+mn-ea"/>
                          <a:cs typeface="+mn-cs"/>
                        </a:rPr>
                        <a:t>ASA, ASR, ISR</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1636258"/>
                  </a:ext>
                </a:extLst>
              </a:tr>
              <a:tr h="380158">
                <a:tc>
                  <a:txBody>
                    <a:bodyPr/>
                    <a:lstStyle/>
                    <a:p>
                      <a:pPr marL="0" marR="156845" algn="l" defTabSz="932742" rtl="0" eaLnBrk="1" latinLnBrk="0" hangingPunct="1"/>
                      <a:r>
                        <a:rPr lang="en-US" sz="1800" kern="1200" dirty="0">
                          <a:solidFill>
                            <a:schemeClr val="tx1"/>
                          </a:solidFill>
                          <a:effectLst/>
                          <a:latin typeface="+mn-lt"/>
                          <a:ea typeface="+mn-ea"/>
                          <a:cs typeface="+mn-cs"/>
                        </a:rPr>
                        <a:t>Citrix</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800" kern="1200" dirty="0">
                          <a:solidFill>
                            <a:schemeClr val="tx1"/>
                          </a:solidFill>
                          <a:effectLst/>
                          <a:latin typeface="+mn-lt"/>
                          <a:ea typeface="+mn-ea"/>
                          <a:cs typeface="+mn-cs"/>
                        </a:rPr>
                        <a:t>NetScaler MPX, SDX, VPX</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159348"/>
                  </a:ext>
                </a:extLst>
              </a:tr>
              <a:tr h="380158">
                <a:tc>
                  <a:txBody>
                    <a:bodyPr/>
                    <a:lstStyle/>
                    <a:p>
                      <a:pPr marL="0" marR="156845" algn="l" defTabSz="932742" rtl="0" eaLnBrk="1" latinLnBrk="0" hangingPunct="1"/>
                      <a:r>
                        <a:rPr lang="en-US" sz="1800" kern="1200" dirty="0">
                          <a:solidFill>
                            <a:schemeClr val="tx1"/>
                          </a:solidFill>
                          <a:effectLst/>
                          <a:latin typeface="+mn-lt"/>
                          <a:ea typeface="+mn-ea"/>
                          <a:cs typeface="+mn-cs"/>
                        </a:rPr>
                        <a:t>Juniper</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800" kern="1200" dirty="0">
                          <a:solidFill>
                            <a:schemeClr val="tx1"/>
                          </a:solidFill>
                          <a:effectLst/>
                          <a:latin typeface="+mn-lt"/>
                          <a:ea typeface="+mn-ea"/>
                          <a:cs typeface="+mn-cs"/>
                        </a:rPr>
                        <a:t>SRX, J-Series, ISG, SSG</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3289066"/>
                  </a:ext>
                </a:extLst>
              </a:tr>
              <a:tr h="380158">
                <a:tc>
                  <a:txBody>
                    <a:bodyPr/>
                    <a:lstStyle/>
                    <a:p>
                      <a:pPr marL="0" marR="156845" algn="l" defTabSz="932742" rtl="0" eaLnBrk="1" latinLnBrk="0" hangingPunct="1"/>
                      <a:r>
                        <a:rPr lang="en-US" sz="1800" kern="1200" dirty="0">
                          <a:solidFill>
                            <a:schemeClr val="tx1"/>
                          </a:solidFill>
                          <a:effectLst/>
                          <a:latin typeface="+mn-lt"/>
                          <a:ea typeface="+mn-ea"/>
                          <a:cs typeface="+mn-cs"/>
                        </a:rPr>
                        <a:t>F5</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800" kern="1200" dirty="0">
                          <a:solidFill>
                            <a:schemeClr val="tx1"/>
                          </a:solidFill>
                          <a:effectLst/>
                          <a:latin typeface="+mn-lt"/>
                          <a:ea typeface="+mn-ea"/>
                          <a:cs typeface="+mn-cs"/>
                        </a:rPr>
                        <a:t>BIG-IP Series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44391637"/>
                  </a:ext>
                </a:extLst>
              </a:tr>
              <a:tr h="380158">
                <a:tc>
                  <a:txBody>
                    <a:bodyPr/>
                    <a:lstStyle/>
                    <a:p>
                      <a:pPr marL="0" marR="156845" algn="l" defTabSz="932742" rtl="0" eaLnBrk="1" latinLnBrk="0" hangingPunct="1"/>
                      <a:r>
                        <a:rPr lang="en-US" sz="1800" kern="1200" dirty="0">
                          <a:solidFill>
                            <a:schemeClr val="tx1"/>
                          </a:solidFill>
                          <a:effectLst/>
                          <a:latin typeface="+mn-lt"/>
                          <a:ea typeface="+mn-ea"/>
                          <a:cs typeface="+mn-cs"/>
                        </a:rPr>
                        <a:t>Palo Alto Networks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800" kern="1200" dirty="0">
                          <a:solidFill>
                            <a:schemeClr val="tx1"/>
                          </a:solidFill>
                          <a:effectLst/>
                          <a:latin typeface="+mn-lt"/>
                          <a:ea typeface="+mn-ea"/>
                          <a:cs typeface="+mn-cs"/>
                        </a:rPr>
                        <a:t>All devices running PAN-OS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71337673"/>
                  </a:ext>
                </a:extLst>
              </a:tr>
            </a:tbl>
          </a:graphicData>
        </a:graphic>
      </p:graphicFrame>
    </p:spTree>
    <p:extLst>
      <p:ext uri="{BB962C8B-B14F-4D97-AF65-F5344CB8AC3E}">
        <p14:creationId xmlns:p14="http://schemas.microsoft.com/office/powerpoint/2010/main" val="257772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VPN Connection</a:t>
            </a:r>
          </a:p>
        </p:txBody>
      </p:sp>
      <p:sp>
        <p:nvSpPr>
          <p:cNvPr id="16" name="Rectangle 15">
            <a:extLst>
              <a:ext uri="{FF2B5EF4-FFF2-40B4-BE49-F238E27FC236}">
                <a16:creationId xmlns:a16="http://schemas.microsoft.com/office/drawing/2014/main" id="{2E5C44F0-B819-474A-A9DF-A4410BE91B02}"/>
              </a:ext>
            </a:extLst>
          </p:cNvPr>
          <p:cNvSpPr/>
          <p:nvPr/>
        </p:nvSpPr>
        <p:spPr>
          <a:xfrm>
            <a:off x="427036" y="1192212"/>
            <a:ext cx="5791201" cy="130840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Once your VPN gateways is created and the on-premises device is configured, create a connection object</a:t>
            </a:r>
          </a:p>
        </p:txBody>
      </p:sp>
      <p:sp>
        <p:nvSpPr>
          <p:cNvPr id="18" name="Rectangle 17">
            <a:extLst>
              <a:ext uri="{FF2B5EF4-FFF2-40B4-BE49-F238E27FC236}">
                <a16:creationId xmlns:a16="http://schemas.microsoft.com/office/drawing/2014/main" id="{F1980EC5-B1A7-48B7-8C02-3FFB38F4DE98}"/>
              </a:ext>
            </a:extLst>
          </p:cNvPr>
          <p:cNvSpPr/>
          <p:nvPr/>
        </p:nvSpPr>
        <p:spPr>
          <a:xfrm>
            <a:off x="427036" y="2655079"/>
            <a:ext cx="5791201" cy="110655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Configure a name for the connection and specify the type as Site-to-site (IPsec)</a:t>
            </a:r>
          </a:p>
        </p:txBody>
      </p:sp>
      <p:sp>
        <p:nvSpPr>
          <p:cNvPr id="19" name="Rectangle 18">
            <a:extLst>
              <a:ext uri="{FF2B5EF4-FFF2-40B4-BE49-F238E27FC236}">
                <a16:creationId xmlns:a16="http://schemas.microsoft.com/office/drawing/2014/main" id="{6ACD3C46-690C-4EF3-9BB6-E6E50C33E8F3}"/>
              </a:ext>
            </a:extLst>
          </p:cNvPr>
          <p:cNvSpPr/>
          <p:nvPr/>
        </p:nvSpPr>
        <p:spPr>
          <a:xfrm>
            <a:off x="427036" y="3916090"/>
            <a:ext cx="5791201" cy="110655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Select the VPN gateway and the Local Network Gateway</a:t>
            </a:r>
          </a:p>
        </p:txBody>
      </p:sp>
      <p:sp>
        <p:nvSpPr>
          <p:cNvPr id="20" name="Rectangle 19">
            <a:extLst>
              <a:ext uri="{FF2B5EF4-FFF2-40B4-BE49-F238E27FC236}">
                <a16:creationId xmlns:a16="http://schemas.microsoft.com/office/drawing/2014/main" id="{BD8056D9-1F6D-4381-935D-E24AB0D45C99}"/>
              </a:ext>
            </a:extLst>
          </p:cNvPr>
          <p:cNvSpPr/>
          <p:nvPr/>
        </p:nvSpPr>
        <p:spPr>
          <a:xfrm>
            <a:off x="427037" y="5177100"/>
            <a:ext cx="5791201" cy="796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Enter the Shared key for the connection </a:t>
            </a:r>
          </a:p>
        </p:txBody>
      </p:sp>
      <p:sp>
        <p:nvSpPr>
          <p:cNvPr id="21" name="Rectangle 20">
            <a:extLst>
              <a:ext uri="{FF2B5EF4-FFF2-40B4-BE49-F238E27FC236}">
                <a16:creationId xmlns:a16="http://schemas.microsoft.com/office/drawing/2014/main" id="{FD21CC35-CB08-4CD8-8FA6-B9715C995AAD}"/>
              </a:ext>
              <a:ext uri="{C183D7F6-B498-43B3-948B-1728B52AA6E4}">
                <adec:decorative xmlns:adec="http://schemas.microsoft.com/office/drawing/2017/decorative" val="1"/>
              </a:ext>
            </a:extLst>
          </p:cNvPr>
          <p:cNvSpPr/>
          <p:nvPr/>
        </p:nvSpPr>
        <p:spPr bwMode="auto">
          <a:xfrm>
            <a:off x="6664324" y="1192213"/>
            <a:ext cx="5345113" cy="478155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aphicFrame>
        <p:nvGraphicFramePr>
          <p:cNvPr id="3" name="Object 2" descr="Screenshot of the Add connection portal page. ">
            <a:extLst>
              <a:ext uri="{FF2B5EF4-FFF2-40B4-BE49-F238E27FC236}">
                <a16:creationId xmlns:a16="http://schemas.microsoft.com/office/drawing/2014/main" id="{EDAEB86B-D6C5-4057-B351-124A4B1CB1D2}"/>
              </a:ext>
            </a:extLst>
          </p:cNvPr>
          <p:cNvGraphicFramePr>
            <a:graphicFrameLocks noChangeAspect="1"/>
          </p:cNvGraphicFramePr>
          <p:nvPr>
            <p:extLst>
              <p:ext uri="{D42A27DB-BD31-4B8C-83A1-F6EECF244321}">
                <p14:modId xmlns:p14="http://schemas.microsoft.com/office/powerpoint/2010/main" val="258281676"/>
              </p:ext>
            </p:extLst>
          </p:nvPr>
        </p:nvGraphicFramePr>
        <p:xfrm>
          <a:off x="7714304" y="1332522"/>
          <a:ext cx="3489608" cy="4329480"/>
        </p:xfrm>
        <a:graphic>
          <a:graphicData uri="http://schemas.openxmlformats.org/presentationml/2006/ole">
            <mc:AlternateContent xmlns:mc="http://schemas.openxmlformats.org/markup-compatibility/2006">
              <mc:Choice xmlns:v="urn:schemas-microsoft-com:vml" Requires="v">
                <p:oleObj name="Bitmap Image" r:id="rId3" imgW="2809800" imgH="3486240" progId="Paint.Picture">
                  <p:embed/>
                </p:oleObj>
              </mc:Choice>
              <mc:Fallback>
                <p:oleObj name="Bitmap Image" r:id="rId3" imgW="2809800" imgH="3486240" progId="Paint.Picture">
                  <p:embed/>
                  <p:pic>
                    <p:nvPicPr>
                      <p:cNvPr id="3" name="Object 2" descr="Screenshot of the Add connection portal page. ">
                        <a:extLst>
                          <a:ext uri="{FF2B5EF4-FFF2-40B4-BE49-F238E27FC236}">
                            <a16:creationId xmlns:a16="http://schemas.microsoft.com/office/drawing/2014/main" id="{EDAEB86B-D6C5-4057-B351-124A4B1CB1D2}"/>
                          </a:ext>
                        </a:extLst>
                      </p:cNvPr>
                      <p:cNvPicPr/>
                      <p:nvPr/>
                    </p:nvPicPr>
                    <p:blipFill>
                      <a:blip r:embed="rId4"/>
                      <a:stretch>
                        <a:fillRect/>
                      </a:stretch>
                    </p:blipFill>
                    <p:spPr>
                      <a:xfrm>
                        <a:off x="7714304" y="1332522"/>
                        <a:ext cx="3489608" cy="4329480"/>
                      </a:xfrm>
                      <a:prstGeom prst="rect">
                        <a:avLst/>
                      </a:prstGeom>
                    </p:spPr>
                  </p:pic>
                </p:oleObj>
              </mc:Fallback>
            </mc:AlternateContent>
          </a:graphicData>
        </a:graphic>
      </p:graphicFrame>
    </p:spTree>
    <p:extLst>
      <p:ext uri="{BB962C8B-B14F-4D97-AF65-F5344CB8AC3E}">
        <p14:creationId xmlns:p14="http://schemas.microsoft.com/office/powerpoint/2010/main" val="284912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C1D9-0D7A-45AA-970C-9F3EAE7F5CF4}"/>
              </a:ext>
            </a:extLst>
          </p:cNvPr>
          <p:cNvSpPr>
            <a:spLocks noGrp="1"/>
          </p:cNvSpPr>
          <p:nvPr>
            <p:ph type="title"/>
          </p:nvPr>
        </p:nvSpPr>
        <p:spPr/>
        <p:txBody>
          <a:bodyPr/>
          <a:lstStyle/>
          <a:p>
            <a:r>
              <a:rPr lang="en-US" dirty="0"/>
              <a:t>Determine High Availability Scenarios</a:t>
            </a:r>
          </a:p>
        </p:txBody>
      </p:sp>
      <p:sp>
        <p:nvSpPr>
          <p:cNvPr id="19" name="TextBox 18">
            <a:extLst>
              <a:ext uri="{FF2B5EF4-FFF2-40B4-BE49-F238E27FC236}">
                <a16:creationId xmlns:a16="http://schemas.microsoft.com/office/drawing/2014/main" id="{4CBB029C-E033-461A-8CD6-6C88BA798C26}"/>
              </a:ext>
            </a:extLst>
          </p:cNvPr>
          <p:cNvSpPr txBox="1"/>
          <p:nvPr/>
        </p:nvSpPr>
        <p:spPr>
          <a:xfrm>
            <a:off x="1951366" y="1319087"/>
            <a:ext cx="2809680" cy="307777"/>
          </a:xfrm>
          <a:prstGeom prst="rect">
            <a:avLst/>
          </a:prstGeom>
          <a:noFill/>
        </p:spPr>
        <p:txBody>
          <a:bodyPr wrap="square" lIns="0" tIns="0" rIns="0" bIns="0" rtlCol="0">
            <a:spAutoFit/>
          </a:bodyPr>
          <a:lstStyle/>
          <a:p>
            <a:pPr algn="l"/>
            <a:r>
              <a:rPr lang="en-US" sz="2000" dirty="0">
                <a:solidFill>
                  <a:schemeClr val="tx2">
                    <a:lumMod val="50000"/>
                  </a:schemeClr>
                </a:solidFill>
                <a:latin typeface="+mj-lt"/>
              </a:rPr>
              <a:t>Active/standby (default)</a:t>
            </a:r>
          </a:p>
        </p:txBody>
      </p:sp>
      <p:sp>
        <p:nvSpPr>
          <p:cNvPr id="11" name="Freeform: Shape 10">
            <a:extLst>
              <a:ext uri="{FF2B5EF4-FFF2-40B4-BE49-F238E27FC236}">
                <a16:creationId xmlns:a16="http://schemas.microsoft.com/office/drawing/2014/main" id="{38E1F9F0-061D-488E-80A0-62BB2A8864D0}"/>
              </a:ext>
            </a:extLst>
          </p:cNvPr>
          <p:cNvSpPr/>
          <p:nvPr/>
        </p:nvSpPr>
        <p:spPr>
          <a:xfrm>
            <a:off x="427038" y="5598728"/>
            <a:ext cx="5714343" cy="76301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VPN gateways are deployed</a:t>
            </a:r>
            <a:br>
              <a:rPr lang="en-US" sz="2200" dirty="0">
                <a:solidFill>
                  <a:schemeClr val="tx1"/>
                </a:solidFill>
              </a:rPr>
            </a:br>
            <a:r>
              <a:rPr lang="en-US" sz="2200" dirty="0">
                <a:solidFill>
                  <a:schemeClr val="tx1"/>
                </a:solidFill>
              </a:rPr>
              <a:t>as two instances </a:t>
            </a:r>
          </a:p>
        </p:txBody>
      </p:sp>
      <p:sp>
        <p:nvSpPr>
          <p:cNvPr id="18" name="TextBox 17">
            <a:extLst>
              <a:ext uri="{FF2B5EF4-FFF2-40B4-BE49-F238E27FC236}">
                <a16:creationId xmlns:a16="http://schemas.microsoft.com/office/drawing/2014/main" id="{78FA430B-8A5E-4E3D-9269-A05ED92776B8}"/>
              </a:ext>
            </a:extLst>
          </p:cNvPr>
          <p:cNvSpPr txBox="1"/>
          <p:nvPr/>
        </p:nvSpPr>
        <p:spPr>
          <a:xfrm>
            <a:off x="8753651" y="1319087"/>
            <a:ext cx="1501245" cy="307777"/>
          </a:xfrm>
          <a:prstGeom prst="rect">
            <a:avLst/>
          </a:prstGeom>
          <a:noFill/>
        </p:spPr>
        <p:txBody>
          <a:bodyPr wrap="square" lIns="0" tIns="0" rIns="0" bIns="0" rtlCol="0">
            <a:spAutoFit/>
          </a:bodyPr>
          <a:lstStyle/>
          <a:p>
            <a:r>
              <a:rPr lang="en-US" sz="2000" dirty="0">
                <a:solidFill>
                  <a:schemeClr val="tx2">
                    <a:lumMod val="50000"/>
                  </a:schemeClr>
                </a:solidFill>
                <a:latin typeface="+mj-lt"/>
              </a:rPr>
              <a:t>Active/active</a:t>
            </a:r>
          </a:p>
        </p:txBody>
      </p:sp>
      <p:sp>
        <p:nvSpPr>
          <p:cNvPr id="12" name="Freeform: Shape 11">
            <a:extLst>
              <a:ext uri="{FF2B5EF4-FFF2-40B4-BE49-F238E27FC236}">
                <a16:creationId xmlns:a16="http://schemas.microsoft.com/office/drawing/2014/main" id="{732E3C74-A087-4E96-9A1D-133005C251EC}"/>
              </a:ext>
            </a:extLst>
          </p:cNvPr>
          <p:cNvSpPr/>
          <p:nvPr/>
        </p:nvSpPr>
        <p:spPr>
          <a:xfrm>
            <a:off x="6295095" y="5598728"/>
            <a:ext cx="5714343" cy="76301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Enable </a:t>
            </a:r>
            <a:r>
              <a:rPr lang="en-US" sz="2200" dirty="0">
                <a:solidFill>
                  <a:schemeClr val="tx1"/>
                </a:solidFill>
                <a:latin typeface="+mj-lt"/>
              </a:rPr>
              <a:t>active/active mode </a:t>
            </a:r>
            <a:r>
              <a:rPr lang="en-US" sz="2200" dirty="0">
                <a:solidFill>
                  <a:schemeClr val="tx1"/>
                </a:solidFill>
              </a:rPr>
              <a:t>for</a:t>
            </a:r>
            <a:br>
              <a:rPr lang="en-US" sz="2200" dirty="0">
                <a:solidFill>
                  <a:schemeClr val="tx1"/>
                </a:solidFill>
              </a:rPr>
            </a:br>
            <a:r>
              <a:rPr lang="en-US" sz="2200" dirty="0">
                <a:solidFill>
                  <a:schemeClr val="tx1"/>
                </a:solidFill>
              </a:rPr>
              <a:t>higher availability</a:t>
            </a:r>
          </a:p>
        </p:txBody>
      </p:sp>
      <p:sp>
        <p:nvSpPr>
          <p:cNvPr id="10" name="Rectangle 9">
            <a:extLst>
              <a:ext uri="{FF2B5EF4-FFF2-40B4-BE49-F238E27FC236}">
                <a16:creationId xmlns:a16="http://schemas.microsoft.com/office/drawing/2014/main" id="{3194F236-1BB3-4586-B321-CF7101B8FBBA}"/>
              </a:ext>
              <a:ext uri="{C183D7F6-B498-43B3-948B-1728B52AA6E4}">
                <adec:decorative xmlns:adec="http://schemas.microsoft.com/office/drawing/2017/decorative" val="1"/>
              </a:ext>
            </a:extLst>
          </p:cNvPr>
          <p:cNvSpPr/>
          <p:nvPr/>
        </p:nvSpPr>
        <p:spPr bwMode="auto">
          <a:xfrm>
            <a:off x="427038" y="1192213"/>
            <a:ext cx="11582400" cy="428017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Arrow: Right 25">
            <a:extLst>
              <a:ext uri="{FF2B5EF4-FFF2-40B4-BE49-F238E27FC236}">
                <a16:creationId xmlns:a16="http://schemas.microsoft.com/office/drawing/2014/main" id="{7DE5FF75-E188-4DAD-8D8D-500BFEA1E4C6}"/>
              </a:ext>
              <a:ext uri="{C183D7F6-B498-43B3-948B-1728B52AA6E4}">
                <adec:decorative xmlns:adec="http://schemas.microsoft.com/office/drawing/2017/decorative" val="1"/>
              </a:ext>
            </a:extLst>
          </p:cNvPr>
          <p:cNvSpPr/>
          <p:nvPr/>
        </p:nvSpPr>
        <p:spPr bwMode="auto">
          <a:xfrm>
            <a:off x="5859190" y="3199329"/>
            <a:ext cx="871810" cy="595866"/>
          </a:xfrm>
          <a:prstGeom prst="rightArrow">
            <a:avLst>
              <a:gd name="adj1" fmla="val 46669"/>
              <a:gd name="adj2" fmla="val 60824"/>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2D4C9D33-F8EE-4152-B9B0-CDDA71A8843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33302" y="1749424"/>
            <a:ext cx="4619625" cy="3495675"/>
          </a:xfrm>
          <a:prstGeom prst="rect">
            <a:avLst/>
          </a:prstGeom>
        </p:spPr>
      </p:pic>
      <p:pic>
        <p:nvPicPr>
          <p:cNvPr id="9" name="Picture 8">
            <a:extLst>
              <a:ext uri="{FF2B5EF4-FFF2-40B4-BE49-F238E27FC236}">
                <a16:creationId xmlns:a16="http://schemas.microsoft.com/office/drawing/2014/main" id="{B39AE6CA-2881-4AD3-AE2D-E24ECB96CCA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983548" y="1749423"/>
            <a:ext cx="4619625" cy="3495675"/>
          </a:xfrm>
          <a:prstGeom prst="rect">
            <a:avLst/>
          </a:prstGeom>
        </p:spPr>
      </p:pic>
    </p:spTree>
    <p:extLst>
      <p:ext uri="{BB962C8B-B14F-4D97-AF65-F5344CB8AC3E}">
        <p14:creationId xmlns:p14="http://schemas.microsoft.com/office/powerpoint/2010/main" val="302586736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F596-388E-71E7-6ADE-E6DBE87262F2}"/>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1B80196C-9000-71B0-6326-08AD085C3957}"/>
              </a:ext>
            </a:extLst>
          </p:cNvPr>
          <p:cNvPicPr>
            <a:picLocks noChangeAspect="1"/>
          </p:cNvPicPr>
          <p:nvPr/>
        </p:nvPicPr>
        <p:blipFill>
          <a:blip r:embed="rId3"/>
          <a:stretch>
            <a:fillRect/>
          </a:stretch>
        </p:blipFill>
        <p:spPr>
          <a:xfrm>
            <a:off x="427038" y="1254217"/>
            <a:ext cx="8329382" cy="5197290"/>
          </a:xfrm>
          <a:prstGeom prst="rect">
            <a:avLst/>
          </a:prstGeom>
        </p:spPr>
      </p:pic>
    </p:spTree>
    <p:extLst>
      <p:ext uri="{BB962C8B-B14F-4D97-AF65-F5344CB8AC3E}">
        <p14:creationId xmlns:p14="http://schemas.microsoft.com/office/powerpoint/2010/main" val="334639315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VPN Gateway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27039" y="1589903"/>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256087" y="1589903"/>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11" name="TextBox 10">
            <a:extLst>
              <a:ext uri="{FF2B5EF4-FFF2-40B4-BE49-F238E27FC236}">
                <a16:creationId xmlns:a16="http://schemas.microsoft.com/office/drawing/2014/main" id="{ED51634E-00FC-42BF-BDCE-3468E4A5D955}"/>
              </a:ext>
            </a:extLst>
          </p:cNvPr>
          <p:cNvSpPr txBox="1"/>
          <p:nvPr/>
        </p:nvSpPr>
        <p:spPr>
          <a:xfrm>
            <a:off x="4220306" y="2408049"/>
            <a:ext cx="6219928" cy="400110"/>
          </a:xfrm>
          <a:prstGeom prst="rect">
            <a:avLst/>
          </a:prstGeom>
          <a:noFill/>
        </p:spPr>
        <p:txBody>
          <a:bodyPr wrap="square">
            <a:spAutoFit/>
          </a:bodyPr>
          <a:lstStyle/>
          <a:p>
            <a:r>
              <a:rPr lang="en-US" sz="2000" dirty="0">
                <a:hlinkClick r:id="rId3"/>
              </a:rPr>
              <a:t>Introduction to Azure VPN Gateway </a:t>
            </a:r>
            <a:endParaRPr lang="en-US" sz="2000" dirty="0"/>
          </a:p>
        </p:txBody>
      </p:sp>
      <p:sp>
        <p:nvSpPr>
          <p:cNvPr id="10" name="Rectangle 9">
            <a:extLst>
              <a:ext uri="{FF2B5EF4-FFF2-40B4-BE49-F238E27FC236}">
                <a16:creationId xmlns:a16="http://schemas.microsoft.com/office/drawing/2014/main" id="{7A1C3FAD-9381-4EE0-8345-F88F6A7F84D6}"/>
              </a:ext>
            </a:extLst>
          </p:cNvPr>
          <p:cNvSpPr/>
          <p:nvPr/>
        </p:nvSpPr>
        <p:spPr>
          <a:xfrm>
            <a:off x="4283934" y="3114100"/>
            <a:ext cx="7742238"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200"/>
              </a:spcBef>
            </a:pPr>
            <a:r>
              <a:rPr lang="en-US" sz="2000" dirty="0">
                <a:hlinkClick r:id="rId4"/>
              </a:rPr>
              <a:t>Connect your on-premises network to Azure with VPN Gateway (Sandbox)</a:t>
            </a:r>
            <a:endParaRPr lang="en-US" sz="2000" dirty="0">
              <a:solidFill>
                <a:schemeClr val="tx1"/>
              </a:solidFill>
            </a:endParaRPr>
          </a:p>
        </p:txBody>
      </p:sp>
      <p:cxnSp>
        <p:nvCxnSpPr>
          <p:cNvPr id="5" name="Straight Connector 4">
            <a:extLst>
              <a:ext uri="{FF2B5EF4-FFF2-40B4-BE49-F238E27FC236}">
                <a16:creationId xmlns:a16="http://schemas.microsoft.com/office/drawing/2014/main" id="{5834192A-125C-47AB-AF7B-F60596677608}"/>
              </a:ext>
              <a:ext uri="{C183D7F6-B498-43B3-948B-1728B52AA6E4}">
                <adec:decorative xmlns:adec="http://schemas.microsoft.com/office/drawing/2017/decorative" val="1"/>
              </a:ext>
            </a:extLst>
          </p:cNvPr>
          <p:cNvCxnSpPr>
            <a:cxnSpLocks/>
          </p:cNvCxnSpPr>
          <p:nvPr/>
        </p:nvCxnSpPr>
        <p:spPr>
          <a:xfrm>
            <a:off x="4324126" y="2933117"/>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75034" y="3785552"/>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523596" y="2705008"/>
            <a:ext cx="1494645" cy="2173707"/>
          </a:xfrm>
          <a:prstGeom prst="rect">
            <a:avLst/>
          </a:prstGeom>
        </p:spPr>
      </p:pic>
      <p:sp>
        <p:nvSpPr>
          <p:cNvPr id="4" name="TextBox 3">
            <a:extLst>
              <a:ext uri="{FF2B5EF4-FFF2-40B4-BE49-F238E27FC236}">
                <a16:creationId xmlns:a16="http://schemas.microsoft.com/office/drawing/2014/main" id="{95A5B5C9-A66E-4E87-80F2-7FC8A349F90C}"/>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126072247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2998664"/>
            <a:ext cx="9070923" cy="997196"/>
          </a:xfrm>
        </p:spPr>
        <p:txBody>
          <a:bodyPr/>
          <a:lstStyle/>
          <a:p>
            <a:r>
              <a:rPr lang="en-US" dirty="0"/>
              <a:t>Lesson 03: Configure ExpressRoute and Virtual WAN</a:t>
            </a:r>
          </a:p>
        </p:txBody>
      </p:sp>
      <p:pic>
        <p:nvPicPr>
          <p:cNvPr id="5" name="Picture 4" descr="Icon of four squares connected by lines ">
            <a:extLst>
              <a:ext uri="{FF2B5EF4-FFF2-40B4-BE49-F238E27FC236}">
                <a16:creationId xmlns:a16="http://schemas.microsoft.com/office/drawing/2014/main" id="{0DC99941-7A99-4646-9E2E-E69E7A0B07EA}"/>
              </a:ext>
            </a:extLst>
          </p:cNvPr>
          <p:cNvPicPr>
            <a:picLocks noChangeAspect="1"/>
          </p:cNvPicPr>
          <p:nvPr/>
        </p:nvPicPr>
        <p:blipFill>
          <a:blip r:embed="rId3"/>
          <a:stretch>
            <a:fillRect/>
          </a:stretch>
        </p:blipFill>
        <p:spPr>
          <a:xfrm>
            <a:off x="10331980" y="2910152"/>
            <a:ext cx="1174220" cy="1174220"/>
          </a:xfrm>
          <a:prstGeom prst="rect">
            <a:avLst/>
          </a:prstGeom>
        </p:spPr>
      </p:pic>
    </p:spTree>
    <p:extLst>
      <p:ext uri="{BB962C8B-B14F-4D97-AF65-F5344CB8AC3E}">
        <p14:creationId xmlns:p14="http://schemas.microsoft.com/office/powerpoint/2010/main" val="24383623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a:xfrm>
            <a:off x="371865" y="2403682"/>
            <a:ext cx="2661883" cy="2051844"/>
          </a:xfrm>
        </p:spPr>
        <p:txBody>
          <a:bodyPr/>
          <a:lstStyle/>
          <a:p>
            <a:r>
              <a:rPr lang="en-US" dirty="0"/>
              <a:t>Configure ExpressRoute and Virtual WAN Introduction</a:t>
            </a:r>
          </a:p>
        </p:txBody>
      </p:sp>
      <p:sp>
        <p:nvSpPr>
          <p:cNvPr id="112" name="Rectangle 111">
            <a:extLst>
              <a:ext uri="{FF2B5EF4-FFF2-40B4-BE49-F238E27FC236}">
                <a16:creationId xmlns:a16="http://schemas.microsoft.com/office/drawing/2014/main" id="{329D4CB3-2FE0-46B6-9C3B-DE8DD2C83AE2}"/>
              </a:ext>
            </a:extLst>
          </p:cNvPr>
          <p:cNvSpPr/>
          <p:nvPr/>
        </p:nvSpPr>
        <p:spPr>
          <a:xfrm>
            <a:off x="4530739" y="516196"/>
            <a:ext cx="6907099"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Determine ExpressRoute Uses</a:t>
            </a:r>
          </a:p>
        </p:txBody>
      </p:sp>
      <p:sp>
        <p:nvSpPr>
          <p:cNvPr id="136" name="Rectangle 135">
            <a:extLst>
              <a:ext uri="{FF2B5EF4-FFF2-40B4-BE49-F238E27FC236}">
                <a16:creationId xmlns:a16="http://schemas.microsoft.com/office/drawing/2014/main" id="{F0B11BA0-5B49-425A-9337-DDBA9FCB10D2}"/>
              </a:ext>
            </a:extLst>
          </p:cNvPr>
          <p:cNvSpPr/>
          <p:nvPr/>
        </p:nvSpPr>
        <p:spPr>
          <a:xfrm>
            <a:off x="4530739" y="1256285"/>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Determine ExpressRoute Capabilities</a:t>
            </a:r>
          </a:p>
        </p:txBody>
      </p:sp>
      <p:sp>
        <p:nvSpPr>
          <p:cNvPr id="149" name="Rectangle 148">
            <a:extLst>
              <a:ext uri="{FF2B5EF4-FFF2-40B4-BE49-F238E27FC236}">
                <a16:creationId xmlns:a16="http://schemas.microsoft.com/office/drawing/2014/main" id="{406B5FC6-A7B6-4F64-B4A9-15F3B0DFCC4C}"/>
              </a:ext>
            </a:extLst>
          </p:cNvPr>
          <p:cNvSpPr/>
          <p:nvPr/>
        </p:nvSpPr>
        <p:spPr>
          <a:xfrm>
            <a:off x="4530739" y="1984885"/>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Coexist Site-to-Site and ExpressRoute</a:t>
            </a:r>
          </a:p>
        </p:txBody>
      </p:sp>
      <p:sp>
        <p:nvSpPr>
          <p:cNvPr id="158" name="Rectangle 157">
            <a:extLst>
              <a:ext uri="{FF2B5EF4-FFF2-40B4-BE49-F238E27FC236}">
                <a16:creationId xmlns:a16="http://schemas.microsoft.com/office/drawing/2014/main" id="{54195116-BECC-4DD5-B035-FD6196F702B6}"/>
              </a:ext>
            </a:extLst>
          </p:cNvPr>
          <p:cNvSpPr/>
          <p:nvPr/>
        </p:nvSpPr>
        <p:spPr>
          <a:xfrm>
            <a:off x="4530739" y="2722188"/>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Compare Intersite Connection Options</a:t>
            </a:r>
          </a:p>
        </p:txBody>
      </p:sp>
      <p:sp>
        <p:nvSpPr>
          <p:cNvPr id="163" name="Rectangle 162">
            <a:extLst>
              <a:ext uri="{FF2B5EF4-FFF2-40B4-BE49-F238E27FC236}">
                <a16:creationId xmlns:a16="http://schemas.microsoft.com/office/drawing/2014/main" id="{AD633EC2-15F1-4079-85F6-BEE82769D227}"/>
              </a:ext>
            </a:extLst>
          </p:cNvPr>
          <p:cNvSpPr/>
          <p:nvPr/>
        </p:nvSpPr>
        <p:spPr>
          <a:xfrm>
            <a:off x="4530739" y="3455578"/>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Determine Virtual WAN Uses</a:t>
            </a:r>
          </a:p>
        </p:txBody>
      </p:sp>
      <p:grpSp>
        <p:nvGrpSpPr>
          <p:cNvPr id="6" name="Group 5">
            <a:extLst>
              <a:ext uri="{FF2B5EF4-FFF2-40B4-BE49-F238E27FC236}">
                <a16:creationId xmlns:a16="http://schemas.microsoft.com/office/drawing/2014/main" id="{66737A58-D164-4C94-97FC-9F46D1C25FB3}"/>
              </a:ext>
              <a:ext uri="{C183D7F6-B498-43B3-948B-1728B52AA6E4}">
                <adec:decorative xmlns:adec="http://schemas.microsoft.com/office/drawing/2017/decorative" val="1"/>
              </a:ext>
            </a:extLst>
          </p:cNvPr>
          <p:cNvGrpSpPr/>
          <p:nvPr/>
        </p:nvGrpSpPr>
        <p:grpSpPr>
          <a:xfrm>
            <a:off x="3626080" y="411669"/>
            <a:ext cx="682095" cy="4266024"/>
            <a:chOff x="3833344" y="436053"/>
            <a:chExt cx="682095" cy="4266024"/>
          </a:xfrm>
        </p:grpSpPr>
        <p:grpSp>
          <p:nvGrpSpPr>
            <p:cNvPr id="4" name="Group 3">
              <a:extLst>
                <a:ext uri="{FF2B5EF4-FFF2-40B4-BE49-F238E27FC236}">
                  <a16:creationId xmlns:a16="http://schemas.microsoft.com/office/drawing/2014/main" id="{19097CCD-96D8-453D-81A9-92F5BF3AA14C}"/>
                </a:ext>
              </a:extLst>
            </p:cNvPr>
            <p:cNvGrpSpPr/>
            <p:nvPr/>
          </p:nvGrpSpPr>
          <p:grpSpPr>
            <a:xfrm>
              <a:off x="3833344" y="436053"/>
              <a:ext cx="682095" cy="3523206"/>
              <a:chOff x="3833344" y="436052"/>
              <a:chExt cx="1030348" cy="6101273"/>
            </a:xfrm>
          </p:grpSpPr>
          <p:pic>
            <p:nvPicPr>
              <p:cNvPr id="46" name="Picture 45" descr="Icon of a wave connected by circles and lines at both end">
                <a:extLst>
                  <a:ext uri="{FF2B5EF4-FFF2-40B4-BE49-F238E27FC236}">
                    <a16:creationId xmlns:a16="http://schemas.microsoft.com/office/drawing/2014/main" id="{C47A2FDD-BFBA-47C1-8EF1-E76A63878A96}"/>
                  </a:ext>
                </a:extLst>
              </p:cNvPr>
              <p:cNvPicPr>
                <a:picLocks noChangeAspect="1"/>
              </p:cNvPicPr>
              <p:nvPr/>
            </p:nvPicPr>
            <p:blipFill rotWithShape="1">
              <a:blip r:embed="rId3"/>
              <a:srcRect l="1059" t="1059" r="1059" b="1059"/>
              <a:stretch/>
            </p:blipFill>
            <p:spPr>
              <a:xfrm>
                <a:off x="3836111" y="436052"/>
                <a:ext cx="1024814" cy="1024814"/>
              </a:xfrm>
              <a:prstGeom prst="ellipse">
                <a:avLst/>
              </a:prstGeom>
            </p:spPr>
          </p:pic>
          <p:pic>
            <p:nvPicPr>
              <p:cNvPr id="125" name="Picture 124" descr="Icon of a person and a gear">
                <a:extLst>
                  <a:ext uri="{FF2B5EF4-FFF2-40B4-BE49-F238E27FC236}">
                    <a16:creationId xmlns:a16="http://schemas.microsoft.com/office/drawing/2014/main" id="{9037F9DF-AB97-481B-9109-A7D6A0B512A1}"/>
                  </a:ext>
                </a:extLst>
              </p:cNvPr>
              <p:cNvPicPr>
                <a:picLocks noChangeAspect="1"/>
              </p:cNvPicPr>
              <p:nvPr/>
            </p:nvPicPr>
            <p:blipFill rotWithShape="1">
              <a:blip r:embed="rId4"/>
              <a:srcRect l="795" t="795" r="795" b="795"/>
              <a:stretch/>
            </p:blipFill>
            <p:spPr>
              <a:xfrm>
                <a:off x="3833344" y="1703327"/>
                <a:ext cx="1030348" cy="1030348"/>
              </a:xfrm>
              <a:prstGeom prst="ellipse">
                <a:avLst/>
              </a:prstGeom>
            </p:spPr>
          </p:pic>
          <p:pic>
            <p:nvPicPr>
              <p:cNvPr id="146" name="Picture 145" descr="Icon of two people">
                <a:extLst>
                  <a:ext uri="{FF2B5EF4-FFF2-40B4-BE49-F238E27FC236}">
                    <a16:creationId xmlns:a16="http://schemas.microsoft.com/office/drawing/2014/main" id="{071B756D-B660-46CE-A33E-099BF0CC5023}"/>
                  </a:ext>
                </a:extLst>
              </p:cNvPr>
              <p:cNvPicPr>
                <a:picLocks noChangeAspect="1"/>
              </p:cNvPicPr>
              <p:nvPr/>
            </p:nvPicPr>
            <p:blipFill rotWithShape="1">
              <a:blip r:embed="rId5"/>
              <a:srcRect l="907" t="907" r="907" b="907"/>
              <a:stretch/>
            </p:blipFill>
            <p:spPr>
              <a:xfrm>
                <a:off x="3834523" y="2974548"/>
                <a:ext cx="1027990" cy="1027990"/>
              </a:xfrm>
              <a:prstGeom prst="ellipse">
                <a:avLst/>
              </a:prstGeom>
            </p:spPr>
          </p:pic>
          <p:pic>
            <p:nvPicPr>
              <p:cNvPr id="156" name="Picture 155" descr="Icon of a laptop">
                <a:extLst>
                  <a:ext uri="{FF2B5EF4-FFF2-40B4-BE49-F238E27FC236}">
                    <a16:creationId xmlns:a16="http://schemas.microsoft.com/office/drawing/2014/main" id="{68AC463D-DBFB-4FCF-A5F0-E1865ACD816B}"/>
                  </a:ext>
                </a:extLst>
              </p:cNvPr>
              <p:cNvPicPr>
                <a:picLocks noChangeAspect="1"/>
              </p:cNvPicPr>
              <p:nvPr/>
            </p:nvPicPr>
            <p:blipFill rotWithShape="1">
              <a:blip r:embed="rId6"/>
              <a:srcRect l="1135" t="1135" r="1135" b="1135"/>
              <a:stretch/>
            </p:blipFill>
            <p:spPr>
              <a:xfrm>
                <a:off x="3836905" y="4245448"/>
                <a:ext cx="1023226" cy="1023226"/>
              </a:xfrm>
              <a:prstGeom prst="ellipse">
                <a:avLst/>
              </a:prstGeom>
            </p:spPr>
          </p:pic>
          <p:pic>
            <p:nvPicPr>
              <p:cNvPr id="162" name="Picture 161" descr="Icon of a webpage">
                <a:extLst>
                  <a:ext uri="{FF2B5EF4-FFF2-40B4-BE49-F238E27FC236}">
                    <a16:creationId xmlns:a16="http://schemas.microsoft.com/office/drawing/2014/main" id="{67FBA877-1D01-463B-B7B6-A9C6873AD2D8}"/>
                  </a:ext>
                </a:extLst>
              </p:cNvPr>
              <p:cNvPicPr>
                <a:picLocks noChangeAspect="1"/>
              </p:cNvPicPr>
              <p:nvPr/>
            </p:nvPicPr>
            <p:blipFill rotWithShape="1">
              <a:blip r:embed="rId7"/>
              <a:srcRect l="1268" t="1268" r="1268" b="1268"/>
              <a:stretch/>
            </p:blipFill>
            <p:spPr>
              <a:xfrm>
                <a:off x="3838295" y="5516879"/>
                <a:ext cx="1020446" cy="1020446"/>
              </a:xfrm>
              <a:prstGeom prst="ellipse">
                <a:avLst/>
              </a:prstGeom>
            </p:spPr>
          </p:pic>
        </p:grpSp>
        <p:grpSp>
          <p:nvGrpSpPr>
            <p:cNvPr id="15" name="Group 14">
              <a:extLst>
                <a:ext uri="{FF2B5EF4-FFF2-40B4-BE49-F238E27FC236}">
                  <a16:creationId xmlns:a16="http://schemas.microsoft.com/office/drawing/2014/main" id="{79FFF9B5-7BE7-4094-ADAA-DCA8CE140FB1}"/>
                </a:ext>
              </a:extLst>
            </p:cNvPr>
            <p:cNvGrpSpPr/>
            <p:nvPr/>
          </p:nvGrpSpPr>
          <p:grpSpPr>
            <a:xfrm>
              <a:off x="3833344" y="4112816"/>
              <a:ext cx="682094" cy="589261"/>
              <a:chOff x="10493727" y="629664"/>
              <a:chExt cx="519000" cy="503150"/>
            </a:xfrm>
          </p:grpSpPr>
          <p:pic>
            <p:nvPicPr>
              <p:cNvPr id="16" name="Picture 15">
                <a:extLst>
                  <a:ext uri="{FF2B5EF4-FFF2-40B4-BE49-F238E27FC236}">
                    <a16:creationId xmlns:a16="http://schemas.microsoft.com/office/drawing/2014/main" id="{71BE1113-C3B1-4AB5-85A3-6EDF616ADD0F}"/>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7" name="Group 16">
                <a:extLst>
                  <a:ext uri="{FF2B5EF4-FFF2-40B4-BE49-F238E27FC236}">
                    <a16:creationId xmlns:a16="http://schemas.microsoft.com/office/drawing/2014/main" id="{F82A12C2-D683-4CD7-933C-E3E2241F7C2B}"/>
                  </a:ext>
                </a:extLst>
              </p:cNvPr>
              <p:cNvGrpSpPr/>
              <p:nvPr/>
            </p:nvGrpSpPr>
            <p:grpSpPr>
              <a:xfrm>
                <a:off x="10604345" y="727773"/>
                <a:ext cx="297764" cy="272864"/>
                <a:chOff x="3876178" y="3413953"/>
                <a:chExt cx="297764" cy="255320"/>
              </a:xfrm>
            </p:grpSpPr>
            <p:sp>
              <p:nvSpPr>
                <p:cNvPr id="18" name="Freeform: Shape 17">
                  <a:extLst>
                    <a:ext uri="{FF2B5EF4-FFF2-40B4-BE49-F238E27FC236}">
                      <a16:creationId xmlns:a16="http://schemas.microsoft.com/office/drawing/2014/main" id="{07B5EA93-A58C-42D5-98A3-5E949FE041DE}"/>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21EA385-497F-4B28-A52E-2A44362BA6C3}"/>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FBD0B4E-96E2-4E92-B0A2-8F0921D3B7C1}"/>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451128E-E772-4111-AA6E-0349FC46A66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E883B4F-9A84-4E11-9D9F-E7D816E2D63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F399F27-3905-4CD9-A915-F60C992D251D}"/>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A706DFE-39E9-489E-8325-B21ADB75545C}"/>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2DE2F34-7BDE-436B-BED3-9BE4F0A39328}"/>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5" name="Rectangle 4">
            <a:extLst>
              <a:ext uri="{FF2B5EF4-FFF2-40B4-BE49-F238E27FC236}">
                <a16:creationId xmlns:a16="http://schemas.microsoft.com/office/drawing/2014/main" id="{E5CE9332-AF25-4C23-A69D-87F1AFD72055}"/>
              </a:ext>
            </a:extLst>
          </p:cNvPr>
          <p:cNvSpPr/>
          <p:nvPr/>
        </p:nvSpPr>
        <p:spPr>
          <a:xfrm>
            <a:off x="4530739" y="4140252"/>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Summary and Resources</a:t>
            </a:r>
          </a:p>
        </p:txBody>
      </p:sp>
    </p:spTree>
    <p:extLst>
      <p:ext uri="{BB962C8B-B14F-4D97-AF65-F5344CB8AC3E}">
        <p14:creationId xmlns:p14="http://schemas.microsoft.com/office/powerpoint/2010/main" val="13290174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VNet Peering</a:t>
            </a:r>
          </a:p>
        </p:txBody>
      </p:sp>
      <p:pic>
        <p:nvPicPr>
          <p:cNvPr id="2" name="Picture 1" descr="Icon of two people">
            <a:extLst>
              <a:ext uri="{FF2B5EF4-FFF2-40B4-BE49-F238E27FC236}">
                <a16:creationId xmlns:a16="http://schemas.microsoft.com/office/drawing/2014/main" id="{001976B3-DEB7-4658-89F1-D62F0453CDF5}"/>
              </a:ext>
            </a:extLst>
          </p:cNvPr>
          <p:cNvPicPr>
            <a:picLocks noChangeAspect="1"/>
          </p:cNvPicPr>
          <p:nvPr/>
        </p:nvPicPr>
        <p:blipFill>
          <a:blip r:embed="rId2"/>
          <a:stretch>
            <a:fillRect/>
          </a:stretch>
        </p:blipFill>
        <p:spPr>
          <a:xfrm>
            <a:off x="10413224" y="2993645"/>
            <a:ext cx="1005840" cy="1007234"/>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ExpressRoute Uses</a:t>
            </a:r>
          </a:p>
        </p:txBody>
      </p:sp>
      <p:sp>
        <p:nvSpPr>
          <p:cNvPr id="7" name="Rectangle 6">
            <a:extLst>
              <a:ext uri="{FF2B5EF4-FFF2-40B4-BE49-F238E27FC236}">
                <a16:creationId xmlns:a16="http://schemas.microsoft.com/office/drawing/2014/main" id="{683E2F67-035A-426D-9E89-CB42453857E3}"/>
              </a:ext>
              <a:ext uri="{C183D7F6-B498-43B3-948B-1728B52AA6E4}">
                <adec:decorative xmlns:adec="http://schemas.microsoft.com/office/drawing/2017/decorative" val="1"/>
              </a:ext>
            </a:extLst>
          </p:cNvPr>
          <p:cNvSpPr/>
          <p:nvPr/>
        </p:nvSpPr>
        <p:spPr bwMode="auto">
          <a:xfrm>
            <a:off x="427038" y="1192212"/>
            <a:ext cx="11582400" cy="339725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8" name="Freeform: Shape 7">
            <a:extLst>
              <a:ext uri="{FF2B5EF4-FFF2-40B4-BE49-F238E27FC236}">
                <a16:creationId xmlns:a16="http://schemas.microsoft.com/office/drawing/2014/main" id="{7EBB8D9F-0C76-47A9-8D2C-BFCA4C2FA898}"/>
              </a:ext>
            </a:extLst>
          </p:cNvPr>
          <p:cNvSpPr/>
          <p:nvPr/>
        </p:nvSpPr>
        <p:spPr>
          <a:xfrm>
            <a:off x="427037" y="4721225"/>
            <a:ext cx="3766190" cy="164052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Private connections between your on-premises network and Microsoft datacenters </a:t>
            </a:r>
          </a:p>
        </p:txBody>
      </p:sp>
      <p:sp>
        <p:nvSpPr>
          <p:cNvPr id="9" name="Freeform: Shape 8">
            <a:extLst>
              <a:ext uri="{FF2B5EF4-FFF2-40B4-BE49-F238E27FC236}">
                <a16:creationId xmlns:a16="http://schemas.microsoft.com/office/drawing/2014/main" id="{997C6DE4-C5A5-44D2-985C-2E48BBF5E12F}"/>
              </a:ext>
            </a:extLst>
          </p:cNvPr>
          <p:cNvSpPr/>
          <p:nvPr/>
        </p:nvSpPr>
        <p:spPr>
          <a:xfrm>
            <a:off x="4335142" y="4721225"/>
            <a:ext cx="3766190" cy="164052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Connections do not go</a:t>
            </a:r>
            <a:br>
              <a:rPr lang="en-US" sz="2200" dirty="0">
                <a:solidFill>
                  <a:schemeClr val="tx1"/>
                </a:solidFill>
              </a:rPr>
            </a:br>
            <a:r>
              <a:rPr lang="en-US" sz="2200" dirty="0">
                <a:solidFill>
                  <a:schemeClr val="tx1"/>
                </a:solidFill>
              </a:rPr>
              <a:t>over the public</a:t>
            </a:r>
            <a:br>
              <a:rPr lang="en-US" sz="2200" dirty="0">
                <a:solidFill>
                  <a:schemeClr val="tx1"/>
                </a:solidFill>
              </a:rPr>
            </a:br>
            <a:r>
              <a:rPr lang="en-US" sz="2200" dirty="0">
                <a:solidFill>
                  <a:schemeClr val="tx1"/>
                </a:solidFill>
              </a:rPr>
              <a:t>Internet – Partner network</a:t>
            </a:r>
          </a:p>
        </p:txBody>
      </p:sp>
      <p:sp>
        <p:nvSpPr>
          <p:cNvPr id="10" name="Freeform: Shape 9">
            <a:extLst>
              <a:ext uri="{FF2B5EF4-FFF2-40B4-BE49-F238E27FC236}">
                <a16:creationId xmlns:a16="http://schemas.microsoft.com/office/drawing/2014/main" id="{59DEC5CD-EE50-4DCA-82F3-52228A96EEFC}"/>
              </a:ext>
            </a:extLst>
          </p:cNvPr>
          <p:cNvSpPr/>
          <p:nvPr/>
        </p:nvSpPr>
        <p:spPr>
          <a:xfrm>
            <a:off x="8243247" y="4721225"/>
            <a:ext cx="3766190" cy="164052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Secure, reliable,</a:t>
            </a:r>
            <a:br>
              <a:rPr lang="en-US" sz="2200" dirty="0">
                <a:solidFill>
                  <a:schemeClr val="tx1"/>
                </a:solidFill>
              </a:rPr>
            </a:br>
            <a:r>
              <a:rPr lang="en-US" sz="2200" dirty="0">
                <a:solidFill>
                  <a:schemeClr val="tx1"/>
                </a:solidFill>
              </a:rPr>
              <a:t>low latency, high speed connections </a:t>
            </a:r>
          </a:p>
        </p:txBody>
      </p:sp>
      <p:grpSp>
        <p:nvGrpSpPr>
          <p:cNvPr id="11" name="Group 10" descr="ExpressRoute circuits connect a partner with Microsoft cloud services. ">
            <a:extLst>
              <a:ext uri="{FF2B5EF4-FFF2-40B4-BE49-F238E27FC236}">
                <a16:creationId xmlns:a16="http://schemas.microsoft.com/office/drawing/2014/main" id="{F5ED5512-3A99-4012-97C6-D486C8CCD0C5}"/>
              </a:ext>
            </a:extLst>
          </p:cNvPr>
          <p:cNvGrpSpPr/>
          <p:nvPr/>
        </p:nvGrpSpPr>
        <p:grpSpPr>
          <a:xfrm>
            <a:off x="617897" y="1846338"/>
            <a:ext cx="11068335" cy="2193097"/>
            <a:chOff x="527463" y="4142354"/>
            <a:chExt cx="7900018" cy="1395779"/>
          </a:xfrm>
        </p:grpSpPr>
        <p:cxnSp>
          <p:nvCxnSpPr>
            <p:cNvPr id="12" name="Connector: Elbow 11">
              <a:extLst>
                <a:ext uri="{FF2B5EF4-FFF2-40B4-BE49-F238E27FC236}">
                  <a16:creationId xmlns:a16="http://schemas.microsoft.com/office/drawing/2014/main" id="{EB9492C5-00F3-4C32-861D-F40D310CA4A3}"/>
                </a:ext>
              </a:extLst>
            </p:cNvPr>
            <p:cNvCxnSpPr>
              <a:cxnSpLocks/>
              <a:stCxn id="24" idx="3"/>
              <a:endCxn id="21" idx="2"/>
            </p:cNvCxnSpPr>
            <p:nvPr/>
          </p:nvCxnSpPr>
          <p:spPr>
            <a:xfrm flipV="1">
              <a:off x="4866872" y="4780721"/>
              <a:ext cx="1450052" cy="228187"/>
            </a:xfrm>
            <a:prstGeom prst="bentConnector3">
              <a:avLst>
                <a:gd name="adj1" fmla="val 50000"/>
              </a:avLst>
            </a:prstGeom>
            <a:noFill/>
            <a:ln w="12700" cap="flat" cmpd="sng" algn="ctr">
              <a:solidFill>
                <a:sysClr val="windowText" lastClr="000000"/>
              </a:solidFill>
              <a:prstDash val="sysDot"/>
              <a:miter lim="800000"/>
              <a:headEnd type="triangle"/>
              <a:tailEnd type="triangle"/>
            </a:ln>
            <a:effectLst/>
          </p:spPr>
        </p:cxnSp>
        <p:cxnSp>
          <p:nvCxnSpPr>
            <p:cNvPr id="13" name="Connector: Elbow 12">
              <a:extLst>
                <a:ext uri="{FF2B5EF4-FFF2-40B4-BE49-F238E27FC236}">
                  <a16:creationId xmlns:a16="http://schemas.microsoft.com/office/drawing/2014/main" id="{1BFA49D6-7CF5-4B17-AB75-38DB435075E7}"/>
                </a:ext>
              </a:extLst>
            </p:cNvPr>
            <p:cNvCxnSpPr>
              <a:cxnSpLocks/>
              <a:stCxn id="23" idx="3"/>
              <a:endCxn id="21" idx="2"/>
            </p:cNvCxnSpPr>
            <p:nvPr/>
          </p:nvCxnSpPr>
          <p:spPr>
            <a:xfrm>
              <a:off x="4878102" y="4596626"/>
              <a:ext cx="1438822" cy="184095"/>
            </a:xfrm>
            <a:prstGeom prst="bentConnector3">
              <a:avLst>
                <a:gd name="adj1" fmla="val 50000"/>
              </a:avLst>
            </a:prstGeom>
            <a:noFill/>
            <a:ln w="12700" cap="flat" cmpd="sng" algn="ctr">
              <a:solidFill>
                <a:sysClr val="windowText" lastClr="000000"/>
              </a:solidFill>
              <a:prstDash val="sysDot"/>
              <a:miter lim="800000"/>
              <a:headEnd type="triangle"/>
              <a:tailEnd type="triangle"/>
            </a:ln>
            <a:effectLst/>
          </p:spPr>
        </p:cxnSp>
        <p:cxnSp>
          <p:nvCxnSpPr>
            <p:cNvPr id="14" name="Connector: Elbow 13">
              <a:extLst>
                <a:ext uri="{FF2B5EF4-FFF2-40B4-BE49-F238E27FC236}">
                  <a16:creationId xmlns:a16="http://schemas.microsoft.com/office/drawing/2014/main" id="{E406E786-95BF-4E74-9E3A-5829FCD94A2E}"/>
                </a:ext>
              </a:extLst>
            </p:cNvPr>
            <p:cNvCxnSpPr>
              <a:cxnSpLocks/>
              <a:stCxn id="25" idx="1"/>
              <a:endCxn id="24" idx="1"/>
            </p:cNvCxnSpPr>
            <p:nvPr/>
          </p:nvCxnSpPr>
          <p:spPr>
            <a:xfrm>
              <a:off x="1466335" y="4632736"/>
              <a:ext cx="1456404" cy="376172"/>
            </a:xfrm>
            <a:prstGeom prst="bentConnector3">
              <a:avLst/>
            </a:prstGeom>
            <a:noFill/>
            <a:ln w="12700" cap="flat" cmpd="sng" algn="ctr">
              <a:solidFill>
                <a:sysClr val="windowText" lastClr="000000"/>
              </a:solidFill>
              <a:prstDash val="sysDot"/>
              <a:miter lim="800000"/>
              <a:headEnd type="triangle"/>
              <a:tailEnd type="triangle"/>
            </a:ln>
            <a:effectLst/>
          </p:spPr>
        </p:cxnSp>
        <p:cxnSp>
          <p:nvCxnSpPr>
            <p:cNvPr id="15" name="Connector: Elbow 14">
              <a:extLst>
                <a:ext uri="{FF2B5EF4-FFF2-40B4-BE49-F238E27FC236}">
                  <a16:creationId xmlns:a16="http://schemas.microsoft.com/office/drawing/2014/main" id="{400A0317-2AB9-42F0-912C-E587CC7C59B4}"/>
                </a:ext>
              </a:extLst>
            </p:cNvPr>
            <p:cNvCxnSpPr>
              <a:stCxn id="25" idx="1"/>
              <a:endCxn id="23" idx="1"/>
            </p:cNvCxnSpPr>
            <p:nvPr/>
          </p:nvCxnSpPr>
          <p:spPr>
            <a:xfrm flipV="1">
              <a:off x="1466335" y="4596626"/>
              <a:ext cx="1467634" cy="36110"/>
            </a:xfrm>
            <a:prstGeom prst="bentConnector3">
              <a:avLst/>
            </a:prstGeom>
            <a:noFill/>
            <a:ln w="12700" cap="flat" cmpd="sng" algn="ctr">
              <a:solidFill>
                <a:sysClr val="windowText" lastClr="000000"/>
              </a:solidFill>
              <a:prstDash val="sysDot"/>
              <a:miter lim="800000"/>
              <a:headEnd type="triangle"/>
              <a:tailEnd type="triangle"/>
            </a:ln>
            <a:effectLst/>
          </p:spPr>
        </p:cxnSp>
        <p:grpSp>
          <p:nvGrpSpPr>
            <p:cNvPr id="16" name="Group 4">
              <a:extLst>
                <a:ext uri="{FF2B5EF4-FFF2-40B4-BE49-F238E27FC236}">
                  <a16:creationId xmlns:a16="http://schemas.microsoft.com/office/drawing/2014/main" id="{33D0C368-305B-4A9A-9EDF-8BEFFF77BBD0}"/>
                </a:ext>
              </a:extLst>
            </p:cNvPr>
            <p:cNvGrpSpPr>
              <a:grpSpLocks noChangeAspect="1"/>
            </p:cNvGrpSpPr>
            <p:nvPr/>
          </p:nvGrpSpPr>
          <p:grpSpPr bwMode="auto">
            <a:xfrm flipH="1">
              <a:off x="974458" y="4201297"/>
              <a:ext cx="491877" cy="862877"/>
              <a:chOff x="6239" y="716"/>
              <a:chExt cx="844" cy="1485"/>
            </a:xfrm>
          </p:grpSpPr>
          <p:sp>
            <p:nvSpPr>
              <p:cNvPr id="25" name="AutoShape 3">
                <a:extLst>
                  <a:ext uri="{FF2B5EF4-FFF2-40B4-BE49-F238E27FC236}">
                    <a16:creationId xmlns:a16="http://schemas.microsoft.com/office/drawing/2014/main" id="{A33AE97C-35B1-4E63-BC65-2DAC2557B272}"/>
                  </a:ext>
                </a:extLst>
              </p:cNvPr>
              <p:cNvSpPr>
                <a:spLocks noChangeAspect="1" noChangeArrowheads="1" noTextEdit="1"/>
              </p:cNvSpPr>
              <p:nvPr/>
            </p:nvSpPr>
            <p:spPr bwMode="auto">
              <a:xfrm>
                <a:off x="6239" y="716"/>
                <a:ext cx="844" cy="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26" name="Rectangle 5">
                <a:extLst>
                  <a:ext uri="{FF2B5EF4-FFF2-40B4-BE49-F238E27FC236}">
                    <a16:creationId xmlns:a16="http://schemas.microsoft.com/office/drawing/2014/main" id="{0D2AFDE2-338B-4047-B48D-D3EE654C7794}"/>
                  </a:ext>
                </a:extLst>
              </p:cNvPr>
              <p:cNvSpPr>
                <a:spLocks noChangeArrowheads="1"/>
              </p:cNvSpPr>
              <p:nvPr/>
            </p:nvSpPr>
            <p:spPr bwMode="auto">
              <a:xfrm>
                <a:off x="6235" y="1724"/>
                <a:ext cx="595" cy="47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27" name="Freeform 6">
                <a:extLst>
                  <a:ext uri="{FF2B5EF4-FFF2-40B4-BE49-F238E27FC236}">
                    <a16:creationId xmlns:a16="http://schemas.microsoft.com/office/drawing/2014/main" id="{C3A40C15-95D5-4537-BF91-89F07E78509E}"/>
                  </a:ext>
                </a:extLst>
              </p:cNvPr>
              <p:cNvSpPr>
                <a:spLocks/>
              </p:cNvSpPr>
              <p:nvPr/>
            </p:nvSpPr>
            <p:spPr bwMode="auto">
              <a:xfrm>
                <a:off x="6578" y="866"/>
                <a:ext cx="505" cy="1331"/>
              </a:xfrm>
              <a:custGeom>
                <a:avLst/>
                <a:gdLst>
                  <a:gd name="T0" fmla="*/ 0 w 505"/>
                  <a:gd name="T1" fmla="*/ 0 h 1331"/>
                  <a:gd name="T2" fmla="*/ 505 w 505"/>
                  <a:gd name="T3" fmla="*/ 0 h 1331"/>
                  <a:gd name="T4" fmla="*/ 505 w 505"/>
                  <a:gd name="T5" fmla="*/ 1331 h 1331"/>
                  <a:gd name="T6" fmla="*/ 0 w 505"/>
                  <a:gd name="T7" fmla="*/ 1331 h 1331"/>
                  <a:gd name="T8" fmla="*/ 0 w 505"/>
                  <a:gd name="T9" fmla="*/ 869 h 1331"/>
                  <a:gd name="T10" fmla="*/ 0 w 505"/>
                  <a:gd name="T11" fmla="*/ 0 h 1331"/>
                </a:gdLst>
                <a:ahLst/>
                <a:cxnLst>
                  <a:cxn ang="0">
                    <a:pos x="T0" y="T1"/>
                  </a:cxn>
                  <a:cxn ang="0">
                    <a:pos x="T2" y="T3"/>
                  </a:cxn>
                  <a:cxn ang="0">
                    <a:pos x="T4" y="T5"/>
                  </a:cxn>
                  <a:cxn ang="0">
                    <a:pos x="T6" y="T7"/>
                  </a:cxn>
                  <a:cxn ang="0">
                    <a:pos x="T8" y="T9"/>
                  </a:cxn>
                  <a:cxn ang="0">
                    <a:pos x="T10" y="T11"/>
                  </a:cxn>
                </a:cxnLst>
                <a:rect l="0" t="0" r="r" b="b"/>
                <a:pathLst>
                  <a:path w="505" h="1331">
                    <a:moveTo>
                      <a:pt x="0" y="0"/>
                    </a:moveTo>
                    <a:lnTo>
                      <a:pt x="505" y="0"/>
                    </a:lnTo>
                    <a:lnTo>
                      <a:pt x="505" y="1331"/>
                    </a:lnTo>
                    <a:lnTo>
                      <a:pt x="0" y="1331"/>
                    </a:lnTo>
                    <a:lnTo>
                      <a:pt x="0" y="869"/>
                    </a:lnTo>
                    <a:lnTo>
                      <a:pt x="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28" name="Freeform 7">
                <a:extLst>
                  <a:ext uri="{FF2B5EF4-FFF2-40B4-BE49-F238E27FC236}">
                    <a16:creationId xmlns:a16="http://schemas.microsoft.com/office/drawing/2014/main" id="{E0D363BD-723D-4425-9C15-9E0A4E3C5494}"/>
                  </a:ext>
                </a:extLst>
              </p:cNvPr>
              <p:cNvSpPr>
                <a:spLocks/>
              </p:cNvSpPr>
              <p:nvPr/>
            </p:nvSpPr>
            <p:spPr bwMode="auto">
              <a:xfrm>
                <a:off x="6235" y="1735"/>
                <a:ext cx="343" cy="462"/>
              </a:xfrm>
              <a:custGeom>
                <a:avLst/>
                <a:gdLst>
                  <a:gd name="T0" fmla="*/ 0 w 343"/>
                  <a:gd name="T1" fmla="*/ 462 h 462"/>
                  <a:gd name="T2" fmla="*/ 343 w 343"/>
                  <a:gd name="T3" fmla="*/ 462 h 462"/>
                  <a:gd name="T4" fmla="*/ 343 w 343"/>
                  <a:gd name="T5" fmla="*/ 0 h 462"/>
                  <a:gd name="T6" fmla="*/ 0 w 343"/>
                  <a:gd name="T7" fmla="*/ 462 h 462"/>
                </a:gdLst>
                <a:ahLst/>
                <a:cxnLst>
                  <a:cxn ang="0">
                    <a:pos x="T0" y="T1"/>
                  </a:cxn>
                  <a:cxn ang="0">
                    <a:pos x="T2" y="T3"/>
                  </a:cxn>
                  <a:cxn ang="0">
                    <a:pos x="T4" y="T5"/>
                  </a:cxn>
                  <a:cxn ang="0">
                    <a:pos x="T6" y="T7"/>
                  </a:cxn>
                </a:cxnLst>
                <a:rect l="0" t="0" r="r" b="b"/>
                <a:pathLst>
                  <a:path w="343" h="462">
                    <a:moveTo>
                      <a:pt x="0" y="462"/>
                    </a:moveTo>
                    <a:lnTo>
                      <a:pt x="343" y="462"/>
                    </a:lnTo>
                    <a:lnTo>
                      <a:pt x="343" y="0"/>
                    </a:lnTo>
                    <a:lnTo>
                      <a:pt x="0" y="462"/>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29" name="Rectangle 8">
                <a:extLst>
                  <a:ext uri="{FF2B5EF4-FFF2-40B4-BE49-F238E27FC236}">
                    <a16:creationId xmlns:a16="http://schemas.microsoft.com/office/drawing/2014/main" id="{2C6C1C5B-9945-42F8-A40F-178D550BA11A}"/>
                  </a:ext>
                </a:extLst>
              </p:cNvPr>
              <p:cNvSpPr>
                <a:spLocks noChangeArrowheads="1"/>
              </p:cNvSpPr>
              <p:nvPr/>
            </p:nvSpPr>
            <p:spPr bwMode="auto">
              <a:xfrm>
                <a:off x="6643" y="963"/>
                <a:ext cx="50"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0" name="Rectangle 9">
                <a:extLst>
                  <a:ext uri="{FF2B5EF4-FFF2-40B4-BE49-F238E27FC236}">
                    <a16:creationId xmlns:a16="http://schemas.microsoft.com/office/drawing/2014/main" id="{CD0F0538-12F1-4104-AED2-FA6CC1F0D1B2}"/>
                  </a:ext>
                </a:extLst>
              </p:cNvPr>
              <p:cNvSpPr>
                <a:spLocks noChangeArrowheads="1"/>
              </p:cNvSpPr>
              <p:nvPr/>
            </p:nvSpPr>
            <p:spPr bwMode="auto">
              <a:xfrm>
                <a:off x="6751" y="96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1" name="Rectangle 10">
                <a:extLst>
                  <a:ext uri="{FF2B5EF4-FFF2-40B4-BE49-F238E27FC236}">
                    <a16:creationId xmlns:a16="http://schemas.microsoft.com/office/drawing/2014/main" id="{805037E5-08E2-4B1D-BDAA-B1152F276637}"/>
                  </a:ext>
                </a:extLst>
              </p:cNvPr>
              <p:cNvSpPr>
                <a:spLocks noChangeArrowheads="1"/>
              </p:cNvSpPr>
              <p:nvPr/>
            </p:nvSpPr>
            <p:spPr bwMode="auto">
              <a:xfrm>
                <a:off x="6859" y="96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2" name="Rectangle 11">
                <a:extLst>
                  <a:ext uri="{FF2B5EF4-FFF2-40B4-BE49-F238E27FC236}">
                    <a16:creationId xmlns:a16="http://schemas.microsoft.com/office/drawing/2014/main" id="{6F8FC1E4-7911-4B8D-AFE2-E856BE5F2A28}"/>
                  </a:ext>
                </a:extLst>
              </p:cNvPr>
              <p:cNvSpPr>
                <a:spLocks noChangeArrowheads="1"/>
              </p:cNvSpPr>
              <p:nvPr/>
            </p:nvSpPr>
            <p:spPr bwMode="auto">
              <a:xfrm>
                <a:off x="6967" y="96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3" name="Rectangle 12">
                <a:extLst>
                  <a:ext uri="{FF2B5EF4-FFF2-40B4-BE49-F238E27FC236}">
                    <a16:creationId xmlns:a16="http://schemas.microsoft.com/office/drawing/2014/main" id="{51CB3BB5-E61A-447C-82BC-85395E3B78BF}"/>
                  </a:ext>
                </a:extLst>
              </p:cNvPr>
              <p:cNvSpPr>
                <a:spLocks noChangeArrowheads="1"/>
              </p:cNvSpPr>
              <p:nvPr/>
            </p:nvSpPr>
            <p:spPr bwMode="auto">
              <a:xfrm>
                <a:off x="6643" y="1103"/>
                <a:ext cx="50"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4" name="Rectangle 13">
                <a:extLst>
                  <a:ext uri="{FF2B5EF4-FFF2-40B4-BE49-F238E27FC236}">
                    <a16:creationId xmlns:a16="http://schemas.microsoft.com/office/drawing/2014/main" id="{D9326C22-23F8-4C1D-805E-D3540A31EE81}"/>
                  </a:ext>
                </a:extLst>
              </p:cNvPr>
              <p:cNvSpPr>
                <a:spLocks noChangeArrowheads="1"/>
              </p:cNvSpPr>
              <p:nvPr/>
            </p:nvSpPr>
            <p:spPr bwMode="auto">
              <a:xfrm>
                <a:off x="6751" y="1103"/>
                <a:ext cx="51"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5" name="Rectangle 14">
                <a:extLst>
                  <a:ext uri="{FF2B5EF4-FFF2-40B4-BE49-F238E27FC236}">
                    <a16:creationId xmlns:a16="http://schemas.microsoft.com/office/drawing/2014/main" id="{97A1B013-9609-4208-AA86-FA834FD3F00E}"/>
                  </a:ext>
                </a:extLst>
              </p:cNvPr>
              <p:cNvSpPr>
                <a:spLocks noChangeArrowheads="1"/>
              </p:cNvSpPr>
              <p:nvPr/>
            </p:nvSpPr>
            <p:spPr bwMode="auto">
              <a:xfrm>
                <a:off x="6859" y="1103"/>
                <a:ext cx="51" cy="9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6" name="Rectangle 15">
                <a:extLst>
                  <a:ext uri="{FF2B5EF4-FFF2-40B4-BE49-F238E27FC236}">
                    <a16:creationId xmlns:a16="http://schemas.microsoft.com/office/drawing/2014/main" id="{7E339AA1-67B8-4BF5-8C93-6AA44708C7C0}"/>
                  </a:ext>
                </a:extLst>
              </p:cNvPr>
              <p:cNvSpPr>
                <a:spLocks noChangeArrowheads="1"/>
              </p:cNvSpPr>
              <p:nvPr/>
            </p:nvSpPr>
            <p:spPr bwMode="auto">
              <a:xfrm>
                <a:off x="6967" y="1103"/>
                <a:ext cx="51"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7" name="Rectangle 16">
                <a:extLst>
                  <a:ext uri="{FF2B5EF4-FFF2-40B4-BE49-F238E27FC236}">
                    <a16:creationId xmlns:a16="http://schemas.microsoft.com/office/drawing/2014/main" id="{ABD1A9CF-119E-4ECD-AA4D-910BBE57B020}"/>
                  </a:ext>
                </a:extLst>
              </p:cNvPr>
              <p:cNvSpPr>
                <a:spLocks noChangeArrowheads="1"/>
              </p:cNvSpPr>
              <p:nvPr/>
            </p:nvSpPr>
            <p:spPr bwMode="auto">
              <a:xfrm>
                <a:off x="6643" y="1247"/>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8" name="Rectangle 17">
                <a:extLst>
                  <a:ext uri="{FF2B5EF4-FFF2-40B4-BE49-F238E27FC236}">
                    <a16:creationId xmlns:a16="http://schemas.microsoft.com/office/drawing/2014/main" id="{B1079A81-A1DF-4496-8DA3-96197478ABAD}"/>
                  </a:ext>
                </a:extLst>
              </p:cNvPr>
              <p:cNvSpPr>
                <a:spLocks noChangeArrowheads="1"/>
              </p:cNvSpPr>
              <p:nvPr/>
            </p:nvSpPr>
            <p:spPr bwMode="auto">
              <a:xfrm>
                <a:off x="6751"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9" name="Rectangle 18">
                <a:extLst>
                  <a:ext uri="{FF2B5EF4-FFF2-40B4-BE49-F238E27FC236}">
                    <a16:creationId xmlns:a16="http://schemas.microsoft.com/office/drawing/2014/main" id="{F1098D7A-E6D3-4B5F-9F5F-60082DA2216B}"/>
                  </a:ext>
                </a:extLst>
              </p:cNvPr>
              <p:cNvSpPr>
                <a:spLocks noChangeArrowheads="1"/>
              </p:cNvSpPr>
              <p:nvPr/>
            </p:nvSpPr>
            <p:spPr bwMode="auto">
              <a:xfrm>
                <a:off x="6859"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0" name="Rectangle 19">
                <a:extLst>
                  <a:ext uri="{FF2B5EF4-FFF2-40B4-BE49-F238E27FC236}">
                    <a16:creationId xmlns:a16="http://schemas.microsoft.com/office/drawing/2014/main" id="{C3060BA9-A082-480E-8623-14106B70ADEB}"/>
                  </a:ext>
                </a:extLst>
              </p:cNvPr>
              <p:cNvSpPr>
                <a:spLocks noChangeArrowheads="1"/>
              </p:cNvSpPr>
              <p:nvPr/>
            </p:nvSpPr>
            <p:spPr bwMode="auto">
              <a:xfrm>
                <a:off x="6967"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1" name="Rectangle 20">
                <a:extLst>
                  <a:ext uri="{FF2B5EF4-FFF2-40B4-BE49-F238E27FC236}">
                    <a16:creationId xmlns:a16="http://schemas.microsoft.com/office/drawing/2014/main" id="{1866144F-207C-43D1-9574-C5CD3D30A6CD}"/>
                  </a:ext>
                </a:extLst>
              </p:cNvPr>
              <p:cNvSpPr>
                <a:spLocks noChangeArrowheads="1"/>
              </p:cNvSpPr>
              <p:nvPr/>
            </p:nvSpPr>
            <p:spPr bwMode="auto">
              <a:xfrm>
                <a:off x="6643" y="1387"/>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2" name="Rectangle 21">
                <a:extLst>
                  <a:ext uri="{FF2B5EF4-FFF2-40B4-BE49-F238E27FC236}">
                    <a16:creationId xmlns:a16="http://schemas.microsoft.com/office/drawing/2014/main" id="{F163D20F-1192-48A0-BC64-3F3D31812A33}"/>
                  </a:ext>
                </a:extLst>
              </p:cNvPr>
              <p:cNvSpPr>
                <a:spLocks noChangeArrowheads="1"/>
              </p:cNvSpPr>
              <p:nvPr/>
            </p:nvSpPr>
            <p:spPr bwMode="auto">
              <a:xfrm>
                <a:off x="6751" y="1387"/>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3" name="Rectangle 22">
                <a:extLst>
                  <a:ext uri="{FF2B5EF4-FFF2-40B4-BE49-F238E27FC236}">
                    <a16:creationId xmlns:a16="http://schemas.microsoft.com/office/drawing/2014/main" id="{16BF7C75-DF00-4154-850E-DF430E0C8A8A}"/>
                  </a:ext>
                </a:extLst>
              </p:cNvPr>
              <p:cNvSpPr>
                <a:spLocks noChangeArrowheads="1"/>
              </p:cNvSpPr>
              <p:nvPr/>
            </p:nvSpPr>
            <p:spPr bwMode="auto">
              <a:xfrm>
                <a:off x="6859" y="1387"/>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4" name="Rectangle 23">
                <a:extLst>
                  <a:ext uri="{FF2B5EF4-FFF2-40B4-BE49-F238E27FC236}">
                    <a16:creationId xmlns:a16="http://schemas.microsoft.com/office/drawing/2014/main" id="{4E39A08E-9E86-4F6C-874D-50B059F66508}"/>
                  </a:ext>
                </a:extLst>
              </p:cNvPr>
              <p:cNvSpPr>
                <a:spLocks noChangeArrowheads="1"/>
              </p:cNvSpPr>
              <p:nvPr/>
            </p:nvSpPr>
            <p:spPr bwMode="auto">
              <a:xfrm>
                <a:off x="6967" y="138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5" name="Rectangle 24">
                <a:extLst>
                  <a:ext uri="{FF2B5EF4-FFF2-40B4-BE49-F238E27FC236}">
                    <a16:creationId xmlns:a16="http://schemas.microsoft.com/office/drawing/2014/main" id="{15B822BC-1118-4B23-88E3-1B9E6DEFDBE9}"/>
                  </a:ext>
                </a:extLst>
              </p:cNvPr>
              <p:cNvSpPr>
                <a:spLocks noChangeArrowheads="1"/>
              </p:cNvSpPr>
              <p:nvPr/>
            </p:nvSpPr>
            <p:spPr bwMode="auto">
              <a:xfrm>
                <a:off x="6643" y="1530"/>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6" name="Rectangle 25">
                <a:extLst>
                  <a:ext uri="{FF2B5EF4-FFF2-40B4-BE49-F238E27FC236}">
                    <a16:creationId xmlns:a16="http://schemas.microsoft.com/office/drawing/2014/main" id="{A4F9E1F8-84F5-4F88-A8D5-34AF9C76DA8E}"/>
                  </a:ext>
                </a:extLst>
              </p:cNvPr>
              <p:cNvSpPr>
                <a:spLocks noChangeArrowheads="1"/>
              </p:cNvSpPr>
              <p:nvPr/>
            </p:nvSpPr>
            <p:spPr bwMode="auto">
              <a:xfrm>
                <a:off x="6751" y="153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7" name="Rectangle 26">
                <a:extLst>
                  <a:ext uri="{FF2B5EF4-FFF2-40B4-BE49-F238E27FC236}">
                    <a16:creationId xmlns:a16="http://schemas.microsoft.com/office/drawing/2014/main" id="{20705889-60CC-4E0B-A153-3F1A10B6BF54}"/>
                  </a:ext>
                </a:extLst>
              </p:cNvPr>
              <p:cNvSpPr>
                <a:spLocks noChangeArrowheads="1"/>
              </p:cNvSpPr>
              <p:nvPr/>
            </p:nvSpPr>
            <p:spPr bwMode="auto">
              <a:xfrm>
                <a:off x="6859" y="153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8" name="Rectangle 27">
                <a:extLst>
                  <a:ext uri="{FF2B5EF4-FFF2-40B4-BE49-F238E27FC236}">
                    <a16:creationId xmlns:a16="http://schemas.microsoft.com/office/drawing/2014/main" id="{CD75DAD4-B9A4-4026-95B8-25A42D7071DD}"/>
                  </a:ext>
                </a:extLst>
              </p:cNvPr>
              <p:cNvSpPr>
                <a:spLocks noChangeArrowheads="1"/>
              </p:cNvSpPr>
              <p:nvPr/>
            </p:nvSpPr>
            <p:spPr bwMode="auto">
              <a:xfrm>
                <a:off x="6967" y="153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9" name="Rectangle 28">
                <a:extLst>
                  <a:ext uri="{FF2B5EF4-FFF2-40B4-BE49-F238E27FC236}">
                    <a16:creationId xmlns:a16="http://schemas.microsoft.com/office/drawing/2014/main" id="{5C6785CA-DB50-496F-9C7D-09C000B36F47}"/>
                  </a:ext>
                </a:extLst>
              </p:cNvPr>
              <p:cNvSpPr>
                <a:spLocks noChangeArrowheads="1"/>
              </p:cNvSpPr>
              <p:nvPr/>
            </p:nvSpPr>
            <p:spPr bwMode="auto">
              <a:xfrm>
                <a:off x="6643" y="1670"/>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0" name="Rectangle 29">
                <a:extLst>
                  <a:ext uri="{FF2B5EF4-FFF2-40B4-BE49-F238E27FC236}">
                    <a16:creationId xmlns:a16="http://schemas.microsoft.com/office/drawing/2014/main" id="{40A2657D-3AD5-4919-938A-F8CFB172EA24}"/>
                  </a:ext>
                </a:extLst>
              </p:cNvPr>
              <p:cNvSpPr>
                <a:spLocks noChangeArrowheads="1"/>
              </p:cNvSpPr>
              <p:nvPr/>
            </p:nvSpPr>
            <p:spPr bwMode="auto">
              <a:xfrm>
                <a:off x="6751" y="167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1" name="Rectangle 30">
                <a:extLst>
                  <a:ext uri="{FF2B5EF4-FFF2-40B4-BE49-F238E27FC236}">
                    <a16:creationId xmlns:a16="http://schemas.microsoft.com/office/drawing/2014/main" id="{2852F39C-6BAF-4504-9618-221D1D77D178}"/>
                  </a:ext>
                </a:extLst>
              </p:cNvPr>
              <p:cNvSpPr>
                <a:spLocks noChangeArrowheads="1"/>
              </p:cNvSpPr>
              <p:nvPr/>
            </p:nvSpPr>
            <p:spPr bwMode="auto">
              <a:xfrm>
                <a:off x="6859" y="167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2" name="Rectangle 31">
                <a:extLst>
                  <a:ext uri="{FF2B5EF4-FFF2-40B4-BE49-F238E27FC236}">
                    <a16:creationId xmlns:a16="http://schemas.microsoft.com/office/drawing/2014/main" id="{BCCF4838-BE43-46E5-A62D-2A66552DC89F}"/>
                  </a:ext>
                </a:extLst>
              </p:cNvPr>
              <p:cNvSpPr>
                <a:spLocks noChangeArrowheads="1"/>
              </p:cNvSpPr>
              <p:nvPr/>
            </p:nvSpPr>
            <p:spPr bwMode="auto">
              <a:xfrm>
                <a:off x="6967" y="167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3" name="Rectangle 32">
                <a:extLst>
                  <a:ext uri="{FF2B5EF4-FFF2-40B4-BE49-F238E27FC236}">
                    <a16:creationId xmlns:a16="http://schemas.microsoft.com/office/drawing/2014/main" id="{3D1CDC44-32B0-4C1F-A19A-D32DD8DBF490}"/>
                  </a:ext>
                </a:extLst>
              </p:cNvPr>
              <p:cNvSpPr>
                <a:spLocks noChangeArrowheads="1"/>
              </p:cNvSpPr>
              <p:nvPr/>
            </p:nvSpPr>
            <p:spPr bwMode="auto">
              <a:xfrm>
                <a:off x="6643" y="1814"/>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4" name="Rectangle 33">
                <a:extLst>
                  <a:ext uri="{FF2B5EF4-FFF2-40B4-BE49-F238E27FC236}">
                    <a16:creationId xmlns:a16="http://schemas.microsoft.com/office/drawing/2014/main" id="{20BFC277-3FE3-423F-AED7-2DE2E8033DE4}"/>
                  </a:ext>
                </a:extLst>
              </p:cNvPr>
              <p:cNvSpPr>
                <a:spLocks noChangeArrowheads="1"/>
              </p:cNvSpPr>
              <p:nvPr/>
            </p:nvSpPr>
            <p:spPr bwMode="auto">
              <a:xfrm>
                <a:off x="6751"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5" name="Rectangle 34">
                <a:extLst>
                  <a:ext uri="{FF2B5EF4-FFF2-40B4-BE49-F238E27FC236}">
                    <a16:creationId xmlns:a16="http://schemas.microsoft.com/office/drawing/2014/main" id="{08395F9D-06D4-4211-BB07-446BD23F90D9}"/>
                  </a:ext>
                </a:extLst>
              </p:cNvPr>
              <p:cNvSpPr>
                <a:spLocks noChangeArrowheads="1"/>
              </p:cNvSpPr>
              <p:nvPr/>
            </p:nvSpPr>
            <p:spPr bwMode="auto">
              <a:xfrm>
                <a:off x="6859" y="1814"/>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6" name="Rectangle 35">
                <a:extLst>
                  <a:ext uri="{FF2B5EF4-FFF2-40B4-BE49-F238E27FC236}">
                    <a16:creationId xmlns:a16="http://schemas.microsoft.com/office/drawing/2014/main" id="{68A609B7-E15C-4F83-9615-70F4C8EC38BF}"/>
                  </a:ext>
                </a:extLst>
              </p:cNvPr>
              <p:cNvSpPr>
                <a:spLocks noChangeArrowheads="1"/>
              </p:cNvSpPr>
              <p:nvPr/>
            </p:nvSpPr>
            <p:spPr bwMode="auto">
              <a:xfrm>
                <a:off x="6967"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7" name="Rectangle 36">
                <a:extLst>
                  <a:ext uri="{FF2B5EF4-FFF2-40B4-BE49-F238E27FC236}">
                    <a16:creationId xmlns:a16="http://schemas.microsoft.com/office/drawing/2014/main" id="{EFBE89A3-FDA9-48C8-9155-6CBA4F147A92}"/>
                  </a:ext>
                </a:extLst>
              </p:cNvPr>
              <p:cNvSpPr>
                <a:spLocks noChangeArrowheads="1"/>
              </p:cNvSpPr>
              <p:nvPr/>
            </p:nvSpPr>
            <p:spPr bwMode="auto">
              <a:xfrm>
                <a:off x="6271" y="1814"/>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8" name="Rectangle 37">
                <a:extLst>
                  <a:ext uri="{FF2B5EF4-FFF2-40B4-BE49-F238E27FC236}">
                    <a16:creationId xmlns:a16="http://schemas.microsoft.com/office/drawing/2014/main" id="{D7F45B55-4E26-435A-BE99-A30BCEB41BBB}"/>
                  </a:ext>
                </a:extLst>
              </p:cNvPr>
              <p:cNvSpPr>
                <a:spLocks noChangeArrowheads="1"/>
              </p:cNvSpPr>
              <p:nvPr/>
            </p:nvSpPr>
            <p:spPr bwMode="auto">
              <a:xfrm>
                <a:off x="6380" y="1814"/>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9" name="Rectangle 38">
                <a:extLst>
                  <a:ext uri="{FF2B5EF4-FFF2-40B4-BE49-F238E27FC236}">
                    <a16:creationId xmlns:a16="http://schemas.microsoft.com/office/drawing/2014/main" id="{79A9F117-08B1-49BD-BA36-78AAC594A886}"/>
                  </a:ext>
                </a:extLst>
              </p:cNvPr>
              <p:cNvSpPr>
                <a:spLocks noChangeArrowheads="1"/>
              </p:cNvSpPr>
              <p:nvPr/>
            </p:nvSpPr>
            <p:spPr bwMode="auto">
              <a:xfrm>
                <a:off x="6491"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0" name="Rectangle 39">
                <a:extLst>
                  <a:ext uri="{FF2B5EF4-FFF2-40B4-BE49-F238E27FC236}">
                    <a16:creationId xmlns:a16="http://schemas.microsoft.com/office/drawing/2014/main" id="{72F99FC7-9A66-4D59-B71D-D1BAAB02BB43}"/>
                  </a:ext>
                </a:extLst>
              </p:cNvPr>
              <p:cNvSpPr>
                <a:spLocks noChangeArrowheads="1"/>
              </p:cNvSpPr>
              <p:nvPr/>
            </p:nvSpPr>
            <p:spPr bwMode="auto">
              <a:xfrm>
                <a:off x="6271"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1" name="Rectangle 40">
                <a:extLst>
                  <a:ext uri="{FF2B5EF4-FFF2-40B4-BE49-F238E27FC236}">
                    <a16:creationId xmlns:a16="http://schemas.microsoft.com/office/drawing/2014/main" id="{F9F3B716-F5B3-4DED-A7B1-CA7909721F28}"/>
                  </a:ext>
                </a:extLst>
              </p:cNvPr>
              <p:cNvSpPr>
                <a:spLocks noChangeArrowheads="1"/>
              </p:cNvSpPr>
              <p:nvPr/>
            </p:nvSpPr>
            <p:spPr bwMode="auto">
              <a:xfrm>
                <a:off x="6380" y="1953"/>
                <a:ext cx="50"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2" name="Rectangle 41">
                <a:extLst>
                  <a:ext uri="{FF2B5EF4-FFF2-40B4-BE49-F238E27FC236}">
                    <a16:creationId xmlns:a16="http://schemas.microsoft.com/office/drawing/2014/main" id="{E516B6E8-3CE2-4C42-84DF-66A89828C06C}"/>
                  </a:ext>
                </a:extLst>
              </p:cNvPr>
              <p:cNvSpPr>
                <a:spLocks noChangeArrowheads="1"/>
              </p:cNvSpPr>
              <p:nvPr/>
            </p:nvSpPr>
            <p:spPr bwMode="auto">
              <a:xfrm>
                <a:off x="6491"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3" name="Rectangle 42">
                <a:extLst>
                  <a:ext uri="{FF2B5EF4-FFF2-40B4-BE49-F238E27FC236}">
                    <a16:creationId xmlns:a16="http://schemas.microsoft.com/office/drawing/2014/main" id="{A82C4948-A7D0-4350-8D06-672257C3BFDD}"/>
                  </a:ext>
                </a:extLst>
              </p:cNvPr>
              <p:cNvSpPr>
                <a:spLocks noChangeArrowheads="1"/>
              </p:cNvSpPr>
              <p:nvPr/>
            </p:nvSpPr>
            <p:spPr bwMode="auto">
              <a:xfrm>
                <a:off x="6643" y="1953"/>
                <a:ext cx="50"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4" name="Rectangle 43">
                <a:extLst>
                  <a:ext uri="{FF2B5EF4-FFF2-40B4-BE49-F238E27FC236}">
                    <a16:creationId xmlns:a16="http://schemas.microsoft.com/office/drawing/2014/main" id="{CFE1A7EF-D8E4-46D0-8F8B-EC516E0E2D06}"/>
                  </a:ext>
                </a:extLst>
              </p:cNvPr>
              <p:cNvSpPr>
                <a:spLocks noChangeArrowheads="1"/>
              </p:cNvSpPr>
              <p:nvPr/>
            </p:nvSpPr>
            <p:spPr bwMode="auto">
              <a:xfrm>
                <a:off x="6751" y="195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5" name="Rectangle 44">
                <a:extLst>
                  <a:ext uri="{FF2B5EF4-FFF2-40B4-BE49-F238E27FC236}">
                    <a16:creationId xmlns:a16="http://schemas.microsoft.com/office/drawing/2014/main" id="{CC20DE46-16B4-423D-9608-CDF541A08CEF}"/>
                  </a:ext>
                </a:extLst>
              </p:cNvPr>
              <p:cNvSpPr>
                <a:spLocks noChangeArrowheads="1"/>
              </p:cNvSpPr>
              <p:nvPr/>
            </p:nvSpPr>
            <p:spPr bwMode="auto">
              <a:xfrm>
                <a:off x="6859"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6" name="Rectangle 45">
                <a:extLst>
                  <a:ext uri="{FF2B5EF4-FFF2-40B4-BE49-F238E27FC236}">
                    <a16:creationId xmlns:a16="http://schemas.microsoft.com/office/drawing/2014/main" id="{67CBBCCF-BFFA-4B04-B785-8F50DCFEC0F0}"/>
                  </a:ext>
                </a:extLst>
              </p:cNvPr>
              <p:cNvSpPr>
                <a:spLocks noChangeArrowheads="1"/>
              </p:cNvSpPr>
              <p:nvPr/>
            </p:nvSpPr>
            <p:spPr bwMode="auto">
              <a:xfrm>
                <a:off x="6967" y="195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7" name="Rectangle 46">
                <a:extLst>
                  <a:ext uri="{FF2B5EF4-FFF2-40B4-BE49-F238E27FC236}">
                    <a16:creationId xmlns:a16="http://schemas.microsoft.com/office/drawing/2014/main" id="{65F983E6-02D8-4BB5-9D83-43695AAB61EE}"/>
                  </a:ext>
                </a:extLst>
              </p:cNvPr>
              <p:cNvSpPr>
                <a:spLocks noChangeArrowheads="1"/>
              </p:cNvSpPr>
              <p:nvPr/>
            </p:nvSpPr>
            <p:spPr bwMode="auto">
              <a:xfrm>
                <a:off x="6859" y="773"/>
                <a:ext cx="159" cy="9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8" name="Rectangle 47">
                <a:extLst>
                  <a:ext uri="{FF2B5EF4-FFF2-40B4-BE49-F238E27FC236}">
                    <a16:creationId xmlns:a16="http://schemas.microsoft.com/office/drawing/2014/main" id="{503E470B-E56E-46EC-BB6E-96EA2CEDD330}"/>
                  </a:ext>
                </a:extLst>
              </p:cNvPr>
              <p:cNvSpPr>
                <a:spLocks noChangeArrowheads="1"/>
              </p:cNvSpPr>
              <p:nvPr/>
            </p:nvSpPr>
            <p:spPr bwMode="auto">
              <a:xfrm>
                <a:off x="6693" y="712"/>
                <a:ext cx="29" cy="15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grpSp>
        <p:sp>
          <p:nvSpPr>
            <p:cNvPr id="18" name="Rectangle 17">
              <a:extLst>
                <a:ext uri="{FF2B5EF4-FFF2-40B4-BE49-F238E27FC236}">
                  <a16:creationId xmlns:a16="http://schemas.microsoft.com/office/drawing/2014/main" id="{062594A7-4A0B-4643-8706-51E90AE6AB99}"/>
                </a:ext>
              </a:extLst>
            </p:cNvPr>
            <p:cNvSpPr/>
            <p:nvPr/>
          </p:nvSpPr>
          <p:spPr>
            <a:xfrm>
              <a:off x="527463" y="5076468"/>
              <a:ext cx="1391022"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On-premises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Customer Network</a:t>
              </a:r>
            </a:p>
          </p:txBody>
        </p:sp>
        <p:sp>
          <p:nvSpPr>
            <p:cNvPr id="19" name="Rectangle 18">
              <a:extLst>
                <a:ext uri="{FF2B5EF4-FFF2-40B4-BE49-F238E27FC236}">
                  <a16:creationId xmlns:a16="http://schemas.microsoft.com/office/drawing/2014/main" id="{7D6C3C5C-FC5C-4358-A812-5AE1B74DD40A}"/>
                </a:ext>
              </a:extLst>
            </p:cNvPr>
            <p:cNvSpPr/>
            <p:nvPr/>
          </p:nvSpPr>
          <p:spPr>
            <a:xfrm>
              <a:off x="1690705" y="4481346"/>
              <a:ext cx="905298" cy="567062"/>
            </a:xfrm>
            <a:prstGeom prst="rect">
              <a:avLst/>
            </a:prstGeom>
            <a:solidFill>
              <a:srgbClr val="5B9BD5">
                <a:lumMod val="20000"/>
                <a:lumOff val="80000"/>
              </a:srgb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Partner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Edge</a:t>
              </a:r>
            </a:p>
          </p:txBody>
        </p:sp>
        <p:sp>
          <p:nvSpPr>
            <p:cNvPr id="20" name="Rectangle 19">
              <a:extLst>
                <a:ext uri="{FF2B5EF4-FFF2-40B4-BE49-F238E27FC236}">
                  <a16:creationId xmlns:a16="http://schemas.microsoft.com/office/drawing/2014/main" id="{61CEBE8F-D6D2-43F9-85F9-4B9D632071D9}"/>
                </a:ext>
              </a:extLst>
            </p:cNvPr>
            <p:cNvSpPr/>
            <p:nvPr/>
          </p:nvSpPr>
          <p:spPr>
            <a:xfrm>
              <a:off x="5190962" y="4496477"/>
              <a:ext cx="905298" cy="567062"/>
            </a:xfrm>
            <a:prstGeom prst="rect">
              <a:avLst/>
            </a:prstGeom>
            <a:solidFill>
              <a:srgbClr val="4472C4"/>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Microsoft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Edge</a:t>
              </a:r>
            </a:p>
          </p:txBody>
        </p:sp>
        <p:sp>
          <p:nvSpPr>
            <p:cNvPr id="21" name="Cloud 20">
              <a:extLst>
                <a:ext uri="{FF2B5EF4-FFF2-40B4-BE49-F238E27FC236}">
                  <a16:creationId xmlns:a16="http://schemas.microsoft.com/office/drawing/2014/main" id="{7B3C110F-3650-45F0-9926-96E12B621929}"/>
                </a:ext>
              </a:extLst>
            </p:cNvPr>
            <p:cNvSpPr/>
            <p:nvPr/>
          </p:nvSpPr>
          <p:spPr>
            <a:xfrm>
              <a:off x="6310357" y="4344116"/>
              <a:ext cx="2117124" cy="873210"/>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Office</a:t>
              </a: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365, CRM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white"/>
                  </a:solidFill>
                  <a:effectLst/>
                  <a:uLnTx/>
                  <a:uFillTx/>
                  <a:latin typeface="Calibri" panose="020F0502020204030204"/>
                  <a:ea typeface="+mn-ea"/>
                  <a:cs typeface="+mn-cs"/>
                </a:rPr>
                <a:t>VNets</a:t>
              </a: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  Apps</a:t>
              </a:r>
            </a:p>
          </p:txBody>
        </p:sp>
        <p:sp>
          <p:nvSpPr>
            <p:cNvPr id="22" name="Rectangle 21">
              <a:extLst>
                <a:ext uri="{FF2B5EF4-FFF2-40B4-BE49-F238E27FC236}">
                  <a16:creationId xmlns:a16="http://schemas.microsoft.com/office/drawing/2014/main" id="{DE77EA5D-946F-422C-9E98-2EB659924108}"/>
                </a:ext>
              </a:extLst>
            </p:cNvPr>
            <p:cNvSpPr/>
            <p:nvPr/>
          </p:nvSpPr>
          <p:spPr>
            <a:xfrm>
              <a:off x="3138391" y="4142354"/>
              <a:ext cx="1432111" cy="21547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rPr>
                <a:t>ExpressRoute Circuit</a:t>
              </a:r>
              <a:endParaRPr kumimoji="0" lang="en-US" sz="1600" b="0" i="0" u="none" strike="noStrike" kern="0" cap="none" spc="0" normalizeH="0" baseline="0" noProof="0" dirty="0">
                <a:ln>
                  <a:noFill/>
                </a:ln>
                <a:solidFill>
                  <a:prstClr val="black"/>
                </a:solidFill>
                <a:effectLst/>
                <a:uLnTx/>
                <a:uFillTx/>
                <a:latin typeface="Calibri" panose="020F0502020204030204"/>
              </a:endParaRPr>
            </a:p>
          </p:txBody>
        </p:sp>
        <p:sp>
          <p:nvSpPr>
            <p:cNvPr id="23" name="Cylinder 22">
              <a:extLst>
                <a:ext uri="{FF2B5EF4-FFF2-40B4-BE49-F238E27FC236}">
                  <a16:creationId xmlns:a16="http://schemas.microsoft.com/office/drawing/2014/main" id="{57281416-7FC5-4AB6-9AE3-BFE3DC0C247A}"/>
                </a:ext>
              </a:extLst>
            </p:cNvPr>
            <p:cNvSpPr/>
            <p:nvPr/>
          </p:nvSpPr>
          <p:spPr>
            <a:xfrm rot="16200000">
              <a:off x="3757754" y="3624560"/>
              <a:ext cx="296563" cy="1944133"/>
            </a:xfrm>
            <a:prstGeom prst="can">
              <a:avLst/>
            </a:prstGeom>
            <a:solidFill>
              <a:srgbClr val="70AD47">
                <a:lumMod val="20000"/>
                <a:lumOff val="80000"/>
              </a:srgbClr>
            </a:solidFill>
            <a:ln w="12700" cap="flat" cmpd="sng" algn="ctr">
              <a:solidFill>
                <a:srgbClr val="70AD47">
                  <a:shade val="50000"/>
                </a:srgbClr>
              </a:solidFill>
              <a:prstDash val="solid"/>
              <a:miter lim="800000"/>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Primary Connection</a:t>
              </a:r>
            </a:p>
          </p:txBody>
        </p:sp>
        <p:sp>
          <p:nvSpPr>
            <p:cNvPr id="24" name="Cylinder 23">
              <a:extLst>
                <a:ext uri="{FF2B5EF4-FFF2-40B4-BE49-F238E27FC236}">
                  <a16:creationId xmlns:a16="http://schemas.microsoft.com/office/drawing/2014/main" id="{D33AFB6A-BAF1-4678-AA8B-CEEFB78C1E55}"/>
                </a:ext>
              </a:extLst>
            </p:cNvPr>
            <p:cNvSpPr/>
            <p:nvPr/>
          </p:nvSpPr>
          <p:spPr>
            <a:xfrm rot="16200000">
              <a:off x="3746524" y="4036842"/>
              <a:ext cx="296563" cy="1944133"/>
            </a:xfrm>
            <a:prstGeom prst="can">
              <a:avLst/>
            </a:prstGeom>
            <a:solidFill>
              <a:srgbClr val="70AD47">
                <a:lumMod val="20000"/>
                <a:lumOff val="80000"/>
              </a:srgbClr>
            </a:solidFill>
            <a:ln w="12700" cap="flat" cmpd="sng" algn="ctr">
              <a:solidFill>
                <a:srgbClr val="70AD47">
                  <a:shade val="50000"/>
                </a:srgbClr>
              </a:solidFill>
              <a:prstDash val="solid"/>
              <a:miter lim="800000"/>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Secondary Connection</a:t>
              </a:r>
            </a:p>
          </p:txBody>
        </p:sp>
      </p:grpSp>
    </p:spTree>
    <p:extLst>
      <p:ext uri="{BB962C8B-B14F-4D97-AF65-F5344CB8AC3E}">
        <p14:creationId xmlns:p14="http://schemas.microsoft.com/office/powerpoint/2010/main" val="41262093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262C-1C72-4951-B194-B5503A267E60}"/>
              </a:ext>
            </a:extLst>
          </p:cNvPr>
          <p:cNvSpPr>
            <a:spLocks noGrp="1"/>
          </p:cNvSpPr>
          <p:nvPr>
            <p:ph type="title"/>
          </p:nvPr>
        </p:nvSpPr>
        <p:spPr/>
        <p:txBody>
          <a:bodyPr/>
          <a:lstStyle/>
          <a:p>
            <a:r>
              <a:rPr lang="en-US" dirty="0"/>
              <a:t>Determine ExpressRoute Capabilities</a:t>
            </a:r>
          </a:p>
        </p:txBody>
      </p:sp>
      <p:sp>
        <p:nvSpPr>
          <p:cNvPr id="5" name="Rectangle 4">
            <a:extLst>
              <a:ext uri="{FF2B5EF4-FFF2-40B4-BE49-F238E27FC236}">
                <a16:creationId xmlns:a16="http://schemas.microsoft.com/office/drawing/2014/main" id="{1A88F035-B520-4BA6-9435-407E2FA5BD16}"/>
              </a:ext>
              <a:ext uri="{C183D7F6-B498-43B3-948B-1728B52AA6E4}">
                <adec:decorative xmlns:adec="http://schemas.microsoft.com/office/drawing/2017/decorative" val="0"/>
              </a:ext>
            </a:extLst>
          </p:cNvPr>
          <p:cNvSpPr/>
          <p:nvPr/>
        </p:nvSpPr>
        <p:spPr bwMode="auto">
          <a:xfrm>
            <a:off x="427036" y="1192213"/>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Layer 3 connectivity with redundancy</a:t>
            </a:r>
          </a:p>
        </p:txBody>
      </p:sp>
      <p:sp>
        <p:nvSpPr>
          <p:cNvPr id="6" name="Rectangle 5">
            <a:extLst>
              <a:ext uri="{FF2B5EF4-FFF2-40B4-BE49-F238E27FC236}">
                <a16:creationId xmlns:a16="http://schemas.microsoft.com/office/drawing/2014/main" id="{64797FA9-3D83-4A5B-8FB7-7B637C97CF86}"/>
              </a:ext>
              <a:ext uri="{C183D7F6-B498-43B3-948B-1728B52AA6E4}">
                <adec:decorative xmlns:adec="http://schemas.microsoft.com/office/drawing/2017/decorative" val="0"/>
              </a:ext>
            </a:extLst>
          </p:cNvPr>
          <p:cNvSpPr/>
          <p:nvPr/>
        </p:nvSpPr>
        <p:spPr bwMode="auto">
          <a:xfrm>
            <a:off x="427036" y="1989646"/>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Connectivity to all regions within a geography</a:t>
            </a:r>
          </a:p>
        </p:txBody>
      </p:sp>
      <p:sp>
        <p:nvSpPr>
          <p:cNvPr id="7" name="Rectangle 6">
            <a:extLst>
              <a:ext uri="{FF2B5EF4-FFF2-40B4-BE49-F238E27FC236}">
                <a16:creationId xmlns:a16="http://schemas.microsoft.com/office/drawing/2014/main" id="{B5CDDA5E-0561-4864-8F5D-C3CE95EB354F}"/>
              </a:ext>
              <a:ext uri="{C183D7F6-B498-43B3-948B-1728B52AA6E4}">
                <adec:decorative xmlns:adec="http://schemas.microsoft.com/office/drawing/2017/decorative" val="0"/>
              </a:ext>
            </a:extLst>
          </p:cNvPr>
          <p:cNvSpPr/>
          <p:nvPr/>
        </p:nvSpPr>
        <p:spPr bwMode="auto">
          <a:xfrm>
            <a:off x="427036" y="2787079"/>
            <a:ext cx="4932364" cy="100438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Global connectivity with ExpressRoute premium add-on</a:t>
            </a:r>
          </a:p>
        </p:txBody>
      </p:sp>
      <p:sp>
        <p:nvSpPr>
          <p:cNvPr id="8" name="Rectangle 7">
            <a:extLst>
              <a:ext uri="{FF2B5EF4-FFF2-40B4-BE49-F238E27FC236}">
                <a16:creationId xmlns:a16="http://schemas.microsoft.com/office/drawing/2014/main" id="{56C64E31-DB5C-4B45-9FE3-ACBF3044450F}"/>
              </a:ext>
              <a:ext uri="{C183D7F6-B498-43B3-948B-1728B52AA6E4}">
                <adec:decorative xmlns:adec="http://schemas.microsoft.com/office/drawing/2017/decorative" val="0"/>
              </a:ext>
            </a:extLst>
          </p:cNvPr>
          <p:cNvSpPr/>
          <p:nvPr/>
        </p:nvSpPr>
        <p:spPr bwMode="auto">
          <a:xfrm>
            <a:off x="427036" y="3946011"/>
            <a:ext cx="4932364" cy="87765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Across on-premises connectivity with ExpressRoute Global Reach</a:t>
            </a:r>
          </a:p>
        </p:txBody>
      </p:sp>
      <p:sp>
        <p:nvSpPr>
          <p:cNvPr id="9" name="Rectangle 8">
            <a:extLst>
              <a:ext uri="{FF2B5EF4-FFF2-40B4-BE49-F238E27FC236}">
                <a16:creationId xmlns:a16="http://schemas.microsoft.com/office/drawing/2014/main" id="{0740A132-97DC-4A0F-9CC1-E7AAC9E1FF6E}"/>
              </a:ext>
              <a:ext uri="{C183D7F6-B498-43B3-948B-1728B52AA6E4}">
                <adec:decorative xmlns:adec="http://schemas.microsoft.com/office/drawing/2017/decorative" val="0"/>
              </a:ext>
            </a:extLst>
          </p:cNvPr>
          <p:cNvSpPr/>
          <p:nvPr/>
        </p:nvSpPr>
        <p:spPr bwMode="auto">
          <a:xfrm>
            <a:off x="427036" y="4965876"/>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Bandwidth options – 50 Mbps to 100 Gbps</a:t>
            </a:r>
          </a:p>
        </p:txBody>
      </p:sp>
      <p:sp>
        <p:nvSpPr>
          <p:cNvPr id="11" name="Rectangle 10">
            <a:extLst>
              <a:ext uri="{FF2B5EF4-FFF2-40B4-BE49-F238E27FC236}">
                <a16:creationId xmlns:a16="http://schemas.microsoft.com/office/drawing/2014/main" id="{BC73936A-9C06-4461-8A20-E069C7EE5E0D}"/>
              </a:ext>
              <a:ext uri="{C183D7F6-B498-43B3-948B-1728B52AA6E4}">
                <adec:decorative xmlns:adec="http://schemas.microsoft.com/office/drawing/2017/decorative" val="0"/>
              </a:ext>
            </a:extLst>
          </p:cNvPr>
          <p:cNvSpPr/>
          <p:nvPr/>
        </p:nvSpPr>
        <p:spPr bwMode="auto">
          <a:xfrm>
            <a:off x="427036" y="5718860"/>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Billing models – Unlimited, metered, premium</a:t>
            </a:r>
          </a:p>
        </p:txBody>
      </p:sp>
      <p:sp>
        <p:nvSpPr>
          <p:cNvPr id="14" name="Rectangle 13">
            <a:extLst>
              <a:ext uri="{FF2B5EF4-FFF2-40B4-BE49-F238E27FC236}">
                <a16:creationId xmlns:a16="http://schemas.microsoft.com/office/drawing/2014/main" id="{DA623AE1-ED3E-4A1F-943F-17F10AB1A575}"/>
              </a:ext>
              <a:ext uri="{C183D7F6-B498-43B3-948B-1728B52AA6E4}">
                <adec:decorative xmlns:adec="http://schemas.microsoft.com/office/drawing/2017/decorative" val="1"/>
              </a:ext>
            </a:extLst>
          </p:cNvPr>
          <p:cNvSpPr/>
          <p:nvPr/>
        </p:nvSpPr>
        <p:spPr bwMode="auto">
          <a:xfrm>
            <a:off x="5514848" y="1192213"/>
            <a:ext cx="6494591"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Global map with partner locations">
            <a:extLst>
              <a:ext uri="{FF2B5EF4-FFF2-40B4-BE49-F238E27FC236}">
                <a16:creationId xmlns:a16="http://schemas.microsoft.com/office/drawing/2014/main" id="{59FDDE26-3A69-421F-8106-2D051AAD566A}"/>
              </a:ext>
            </a:extLst>
          </p:cNvPr>
          <p:cNvPicPr>
            <a:picLocks noChangeAspect="1"/>
          </p:cNvPicPr>
          <p:nvPr/>
        </p:nvPicPr>
        <p:blipFill>
          <a:blip r:embed="rId3"/>
          <a:stretch>
            <a:fillRect/>
          </a:stretch>
        </p:blipFill>
        <p:spPr>
          <a:xfrm>
            <a:off x="5695702" y="2345626"/>
            <a:ext cx="6132882" cy="2891675"/>
          </a:xfrm>
          <a:prstGeom prst="rect">
            <a:avLst/>
          </a:prstGeom>
        </p:spPr>
      </p:pic>
    </p:spTree>
    <p:extLst>
      <p:ext uri="{BB962C8B-B14F-4D97-AF65-F5344CB8AC3E}">
        <p14:creationId xmlns:p14="http://schemas.microsoft.com/office/powerpoint/2010/main" val="59524878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Coexist Site-to-Site and ExpressRoute</a:t>
            </a:r>
          </a:p>
        </p:txBody>
      </p:sp>
      <p:sp>
        <p:nvSpPr>
          <p:cNvPr id="5" name="Rectangle 4">
            <a:extLst>
              <a:ext uri="{FF2B5EF4-FFF2-40B4-BE49-F238E27FC236}">
                <a16:creationId xmlns:a16="http://schemas.microsoft.com/office/drawing/2014/main" id="{5AA8B58F-184B-4375-84C6-42F7D4AD291E}"/>
              </a:ext>
              <a:ext uri="{C183D7F6-B498-43B3-948B-1728B52AA6E4}">
                <adec:decorative xmlns:adec="http://schemas.microsoft.com/office/drawing/2017/decorative" val="1"/>
              </a:ext>
            </a:extLst>
          </p:cNvPr>
          <p:cNvSpPr/>
          <p:nvPr/>
        </p:nvSpPr>
        <p:spPr bwMode="auto">
          <a:xfrm>
            <a:off x="427038" y="1192212"/>
            <a:ext cx="11582400" cy="365410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1" descr="Diagram showing how you can have an ExpressRoute and a Site-to-Tite VPN configuration coexisting. VNet1 is configured with 2 virtual network gateways, one for the private ExpressRoute connection, and the other for the Site-to-Site traffic. The two S2S connections originate from an on-premises HQ and an on-premises branch site, whereas the dedicated private ExpressRoute originates from the on-premise HQ">
            <a:extLst>
              <a:ext uri="{FF2B5EF4-FFF2-40B4-BE49-F238E27FC236}">
                <a16:creationId xmlns:a16="http://schemas.microsoft.com/office/drawing/2014/main" id="{61679998-A56C-493C-B991-4220C7A9199E}"/>
              </a:ext>
            </a:extLst>
          </p:cNvPr>
          <p:cNvPicPr>
            <a:picLocks noChangeAspect="1"/>
          </p:cNvPicPr>
          <p:nvPr/>
        </p:nvPicPr>
        <p:blipFill rotWithShape="1">
          <a:blip r:embed="rId3"/>
          <a:srcRect l="906" t="2597" r="1202" b="2603"/>
          <a:stretch/>
        </p:blipFill>
        <p:spPr>
          <a:xfrm>
            <a:off x="3145087" y="1360457"/>
            <a:ext cx="6173287" cy="3317617"/>
          </a:xfrm>
          <a:prstGeom prst="rect">
            <a:avLst/>
          </a:prstGeom>
          <a:ln>
            <a:noFill/>
          </a:ln>
        </p:spPr>
      </p:pic>
      <p:sp>
        <p:nvSpPr>
          <p:cNvPr id="7" name="Freeform: Shape 6">
            <a:extLst>
              <a:ext uri="{FF2B5EF4-FFF2-40B4-BE49-F238E27FC236}">
                <a16:creationId xmlns:a16="http://schemas.microsoft.com/office/drawing/2014/main" id="{8A441DD0-F947-4102-B1D8-A8AD5C5A57FB}"/>
              </a:ext>
            </a:extLst>
          </p:cNvPr>
          <p:cNvSpPr/>
          <p:nvPr/>
        </p:nvSpPr>
        <p:spPr>
          <a:xfrm>
            <a:off x="427037" y="4994591"/>
            <a:ext cx="3750286" cy="136715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Use S2S VPN as a</a:t>
            </a:r>
            <a:br>
              <a:rPr lang="en-US" sz="2200" dirty="0">
                <a:solidFill>
                  <a:schemeClr val="tx1"/>
                </a:solidFill>
              </a:rPr>
            </a:br>
            <a:r>
              <a:rPr lang="en-US" sz="2200" dirty="0">
                <a:solidFill>
                  <a:schemeClr val="tx1"/>
                </a:solidFill>
              </a:rPr>
              <a:t>secure failover path</a:t>
            </a:r>
            <a:br>
              <a:rPr lang="en-US" sz="2200" dirty="0">
                <a:solidFill>
                  <a:schemeClr val="tx1"/>
                </a:solidFill>
              </a:rPr>
            </a:br>
            <a:r>
              <a:rPr lang="en-US" sz="2200" dirty="0">
                <a:solidFill>
                  <a:schemeClr val="tx1"/>
                </a:solidFill>
              </a:rPr>
              <a:t>for ExpressRoute</a:t>
            </a:r>
          </a:p>
        </p:txBody>
      </p:sp>
      <p:sp>
        <p:nvSpPr>
          <p:cNvPr id="8" name="Freeform: Shape 7">
            <a:extLst>
              <a:ext uri="{FF2B5EF4-FFF2-40B4-BE49-F238E27FC236}">
                <a16:creationId xmlns:a16="http://schemas.microsoft.com/office/drawing/2014/main" id="{D32C76B3-B91A-48D4-B4A2-D977E1FBD0B1}"/>
              </a:ext>
            </a:extLst>
          </p:cNvPr>
          <p:cNvSpPr/>
          <p:nvPr/>
        </p:nvSpPr>
        <p:spPr>
          <a:xfrm>
            <a:off x="4337538" y="4994591"/>
            <a:ext cx="3750286" cy="136715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Use S2S VPNs to connect to sites that are not connected with ExpressRoute</a:t>
            </a:r>
          </a:p>
        </p:txBody>
      </p:sp>
      <p:sp>
        <p:nvSpPr>
          <p:cNvPr id="9" name="Freeform: Shape 8">
            <a:extLst>
              <a:ext uri="{FF2B5EF4-FFF2-40B4-BE49-F238E27FC236}">
                <a16:creationId xmlns:a16="http://schemas.microsoft.com/office/drawing/2014/main" id="{2D9945BC-9639-44DB-8202-C42B479941BF}"/>
              </a:ext>
            </a:extLst>
          </p:cNvPr>
          <p:cNvSpPr/>
          <p:nvPr/>
        </p:nvSpPr>
        <p:spPr>
          <a:xfrm>
            <a:off x="8248039" y="4994591"/>
            <a:ext cx="3750286" cy="136715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Notice two VNet</a:t>
            </a:r>
            <a:br>
              <a:rPr lang="en-US" sz="2200" dirty="0">
                <a:solidFill>
                  <a:schemeClr val="tx1"/>
                </a:solidFill>
              </a:rPr>
            </a:br>
            <a:r>
              <a:rPr lang="en-US" sz="2200" dirty="0">
                <a:solidFill>
                  <a:schemeClr val="tx1"/>
                </a:solidFill>
              </a:rPr>
              <a:t>gateways for the</a:t>
            </a:r>
            <a:br>
              <a:rPr lang="en-US" sz="2200" dirty="0">
                <a:solidFill>
                  <a:schemeClr val="tx1"/>
                </a:solidFill>
              </a:rPr>
            </a:br>
            <a:r>
              <a:rPr lang="en-US" sz="2200" dirty="0">
                <a:solidFill>
                  <a:schemeClr val="tx1"/>
                </a:solidFill>
              </a:rPr>
              <a:t>same virtual network</a:t>
            </a:r>
          </a:p>
        </p:txBody>
      </p:sp>
    </p:spTree>
    <p:extLst>
      <p:ext uri="{BB962C8B-B14F-4D97-AF65-F5344CB8AC3E}">
        <p14:creationId xmlns:p14="http://schemas.microsoft.com/office/powerpoint/2010/main" val="61293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A7B6-2527-4656-9899-BF6849EC1F9D}"/>
              </a:ext>
            </a:extLst>
          </p:cNvPr>
          <p:cNvSpPr>
            <a:spLocks noGrp="1"/>
          </p:cNvSpPr>
          <p:nvPr>
            <p:ph type="title"/>
          </p:nvPr>
        </p:nvSpPr>
        <p:spPr/>
        <p:txBody>
          <a:bodyPr/>
          <a:lstStyle/>
          <a:p>
            <a:r>
              <a:rPr lang="en-US" dirty="0"/>
              <a:t>Compare Intersite Connection Options</a:t>
            </a:r>
          </a:p>
        </p:txBody>
      </p:sp>
      <p:graphicFrame>
        <p:nvGraphicFramePr>
          <p:cNvPr id="4" name="Table 3">
            <a:extLst>
              <a:ext uri="{FF2B5EF4-FFF2-40B4-BE49-F238E27FC236}">
                <a16:creationId xmlns:a16="http://schemas.microsoft.com/office/drawing/2014/main" id="{702867A2-F6F2-4ED4-A4A1-71D2216FC1F7}"/>
              </a:ext>
            </a:extLst>
          </p:cNvPr>
          <p:cNvGraphicFramePr>
            <a:graphicFrameLocks noGrp="1"/>
          </p:cNvGraphicFramePr>
          <p:nvPr>
            <p:extLst>
              <p:ext uri="{D42A27DB-BD31-4B8C-83A1-F6EECF244321}">
                <p14:modId xmlns:p14="http://schemas.microsoft.com/office/powerpoint/2010/main" val="2729936099"/>
              </p:ext>
            </p:extLst>
          </p:nvPr>
        </p:nvGraphicFramePr>
        <p:xfrm>
          <a:off x="415927" y="1450248"/>
          <a:ext cx="11582398" cy="4629276"/>
        </p:xfrm>
        <a:graphic>
          <a:graphicData uri="http://schemas.openxmlformats.org/drawingml/2006/table">
            <a:tbl>
              <a:tblPr firstRow="1">
                <a:tableStyleId>{5C22544A-7EE6-4342-B048-85BDC9FD1C3A}</a:tableStyleId>
              </a:tblPr>
              <a:tblGrid>
                <a:gridCol w="1907876">
                  <a:extLst>
                    <a:ext uri="{9D8B030D-6E8A-4147-A177-3AD203B41FA5}">
                      <a16:colId xmlns:a16="http://schemas.microsoft.com/office/drawing/2014/main" val="3464628356"/>
                    </a:ext>
                  </a:extLst>
                </a:gridCol>
                <a:gridCol w="3192513">
                  <a:extLst>
                    <a:ext uri="{9D8B030D-6E8A-4147-A177-3AD203B41FA5}">
                      <a16:colId xmlns:a16="http://schemas.microsoft.com/office/drawing/2014/main" val="3968108436"/>
                    </a:ext>
                  </a:extLst>
                </a:gridCol>
                <a:gridCol w="1883710">
                  <a:extLst>
                    <a:ext uri="{9D8B030D-6E8A-4147-A177-3AD203B41FA5}">
                      <a16:colId xmlns:a16="http://schemas.microsoft.com/office/drawing/2014/main" val="1676527029"/>
                    </a:ext>
                  </a:extLst>
                </a:gridCol>
                <a:gridCol w="1664940">
                  <a:extLst>
                    <a:ext uri="{9D8B030D-6E8A-4147-A177-3AD203B41FA5}">
                      <a16:colId xmlns:a16="http://schemas.microsoft.com/office/drawing/2014/main" val="3520970269"/>
                    </a:ext>
                  </a:extLst>
                </a:gridCol>
                <a:gridCol w="2933359">
                  <a:extLst>
                    <a:ext uri="{9D8B030D-6E8A-4147-A177-3AD203B41FA5}">
                      <a16:colId xmlns:a16="http://schemas.microsoft.com/office/drawing/2014/main" val="2057607316"/>
                    </a:ext>
                  </a:extLst>
                </a:gridCol>
              </a:tblGrid>
              <a:tr h="489834">
                <a:tc>
                  <a:txBody>
                    <a:bodyPr/>
                    <a:lstStyle/>
                    <a:p>
                      <a:pPr algn="ctr" fontAlgn="b"/>
                      <a:r>
                        <a:rPr lang="en-US" sz="2000" b="0" dirty="0">
                          <a:solidFill>
                            <a:schemeClr val="bg1"/>
                          </a:solidFill>
                          <a:effectLst/>
                          <a:latin typeface="+mj-lt"/>
                        </a:rPr>
                        <a:t>Connection</a:t>
                      </a:r>
                    </a:p>
                  </a:txBody>
                  <a:tcPr marT="64008" marB="64008"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Azure services supported</a:t>
                      </a:r>
                    </a:p>
                  </a:txBody>
                  <a:tcPr marT="64008" marB="6400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Bandwidth</a:t>
                      </a:r>
                    </a:p>
                  </a:txBody>
                  <a:tcPr marT="64008" marB="6400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Protocols</a:t>
                      </a:r>
                    </a:p>
                  </a:txBody>
                  <a:tcPr marT="64008" marB="6400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Typical use case</a:t>
                      </a:r>
                    </a:p>
                  </a:txBody>
                  <a:tcPr marT="64008" marB="64008"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3144724946"/>
                  </a:ext>
                </a:extLst>
              </a:tr>
              <a:tr h="1500548">
                <a:tc>
                  <a:txBody>
                    <a:bodyPr/>
                    <a:lstStyle/>
                    <a:p>
                      <a:pPr algn="l" fontAlgn="t"/>
                      <a:r>
                        <a:rPr lang="en-US" sz="1800" dirty="0">
                          <a:solidFill>
                            <a:schemeClr val="tx1"/>
                          </a:solidFill>
                          <a:effectLst/>
                          <a:latin typeface="+mn-lt"/>
                        </a:rPr>
                        <a:t>Virtual network, point-to-site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Azure IaaS services, Azure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Based on the gateway SKU</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Active/passive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Dev, test, and lab environments for cloud services and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8190405"/>
                  </a:ext>
                </a:extLst>
              </a:tr>
              <a:tr h="1500548">
                <a:tc>
                  <a:txBody>
                    <a:bodyPr/>
                    <a:lstStyle/>
                    <a:p>
                      <a:pPr algn="l" fontAlgn="t"/>
                      <a:r>
                        <a:rPr lang="en-US" sz="1800" dirty="0">
                          <a:solidFill>
                            <a:schemeClr val="tx1"/>
                          </a:solidFill>
                          <a:effectLst/>
                          <a:latin typeface="+mn-lt"/>
                        </a:rPr>
                        <a:t>Virtual network, site-to-site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Azure IaaS services, Azure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Typically, &lt;1 Gbps aggregate</a:t>
                      </a:r>
                    </a:p>
                  </a:txBody>
                  <a:tcPr marL="45720" marR="45720"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Active/passive</a:t>
                      </a:r>
                    </a:p>
                    <a:p>
                      <a:pPr algn="l" fontAlgn="t"/>
                      <a:r>
                        <a:rPr lang="en-US" sz="1800" dirty="0">
                          <a:solidFill>
                            <a:schemeClr val="tx1"/>
                          </a:solidFill>
                          <a:effectLst/>
                          <a:latin typeface="+mn-lt"/>
                        </a:rPr>
                        <a:t>Active/active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Dev, test, and lab environments. Small-scale production workloads and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5317446"/>
                  </a:ext>
                </a:extLst>
              </a:tr>
              <a:tr h="1138346">
                <a:tc>
                  <a:txBody>
                    <a:bodyPr/>
                    <a:lstStyle/>
                    <a:p>
                      <a:pPr algn="l" fontAlgn="t"/>
                      <a:r>
                        <a:rPr lang="en-US" sz="1800" dirty="0">
                          <a:solidFill>
                            <a:schemeClr val="tx1"/>
                          </a:solidFill>
                          <a:effectLst/>
                          <a:latin typeface="+mn-lt"/>
                        </a:rPr>
                        <a:t>ExpressRoute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Azure IaaS and PaaS services, Microsoft 365 services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50 Mbps up to 100 Gbps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Active/active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Enterprise-class and mission-critical workloads. Big data solutions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051727"/>
                  </a:ext>
                </a:extLst>
              </a:tr>
            </a:tbl>
          </a:graphicData>
        </a:graphic>
      </p:graphicFrame>
    </p:spTree>
    <p:extLst>
      <p:ext uri="{BB962C8B-B14F-4D97-AF65-F5344CB8AC3E}">
        <p14:creationId xmlns:p14="http://schemas.microsoft.com/office/powerpoint/2010/main" val="225369768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7814-42E4-4CF8-AFEE-9DDE54BE572B}"/>
              </a:ext>
            </a:extLst>
          </p:cNvPr>
          <p:cNvSpPr>
            <a:spLocks noGrp="1"/>
          </p:cNvSpPr>
          <p:nvPr>
            <p:ph type="title"/>
          </p:nvPr>
        </p:nvSpPr>
        <p:spPr/>
        <p:txBody>
          <a:bodyPr/>
          <a:lstStyle/>
          <a:p>
            <a:r>
              <a:rPr lang="en-US" dirty="0"/>
              <a:t>Determine Virtual WAN Uses</a:t>
            </a:r>
          </a:p>
        </p:txBody>
      </p:sp>
      <p:sp>
        <p:nvSpPr>
          <p:cNvPr id="7" name="Rectangle 6">
            <a:extLst>
              <a:ext uri="{FF2B5EF4-FFF2-40B4-BE49-F238E27FC236}">
                <a16:creationId xmlns:a16="http://schemas.microsoft.com/office/drawing/2014/main" id="{C74617C4-A1E9-4D26-9756-9130D2B3381A}"/>
              </a:ext>
              <a:ext uri="{C183D7F6-B498-43B3-948B-1728B52AA6E4}">
                <adec:decorative xmlns:adec="http://schemas.microsoft.com/office/drawing/2017/decorative" val="0"/>
              </a:ext>
            </a:extLst>
          </p:cNvPr>
          <p:cNvSpPr/>
          <p:nvPr/>
        </p:nvSpPr>
        <p:spPr bwMode="auto">
          <a:xfrm>
            <a:off x="433386" y="1192212"/>
            <a:ext cx="5002214" cy="82879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Brings together S2S, P2S, and ExpressRoute</a:t>
            </a:r>
          </a:p>
        </p:txBody>
      </p:sp>
      <p:sp>
        <p:nvSpPr>
          <p:cNvPr id="8" name="Rectangle 7">
            <a:extLst>
              <a:ext uri="{FF2B5EF4-FFF2-40B4-BE49-F238E27FC236}">
                <a16:creationId xmlns:a16="http://schemas.microsoft.com/office/drawing/2014/main" id="{F0803D96-D8F1-4A9E-B1A9-832FC0192406}"/>
              </a:ext>
              <a:ext uri="{C183D7F6-B498-43B3-948B-1728B52AA6E4}">
                <adec:decorative xmlns:adec="http://schemas.microsoft.com/office/drawing/2017/decorative" val="0"/>
              </a:ext>
            </a:extLst>
          </p:cNvPr>
          <p:cNvSpPr/>
          <p:nvPr/>
        </p:nvSpPr>
        <p:spPr bwMode="auto">
          <a:xfrm>
            <a:off x="433386" y="2166600"/>
            <a:ext cx="5002214" cy="105989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Integrated connectivity using a hub-and-spoke connectivity model</a:t>
            </a:r>
          </a:p>
        </p:txBody>
      </p:sp>
      <p:sp>
        <p:nvSpPr>
          <p:cNvPr id="9" name="Rectangle 8">
            <a:extLst>
              <a:ext uri="{FF2B5EF4-FFF2-40B4-BE49-F238E27FC236}">
                <a16:creationId xmlns:a16="http://schemas.microsoft.com/office/drawing/2014/main" id="{06EB6E4A-82BB-45C8-8367-3AA4E24F25FF}"/>
              </a:ext>
              <a:ext uri="{C183D7F6-B498-43B3-948B-1728B52AA6E4}">
                <adec:decorative xmlns:adec="http://schemas.microsoft.com/office/drawing/2017/decorative" val="0"/>
              </a:ext>
            </a:extLst>
          </p:cNvPr>
          <p:cNvSpPr/>
          <p:nvPr/>
        </p:nvSpPr>
        <p:spPr bwMode="auto">
          <a:xfrm>
            <a:off x="433386" y="3417519"/>
            <a:ext cx="5002214" cy="105990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Connect virtual networks and workloads to the Azure hub automatically</a:t>
            </a:r>
          </a:p>
        </p:txBody>
      </p:sp>
      <p:sp>
        <p:nvSpPr>
          <p:cNvPr id="10" name="Rectangle 9">
            <a:extLst>
              <a:ext uri="{FF2B5EF4-FFF2-40B4-BE49-F238E27FC236}">
                <a16:creationId xmlns:a16="http://schemas.microsoft.com/office/drawing/2014/main" id="{08FFF58F-3575-4A4F-8856-66998DF3B695}"/>
              </a:ext>
              <a:ext uri="{C183D7F6-B498-43B3-948B-1728B52AA6E4}">
                <adec:decorative xmlns:adec="http://schemas.microsoft.com/office/drawing/2017/decorative" val="0"/>
              </a:ext>
            </a:extLst>
          </p:cNvPr>
          <p:cNvSpPr/>
          <p:nvPr/>
        </p:nvSpPr>
        <p:spPr bwMode="auto">
          <a:xfrm>
            <a:off x="433386" y="4665177"/>
            <a:ext cx="5002214" cy="82879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Visualize the end-to-end flow within Azure</a:t>
            </a:r>
          </a:p>
        </p:txBody>
      </p:sp>
      <p:sp>
        <p:nvSpPr>
          <p:cNvPr id="6" name="Rectangle 5">
            <a:extLst>
              <a:ext uri="{FF2B5EF4-FFF2-40B4-BE49-F238E27FC236}">
                <a16:creationId xmlns:a16="http://schemas.microsoft.com/office/drawing/2014/main" id="{D6D3DC25-2E75-4E74-909F-DBA04DE27933}"/>
              </a:ext>
              <a:ext uri="{C183D7F6-B498-43B3-948B-1728B52AA6E4}">
                <adec:decorative xmlns:adec="http://schemas.microsoft.com/office/drawing/2017/decorative" val="0"/>
              </a:ext>
            </a:extLst>
          </p:cNvPr>
          <p:cNvSpPr/>
          <p:nvPr/>
        </p:nvSpPr>
        <p:spPr bwMode="auto">
          <a:xfrm>
            <a:off x="433386" y="5681726"/>
            <a:ext cx="5002214" cy="68002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Two types: Basic and Standard</a:t>
            </a:r>
          </a:p>
        </p:txBody>
      </p:sp>
      <p:sp>
        <p:nvSpPr>
          <p:cNvPr id="11" name="Rectangle 10">
            <a:extLst>
              <a:ext uri="{FF2B5EF4-FFF2-40B4-BE49-F238E27FC236}">
                <a16:creationId xmlns:a16="http://schemas.microsoft.com/office/drawing/2014/main" id="{7D95E6E9-0F97-437D-9C0B-77FA29228CF1}"/>
              </a:ext>
              <a:ext uri="{C183D7F6-B498-43B3-948B-1728B52AA6E4}">
                <adec:decorative xmlns:adec="http://schemas.microsoft.com/office/drawing/2017/decorative" val="1"/>
              </a:ext>
            </a:extLst>
          </p:cNvPr>
          <p:cNvSpPr/>
          <p:nvPr/>
        </p:nvSpPr>
        <p:spPr bwMode="auto">
          <a:xfrm>
            <a:off x="5591048" y="1192213"/>
            <a:ext cx="6418391" cy="516953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4" descr="ExpressRoute, S2S, and P2S connections are using a Virtual WAN to access Azure virtual networks">
            <a:extLst>
              <a:ext uri="{FF2B5EF4-FFF2-40B4-BE49-F238E27FC236}">
                <a16:creationId xmlns:a16="http://schemas.microsoft.com/office/drawing/2014/main" id="{18AAA36B-C4EC-4FA3-9983-6DAD1E83C53D}"/>
              </a:ext>
            </a:extLst>
          </p:cNvPr>
          <p:cNvPicPr>
            <a:picLocks noChangeAspect="1"/>
          </p:cNvPicPr>
          <p:nvPr/>
        </p:nvPicPr>
        <p:blipFill>
          <a:blip r:embed="rId3"/>
          <a:stretch>
            <a:fillRect/>
          </a:stretch>
        </p:blipFill>
        <p:spPr>
          <a:xfrm>
            <a:off x="5765800" y="1935423"/>
            <a:ext cx="6040438" cy="3866890"/>
          </a:xfrm>
          <a:prstGeom prst="rect">
            <a:avLst/>
          </a:prstGeom>
        </p:spPr>
      </p:pic>
    </p:spTree>
    <p:extLst>
      <p:ext uri="{BB962C8B-B14F-4D97-AF65-F5344CB8AC3E}">
        <p14:creationId xmlns:p14="http://schemas.microsoft.com/office/powerpoint/2010/main" val="36165260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B9B2-9F18-A7F4-2772-4CFA0AECD69E}"/>
              </a:ext>
            </a:extLst>
          </p:cNvPr>
          <p:cNvSpPr>
            <a:spLocks noGrp="1"/>
          </p:cNvSpPr>
          <p:nvPr>
            <p:ph type="title"/>
          </p:nvPr>
        </p:nvSpPr>
        <p:spPr/>
        <p:txBody>
          <a:bodyPr/>
          <a:lstStyle/>
          <a:p>
            <a:r>
              <a:rPr lang="en-GB" dirty="0"/>
              <a:t>Connectivity Options</a:t>
            </a:r>
          </a:p>
        </p:txBody>
      </p:sp>
      <p:pic>
        <p:nvPicPr>
          <p:cNvPr id="4" name="Picture 3">
            <a:extLst>
              <a:ext uri="{FF2B5EF4-FFF2-40B4-BE49-F238E27FC236}">
                <a16:creationId xmlns:a16="http://schemas.microsoft.com/office/drawing/2014/main" id="{A3EBEB1C-B4F9-C3C8-DEC1-0F32A01C633A}"/>
              </a:ext>
            </a:extLst>
          </p:cNvPr>
          <p:cNvPicPr>
            <a:picLocks noChangeAspect="1"/>
          </p:cNvPicPr>
          <p:nvPr/>
        </p:nvPicPr>
        <p:blipFill>
          <a:blip r:embed="rId2"/>
          <a:stretch>
            <a:fillRect/>
          </a:stretch>
        </p:blipFill>
        <p:spPr>
          <a:xfrm>
            <a:off x="1559560" y="1269976"/>
            <a:ext cx="9306242" cy="5091770"/>
          </a:xfrm>
          <a:prstGeom prst="rect">
            <a:avLst/>
          </a:prstGeom>
        </p:spPr>
      </p:pic>
    </p:spTree>
    <p:extLst>
      <p:ext uri="{BB962C8B-B14F-4D97-AF65-F5344CB8AC3E}">
        <p14:creationId xmlns:p14="http://schemas.microsoft.com/office/powerpoint/2010/main" val="394760217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A070-4A21-91A8-7549-2496E9BA16DF}"/>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19700AB5-DFAB-DB1F-0512-E4DC80F25A21}"/>
              </a:ext>
            </a:extLst>
          </p:cNvPr>
          <p:cNvPicPr>
            <a:picLocks noChangeAspect="1"/>
          </p:cNvPicPr>
          <p:nvPr/>
        </p:nvPicPr>
        <p:blipFill>
          <a:blip r:embed="rId3"/>
          <a:stretch>
            <a:fillRect/>
          </a:stretch>
        </p:blipFill>
        <p:spPr>
          <a:xfrm>
            <a:off x="427038" y="1355817"/>
            <a:ext cx="7323455" cy="5197290"/>
          </a:xfrm>
          <a:prstGeom prst="rect">
            <a:avLst/>
          </a:prstGeom>
        </p:spPr>
      </p:pic>
    </p:spTree>
    <p:extLst>
      <p:ext uri="{BB962C8B-B14F-4D97-AF65-F5344CB8AC3E}">
        <p14:creationId xmlns:p14="http://schemas.microsoft.com/office/powerpoint/2010/main" val="227043322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ExpressRoute and Virtual WANs</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256087" y="1589903"/>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13" name="TextBox 12">
            <a:extLst>
              <a:ext uri="{FF2B5EF4-FFF2-40B4-BE49-F238E27FC236}">
                <a16:creationId xmlns:a16="http://schemas.microsoft.com/office/drawing/2014/main" id="{123CC305-E433-4F08-B7FB-48213BB985E5}"/>
              </a:ext>
            </a:extLst>
          </p:cNvPr>
          <p:cNvSpPr txBox="1"/>
          <p:nvPr/>
        </p:nvSpPr>
        <p:spPr>
          <a:xfrm>
            <a:off x="4256087" y="2484450"/>
            <a:ext cx="6216976" cy="400110"/>
          </a:xfrm>
          <a:prstGeom prst="rect">
            <a:avLst/>
          </a:prstGeom>
          <a:noFill/>
        </p:spPr>
        <p:txBody>
          <a:bodyPr wrap="square">
            <a:spAutoFit/>
          </a:bodyPr>
          <a:lstStyle/>
          <a:p>
            <a:r>
              <a:rPr lang="en-US" sz="2000" dirty="0">
                <a:hlinkClick r:id="rId3"/>
              </a:rPr>
              <a:t>Introduction to Azure ExpressRoute </a:t>
            </a:r>
            <a:endParaRPr lang="en-US" sz="2000" dirty="0"/>
          </a:p>
        </p:txBody>
      </p:sp>
      <p:sp>
        <p:nvSpPr>
          <p:cNvPr id="12" name="Rectangle 11">
            <a:extLst>
              <a:ext uri="{FF2B5EF4-FFF2-40B4-BE49-F238E27FC236}">
                <a16:creationId xmlns:a16="http://schemas.microsoft.com/office/drawing/2014/main" id="{ACF8A76B-7FBD-4048-9860-A742DD5D6DB3}"/>
              </a:ext>
            </a:extLst>
          </p:cNvPr>
          <p:cNvSpPr/>
          <p:nvPr/>
        </p:nvSpPr>
        <p:spPr>
          <a:xfrm>
            <a:off x="4313996" y="3128359"/>
            <a:ext cx="7742238" cy="7772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200"/>
              </a:spcBef>
            </a:pPr>
            <a:r>
              <a:rPr lang="en-US" sz="2000" dirty="0">
                <a:hlinkClick r:id="rId4"/>
              </a:rPr>
              <a:t>Design and implement Azure ExpressRoute </a:t>
            </a:r>
            <a:endParaRPr lang="en-US" sz="2000" dirty="0">
              <a:solidFill>
                <a:schemeClr val="tx1"/>
              </a:solidFill>
            </a:endParaRPr>
          </a:p>
        </p:txBody>
      </p:sp>
      <p:sp>
        <p:nvSpPr>
          <p:cNvPr id="16" name="TextBox 15">
            <a:extLst>
              <a:ext uri="{FF2B5EF4-FFF2-40B4-BE49-F238E27FC236}">
                <a16:creationId xmlns:a16="http://schemas.microsoft.com/office/drawing/2014/main" id="{CD5155F8-85A2-4D87-A248-11C965EF072A}"/>
              </a:ext>
            </a:extLst>
          </p:cNvPr>
          <p:cNvSpPr txBox="1"/>
          <p:nvPr/>
        </p:nvSpPr>
        <p:spPr>
          <a:xfrm>
            <a:off x="4256087" y="4100840"/>
            <a:ext cx="6216976" cy="400110"/>
          </a:xfrm>
          <a:prstGeom prst="rect">
            <a:avLst/>
          </a:prstGeom>
          <a:noFill/>
        </p:spPr>
        <p:txBody>
          <a:bodyPr wrap="square">
            <a:spAutoFit/>
          </a:bodyPr>
          <a:lstStyle/>
          <a:p>
            <a:r>
              <a:rPr lang="en-US" sz="2000" dirty="0">
                <a:hlinkClick r:id="rId5"/>
              </a:rPr>
              <a:t>Introduction to Azure Virtual WAN</a:t>
            </a:r>
            <a:endParaRPr lang="en-US" sz="2000" dirty="0"/>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91685" y="3150040"/>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523596" y="2705008"/>
            <a:ext cx="1494645" cy="2173707"/>
          </a:xfrm>
          <a:prstGeom prst="rect">
            <a:avLst/>
          </a:prstGeom>
        </p:spPr>
      </p:pic>
      <p:cxnSp>
        <p:nvCxnSpPr>
          <p:cNvPr id="5" name="Straight Connector 4">
            <a:extLst>
              <a:ext uri="{FF2B5EF4-FFF2-40B4-BE49-F238E27FC236}">
                <a16:creationId xmlns:a16="http://schemas.microsoft.com/office/drawing/2014/main" id="{454DC8C7-C45F-482D-868A-EA213B189908}"/>
              </a:ext>
              <a:ext uri="{C183D7F6-B498-43B3-948B-1728B52AA6E4}">
                <adec:decorative xmlns:adec="http://schemas.microsoft.com/office/drawing/2017/decorative" val="1"/>
              </a:ext>
            </a:extLst>
          </p:cNvPr>
          <p:cNvCxnSpPr>
            <a:cxnSpLocks/>
          </p:cNvCxnSpPr>
          <p:nvPr/>
        </p:nvCxnSpPr>
        <p:spPr>
          <a:xfrm>
            <a:off x="4291685" y="3940634"/>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F6EDBEF-90EA-493F-97A7-8898C5916521}"/>
              </a:ext>
              <a:ext uri="{C183D7F6-B498-43B3-948B-1728B52AA6E4}">
                <adec:decorative xmlns:adec="http://schemas.microsoft.com/office/drawing/2017/decorative" val="1"/>
              </a:ext>
            </a:extLst>
          </p:cNvPr>
          <p:cNvCxnSpPr>
            <a:cxnSpLocks/>
          </p:cNvCxnSpPr>
          <p:nvPr/>
        </p:nvCxnSpPr>
        <p:spPr>
          <a:xfrm>
            <a:off x="4302566" y="4752910"/>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B633E83-AF92-4262-B999-10850D32A854}"/>
              </a:ext>
              <a:ext uri="{C183D7F6-B498-43B3-948B-1728B52AA6E4}">
                <adec:decorative xmlns:adec="http://schemas.microsoft.com/office/drawing/2017/decorative" val="1"/>
              </a:ext>
            </a:extLst>
          </p:cNvPr>
          <p:cNvSpPr/>
          <p:nvPr/>
        </p:nvSpPr>
        <p:spPr bwMode="auto">
          <a:xfrm>
            <a:off x="427039" y="1589903"/>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Tree>
    <p:extLst>
      <p:ext uri="{BB962C8B-B14F-4D97-AF65-F5344CB8AC3E}">
        <p14:creationId xmlns:p14="http://schemas.microsoft.com/office/powerpoint/2010/main" val="309923953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C2051D4B-829B-4333-9437-A127241A7CD6}"/>
              </a:ext>
            </a:extLst>
          </p:cNvPr>
          <p:cNvSpPr>
            <a:spLocks noGrp="1"/>
          </p:cNvSpPr>
          <p:nvPr>
            <p:ph type="title"/>
          </p:nvPr>
        </p:nvSpPr>
        <p:spPr/>
        <p:txBody>
          <a:bodyPr/>
          <a:lstStyle/>
          <a:p>
            <a:pPr defTabSz="444500">
              <a:spcBef>
                <a:spcPct val="0"/>
              </a:spcBef>
              <a:spcAft>
                <a:spcPct val="35000"/>
              </a:spcAft>
            </a:pPr>
            <a:r>
              <a:rPr lang="en-US" sz="3600" dirty="0"/>
              <a:t>Lab 05 - Implement Intersite Connectivity</a:t>
            </a:r>
          </a:p>
        </p:txBody>
      </p:sp>
      <p:pic>
        <p:nvPicPr>
          <p:cNvPr id="4" name="Picture 3" descr="Icon of a lab flask">
            <a:extLst>
              <a:ext uri="{FF2B5EF4-FFF2-40B4-BE49-F238E27FC236}">
                <a16:creationId xmlns:a16="http://schemas.microsoft.com/office/drawing/2014/main" id="{99B44A96-1505-4F58-A9E0-0BDCD7789F94}"/>
              </a:ext>
            </a:extLst>
          </p:cNvPr>
          <p:cNvPicPr>
            <a:picLocks noChangeAspect="1"/>
          </p:cNvPicPr>
          <p:nvPr/>
        </p:nvPicPr>
        <p:blipFill>
          <a:blip r:embed="rId2"/>
          <a:stretch>
            <a:fillRect/>
          </a:stretch>
        </p:blipFill>
        <p:spPr>
          <a:xfrm>
            <a:off x="10555204" y="2953101"/>
            <a:ext cx="748336" cy="1088322"/>
          </a:xfrm>
          <a:prstGeom prst="rect">
            <a:avLst/>
          </a:prstGeom>
        </p:spPr>
      </p:pic>
    </p:spTree>
    <p:extLst>
      <p:ext uri="{BB962C8B-B14F-4D97-AF65-F5344CB8AC3E}">
        <p14:creationId xmlns:p14="http://schemas.microsoft.com/office/powerpoint/2010/main" val="184558756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05 – Implement intersite connectivity</a:t>
            </a:r>
          </a:p>
        </p:txBody>
      </p:sp>
      <p:sp>
        <p:nvSpPr>
          <p:cNvPr id="8" name="Text Placeholder 2">
            <a:extLst>
              <a:ext uri="{FF2B5EF4-FFF2-40B4-BE49-F238E27FC236}">
                <a16:creationId xmlns:a16="http://schemas.microsoft.com/office/drawing/2014/main" id="{8D51C534-B1D1-49DD-8E4D-941512CD54D5}"/>
              </a:ext>
            </a:extLst>
          </p:cNvPr>
          <p:cNvSpPr txBox="1">
            <a:spLocks/>
          </p:cNvSpPr>
          <p:nvPr/>
        </p:nvSpPr>
        <p:spPr>
          <a:xfrm>
            <a:off x="427038" y="1380331"/>
            <a:ext cx="11582400" cy="180562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spc="0" dirty="0">
                <a:solidFill>
                  <a:schemeClr val="tx2">
                    <a:lumMod val="50000"/>
                  </a:schemeClr>
                </a:solidFill>
                <a:cs typeface="Segoe UI Semilight"/>
              </a:rPr>
              <a:t>Lab scenario</a:t>
            </a:r>
          </a:p>
          <a:p>
            <a:pPr>
              <a:spcBef>
                <a:spcPts val="400"/>
              </a:spcBef>
              <a:buSzPct val="100000"/>
            </a:pPr>
            <a:r>
              <a:rPr lang="en-US" sz="2200" spc="0" dirty="0">
                <a:solidFill>
                  <a:schemeClr val="tx1"/>
                </a:solidFill>
                <a:latin typeface="+mn-lt"/>
              </a:rPr>
              <a:t>Contoso has its datacenters in Boston, New York, and Seattle offices connected via a mesh wide-area network links, with full connectivity between them. You need to implement a lab environment that will reflect the topology of the Contoso's on-premises networks and verify its functionality</a:t>
            </a:r>
          </a:p>
        </p:txBody>
      </p:sp>
      <p:sp>
        <p:nvSpPr>
          <p:cNvPr id="9" name="Text Placeholder 2">
            <a:extLst>
              <a:ext uri="{FF2B5EF4-FFF2-40B4-BE49-F238E27FC236}">
                <a16:creationId xmlns:a16="http://schemas.microsoft.com/office/drawing/2014/main" id="{43BA7460-A038-41F9-BB3E-DC845C92162D}"/>
              </a:ext>
            </a:extLst>
          </p:cNvPr>
          <p:cNvSpPr txBox="1">
            <a:spLocks/>
          </p:cNvSpPr>
          <p:nvPr/>
        </p:nvSpPr>
        <p:spPr>
          <a:xfrm>
            <a:off x="427038" y="3474153"/>
            <a:ext cx="11582400" cy="400110"/>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spc="0" dirty="0">
                <a:solidFill>
                  <a:schemeClr val="tx2">
                    <a:lumMod val="50000"/>
                  </a:schemeClr>
                </a:solidFill>
                <a:cs typeface="Segoe UI Semilight"/>
              </a:rPr>
              <a:t>Objectives</a:t>
            </a:r>
          </a:p>
        </p:txBody>
      </p:sp>
      <p:sp>
        <p:nvSpPr>
          <p:cNvPr id="10" name="Rectangle 9">
            <a:extLst>
              <a:ext uri="{FF2B5EF4-FFF2-40B4-BE49-F238E27FC236}">
                <a16:creationId xmlns:a16="http://schemas.microsoft.com/office/drawing/2014/main" id="{E837A414-E8D5-4CBA-93AD-06BEA10E37C6}"/>
              </a:ext>
            </a:extLst>
          </p:cNvPr>
          <p:cNvSpPr/>
          <p:nvPr/>
        </p:nvSpPr>
        <p:spPr bwMode="auto">
          <a:xfrm>
            <a:off x="427038" y="4025899"/>
            <a:ext cx="3757507"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400"/>
              </a:spcBef>
              <a:buSzPct val="90000"/>
            </a:pPr>
            <a:r>
              <a:rPr lang="en-US" sz="2200" dirty="0">
                <a:solidFill>
                  <a:schemeClr val="tx2">
                    <a:lumMod val="50000"/>
                  </a:schemeClr>
                </a:solidFill>
                <a:latin typeface="+mj-lt"/>
                <a:cs typeface="Segoe UI Semilight"/>
              </a:rPr>
              <a:t>Task 1:</a:t>
            </a:r>
            <a:endParaRPr lang="en-US" sz="2000" dirty="0">
              <a:solidFill>
                <a:schemeClr val="tx2">
                  <a:lumMod val="50000"/>
                </a:schemeClr>
              </a:solidFill>
              <a:latin typeface="+mj-lt"/>
              <a:cs typeface="Segoe UI Semilight"/>
            </a:endParaRPr>
          </a:p>
          <a:p>
            <a:pPr>
              <a:spcBef>
                <a:spcPts val="400"/>
              </a:spcBef>
              <a:buSzPct val="90000"/>
            </a:pPr>
            <a:r>
              <a:rPr lang="en-US" sz="2200" dirty="0">
                <a:solidFill>
                  <a:schemeClr val="tx1"/>
                </a:solidFill>
                <a:cs typeface="Segoe UI Semilight"/>
              </a:rPr>
              <a:t>Provision the lab environment</a:t>
            </a:r>
            <a:endParaRPr lang="en-US" sz="2000" dirty="0">
              <a:solidFill>
                <a:schemeClr val="tx1"/>
              </a:solidFill>
              <a:cs typeface="Segoe UI Semilight"/>
            </a:endParaRPr>
          </a:p>
        </p:txBody>
      </p:sp>
      <p:sp>
        <p:nvSpPr>
          <p:cNvPr id="11" name="Rectangle 10">
            <a:extLst>
              <a:ext uri="{FF2B5EF4-FFF2-40B4-BE49-F238E27FC236}">
                <a16:creationId xmlns:a16="http://schemas.microsoft.com/office/drawing/2014/main" id="{B01FDC13-AD03-4A28-8568-CEB85FDA7CB4}"/>
              </a:ext>
            </a:extLst>
          </p:cNvPr>
          <p:cNvSpPr/>
          <p:nvPr/>
        </p:nvSpPr>
        <p:spPr bwMode="auto">
          <a:xfrm>
            <a:off x="4339485" y="4025899"/>
            <a:ext cx="3757507"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400"/>
              </a:spcBef>
              <a:buSzPct val="90000"/>
            </a:pPr>
            <a:r>
              <a:rPr lang="en-US" sz="2200" dirty="0">
                <a:solidFill>
                  <a:schemeClr val="tx2">
                    <a:lumMod val="50000"/>
                  </a:schemeClr>
                </a:solidFill>
                <a:latin typeface="+mj-lt"/>
                <a:cs typeface="Segoe UI Semilight"/>
              </a:rPr>
              <a:t>Task 2:</a:t>
            </a:r>
          </a:p>
          <a:p>
            <a:pPr>
              <a:spcBef>
                <a:spcPts val="400"/>
              </a:spcBef>
              <a:buSzPct val="90000"/>
            </a:pPr>
            <a:r>
              <a:rPr lang="en-US" sz="2200" dirty="0">
                <a:solidFill>
                  <a:schemeClr val="tx1"/>
                </a:solidFill>
                <a:cs typeface="Segoe UI Semilight"/>
              </a:rPr>
              <a:t>Configure local and global virtual network peering</a:t>
            </a:r>
          </a:p>
        </p:txBody>
      </p:sp>
      <p:sp>
        <p:nvSpPr>
          <p:cNvPr id="12" name="Rectangle 11">
            <a:extLst>
              <a:ext uri="{FF2B5EF4-FFF2-40B4-BE49-F238E27FC236}">
                <a16:creationId xmlns:a16="http://schemas.microsoft.com/office/drawing/2014/main" id="{F63C5C72-2518-4F8D-901F-69B6AF256B2E}"/>
              </a:ext>
            </a:extLst>
          </p:cNvPr>
          <p:cNvSpPr/>
          <p:nvPr/>
        </p:nvSpPr>
        <p:spPr bwMode="auto">
          <a:xfrm>
            <a:off x="8251931" y="4025899"/>
            <a:ext cx="3757507"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400"/>
              </a:spcBef>
              <a:buSzPct val="90000"/>
            </a:pPr>
            <a:r>
              <a:rPr lang="en-US" sz="2200" dirty="0">
                <a:solidFill>
                  <a:schemeClr val="tx2">
                    <a:lumMod val="50000"/>
                  </a:schemeClr>
                </a:solidFill>
                <a:latin typeface="+mj-lt"/>
                <a:cs typeface="Segoe UI Semilight"/>
              </a:rPr>
              <a:t>Task 3:</a:t>
            </a:r>
          </a:p>
          <a:p>
            <a:pPr>
              <a:spcBef>
                <a:spcPts val="400"/>
              </a:spcBef>
              <a:buSzPct val="90000"/>
            </a:pPr>
            <a:r>
              <a:rPr lang="en-US" sz="2200" dirty="0">
                <a:solidFill>
                  <a:schemeClr val="tx1"/>
                </a:solidFill>
              </a:rPr>
              <a:t>Test intersite connectivity </a:t>
            </a:r>
            <a:endParaRPr lang="en-US" sz="2200" dirty="0">
              <a:solidFill>
                <a:schemeClr val="tx1"/>
              </a:solidFill>
              <a:cs typeface="Segoe UI Semilight"/>
            </a:endParaRPr>
          </a:p>
        </p:txBody>
      </p:sp>
      <p:sp>
        <p:nvSpPr>
          <p:cNvPr id="13" name="Text Placeholder 2">
            <a:extLst>
              <a:ext uri="{FF2B5EF4-FFF2-40B4-BE49-F238E27FC236}">
                <a16:creationId xmlns:a16="http://schemas.microsoft.com/office/drawing/2014/main" id="{3761291C-8F53-444F-9964-88865EBF0AC0}"/>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48F0CFD8-5812-4038-9AAC-C8AD086660F8}"/>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64664EF-68A4-4677-A23E-C52F0100669A}"/>
              </a:ext>
            </a:extLst>
          </p:cNvPr>
          <p:cNvSpPr>
            <a:spLocks noGrp="1"/>
          </p:cNvSpPr>
          <p:nvPr>
            <p:ph type="title"/>
          </p:nvPr>
        </p:nvSpPr>
        <p:spPr>
          <a:xfrm>
            <a:off x="465139" y="2881710"/>
            <a:ext cx="2232905" cy="1231106"/>
          </a:xfrm>
        </p:spPr>
        <p:txBody>
          <a:bodyPr/>
          <a:lstStyle/>
          <a:p>
            <a:r>
              <a:rPr lang="en-US" dirty="0"/>
              <a:t>Configure VNet Peering Introduction</a:t>
            </a:r>
          </a:p>
        </p:txBody>
      </p:sp>
      <p:sp>
        <p:nvSpPr>
          <p:cNvPr id="70" name="Rectangle 69">
            <a:extLst>
              <a:ext uri="{FF2B5EF4-FFF2-40B4-BE49-F238E27FC236}">
                <a16:creationId xmlns:a16="http://schemas.microsoft.com/office/drawing/2014/main" id="{35ED181A-0DFF-44A9-AD06-E08FA76E7CFE}"/>
              </a:ext>
            </a:extLst>
          </p:cNvPr>
          <p:cNvSpPr/>
          <p:nvPr/>
        </p:nvSpPr>
        <p:spPr>
          <a:xfrm>
            <a:off x="4480730" y="529858"/>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000" dirty="0">
                <a:solidFill>
                  <a:schemeClr val="tx1"/>
                </a:solidFill>
              </a:rPr>
              <a:t>Determine VNet Peering Uses</a:t>
            </a:r>
          </a:p>
        </p:txBody>
      </p:sp>
      <p:sp>
        <p:nvSpPr>
          <p:cNvPr id="87" name="Rectangle 86">
            <a:extLst>
              <a:ext uri="{FF2B5EF4-FFF2-40B4-BE49-F238E27FC236}">
                <a16:creationId xmlns:a16="http://schemas.microsoft.com/office/drawing/2014/main" id="{4BF05C7A-A74A-4841-BD90-103FAEAC4BE4}"/>
              </a:ext>
            </a:extLst>
          </p:cNvPr>
          <p:cNvSpPr/>
          <p:nvPr/>
        </p:nvSpPr>
        <p:spPr>
          <a:xfrm>
            <a:off x="4480729" y="1327970"/>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000" dirty="0">
                <a:solidFill>
                  <a:schemeClr val="tx1"/>
                </a:solidFill>
              </a:rPr>
              <a:t>Determine Gateway Transit and Connectivity Needs</a:t>
            </a:r>
          </a:p>
        </p:txBody>
      </p:sp>
      <p:sp>
        <p:nvSpPr>
          <p:cNvPr id="106" name="Rectangle 105">
            <a:extLst>
              <a:ext uri="{FF2B5EF4-FFF2-40B4-BE49-F238E27FC236}">
                <a16:creationId xmlns:a16="http://schemas.microsoft.com/office/drawing/2014/main" id="{EDF862AF-FADE-4EBF-B25C-EBBE3CCBCBA8}"/>
              </a:ext>
            </a:extLst>
          </p:cNvPr>
          <p:cNvSpPr/>
          <p:nvPr/>
        </p:nvSpPr>
        <p:spPr>
          <a:xfrm>
            <a:off x="4480728" y="2076379"/>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000" dirty="0">
                <a:solidFill>
                  <a:schemeClr val="tx1"/>
                </a:solidFill>
              </a:rPr>
              <a:t>Create VNet Peering</a:t>
            </a:r>
          </a:p>
        </p:txBody>
      </p:sp>
      <p:sp>
        <p:nvSpPr>
          <p:cNvPr id="115" name="Rectangle 114">
            <a:extLst>
              <a:ext uri="{FF2B5EF4-FFF2-40B4-BE49-F238E27FC236}">
                <a16:creationId xmlns:a16="http://schemas.microsoft.com/office/drawing/2014/main" id="{96357B37-CA64-4CCE-AB46-77BC4257EF51}"/>
              </a:ext>
            </a:extLst>
          </p:cNvPr>
          <p:cNvSpPr/>
          <p:nvPr/>
        </p:nvSpPr>
        <p:spPr>
          <a:xfrm>
            <a:off x="4480726" y="2823890"/>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000" dirty="0">
                <a:solidFill>
                  <a:schemeClr val="tx1"/>
                </a:solidFill>
              </a:rPr>
              <a:t>Determine Service Chaining Uses</a:t>
            </a:r>
          </a:p>
        </p:txBody>
      </p:sp>
      <p:sp>
        <p:nvSpPr>
          <p:cNvPr id="120" name="Rectangle 119">
            <a:extLst>
              <a:ext uri="{FF2B5EF4-FFF2-40B4-BE49-F238E27FC236}">
                <a16:creationId xmlns:a16="http://schemas.microsoft.com/office/drawing/2014/main" id="{076AF56B-839A-410C-A20C-6574790AC39B}"/>
              </a:ext>
            </a:extLst>
          </p:cNvPr>
          <p:cNvSpPr/>
          <p:nvPr/>
        </p:nvSpPr>
        <p:spPr>
          <a:xfrm>
            <a:off x="4480725" y="3562513"/>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spcBef>
                <a:spcPts val="600"/>
              </a:spcBef>
              <a:spcAft>
                <a:spcPts val="600"/>
              </a:spcAft>
            </a:pPr>
            <a:r>
              <a:rPr lang="en-US" sz="2000" dirty="0">
                <a:solidFill>
                  <a:schemeClr val="tx1"/>
                </a:solidFill>
              </a:rPr>
              <a:t>Demonstration – VNet Peering</a:t>
            </a:r>
          </a:p>
        </p:txBody>
      </p:sp>
      <p:grpSp>
        <p:nvGrpSpPr>
          <p:cNvPr id="3" name="Group 2">
            <a:extLst>
              <a:ext uri="{FF2B5EF4-FFF2-40B4-BE49-F238E27FC236}">
                <a16:creationId xmlns:a16="http://schemas.microsoft.com/office/drawing/2014/main" id="{4D913AFD-B81C-439E-AC4C-852C191C7BBB}"/>
              </a:ext>
              <a:ext uri="{C183D7F6-B498-43B3-948B-1728B52AA6E4}">
                <adec:decorative xmlns:adec="http://schemas.microsoft.com/office/drawing/2017/decorative" val="1"/>
              </a:ext>
            </a:extLst>
          </p:cNvPr>
          <p:cNvGrpSpPr/>
          <p:nvPr/>
        </p:nvGrpSpPr>
        <p:grpSpPr>
          <a:xfrm>
            <a:off x="3654336" y="424965"/>
            <a:ext cx="690415" cy="4351631"/>
            <a:chOff x="3825024" y="424965"/>
            <a:chExt cx="690415" cy="4351631"/>
          </a:xfrm>
        </p:grpSpPr>
        <p:grpSp>
          <p:nvGrpSpPr>
            <p:cNvPr id="2" name="Group 1">
              <a:extLst>
                <a:ext uri="{FF2B5EF4-FFF2-40B4-BE49-F238E27FC236}">
                  <a16:creationId xmlns:a16="http://schemas.microsoft.com/office/drawing/2014/main" id="{6391ED32-B821-49DF-A68E-6EFAEDC925F0}"/>
                </a:ext>
              </a:extLst>
            </p:cNvPr>
            <p:cNvGrpSpPr/>
            <p:nvPr/>
          </p:nvGrpSpPr>
          <p:grpSpPr>
            <a:xfrm>
              <a:off x="3825024" y="424965"/>
              <a:ext cx="690415" cy="3609707"/>
              <a:chOff x="3825024" y="424965"/>
              <a:chExt cx="1046988" cy="6125631"/>
            </a:xfrm>
          </p:grpSpPr>
          <p:pic>
            <p:nvPicPr>
              <p:cNvPr id="38" name="Picture 37" descr="Icon of two people">
                <a:extLst>
                  <a:ext uri="{FF2B5EF4-FFF2-40B4-BE49-F238E27FC236}">
                    <a16:creationId xmlns:a16="http://schemas.microsoft.com/office/drawing/2014/main" id="{B7B11A35-01EE-4C26-BBF3-43ABC328D09D}"/>
                  </a:ext>
                </a:extLst>
              </p:cNvPr>
              <p:cNvPicPr>
                <a:picLocks noChangeAspect="1"/>
              </p:cNvPicPr>
              <p:nvPr/>
            </p:nvPicPr>
            <p:blipFill>
              <a:blip r:embed="rId3"/>
              <a:stretch>
                <a:fillRect/>
              </a:stretch>
            </p:blipFill>
            <p:spPr>
              <a:xfrm>
                <a:off x="3825024" y="424965"/>
                <a:ext cx="1046988" cy="1046988"/>
              </a:xfrm>
              <a:prstGeom prst="rect">
                <a:avLst/>
              </a:prstGeom>
            </p:spPr>
          </p:pic>
          <p:pic>
            <p:nvPicPr>
              <p:cNvPr id="83" name="Picture 82" descr="Icon of small circles connected by lines forming a big circle">
                <a:extLst>
                  <a:ext uri="{FF2B5EF4-FFF2-40B4-BE49-F238E27FC236}">
                    <a16:creationId xmlns:a16="http://schemas.microsoft.com/office/drawing/2014/main" id="{F1A36177-57F3-4427-BC40-8167A7AC5CB3}"/>
                  </a:ext>
                </a:extLst>
              </p:cNvPr>
              <p:cNvPicPr>
                <a:picLocks noChangeAspect="1"/>
              </p:cNvPicPr>
              <p:nvPr/>
            </p:nvPicPr>
            <p:blipFill rotWithShape="1">
              <a:blip r:embed="rId4"/>
              <a:srcRect l="1135" t="1135" r="1135" b="1135"/>
              <a:stretch/>
            </p:blipFill>
            <p:spPr>
              <a:xfrm>
                <a:off x="3836905" y="1706888"/>
                <a:ext cx="1023226" cy="1023226"/>
              </a:xfrm>
              <a:prstGeom prst="ellipse">
                <a:avLst/>
              </a:prstGeom>
            </p:spPr>
          </p:pic>
          <p:pic>
            <p:nvPicPr>
              <p:cNvPr id="97" name="Picture 96" descr="Icon of a rectangle">
                <a:extLst>
                  <a:ext uri="{FF2B5EF4-FFF2-40B4-BE49-F238E27FC236}">
                    <a16:creationId xmlns:a16="http://schemas.microsoft.com/office/drawing/2014/main" id="{BBB0E983-5A15-4E9A-81AA-C249051AB3DD}"/>
                  </a:ext>
                </a:extLst>
              </p:cNvPr>
              <p:cNvPicPr>
                <a:picLocks noChangeAspect="1"/>
              </p:cNvPicPr>
              <p:nvPr/>
            </p:nvPicPr>
            <p:blipFill>
              <a:blip r:embed="rId5"/>
              <a:stretch>
                <a:fillRect/>
              </a:stretch>
            </p:blipFill>
            <p:spPr>
              <a:xfrm>
                <a:off x="3825024" y="2965049"/>
                <a:ext cx="1046988" cy="1046988"/>
              </a:xfrm>
              <a:prstGeom prst="rect">
                <a:avLst/>
              </a:prstGeom>
            </p:spPr>
          </p:pic>
          <p:pic>
            <p:nvPicPr>
              <p:cNvPr id="113" name="Picture 112" descr="Icon of three gears with varying sizes">
                <a:extLst>
                  <a:ext uri="{FF2B5EF4-FFF2-40B4-BE49-F238E27FC236}">
                    <a16:creationId xmlns:a16="http://schemas.microsoft.com/office/drawing/2014/main" id="{59A6F455-4B17-4964-BA39-E1D38C2CEEBE}"/>
                  </a:ext>
                </a:extLst>
              </p:cNvPr>
              <p:cNvPicPr>
                <a:picLocks noChangeAspect="1"/>
              </p:cNvPicPr>
              <p:nvPr/>
            </p:nvPicPr>
            <p:blipFill>
              <a:blip r:embed="rId6"/>
              <a:stretch>
                <a:fillRect/>
              </a:stretch>
            </p:blipFill>
            <p:spPr>
              <a:xfrm>
                <a:off x="3825024" y="4233567"/>
                <a:ext cx="1046988" cy="1046988"/>
              </a:xfrm>
              <a:prstGeom prst="rect">
                <a:avLst/>
              </a:prstGeom>
            </p:spPr>
          </p:pic>
          <p:pic>
            <p:nvPicPr>
              <p:cNvPr id="119" name="Picture 118" descr="Icon of a person and a chat bubble">
                <a:extLst>
                  <a:ext uri="{FF2B5EF4-FFF2-40B4-BE49-F238E27FC236}">
                    <a16:creationId xmlns:a16="http://schemas.microsoft.com/office/drawing/2014/main" id="{F608EC26-82F8-43A6-8DC1-EC5B7DA587EC}"/>
                  </a:ext>
                </a:extLst>
              </p:cNvPr>
              <p:cNvPicPr>
                <a:picLocks noChangeAspect="1"/>
              </p:cNvPicPr>
              <p:nvPr/>
            </p:nvPicPr>
            <p:blipFill>
              <a:blip r:embed="rId7"/>
              <a:stretch>
                <a:fillRect/>
              </a:stretch>
            </p:blipFill>
            <p:spPr>
              <a:xfrm>
                <a:off x="3825024" y="5503608"/>
                <a:ext cx="1046988" cy="1046988"/>
              </a:xfrm>
              <a:prstGeom prst="rect">
                <a:avLst/>
              </a:prstGeom>
            </p:spPr>
          </p:pic>
        </p:grpSp>
        <p:grpSp>
          <p:nvGrpSpPr>
            <p:cNvPr id="13" name="Group 12">
              <a:extLst>
                <a:ext uri="{FF2B5EF4-FFF2-40B4-BE49-F238E27FC236}">
                  <a16:creationId xmlns:a16="http://schemas.microsoft.com/office/drawing/2014/main" id="{2A6FCC84-EDC3-4F4D-A666-88F3C8ADF2AB}"/>
                </a:ext>
              </a:extLst>
            </p:cNvPr>
            <p:cNvGrpSpPr/>
            <p:nvPr/>
          </p:nvGrpSpPr>
          <p:grpSpPr>
            <a:xfrm>
              <a:off x="3832860" y="4159628"/>
              <a:ext cx="674746" cy="616968"/>
              <a:chOff x="10493727" y="629664"/>
              <a:chExt cx="519000" cy="503150"/>
            </a:xfrm>
          </p:grpSpPr>
          <p:pic>
            <p:nvPicPr>
              <p:cNvPr id="14" name="Picture 13">
                <a:extLst>
                  <a:ext uri="{FF2B5EF4-FFF2-40B4-BE49-F238E27FC236}">
                    <a16:creationId xmlns:a16="http://schemas.microsoft.com/office/drawing/2014/main" id="{8B8D9E22-0555-4F4E-A3DA-3C52AB0B0E2C}"/>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5" name="Group 14">
                <a:extLst>
                  <a:ext uri="{FF2B5EF4-FFF2-40B4-BE49-F238E27FC236}">
                    <a16:creationId xmlns:a16="http://schemas.microsoft.com/office/drawing/2014/main" id="{794F2A8A-27E6-4AD7-9083-D40D16FA0141}"/>
                  </a:ext>
                </a:extLst>
              </p:cNvPr>
              <p:cNvGrpSpPr/>
              <p:nvPr/>
            </p:nvGrpSpPr>
            <p:grpSpPr>
              <a:xfrm>
                <a:off x="10604345" y="727773"/>
                <a:ext cx="297764" cy="272864"/>
                <a:chOff x="3876178" y="3413953"/>
                <a:chExt cx="297764" cy="255320"/>
              </a:xfrm>
            </p:grpSpPr>
            <p:sp>
              <p:nvSpPr>
                <p:cNvPr id="16" name="Freeform: Shape 15">
                  <a:extLst>
                    <a:ext uri="{FF2B5EF4-FFF2-40B4-BE49-F238E27FC236}">
                      <a16:creationId xmlns:a16="http://schemas.microsoft.com/office/drawing/2014/main" id="{EAF3D963-FBB7-43BE-BE3E-BAD4AA267AA2}"/>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4474E5A-BDB3-4FB8-97F3-C49D0FAF5D9E}"/>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FBF963F-B76E-43CB-8C71-5400FC879E20}"/>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BFAF1C-DD25-4269-BD6E-E852128EF1B1}"/>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EEDE23A-5166-4C59-A2D6-C815EE7A5BE5}"/>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9ED35CF-3A40-477D-AD27-5D6063BEFD40}"/>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BD8BF07-8B26-41CE-9A7D-E2D1FAB6628C}"/>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BB629BE-E541-4585-AFE1-553AB79181BC}"/>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4" name="Rectangle 3">
            <a:extLst>
              <a:ext uri="{FF2B5EF4-FFF2-40B4-BE49-F238E27FC236}">
                <a16:creationId xmlns:a16="http://schemas.microsoft.com/office/drawing/2014/main" id="{D619CE3A-1F86-4069-BFF7-469D530ACA5B}"/>
              </a:ext>
            </a:extLst>
          </p:cNvPr>
          <p:cNvSpPr/>
          <p:nvPr/>
        </p:nvSpPr>
        <p:spPr>
          <a:xfrm>
            <a:off x="4480725" y="4279930"/>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spcBef>
                <a:spcPts val="600"/>
              </a:spcBef>
              <a:spcAft>
                <a:spcPts val="600"/>
              </a:spcAft>
            </a:pPr>
            <a:r>
              <a:rPr lang="en-US" sz="2000" dirty="0">
                <a:solidFill>
                  <a:schemeClr val="tx1"/>
                </a:solidFill>
              </a:rPr>
              <a:t>Summary and Resources</a:t>
            </a:r>
          </a:p>
        </p:txBody>
      </p:sp>
    </p:spTree>
    <p:extLst>
      <p:ext uri="{BB962C8B-B14F-4D97-AF65-F5344CB8AC3E}">
        <p14:creationId xmlns:p14="http://schemas.microsoft.com/office/powerpoint/2010/main" val="39733162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009-E706-47D0-8B48-0DC85787336D}"/>
              </a:ext>
            </a:extLst>
          </p:cNvPr>
          <p:cNvSpPr>
            <a:spLocks noGrp="1"/>
          </p:cNvSpPr>
          <p:nvPr>
            <p:ph type="title"/>
          </p:nvPr>
        </p:nvSpPr>
        <p:spPr/>
        <p:txBody>
          <a:bodyPr/>
          <a:lstStyle/>
          <a:p>
            <a:r>
              <a:rPr lang="en-US" dirty="0"/>
              <a:t>Lab 05 – Architecture diagram</a:t>
            </a:r>
          </a:p>
        </p:txBody>
      </p:sp>
      <p:sp>
        <p:nvSpPr>
          <p:cNvPr id="56" name="Rectangle 55" descr="Architecture diagram as detailed in the lab steps. ">
            <a:extLst>
              <a:ext uri="{FF2B5EF4-FFF2-40B4-BE49-F238E27FC236}">
                <a16:creationId xmlns:a16="http://schemas.microsoft.com/office/drawing/2014/main" id="{76047AD5-BEF9-4750-991C-E0282C65E29B}"/>
              </a:ext>
              <a:ext uri="{C183D7F6-B498-43B3-948B-1728B52AA6E4}">
                <adec:decorative xmlns:adec="http://schemas.microsoft.com/office/drawing/2017/decorative" val="1"/>
              </a:ext>
            </a:extLst>
          </p:cNvPr>
          <p:cNvSpPr/>
          <p:nvPr/>
        </p:nvSpPr>
        <p:spPr bwMode="auto">
          <a:xfrm>
            <a:off x="540880" y="1214428"/>
            <a:ext cx="11354713" cy="5147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spcBef>
                <a:spcPct val="0"/>
              </a:spcBef>
              <a:spcAft>
                <a:spcPct val="0"/>
              </a:spcAft>
            </a:pPr>
            <a:endParaRPr lang="en-IN" sz="2353" dirty="0">
              <a:gradFill>
                <a:gsLst>
                  <a:gs pos="0">
                    <a:srgbClr val="FFFFFF"/>
                  </a:gs>
                  <a:gs pos="100000">
                    <a:srgbClr val="FFFFFF"/>
                  </a:gs>
                </a:gsLst>
                <a:lin ang="5400000" scaled="0"/>
              </a:gradFill>
              <a:latin typeface="Segoe UI"/>
              <a:cs typeface="Segoe UI" pitchFamily="34" charset="0"/>
            </a:endParaRPr>
          </a:p>
        </p:txBody>
      </p:sp>
      <p:grpSp>
        <p:nvGrpSpPr>
          <p:cNvPr id="57" name="Group 56" descr="Architecture diagram as detailed in the lab steps. ">
            <a:extLst>
              <a:ext uri="{FF2B5EF4-FFF2-40B4-BE49-F238E27FC236}">
                <a16:creationId xmlns:a16="http://schemas.microsoft.com/office/drawing/2014/main" id="{08FB52A3-D8BD-460D-B761-B156E5DE9E83}"/>
              </a:ext>
            </a:extLst>
          </p:cNvPr>
          <p:cNvGrpSpPr/>
          <p:nvPr/>
        </p:nvGrpSpPr>
        <p:grpSpPr>
          <a:xfrm>
            <a:off x="887077" y="1281241"/>
            <a:ext cx="10381860" cy="5001099"/>
            <a:chOff x="397564" y="1117752"/>
            <a:chExt cx="10435755" cy="5489782"/>
          </a:xfrm>
        </p:grpSpPr>
        <p:sp>
          <p:nvSpPr>
            <p:cNvPr id="58" name="Rectangle 57">
              <a:extLst>
                <a:ext uri="{FF2B5EF4-FFF2-40B4-BE49-F238E27FC236}">
                  <a16:creationId xmlns:a16="http://schemas.microsoft.com/office/drawing/2014/main" id="{D6209A1C-A1B4-46E7-93FB-E84C075779F8}"/>
                </a:ext>
              </a:extLst>
            </p:cNvPr>
            <p:cNvSpPr/>
            <p:nvPr/>
          </p:nvSpPr>
          <p:spPr bwMode="auto">
            <a:xfrm>
              <a:off x="397564" y="1125445"/>
              <a:ext cx="10362399" cy="548208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Rectangle 58">
              <a:extLst>
                <a:ext uri="{FF2B5EF4-FFF2-40B4-BE49-F238E27FC236}">
                  <a16:creationId xmlns:a16="http://schemas.microsoft.com/office/drawing/2014/main" id="{A8C4E379-CEB3-4E7B-9EC2-90D667B1FB19}"/>
                </a:ext>
              </a:extLst>
            </p:cNvPr>
            <p:cNvSpPr/>
            <p:nvPr/>
          </p:nvSpPr>
          <p:spPr bwMode="auto">
            <a:xfrm>
              <a:off x="3237490" y="2544270"/>
              <a:ext cx="4467624" cy="285449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Graphic 10">
              <a:extLst>
                <a:ext uri="{FF2B5EF4-FFF2-40B4-BE49-F238E27FC236}">
                  <a16:creationId xmlns:a16="http://schemas.microsoft.com/office/drawing/2014/main" id="{138366C2-60FE-4A52-A3B1-1D100BDAFE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9109" y="2675848"/>
              <a:ext cx="403078" cy="403078"/>
            </a:xfrm>
            <a:prstGeom prst="rect">
              <a:avLst/>
            </a:prstGeom>
          </p:spPr>
        </p:pic>
        <p:sp>
          <p:nvSpPr>
            <p:cNvPr id="61" name="TextBox 11">
              <a:extLst>
                <a:ext uri="{FF2B5EF4-FFF2-40B4-BE49-F238E27FC236}">
                  <a16:creationId xmlns:a16="http://schemas.microsoft.com/office/drawing/2014/main" id="{FA615D3B-FF8C-4289-AB6F-99F75F2D9DFB}"/>
                </a:ext>
              </a:extLst>
            </p:cNvPr>
            <p:cNvSpPr txBox="1"/>
            <p:nvPr/>
          </p:nvSpPr>
          <p:spPr>
            <a:xfrm>
              <a:off x="1559558" y="3096831"/>
              <a:ext cx="1322180" cy="68562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az104-05-vm0</a:t>
              </a:r>
            </a:p>
            <a:p>
              <a:pPr algn="ctr" defTabSz="914367"/>
              <a:r>
                <a:rPr lang="fr-FR" sz="1153" dirty="0">
                  <a:solidFill>
                    <a:srgbClr val="000000"/>
                  </a:solidFill>
                  <a:latin typeface="Segoe UI"/>
                </a:rPr>
                <a:t>10.50.0.4</a:t>
              </a:r>
            </a:p>
            <a:p>
              <a:pPr algn="ctr" defTabSz="914367"/>
              <a:endParaRPr lang="fr-FR" sz="1153" b="1" dirty="0">
                <a:solidFill>
                  <a:srgbClr val="000000"/>
                </a:solidFill>
                <a:latin typeface="Segoe UI"/>
              </a:endParaRPr>
            </a:p>
          </p:txBody>
        </p:sp>
        <p:pic>
          <p:nvPicPr>
            <p:cNvPr id="62" name="Graphic 12">
              <a:extLst>
                <a:ext uri="{FF2B5EF4-FFF2-40B4-BE49-F238E27FC236}">
                  <a16:creationId xmlns:a16="http://schemas.microsoft.com/office/drawing/2014/main" id="{1484BABB-A961-44B7-9897-00F9DD8948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0673" y="1875509"/>
              <a:ext cx="412418" cy="412418"/>
            </a:xfrm>
            <a:prstGeom prst="rect">
              <a:avLst/>
            </a:prstGeom>
          </p:spPr>
        </p:pic>
        <p:sp>
          <p:nvSpPr>
            <p:cNvPr id="63" name="Rectangle 62">
              <a:extLst>
                <a:ext uri="{FF2B5EF4-FFF2-40B4-BE49-F238E27FC236}">
                  <a16:creationId xmlns:a16="http://schemas.microsoft.com/office/drawing/2014/main" id="{CC695616-1D36-4ED2-A3ED-C295B28BB210}"/>
                </a:ext>
              </a:extLst>
            </p:cNvPr>
            <p:cNvSpPr/>
            <p:nvPr/>
          </p:nvSpPr>
          <p:spPr bwMode="auto">
            <a:xfrm>
              <a:off x="1060672" y="2298346"/>
              <a:ext cx="2479331" cy="136043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64" name="TextBox 14">
              <a:extLst>
                <a:ext uri="{FF2B5EF4-FFF2-40B4-BE49-F238E27FC236}">
                  <a16:creationId xmlns:a16="http://schemas.microsoft.com/office/drawing/2014/main" id="{EAB8A533-2C30-4C4D-B188-B9B2140AF030}"/>
                </a:ext>
              </a:extLst>
            </p:cNvPr>
            <p:cNvSpPr txBox="1"/>
            <p:nvPr/>
          </p:nvSpPr>
          <p:spPr>
            <a:xfrm>
              <a:off x="1473091" y="1912132"/>
              <a:ext cx="268825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az104-05-vnet0 </a:t>
              </a:r>
              <a:r>
                <a:rPr lang="fr-FR" sz="1153" dirty="0">
                  <a:solidFill>
                    <a:srgbClr val="000000"/>
                  </a:solidFill>
                  <a:latin typeface="Segoe UI"/>
                </a:rPr>
                <a:t>10.50.0.0/22</a:t>
              </a:r>
            </a:p>
          </p:txBody>
        </p:sp>
        <p:sp>
          <p:nvSpPr>
            <p:cNvPr id="65" name="Rectangle 64">
              <a:extLst>
                <a:ext uri="{FF2B5EF4-FFF2-40B4-BE49-F238E27FC236}">
                  <a16:creationId xmlns:a16="http://schemas.microsoft.com/office/drawing/2014/main" id="{908F2404-61A9-41CB-A201-C2659624FE0B}"/>
                </a:ext>
              </a:extLst>
            </p:cNvPr>
            <p:cNvSpPr/>
            <p:nvPr/>
          </p:nvSpPr>
          <p:spPr bwMode="auto">
            <a:xfrm>
              <a:off x="1432037" y="2586931"/>
              <a:ext cx="1600692" cy="9812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66" name="TextBox 16">
              <a:extLst>
                <a:ext uri="{FF2B5EF4-FFF2-40B4-BE49-F238E27FC236}">
                  <a16:creationId xmlns:a16="http://schemas.microsoft.com/office/drawing/2014/main" id="{E387D1FA-4F90-4A0A-8C33-6BDC76458284}"/>
                </a:ext>
              </a:extLst>
            </p:cNvPr>
            <p:cNvSpPr txBox="1"/>
            <p:nvPr/>
          </p:nvSpPr>
          <p:spPr>
            <a:xfrm>
              <a:off x="1389348" y="2317676"/>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10.50.0.0/24</a:t>
              </a:r>
            </a:p>
          </p:txBody>
        </p:sp>
        <p:sp>
          <p:nvSpPr>
            <p:cNvPr id="67" name="TextBox 17">
              <a:extLst>
                <a:ext uri="{FF2B5EF4-FFF2-40B4-BE49-F238E27FC236}">
                  <a16:creationId xmlns:a16="http://schemas.microsoft.com/office/drawing/2014/main" id="{1F42CA4B-01A6-4A13-BACA-9948927FDAEA}"/>
                </a:ext>
              </a:extLst>
            </p:cNvPr>
            <p:cNvSpPr txBox="1"/>
            <p:nvPr/>
          </p:nvSpPr>
          <p:spPr>
            <a:xfrm>
              <a:off x="1848504" y="1524964"/>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68" name="Rectangle 67">
              <a:extLst>
                <a:ext uri="{FF2B5EF4-FFF2-40B4-BE49-F238E27FC236}">
                  <a16:creationId xmlns:a16="http://schemas.microsoft.com/office/drawing/2014/main" id="{2BBE9B66-F6BA-4353-9518-648C058A13DC}"/>
                </a:ext>
              </a:extLst>
            </p:cNvPr>
            <p:cNvSpPr/>
            <p:nvPr/>
          </p:nvSpPr>
          <p:spPr bwMode="auto">
            <a:xfrm>
              <a:off x="893959" y="1843182"/>
              <a:ext cx="2845251" cy="195415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pic>
          <p:nvPicPr>
            <p:cNvPr id="69" name="Graphic 19">
              <a:extLst>
                <a:ext uri="{FF2B5EF4-FFF2-40B4-BE49-F238E27FC236}">
                  <a16:creationId xmlns:a16="http://schemas.microsoft.com/office/drawing/2014/main" id="{F70984ED-A102-48AF-968C-1934E99C40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5580" y="1473577"/>
              <a:ext cx="376369" cy="376369"/>
            </a:xfrm>
            <a:prstGeom prst="rect">
              <a:avLst/>
            </a:prstGeom>
          </p:spPr>
        </p:pic>
        <p:pic>
          <p:nvPicPr>
            <p:cNvPr id="70" name="Graphic 20">
              <a:extLst>
                <a:ext uri="{FF2B5EF4-FFF2-40B4-BE49-F238E27FC236}">
                  <a16:creationId xmlns:a16="http://schemas.microsoft.com/office/drawing/2014/main" id="{8EA19D25-1528-4C4C-8D69-A26DBCCE45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5297" y="4909043"/>
              <a:ext cx="403078" cy="403078"/>
            </a:xfrm>
            <a:prstGeom prst="rect">
              <a:avLst/>
            </a:prstGeom>
          </p:spPr>
        </p:pic>
        <p:sp>
          <p:nvSpPr>
            <p:cNvPr id="71" name="TextBox 21">
              <a:extLst>
                <a:ext uri="{FF2B5EF4-FFF2-40B4-BE49-F238E27FC236}">
                  <a16:creationId xmlns:a16="http://schemas.microsoft.com/office/drawing/2014/main" id="{79FF677D-28FC-46F2-89F9-3A68184D5A21}"/>
                </a:ext>
              </a:extLst>
            </p:cNvPr>
            <p:cNvSpPr txBox="1"/>
            <p:nvPr/>
          </p:nvSpPr>
          <p:spPr>
            <a:xfrm>
              <a:off x="1585746" y="5330026"/>
              <a:ext cx="1322180" cy="4908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az104-05-vm1</a:t>
              </a:r>
            </a:p>
            <a:p>
              <a:pPr algn="ctr" defTabSz="914367"/>
              <a:r>
                <a:rPr lang="fr-FR" sz="1153" dirty="0">
                  <a:solidFill>
                    <a:srgbClr val="000000"/>
                  </a:solidFill>
                  <a:latin typeface="Segoe UI"/>
                </a:rPr>
                <a:t>10.51.0.4</a:t>
              </a:r>
              <a:endParaRPr lang="fr-FR" sz="1153" b="1" dirty="0">
                <a:solidFill>
                  <a:srgbClr val="000000"/>
                </a:solidFill>
                <a:latin typeface="Segoe UI"/>
              </a:endParaRPr>
            </a:p>
          </p:txBody>
        </p:sp>
        <p:pic>
          <p:nvPicPr>
            <p:cNvPr id="72" name="Graphic 22">
              <a:extLst>
                <a:ext uri="{FF2B5EF4-FFF2-40B4-BE49-F238E27FC236}">
                  <a16:creationId xmlns:a16="http://schemas.microsoft.com/office/drawing/2014/main" id="{FFF77BB4-914D-4FCC-85EA-F06C9C2607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3118" y="5919280"/>
              <a:ext cx="412418" cy="412418"/>
            </a:xfrm>
            <a:prstGeom prst="rect">
              <a:avLst/>
            </a:prstGeom>
          </p:spPr>
        </p:pic>
        <p:sp>
          <p:nvSpPr>
            <p:cNvPr id="73" name="Rectangle 72">
              <a:extLst>
                <a:ext uri="{FF2B5EF4-FFF2-40B4-BE49-F238E27FC236}">
                  <a16:creationId xmlns:a16="http://schemas.microsoft.com/office/drawing/2014/main" id="{FFEF0829-8BEA-496F-B284-4374766DD596}"/>
                </a:ext>
              </a:extLst>
            </p:cNvPr>
            <p:cNvSpPr/>
            <p:nvPr/>
          </p:nvSpPr>
          <p:spPr bwMode="auto">
            <a:xfrm>
              <a:off x="1045806" y="4543667"/>
              <a:ext cx="2479331" cy="136297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74" name="TextBox 24">
              <a:extLst>
                <a:ext uri="{FF2B5EF4-FFF2-40B4-BE49-F238E27FC236}">
                  <a16:creationId xmlns:a16="http://schemas.microsoft.com/office/drawing/2014/main" id="{D2E41858-129C-4EE5-BB95-176A91913590}"/>
                </a:ext>
              </a:extLst>
            </p:cNvPr>
            <p:cNvSpPr txBox="1"/>
            <p:nvPr/>
          </p:nvSpPr>
          <p:spPr>
            <a:xfrm>
              <a:off x="1415536" y="5955903"/>
              <a:ext cx="268825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az104-05-vnet1 </a:t>
              </a:r>
              <a:r>
                <a:rPr lang="fr-FR" sz="1153" dirty="0">
                  <a:solidFill>
                    <a:srgbClr val="000000"/>
                  </a:solidFill>
                  <a:latin typeface="Segoe UI"/>
                </a:rPr>
                <a:t>10.51.0.0/22</a:t>
              </a:r>
            </a:p>
          </p:txBody>
        </p:sp>
        <p:sp>
          <p:nvSpPr>
            <p:cNvPr id="75" name="Rectangle 74">
              <a:extLst>
                <a:ext uri="{FF2B5EF4-FFF2-40B4-BE49-F238E27FC236}">
                  <a16:creationId xmlns:a16="http://schemas.microsoft.com/office/drawing/2014/main" id="{2D80EE1D-1998-4C68-8486-C81B315651BF}"/>
                </a:ext>
              </a:extLst>
            </p:cNvPr>
            <p:cNvSpPr/>
            <p:nvPr/>
          </p:nvSpPr>
          <p:spPr bwMode="auto">
            <a:xfrm>
              <a:off x="1458224" y="4845027"/>
              <a:ext cx="1600692" cy="93758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76" name="TextBox 26">
              <a:extLst>
                <a:ext uri="{FF2B5EF4-FFF2-40B4-BE49-F238E27FC236}">
                  <a16:creationId xmlns:a16="http://schemas.microsoft.com/office/drawing/2014/main" id="{2C8786C7-6721-4D25-95BD-E0B56C9AF547}"/>
                </a:ext>
              </a:extLst>
            </p:cNvPr>
            <p:cNvSpPr txBox="1"/>
            <p:nvPr/>
          </p:nvSpPr>
          <p:spPr>
            <a:xfrm>
              <a:off x="1415536" y="4588224"/>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10.51.0.0/24</a:t>
              </a:r>
            </a:p>
          </p:txBody>
        </p:sp>
        <p:sp>
          <p:nvSpPr>
            <p:cNvPr id="77" name="TextBox 27">
              <a:extLst>
                <a:ext uri="{FF2B5EF4-FFF2-40B4-BE49-F238E27FC236}">
                  <a16:creationId xmlns:a16="http://schemas.microsoft.com/office/drawing/2014/main" id="{ACE1B892-ABC6-4332-9DF2-2F380C60FDF6}"/>
                </a:ext>
              </a:extLst>
            </p:cNvPr>
            <p:cNvSpPr txBox="1"/>
            <p:nvPr/>
          </p:nvSpPr>
          <p:spPr>
            <a:xfrm>
              <a:off x="1764554" y="4049519"/>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78" name="Rectangle 77">
              <a:extLst>
                <a:ext uri="{FF2B5EF4-FFF2-40B4-BE49-F238E27FC236}">
                  <a16:creationId xmlns:a16="http://schemas.microsoft.com/office/drawing/2014/main" id="{FFE6BE81-A861-48B2-956A-431F39A932F1}"/>
                </a:ext>
              </a:extLst>
            </p:cNvPr>
            <p:cNvSpPr/>
            <p:nvPr/>
          </p:nvSpPr>
          <p:spPr bwMode="auto">
            <a:xfrm>
              <a:off x="879091" y="4414548"/>
              <a:ext cx="2845251" cy="195415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pic>
          <p:nvPicPr>
            <p:cNvPr id="79" name="Graphic 29">
              <a:extLst>
                <a:ext uri="{FF2B5EF4-FFF2-40B4-BE49-F238E27FC236}">
                  <a16:creationId xmlns:a16="http://schemas.microsoft.com/office/drawing/2014/main" id="{273F7C99-D66C-40F8-A689-B6D1C1502F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91631" y="3998132"/>
              <a:ext cx="376369" cy="376369"/>
            </a:xfrm>
            <a:prstGeom prst="rect">
              <a:avLst/>
            </a:prstGeom>
          </p:spPr>
        </p:pic>
        <p:pic>
          <p:nvPicPr>
            <p:cNvPr id="80" name="Graphic 30">
              <a:extLst>
                <a:ext uri="{FF2B5EF4-FFF2-40B4-BE49-F238E27FC236}">
                  <a16:creationId xmlns:a16="http://schemas.microsoft.com/office/drawing/2014/main" id="{D846E24F-A40B-4969-8C81-FC6B8BFD7F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7721" y="3882641"/>
              <a:ext cx="403078" cy="403078"/>
            </a:xfrm>
            <a:prstGeom prst="rect">
              <a:avLst/>
            </a:prstGeom>
          </p:spPr>
        </p:pic>
        <p:sp>
          <p:nvSpPr>
            <p:cNvPr id="81" name="TextBox 31">
              <a:extLst>
                <a:ext uri="{FF2B5EF4-FFF2-40B4-BE49-F238E27FC236}">
                  <a16:creationId xmlns:a16="http://schemas.microsoft.com/office/drawing/2014/main" id="{C73CABA0-4958-43F0-94A3-3B4A4F74BB74}"/>
                </a:ext>
              </a:extLst>
            </p:cNvPr>
            <p:cNvSpPr txBox="1"/>
            <p:nvPr/>
          </p:nvSpPr>
          <p:spPr>
            <a:xfrm>
              <a:off x="8248170" y="4303624"/>
              <a:ext cx="1322180" cy="4908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az104-05-vm2</a:t>
              </a:r>
            </a:p>
            <a:p>
              <a:pPr algn="ctr" defTabSz="914367"/>
              <a:r>
                <a:rPr lang="fr-FR" sz="1153" dirty="0">
                  <a:solidFill>
                    <a:srgbClr val="000000"/>
                  </a:solidFill>
                  <a:latin typeface="Segoe UI"/>
                </a:rPr>
                <a:t>10.52.0.4</a:t>
              </a:r>
              <a:endParaRPr lang="fr-FR" sz="1153" b="1" dirty="0">
                <a:solidFill>
                  <a:srgbClr val="000000"/>
                </a:solidFill>
                <a:latin typeface="Segoe UI"/>
              </a:endParaRPr>
            </a:p>
          </p:txBody>
        </p:sp>
        <p:sp>
          <p:nvSpPr>
            <p:cNvPr id="82" name="Rectangle 81">
              <a:extLst>
                <a:ext uri="{FF2B5EF4-FFF2-40B4-BE49-F238E27FC236}">
                  <a16:creationId xmlns:a16="http://schemas.microsoft.com/office/drawing/2014/main" id="{249F3CAA-554F-4BFD-A262-4D0966BA8FCA}"/>
                </a:ext>
              </a:extLst>
            </p:cNvPr>
            <p:cNvSpPr/>
            <p:nvPr/>
          </p:nvSpPr>
          <p:spPr bwMode="auto">
            <a:xfrm>
              <a:off x="7657543" y="3332375"/>
              <a:ext cx="2479331" cy="176708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3" name="TextBox 33">
              <a:extLst>
                <a:ext uri="{FF2B5EF4-FFF2-40B4-BE49-F238E27FC236}">
                  <a16:creationId xmlns:a16="http://schemas.microsoft.com/office/drawing/2014/main" id="{440E6A45-97C6-41F2-88D2-F7B8CCA8A134}"/>
                </a:ext>
              </a:extLst>
            </p:cNvPr>
            <p:cNvSpPr txBox="1"/>
            <p:nvPr/>
          </p:nvSpPr>
          <p:spPr>
            <a:xfrm>
              <a:off x="8069962" y="3008413"/>
              <a:ext cx="226611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az104-05-vnet2 </a:t>
              </a:r>
              <a:r>
                <a:rPr lang="fr-FR" sz="1153" dirty="0">
                  <a:solidFill>
                    <a:srgbClr val="000000"/>
                  </a:solidFill>
                  <a:latin typeface="Segoe UI"/>
                </a:rPr>
                <a:t>10.52.0.0/22</a:t>
              </a:r>
            </a:p>
          </p:txBody>
        </p:sp>
        <p:sp>
          <p:nvSpPr>
            <p:cNvPr id="84" name="Rectangle 83">
              <a:extLst>
                <a:ext uri="{FF2B5EF4-FFF2-40B4-BE49-F238E27FC236}">
                  <a16:creationId xmlns:a16="http://schemas.microsoft.com/office/drawing/2014/main" id="{E2687AF1-4B2F-480C-AC6C-C41B133F7BF8}"/>
                </a:ext>
              </a:extLst>
            </p:cNvPr>
            <p:cNvSpPr/>
            <p:nvPr/>
          </p:nvSpPr>
          <p:spPr bwMode="auto">
            <a:xfrm>
              <a:off x="8120649" y="3818624"/>
              <a:ext cx="1600692" cy="93758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5" name="TextBox 35">
              <a:extLst>
                <a:ext uri="{FF2B5EF4-FFF2-40B4-BE49-F238E27FC236}">
                  <a16:creationId xmlns:a16="http://schemas.microsoft.com/office/drawing/2014/main" id="{FAD7BA58-AC8F-4962-B14E-B4F2C7515843}"/>
                </a:ext>
              </a:extLst>
            </p:cNvPr>
            <p:cNvSpPr txBox="1"/>
            <p:nvPr/>
          </p:nvSpPr>
          <p:spPr>
            <a:xfrm>
              <a:off x="8056277" y="3485807"/>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10.52.0.0/24</a:t>
              </a:r>
            </a:p>
          </p:txBody>
        </p:sp>
        <p:sp>
          <p:nvSpPr>
            <p:cNvPr id="86" name="TextBox 36">
              <a:extLst>
                <a:ext uri="{FF2B5EF4-FFF2-40B4-BE49-F238E27FC236}">
                  <a16:creationId xmlns:a16="http://schemas.microsoft.com/office/drawing/2014/main" id="{67ADD0E4-2689-4F91-A141-6C981518465A}"/>
                </a:ext>
              </a:extLst>
            </p:cNvPr>
            <p:cNvSpPr txBox="1"/>
            <p:nvPr/>
          </p:nvSpPr>
          <p:spPr>
            <a:xfrm>
              <a:off x="8624537" y="2554360"/>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87" name="Rectangle 86">
              <a:extLst>
                <a:ext uri="{FF2B5EF4-FFF2-40B4-BE49-F238E27FC236}">
                  <a16:creationId xmlns:a16="http://schemas.microsoft.com/office/drawing/2014/main" id="{35E6692D-DE51-4C72-8708-7355A079CACC}"/>
                </a:ext>
              </a:extLst>
            </p:cNvPr>
            <p:cNvSpPr/>
            <p:nvPr/>
          </p:nvSpPr>
          <p:spPr bwMode="auto">
            <a:xfrm>
              <a:off x="7490830" y="2877211"/>
              <a:ext cx="2845251" cy="228626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8" name="Rectangle: Rounded Corners 87">
              <a:extLst>
                <a:ext uri="{FF2B5EF4-FFF2-40B4-BE49-F238E27FC236}">
                  <a16:creationId xmlns:a16="http://schemas.microsoft.com/office/drawing/2014/main" id="{49E75795-DA08-4CF7-AB9F-4D3C5C52761E}"/>
                </a:ext>
              </a:extLst>
            </p:cNvPr>
            <p:cNvSpPr/>
            <p:nvPr/>
          </p:nvSpPr>
          <p:spPr bwMode="auto">
            <a:xfrm>
              <a:off x="526823" y="1309285"/>
              <a:ext cx="3573193" cy="5226687"/>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TextBox 39">
              <a:extLst>
                <a:ext uri="{FF2B5EF4-FFF2-40B4-BE49-F238E27FC236}">
                  <a16:creationId xmlns:a16="http://schemas.microsoft.com/office/drawing/2014/main" id="{0008082A-398E-4BAC-A255-49BC3192BFB0}"/>
                </a:ext>
              </a:extLst>
            </p:cNvPr>
            <p:cNvSpPr txBox="1"/>
            <p:nvPr/>
          </p:nvSpPr>
          <p:spPr>
            <a:xfrm>
              <a:off x="709815" y="1117752"/>
              <a:ext cx="1297732" cy="361009"/>
            </a:xfrm>
            <a:prstGeom prst="rect">
              <a:avLst/>
            </a:prstGeom>
            <a:solidFill>
              <a:schemeClr val="bg1">
                <a:lumMod val="9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537" b="1" dirty="0">
                  <a:solidFill>
                    <a:srgbClr val="000000"/>
                  </a:solidFill>
                  <a:latin typeface="Segoe UI"/>
                </a:rPr>
                <a:t>Region1</a:t>
              </a:r>
            </a:p>
          </p:txBody>
        </p:sp>
        <p:sp>
          <p:nvSpPr>
            <p:cNvPr id="90" name="Rectangle: Rounded Corners 89">
              <a:extLst>
                <a:ext uri="{FF2B5EF4-FFF2-40B4-BE49-F238E27FC236}">
                  <a16:creationId xmlns:a16="http://schemas.microsoft.com/office/drawing/2014/main" id="{0418AEB2-F81C-4D99-A9DE-A87A6ACED588}"/>
                </a:ext>
              </a:extLst>
            </p:cNvPr>
            <p:cNvSpPr/>
            <p:nvPr/>
          </p:nvSpPr>
          <p:spPr bwMode="auto">
            <a:xfrm>
              <a:off x="7072218" y="2377440"/>
              <a:ext cx="3573193" cy="2957802"/>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TextBox 41">
              <a:extLst>
                <a:ext uri="{FF2B5EF4-FFF2-40B4-BE49-F238E27FC236}">
                  <a16:creationId xmlns:a16="http://schemas.microsoft.com/office/drawing/2014/main" id="{C30A9904-F689-4C52-9FB8-58B2DCB8AC32}"/>
                </a:ext>
              </a:extLst>
            </p:cNvPr>
            <p:cNvSpPr txBox="1"/>
            <p:nvPr/>
          </p:nvSpPr>
          <p:spPr>
            <a:xfrm>
              <a:off x="7318767" y="2152443"/>
              <a:ext cx="1297732" cy="361009"/>
            </a:xfrm>
            <a:prstGeom prst="rect">
              <a:avLst/>
            </a:prstGeom>
            <a:solidFill>
              <a:schemeClr val="bg1">
                <a:lumMod val="9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537" b="1" dirty="0">
                  <a:solidFill>
                    <a:srgbClr val="000000"/>
                  </a:solidFill>
                  <a:latin typeface="Segoe UI"/>
                </a:rPr>
                <a:t>Region2</a:t>
              </a:r>
            </a:p>
          </p:txBody>
        </p:sp>
        <p:sp>
          <p:nvSpPr>
            <p:cNvPr id="92" name="TextBox 42">
              <a:extLst>
                <a:ext uri="{FF2B5EF4-FFF2-40B4-BE49-F238E27FC236}">
                  <a16:creationId xmlns:a16="http://schemas.microsoft.com/office/drawing/2014/main" id="{EB38C68A-BCE2-4B61-A9AF-1BFC76CEBF9E}"/>
                </a:ext>
              </a:extLst>
            </p:cNvPr>
            <p:cNvSpPr txBox="1"/>
            <p:nvPr/>
          </p:nvSpPr>
          <p:spPr>
            <a:xfrm>
              <a:off x="10025649" y="1202023"/>
              <a:ext cx="807670" cy="2940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1</a:t>
              </a:r>
            </a:p>
          </p:txBody>
        </p:sp>
        <p:pic>
          <p:nvPicPr>
            <p:cNvPr id="93" name="Graphic 43">
              <a:extLst>
                <a:ext uri="{FF2B5EF4-FFF2-40B4-BE49-F238E27FC236}">
                  <a16:creationId xmlns:a16="http://schemas.microsoft.com/office/drawing/2014/main" id="{E7ED74E0-4222-4DF1-841A-1376FA4491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7544" y="2971790"/>
              <a:ext cx="412418" cy="412418"/>
            </a:xfrm>
            <a:prstGeom prst="rect">
              <a:avLst/>
            </a:prstGeom>
          </p:spPr>
        </p:pic>
        <p:pic>
          <p:nvPicPr>
            <p:cNvPr id="94" name="Graphic 44">
              <a:extLst>
                <a:ext uri="{FF2B5EF4-FFF2-40B4-BE49-F238E27FC236}">
                  <a16:creationId xmlns:a16="http://schemas.microsoft.com/office/drawing/2014/main" id="{BFB5507C-186D-4EC5-9CB5-EA95C4AF9F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62118" y="2502213"/>
              <a:ext cx="376369" cy="376369"/>
            </a:xfrm>
            <a:prstGeom prst="rect">
              <a:avLst/>
            </a:prstGeom>
          </p:spPr>
        </p:pic>
        <p:pic>
          <p:nvPicPr>
            <p:cNvPr id="95" name="Graphic 45">
              <a:extLst>
                <a:ext uri="{FF2B5EF4-FFF2-40B4-BE49-F238E27FC236}">
                  <a16:creationId xmlns:a16="http://schemas.microsoft.com/office/drawing/2014/main" id="{B01B558C-5548-4522-BFBF-92DAAC10C9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94306" y="3889357"/>
              <a:ext cx="318811" cy="318811"/>
            </a:xfrm>
            <a:prstGeom prst="rect">
              <a:avLst/>
            </a:prstGeom>
          </p:spPr>
        </p:pic>
        <p:cxnSp>
          <p:nvCxnSpPr>
            <p:cNvPr id="96" name="Straight Connector 95">
              <a:extLst>
                <a:ext uri="{FF2B5EF4-FFF2-40B4-BE49-F238E27FC236}">
                  <a16:creationId xmlns:a16="http://schemas.microsoft.com/office/drawing/2014/main" id="{0B0CE339-9048-4ECF-B6F1-72CA29D6ED86}"/>
                </a:ext>
              </a:extLst>
            </p:cNvPr>
            <p:cNvCxnSpPr>
              <a:cxnSpLocks/>
            </p:cNvCxnSpPr>
            <p:nvPr/>
          </p:nvCxnSpPr>
          <p:spPr>
            <a:xfrm flipH="1">
              <a:off x="3356730" y="3658779"/>
              <a:ext cx="4863" cy="884888"/>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7" name="TextBox 47">
              <a:extLst>
                <a:ext uri="{FF2B5EF4-FFF2-40B4-BE49-F238E27FC236}">
                  <a16:creationId xmlns:a16="http://schemas.microsoft.com/office/drawing/2014/main" id="{515C6E2B-BDB4-44E9-8D53-AF855BE47337}"/>
                </a:ext>
              </a:extLst>
            </p:cNvPr>
            <p:cNvSpPr txBox="1"/>
            <p:nvPr/>
          </p:nvSpPr>
          <p:spPr>
            <a:xfrm>
              <a:off x="3801462" y="3909892"/>
              <a:ext cx="1127649" cy="294087"/>
            </a:xfrm>
            <a:prstGeom prst="rect">
              <a:avLst/>
            </a:prstGeom>
            <a:solidFill>
              <a:srgbClr val="D3D3D3"/>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Local </a:t>
              </a:r>
              <a:r>
                <a:rPr lang="fr-FR" sz="1153" b="1" dirty="0" err="1">
                  <a:solidFill>
                    <a:srgbClr val="000000"/>
                  </a:solidFill>
                  <a:latin typeface="Segoe UI"/>
                </a:rPr>
                <a:t>Peering</a:t>
              </a:r>
              <a:endParaRPr lang="fr-FR" sz="1153" b="1" dirty="0">
                <a:solidFill>
                  <a:srgbClr val="000000"/>
                </a:solidFill>
                <a:latin typeface="Segoe UI"/>
              </a:endParaRPr>
            </a:p>
          </p:txBody>
        </p:sp>
        <p:cxnSp>
          <p:nvCxnSpPr>
            <p:cNvPr id="98" name="Straight Connector 97">
              <a:extLst>
                <a:ext uri="{FF2B5EF4-FFF2-40B4-BE49-F238E27FC236}">
                  <a16:creationId xmlns:a16="http://schemas.microsoft.com/office/drawing/2014/main" id="{94972A2C-5446-4E19-A086-14B477AB9C21}"/>
                </a:ext>
              </a:extLst>
            </p:cNvPr>
            <p:cNvCxnSpPr>
              <a:cxnSpLocks/>
            </p:cNvCxnSpPr>
            <p:nvPr/>
          </p:nvCxnSpPr>
          <p:spPr>
            <a:xfrm>
              <a:off x="3540003" y="3429000"/>
              <a:ext cx="4117539" cy="15522"/>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9" name="Graphic 49">
              <a:extLst>
                <a:ext uri="{FF2B5EF4-FFF2-40B4-BE49-F238E27FC236}">
                  <a16:creationId xmlns:a16="http://schemas.microsoft.com/office/drawing/2014/main" id="{ABC80D03-D592-44C2-849F-FA3C56997B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94561" y="3008018"/>
              <a:ext cx="318811" cy="318811"/>
            </a:xfrm>
            <a:prstGeom prst="rect">
              <a:avLst/>
            </a:prstGeom>
          </p:spPr>
        </p:pic>
        <p:sp>
          <p:nvSpPr>
            <p:cNvPr id="100" name="TextBox 50">
              <a:extLst>
                <a:ext uri="{FF2B5EF4-FFF2-40B4-BE49-F238E27FC236}">
                  <a16:creationId xmlns:a16="http://schemas.microsoft.com/office/drawing/2014/main" id="{65A58D02-51CD-4125-853A-698A63B3C66C}"/>
                </a:ext>
              </a:extLst>
            </p:cNvPr>
            <p:cNvSpPr txBox="1"/>
            <p:nvPr/>
          </p:nvSpPr>
          <p:spPr>
            <a:xfrm>
              <a:off x="5057285" y="3019784"/>
              <a:ext cx="128675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Global </a:t>
              </a:r>
              <a:r>
                <a:rPr lang="fr-FR" sz="1153" b="1" dirty="0" err="1">
                  <a:solidFill>
                    <a:srgbClr val="000000"/>
                  </a:solidFill>
                  <a:latin typeface="Segoe UI"/>
                </a:rPr>
                <a:t>Peering</a:t>
              </a:r>
              <a:endParaRPr lang="fr-FR" sz="1153" b="1" dirty="0">
                <a:solidFill>
                  <a:srgbClr val="000000"/>
                </a:solidFill>
                <a:latin typeface="Segoe UI"/>
              </a:endParaRPr>
            </a:p>
          </p:txBody>
        </p:sp>
        <p:cxnSp>
          <p:nvCxnSpPr>
            <p:cNvPr id="101" name="Straight Connector 100">
              <a:extLst>
                <a:ext uri="{FF2B5EF4-FFF2-40B4-BE49-F238E27FC236}">
                  <a16:creationId xmlns:a16="http://schemas.microsoft.com/office/drawing/2014/main" id="{5973F810-63C5-484D-8150-4DDEC21EF85D}"/>
                </a:ext>
              </a:extLst>
            </p:cNvPr>
            <p:cNvCxnSpPr>
              <a:cxnSpLocks/>
            </p:cNvCxnSpPr>
            <p:nvPr/>
          </p:nvCxnSpPr>
          <p:spPr>
            <a:xfrm>
              <a:off x="3525137" y="4822430"/>
              <a:ext cx="4132406" cy="0"/>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2" name="Graphic 52">
              <a:extLst>
                <a:ext uri="{FF2B5EF4-FFF2-40B4-BE49-F238E27FC236}">
                  <a16:creationId xmlns:a16="http://schemas.microsoft.com/office/drawing/2014/main" id="{B407F99E-0DC9-4C33-AD8D-384E4BCF892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19946" y="4421812"/>
              <a:ext cx="318811" cy="318811"/>
            </a:xfrm>
            <a:prstGeom prst="rect">
              <a:avLst/>
            </a:prstGeom>
          </p:spPr>
        </p:pic>
        <p:sp>
          <p:nvSpPr>
            <p:cNvPr id="103" name="TextBox 53">
              <a:extLst>
                <a:ext uri="{FF2B5EF4-FFF2-40B4-BE49-F238E27FC236}">
                  <a16:creationId xmlns:a16="http://schemas.microsoft.com/office/drawing/2014/main" id="{89B82F1D-8119-4F9D-A9F5-EDA6AF79E0A9}"/>
                </a:ext>
              </a:extLst>
            </p:cNvPr>
            <p:cNvSpPr txBox="1"/>
            <p:nvPr/>
          </p:nvSpPr>
          <p:spPr>
            <a:xfrm>
              <a:off x="4982669" y="4433578"/>
              <a:ext cx="128675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Global </a:t>
              </a:r>
              <a:r>
                <a:rPr lang="fr-FR" sz="1153" b="1" dirty="0" err="1">
                  <a:solidFill>
                    <a:srgbClr val="000000"/>
                  </a:solidFill>
                  <a:latin typeface="Segoe UI"/>
                </a:rPr>
                <a:t>Peering</a:t>
              </a:r>
              <a:endParaRPr lang="fr-FR" sz="1153" b="1" dirty="0">
                <a:solidFill>
                  <a:srgbClr val="000000"/>
                </a:solidFill>
                <a:latin typeface="Segoe UI"/>
              </a:endParaRPr>
            </a:p>
          </p:txBody>
        </p:sp>
        <p:sp>
          <p:nvSpPr>
            <p:cNvPr id="104" name="TextBox 54">
              <a:extLst>
                <a:ext uri="{FF2B5EF4-FFF2-40B4-BE49-F238E27FC236}">
                  <a16:creationId xmlns:a16="http://schemas.microsoft.com/office/drawing/2014/main" id="{AA85F3DA-8086-4729-86FB-363AE6EBF5BE}"/>
                </a:ext>
              </a:extLst>
            </p:cNvPr>
            <p:cNvSpPr txBox="1"/>
            <p:nvPr/>
          </p:nvSpPr>
          <p:spPr>
            <a:xfrm>
              <a:off x="4929110" y="2561288"/>
              <a:ext cx="1568286" cy="2940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2, </a:t>
              </a:r>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3</a:t>
              </a:r>
            </a:p>
          </p:txBody>
        </p:sp>
      </p:grpSp>
    </p:spTree>
    <p:extLst>
      <p:ext uri="{BB962C8B-B14F-4D97-AF65-F5344CB8AC3E}">
        <p14:creationId xmlns:p14="http://schemas.microsoft.com/office/powerpoint/2010/main" val="424129276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FF002-48A8-45D8-960C-1B38CFF51544}"/>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BD15FBCB-4303-4379-9276-6637818D8AE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8131" y="2735155"/>
            <a:ext cx="1524213" cy="1524213"/>
          </a:xfrm>
          <a:prstGeom prst="rect">
            <a:avLst/>
          </a:prstGeom>
        </p:spPr>
      </p:pic>
    </p:spTree>
    <p:extLst>
      <p:ext uri="{BB962C8B-B14F-4D97-AF65-F5344CB8AC3E}">
        <p14:creationId xmlns:p14="http://schemas.microsoft.com/office/powerpoint/2010/main" val="23615925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VNet Peering Uses</a:t>
            </a:r>
          </a:p>
        </p:txBody>
      </p:sp>
      <p:sp>
        <p:nvSpPr>
          <p:cNvPr id="8" name="Rectangle 7">
            <a:extLst>
              <a:ext uri="{FF2B5EF4-FFF2-40B4-BE49-F238E27FC236}">
                <a16:creationId xmlns:a16="http://schemas.microsoft.com/office/drawing/2014/main" id="{8C36C860-EBA3-4CED-80B5-0E25FCB0C3C0}"/>
              </a:ext>
              <a:ext uri="{C183D7F6-B498-43B3-948B-1728B52AA6E4}">
                <adec:decorative xmlns:adec="http://schemas.microsoft.com/office/drawing/2017/decorative" val="0"/>
              </a:ext>
            </a:extLst>
          </p:cNvPr>
          <p:cNvSpPr/>
          <p:nvPr/>
        </p:nvSpPr>
        <p:spPr bwMode="auto">
          <a:xfrm>
            <a:off x="465017" y="3848120"/>
            <a:ext cx="9271835" cy="18392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marL="285750" indent="-285750">
              <a:spcBef>
                <a:spcPts val="1200"/>
              </a:spcBef>
              <a:buFont typeface="Arial" panose="020B0604020202020204" pitchFamily="34" charset="0"/>
              <a:buChar char="•"/>
            </a:pPr>
            <a:r>
              <a:rPr lang="en-US" dirty="0">
                <a:solidFill>
                  <a:schemeClr val="tx1"/>
                </a:solidFill>
              </a:rPr>
              <a:t>Two types of peering: Global and Regional</a:t>
            </a:r>
          </a:p>
          <a:p>
            <a:pPr marL="285750" indent="-285750">
              <a:spcBef>
                <a:spcPts val="1200"/>
              </a:spcBef>
              <a:buFont typeface="Arial" panose="020B0604020202020204" pitchFamily="34" charset="0"/>
              <a:buChar char="•"/>
            </a:pPr>
            <a:r>
              <a:rPr lang="en-US" dirty="0">
                <a:solidFill>
                  <a:schemeClr val="tx1"/>
                </a:solidFill>
              </a:rPr>
              <a:t>Connects two Azure virtual networks – you can peer across subscriptions and tenants</a:t>
            </a:r>
          </a:p>
          <a:p>
            <a:pPr marL="285750" indent="-285750">
              <a:spcBef>
                <a:spcPts val="1200"/>
              </a:spcBef>
              <a:buFont typeface="Arial" panose="020B0604020202020204" pitchFamily="34" charset="0"/>
              <a:buChar char="•"/>
            </a:pPr>
            <a:r>
              <a:rPr lang="en-US" dirty="0">
                <a:solidFill>
                  <a:schemeClr val="tx1"/>
                </a:solidFill>
              </a:rPr>
              <a:t>Peered networks use the Azure backbone for privacy and isolation</a:t>
            </a:r>
          </a:p>
          <a:p>
            <a:pPr marL="285750" indent="-285750">
              <a:spcBef>
                <a:spcPts val="1200"/>
              </a:spcBef>
              <a:buFont typeface="Arial" panose="020B0604020202020204" pitchFamily="34" charset="0"/>
              <a:buChar char="•"/>
            </a:pPr>
            <a:r>
              <a:rPr lang="en-US" dirty="0">
                <a:solidFill>
                  <a:schemeClr val="tx1"/>
                </a:solidFill>
              </a:rPr>
              <a:t>Easy to setup, seamless data transfer, and great performance</a:t>
            </a:r>
          </a:p>
        </p:txBody>
      </p:sp>
      <p:sp>
        <p:nvSpPr>
          <p:cNvPr id="6" name="Rectangle 5">
            <a:extLst>
              <a:ext uri="{FF2B5EF4-FFF2-40B4-BE49-F238E27FC236}">
                <a16:creationId xmlns:a16="http://schemas.microsoft.com/office/drawing/2014/main" id="{1CD046A1-E0F3-49B4-B76B-F112208A1D78}"/>
              </a:ext>
              <a:ext uri="{C183D7F6-B498-43B3-948B-1728B52AA6E4}">
                <adec:decorative xmlns:adec="http://schemas.microsoft.com/office/drawing/2017/decorative" val="1"/>
              </a:ext>
            </a:extLst>
          </p:cNvPr>
          <p:cNvSpPr/>
          <p:nvPr/>
        </p:nvSpPr>
        <p:spPr bwMode="auto">
          <a:xfrm>
            <a:off x="427039" y="1192213"/>
            <a:ext cx="11582400" cy="22342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descr="Two re">
            <a:extLst>
              <a:ext uri="{FF2B5EF4-FFF2-40B4-BE49-F238E27FC236}">
                <a16:creationId xmlns:a16="http://schemas.microsoft.com/office/drawing/2014/main" id="{1CF85CA1-49F8-4B6C-8B20-27074888E4AC}"/>
              </a:ext>
            </a:extLst>
          </p:cNvPr>
          <p:cNvGrpSpPr/>
          <p:nvPr/>
        </p:nvGrpSpPr>
        <p:grpSpPr>
          <a:xfrm>
            <a:off x="2067485" y="1650576"/>
            <a:ext cx="7404989" cy="1438502"/>
            <a:chOff x="3965172" y="1620582"/>
            <a:chExt cx="7404989" cy="1438502"/>
          </a:xfrm>
        </p:grpSpPr>
        <p:sp>
          <p:nvSpPr>
            <p:cNvPr id="26" name="Rectangle 25">
              <a:extLst>
                <a:ext uri="{FF2B5EF4-FFF2-40B4-BE49-F238E27FC236}">
                  <a16:creationId xmlns:a16="http://schemas.microsoft.com/office/drawing/2014/main" id="{F30E8EDF-945C-418C-BF2B-76DFF196D424}"/>
                </a:ext>
              </a:extLst>
            </p:cNvPr>
            <p:cNvSpPr/>
            <p:nvPr/>
          </p:nvSpPr>
          <p:spPr>
            <a:xfrm>
              <a:off x="7209846" y="1802674"/>
              <a:ext cx="4160315" cy="1242555"/>
            </a:xfrm>
            <a:prstGeom prst="rect">
              <a:avLst/>
            </a:prstGeom>
            <a:noFill/>
            <a:ln w="12700" cap="flat" cmpd="sng" algn="ctr">
              <a:solidFill>
                <a:srgbClr val="A5A5A5">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5715918-1D7F-4E58-9679-DBA060C2F7E8}"/>
                </a:ext>
              </a:extLst>
            </p:cNvPr>
            <p:cNvSpPr/>
            <p:nvPr/>
          </p:nvSpPr>
          <p:spPr>
            <a:xfrm>
              <a:off x="3965172" y="1816529"/>
              <a:ext cx="1762298" cy="1242555"/>
            </a:xfrm>
            <a:prstGeom prst="rect">
              <a:avLst/>
            </a:prstGeom>
            <a:noFill/>
            <a:ln w="12700" cap="flat" cmpd="sng" algn="ctr">
              <a:solidFill>
                <a:srgbClr val="A5A5A5">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6098CBA-1ED3-46C3-8A02-78DD25047CD3}"/>
                </a:ext>
              </a:extLst>
            </p:cNvPr>
            <p:cNvSpPr/>
            <p:nvPr/>
          </p:nvSpPr>
          <p:spPr>
            <a:xfrm>
              <a:off x="4258270" y="1620582"/>
              <a:ext cx="1107996" cy="369332"/>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Region 1</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9" name="Rectangle 28">
              <a:extLst>
                <a:ext uri="{FF2B5EF4-FFF2-40B4-BE49-F238E27FC236}">
                  <a16:creationId xmlns:a16="http://schemas.microsoft.com/office/drawing/2014/main" id="{54AF8826-0031-4882-98DC-DEFA3EE6F3D3}"/>
                </a:ext>
              </a:extLst>
            </p:cNvPr>
            <p:cNvSpPr/>
            <p:nvPr/>
          </p:nvSpPr>
          <p:spPr>
            <a:xfrm>
              <a:off x="8599848" y="1620582"/>
              <a:ext cx="1107996" cy="369332"/>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Region 2</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0" name="Rectangle 29">
              <a:extLst>
                <a:ext uri="{FF2B5EF4-FFF2-40B4-BE49-F238E27FC236}">
                  <a16:creationId xmlns:a16="http://schemas.microsoft.com/office/drawing/2014/main" id="{B16D94AD-7A6A-4F32-8769-0C5D192850C0}"/>
                </a:ext>
              </a:extLst>
            </p:cNvPr>
            <p:cNvSpPr/>
            <p:nvPr/>
          </p:nvSpPr>
          <p:spPr>
            <a:xfrm>
              <a:off x="7425307" y="2230639"/>
              <a:ext cx="956125" cy="578634"/>
            </a:xfrm>
            <a:prstGeom prst="rect">
              <a:avLst/>
            </a:prstGeom>
            <a:solidFill>
              <a:srgbClr val="5AEA0A"/>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VNet2</a:t>
              </a:r>
            </a:p>
          </p:txBody>
        </p:sp>
        <p:sp>
          <p:nvSpPr>
            <p:cNvPr id="31" name="Rectangle 30">
              <a:extLst>
                <a:ext uri="{FF2B5EF4-FFF2-40B4-BE49-F238E27FC236}">
                  <a16:creationId xmlns:a16="http://schemas.microsoft.com/office/drawing/2014/main" id="{C34E9560-CDE1-413B-83F3-3D401A994FC6}"/>
                </a:ext>
              </a:extLst>
            </p:cNvPr>
            <p:cNvSpPr/>
            <p:nvPr/>
          </p:nvSpPr>
          <p:spPr>
            <a:xfrm>
              <a:off x="10238008" y="2229395"/>
              <a:ext cx="956125" cy="578634"/>
            </a:xfrm>
            <a:prstGeom prst="rect">
              <a:avLst/>
            </a:prstGeom>
            <a:solidFill>
              <a:srgbClr val="5AEA0A"/>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VNet3</a:t>
              </a:r>
            </a:p>
          </p:txBody>
        </p:sp>
        <p:sp>
          <p:nvSpPr>
            <p:cNvPr id="32" name="Rectangle 31">
              <a:extLst>
                <a:ext uri="{FF2B5EF4-FFF2-40B4-BE49-F238E27FC236}">
                  <a16:creationId xmlns:a16="http://schemas.microsoft.com/office/drawing/2014/main" id="{F14EC9DD-3C07-4A04-A0B0-FC57EEB473CA}"/>
                </a:ext>
              </a:extLst>
            </p:cNvPr>
            <p:cNvSpPr/>
            <p:nvPr/>
          </p:nvSpPr>
          <p:spPr>
            <a:xfrm>
              <a:off x="4328161" y="2229954"/>
              <a:ext cx="956125" cy="578634"/>
            </a:xfrm>
            <a:prstGeom prst="rect">
              <a:avLst/>
            </a:prstGeom>
            <a:solidFill>
              <a:schemeClr val="tx2">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VNet1</a:t>
              </a:r>
            </a:p>
          </p:txBody>
        </p:sp>
        <p:cxnSp>
          <p:nvCxnSpPr>
            <p:cNvPr id="33" name="Connector: Elbow 32">
              <a:extLst>
                <a:ext uri="{FF2B5EF4-FFF2-40B4-BE49-F238E27FC236}">
                  <a16:creationId xmlns:a16="http://schemas.microsoft.com/office/drawing/2014/main" id="{B2FF0E91-9DF9-4AE0-9678-EDE3D5119548}"/>
                </a:ext>
              </a:extLst>
            </p:cNvPr>
            <p:cNvCxnSpPr>
              <a:cxnSpLocks/>
            </p:cNvCxnSpPr>
            <p:nvPr/>
          </p:nvCxnSpPr>
          <p:spPr>
            <a:xfrm>
              <a:off x="5284286" y="2519271"/>
              <a:ext cx="2141021" cy="685"/>
            </a:xfrm>
            <a:prstGeom prst="bentConnector3">
              <a:avLst/>
            </a:prstGeom>
            <a:noFill/>
            <a:ln w="28575" cap="flat" cmpd="sng" algn="ctr">
              <a:solidFill>
                <a:sysClr val="windowText" lastClr="000000"/>
              </a:solidFill>
              <a:prstDash val="solid"/>
              <a:miter lim="800000"/>
              <a:headEnd type="triangle"/>
              <a:tailEnd type="triangle"/>
            </a:ln>
            <a:effectLst/>
          </p:spPr>
        </p:cxnSp>
        <p:cxnSp>
          <p:nvCxnSpPr>
            <p:cNvPr id="34" name="Connector: Elbow 33">
              <a:extLst>
                <a:ext uri="{FF2B5EF4-FFF2-40B4-BE49-F238E27FC236}">
                  <a16:creationId xmlns:a16="http://schemas.microsoft.com/office/drawing/2014/main" id="{5662AA5B-8C93-43CF-AC98-6CC08005BF55}"/>
                </a:ext>
              </a:extLst>
            </p:cNvPr>
            <p:cNvCxnSpPr>
              <a:cxnSpLocks/>
            </p:cNvCxnSpPr>
            <p:nvPr/>
          </p:nvCxnSpPr>
          <p:spPr>
            <a:xfrm flipV="1">
              <a:off x="8381432" y="2518712"/>
              <a:ext cx="1856576" cy="1244"/>
            </a:xfrm>
            <a:prstGeom prst="bentConnector3">
              <a:avLst/>
            </a:prstGeom>
            <a:noFill/>
            <a:ln w="28575" cap="flat" cmpd="sng" algn="ctr">
              <a:solidFill>
                <a:sysClr val="windowText" lastClr="000000"/>
              </a:solidFill>
              <a:prstDash val="solid"/>
              <a:miter lim="800000"/>
              <a:headEnd type="triangle"/>
              <a:tailEnd type="triangle"/>
            </a:ln>
            <a:effectLst/>
          </p:spPr>
        </p:cxnSp>
        <p:sp>
          <p:nvSpPr>
            <p:cNvPr id="35" name="Rectangle 34">
              <a:extLst>
                <a:ext uri="{FF2B5EF4-FFF2-40B4-BE49-F238E27FC236}">
                  <a16:creationId xmlns:a16="http://schemas.microsoft.com/office/drawing/2014/main" id="{A683D48D-9D0A-4707-89D2-7582F119072B}"/>
                </a:ext>
              </a:extLst>
            </p:cNvPr>
            <p:cNvSpPr/>
            <p:nvPr/>
          </p:nvSpPr>
          <p:spPr>
            <a:xfrm>
              <a:off x="5768466" y="2170249"/>
              <a:ext cx="1460656" cy="66172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Global</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err="1">
                  <a:ln>
                    <a:noFill/>
                  </a:ln>
                  <a:solidFill>
                    <a:srgbClr val="000000"/>
                  </a:solidFill>
                  <a:effectLst/>
                  <a:uLnTx/>
                  <a:uFillTx/>
                  <a:latin typeface="Arial" panose="020B0604020202020204" pitchFamily="34" charset="0"/>
                </a:rPr>
                <a:t>VNet</a:t>
              </a: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 Peering</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sp>
          <p:nvSpPr>
            <p:cNvPr id="36" name="Rectangle 35">
              <a:extLst>
                <a:ext uri="{FF2B5EF4-FFF2-40B4-BE49-F238E27FC236}">
                  <a16:creationId xmlns:a16="http://schemas.microsoft.com/office/drawing/2014/main" id="{773227E5-1BB1-419D-ADFA-7730D9CDE218}"/>
                </a:ext>
              </a:extLst>
            </p:cNvPr>
            <p:cNvSpPr/>
            <p:nvPr/>
          </p:nvSpPr>
          <p:spPr>
            <a:xfrm>
              <a:off x="8577617" y="2187852"/>
              <a:ext cx="1458289" cy="66172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Regional </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VNet Peering</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grpSp>
    </p:spTree>
    <p:extLst>
      <p:ext uri="{BB962C8B-B14F-4D97-AF65-F5344CB8AC3E}">
        <p14:creationId xmlns:p14="http://schemas.microsoft.com/office/powerpoint/2010/main" val="292313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Gateway Transit and Connectivity Needs</a:t>
            </a:r>
          </a:p>
        </p:txBody>
      </p:sp>
      <p:sp>
        <p:nvSpPr>
          <p:cNvPr id="6" name="Rectangle 5">
            <a:extLst>
              <a:ext uri="{FF2B5EF4-FFF2-40B4-BE49-F238E27FC236}">
                <a16:creationId xmlns:a16="http://schemas.microsoft.com/office/drawing/2014/main" id="{F7407FBA-8AEB-45D6-BC1E-4BEC995A69C1}"/>
              </a:ext>
            </a:extLst>
          </p:cNvPr>
          <p:cNvSpPr/>
          <p:nvPr/>
        </p:nvSpPr>
        <p:spPr>
          <a:xfrm>
            <a:off x="427038" y="1378211"/>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Gateway transit allows peered virtual networks to share the gateway and get access to resources</a:t>
            </a:r>
          </a:p>
        </p:txBody>
      </p:sp>
      <p:sp>
        <p:nvSpPr>
          <p:cNvPr id="8" name="Rectangle 7">
            <a:extLst>
              <a:ext uri="{FF2B5EF4-FFF2-40B4-BE49-F238E27FC236}">
                <a16:creationId xmlns:a16="http://schemas.microsoft.com/office/drawing/2014/main" id="{3AFC85CE-A9A3-49E5-9E48-E583B7AE6057}"/>
              </a:ext>
            </a:extLst>
          </p:cNvPr>
          <p:cNvSpPr/>
          <p:nvPr/>
        </p:nvSpPr>
        <p:spPr>
          <a:xfrm>
            <a:off x="427038" y="2759326"/>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No VPN gateway is required in</a:t>
            </a:r>
            <a:br>
              <a:rPr lang="en-US" sz="2000" dirty="0">
                <a:solidFill>
                  <a:schemeClr val="tx1"/>
                </a:solidFill>
                <a:cs typeface="Segoe UI Semilight"/>
              </a:rPr>
            </a:br>
            <a:r>
              <a:rPr lang="en-US" sz="2000" dirty="0">
                <a:solidFill>
                  <a:schemeClr val="tx1"/>
                </a:solidFill>
                <a:cs typeface="Segoe UI Semilight"/>
              </a:rPr>
              <a:t>the peered virtual network</a:t>
            </a:r>
          </a:p>
        </p:txBody>
      </p:sp>
      <p:sp>
        <p:nvSpPr>
          <p:cNvPr id="9" name="Rectangle 8">
            <a:extLst>
              <a:ext uri="{FF2B5EF4-FFF2-40B4-BE49-F238E27FC236}">
                <a16:creationId xmlns:a16="http://schemas.microsoft.com/office/drawing/2014/main" id="{2F058A8E-300C-4F83-BBA4-DB16DBB04965}"/>
              </a:ext>
            </a:extLst>
          </p:cNvPr>
          <p:cNvSpPr/>
          <p:nvPr/>
        </p:nvSpPr>
        <p:spPr>
          <a:xfrm>
            <a:off x="427038" y="4140441"/>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Default VNet peering provides</a:t>
            </a:r>
            <a:br>
              <a:rPr lang="en-US" sz="2000" dirty="0">
                <a:solidFill>
                  <a:schemeClr val="tx1"/>
                </a:solidFill>
                <a:cs typeface="Segoe UI Semilight"/>
              </a:rPr>
            </a:br>
            <a:r>
              <a:rPr lang="en-US" sz="2000" dirty="0">
                <a:solidFill>
                  <a:schemeClr val="tx1"/>
                </a:solidFill>
                <a:cs typeface="Segoe UI Semilight"/>
              </a:rPr>
              <a:t>full connectivity</a:t>
            </a:r>
          </a:p>
        </p:txBody>
      </p:sp>
      <p:sp>
        <p:nvSpPr>
          <p:cNvPr id="7" name="Rectangle 6">
            <a:extLst>
              <a:ext uri="{FF2B5EF4-FFF2-40B4-BE49-F238E27FC236}">
                <a16:creationId xmlns:a16="http://schemas.microsoft.com/office/drawing/2014/main" id="{2093BF7E-8014-4D27-9F09-331484BD3499}"/>
              </a:ext>
              <a:ext uri="{C183D7F6-B498-43B3-948B-1728B52AA6E4}">
                <adec:decorative xmlns:adec="http://schemas.microsoft.com/office/drawing/2017/decorative" val="1"/>
              </a:ext>
            </a:extLst>
          </p:cNvPr>
          <p:cNvSpPr/>
          <p:nvPr/>
        </p:nvSpPr>
        <p:spPr bwMode="auto">
          <a:xfrm>
            <a:off x="4958942" y="1192213"/>
            <a:ext cx="7050495" cy="440324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1" descr="Diagram showing three VNets (VNet A, VNet B, and a Hub VNet). VNet A and the Hub VNet are peered. VNet B and the Hub VNet are peered. The Hub VNet has a NVA for VNet A and a VPN Gateway for VNet B">
            <a:extLst>
              <a:ext uri="{FF2B5EF4-FFF2-40B4-BE49-F238E27FC236}">
                <a16:creationId xmlns:a16="http://schemas.microsoft.com/office/drawing/2014/main" id="{676E3145-4E88-4DBF-83DB-D0D73C62F453}"/>
              </a:ext>
            </a:extLst>
          </p:cNvPr>
          <p:cNvPicPr>
            <a:picLocks noChangeAspect="1"/>
          </p:cNvPicPr>
          <p:nvPr/>
        </p:nvPicPr>
        <p:blipFill>
          <a:blip r:embed="rId3"/>
          <a:stretch>
            <a:fillRect/>
          </a:stretch>
        </p:blipFill>
        <p:spPr>
          <a:xfrm>
            <a:off x="5073014" y="1462691"/>
            <a:ext cx="6822350" cy="3820515"/>
          </a:xfrm>
          <a:prstGeom prst="rect">
            <a:avLst/>
          </a:prstGeom>
        </p:spPr>
      </p:pic>
      <p:pic>
        <p:nvPicPr>
          <p:cNvPr id="10" name="Picture 9" descr="Tick mark">
            <a:extLst>
              <a:ext uri="{FF2B5EF4-FFF2-40B4-BE49-F238E27FC236}">
                <a16:creationId xmlns:a16="http://schemas.microsoft.com/office/drawing/2014/main" id="{ED815E37-5BD4-41C3-B3D0-DA2514AA1390}"/>
              </a:ext>
            </a:extLst>
          </p:cNvPr>
          <p:cNvPicPr>
            <a:picLocks noChangeAspect="1"/>
          </p:cNvPicPr>
          <p:nvPr/>
        </p:nvPicPr>
        <p:blipFill>
          <a:blip r:embed="rId4"/>
          <a:stretch>
            <a:fillRect/>
          </a:stretch>
        </p:blipFill>
        <p:spPr>
          <a:xfrm>
            <a:off x="427038" y="5521556"/>
            <a:ext cx="786452" cy="780356"/>
          </a:xfrm>
          <a:prstGeom prst="rect">
            <a:avLst/>
          </a:prstGeom>
        </p:spPr>
      </p:pic>
      <p:sp>
        <p:nvSpPr>
          <p:cNvPr id="11" name="Freeform: Shape 10">
            <a:extLst>
              <a:ext uri="{FF2B5EF4-FFF2-40B4-BE49-F238E27FC236}">
                <a16:creationId xmlns:a16="http://schemas.microsoft.com/office/drawing/2014/main" id="{7B7EE18E-8603-4381-B4DF-85442428F806}"/>
              </a:ext>
            </a:extLst>
          </p:cNvPr>
          <p:cNvSpPr/>
          <p:nvPr/>
        </p:nvSpPr>
        <p:spPr bwMode="auto">
          <a:xfrm>
            <a:off x="0" y="5521556"/>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IP address spaces of connected networks can't overlap </a:t>
            </a:r>
          </a:p>
        </p:txBody>
      </p:sp>
    </p:spTree>
    <p:extLst>
      <p:ext uri="{BB962C8B-B14F-4D97-AF65-F5344CB8AC3E}">
        <p14:creationId xmlns:p14="http://schemas.microsoft.com/office/powerpoint/2010/main" val="241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D3FD-B0AE-A8AF-9778-C9562E09A29D}"/>
              </a:ext>
            </a:extLst>
          </p:cNvPr>
          <p:cNvSpPr>
            <a:spLocks noGrp="1"/>
          </p:cNvSpPr>
          <p:nvPr>
            <p:ph type="title"/>
          </p:nvPr>
        </p:nvSpPr>
        <p:spPr/>
        <p:txBody>
          <a:bodyPr/>
          <a:lstStyle/>
          <a:p>
            <a:r>
              <a:rPr lang="en-GB" dirty="0"/>
              <a:t>Review Hub and Spoke</a:t>
            </a:r>
          </a:p>
        </p:txBody>
      </p:sp>
      <p:pic>
        <p:nvPicPr>
          <p:cNvPr id="3076" name="Picture 4" descr="Hub-spoke network topology in Azure - Azure Architecture Center | Microsoft  Learn">
            <a:extLst>
              <a:ext uri="{FF2B5EF4-FFF2-40B4-BE49-F238E27FC236}">
                <a16:creationId xmlns:a16="http://schemas.microsoft.com/office/drawing/2014/main" id="{0546A6A5-8548-E4A3-09D1-F48942D5B9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1668" y="1261426"/>
            <a:ext cx="8919193" cy="510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5637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VNet Peering</a:t>
            </a:r>
          </a:p>
        </p:txBody>
      </p:sp>
      <p:sp>
        <p:nvSpPr>
          <p:cNvPr id="14" name="Rectangle 13">
            <a:extLst>
              <a:ext uri="{FF2B5EF4-FFF2-40B4-BE49-F238E27FC236}">
                <a16:creationId xmlns:a16="http://schemas.microsoft.com/office/drawing/2014/main" id="{D7A5AF0E-CC05-4A9D-8E20-C3F177D298E1}"/>
              </a:ext>
            </a:extLst>
          </p:cNvPr>
          <p:cNvSpPr/>
          <p:nvPr/>
        </p:nvSpPr>
        <p:spPr>
          <a:xfrm>
            <a:off x="578081" y="2052279"/>
            <a:ext cx="6007318" cy="124376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Semilight"/>
              </a:rPr>
              <a:t>Allow virtual network access settings</a:t>
            </a:r>
            <a:endParaRPr lang="en-US" sz="2000" dirty="0">
              <a:solidFill>
                <a:schemeClr val="tx1"/>
              </a:solidFill>
              <a:cs typeface="Segoe UI Semilight"/>
            </a:endParaRPr>
          </a:p>
        </p:txBody>
      </p:sp>
      <p:sp>
        <p:nvSpPr>
          <p:cNvPr id="15" name="Rectangle 14">
            <a:extLst>
              <a:ext uri="{FF2B5EF4-FFF2-40B4-BE49-F238E27FC236}">
                <a16:creationId xmlns:a16="http://schemas.microsoft.com/office/drawing/2014/main" id="{EDA40E1E-BF5F-4EEC-9E49-3981FAA450EF}"/>
              </a:ext>
            </a:extLst>
          </p:cNvPr>
          <p:cNvSpPr/>
          <p:nvPr/>
        </p:nvSpPr>
        <p:spPr>
          <a:xfrm>
            <a:off x="578081" y="3534390"/>
            <a:ext cx="6007318" cy="124376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Semilight"/>
              </a:rPr>
              <a:t>Configure forwarded traffic settings</a:t>
            </a:r>
            <a:endParaRPr lang="en-US" sz="2000" dirty="0">
              <a:solidFill>
                <a:schemeClr val="tx1"/>
              </a:solidFill>
              <a:cs typeface="Segoe UI Semilight"/>
            </a:endParaRPr>
          </a:p>
        </p:txBody>
      </p:sp>
      <p:sp>
        <p:nvSpPr>
          <p:cNvPr id="18" name="Rectangle 17">
            <a:extLst>
              <a:ext uri="{FF2B5EF4-FFF2-40B4-BE49-F238E27FC236}">
                <a16:creationId xmlns:a16="http://schemas.microsoft.com/office/drawing/2014/main" id="{F0059A8A-CF1E-4FAB-B1C2-469E93203736}"/>
              </a:ext>
              <a:ext uri="{C183D7F6-B498-43B3-948B-1728B52AA6E4}">
                <adec:decorative xmlns:adec="http://schemas.microsoft.com/office/drawing/2017/decorative" val="1"/>
              </a:ext>
            </a:extLst>
          </p:cNvPr>
          <p:cNvSpPr/>
          <p:nvPr/>
        </p:nvSpPr>
        <p:spPr bwMode="auto">
          <a:xfrm>
            <a:off x="6669248" y="1192213"/>
            <a:ext cx="5340189" cy="477996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Screenshot of the peering configuration showing the allow forward traffic, allow gateway transit, and configure remote gateway settings">
            <a:extLst>
              <a:ext uri="{FF2B5EF4-FFF2-40B4-BE49-F238E27FC236}">
                <a16:creationId xmlns:a16="http://schemas.microsoft.com/office/drawing/2014/main" id="{BA1A2A5A-12BF-4569-BA91-3AF03DCC1FAF}"/>
              </a:ext>
            </a:extLst>
          </p:cNvPr>
          <p:cNvPicPr>
            <a:picLocks noChangeAspect="1"/>
          </p:cNvPicPr>
          <p:nvPr/>
        </p:nvPicPr>
        <p:blipFill>
          <a:blip r:embed="rId3"/>
          <a:stretch>
            <a:fillRect/>
          </a:stretch>
        </p:blipFill>
        <p:spPr>
          <a:xfrm>
            <a:off x="7085012" y="1400790"/>
            <a:ext cx="4305300" cy="4267200"/>
          </a:xfrm>
          <a:prstGeom prst="rect">
            <a:avLst/>
          </a:prstGeom>
        </p:spPr>
      </p:pic>
    </p:spTree>
    <p:extLst>
      <p:ext uri="{BB962C8B-B14F-4D97-AF65-F5344CB8AC3E}">
        <p14:creationId xmlns:p14="http://schemas.microsoft.com/office/powerpoint/2010/main" val="1452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3BC3-6785-41BD-8F34-1680F2EEED2A}"/>
              </a:ext>
            </a:extLst>
          </p:cNvPr>
          <p:cNvSpPr>
            <a:spLocks noGrp="1"/>
          </p:cNvSpPr>
          <p:nvPr>
            <p:ph type="title"/>
          </p:nvPr>
        </p:nvSpPr>
        <p:spPr/>
        <p:txBody>
          <a:bodyPr/>
          <a:lstStyle/>
          <a:p>
            <a:r>
              <a:rPr lang="en-US" dirty="0"/>
              <a:t>Determine Service Chaining Uses</a:t>
            </a:r>
          </a:p>
        </p:txBody>
      </p:sp>
      <p:sp>
        <p:nvSpPr>
          <p:cNvPr id="5" name="Rectangle 4">
            <a:extLst>
              <a:ext uri="{FF2B5EF4-FFF2-40B4-BE49-F238E27FC236}">
                <a16:creationId xmlns:a16="http://schemas.microsoft.com/office/drawing/2014/main" id="{AC0D6B89-BAF6-4189-BBB4-C6B384C18E1C}"/>
              </a:ext>
              <a:ext uri="{C183D7F6-B498-43B3-948B-1728B52AA6E4}">
                <adec:decorative xmlns:adec="http://schemas.microsoft.com/office/drawing/2017/decorative" val="0"/>
              </a:ext>
            </a:extLst>
          </p:cNvPr>
          <p:cNvSpPr/>
          <p:nvPr/>
        </p:nvSpPr>
        <p:spPr bwMode="auto">
          <a:xfrm>
            <a:off x="427037" y="1192214"/>
            <a:ext cx="5455457" cy="121560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Leverage user-defined routes and service chaining to implement custom routing</a:t>
            </a:r>
          </a:p>
        </p:txBody>
      </p:sp>
      <p:sp>
        <p:nvSpPr>
          <p:cNvPr id="6" name="Rectangle 5">
            <a:extLst>
              <a:ext uri="{FF2B5EF4-FFF2-40B4-BE49-F238E27FC236}">
                <a16:creationId xmlns:a16="http://schemas.microsoft.com/office/drawing/2014/main" id="{B904A581-D9C8-4643-AE10-7C021115F68C}"/>
              </a:ext>
              <a:ext uri="{C183D7F6-B498-43B3-948B-1728B52AA6E4}">
                <adec:decorative xmlns:adec="http://schemas.microsoft.com/office/drawing/2017/decorative" val="0"/>
              </a:ext>
            </a:extLst>
          </p:cNvPr>
          <p:cNvSpPr/>
          <p:nvPr/>
        </p:nvSpPr>
        <p:spPr bwMode="auto">
          <a:xfrm>
            <a:off x="427037" y="2559440"/>
            <a:ext cx="5455457" cy="121560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Implement a VNet hub with a network virtual appliance or a VPN gateway</a:t>
            </a:r>
          </a:p>
        </p:txBody>
      </p:sp>
      <p:sp>
        <p:nvSpPr>
          <p:cNvPr id="7" name="Rectangle 6">
            <a:extLst>
              <a:ext uri="{FF2B5EF4-FFF2-40B4-BE49-F238E27FC236}">
                <a16:creationId xmlns:a16="http://schemas.microsoft.com/office/drawing/2014/main" id="{28DF0634-5B1E-40CB-BCAA-C7A268E6EF5E}"/>
              </a:ext>
              <a:ext uri="{C183D7F6-B498-43B3-948B-1728B52AA6E4}">
                <adec:decorative xmlns:adec="http://schemas.microsoft.com/office/drawing/2017/decorative" val="0"/>
              </a:ext>
            </a:extLst>
          </p:cNvPr>
          <p:cNvSpPr/>
          <p:nvPr/>
        </p:nvSpPr>
        <p:spPr bwMode="auto">
          <a:xfrm>
            <a:off x="427037" y="3926667"/>
            <a:ext cx="5455457" cy="196486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Service chaining enables you to direct traffic from one virtual network to a virtual appliance, or virtual network gateway,</a:t>
            </a:r>
            <a:br>
              <a:rPr lang="en-US" sz="2000" dirty="0">
                <a:solidFill>
                  <a:schemeClr val="tx1"/>
                </a:solidFill>
              </a:rPr>
            </a:br>
            <a:r>
              <a:rPr lang="en-US" sz="2000" dirty="0">
                <a:solidFill>
                  <a:schemeClr val="tx1"/>
                </a:solidFill>
              </a:rPr>
              <a:t>in a peered virtual network, through</a:t>
            </a:r>
            <a:br>
              <a:rPr lang="en-US" sz="2000" dirty="0">
                <a:solidFill>
                  <a:schemeClr val="tx1"/>
                </a:solidFill>
              </a:rPr>
            </a:br>
            <a:r>
              <a:rPr lang="en-US" sz="2000" dirty="0">
                <a:solidFill>
                  <a:schemeClr val="tx1"/>
                </a:solidFill>
              </a:rPr>
              <a:t>user-defined routes</a:t>
            </a:r>
          </a:p>
        </p:txBody>
      </p:sp>
      <p:sp>
        <p:nvSpPr>
          <p:cNvPr id="8" name="Rectangle 7">
            <a:extLst>
              <a:ext uri="{FF2B5EF4-FFF2-40B4-BE49-F238E27FC236}">
                <a16:creationId xmlns:a16="http://schemas.microsoft.com/office/drawing/2014/main" id="{33169B7F-CD0C-4F6E-B2D1-15B502EA6CA3}"/>
              </a:ext>
              <a:ext uri="{C183D7F6-B498-43B3-948B-1728B52AA6E4}">
                <adec:decorative xmlns:adec="http://schemas.microsoft.com/office/drawing/2017/decorative" val="1"/>
              </a:ext>
            </a:extLst>
          </p:cNvPr>
          <p:cNvSpPr/>
          <p:nvPr/>
        </p:nvSpPr>
        <p:spPr bwMode="auto">
          <a:xfrm>
            <a:off x="6037943" y="1192213"/>
            <a:ext cx="5971495" cy="469931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3" name="Group 2" descr="A Hub VNet with NVA or VPN Gateway and two subnets. ">
            <a:extLst>
              <a:ext uri="{FF2B5EF4-FFF2-40B4-BE49-F238E27FC236}">
                <a16:creationId xmlns:a16="http://schemas.microsoft.com/office/drawing/2014/main" id="{15EA6914-DB2F-4C11-8E9E-1AEB2B84296F}"/>
              </a:ext>
            </a:extLst>
          </p:cNvPr>
          <p:cNvGrpSpPr/>
          <p:nvPr/>
        </p:nvGrpSpPr>
        <p:grpSpPr>
          <a:xfrm>
            <a:off x="6331409" y="2559440"/>
            <a:ext cx="5358096" cy="1999790"/>
            <a:chOff x="6331409" y="2559440"/>
            <a:chExt cx="5358096" cy="1999790"/>
          </a:xfrm>
        </p:grpSpPr>
        <p:sp>
          <p:nvSpPr>
            <p:cNvPr id="23" name="Rectangle 22">
              <a:extLst>
                <a:ext uri="{FF2B5EF4-FFF2-40B4-BE49-F238E27FC236}">
                  <a16:creationId xmlns:a16="http://schemas.microsoft.com/office/drawing/2014/main" id="{D4A3A6AA-1E3F-4DE7-A6B2-121C8FA32873}"/>
                </a:ext>
              </a:extLst>
            </p:cNvPr>
            <p:cNvSpPr/>
            <p:nvPr/>
          </p:nvSpPr>
          <p:spPr>
            <a:xfrm>
              <a:off x="6424811" y="2969419"/>
              <a:ext cx="3188112" cy="1242555"/>
            </a:xfrm>
            <a:prstGeom prst="rect">
              <a:avLst/>
            </a:prstGeom>
            <a:solidFill>
              <a:srgbClr val="F9FDD7"/>
            </a:solidFill>
            <a:ln w="12700" cap="flat" cmpd="sng" algn="ctr">
              <a:solidFill>
                <a:srgbClr val="A5A5A5">
                  <a:shade val="50000"/>
                </a:srgbClr>
              </a:solidFill>
              <a:prstDash val="sysDash"/>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6C692488-A51E-4D43-908E-58EBCE6181BD}"/>
                </a:ext>
              </a:extLst>
            </p:cNvPr>
            <p:cNvSpPr/>
            <p:nvPr/>
          </p:nvSpPr>
          <p:spPr>
            <a:xfrm>
              <a:off x="7372664" y="2796050"/>
              <a:ext cx="1184940" cy="369332"/>
            </a:xfrm>
            <a:prstGeom prst="rect">
              <a:avLst/>
            </a:prstGeom>
            <a:solidFill>
              <a:sysClr val="window" lastClr="FFFFFF"/>
            </a:solidFill>
          </p:spPr>
          <p:style>
            <a:lnRef idx="0">
              <a:scrgbClr r="0" g="0" b="0"/>
            </a:lnRef>
            <a:fillRef idx="0">
              <a:scrgbClr r="0" g="0" b="0"/>
            </a:fillRef>
            <a:effectRef idx="0">
              <a:scrgbClr r="0" g="0" b="0"/>
            </a:effectRef>
            <a:fontRef idx="major"/>
          </p:style>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Hub </a:t>
              </a:r>
              <a:r>
                <a:rPr kumimoji="0" lang="en-US" sz="1800" b="0" i="0" u="none" strike="noStrike" kern="0" cap="none" spc="0" normalizeH="0" baseline="0" noProof="0" dirty="0" err="1">
                  <a:ln>
                    <a:noFill/>
                  </a:ln>
                  <a:solidFill>
                    <a:srgbClr val="000000"/>
                  </a:solidFill>
                  <a:effectLst/>
                  <a:uLnTx/>
                  <a:uFillTx/>
                  <a:latin typeface="Arial" panose="020B0604020202020204" pitchFamily="34" charset="0"/>
                </a:rPr>
                <a:t>VNet</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7" name="Rectangle 26">
              <a:extLst>
                <a:ext uri="{FF2B5EF4-FFF2-40B4-BE49-F238E27FC236}">
                  <a16:creationId xmlns:a16="http://schemas.microsoft.com/office/drawing/2014/main" id="{566557E2-9023-4A1A-8C3F-788C65375740}"/>
                </a:ext>
              </a:extLst>
            </p:cNvPr>
            <p:cNvSpPr/>
            <p:nvPr/>
          </p:nvSpPr>
          <p:spPr>
            <a:xfrm>
              <a:off x="10731612" y="2559440"/>
              <a:ext cx="956125" cy="578634"/>
            </a:xfrm>
            <a:prstGeom prst="rect">
              <a:avLst/>
            </a:prstGeom>
            <a:solidFill>
              <a:srgbClr val="5AEA0A"/>
            </a:solidFill>
            <a:ln w="12700" cap="flat" cmpd="sng" algn="ctr">
              <a:solidFill>
                <a:srgbClr val="70AD47">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VNet2</a:t>
              </a:r>
            </a:p>
          </p:txBody>
        </p:sp>
        <p:sp>
          <p:nvSpPr>
            <p:cNvPr id="29" name="Rectangle 28">
              <a:extLst>
                <a:ext uri="{FF2B5EF4-FFF2-40B4-BE49-F238E27FC236}">
                  <a16:creationId xmlns:a16="http://schemas.microsoft.com/office/drawing/2014/main" id="{5E094271-EED0-425B-ACA1-7C5C3FC21977}"/>
                </a:ext>
              </a:extLst>
            </p:cNvPr>
            <p:cNvSpPr/>
            <p:nvPr/>
          </p:nvSpPr>
          <p:spPr>
            <a:xfrm>
              <a:off x="10733380" y="3980596"/>
              <a:ext cx="956125" cy="578634"/>
            </a:xfrm>
            <a:prstGeom prst="rect">
              <a:avLst/>
            </a:prstGeom>
            <a:solidFill>
              <a:srgbClr val="5AEA0A"/>
            </a:solidFill>
            <a:ln w="12700" cap="flat" cmpd="sng" algn="ctr">
              <a:solidFill>
                <a:srgbClr val="70AD47">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VNet3</a:t>
              </a:r>
            </a:p>
          </p:txBody>
        </p:sp>
        <p:cxnSp>
          <p:nvCxnSpPr>
            <p:cNvPr id="31" name="Connector: Elbow 30">
              <a:extLst>
                <a:ext uri="{FF2B5EF4-FFF2-40B4-BE49-F238E27FC236}">
                  <a16:creationId xmlns:a16="http://schemas.microsoft.com/office/drawing/2014/main" id="{CFF1953B-7D81-4815-9AE1-B5382E838CD8}"/>
                </a:ext>
              </a:extLst>
            </p:cNvPr>
            <p:cNvCxnSpPr>
              <a:cxnSpLocks/>
              <a:stCxn id="23" idx="3"/>
            </p:cNvCxnSpPr>
            <p:nvPr/>
          </p:nvCxnSpPr>
          <p:spPr>
            <a:xfrm flipV="1">
              <a:off x="9612923" y="2848757"/>
              <a:ext cx="1118689" cy="741940"/>
            </a:xfrm>
            <a:prstGeom prst="bentConnector3">
              <a:avLst>
                <a:gd name="adj1" fmla="val 50000"/>
              </a:avLst>
            </a:prstGeom>
            <a:noFill/>
            <a:ln w="28575" cap="flat" cmpd="sng" algn="ctr">
              <a:solidFill>
                <a:sysClr val="windowText" lastClr="000000"/>
              </a:solidFill>
              <a:prstDash val="solid"/>
              <a:miter lim="800000"/>
              <a:headEnd type="triangle"/>
              <a:tailEnd type="triangle"/>
            </a:ln>
            <a:effectLst/>
          </p:spPr>
        </p:cxnSp>
        <p:cxnSp>
          <p:nvCxnSpPr>
            <p:cNvPr id="33" name="Connector: Elbow 32">
              <a:extLst>
                <a:ext uri="{FF2B5EF4-FFF2-40B4-BE49-F238E27FC236}">
                  <a16:creationId xmlns:a16="http://schemas.microsoft.com/office/drawing/2014/main" id="{9DFE7FEC-03B8-4B9E-ACD2-E9009A8C6B88}"/>
                </a:ext>
              </a:extLst>
            </p:cNvPr>
            <p:cNvCxnSpPr>
              <a:cxnSpLocks/>
              <a:stCxn id="23" idx="3"/>
            </p:cNvCxnSpPr>
            <p:nvPr/>
          </p:nvCxnSpPr>
          <p:spPr>
            <a:xfrm>
              <a:off x="9612923" y="3590697"/>
              <a:ext cx="1120457" cy="679216"/>
            </a:xfrm>
            <a:prstGeom prst="bentConnector3">
              <a:avLst>
                <a:gd name="adj1" fmla="val 50000"/>
              </a:avLst>
            </a:prstGeom>
            <a:noFill/>
            <a:ln w="28575" cap="flat" cmpd="sng" algn="ctr">
              <a:solidFill>
                <a:sysClr val="windowText" lastClr="000000"/>
              </a:solidFill>
              <a:prstDash val="solid"/>
              <a:miter lim="800000"/>
              <a:headEnd type="triangle"/>
              <a:tailEnd type="triangle"/>
            </a:ln>
            <a:effectLst/>
          </p:spPr>
        </p:cxnSp>
        <p:sp>
          <p:nvSpPr>
            <p:cNvPr id="35" name="Rectangle 34">
              <a:extLst>
                <a:ext uri="{FF2B5EF4-FFF2-40B4-BE49-F238E27FC236}">
                  <a16:creationId xmlns:a16="http://schemas.microsoft.com/office/drawing/2014/main" id="{4B77C2DA-E8E0-4FCB-9272-63E3C69F3B90}"/>
                </a:ext>
              </a:extLst>
            </p:cNvPr>
            <p:cNvSpPr/>
            <p:nvPr/>
          </p:nvSpPr>
          <p:spPr>
            <a:xfrm>
              <a:off x="6331409" y="3271883"/>
              <a:ext cx="3279745" cy="1200329"/>
            </a:xfrm>
            <a:prstGeom prst="rect">
              <a:avLst/>
            </a:prstGeom>
          </p:spPr>
          <p:txBody>
            <a:bodyPr wrap="square">
              <a:spAutoFit/>
            </a:bodyPr>
            <a:lstStyle/>
            <a:p>
              <a:pPr algn="ctr" defTabSz="914400"/>
              <a:r>
                <a:rPr lang="en-US" b="1" dirty="0">
                  <a:solidFill>
                    <a:srgbClr val="000000"/>
                  </a:solidFill>
                  <a:latin typeface="Arial" panose="020B0604020202020204" pitchFamily="34" charset="0"/>
                </a:rPr>
                <a:t>Network Virtual Appliance or</a:t>
              </a:r>
            </a:p>
            <a:p>
              <a:pPr algn="ctr" defTabSz="914400"/>
              <a:r>
                <a:rPr lang="en-US" b="1" dirty="0">
                  <a:solidFill>
                    <a:srgbClr val="000000"/>
                  </a:solidFill>
                  <a:latin typeface="Arial" panose="020B0604020202020204" pitchFamily="34" charset="0"/>
                </a:rPr>
                <a:t>VPN Gateway</a:t>
              </a:r>
            </a:p>
            <a:p>
              <a:pPr algn="ctr" defTabSz="914400"/>
              <a:endParaRPr lang="en-US" dirty="0">
                <a:solidFill>
                  <a:prstClr val="black"/>
                </a:solidFill>
                <a:latin typeface="Calibri" panose="020F0502020204030204"/>
              </a:endParaRPr>
            </a:p>
          </p:txBody>
        </p:sp>
      </p:grpSp>
    </p:spTree>
    <p:extLst>
      <p:ext uri="{BB962C8B-B14F-4D97-AF65-F5344CB8AC3E}">
        <p14:creationId xmlns:p14="http://schemas.microsoft.com/office/powerpoint/2010/main" val="334886969"/>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4392</Words>
  <Application>Microsoft Office PowerPoint</Application>
  <PresentationFormat>Custom</PresentationFormat>
  <Paragraphs>531</Paragraphs>
  <Slides>41</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0" baseType="lpstr">
      <vt:lpstr>Arial</vt:lpstr>
      <vt:lpstr>Calibri</vt:lpstr>
      <vt:lpstr>Consolas</vt:lpstr>
      <vt:lpstr>Roboto</vt:lpstr>
      <vt:lpstr>Segoe UI</vt:lpstr>
      <vt:lpstr>Segoe UI Semibold</vt:lpstr>
      <vt:lpstr>Wingdings</vt:lpstr>
      <vt:lpstr>Azure 1</vt:lpstr>
      <vt:lpstr>Bitmap Image</vt:lpstr>
      <vt:lpstr>AZ-104T00A Administer Intersite Connectivity</vt:lpstr>
      <vt:lpstr>Administer Intersite Connectivity Introduction</vt:lpstr>
      <vt:lpstr>Configure VNet Peering</vt:lpstr>
      <vt:lpstr>Configure VNet Peering Introduction</vt:lpstr>
      <vt:lpstr>Determine VNet Peering Uses</vt:lpstr>
      <vt:lpstr>Determine Gateway Transit and Connectivity Needs</vt:lpstr>
      <vt:lpstr>Review Hub and Spoke</vt:lpstr>
      <vt:lpstr>Create VNet Peering</vt:lpstr>
      <vt:lpstr>Determine Service Chaining Uses</vt:lpstr>
      <vt:lpstr>Demonstration – VNet Peering</vt:lpstr>
      <vt:lpstr>Knowledge Check</vt:lpstr>
      <vt:lpstr>Summary and Resources – Configure VNet Peering</vt:lpstr>
      <vt:lpstr>Lesson 02: Configure VPN Gateway</vt:lpstr>
      <vt:lpstr>Configure VPN Gateway Introduction</vt:lpstr>
      <vt:lpstr>Determine VPN Gateway Uses</vt:lpstr>
      <vt:lpstr>Create Site-to-Site VPN Connections</vt:lpstr>
      <vt:lpstr>Demonstration – VPN gateways</vt:lpstr>
      <vt:lpstr>Create the Gateway Subnet</vt:lpstr>
      <vt:lpstr>Create the VPN Gateway</vt:lpstr>
      <vt:lpstr>Determine Gateway SKU and Generation</vt:lpstr>
      <vt:lpstr>Determine VPN Gateway Type</vt:lpstr>
      <vt:lpstr>Create the Local Network Gateway</vt:lpstr>
      <vt:lpstr>Create the On-premises VPN Device</vt:lpstr>
      <vt:lpstr>Create the VPN Connection</vt:lpstr>
      <vt:lpstr>Determine High Availability Scenarios</vt:lpstr>
      <vt:lpstr>Knowledge Check</vt:lpstr>
      <vt:lpstr>Summary and Resources – Configure VPN Gateway</vt:lpstr>
      <vt:lpstr>Lesson 03: Configure ExpressRoute and Virtual WAN</vt:lpstr>
      <vt:lpstr>Configure ExpressRoute and Virtual WAN Introduction</vt:lpstr>
      <vt:lpstr>Determine ExpressRoute Uses</vt:lpstr>
      <vt:lpstr>Determine ExpressRoute Capabilities</vt:lpstr>
      <vt:lpstr>Coexist Site-to-Site and ExpressRoute</vt:lpstr>
      <vt:lpstr>Compare Intersite Connection Options</vt:lpstr>
      <vt:lpstr>Determine Virtual WAN Uses</vt:lpstr>
      <vt:lpstr>Connectivity Options</vt:lpstr>
      <vt:lpstr>Knowledge Check</vt:lpstr>
      <vt:lpstr>Summary and Resources – Configure ExpressRoute and Virtual WANs</vt:lpstr>
      <vt:lpstr>Lab 05 - Implement Intersite Connectivity</vt:lpstr>
      <vt:lpstr>Lab 05 – Implement intersite connectivity</vt:lpstr>
      <vt:lpstr>Lab 05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2022-03-15T18:52:49Z</dcterms:created>
  <dcterms:modified xsi:type="dcterms:W3CDTF">2022-12-06T21:02:14Z</dcterms:modified>
</cp:coreProperties>
</file>