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56"/>
  </p:notesMasterIdLst>
  <p:handoutMasterIdLst>
    <p:handoutMasterId r:id="rId57"/>
  </p:handoutMasterIdLst>
  <p:sldIdLst>
    <p:sldId id="1719" r:id="rId2"/>
    <p:sldId id="2495" r:id="rId3"/>
    <p:sldId id="1865" r:id="rId4"/>
    <p:sldId id="2485" r:id="rId5"/>
    <p:sldId id="2356" r:id="rId6"/>
    <p:sldId id="2357" r:id="rId7"/>
    <p:sldId id="2496" r:id="rId8"/>
    <p:sldId id="2556" r:id="rId9"/>
    <p:sldId id="2557" r:id="rId10"/>
    <p:sldId id="2524" r:id="rId11"/>
    <p:sldId id="2558" r:id="rId12"/>
    <p:sldId id="2528" r:id="rId13"/>
    <p:sldId id="2560" r:id="rId14"/>
    <p:sldId id="2241" r:id="rId15"/>
    <p:sldId id="2010" r:id="rId16"/>
    <p:sldId id="2487" r:id="rId17"/>
    <p:sldId id="2535" r:id="rId18"/>
    <p:sldId id="2561" r:id="rId19"/>
    <p:sldId id="2457" r:id="rId20"/>
    <p:sldId id="2458" r:id="rId21"/>
    <p:sldId id="2562" r:id="rId22"/>
    <p:sldId id="2530" r:id="rId23"/>
    <p:sldId id="1921" r:id="rId24"/>
    <p:sldId id="2459" r:id="rId25"/>
    <p:sldId id="2461" r:id="rId26"/>
    <p:sldId id="2564" r:id="rId27"/>
    <p:sldId id="2563" r:id="rId28"/>
    <p:sldId id="2532" r:id="rId29"/>
    <p:sldId id="2011" r:id="rId30"/>
    <p:sldId id="2520" r:id="rId31"/>
    <p:sldId id="2488" r:id="rId32"/>
    <p:sldId id="2519" r:id="rId33"/>
    <p:sldId id="2521" r:id="rId34"/>
    <p:sldId id="2565" r:id="rId35"/>
    <p:sldId id="2531" r:id="rId36"/>
    <p:sldId id="2544" r:id="rId37"/>
    <p:sldId id="2547" r:id="rId38"/>
    <p:sldId id="2511" r:id="rId39"/>
    <p:sldId id="2545" r:id="rId40"/>
    <p:sldId id="2512" r:id="rId41"/>
    <p:sldId id="2546" r:id="rId42"/>
    <p:sldId id="2566" r:id="rId43"/>
    <p:sldId id="2555" r:id="rId44"/>
    <p:sldId id="2522" r:id="rId45"/>
    <p:sldId id="2008" r:id="rId46"/>
    <p:sldId id="2526" r:id="rId47"/>
    <p:sldId id="2529" r:id="rId48"/>
    <p:sldId id="2358" r:id="rId49"/>
    <p:sldId id="2359" r:id="rId50"/>
    <p:sldId id="2497" r:id="rId51"/>
    <p:sldId id="2361" r:id="rId52"/>
    <p:sldId id="2525" r:id="rId53"/>
    <p:sldId id="2456" r:id="rId54"/>
    <p:sldId id="1896"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work Traffic Management" id="{5C8335FD-ABE1-4532-A57F-09675EA2EF07}">
          <p14:sldIdLst>
            <p14:sldId id="1719"/>
            <p14:sldId id="2495"/>
          </p14:sldIdLst>
        </p14:section>
        <p14:section name="Routing and Endpoints" id="{9D75EA2C-C99C-4543-992A-A54992471AB1}">
          <p14:sldIdLst>
            <p14:sldId id="1865"/>
            <p14:sldId id="2485"/>
            <p14:sldId id="2356"/>
            <p14:sldId id="2357"/>
            <p14:sldId id="2496"/>
            <p14:sldId id="2556"/>
            <p14:sldId id="2557"/>
            <p14:sldId id="2524"/>
            <p14:sldId id="2558"/>
            <p14:sldId id="2528"/>
            <p14:sldId id="2560"/>
            <p14:sldId id="2241"/>
          </p14:sldIdLst>
        </p14:section>
        <p14:section name="Load Balancer" id="{A5A2CF0F-0DE0-4121-B032-B8983578C3FE}">
          <p14:sldIdLst>
            <p14:sldId id="2010"/>
            <p14:sldId id="2487"/>
            <p14:sldId id="2535"/>
            <p14:sldId id="2561"/>
            <p14:sldId id="2457"/>
            <p14:sldId id="2458"/>
            <p14:sldId id="2562"/>
            <p14:sldId id="2530"/>
            <p14:sldId id="1921"/>
            <p14:sldId id="2459"/>
            <p14:sldId id="2461"/>
            <p14:sldId id="2564"/>
            <p14:sldId id="2563"/>
            <p14:sldId id="2532"/>
          </p14:sldIdLst>
        </p14:section>
        <p14:section name="App Gateway" id="{99B49270-E829-49EE-B686-630700DA5AE3}">
          <p14:sldIdLst>
            <p14:sldId id="2011"/>
            <p14:sldId id="2520"/>
            <p14:sldId id="2488"/>
            <p14:sldId id="2519"/>
            <p14:sldId id="2521"/>
            <p14:sldId id="2565"/>
            <p14:sldId id="2531"/>
            <p14:sldId id="2544"/>
            <p14:sldId id="2547"/>
            <p14:sldId id="2511"/>
            <p14:sldId id="2545"/>
            <p14:sldId id="2512"/>
            <p14:sldId id="2546"/>
            <p14:sldId id="2566"/>
            <p14:sldId id="2555"/>
          </p14:sldIdLst>
        </p14:section>
        <p14:section name="Labs" id="{7F5A2C29-A914-4B06-B5AD-B2EF27B283C8}">
          <p14:sldIdLst>
            <p14:sldId id="2522"/>
            <p14:sldId id="2008"/>
            <p14:sldId id="2526"/>
            <p14:sldId id="2529"/>
          </p14:sldIdLst>
        </p14:section>
        <p14:section name="Extra optional slides" id="{0E559FAC-FCBB-44A7-B25C-53DBA20F62FF}">
          <p14:sldIdLst>
            <p14:sldId id="2358"/>
            <p14:sldId id="2359"/>
            <p14:sldId id="2497"/>
            <p14:sldId id="2361"/>
            <p14:sldId id="2525"/>
            <p14:sldId id="2456"/>
            <p14:sldId id="18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EEBF7"/>
    <a:srgbClr val="EBEBEB"/>
    <a:srgbClr val="243A5E"/>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7BE40C-0426-4438-87FF-517EE342FB0D}" v="3" dt="2022-03-11T00:59:08.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89818" autoAdjust="0"/>
  </p:normalViewPr>
  <p:slideViewPr>
    <p:cSldViewPr snapToGrid="0">
      <p:cViewPr varScale="1">
        <p:scale>
          <a:sx n="84" d="100"/>
          <a:sy n="84" d="100"/>
        </p:scale>
        <p:origin x="470"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12/6/2022 9:03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12/6/2022 8:59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12/6/2022 8:59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system-defined routes and user-defined routes? Give an example where each type of route would be used.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System-defined routes direct network traffic between virtual machines, on-premises networks, and the internet. System-defined routes are the default behavior for Azure routing. Examples include traffic between VMs in the same subnet, between VMs in different subnets in the same virtual network, and data flow from VMs to the internet. User-defined (custom) routes override the system routes or add routes to the routing table. Examples include routing through gateways and virtual appliances. </a:t>
            </a:r>
          </a:p>
          <a:p>
            <a:pPr marL="0" marR="365760" lvl="0" indent="0">
              <a:lnSpc>
                <a:spcPct val="107000"/>
              </a:lnSpc>
              <a:spcBef>
                <a:spcPts val="0"/>
              </a:spcBef>
              <a:spcAft>
                <a:spcPts val="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Wha</a:t>
            </a:r>
            <a:r>
              <a:rPr lang="en-US" sz="1800" dirty="0">
                <a:solidFill>
                  <a:srgbClr val="505050"/>
                </a:solidFill>
                <a:effectLst/>
                <a:latin typeface="Calibri" panose="020F0502020204030204" pitchFamily="34" charset="0"/>
                <a:ea typeface="Segoe UI" panose="020B0502040204020203" pitchFamily="34" charset="0"/>
                <a:cs typeface="Segoe UI (Body)"/>
              </a:rPr>
              <a:t>t is the difference between a service endpoint and a private endpoint?</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effectLst/>
                <a:latin typeface="Calibri" panose="020F0502020204030204" pitchFamily="34" charset="0"/>
                <a:ea typeface="Segoe UI" panose="020B0502040204020203" pitchFamily="34" charset="0"/>
              </a:rPr>
              <a:t>Answer: </a:t>
            </a:r>
            <a:r>
              <a:rPr lang="en-US" sz="1800" dirty="0">
                <a:effectLst/>
                <a:latin typeface="Calibri" panose="020F0502020204030204" pitchFamily="34" charset="0"/>
                <a:ea typeface="Segoe UI" panose="020B0502040204020203" pitchFamily="34" charset="0"/>
              </a:rPr>
              <a:t>A service endpoint limits network access to specific subnets and IP addresses. A service endpoint is a web address (URL) at which clients of a specific service can gain access to it. Service endpoints are supported for a variety of services including Storage, Key Vault, and SQL. A private endpoint. A private endpoint is a network interface that uses a private IP address from your virtual network. This network interface connects you privately and securely to a service through a private link. Private link integrates with on-premises and peered networks.</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Configure load balancing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an internal or public load balancer.</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Troubleshoot load-balancing.</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not in the student materials. It is designed to help students understand that the Azure Load Balancer is not the only product solution. Use the portal and the “Load Balancing – help me choose” page to review the options. </a:t>
            </a:r>
          </a:p>
          <a:p>
            <a:endParaRPr lang="en-US" dirty="0"/>
          </a:p>
          <a:p>
            <a:r>
              <a:rPr lang="en-US" dirty="0"/>
              <a:t>Load-balancing options - Azure Architecture Center | Microsoft Docs - https://docs.microsoft.com/azure/architecture/guide/technology-choices/load-balancing-overview</a:t>
            </a:r>
          </a:p>
          <a:p>
            <a:endParaRPr lang="en-US" dirty="0"/>
          </a:p>
          <a:p>
            <a:pPr marL="217262" lvl="1" indent="-107956"/>
            <a:r>
              <a:rPr lang="en-US" dirty="0"/>
              <a:t>Does your application use HTTP/HTTPS?</a:t>
            </a:r>
          </a:p>
          <a:p>
            <a:pPr marL="217262" lvl="1" indent="-107956"/>
            <a:r>
              <a:rPr lang="en-US" dirty="0"/>
              <a:t>Is your application public (internet facing)? </a:t>
            </a:r>
          </a:p>
          <a:p>
            <a:pPr marL="217262" lvl="1" indent="-107956"/>
            <a:r>
              <a:rPr lang="en-US" dirty="0"/>
              <a:t>Is your application deployed in multiple regions?</a:t>
            </a:r>
          </a:p>
          <a:p>
            <a:pPr marL="217262" lvl="1" indent="-107956"/>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81968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Compare LB offerings</a:t>
            </a:r>
          </a:p>
          <a:p>
            <a:endParaRPr lang="en-GB" dirty="0"/>
          </a:p>
          <a:p>
            <a:r>
              <a:rPr lang="en-GB" dirty="0"/>
              <a:t>App GW / LB are private instances which are not global</a:t>
            </a:r>
          </a:p>
          <a:p>
            <a:r>
              <a:rPr lang="en-GB" dirty="0"/>
              <a:t>FD / TM these are global resources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09018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The Azure Load Balancer delivers high availability and network performance to your applications. The load balancer distributes inbound traffic to backend resources using load-balancing rules and health probes.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Load-balancing rules determine how traffic is distributed to the backend.</a:t>
            </a:r>
          </a:p>
          <a:p>
            <a:pPr algn="l">
              <a:buFont typeface="Arial" panose="020B0604020202020204" pitchFamily="34" charset="0"/>
              <a:buChar char="•"/>
            </a:pPr>
            <a:r>
              <a:rPr lang="en-GB" b="0" i="0" dirty="0">
                <a:solidFill>
                  <a:srgbClr val="171717"/>
                </a:solidFill>
                <a:effectLst/>
                <a:latin typeface="Segoe UI" panose="020B0502040204020203" pitchFamily="34" charset="0"/>
              </a:rPr>
              <a:t>Health probes ensure the resources in the backend are healthy.</a:t>
            </a:r>
          </a:p>
          <a:p>
            <a:endParaRPr lang="en-US" dirty="0"/>
          </a:p>
          <a:p>
            <a:r>
              <a:rPr lang="en-GB" b="0" i="0" dirty="0">
                <a:solidFill>
                  <a:srgbClr val="171717"/>
                </a:solidFill>
                <a:effectLst/>
                <a:latin typeface="Segoe UI" panose="020B0502040204020203" pitchFamily="34" charset="0"/>
              </a:rPr>
              <a:t>The Load Balancer can be used for inbound and outbound scenarios and scales up to millions of TCP and UDP application flows.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Four pieces of configuration needed with LB - </a:t>
            </a:r>
            <a:r>
              <a:rPr lang="en-GB" b="1" i="0" dirty="0">
                <a:solidFill>
                  <a:srgbClr val="171717"/>
                </a:solidFill>
                <a:effectLst/>
                <a:latin typeface="Segoe UI" panose="020B0502040204020203" pitchFamily="34" charset="0"/>
              </a:rPr>
              <a:t>Frontend IP configuration</a:t>
            </a:r>
            <a:r>
              <a:rPr lang="en-GB" b="0" i="0" dirty="0">
                <a:solidFill>
                  <a:srgbClr val="171717"/>
                </a:solidFill>
                <a:effectLst/>
                <a:latin typeface="Segoe UI" panose="020B0502040204020203" pitchFamily="34" charset="0"/>
              </a:rPr>
              <a:t>, </a:t>
            </a:r>
            <a:r>
              <a:rPr lang="en-GB" b="1" i="0" dirty="0">
                <a:solidFill>
                  <a:srgbClr val="171717"/>
                </a:solidFill>
                <a:effectLst/>
                <a:latin typeface="Segoe UI" panose="020B0502040204020203" pitchFamily="34" charset="0"/>
              </a:rPr>
              <a:t>Backend pools</a:t>
            </a:r>
            <a:r>
              <a:rPr lang="en-GB" b="0" i="0" dirty="0">
                <a:solidFill>
                  <a:srgbClr val="171717"/>
                </a:solidFill>
                <a:effectLst/>
                <a:latin typeface="Segoe UI" panose="020B0502040204020203" pitchFamily="34" charset="0"/>
              </a:rPr>
              <a:t>, </a:t>
            </a:r>
            <a:r>
              <a:rPr lang="en-GB" b="1" i="0" dirty="0">
                <a:solidFill>
                  <a:srgbClr val="171717"/>
                </a:solidFill>
                <a:effectLst/>
                <a:latin typeface="Segoe UI" panose="020B0502040204020203" pitchFamily="34" charset="0"/>
              </a:rPr>
              <a:t>Health probes</a:t>
            </a:r>
            <a:r>
              <a:rPr lang="en-GB" b="0" i="0" dirty="0">
                <a:solidFill>
                  <a:srgbClr val="171717"/>
                </a:solidFill>
                <a:effectLst/>
                <a:latin typeface="Segoe UI" panose="020B0502040204020203" pitchFamily="34" charset="0"/>
              </a:rPr>
              <a:t>, and </a:t>
            </a:r>
            <a:r>
              <a:rPr lang="en-GB" b="1" i="0" dirty="0">
                <a:solidFill>
                  <a:srgbClr val="171717"/>
                </a:solidFill>
                <a:effectLst/>
                <a:latin typeface="Segoe UI" panose="020B0502040204020203" pitchFamily="34" charset="0"/>
              </a:rPr>
              <a:t>Load-balancing rules</a:t>
            </a:r>
            <a:r>
              <a:rPr lang="en-GB" b="0" i="0" dirty="0">
                <a:solidFill>
                  <a:srgbClr val="171717"/>
                </a:solidFill>
                <a:effectLst/>
                <a:latin typeface="Segoe UI" panose="020B0502040204020203" pitchFamily="34" charset="0"/>
              </a:rPr>
              <a:t>.</a:t>
            </a: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pPr algn="l"/>
            <a:r>
              <a:rPr lang="en-GB" b="0" i="0" dirty="0">
                <a:solidFill>
                  <a:srgbClr val="171717"/>
                </a:solidFill>
                <a:effectLst/>
                <a:latin typeface="Segoe UI" panose="020B0502040204020203" pitchFamily="34" charset="0"/>
              </a:rPr>
              <a:t>There are two types of load balancers: </a:t>
            </a:r>
            <a:r>
              <a:rPr lang="en-GB" b="1" i="0" dirty="0">
                <a:solidFill>
                  <a:srgbClr val="171717"/>
                </a:solidFill>
                <a:effectLst/>
                <a:latin typeface="Segoe UI" panose="020B0502040204020203" pitchFamily="34" charset="0"/>
              </a:rPr>
              <a:t>public</a:t>
            </a:r>
            <a:r>
              <a:rPr lang="en-GB" b="0" i="0" dirty="0">
                <a:solidFill>
                  <a:srgbClr val="171717"/>
                </a:solidFill>
                <a:effectLst/>
                <a:latin typeface="Segoe UI" panose="020B0502040204020203" pitchFamily="34" charset="0"/>
              </a:rPr>
              <a:t> and </a:t>
            </a:r>
            <a:r>
              <a:rPr lang="en-GB" b="1" i="0" dirty="0">
                <a:solidFill>
                  <a:srgbClr val="171717"/>
                </a:solidFill>
                <a:effectLst/>
                <a:latin typeface="Segoe UI" panose="020B0502040204020203" pitchFamily="34" charset="0"/>
              </a:rPr>
              <a:t>internal</a:t>
            </a:r>
            <a:r>
              <a:rPr lang="en-GB" b="0" i="0" dirty="0">
                <a:solidFill>
                  <a:srgbClr val="171717"/>
                </a:solidFill>
                <a:effectLst/>
                <a:latin typeface="Segoe UI" panose="020B0502040204020203" pitchFamily="34" charset="0"/>
              </a:rPr>
              <a:t>.</a:t>
            </a:r>
          </a:p>
          <a:p>
            <a:br>
              <a:rPr lang="en-GB" dirty="0"/>
            </a:br>
            <a:endParaRPr lang="en-GB" dirty="0"/>
          </a:p>
          <a:p>
            <a:pPr algn="l"/>
            <a:r>
              <a:rPr lang="en-GB" b="0" i="0" dirty="0">
                <a:solidFill>
                  <a:srgbClr val="171717"/>
                </a:solidFill>
                <a:effectLst/>
                <a:latin typeface="Segoe UI" panose="020B0502040204020203" pitchFamily="34" charset="0"/>
              </a:rPr>
              <a:t>A public load balancer maps the public IP address and port number of incoming traffic to the private IP address and port number of the VM. Mapping is also provided for the response traffic from the VM. By applying load-balancing rules, you can distribute specific types of traffic across multiple VMs or services. For example, you can spread the load of incoming web request traffic across multiple web servers.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diagram shows internet clients sending webpage requests to the public IP address of a web app on TCP port 80. Azure Load Balancer distributes the requests across the three VMs in the load-balanced set.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balancer SKUs - https://docs.microsoft.com/azure/load-balancer/skus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03969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Standard SKU you can have up to 1000 instances in the backend pool. In the Basic SKU you can have up to 100 instances.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4307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Tutorial: Load balance internet traffic to VMs using the Azure portal - https://docs.microsoft.com/azure/load-balancer/tutorial-load-balancer-standard-manage-portal</a:t>
            </a:r>
          </a:p>
          <a:p>
            <a:endParaRPr lang="en-US" dirty="0"/>
          </a:p>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 materials have a Health Probes topic. The slide is at the end if you need it. </a:t>
            </a:r>
          </a:p>
          <a:p>
            <a:endParaRPr lang="en-US" dirty="0"/>
          </a:p>
          <a:p>
            <a:r>
              <a:rPr lang="en-US" dirty="0"/>
              <a:t>✔ Keeping session persistence information is very important in applications that use a shopping cart. Can you think of any other applications?</a:t>
            </a:r>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None (default)</a:t>
            </a:r>
            <a:r>
              <a:rPr lang="en-GB" b="0" i="0" dirty="0">
                <a:solidFill>
                  <a:srgbClr val="171717"/>
                </a:solidFill>
                <a:effectLst/>
                <a:latin typeface="Segoe UI" panose="020B0502040204020203" pitchFamily="34" charset="0"/>
              </a:rPr>
              <a:t> specifies any virtual machine can handle the request.</a:t>
            </a:r>
          </a:p>
          <a:p>
            <a:pPr algn="l">
              <a:buFont typeface="Arial" panose="020B0604020202020204" pitchFamily="34" charset="0"/>
              <a:buChar char="•"/>
            </a:pPr>
            <a:r>
              <a:rPr lang="en-GB" b="1" i="0" dirty="0">
                <a:solidFill>
                  <a:srgbClr val="171717"/>
                </a:solidFill>
                <a:effectLst/>
                <a:latin typeface="Segoe UI" panose="020B0502040204020203" pitchFamily="34" charset="0"/>
              </a:rPr>
              <a:t>Client IP</a:t>
            </a:r>
            <a:r>
              <a:rPr lang="en-GB" b="0" i="0" dirty="0">
                <a:solidFill>
                  <a:srgbClr val="171717"/>
                </a:solidFill>
                <a:effectLst/>
                <a:latin typeface="Segoe UI" panose="020B0502040204020203" pitchFamily="34" charset="0"/>
              </a:rPr>
              <a:t> specifies that successive requests from the same client IP address will be handled by the same virtual machine.</a:t>
            </a:r>
          </a:p>
          <a:p>
            <a:pPr algn="l">
              <a:buFont typeface="Arial" panose="020B0604020202020204" pitchFamily="34" charset="0"/>
              <a:buChar char="•"/>
            </a:pPr>
            <a:r>
              <a:rPr lang="en-GB" b="1" i="0" dirty="0">
                <a:solidFill>
                  <a:srgbClr val="171717"/>
                </a:solidFill>
                <a:effectLst/>
                <a:latin typeface="Segoe UI" panose="020B0502040204020203" pitchFamily="34" charset="0"/>
              </a:rPr>
              <a:t>Client IP and protocol</a:t>
            </a:r>
            <a:r>
              <a:rPr lang="en-GB" b="0" i="0" dirty="0">
                <a:solidFill>
                  <a:srgbClr val="171717"/>
                </a:solidFill>
                <a:effectLst/>
                <a:latin typeface="Segoe UI" panose="020B0502040204020203" pitchFamily="34" charset="0"/>
              </a:rPr>
              <a:t> specifies that successive requests from the same client IP address and protocol combination will be handled by the same virtual machine.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p>
          <a:p>
            <a:r>
              <a:rPr lang="en-GB" dirty="0"/>
              <a:t>C</a:t>
            </a:r>
          </a:p>
          <a:p>
            <a:r>
              <a:rPr lang="en-GB" dirty="0"/>
              <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236337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load balancer and what two types of load balancer does Azure provide? Give an example of where each type of load balancer would be used.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load balancer distributes inbound and outbound traffic using load-balancing rules and health probes. There are two types of load balancers: public and internal. Public facing load balancers maps external IP addresses to internal IP addresses, and vice versa. Public load balancers handle external requests to backend resources, like SQL servers. Internal load balancers direct traffic only to resources inside a virtual network or that use a VPN. Internal load balancers can be used for cross-premises virtual networks, for multi-tier applications, and for line-of-business application balancing.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types of Azure load balancers. For each load balance describe the usage scenarios.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Application Gateway can optimize delivery from application server farms while increasing application security with web application firewall. Front Door</a:t>
            </a: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is a scalable, security-enhanced delivery point for global, micro service-based web applications. The Azure Load Balancer balances inbound and outbound connections and requests to your applications or server endpoints. Traffic</a:t>
            </a:r>
            <a:r>
              <a:rPr lang="en-US" sz="1800" dirty="0">
                <a:solidFill>
                  <a:srgbClr val="505050"/>
                </a:solidFill>
                <a:effectLst/>
                <a:latin typeface="Segoe UI" panose="020B0502040204020203" pitchFamily="34" charset="0"/>
                <a:ea typeface="Segoe UI" panose="020B0502040204020203" pitchFamily="34" charset="0"/>
                <a:cs typeface="Segoe UI (Body)"/>
              </a:rPr>
              <a:t> Manager d</a:t>
            </a:r>
            <a:r>
              <a:rPr lang="en-US" sz="1800" dirty="0">
                <a:solidFill>
                  <a:srgbClr val="505050"/>
                </a:solidFill>
                <a:effectLst/>
                <a:latin typeface="Calibri" panose="020F0502020204030204" pitchFamily="34" charset="0"/>
                <a:ea typeface="Segoe UI" panose="020B0502040204020203" pitchFamily="34" charset="0"/>
                <a:cs typeface="Segoe UI (Body)"/>
              </a:rPr>
              <a:t>istributes traffic optimally to services across global Azure regions, while providing high availability and responsiveness.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Configure load balancing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Application gateway.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04537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(30-35%)</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Times New Roman" panose="02020603050405020304" pitchFamily="18" charset="0"/>
                <a:cs typeface="Calibri" panose="020F0502020204030204" pitchFamily="34" charset="0"/>
              </a:rPr>
              <a:t>Configure load balancing</a:t>
            </a:r>
          </a:p>
          <a:p>
            <a:r>
              <a:rPr lang="en-US" dirty="0"/>
              <a:t>• Configure Application Gateway</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Application Gateway configuration overview - https://docs.microsoft.com/azure/application-gateway/configuration-overview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Direct web traffic with Azure Application Gateway - Azure portal - https://docs.microsoft.com/azure/application-gateway/quick-create-portal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00383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 your web service traffic with Application Gateway - https://docs.microsoft.com/learn/modules/load-balance-web-traffic-with-application-gateway/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5991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Your website uses static image and video. The images and video are located on different backend servers. What solution would you put in place to handle the requests?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Application Gateway manages web app requests. The Application Gateway can route traffic to a pool of web servers based on the URL of a request. In this case path-based routing can send URL images to one server and URL videos to another server. Multiple-site routing is also available. For example, one set of servers for one organization and another set of servers for a different organization.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 </a:t>
            </a:r>
            <a:r>
              <a:rPr lang="en-US" b="0" dirty="0"/>
              <a:t>Additional optional slides at the end of the presentation. </a:t>
            </a:r>
            <a:endParaRPr lang="en-US" b="1" dirty="0"/>
          </a:p>
          <a:p>
            <a:endParaRPr lang="en-US" dirty="0"/>
          </a:p>
          <a:p>
            <a:r>
              <a:rPr lang="en-US" dirty="0"/>
              <a:t>Configure and manage virtual networking (30-35%)</a:t>
            </a:r>
          </a:p>
          <a:p>
            <a:r>
              <a:rPr lang="en-US" dirty="0"/>
              <a:t>Monitor and troubleshoot virtual networking</a:t>
            </a:r>
          </a:p>
          <a:p>
            <a:pPr marL="171450" indent="-171450">
              <a:buFont typeface="Arial" panose="020B0604020202020204" pitchFamily="34" charset="0"/>
              <a:buChar char="•"/>
            </a:pPr>
            <a:r>
              <a:rPr lang="en-US" dirty="0"/>
              <a:t>Monitor on-premises connectivity</a:t>
            </a:r>
          </a:p>
          <a:p>
            <a:pPr marL="171450" indent="-171450">
              <a:buFont typeface="Arial" panose="020B0604020202020204" pitchFamily="34" charset="0"/>
              <a:buChar char="•"/>
            </a:pPr>
            <a:r>
              <a:rPr lang="en-US" dirty="0"/>
              <a:t>Use Network Performance Monitor</a:t>
            </a:r>
          </a:p>
          <a:p>
            <a:pPr marL="171450" indent="-171450">
              <a:buFont typeface="Arial" panose="020B0604020202020204" pitchFamily="34" charset="0"/>
              <a:buChar char="•"/>
            </a:pPr>
            <a:r>
              <a:rPr lang="en-US" dirty="0"/>
              <a:t>Use Network Watcher</a:t>
            </a:r>
          </a:p>
          <a:p>
            <a:pPr marL="171450" indent="-171450">
              <a:buFont typeface="Arial" panose="020B0604020202020204" pitchFamily="34" charset="0"/>
              <a:buChar char="•"/>
            </a:pPr>
            <a:r>
              <a:rPr lang="en-US" dirty="0"/>
              <a:t>Troubleshoot external networking</a:t>
            </a:r>
          </a:p>
          <a:p>
            <a:pPr marL="171450" indent="-171450">
              <a:buFont typeface="Arial" panose="020B0604020202020204" pitchFamily="34" charset="0"/>
              <a:buChar char="•"/>
            </a:pPr>
            <a:r>
              <a:rPr lang="en-US" dirty="0"/>
              <a:t>Troubleshoot virtual network connectivity</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Implement and manage virtual networking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user-defined network routes.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endpoints on subnets.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private endpoints.</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39815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IP flow verify in Azure Network Watcher - https://docs.microsoft.com/azure/network-watcher/network-watcher-ip-flow-verify-overview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85349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next hop to diagnose virtual machine routing problems - https://docs.microsoft.com/azure/network-watcher/network-watcher-next-hop-overview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topology of an Azure virtual network - https://docs.microsoft.com/azure/network-watcher/view-network-topology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488607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endParaRPr lang="en-US" dirty="0"/>
          </a:p>
          <a:p>
            <a:pPr marL="0" marR="365760" lvl="0" indent="0">
              <a:lnSpc>
                <a:spcPct val="107000"/>
              </a:lnSpc>
              <a:spcBef>
                <a:spcPts val="120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ways to use Network Watcher to troubleshoot and diagnose network problems.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120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Network Watcher is a regional service that provides various network diagnostic and monitoring tools​.</a:t>
            </a:r>
            <a:r>
              <a:rPr lang="en-US" sz="1800" i="1" dirty="0">
                <a:solidFill>
                  <a:srgbClr val="505050"/>
                </a:solidFill>
                <a:effectLst/>
                <a:latin typeface="Calibri" panose="020F0502020204030204" pitchFamily="34" charset="0"/>
                <a:ea typeface="Segoe UI" panose="020B0502040204020203" pitchFamily="34" charset="0"/>
                <a:cs typeface="Segoe UI (Body)"/>
              </a:rPr>
              <a:t> IP Flow Verify </a:t>
            </a:r>
            <a:r>
              <a:rPr lang="en-US" sz="1800" dirty="0">
                <a:solidFill>
                  <a:srgbClr val="505050"/>
                </a:solidFill>
                <a:effectLst/>
                <a:latin typeface="Calibri" panose="020F0502020204030204" pitchFamily="34" charset="0"/>
                <a:ea typeface="Segoe UI" panose="020B0502040204020203" pitchFamily="34" charset="0"/>
                <a:cs typeface="Segoe UI (Body)"/>
              </a:rPr>
              <a:t>diagnoses connectivity issues. </a:t>
            </a:r>
            <a:r>
              <a:rPr lang="en-US" sz="1800" i="1" dirty="0">
                <a:solidFill>
                  <a:srgbClr val="505050"/>
                </a:solidFill>
                <a:effectLst/>
                <a:latin typeface="Calibri" panose="020F0502020204030204" pitchFamily="34" charset="0"/>
                <a:ea typeface="Segoe UI" panose="020B0502040204020203" pitchFamily="34" charset="0"/>
                <a:cs typeface="Segoe UI (Body)"/>
              </a:rPr>
              <a:t>Next Hop</a:t>
            </a:r>
            <a:r>
              <a:rPr lang="en-US" sz="1800" dirty="0">
                <a:solidFill>
                  <a:srgbClr val="505050"/>
                </a:solidFill>
                <a:effectLst/>
                <a:latin typeface="Calibri" panose="020F0502020204030204" pitchFamily="34" charset="0"/>
                <a:ea typeface="Segoe UI" panose="020B0502040204020203" pitchFamily="34" charset="0"/>
                <a:cs typeface="Segoe UI (Body)"/>
              </a:rPr>
              <a:t> determines if traffic is being correctly routed. </a:t>
            </a:r>
            <a:r>
              <a:rPr lang="en-US" sz="1800" i="1" dirty="0">
                <a:solidFill>
                  <a:srgbClr val="505050"/>
                </a:solidFill>
                <a:effectLst/>
                <a:latin typeface="Calibri" panose="020F0502020204030204" pitchFamily="34" charset="0"/>
                <a:ea typeface="Segoe UI" panose="020B0502040204020203" pitchFamily="34" charset="0"/>
                <a:cs typeface="Segoe UI (Body)"/>
              </a:rPr>
              <a:t>VPN Diagnostics</a:t>
            </a:r>
            <a:r>
              <a:rPr lang="en-US" sz="1800" dirty="0">
                <a:solidFill>
                  <a:srgbClr val="505050"/>
                </a:solidFill>
                <a:effectLst/>
                <a:latin typeface="Calibri" panose="020F0502020204030204" pitchFamily="34" charset="0"/>
                <a:ea typeface="Segoe UI" panose="020B0502040204020203" pitchFamily="34" charset="0"/>
                <a:cs typeface="Segoe UI (Body)"/>
              </a:rPr>
              <a:t> troubleshoots gateways and connections. </a:t>
            </a:r>
            <a:r>
              <a:rPr lang="en-US" sz="1800" i="1" dirty="0">
                <a:solidFill>
                  <a:srgbClr val="505050"/>
                </a:solidFill>
                <a:effectLst/>
                <a:latin typeface="Calibri" panose="020F0502020204030204" pitchFamily="34" charset="0"/>
                <a:ea typeface="Segoe UI" panose="020B0502040204020203" pitchFamily="34" charset="0"/>
                <a:cs typeface="Segoe UI (Body)"/>
              </a:rPr>
              <a:t>NSG Flow Logs</a:t>
            </a:r>
            <a:r>
              <a:rPr lang="en-US" sz="1800" dirty="0">
                <a:solidFill>
                  <a:srgbClr val="505050"/>
                </a:solidFill>
                <a:effectLst/>
                <a:latin typeface="Calibri" panose="020F0502020204030204" pitchFamily="34" charset="0"/>
                <a:ea typeface="Segoe UI" panose="020B0502040204020203" pitchFamily="34" charset="0"/>
                <a:cs typeface="Segoe UI (Body)"/>
              </a:rPr>
              <a:t> maps IP traffic through a network security group. </a:t>
            </a:r>
            <a:r>
              <a:rPr lang="en-US" sz="1800" i="1" dirty="0">
                <a:solidFill>
                  <a:srgbClr val="505050"/>
                </a:solidFill>
                <a:effectLst/>
                <a:latin typeface="Calibri" panose="020F0502020204030204" pitchFamily="34" charset="0"/>
                <a:ea typeface="Segoe UI" panose="020B0502040204020203" pitchFamily="34" charset="0"/>
                <a:cs typeface="Segoe UI (Body)"/>
              </a:rPr>
              <a:t>Connection Troubleshoot</a:t>
            </a:r>
            <a:r>
              <a:rPr lang="en-US" sz="1800" dirty="0">
                <a:solidFill>
                  <a:srgbClr val="505050"/>
                </a:solidFill>
                <a:effectLst/>
                <a:latin typeface="Calibri" panose="020F0502020204030204" pitchFamily="34" charset="0"/>
                <a:ea typeface="Segoe UI" panose="020B0502040204020203" pitchFamily="34" charset="0"/>
                <a:cs typeface="Segoe UI (Body)"/>
              </a:rPr>
              <a:t> shows connectivity between source VM and destination. </a:t>
            </a:r>
            <a:r>
              <a:rPr lang="en-US" sz="1800" i="1" dirty="0">
                <a:solidFill>
                  <a:srgbClr val="505050"/>
                </a:solidFill>
                <a:effectLst/>
                <a:latin typeface="Calibri" panose="020F0502020204030204" pitchFamily="34" charset="0"/>
                <a:ea typeface="Segoe UI" panose="020B0502040204020203" pitchFamily="34" charset="0"/>
                <a:cs typeface="Segoe UI (Body)"/>
              </a:rPr>
              <a:t>Topology</a:t>
            </a:r>
            <a:r>
              <a:rPr lang="en-US" sz="1800" dirty="0">
                <a:solidFill>
                  <a:srgbClr val="505050"/>
                </a:solidFill>
                <a:effectLst/>
                <a:latin typeface="Calibri" panose="020F0502020204030204" pitchFamily="34" charset="0"/>
                <a:ea typeface="Segoe UI" panose="020B0502040204020203" pitchFamily="34" charset="0"/>
                <a:cs typeface="Segoe UI (Body)"/>
              </a:rPr>
              <a:t> generates a visual diagram of resources that might be helpful.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06 - Implement Traffic Management - ESTIMATED DURATION 60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46</a:t>
            </a:fld>
            <a:endParaRPr lang="en-US" dirty="0"/>
          </a:p>
        </p:txBody>
      </p:sp>
    </p:spTree>
    <p:extLst>
      <p:ext uri="{BB962C8B-B14F-4D97-AF65-F5344CB8AC3E}">
        <p14:creationId xmlns:p14="http://schemas.microsoft.com/office/powerpoint/2010/main" val="4165529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and control traffic flow in your Azure deployment with routes - https://docs.microsoft.com/learn/modules/control-network-traffic-flow-with-routes/</a:t>
            </a:r>
          </a:p>
          <a:p>
            <a:endParaRPr lang="en-US" dirty="0"/>
          </a:p>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171694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Overview of BGP with Azure VPN Gateways - https://docs.microsoft.com/azure/vpn-gateway/vpn-gateway-bgp-overview?toc=%2fazure%2fvirtual-network%2ftoc.json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1652199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23719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53794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https://docs.microsoft.com/azure/virtual-network/virtual-networks-udr-overview#system-routes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Load Balancer? - https://docs.microsoft.com/azure/load-balancer/load-balancer-overview</a:t>
            </a:r>
          </a:p>
          <a:p>
            <a:r>
              <a:rPr lang="en-US" dirty="0"/>
              <a:t>Azure Load Balancer Components - https://docs.microsoft.com/azure/load-balancer/components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Keep this diagram in mind since it covers the four components that must be configured for your load balancer: Frontend IP configuration, Backend pools, Health probes, and Load balancing rules.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718762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Balancer health probes - https://docs.microsoft.com/azure/load-balancer/load-balancer-custom-probe-overview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86948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Virtual network traffic routing - https://docs.microsoft.com/azure/virtual-network/virtual-networks-udr-overview</a:t>
            </a:r>
          </a:p>
          <a:p>
            <a:endParaRPr lang="en-US" dirty="0"/>
          </a:p>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dirty="0"/>
          </a:p>
        </p:txBody>
      </p:sp>
    </p:spTree>
    <p:extLst>
      <p:ext uri="{BB962C8B-B14F-4D97-AF65-F5344CB8AC3E}">
        <p14:creationId xmlns:p14="http://schemas.microsoft.com/office/powerpoint/2010/main" val="205300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2 topics in the student content. </a:t>
            </a:r>
          </a:p>
          <a:p>
            <a:endParaRPr lang="en-US" dirty="0"/>
          </a:p>
          <a:p>
            <a:r>
              <a:rPr lang="en-US" dirty="0"/>
              <a:t>Virtual network service endpoints - https://docs.microsoft.com/azure/virtual-network/virtual-network-service-endpoints-overview</a:t>
            </a:r>
          </a:p>
          <a:p>
            <a:endParaRPr lang="en-US" dirty="0"/>
          </a:p>
          <a:p>
            <a:r>
              <a:rPr lang="en-US" dirty="0"/>
              <a:t>Tutorial: Restrict network access to PaaS resources with virtual network service endpoints using the Azure portal - https://docs.microsoft.com/azure/virtual-network/tutorial-restrict-network-access-to-resources</a:t>
            </a:r>
          </a:p>
          <a:p>
            <a:endParaRPr lang="en-US" dirty="0"/>
          </a:p>
          <a:p>
            <a:pPr marL="171450" indent="-171450">
              <a:buFont typeface="Arial" panose="020B0604020202020204" pitchFamily="34" charset="0"/>
              <a:buChar char="•"/>
            </a:pPr>
            <a:r>
              <a:rPr lang="en-US" dirty="0"/>
              <a:t>Improved security for your resources</a:t>
            </a:r>
          </a:p>
          <a:p>
            <a:pPr marL="171450" indent="-171450">
              <a:buFont typeface="Arial" panose="020B0604020202020204" pitchFamily="34" charset="0"/>
              <a:buChar char="•"/>
            </a:pPr>
            <a:r>
              <a:rPr lang="en-US" dirty="0"/>
              <a:t>Optimal routing for your services</a:t>
            </a:r>
          </a:p>
          <a:p>
            <a:pPr marL="171450" indent="-171450">
              <a:buFont typeface="Arial" panose="020B0604020202020204" pitchFamily="34" charset="0"/>
              <a:buChar char="•"/>
            </a:pPr>
            <a:r>
              <a:rPr lang="en-US" dirty="0"/>
              <a:t>Uses the Azure backbone and is simple to configure</a:t>
            </a:r>
          </a:p>
          <a:p>
            <a:endParaRPr lang="en-US" dirty="0"/>
          </a:p>
          <a:p>
            <a:r>
              <a:rPr lang="en-US" dirty="0"/>
              <a:t>✔️ Can you see a use for service endpoints in your organization?</a:t>
            </a:r>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Stress the difference between Private Link and Private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90091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Link Documentation - https://docs.microsoft.com/azure/private-link/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76537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6" name="Footer Placeholder 1">
            <a:extLst>
              <a:ext uri="{FF2B5EF4-FFF2-40B4-BE49-F238E27FC236}">
                <a16:creationId xmlns:a16="http://schemas.microsoft.com/office/drawing/2014/main" id="{6606017B-79AB-4945-B4C3-DB9D25392AF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6" name="Footer Placeholder 1">
            <a:extLst>
              <a:ext uri="{FF2B5EF4-FFF2-40B4-BE49-F238E27FC236}">
                <a16:creationId xmlns:a16="http://schemas.microsoft.com/office/drawing/2014/main" id="{7D05B28D-FB1C-485C-9792-0C223A9EBEC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14653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6" name="Footer Placeholder 1">
            <a:extLst>
              <a:ext uri="{FF2B5EF4-FFF2-40B4-BE49-F238E27FC236}">
                <a16:creationId xmlns:a16="http://schemas.microsoft.com/office/drawing/2014/main" id="{5D7656DF-2278-4E6B-921A-455C5C364D3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469703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20"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learn/modules/control-network-traffic-flow-with-rout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microsoft.com/learn/modules/introduction-azure-private-link/" TargetMode="External"/><Relationship Id="rId4" Type="http://schemas.openxmlformats.org/officeDocument/2006/relationships/image" Target="../media/image33.emf"/></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21.wmf"/><Relationship Id="rId4" Type="http://schemas.openxmlformats.org/officeDocument/2006/relationships/image" Target="../media/image35.emf"/><Relationship Id="rId9" Type="http://schemas.openxmlformats.org/officeDocument/2006/relationships/image" Target="../media/image4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emf"/><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learn/modules/improve-app-scalability-resiliency-with-load-balancer/"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docs.microsoft.com/learn/modules/load-balancing-non-https-traffic-azure/" TargetMode="External"/><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1.wmf"/><Relationship Id="rId5" Type="http://schemas.openxmlformats.org/officeDocument/2006/relationships/image" Target="../media/image53.emf"/><Relationship Id="rId4" Type="http://schemas.openxmlformats.org/officeDocument/2006/relationships/image" Target="../media/image52.emf"/></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learn/modules/intro-to-azure-application-gateway/" TargetMode="External"/><Relationship Id="rId7" Type="http://schemas.openxmlformats.org/officeDocument/2006/relationships/image" Target="../media/image33.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docs.microsoft.com/learn/modules/end-to-end-encryption-with-app-gateway/" TargetMode="External"/><Relationship Id="rId5" Type="http://schemas.openxmlformats.org/officeDocument/2006/relationships/hyperlink" Target="https://docs.microsoft.com/learn/modules/load-balancing-https-traffic-azure/" TargetMode="External"/><Relationship Id="rId4" Type="http://schemas.openxmlformats.org/officeDocument/2006/relationships/hyperlink" Target="https://docs.microsoft.com/learn/modules/load-balance-web-traffic-with-application-gateway/"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8.emf"/><Relationship Id="rId7" Type="http://schemas.openxmlformats.org/officeDocument/2006/relationships/image" Target="../media/image21.wmf"/><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hyperlink" Target="https://docs.microsoft.com/learn/modules/intro-to-azure-network-watcher/" TargetMode="External"/><Relationship Id="rId7" Type="http://schemas.openxmlformats.org/officeDocument/2006/relationships/hyperlink" Target="https://docs.microsoft.com/learn/modules/write-first-query-kusto-query-languag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analyze-infrastructure-with-azure-monitor-logs/" TargetMode="External"/><Relationship Id="rId4" Type="http://schemas.openxmlformats.org/officeDocument/2006/relationships/hyperlink" Target="https://docs.microsoft.com/learn/modules/troubleshoot-azure-network-infrastructure/"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11.png"/><Relationship Id="rId18" Type="http://schemas.openxmlformats.org/officeDocument/2006/relationships/image" Target="../media/image14.sv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svg"/><Relationship Id="rId17" Type="http://schemas.openxmlformats.org/officeDocument/2006/relationships/image" Target="../media/image13.png"/><Relationship Id="rId2" Type="http://schemas.openxmlformats.org/officeDocument/2006/relationships/notesSlide" Target="../notesSlides/notesSlide35.xml"/><Relationship Id="rId16" Type="http://schemas.openxmlformats.org/officeDocument/2006/relationships/image" Target="../media/image80.svg"/><Relationship Id="rId1" Type="http://schemas.openxmlformats.org/officeDocument/2006/relationships/slideLayout" Target="../slideLayouts/slideLayout2.xml"/><Relationship Id="rId6" Type="http://schemas.openxmlformats.org/officeDocument/2006/relationships/image" Target="../media/image72.sv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79.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 Id="rId14" Type="http://schemas.openxmlformats.org/officeDocument/2006/relationships/image" Target="../media/image12.svg"/></Relationships>
</file>

<file path=ppt/slides/_rels/slide4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477532"/>
            <a:ext cx="4573635" cy="3653379"/>
          </a:xfrm>
        </p:spPr>
        <p:txBody>
          <a:bodyPr/>
          <a:lstStyle/>
          <a:p>
            <a:r>
              <a:rPr lang="en-US" dirty="0"/>
              <a:t>AZ-104T00A</a:t>
            </a:r>
            <a:br>
              <a:rPr lang="en-US" dirty="0"/>
            </a:br>
            <a:r>
              <a:rPr lang="en-US" dirty="0"/>
              <a:t>Administer</a:t>
            </a:r>
            <a:br>
              <a:rPr lang="en-US" dirty="0"/>
            </a:br>
            <a:r>
              <a:rPr lang="en-US" dirty="0"/>
              <a:t>Network Traffic</a:t>
            </a:r>
            <a:br>
              <a:rPr lang="en-US" dirty="0"/>
            </a:b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p:txBody>
          <a:bodyPr/>
          <a:lstStyle/>
          <a:p>
            <a:r>
              <a:rPr lang="en-US" dirty="0"/>
              <a:t>Service Endpoint Uses</a:t>
            </a:r>
          </a:p>
        </p:txBody>
      </p:sp>
      <p:sp>
        <p:nvSpPr>
          <p:cNvPr id="4" name="Rectangle 3">
            <a:extLst>
              <a:ext uri="{FF2B5EF4-FFF2-40B4-BE49-F238E27FC236}">
                <a16:creationId xmlns:a16="http://schemas.microsoft.com/office/drawing/2014/main" id="{602976CB-139D-4D17-A901-4C1ABEA6B8C9}"/>
              </a:ext>
            </a:extLst>
          </p:cNvPr>
          <p:cNvSpPr/>
          <p:nvPr/>
        </p:nvSpPr>
        <p:spPr>
          <a:xfrm>
            <a:off x="465138" y="1480663"/>
            <a:ext cx="5108203" cy="9577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Endpoints limit network access to specific services - </a:t>
            </a:r>
            <a:r>
              <a:rPr lang="en-US" sz="2000" dirty="0">
                <a:solidFill>
                  <a:schemeClr val="tx1"/>
                </a:solidFill>
              </a:rPr>
              <a:t>Adding service endpoints can take up to 15 minutes to complete</a:t>
            </a:r>
          </a:p>
        </p:txBody>
      </p:sp>
      <p:pic>
        <p:nvPicPr>
          <p:cNvPr id="9" name="Picture 8" descr="A virtual machine is using an endpoint to access a storage account">
            <a:extLst>
              <a:ext uri="{FF2B5EF4-FFF2-40B4-BE49-F238E27FC236}">
                <a16:creationId xmlns:a16="http://schemas.microsoft.com/office/drawing/2014/main" id="{834DC45D-1478-470F-896E-8B5B933F4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408" y="1299749"/>
            <a:ext cx="5570102" cy="4854096"/>
          </a:xfrm>
          <a:prstGeom prst="rect">
            <a:avLst/>
          </a:prstGeom>
        </p:spPr>
      </p:pic>
      <p:pic>
        <p:nvPicPr>
          <p:cNvPr id="6" name="Picture 5">
            <a:extLst>
              <a:ext uri="{FF2B5EF4-FFF2-40B4-BE49-F238E27FC236}">
                <a16:creationId xmlns:a16="http://schemas.microsoft.com/office/drawing/2014/main" id="{E6729773-0091-4831-B97E-42E6B3E34E6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44703" y="2599877"/>
            <a:ext cx="3278124" cy="3553968"/>
          </a:xfrm>
          <a:prstGeom prst="rect">
            <a:avLst/>
          </a:prstGeom>
        </p:spPr>
      </p:pic>
      <p:sp>
        <p:nvSpPr>
          <p:cNvPr id="3" name="Rectangle 2">
            <a:extLst>
              <a:ext uri="{FF2B5EF4-FFF2-40B4-BE49-F238E27FC236}">
                <a16:creationId xmlns:a16="http://schemas.microsoft.com/office/drawing/2014/main" id="{584A70EB-A21A-4597-80ED-2F954A8E4126}"/>
              </a:ext>
              <a:ext uri="{C183D7F6-B498-43B3-948B-1728B52AA6E4}">
                <adec:decorative xmlns:adec="http://schemas.microsoft.com/office/drawing/2017/decorative" val="1"/>
              </a:ext>
            </a:extLst>
          </p:cNvPr>
          <p:cNvSpPr/>
          <p:nvPr/>
        </p:nvSpPr>
        <p:spPr bwMode="auto">
          <a:xfrm>
            <a:off x="6001984" y="1299749"/>
            <a:ext cx="6318756"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436182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55B2-1BBD-6A2A-EBA1-D82BDCB0238E}"/>
              </a:ext>
            </a:extLst>
          </p:cNvPr>
          <p:cNvSpPr>
            <a:spLocks noGrp="1"/>
          </p:cNvSpPr>
          <p:nvPr>
            <p:ph type="title"/>
          </p:nvPr>
        </p:nvSpPr>
        <p:spPr/>
        <p:txBody>
          <a:bodyPr/>
          <a:lstStyle/>
          <a:p>
            <a:r>
              <a:rPr lang="en-GB" dirty="0"/>
              <a:t>What is Private Link and Private Endpoints?</a:t>
            </a:r>
          </a:p>
        </p:txBody>
      </p:sp>
      <p:sp>
        <p:nvSpPr>
          <p:cNvPr id="4" name="TextBox 3">
            <a:extLst>
              <a:ext uri="{FF2B5EF4-FFF2-40B4-BE49-F238E27FC236}">
                <a16:creationId xmlns:a16="http://schemas.microsoft.com/office/drawing/2014/main" id="{AF849F86-F154-B618-24BC-F07A78F52FE2}"/>
              </a:ext>
            </a:extLst>
          </p:cNvPr>
          <p:cNvSpPr txBox="1"/>
          <p:nvPr/>
        </p:nvSpPr>
        <p:spPr>
          <a:xfrm>
            <a:off x="356711" y="1431697"/>
            <a:ext cx="11750040" cy="923330"/>
          </a:xfrm>
          <a:prstGeom prst="rect">
            <a:avLst/>
          </a:prstGeom>
          <a:noFill/>
        </p:spPr>
        <p:txBody>
          <a:bodyPr wrap="square">
            <a:spAutoFit/>
          </a:bodyPr>
          <a:lstStyle/>
          <a:p>
            <a:r>
              <a:rPr lang="en-GB" b="0" i="0" dirty="0">
                <a:solidFill>
                  <a:srgbClr val="171717"/>
                </a:solidFill>
                <a:effectLst/>
                <a:latin typeface="Segoe UI" panose="020B0502040204020203" pitchFamily="34" charset="0"/>
              </a:rPr>
              <a:t>Azure Private Link provides private connectivity from a virtual network to Azure platform as a service (PaaS), customer-owned, or </a:t>
            </a:r>
            <a:r>
              <a:rPr lang="en-GB" b="1" i="0" dirty="0">
                <a:solidFill>
                  <a:srgbClr val="171717"/>
                </a:solidFill>
                <a:effectLst/>
                <a:latin typeface="Segoe UI" panose="020B0502040204020203" pitchFamily="34" charset="0"/>
              </a:rPr>
              <a:t>Microsoft partner services</a:t>
            </a:r>
            <a:r>
              <a:rPr lang="en-GB" b="0" i="0" dirty="0">
                <a:solidFill>
                  <a:srgbClr val="171717"/>
                </a:solidFill>
                <a:effectLst/>
                <a:latin typeface="Segoe UI" panose="020B0502040204020203" pitchFamily="34" charset="0"/>
              </a:rPr>
              <a:t>. It simplifies the network architecture and secures the connection between endpoints in Azure by eliminating data exposure to the public internet. </a:t>
            </a:r>
            <a:endParaRPr lang="en-GB" dirty="0"/>
          </a:p>
        </p:txBody>
      </p:sp>
      <p:sp>
        <p:nvSpPr>
          <p:cNvPr id="6" name="TextBox 5">
            <a:extLst>
              <a:ext uri="{FF2B5EF4-FFF2-40B4-BE49-F238E27FC236}">
                <a16:creationId xmlns:a16="http://schemas.microsoft.com/office/drawing/2014/main" id="{A4E42020-3DB8-F32A-6276-1D3CCE6B0844}"/>
              </a:ext>
            </a:extLst>
          </p:cNvPr>
          <p:cNvSpPr txBox="1"/>
          <p:nvPr/>
        </p:nvSpPr>
        <p:spPr>
          <a:xfrm>
            <a:off x="356711" y="2523327"/>
            <a:ext cx="11969496" cy="4247317"/>
          </a:xfrm>
          <a:prstGeom prst="rect">
            <a:avLst/>
          </a:prstGeom>
          <a:noFill/>
        </p:spPr>
        <p:txBody>
          <a:bodyPr wrap="square">
            <a:spAutoFit/>
          </a:bodyPr>
          <a:lstStyle/>
          <a:p>
            <a:pPr algn="l"/>
            <a:r>
              <a:rPr lang="en-GB" b="1" i="0" dirty="0">
                <a:solidFill>
                  <a:srgbClr val="171717"/>
                </a:solidFill>
                <a:effectLst/>
                <a:latin typeface="Segoe UI" panose="020B0502040204020203" pitchFamily="34" charset="0"/>
              </a:rPr>
              <a:t>Private connectivity to services on Azure</a:t>
            </a:r>
            <a:r>
              <a:rPr lang="en-GB" b="0" i="0" dirty="0">
                <a:solidFill>
                  <a:srgbClr val="171717"/>
                </a:solidFill>
                <a:effectLst/>
                <a:latin typeface="Segoe UI" panose="020B0502040204020203" pitchFamily="34" charset="0"/>
              </a:rPr>
              <a:t>. Traffic remains on the Microsoft network, with no public internet access. Connect privately to services running in other Azure regions. Private Link is global and has no regional restrictions.</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Integration with on-premises and peered networks</a:t>
            </a:r>
            <a:r>
              <a:rPr lang="en-GB" b="0" i="0" dirty="0">
                <a:solidFill>
                  <a:srgbClr val="171717"/>
                </a:solidFill>
                <a:effectLst/>
                <a:latin typeface="Segoe UI" panose="020B0502040204020203" pitchFamily="34" charset="0"/>
              </a:rPr>
              <a:t>. Access private endpoints over private peering or VPN tunnels from on-premises or peered virtual networks. Microsoft hosts the traffic, so you don’t need to set up public peering or use the internet to migrate your workloads to the cloud.</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Protection against data exfiltration for Azure resources</a:t>
            </a:r>
            <a:r>
              <a:rPr lang="en-GB" b="0" i="0" dirty="0">
                <a:solidFill>
                  <a:srgbClr val="171717"/>
                </a:solidFill>
                <a:effectLst/>
                <a:latin typeface="Segoe UI" panose="020B0502040204020203" pitchFamily="34" charset="0"/>
              </a:rPr>
              <a:t>. Use Private Link to map private endpoints to Azure PaaS resources. When there's a security incident within your network, only the mapped resource would be accessible, eliminating the threat of data exfiltration.</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Services delivered directly to your customers’ virtual networks</a:t>
            </a:r>
            <a:r>
              <a:rPr lang="en-GB" b="0" i="0" dirty="0">
                <a:solidFill>
                  <a:srgbClr val="171717"/>
                </a:solidFill>
                <a:effectLst/>
                <a:latin typeface="Segoe UI" panose="020B0502040204020203" pitchFamily="34" charset="0"/>
              </a:rPr>
              <a:t>. Privately consume Azure PaaS, Microsoft partner, and your own services in your virtual networks on Azure. Private Link works across Azure Active Directory (Azure AD) tenants to help unify your experience across services. Send, approve, or reject requests directly, without permissions or role-based access controls.</a:t>
            </a:r>
          </a:p>
        </p:txBody>
      </p:sp>
    </p:spTree>
    <p:extLst>
      <p:ext uri="{BB962C8B-B14F-4D97-AF65-F5344CB8AC3E}">
        <p14:creationId xmlns:p14="http://schemas.microsoft.com/office/powerpoint/2010/main" val="26240086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Identify Private Link Uses</a:t>
            </a:r>
          </a:p>
        </p:txBody>
      </p:sp>
      <p:sp>
        <p:nvSpPr>
          <p:cNvPr id="3" name="Rectangle 2">
            <a:extLst>
              <a:ext uri="{FF2B5EF4-FFF2-40B4-BE49-F238E27FC236}">
                <a16:creationId xmlns:a16="http://schemas.microsoft.com/office/drawing/2014/main" id="{BC899DB6-F872-4B75-86CE-F63B1E3B0235}"/>
              </a:ext>
              <a:ext uri="{C183D7F6-B498-43B3-948B-1728B52AA6E4}">
                <adec:decorative xmlns:adec="http://schemas.microsoft.com/office/drawing/2017/decorative" val="1"/>
              </a:ext>
            </a:extLst>
          </p:cNvPr>
          <p:cNvSpPr/>
          <p:nvPr/>
        </p:nvSpPr>
        <p:spPr bwMode="auto">
          <a:xfrm>
            <a:off x="427038" y="1192213"/>
            <a:ext cx="11582400" cy="367506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3" descr="An Azure Private Link connects a NSG Private endpoint with SQL database. A direct connection is cancel out ">
            <a:extLst>
              <a:ext uri="{FF2B5EF4-FFF2-40B4-BE49-F238E27FC236}">
                <a16:creationId xmlns:a16="http://schemas.microsoft.com/office/drawing/2014/main" id="{F6120E21-C10F-4AC2-9548-66DFF782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30" y="1310422"/>
            <a:ext cx="9748016" cy="3476742"/>
          </a:xfrm>
          <a:prstGeom prst="rect">
            <a:avLst/>
          </a:prstGeom>
        </p:spPr>
      </p:pic>
      <p:sp>
        <p:nvSpPr>
          <p:cNvPr id="5" name="Freeform: Shape 4">
            <a:extLst>
              <a:ext uri="{FF2B5EF4-FFF2-40B4-BE49-F238E27FC236}">
                <a16:creationId xmlns:a16="http://schemas.microsoft.com/office/drawing/2014/main" id="{4B1EAF5E-A4C6-414F-8635-53DB5D06089A}"/>
              </a:ext>
            </a:extLst>
          </p:cNvPr>
          <p:cNvSpPr/>
          <p:nvPr/>
        </p:nvSpPr>
        <p:spPr>
          <a:xfrm>
            <a:off x="427038"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Private connectivity to services on Azure. Traffic remains on the Microsoft network, with</a:t>
            </a:r>
            <a:br>
              <a:rPr lang="en-US" sz="2000" dirty="0">
                <a:solidFill>
                  <a:schemeClr val="tx1"/>
                </a:solidFill>
                <a:cs typeface="Segoe UI Semilight"/>
              </a:rPr>
            </a:br>
            <a:r>
              <a:rPr lang="en-US" sz="2000" dirty="0">
                <a:solidFill>
                  <a:schemeClr val="tx1"/>
                </a:solidFill>
                <a:cs typeface="Segoe UI Semilight"/>
              </a:rPr>
              <a:t>no public internet access</a:t>
            </a:r>
          </a:p>
        </p:txBody>
      </p:sp>
      <p:sp>
        <p:nvSpPr>
          <p:cNvPr id="6" name="Freeform: Shape 5">
            <a:extLst>
              <a:ext uri="{FF2B5EF4-FFF2-40B4-BE49-F238E27FC236}">
                <a16:creationId xmlns:a16="http://schemas.microsoft.com/office/drawing/2014/main" id="{4215F9F2-831F-4D82-A70C-DBBFCFFDE57F}"/>
              </a:ext>
            </a:extLst>
          </p:cNvPr>
          <p:cNvSpPr/>
          <p:nvPr/>
        </p:nvSpPr>
        <p:spPr>
          <a:xfrm>
            <a:off x="4344510"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Integration with on-premises and peered networks</a:t>
            </a:r>
          </a:p>
        </p:txBody>
      </p:sp>
      <p:sp>
        <p:nvSpPr>
          <p:cNvPr id="4" name="Freeform: Shape 3">
            <a:extLst>
              <a:ext uri="{FF2B5EF4-FFF2-40B4-BE49-F238E27FC236}">
                <a16:creationId xmlns:a16="http://schemas.microsoft.com/office/drawing/2014/main" id="{1AB74C13-9E21-4897-8227-D25D4A95FB0E}"/>
              </a:ext>
            </a:extLst>
          </p:cNvPr>
          <p:cNvSpPr/>
          <p:nvPr/>
        </p:nvSpPr>
        <p:spPr>
          <a:xfrm>
            <a:off x="8261983"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 the event of a security incident within your network, only the mapped resource would be accessible</a:t>
            </a:r>
          </a:p>
        </p:txBody>
      </p:sp>
    </p:spTree>
    <p:extLst>
      <p:ext uri="{BB962C8B-B14F-4D97-AF65-F5344CB8AC3E}">
        <p14:creationId xmlns:p14="http://schemas.microsoft.com/office/powerpoint/2010/main" val="23566735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5E52-6921-45D0-2224-13C7E33AEF99}"/>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1B47DBD5-BCE1-AEF3-ECCB-4872E75780FF}"/>
              </a:ext>
            </a:extLst>
          </p:cNvPr>
          <p:cNvPicPr>
            <a:picLocks noChangeAspect="1"/>
          </p:cNvPicPr>
          <p:nvPr/>
        </p:nvPicPr>
        <p:blipFill>
          <a:blip r:embed="rId2"/>
          <a:stretch>
            <a:fillRect/>
          </a:stretch>
        </p:blipFill>
        <p:spPr>
          <a:xfrm>
            <a:off x="465138" y="1310881"/>
            <a:ext cx="8100762" cy="4701947"/>
          </a:xfrm>
          <a:prstGeom prst="rect">
            <a:avLst/>
          </a:prstGeom>
        </p:spPr>
      </p:pic>
    </p:spTree>
    <p:extLst>
      <p:ext uri="{BB962C8B-B14F-4D97-AF65-F5344CB8AC3E}">
        <p14:creationId xmlns:p14="http://schemas.microsoft.com/office/powerpoint/2010/main" val="15827779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Network Routing and Endpoints</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8706B694-8AD6-40E0-B2E4-B2B2A1F1415D}"/>
              </a:ext>
            </a:extLst>
          </p:cNvPr>
          <p:cNvSpPr/>
          <p:nvPr/>
        </p:nvSpPr>
        <p:spPr>
          <a:xfrm>
            <a:off x="4815381" y="244582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3"/>
              </a:rPr>
              <a:t>Manage and control traffic flow in your Azure deployment with routes (Sandbox)</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B75DB14D-3BDA-4D23-A7F7-71F061EAA6F8}"/>
              </a:ext>
              <a:ext uri="{C183D7F6-B498-43B3-948B-1728B52AA6E4}">
                <adec:decorative xmlns:adec="http://schemas.microsoft.com/office/drawing/2017/decorative" val="1"/>
              </a:ext>
            </a:extLst>
          </p:cNvPr>
          <p:cNvCxnSpPr>
            <a:cxnSpLocks/>
          </p:cNvCxnSpPr>
          <p:nvPr/>
        </p:nvCxnSpPr>
        <p:spPr>
          <a:xfrm>
            <a:off x="5008880" y="3415857"/>
            <a:ext cx="700006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sp>
        <p:nvSpPr>
          <p:cNvPr id="12" name="TextBox 11">
            <a:extLst>
              <a:ext uri="{FF2B5EF4-FFF2-40B4-BE49-F238E27FC236}">
                <a16:creationId xmlns:a16="http://schemas.microsoft.com/office/drawing/2014/main" id="{9E9D32CD-01DC-438C-858B-EFCE425E3C80}"/>
              </a:ext>
            </a:extLst>
          </p:cNvPr>
          <p:cNvSpPr txBox="1"/>
          <p:nvPr/>
        </p:nvSpPr>
        <p:spPr>
          <a:xfrm>
            <a:off x="4917440" y="3615324"/>
            <a:ext cx="6217920" cy="400110"/>
          </a:xfrm>
          <a:prstGeom prst="rect">
            <a:avLst/>
          </a:prstGeom>
          <a:noFill/>
        </p:spPr>
        <p:txBody>
          <a:bodyPr wrap="square">
            <a:spAutoFit/>
          </a:bodyPr>
          <a:lstStyle/>
          <a:p>
            <a:r>
              <a:rPr lang="en-US" sz="2000" dirty="0">
                <a:hlinkClick r:id="rId5"/>
              </a:rPr>
              <a:t>Introduction to Azure Private Link </a:t>
            </a:r>
            <a:endParaRPr lang="en-US" sz="2000" dirty="0"/>
          </a:p>
        </p:txBody>
      </p:sp>
      <p:sp>
        <p:nvSpPr>
          <p:cNvPr id="7" name="TextBox 6">
            <a:extLst>
              <a:ext uri="{FF2B5EF4-FFF2-40B4-BE49-F238E27FC236}">
                <a16:creationId xmlns:a16="http://schemas.microsoft.com/office/drawing/2014/main" id="{C2CE8384-E895-4FBD-A9FF-E58E7AB5DA37}"/>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8" name="Straight Connector 7">
            <a:extLst>
              <a:ext uri="{FF2B5EF4-FFF2-40B4-BE49-F238E27FC236}">
                <a16:creationId xmlns:a16="http://schemas.microsoft.com/office/drawing/2014/main" id="{258EBA3F-6FA9-4982-A272-57A25751BB34}"/>
              </a:ext>
              <a:ext uri="{C183D7F6-B498-43B3-948B-1728B52AA6E4}">
                <adec:decorative xmlns:adec="http://schemas.microsoft.com/office/drawing/2017/decorative" val="1"/>
              </a:ext>
            </a:extLst>
          </p:cNvPr>
          <p:cNvCxnSpPr>
            <a:cxnSpLocks/>
          </p:cNvCxnSpPr>
          <p:nvPr/>
        </p:nvCxnSpPr>
        <p:spPr>
          <a:xfrm>
            <a:off x="4998261" y="4256879"/>
            <a:ext cx="700006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Load Balancer</a:t>
            </a:r>
          </a:p>
        </p:txBody>
      </p:sp>
      <p:pic>
        <p:nvPicPr>
          <p:cNvPr id="7" name="Graphic 6">
            <a:extLst>
              <a:ext uri="{FF2B5EF4-FFF2-40B4-BE49-F238E27FC236}">
                <a16:creationId xmlns:a16="http://schemas.microsoft.com/office/drawing/2014/main" id="{B7F35C6C-7C9E-421A-9839-0DC96C2BD76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9423" y="2754144"/>
            <a:ext cx="1486235" cy="1486235"/>
          </a:xfrm>
          <a:prstGeom prst="rect">
            <a:avLst/>
          </a:prstGeom>
        </p:spPr>
      </p:pic>
    </p:spTree>
    <p:extLst>
      <p:ext uri="{BB962C8B-B14F-4D97-AF65-F5344CB8AC3E}">
        <p14:creationId xmlns:p14="http://schemas.microsoft.com/office/powerpoint/2010/main" val="22288676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676526"/>
            <a:ext cx="2506662" cy="1641475"/>
          </a:xfrm>
        </p:spPr>
        <p:txBody>
          <a:bodyPr/>
          <a:lstStyle/>
          <a:p>
            <a:r>
              <a:rPr lang="en-US" dirty="0"/>
              <a:t>Configure Azure Load Balancer Introduction</a:t>
            </a:r>
          </a:p>
        </p:txBody>
      </p:sp>
      <p:sp>
        <p:nvSpPr>
          <p:cNvPr id="62" name="Rectangle 61">
            <a:extLst>
              <a:ext uri="{FF2B5EF4-FFF2-40B4-BE49-F238E27FC236}">
                <a16:creationId xmlns:a16="http://schemas.microsoft.com/office/drawing/2014/main" id="{6910DC23-E514-44C9-938A-8DB55BE61C8A}"/>
              </a:ext>
            </a:extLst>
          </p:cNvPr>
          <p:cNvSpPr/>
          <p:nvPr/>
        </p:nvSpPr>
        <p:spPr bwMode="auto">
          <a:xfrm>
            <a:off x="4439591" y="574300"/>
            <a:ext cx="4427709" cy="3097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Choose a Load Balancer Solution</a:t>
            </a:r>
          </a:p>
        </p:txBody>
      </p:sp>
      <p:sp>
        <p:nvSpPr>
          <p:cNvPr id="64" name="Rectangle 63">
            <a:extLst>
              <a:ext uri="{FF2B5EF4-FFF2-40B4-BE49-F238E27FC236}">
                <a16:creationId xmlns:a16="http://schemas.microsoft.com/office/drawing/2014/main" id="{5B79419B-858C-46CF-A97D-22C8990D1CE4}"/>
              </a:ext>
            </a:extLst>
          </p:cNvPr>
          <p:cNvSpPr/>
          <p:nvPr/>
        </p:nvSpPr>
        <p:spPr bwMode="auto">
          <a:xfrm>
            <a:off x="4439592" y="1130631"/>
            <a:ext cx="4126626" cy="536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Implement a Public Load Balancer</a:t>
            </a:r>
          </a:p>
        </p:txBody>
      </p:sp>
      <p:sp>
        <p:nvSpPr>
          <p:cNvPr id="66" name="Rectangle 65">
            <a:extLst>
              <a:ext uri="{FF2B5EF4-FFF2-40B4-BE49-F238E27FC236}">
                <a16:creationId xmlns:a16="http://schemas.microsoft.com/office/drawing/2014/main" id="{BCE0F158-4D62-4754-A300-05DFA2E4E827}"/>
              </a:ext>
            </a:extLst>
          </p:cNvPr>
          <p:cNvSpPr/>
          <p:nvPr/>
        </p:nvSpPr>
        <p:spPr bwMode="auto">
          <a:xfrm>
            <a:off x="4439591" y="1756131"/>
            <a:ext cx="4884909" cy="5367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Implement an Internal Load Balancer</a:t>
            </a:r>
          </a:p>
        </p:txBody>
      </p:sp>
      <p:sp>
        <p:nvSpPr>
          <p:cNvPr id="68" name="Rectangle 67">
            <a:extLst>
              <a:ext uri="{FF2B5EF4-FFF2-40B4-BE49-F238E27FC236}">
                <a16:creationId xmlns:a16="http://schemas.microsoft.com/office/drawing/2014/main" id="{F9FF5883-8AEB-475E-B323-B1BD4CF10898}"/>
              </a:ext>
            </a:extLst>
          </p:cNvPr>
          <p:cNvSpPr/>
          <p:nvPr/>
        </p:nvSpPr>
        <p:spPr bwMode="auto">
          <a:xfrm>
            <a:off x="4439592" y="2460668"/>
            <a:ext cx="4427708" cy="5472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Determine Load Balancer SKUs</a:t>
            </a:r>
          </a:p>
        </p:txBody>
      </p:sp>
      <p:sp>
        <p:nvSpPr>
          <p:cNvPr id="70" name="Rectangle 69">
            <a:extLst>
              <a:ext uri="{FF2B5EF4-FFF2-40B4-BE49-F238E27FC236}">
                <a16:creationId xmlns:a16="http://schemas.microsoft.com/office/drawing/2014/main" id="{F4748A1B-4B96-4E46-9902-1DB919FC16C2}"/>
              </a:ext>
            </a:extLst>
          </p:cNvPr>
          <p:cNvSpPr/>
          <p:nvPr/>
        </p:nvSpPr>
        <p:spPr bwMode="auto">
          <a:xfrm>
            <a:off x="4439592" y="3089477"/>
            <a:ext cx="2567894" cy="5649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Create Backend Pools</a:t>
            </a:r>
          </a:p>
        </p:txBody>
      </p:sp>
      <p:sp>
        <p:nvSpPr>
          <p:cNvPr id="72" name="Rectangle 71">
            <a:extLst>
              <a:ext uri="{FF2B5EF4-FFF2-40B4-BE49-F238E27FC236}">
                <a16:creationId xmlns:a16="http://schemas.microsoft.com/office/drawing/2014/main" id="{404FC5B0-B117-404A-8036-054ACA3A2A58}"/>
              </a:ext>
            </a:extLst>
          </p:cNvPr>
          <p:cNvSpPr/>
          <p:nvPr/>
        </p:nvSpPr>
        <p:spPr bwMode="auto">
          <a:xfrm>
            <a:off x="4439592" y="3712006"/>
            <a:ext cx="3580216" cy="536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Create Load Balancer Rules</a:t>
            </a:r>
          </a:p>
        </p:txBody>
      </p:sp>
      <p:sp>
        <p:nvSpPr>
          <p:cNvPr id="74" name="Rectangle 73">
            <a:extLst>
              <a:ext uri="{FF2B5EF4-FFF2-40B4-BE49-F238E27FC236}">
                <a16:creationId xmlns:a16="http://schemas.microsoft.com/office/drawing/2014/main" id="{2BF73157-176D-43D7-9500-124DE104B0C3}"/>
              </a:ext>
            </a:extLst>
          </p:cNvPr>
          <p:cNvSpPr/>
          <p:nvPr/>
        </p:nvSpPr>
        <p:spPr bwMode="auto">
          <a:xfrm>
            <a:off x="4439592" y="4360173"/>
            <a:ext cx="5226922" cy="5367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Configure Session Persistence (optional)</a:t>
            </a:r>
          </a:p>
        </p:txBody>
      </p:sp>
      <p:grpSp>
        <p:nvGrpSpPr>
          <p:cNvPr id="4" name="Group 3">
            <a:extLst>
              <a:ext uri="{FF2B5EF4-FFF2-40B4-BE49-F238E27FC236}">
                <a16:creationId xmlns:a16="http://schemas.microsoft.com/office/drawing/2014/main" id="{580B6CC2-A100-4E9A-8505-C951246BE4FF}"/>
              </a:ext>
              <a:ext uri="{C183D7F6-B498-43B3-948B-1728B52AA6E4}">
                <adec:decorative xmlns:adec="http://schemas.microsoft.com/office/drawing/2017/decorative" val="1"/>
              </a:ext>
            </a:extLst>
          </p:cNvPr>
          <p:cNvGrpSpPr/>
          <p:nvPr/>
        </p:nvGrpSpPr>
        <p:grpSpPr>
          <a:xfrm>
            <a:off x="3707176" y="461188"/>
            <a:ext cx="536783" cy="5049413"/>
            <a:chOff x="3707176" y="461188"/>
            <a:chExt cx="536783" cy="5049413"/>
          </a:xfrm>
        </p:grpSpPr>
        <p:pic>
          <p:nvPicPr>
            <p:cNvPr id="15" name="Picture 14" descr="Icon of a four dot connected with line to form a chart">
              <a:extLst>
                <a:ext uri="{FF2B5EF4-FFF2-40B4-BE49-F238E27FC236}">
                  <a16:creationId xmlns:a16="http://schemas.microsoft.com/office/drawing/2014/main" id="{05F269ED-2E7E-4515-9C73-02F40ED030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176" y="461188"/>
              <a:ext cx="536783" cy="535994"/>
            </a:xfrm>
            <a:prstGeom prst="rect">
              <a:avLst/>
            </a:prstGeom>
          </p:spPr>
        </p:pic>
        <p:pic>
          <p:nvPicPr>
            <p:cNvPr id="14" name="Picture 13" descr="Icon of two person">
              <a:extLst>
                <a:ext uri="{FF2B5EF4-FFF2-40B4-BE49-F238E27FC236}">
                  <a16:creationId xmlns:a16="http://schemas.microsoft.com/office/drawing/2014/main" id="{16789A6D-E429-4E89-A77E-57954A1A98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176" y="1130632"/>
              <a:ext cx="536783" cy="536783"/>
            </a:xfrm>
            <a:prstGeom prst="rect">
              <a:avLst/>
            </a:prstGeom>
          </p:spPr>
        </p:pic>
        <p:pic>
          <p:nvPicPr>
            <p:cNvPr id="13" name="Picture 12" descr="Icon of books stacked together">
              <a:extLst>
                <a:ext uri="{FF2B5EF4-FFF2-40B4-BE49-F238E27FC236}">
                  <a16:creationId xmlns:a16="http://schemas.microsoft.com/office/drawing/2014/main" id="{E933B203-2E92-4753-A4F5-39B6D95054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7176" y="1800865"/>
              <a:ext cx="536783" cy="536783"/>
            </a:xfrm>
            <a:prstGeom prst="rect">
              <a:avLst/>
            </a:prstGeom>
          </p:spPr>
        </p:pic>
        <p:pic>
          <p:nvPicPr>
            <p:cNvPr id="12" name="Picture 11" descr="Icon of circles in the form of an organizational chart">
              <a:extLst>
                <a:ext uri="{FF2B5EF4-FFF2-40B4-BE49-F238E27FC236}">
                  <a16:creationId xmlns:a16="http://schemas.microsoft.com/office/drawing/2014/main" id="{C2962047-FC37-4D8B-BC3D-30A0900C2B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7176" y="2471098"/>
              <a:ext cx="536783" cy="536783"/>
            </a:xfrm>
            <a:prstGeom prst="rect">
              <a:avLst/>
            </a:prstGeom>
          </p:spPr>
        </p:pic>
        <p:pic>
          <p:nvPicPr>
            <p:cNvPr id="50" name="Picture 49" descr="Icon of chart with different colours">
              <a:extLst>
                <a:ext uri="{FF2B5EF4-FFF2-40B4-BE49-F238E27FC236}">
                  <a16:creationId xmlns:a16="http://schemas.microsoft.com/office/drawing/2014/main" id="{AB742D56-179A-4035-B698-E241DA8F658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1886" y="3141331"/>
              <a:ext cx="487363" cy="486646"/>
            </a:xfrm>
            <a:prstGeom prst="rect">
              <a:avLst/>
            </a:prstGeom>
          </p:spPr>
        </p:pic>
        <p:pic>
          <p:nvPicPr>
            <p:cNvPr id="49" name="Picture 48" descr="Icon of document with checkmark">
              <a:extLst>
                <a:ext uri="{FF2B5EF4-FFF2-40B4-BE49-F238E27FC236}">
                  <a16:creationId xmlns:a16="http://schemas.microsoft.com/office/drawing/2014/main" id="{F5F41B73-BA0B-4B3D-AD26-824531F11D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31886" y="4382240"/>
              <a:ext cx="487363" cy="487363"/>
            </a:xfrm>
            <a:prstGeom prst="rect">
              <a:avLst/>
            </a:prstGeom>
          </p:spPr>
        </p:pic>
        <p:pic>
          <p:nvPicPr>
            <p:cNvPr id="19" name="Picture 18" descr="Icon of a whiteboard with a cloud symbol drawn on it">
              <a:extLst>
                <a:ext uri="{FF2B5EF4-FFF2-40B4-BE49-F238E27FC236}">
                  <a16:creationId xmlns:a16="http://schemas.microsoft.com/office/drawing/2014/main" id="{C668891A-59D3-493A-B11B-AFBCFBC063E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1886" y="3761427"/>
              <a:ext cx="487363" cy="487363"/>
            </a:xfrm>
            <a:prstGeom prst="rect">
              <a:avLst/>
            </a:prstGeom>
          </p:spPr>
        </p:pic>
        <p:grpSp>
          <p:nvGrpSpPr>
            <p:cNvPr id="20" name="Group 19">
              <a:extLst>
                <a:ext uri="{FF2B5EF4-FFF2-40B4-BE49-F238E27FC236}">
                  <a16:creationId xmlns:a16="http://schemas.microsoft.com/office/drawing/2014/main" id="{B76ED168-E140-465D-8E49-805C41CC567C}"/>
                </a:ext>
              </a:extLst>
            </p:cNvPr>
            <p:cNvGrpSpPr/>
            <p:nvPr/>
          </p:nvGrpSpPr>
          <p:grpSpPr>
            <a:xfrm>
              <a:off x="3731885" y="5081996"/>
              <a:ext cx="487364" cy="428605"/>
              <a:chOff x="10493727" y="629664"/>
              <a:chExt cx="519000" cy="503150"/>
            </a:xfrm>
          </p:grpSpPr>
          <p:pic>
            <p:nvPicPr>
              <p:cNvPr id="21" name="Picture 20">
                <a:extLst>
                  <a:ext uri="{FF2B5EF4-FFF2-40B4-BE49-F238E27FC236}">
                    <a16:creationId xmlns:a16="http://schemas.microsoft.com/office/drawing/2014/main" id="{E00DC898-EAD5-4229-8E1E-6B66BFB81CC1}"/>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22" name="Group 21">
                <a:extLst>
                  <a:ext uri="{FF2B5EF4-FFF2-40B4-BE49-F238E27FC236}">
                    <a16:creationId xmlns:a16="http://schemas.microsoft.com/office/drawing/2014/main" id="{1FFDE71B-B77D-47D3-844F-91C83DB17DC6}"/>
                  </a:ext>
                </a:extLst>
              </p:cNvPr>
              <p:cNvGrpSpPr/>
              <p:nvPr/>
            </p:nvGrpSpPr>
            <p:grpSpPr>
              <a:xfrm>
                <a:off x="10604345" y="727773"/>
                <a:ext cx="297764" cy="272864"/>
                <a:chOff x="3876178" y="3413953"/>
                <a:chExt cx="297764" cy="255320"/>
              </a:xfrm>
            </p:grpSpPr>
            <p:sp>
              <p:nvSpPr>
                <p:cNvPr id="23" name="Freeform: Shape 22">
                  <a:extLst>
                    <a:ext uri="{FF2B5EF4-FFF2-40B4-BE49-F238E27FC236}">
                      <a16:creationId xmlns:a16="http://schemas.microsoft.com/office/drawing/2014/main" id="{924D646A-1CF7-4331-BD9C-AEA415222622}"/>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AAD6A3F-E201-4453-B1FF-B62C818B54D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9D5ADE5C-14B5-474A-B3BD-BA98A547A96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70B53BCE-BA23-4E1D-B65B-B9316666EC46}"/>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528C642-F2FA-49A4-973F-8059E7DFAF4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2CDC6BA-ACA3-48B6-963B-2F5FA396913D}"/>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AA85D25-A902-4039-AFA6-F164225D436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23CE476-679B-4BE5-A9BB-4FD701E47EF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3" name="Rectangle 2">
            <a:extLst>
              <a:ext uri="{FF2B5EF4-FFF2-40B4-BE49-F238E27FC236}">
                <a16:creationId xmlns:a16="http://schemas.microsoft.com/office/drawing/2014/main" id="{D7160264-A499-4C86-808E-F77E18E842ED}"/>
              </a:ext>
            </a:extLst>
          </p:cNvPr>
          <p:cNvSpPr/>
          <p:nvPr/>
        </p:nvSpPr>
        <p:spPr bwMode="auto">
          <a:xfrm>
            <a:off x="4420056" y="5054133"/>
            <a:ext cx="4602023" cy="4636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9D50C1-E47B-4BFE-AC7D-9223F97643F8}"/>
              </a:ext>
            </a:extLst>
          </p:cNvPr>
          <p:cNvSpPr>
            <a:spLocks noGrp="1"/>
          </p:cNvSpPr>
          <p:nvPr>
            <p:ph type="title"/>
          </p:nvPr>
        </p:nvSpPr>
        <p:spPr/>
        <p:txBody>
          <a:bodyPr/>
          <a:lstStyle/>
          <a:p>
            <a:r>
              <a:rPr lang="en-US" dirty="0"/>
              <a:t>Choose a Load Balancer Solution</a:t>
            </a:r>
          </a:p>
        </p:txBody>
      </p:sp>
      <p:graphicFrame>
        <p:nvGraphicFramePr>
          <p:cNvPr id="6" name="Table 2">
            <a:extLst>
              <a:ext uri="{FF2B5EF4-FFF2-40B4-BE49-F238E27FC236}">
                <a16:creationId xmlns:a16="http://schemas.microsoft.com/office/drawing/2014/main" id="{08D0FB5A-8529-479F-B080-1074B28AA862}"/>
              </a:ext>
            </a:extLst>
          </p:cNvPr>
          <p:cNvGraphicFramePr>
            <a:graphicFrameLocks noGrp="1"/>
          </p:cNvGraphicFramePr>
          <p:nvPr>
            <p:extLst>
              <p:ext uri="{D42A27DB-BD31-4B8C-83A1-F6EECF244321}">
                <p14:modId xmlns:p14="http://schemas.microsoft.com/office/powerpoint/2010/main" val="3338107860"/>
              </p:ext>
            </p:extLst>
          </p:nvPr>
        </p:nvGraphicFramePr>
        <p:xfrm>
          <a:off x="579688" y="1352349"/>
          <a:ext cx="11206893" cy="4500880"/>
        </p:xfrm>
        <a:graphic>
          <a:graphicData uri="http://schemas.openxmlformats.org/drawingml/2006/table">
            <a:tbl>
              <a:tblPr firstRow="1" bandRow="1">
                <a:tableStyleId>{00A15C55-8517-42AA-B614-E9B94910E393}</a:tableStyleId>
              </a:tblPr>
              <a:tblGrid>
                <a:gridCol w="1184593">
                  <a:extLst>
                    <a:ext uri="{9D8B030D-6E8A-4147-A177-3AD203B41FA5}">
                      <a16:colId xmlns:a16="http://schemas.microsoft.com/office/drawing/2014/main" val="828115051"/>
                    </a:ext>
                  </a:extLst>
                </a:gridCol>
                <a:gridCol w="2505575">
                  <a:extLst>
                    <a:ext uri="{9D8B030D-6E8A-4147-A177-3AD203B41FA5}">
                      <a16:colId xmlns:a16="http://schemas.microsoft.com/office/drawing/2014/main" val="2036691416"/>
                    </a:ext>
                  </a:extLst>
                </a:gridCol>
                <a:gridCol w="2505575">
                  <a:extLst>
                    <a:ext uri="{9D8B030D-6E8A-4147-A177-3AD203B41FA5}">
                      <a16:colId xmlns:a16="http://schemas.microsoft.com/office/drawing/2014/main" val="3335721742"/>
                    </a:ext>
                  </a:extLst>
                </a:gridCol>
                <a:gridCol w="2505575">
                  <a:extLst>
                    <a:ext uri="{9D8B030D-6E8A-4147-A177-3AD203B41FA5}">
                      <a16:colId xmlns:a16="http://schemas.microsoft.com/office/drawing/2014/main" val="405673769"/>
                    </a:ext>
                  </a:extLst>
                </a:gridCol>
                <a:gridCol w="2505575">
                  <a:extLst>
                    <a:ext uri="{9D8B030D-6E8A-4147-A177-3AD203B41FA5}">
                      <a16:colId xmlns:a16="http://schemas.microsoft.com/office/drawing/2014/main" val="2661881332"/>
                    </a:ext>
                  </a:extLst>
                </a:gridCol>
              </a:tblGrid>
              <a:tr h="333947">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Application Gateway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Front Door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Load Balancer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Traffic Manager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370840">
                <a:tc>
                  <a:txBody>
                    <a:bodyPr/>
                    <a:lstStyle/>
                    <a:p>
                      <a:r>
                        <a:rPr lang="en-US" b="0" dirty="0"/>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Optimize delivery from application server farms while increasing application security with web application firewall.</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Scalable, security-enhanced delivery point for global, micro service-based web applications.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Balance inbound and outbound connections and requests to your applications or server endpoints.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Distribute traffic optimally to services across global Azure regions, while providing high availability and responsiveness.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1834156"/>
                  </a:ext>
                </a:extLst>
              </a:tr>
              <a:tr h="370840">
                <a:tc>
                  <a:txBody>
                    <a:bodyPr/>
                    <a:lstStyle/>
                    <a:p>
                      <a:r>
                        <a:rPr lang="en-US" dirty="0"/>
                        <a:t>Protocols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TCP, UDP</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Any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370840">
                <a:tc>
                  <a:txBody>
                    <a:bodyPr/>
                    <a:lstStyle/>
                    <a:p>
                      <a:r>
                        <a:rPr lang="en-US" dirty="0"/>
                        <a:t>Private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4921975"/>
                  </a:ext>
                </a:extLst>
              </a:tr>
              <a:tr h="370840">
                <a:tc>
                  <a:txBody>
                    <a:bodyPr/>
                    <a:lstStyle/>
                    <a:p>
                      <a:r>
                        <a:rPr lang="en-US" dirty="0"/>
                        <a:t>Global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fontAlgn="t"/>
                      <a:endParaRPr lang="en-US" dirty="0">
                        <a:effectLs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370840">
                <a:tc>
                  <a:txBody>
                    <a:bodyPr/>
                    <a:lstStyle/>
                    <a:p>
                      <a:r>
                        <a:rPr lang="en-US" dirty="0"/>
                        <a:t>Env</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Azure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71377115"/>
                  </a:ext>
                </a:extLst>
              </a:tr>
              <a:tr h="370840">
                <a:tc>
                  <a:txBody>
                    <a:bodyPr/>
                    <a:lstStyle/>
                    <a:p>
                      <a:r>
                        <a:rPr lang="en-US" dirty="0"/>
                        <a:t>Security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dirty="0"/>
                        <a:t>WAF</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WAF, 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39228833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cision tree for load balancing in Azure">
            <a:extLst>
              <a:ext uri="{FF2B5EF4-FFF2-40B4-BE49-F238E27FC236}">
                <a16:creationId xmlns:a16="http://schemas.microsoft.com/office/drawing/2014/main" id="{AA216D90-40BC-D94C-E349-6E09257E2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065" y="150558"/>
            <a:ext cx="6394126" cy="645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7022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 Public Load Balancer</a:t>
            </a:r>
          </a:p>
        </p:txBody>
      </p:sp>
      <p:sp>
        <p:nvSpPr>
          <p:cNvPr id="3" name="Rectangle 2">
            <a:extLst>
              <a:ext uri="{FF2B5EF4-FFF2-40B4-BE49-F238E27FC236}">
                <a16:creationId xmlns:a16="http://schemas.microsoft.com/office/drawing/2014/main" id="{A7300692-307C-41D1-A147-C589172A2DEC}"/>
              </a:ext>
              <a:ext uri="{C183D7F6-B498-43B3-948B-1728B52AA6E4}">
                <adec:decorative xmlns:adec="http://schemas.microsoft.com/office/drawing/2017/decorative" val="1"/>
              </a:ext>
            </a:extLst>
          </p:cNvPr>
          <p:cNvSpPr/>
          <p:nvPr/>
        </p:nvSpPr>
        <p:spPr bwMode="auto">
          <a:xfrm>
            <a:off x="427038" y="1192213"/>
            <a:ext cx="11582400" cy="402034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Diagram showing how public load balancer works. Incoming requests on port 80 are sent to  the public load balancer. The LB sends requests on port 80 to three VMs in the web tier subnet">
            <a:extLst>
              <a:ext uri="{FF2B5EF4-FFF2-40B4-BE49-F238E27FC236}">
                <a16:creationId xmlns:a16="http://schemas.microsoft.com/office/drawing/2014/main" id="{33A77C5B-66DC-4DFD-A4BE-5642C631CC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89753" y="1288969"/>
            <a:ext cx="5656970" cy="3855246"/>
          </a:xfrm>
          <a:prstGeom prst="rect">
            <a:avLst/>
          </a:prstGeom>
          <a:noFill/>
          <a:ln>
            <a:noFill/>
          </a:ln>
        </p:spPr>
      </p:pic>
      <p:sp>
        <p:nvSpPr>
          <p:cNvPr id="4" name="Rectangle 3">
            <a:extLst>
              <a:ext uri="{FF2B5EF4-FFF2-40B4-BE49-F238E27FC236}">
                <a16:creationId xmlns:a16="http://schemas.microsoft.com/office/drawing/2014/main" id="{B9E1D0C8-3094-4534-893D-C266A73D719A}"/>
              </a:ext>
            </a:extLst>
          </p:cNvPr>
          <p:cNvSpPr/>
          <p:nvPr/>
        </p:nvSpPr>
        <p:spPr>
          <a:xfrm>
            <a:off x="427036" y="5381625"/>
            <a:ext cx="5697306" cy="98012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Maps public IP addresses and port number of incoming traffic to the VM’s private IP address and port number, and vice versa</a:t>
            </a:r>
          </a:p>
        </p:txBody>
      </p:sp>
      <p:sp>
        <p:nvSpPr>
          <p:cNvPr id="5" name="Rectangle 4">
            <a:extLst>
              <a:ext uri="{FF2B5EF4-FFF2-40B4-BE49-F238E27FC236}">
                <a16:creationId xmlns:a16="http://schemas.microsoft.com/office/drawing/2014/main" id="{495EBDCC-9AFF-45E7-957F-3ADEF7DCD526}"/>
              </a:ext>
            </a:extLst>
          </p:cNvPr>
          <p:cNvSpPr/>
          <p:nvPr/>
        </p:nvSpPr>
        <p:spPr>
          <a:xfrm>
            <a:off x="6290676" y="5381625"/>
            <a:ext cx="5718761" cy="98012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881710"/>
            <a:ext cx="2506662" cy="1231106"/>
          </a:xfrm>
        </p:spPr>
        <p:txBody>
          <a:bodyPr/>
          <a:lstStyle/>
          <a:p>
            <a:r>
              <a:rPr lang="en-US" dirty="0"/>
              <a:t>Administer Network Traffic Introduction</a:t>
            </a:r>
          </a:p>
        </p:txBody>
      </p:sp>
      <p:sp>
        <p:nvSpPr>
          <p:cNvPr id="34" name="TextBox 33">
            <a:extLst>
              <a:ext uri="{FF2B5EF4-FFF2-40B4-BE49-F238E27FC236}">
                <a16:creationId xmlns:a16="http://schemas.microsoft.com/office/drawing/2014/main" id="{6A4131AC-52CE-4D3E-B409-916150339DE9}"/>
              </a:ext>
            </a:extLst>
          </p:cNvPr>
          <p:cNvSpPr txBox="1"/>
          <p:nvPr/>
        </p:nvSpPr>
        <p:spPr>
          <a:xfrm>
            <a:off x="4525955" y="419858"/>
            <a:ext cx="7327900" cy="3826332"/>
          </a:xfrm>
          <a:prstGeom prst="rect">
            <a:avLst/>
          </a:prstGeom>
          <a:noFill/>
        </p:spPr>
        <p:txBody>
          <a:bodyPr wrap="square" lIns="0" tIns="0" rIns="0" bIns="0" rtlCol="0" anchor="ctr">
            <a:noAutofit/>
          </a:bodyPr>
          <a:lstStyle/>
          <a:p>
            <a:pPr>
              <a:lnSpc>
                <a:spcPct val="200000"/>
              </a:lnSpc>
              <a:spcAft>
                <a:spcPts val="600"/>
              </a:spcAft>
            </a:pPr>
            <a:r>
              <a:rPr lang="en-US" sz="2400" dirty="0"/>
              <a:t>Configure Network Routing and Endpoints</a:t>
            </a:r>
          </a:p>
          <a:p>
            <a:pPr>
              <a:lnSpc>
                <a:spcPct val="200000"/>
              </a:lnSpc>
              <a:spcAft>
                <a:spcPts val="600"/>
              </a:spcAft>
            </a:pPr>
            <a:r>
              <a:rPr lang="en-US" sz="2400" dirty="0"/>
              <a:t>Configure Azure Load Balancer</a:t>
            </a:r>
          </a:p>
          <a:p>
            <a:pPr>
              <a:lnSpc>
                <a:spcPct val="200000"/>
              </a:lnSpc>
              <a:spcAft>
                <a:spcPts val="600"/>
              </a:spcAft>
            </a:pPr>
            <a:r>
              <a:rPr lang="en-US" sz="2400" dirty="0"/>
              <a:t>Configure Application Gateway</a:t>
            </a:r>
          </a:p>
          <a:p>
            <a:pPr>
              <a:lnSpc>
                <a:spcPct val="200000"/>
              </a:lnSpc>
              <a:spcAft>
                <a:spcPts val="600"/>
              </a:spcAft>
            </a:pPr>
            <a:r>
              <a:rPr lang="en-US" sz="2400" dirty="0"/>
              <a:t>Configure Network Watcher</a:t>
            </a:r>
          </a:p>
          <a:p>
            <a:pPr>
              <a:lnSpc>
                <a:spcPct val="200000"/>
              </a:lnSpc>
              <a:spcAft>
                <a:spcPts val="600"/>
              </a:spcAft>
            </a:pPr>
            <a:r>
              <a:rPr lang="en-US" sz="2400" dirty="0"/>
              <a:t>Lab 06 – Implement Traffic Management</a:t>
            </a:r>
          </a:p>
        </p:txBody>
      </p:sp>
      <p:grpSp>
        <p:nvGrpSpPr>
          <p:cNvPr id="3" name="Group 2">
            <a:extLst>
              <a:ext uri="{FF2B5EF4-FFF2-40B4-BE49-F238E27FC236}">
                <a16:creationId xmlns:a16="http://schemas.microsoft.com/office/drawing/2014/main" id="{9AA9D9F0-720B-4514-92E8-05E513AEC3B3}"/>
              </a:ext>
              <a:ext uri="{C183D7F6-B498-43B3-948B-1728B52AA6E4}">
                <adec:decorative xmlns:adec="http://schemas.microsoft.com/office/drawing/2017/decorative" val="1"/>
              </a:ext>
            </a:extLst>
          </p:cNvPr>
          <p:cNvGrpSpPr/>
          <p:nvPr/>
        </p:nvGrpSpPr>
        <p:grpSpPr>
          <a:xfrm>
            <a:off x="3715590" y="531876"/>
            <a:ext cx="653101" cy="3857857"/>
            <a:chOff x="3715590" y="531876"/>
            <a:chExt cx="653101" cy="3857857"/>
          </a:xfrm>
        </p:grpSpPr>
        <p:pic>
          <p:nvPicPr>
            <p:cNvPr id="11" name="Picture 10" descr="Icon of four circles interconnected with one another">
              <a:extLst>
                <a:ext uri="{FF2B5EF4-FFF2-40B4-BE49-F238E27FC236}">
                  <a16:creationId xmlns:a16="http://schemas.microsoft.com/office/drawing/2014/main" id="{08EE92BD-0DC4-4B11-92B0-4C56574EC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5590" y="531876"/>
              <a:ext cx="640821" cy="640821"/>
            </a:xfrm>
            <a:prstGeom prst="rect">
              <a:avLst/>
            </a:prstGeom>
          </p:spPr>
        </p:pic>
        <p:pic>
          <p:nvPicPr>
            <p:cNvPr id="72" name="Picture 71" descr="Icon of a lab flask">
              <a:extLst>
                <a:ext uri="{FF2B5EF4-FFF2-40B4-BE49-F238E27FC236}">
                  <a16:creationId xmlns:a16="http://schemas.microsoft.com/office/drawing/2014/main" id="{A4B25629-B245-4500-BA81-230273E00B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2116" y="3798933"/>
              <a:ext cx="627767" cy="590800"/>
            </a:xfrm>
            <a:prstGeom prst="rect">
              <a:avLst/>
            </a:prstGeom>
          </p:spPr>
        </p:pic>
        <p:pic>
          <p:nvPicPr>
            <p:cNvPr id="4" name="Picture 3">
              <a:extLst>
                <a:ext uri="{FF2B5EF4-FFF2-40B4-BE49-F238E27FC236}">
                  <a16:creationId xmlns:a16="http://schemas.microsoft.com/office/drawing/2014/main" id="{041318E5-9491-4F33-9301-D1307312B63C}"/>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40924" y="3030306"/>
              <a:ext cx="627767" cy="590799"/>
            </a:xfrm>
            <a:prstGeom prst="rect">
              <a:avLst/>
            </a:prstGeom>
          </p:spPr>
        </p:pic>
        <p:pic>
          <p:nvPicPr>
            <p:cNvPr id="5" name="Graphic 4">
              <a:extLst>
                <a:ext uri="{FF2B5EF4-FFF2-40B4-BE49-F238E27FC236}">
                  <a16:creationId xmlns:a16="http://schemas.microsoft.com/office/drawing/2014/main" id="{539C9E8C-F97A-46DD-93DC-88F0671A19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16996" y="3185211"/>
              <a:ext cx="275622" cy="275622"/>
            </a:xfrm>
            <a:prstGeom prst="rect">
              <a:avLst/>
            </a:prstGeom>
          </p:spPr>
        </p:pic>
        <p:grpSp>
          <p:nvGrpSpPr>
            <p:cNvPr id="27" name="Group 26">
              <a:extLst>
                <a:ext uri="{FF2B5EF4-FFF2-40B4-BE49-F238E27FC236}">
                  <a16:creationId xmlns:a16="http://schemas.microsoft.com/office/drawing/2014/main" id="{E0F4548F-A10E-43DE-8612-93041B4A2E95}"/>
                </a:ext>
              </a:extLst>
            </p:cNvPr>
            <p:cNvGrpSpPr/>
            <p:nvPr/>
          </p:nvGrpSpPr>
          <p:grpSpPr>
            <a:xfrm>
              <a:off x="3728644" y="1399824"/>
              <a:ext cx="627767" cy="590799"/>
              <a:chOff x="3728644" y="1399824"/>
              <a:chExt cx="627767" cy="590799"/>
            </a:xfrm>
          </p:grpSpPr>
          <p:pic>
            <p:nvPicPr>
              <p:cNvPr id="6" name="Picture 5">
                <a:extLst>
                  <a:ext uri="{FF2B5EF4-FFF2-40B4-BE49-F238E27FC236}">
                    <a16:creationId xmlns:a16="http://schemas.microsoft.com/office/drawing/2014/main" id="{5B34459A-E0B2-4309-A086-D8578AB1AF9F}"/>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28644" y="1399824"/>
                <a:ext cx="627767" cy="590799"/>
              </a:xfrm>
              <a:prstGeom prst="rect">
                <a:avLst/>
              </a:prstGeom>
            </p:spPr>
          </p:pic>
          <p:pic>
            <p:nvPicPr>
              <p:cNvPr id="24" name="Graphic 23">
                <a:extLst>
                  <a:ext uri="{FF2B5EF4-FFF2-40B4-BE49-F238E27FC236}">
                    <a16:creationId xmlns:a16="http://schemas.microsoft.com/office/drawing/2014/main" id="{EBBD9373-B8C1-4A98-9A21-19B7F2EA92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02491" y="1437588"/>
                <a:ext cx="467018" cy="467018"/>
              </a:xfrm>
              <a:prstGeom prst="rect">
                <a:avLst/>
              </a:prstGeom>
            </p:spPr>
          </p:pic>
        </p:grpSp>
        <p:grpSp>
          <p:nvGrpSpPr>
            <p:cNvPr id="28" name="Group 27">
              <a:extLst>
                <a:ext uri="{FF2B5EF4-FFF2-40B4-BE49-F238E27FC236}">
                  <a16:creationId xmlns:a16="http://schemas.microsoft.com/office/drawing/2014/main" id="{E0160928-6487-4363-9DCF-13419F44A7D4}"/>
                </a:ext>
              </a:extLst>
            </p:cNvPr>
            <p:cNvGrpSpPr/>
            <p:nvPr/>
          </p:nvGrpSpPr>
          <p:grpSpPr>
            <a:xfrm>
              <a:off x="3722116" y="2178452"/>
              <a:ext cx="627767" cy="590799"/>
              <a:chOff x="3758496" y="2144525"/>
              <a:chExt cx="627767" cy="590799"/>
            </a:xfrm>
          </p:grpSpPr>
          <p:pic>
            <p:nvPicPr>
              <p:cNvPr id="7" name="Picture 6">
                <a:extLst>
                  <a:ext uri="{FF2B5EF4-FFF2-40B4-BE49-F238E27FC236}">
                    <a16:creationId xmlns:a16="http://schemas.microsoft.com/office/drawing/2014/main" id="{C8730015-59AE-457F-B4DD-44D54C612A64}"/>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58496" y="2144525"/>
                <a:ext cx="627767" cy="590799"/>
              </a:xfrm>
              <a:prstGeom prst="rect">
                <a:avLst/>
              </a:prstGeom>
            </p:spPr>
          </p:pic>
          <p:pic>
            <p:nvPicPr>
              <p:cNvPr id="26" name="Graphic 25">
                <a:extLst>
                  <a:ext uri="{FF2B5EF4-FFF2-40B4-BE49-F238E27FC236}">
                    <a16:creationId xmlns:a16="http://schemas.microsoft.com/office/drawing/2014/main" id="{AFC272EE-FBAA-4553-A8BB-BEAD3B6BC7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38870" y="2176988"/>
                <a:ext cx="467018" cy="467018"/>
              </a:xfrm>
              <a:prstGeom prst="rect">
                <a:avLst/>
              </a:prstGeom>
            </p:spPr>
          </p:pic>
        </p:grpSp>
      </p:gr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an Internal Load Balancer</a:t>
            </a:r>
          </a:p>
        </p:txBody>
      </p:sp>
      <p:sp>
        <p:nvSpPr>
          <p:cNvPr id="4" name="Rectangle 3">
            <a:extLst>
              <a:ext uri="{FF2B5EF4-FFF2-40B4-BE49-F238E27FC236}">
                <a16:creationId xmlns:a16="http://schemas.microsoft.com/office/drawing/2014/main" id="{29C81A2B-B710-47EE-A3D3-05BC3F161E97}"/>
              </a:ext>
            </a:extLst>
          </p:cNvPr>
          <p:cNvSpPr/>
          <p:nvPr/>
        </p:nvSpPr>
        <p:spPr>
          <a:xfrm>
            <a:off x="436562" y="1400645"/>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Directs traffic only to resources inside a virtual network or that use a VPN to access Azure infrastructure</a:t>
            </a:r>
          </a:p>
        </p:txBody>
      </p:sp>
      <p:sp>
        <p:nvSpPr>
          <p:cNvPr id="5" name="Rectangle 4">
            <a:extLst>
              <a:ext uri="{FF2B5EF4-FFF2-40B4-BE49-F238E27FC236}">
                <a16:creationId xmlns:a16="http://schemas.microsoft.com/office/drawing/2014/main" id="{26C8C970-DBB5-4B3F-8673-A6E46380EFBB}"/>
              </a:ext>
            </a:extLst>
          </p:cNvPr>
          <p:cNvSpPr/>
          <p:nvPr/>
        </p:nvSpPr>
        <p:spPr>
          <a:xfrm>
            <a:off x="436562" y="2912533"/>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90000"/>
              </a:lnSpc>
              <a:spcAft>
                <a:spcPts val="600"/>
              </a:spcAft>
            </a:pPr>
            <a:r>
              <a:rPr lang="en-US" sz="2000" dirty="0">
                <a:solidFill>
                  <a:schemeClr val="tx1"/>
                </a:solidFill>
              </a:rPr>
              <a:t>Frontend IP addresses and virtual networks are never directly exposed to an internet endpoint</a:t>
            </a:r>
          </a:p>
          <a:p>
            <a:endParaRPr lang="en-US" sz="2000" dirty="0">
              <a:solidFill>
                <a:schemeClr val="tx1"/>
              </a:solidFill>
            </a:endParaRPr>
          </a:p>
        </p:txBody>
      </p:sp>
      <p:sp>
        <p:nvSpPr>
          <p:cNvPr id="6" name="Rectangle 5">
            <a:extLst>
              <a:ext uri="{FF2B5EF4-FFF2-40B4-BE49-F238E27FC236}">
                <a16:creationId xmlns:a16="http://schemas.microsoft.com/office/drawing/2014/main" id="{D19C102E-2B68-4980-86F8-3FFBCF4FD39B}"/>
              </a:ext>
            </a:extLst>
          </p:cNvPr>
          <p:cNvSpPr/>
          <p:nvPr/>
        </p:nvSpPr>
        <p:spPr>
          <a:xfrm>
            <a:off x="436562" y="4506355"/>
            <a:ext cx="4678490" cy="17425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Enables load balancing within a virtual network, for cross-premises virtual networks, for multi-tier applications, and for line-of-business applications</a:t>
            </a:r>
          </a:p>
          <a:p>
            <a:endParaRPr lang="en-US" sz="2000" dirty="0">
              <a:solidFill>
                <a:schemeClr val="tx1"/>
              </a:solidFill>
            </a:endParaRPr>
          </a:p>
        </p:txBody>
      </p:sp>
      <p:sp>
        <p:nvSpPr>
          <p:cNvPr id="3" name="Rectangle 2">
            <a:extLst>
              <a:ext uri="{FF2B5EF4-FFF2-40B4-BE49-F238E27FC236}">
                <a16:creationId xmlns:a16="http://schemas.microsoft.com/office/drawing/2014/main" id="{4DE98120-0062-4BC3-9D92-B7596B225B22}"/>
              </a:ext>
              <a:ext uri="{C183D7F6-B498-43B3-948B-1728B52AA6E4}">
                <adec:decorative xmlns:adec="http://schemas.microsoft.com/office/drawing/2017/decorative" val="1"/>
              </a:ext>
            </a:extLst>
          </p:cNvPr>
          <p:cNvSpPr/>
          <p:nvPr/>
        </p:nvSpPr>
        <p:spPr bwMode="auto">
          <a:xfrm>
            <a:off x="5270500" y="1192214"/>
            <a:ext cx="6738937" cy="516953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8" name="Picture 7" descr="Diagram showing how an internal load balancer works. Three VMs are shown going through a load balancer to access SQL servers in the database tier subnet. The SQL servers are responding on port 1443">
            <a:extLst>
              <a:ext uri="{FF2B5EF4-FFF2-40B4-BE49-F238E27FC236}">
                <a16:creationId xmlns:a16="http://schemas.microsoft.com/office/drawing/2014/main" id="{D63E445B-D49D-48C0-BE3F-FF286C427B70}"/>
              </a:ext>
            </a:extLst>
          </p:cNvPr>
          <p:cNvPicPr>
            <a:picLocks noChangeAspect="1"/>
          </p:cNvPicPr>
          <p:nvPr/>
        </p:nvPicPr>
        <p:blipFill>
          <a:blip r:embed="rId3"/>
          <a:stretch>
            <a:fillRect/>
          </a:stretch>
        </p:blipFill>
        <p:spPr>
          <a:xfrm>
            <a:off x="5837237" y="1438592"/>
            <a:ext cx="5848350" cy="4676775"/>
          </a:xfrm>
          <a:prstGeom prst="rect">
            <a:avLst/>
          </a:prstGeom>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AE48-290F-441B-CB90-1222B30CA02E}"/>
              </a:ext>
            </a:extLst>
          </p:cNvPr>
          <p:cNvSpPr>
            <a:spLocks noGrp="1"/>
          </p:cNvSpPr>
          <p:nvPr>
            <p:ph type="title"/>
          </p:nvPr>
        </p:nvSpPr>
        <p:spPr/>
        <p:txBody>
          <a:bodyPr/>
          <a:lstStyle/>
          <a:p>
            <a:r>
              <a:rPr lang="en-GB" dirty="0"/>
              <a:t>Internal Load Balancing </a:t>
            </a:r>
          </a:p>
        </p:txBody>
      </p:sp>
      <p:sp>
        <p:nvSpPr>
          <p:cNvPr id="4" name="TextBox 3">
            <a:extLst>
              <a:ext uri="{FF2B5EF4-FFF2-40B4-BE49-F238E27FC236}">
                <a16:creationId xmlns:a16="http://schemas.microsoft.com/office/drawing/2014/main" id="{021005F1-FA76-8F67-371C-89ED151D99EB}"/>
              </a:ext>
            </a:extLst>
          </p:cNvPr>
          <p:cNvSpPr txBox="1"/>
          <p:nvPr/>
        </p:nvSpPr>
        <p:spPr>
          <a:xfrm>
            <a:off x="465138" y="1373922"/>
            <a:ext cx="11879262" cy="4093428"/>
          </a:xfrm>
          <a:prstGeom prst="rect">
            <a:avLst/>
          </a:prstGeom>
          <a:noFill/>
        </p:spPr>
        <p:txBody>
          <a:bodyPr wrap="square">
            <a:spAutoFit/>
          </a:bodyPr>
          <a:lstStyle/>
          <a:p>
            <a:pPr algn="l"/>
            <a:r>
              <a:rPr lang="en-GB" sz="2000" b="1" dirty="0"/>
              <a:t>Within a virtual network</a:t>
            </a:r>
            <a:r>
              <a:rPr lang="en-GB" sz="2000" dirty="0"/>
              <a:t>. Load balancing from VMs in the virtual network to a set of VMs that reside within the same virtual network.</a:t>
            </a:r>
          </a:p>
          <a:p>
            <a:pPr algn="l"/>
            <a:endParaRPr lang="en-GB" sz="2000" dirty="0"/>
          </a:p>
          <a:p>
            <a:pPr algn="l"/>
            <a:r>
              <a:rPr lang="en-GB" sz="2000" b="1" dirty="0"/>
              <a:t>For a cross-premises virtual network. </a:t>
            </a:r>
            <a:r>
              <a:rPr lang="en-GB" sz="2000" dirty="0"/>
              <a:t>Load balancing from on-premises computers to a set of VMs that reside within the same virtual network.</a:t>
            </a:r>
          </a:p>
          <a:p>
            <a:pPr algn="l"/>
            <a:endParaRPr lang="en-GB" sz="2000" dirty="0"/>
          </a:p>
          <a:p>
            <a:pPr algn="l"/>
            <a:r>
              <a:rPr lang="en-GB" sz="2000" b="1" dirty="0"/>
              <a:t>For multi-tier applications. </a:t>
            </a:r>
            <a:r>
              <a:rPr lang="en-GB" sz="2000" dirty="0"/>
              <a:t>Load balancing for internet-facing multi-tier applications where the backend tiers are not internet-facing. The backend tiers require traffic load-balancing from the internet-facing tier.</a:t>
            </a:r>
          </a:p>
          <a:p>
            <a:pPr algn="l"/>
            <a:endParaRPr lang="en-GB" sz="2000" dirty="0"/>
          </a:p>
          <a:p>
            <a:pPr algn="l"/>
            <a:r>
              <a:rPr lang="en-GB" sz="2000" b="1" dirty="0"/>
              <a:t>For line-of-business applications. </a:t>
            </a:r>
            <a:r>
              <a:rPr lang="en-GB" sz="2000" dirty="0"/>
              <a:t>Load balancing for line-of-business applications that are hosted in Azure without additional load balancer hardware or software. This scenario includes on-premises servers that are in the set of computers whose traffic is load-balanced.</a:t>
            </a:r>
          </a:p>
        </p:txBody>
      </p:sp>
    </p:spTree>
    <p:extLst>
      <p:ext uri="{BB962C8B-B14F-4D97-AF65-F5344CB8AC3E}">
        <p14:creationId xmlns:p14="http://schemas.microsoft.com/office/powerpoint/2010/main" val="8820043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Load Balancer SKUs</a:t>
            </a:r>
          </a:p>
        </p:txBody>
      </p:sp>
      <p:graphicFrame>
        <p:nvGraphicFramePr>
          <p:cNvPr id="2" name="Table 2">
            <a:extLst>
              <a:ext uri="{FF2B5EF4-FFF2-40B4-BE49-F238E27FC236}">
                <a16:creationId xmlns:a16="http://schemas.microsoft.com/office/drawing/2014/main" id="{E0A57C7C-4FD0-44D9-AF5B-5AF5E4ACEDF9}"/>
              </a:ext>
            </a:extLst>
          </p:cNvPr>
          <p:cNvGraphicFramePr>
            <a:graphicFrameLocks noGrp="1"/>
          </p:cNvGraphicFramePr>
          <p:nvPr>
            <p:extLst>
              <p:ext uri="{D42A27DB-BD31-4B8C-83A1-F6EECF244321}">
                <p14:modId xmlns:p14="http://schemas.microsoft.com/office/powerpoint/2010/main" val="1689915902"/>
              </p:ext>
            </p:extLst>
          </p:nvPr>
        </p:nvGraphicFramePr>
        <p:xfrm>
          <a:off x="555626" y="1322386"/>
          <a:ext cx="8064499" cy="4765040"/>
        </p:xfrm>
        <a:graphic>
          <a:graphicData uri="http://schemas.openxmlformats.org/drawingml/2006/table">
            <a:tbl>
              <a:tblPr firstRow="1" bandRow="1">
                <a:tableStyleId>{00A15C55-8517-42AA-B614-E9B94910E393}</a:tableStyleId>
              </a:tblPr>
              <a:tblGrid>
                <a:gridCol w="2246736">
                  <a:extLst>
                    <a:ext uri="{9D8B030D-6E8A-4147-A177-3AD203B41FA5}">
                      <a16:colId xmlns:a16="http://schemas.microsoft.com/office/drawing/2014/main" val="828115051"/>
                    </a:ext>
                  </a:extLst>
                </a:gridCol>
                <a:gridCol w="2512588">
                  <a:extLst>
                    <a:ext uri="{9D8B030D-6E8A-4147-A177-3AD203B41FA5}">
                      <a16:colId xmlns:a16="http://schemas.microsoft.com/office/drawing/2014/main" val="2036691416"/>
                    </a:ext>
                  </a:extLst>
                </a:gridCol>
                <a:gridCol w="3305175">
                  <a:extLst>
                    <a:ext uri="{9D8B030D-6E8A-4147-A177-3AD203B41FA5}">
                      <a16:colId xmlns:a16="http://schemas.microsoft.com/office/drawing/2014/main" val="3335721742"/>
                    </a:ext>
                  </a:extLst>
                </a:gridCol>
              </a:tblGrid>
              <a:tr h="0">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Basic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Standard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370840">
                <a:tc>
                  <a:txBody>
                    <a:bodyPr/>
                    <a:lstStyle/>
                    <a:p>
                      <a:r>
                        <a:rPr lang="en-US" dirty="0"/>
                        <a:t>Backend pool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Up to 300 instances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Up to 1000 instances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1834156"/>
                  </a:ext>
                </a:extLst>
              </a:tr>
              <a:tr h="370840">
                <a:tc>
                  <a:txBody>
                    <a:bodyPr/>
                    <a:lstStyle/>
                    <a:p>
                      <a:r>
                        <a:rPr lang="en-US" dirty="0"/>
                        <a:t>Health probes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TCP, HTTP</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TCP, HTTP, HTTPS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4354189"/>
                  </a:ext>
                </a:extLst>
              </a:tr>
              <a:tr h="370840">
                <a:tc>
                  <a:txBody>
                    <a:bodyPr/>
                    <a:lstStyle/>
                    <a:p>
                      <a:r>
                        <a:rPr lang="en-US" dirty="0"/>
                        <a:t>Availability zones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Not available</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Zone-redundant and zonal frontends for inbound and outbound traffic</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4921975"/>
                  </a:ext>
                </a:extLst>
              </a:tr>
              <a:tr h="370840">
                <a:tc>
                  <a:txBody>
                    <a:bodyPr/>
                    <a:lstStyle/>
                    <a:p>
                      <a:r>
                        <a:rPr lang="en-US" dirty="0"/>
                        <a:t>Multiple frontends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t"/>
                      <a:r>
                        <a:rPr lang="en-US" dirty="0">
                          <a:effectLst/>
                        </a:rPr>
                        <a:t>Inbound only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a:t>Inbound and outbound</a:t>
                      </a:r>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53307403"/>
                  </a:ext>
                </a:extLst>
              </a:tr>
              <a:tr h="370840">
                <a:tc>
                  <a:txBody>
                    <a:bodyPr/>
                    <a:lstStyle/>
                    <a:p>
                      <a:r>
                        <a:rPr lang="en-US" dirty="0"/>
                        <a:t>Secure by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Open by default. NSG optional.</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Closed to inbound flows unless allowed by a NSG. Internal traffic from the virtual network to the internal load balancer is allowed.</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71377115"/>
                  </a:ext>
                </a:extLst>
              </a:tr>
              <a:tr h="370840">
                <a:tc>
                  <a:txBody>
                    <a:bodyPr/>
                    <a:lstStyle/>
                    <a:p>
                      <a:r>
                        <a:rPr lang="en-US"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Not available</a:t>
                      </a:r>
                      <a:endParaRPr lang="en-US" dirty="0"/>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a:t>99.99%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04432760"/>
                  </a:ext>
                </a:extLst>
              </a:tr>
            </a:tbl>
          </a:graphicData>
        </a:graphic>
      </p:graphicFrame>
      <p:grpSp>
        <p:nvGrpSpPr>
          <p:cNvPr id="5" name="Group 4" descr="Screenshot of the Load Balancer SKUs Basic and Standard. ">
            <a:extLst>
              <a:ext uri="{FF2B5EF4-FFF2-40B4-BE49-F238E27FC236}">
                <a16:creationId xmlns:a16="http://schemas.microsoft.com/office/drawing/2014/main" id="{81712A3B-9FC4-424F-9A29-D8774F3DDA76}"/>
              </a:ext>
            </a:extLst>
          </p:cNvPr>
          <p:cNvGrpSpPr/>
          <p:nvPr/>
        </p:nvGrpSpPr>
        <p:grpSpPr>
          <a:xfrm>
            <a:off x="8875713" y="1043941"/>
            <a:ext cx="3122612" cy="5171122"/>
            <a:chOff x="8886825" y="1192215"/>
            <a:chExt cx="3122612" cy="5169532"/>
          </a:xfrm>
        </p:grpSpPr>
        <p:sp>
          <p:nvSpPr>
            <p:cNvPr id="16" name="Rectangle 15">
              <a:extLst>
                <a:ext uri="{FF2B5EF4-FFF2-40B4-BE49-F238E27FC236}">
                  <a16:creationId xmlns:a16="http://schemas.microsoft.com/office/drawing/2014/main" id="{17158759-6553-4354-8CBE-48E72E3836EA}"/>
                </a:ext>
                <a:ext uri="{C183D7F6-B498-43B3-948B-1728B52AA6E4}">
                  <adec:decorative xmlns:adec="http://schemas.microsoft.com/office/drawing/2017/decorative" val="1"/>
                </a:ext>
              </a:extLst>
            </p:cNvPr>
            <p:cNvSpPr/>
            <p:nvPr/>
          </p:nvSpPr>
          <p:spPr bwMode="auto">
            <a:xfrm>
              <a:off x="8886825" y="1192215"/>
              <a:ext cx="3122612" cy="516953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Create a load balancer page. The name is lb01. The Region is East US. The Type is Internal. The SKU is Basic. The Virtual Network is vnet01. The subnet is subnet01. The IP address assignment is Dynamic">
              <a:extLst>
                <a:ext uri="{FF2B5EF4-FFF2-40B4-BE49-F238E27FC236}">
                  <a16:creationId xmlns:a16="http://schemas.microsoft.com/office/drawing/2014/main" id="{81FEB804-45B7-4C3D-95E3-1E0E4DE1761C}"/>
                </a:ext>
              </a:extLst>
            </p:cNvPr>
            <p:cNvPicPr>
              <a:picLocks noChangeAspect="1"/>
            </p:cNvPicPr>
            <p:nvPr/>
          </p:nvPicPr>
          <p:blipFill>
            <a:blip r:embed="rId3"/>
            <a:stretch>
              <a:fillRect/>
            </a:stretch>
          </p:blipFill>
          <p:spPr>
            <a:xfrm>
              <a:off x="9156700" y="1418063"/>
              <a:ext cx="2390775" cy="4876800"/>
            </a:xfrm>
            <a:prstGeom prst="rect">
              <a:avLst/>
            </a:prstGeom>
          </p:spPr>
        </p:pic>
      </p:grpSp>
    </p:spTree>
    <p:extLst>
      <p:ext uri="{BB962C8B-B14F-4D97-AF65-F5344CB8AC3E}">
        <p14:creationId xmlns:p14="http://schemas.microsoft.com/office/powerpoint/2010/main" val="21642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Backend Pools</a:t>
            </a:r>
          </a:p>
        </p:txBody>
      </p:sp>
      <p:sp>
        <p:nvSpPr>
          <p:cNvPr id="2" name="Rectangle 1">
            <a:extLst>
              <a:ext uri="{FF2B5EF4-FFF2-40B4-BE49-F238E27FC236}">
                <a16:creationId xmlns:a16="http://schemas.microsoft.com/office/drawing/2014/main" id="{2463C883-F78A-4B30-AD1E-A13AAA5079EA}"/>
              </a:ext>
              <a:ext uri="{C183D7F6-B498-43B3-948B-1728B52AA6E4}">
                <adec:decorative xmlns:adec="http://schemas.microsoft.com/office/drawing/2017/decorative" val="1"/>
              </a:ext>
            </a:extLst>
          </p:cNvPr>
          <p:cNvSpPr/>
          <p:nvPr/>
        </p:nvSpPr>
        <p:spPr bwMode="auto">
          <a:xfrm>
            <a:off x="427038" y="1192213"/>
            <a:ext cx="5594383" cy="406558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4" name="Picture 3" descr="Screenshot of the backend pool page. The Associated to drop-down is shown with availability set, single virtual machine, and virtual machine scale set">
            <a:extLst>
              <a:ext uri="{FF2B5EF4-FFF2-40B4-BE49-F238E27FC236}">
                <a16:creationId xmlns:a16="http://schemas.microsoft.com/office/drawing/2014/main" id="{9F1A19A7-38C1-4DD0-BECC-557E8029F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35" y="1870145"/>
            <a:ext cx="5244188" cy="2709722"/>
          </a:xfrm>
          <a:prstGeom prst="rect">
            <a:avLst/>
          </a:prstGeom>
        </p:spPr>
      </p:pic>
      <p:graphicFrame>
        <p:nvGraphicFramePr>
          <p:cNvPr id="3" name="Table 2">
            <a:extLst>
              <a:ext uri="{FF2B5EF4-FFF2-40B4-BE49-F238E27FC236}">
                <a16:creationId xmlns:a16="http://schemas.microsoft.com/office/drawing/2014/main" id="{CBD5C4BE-8142-49FF-AF7E-5D58155D85E5}"/>
              </a:ext>
            </a:extLst>
          </p:cNvPr>
          <p:cNvGraphicFramePr>
            <a:graphicFrameLocks noGrp="1"/>
          </p:cNvGraphicFramePr>
          <p:nvPr>
            <p:extLst>
              <p:ext uri="{D42A27DB-BD31-4B8C-83A1-F6EECF244321}">
                <p14:modId xmlns:p14="http://schemas.microsoft.com/office/powerpoint/2010/main" val="981805146"/>
              </p:ext>
            </p:extLst>
          </p:nvPr>
        </p:nvGraphicFramePr>
        <p:xfrm>
          <a:off x="6196518" y="1192213"/>
          <a:ext cx="5821263" cy="4065585"/>
        </p:xfrm>
        <a:graphic>
          <a:graphicData uri="http://schemas.openxmlformats.org/drawingml/2006/table">
            <a:tbl>
              <a:tblPr firstRow="1" firstCol="1" bandRow="1">
                <a:tableStyleId>{5C22544A-7EE6-4342-B048-85BDC9FD1C3A}</a:tableStyleId>
              </a:tblPr>
              <a:tblGrid>
                <a:gridCol w="1486982">
                  <a:extLst>
                    <a:ext uri="{9D8B030D-6E8A-4147-A177-3AD203B41FA5}">
                      <a16:colId xmlns:a16="http://schemas.microsoft.com/office/drawing/2014/main" val="3188652653"/>
                    </a:ext>
                  </a:extLst>
                </a:gridCol>
                <a:gridCol w="4334281">
                  <a:extLst>
                    <a:ext uri="{9D8B030D-6E8A-4147-A177-3AD203B41FA5}">
                      <a16:colId xmlns:a16="http://schemas.microsoft.com/office/drawing/2014/main" val="1801538278"/>
                    </a:ext>
                  </a:extLst>
                </a:gridCol>
              </a:tblGrid>
              <a:tr h="490629">
                <a:tc>
                  <a:txBody>
                    <a:bodyPr/>
                    <a:lstStyle/>
                    <a:p>
                      <a:pPr marL="0" marR="156845" algn="l"/>
                      <a:r>
                        <a:rPr lang="en-US" sz="2000" b="0" dirty="0">
                          <a:solidFill>
                            <a:schemeClr val="bg1"/>
                          </a:solidFill>
                          <a:effectLst/>
                          <a:latin typeface="+mj-lt"/>
                        </a:rPr>
                        <a:t> SKU</a:t>
                      </a:r>
                      <a:endParaRPr lang="en-US" sz="2000" b="0" dirty="0">
                        <a:solidFill>
                          <a:schemeClr val="bg1"/>
                        </a:solidFill>
                        <a:effectLst/>
                        <a:latin typeface="+mj-lt"/>
                        <a:ea typeface="Times New Roman" panose="02020603050405020304" pitchFamily="18" charset="0"/>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a:r>
                        <a:rPr lang="en-US" sz="2000" b="0" kern="1200" dirty="0">
                          <a:solidFill>
                            <a:schemeClr val="bg1"/>
                          </a:solidFill>
                          <a:effectLst/>
                          <a:latin typeface="+mj-lt"/>
                          <a:ea typeface="+mn-ea"/>
                          <a:cs typeface="+mn-cs"/>
                        </a:rPr>
                        <a:t>Backend pool endpoints</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728697460"/>
                  </a:ext>
                </a:extLst>
              </a:tr>
              <a:tr h="1787478">
                <a:tc>
                  <a:txBody>
                    <a:bodyPr/>
                    <a:lstStyle/>
                    <a:p>
                      <a:pPr marL="0" marR="156845" algn="l"/>
                      <a:r>
                        <a:rPr lang="en-US" sz="2000" b="0" dirty="0">
                          <a:solidFill>
                            <a:schemeClr val="tx1"/>
                          </a:solidFill>
                          <a:effectLst/>
                          <a:latin typeface="+mj-lt"/>
                          <a:ea typeface="Times New Roman" panose="02020603050405020304" pitchFamily="18" charset="0"/>
                        </a:rPr>
                        <a:t>Basic SKU</a:t>
                      </a:r>
                    </a:p>
                  </a:txBody>
                  <a:tcPr marL="137160" marR="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mn-lt"/>
                        </a:rPr>
                        <a:t>VMs in a single availability set or VM scale set</a:t>
                      </a:r>
                      <a:endParaRPr lang="en-US" sz="2000" dirty="0">
                        <a:solidFill>
                          <a:schemeClr val="tx1"/>
                        </a:solidFill>
                        <a:effectLst/>
                        <a:latin typeface="+mn-lt"/>
                        <a:ea typeface="Times New Roman" panose="02020603050405020304" pitchFamily="18" charset="0"/>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2944636"/>
                  </a:ext>
                </a:extLst>
              </a:tr>
              <a:tr h="1787478">
                <a:tc>
                  <a:txBody>
                    <a:bodyPr/>
                    <a:lstStyle/>
                    <a:p>
                      <a:pPr marL="0" marR="156845" algn="l"/>
                      <a:r>
                        <a:rPr lang="en-US" sz="2000" b="0" dirty="0">
                          <a:solidFill>
                            <a:schemeClr val="tx1"/>
                          </a:solidFill>
                          <a:effectLst/>
                          <a:latin typeface="+mj-lt"/>
                          <a:ea typeface="Times New Roman" panose="02020603050405020304" pitchFamily="18" charset="0"/>
                        </a:rPr>
                        <a:t>Standard SKU</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a:r>
                        <a:rPr lang="en-US" sz="2000" dirty="0">
                          <a:solidFill>
                            <a:schemeClr val="tx1"/>
                          </a:solidFill>
                          <a:effectLst/>
                          <a:latin typeface="+mn-lt"/>
                        </a:rPr>
                        <a:t>Any VM in a single virtual network, including a blend of VMs, availability sets, and VM scale sets</a:t>
                      </a:r>
                      <a:endParaRPr lang="en-US" sz="2000" dirty="0">
                        <a:solidFill>
                          <a:schemeClr val="tx1"/>
                        </a:solidFill>
                        <a:effectLst/>
                        <a:latin typeface="+mn-lt"/>
                        <a:ea typeface="Times New Roman" panose="02020603050405020304" pitchFamily="18" charset="0"/>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58724596"/>
                  </a:ext>
                </a:extLst>
              </a:tr>
            </a:tbl>
          </a:graphicData>
        </a:graphic>
      </p:graphicFrame>
      <p:sp>
        <p:nvSpPr>
          <p:cNvPr id="5" name="Rectangle 4">
            <a:extLst>
              <a:ext uri="{FF2B5EF4-FFF2-40B4-BE49-F238E27FC236}">
                <a16:creationId xmlns:a16="http://schemas.microsoft.com/office/drawing/2014/main" id="{C1280751-2AC1-425E-9DD3-16DD89334B90}"/>
              </a:ext>
            </a:extLst>
          </p:cNvPr>
          <p:cNvSpPr/>
          <p:nvPr/>
        </p:nvSpPr>
        <p:spPr bwMode="auto">
          <a:xfrm>
            <a:off x="424516" y="5406070"/>
            <a:ext cx="11590743" cy="9388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tx1"/>
                </a:solidFill>
              </a:rPr>
              <a:t>To distribute traffic, a back-end address pool contains the</a:t>
            </a:r>
            <a:br>
              <a:rPr lang="en-US" sz="2200" dirty="0">
                <a:solidFill>
                  <a:schemeClr val="tx1"/>
                </a:solidFill>
              </a:rPr>
            </a:br>
            <a:r>
              <a:rPr lang="en-US" sz="2200" dirty="0">
                <a:solidFill>
                  <a:schemeClr val="tx1"/>
                </a:solidFill>
              </a:rPr>
              <a:t>IP addresses of the virtual NICs that are connected to the load balancer</a:t>
            </a:r>
          </a:p>
        </p:txBody>
      </p:sp>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Load Balancer Rules</a:t>
            </a:r>
          </a:p>
        </p:txBody>
      </p:sp>
      <p:sp>
        <p:nvSpPr>
          <p:cNvPr id="4" name="Rectangle 3">
            <a:extLst>
              <a:ext uri="{FF2B5EF4-FFF2-40B4-BE49-F238E27FC236}">
                <a16:creationId xmlns:a16="http://schemas.microsoft.com/office/drawing/2014/main" id="{9560EE8D-5296-4D8B-B213-72841D1EF6E7}"/>
              </a:ext>
            </a:extLst>
          </p:cNvPr>
          <p:cNvSpPr/>
          <p:nvPr/>
        </p:nvSpPr>
        <p:spPr>
          <a:xfrm>
            <a:off x="436561" y="1285693"/>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Maps a frontend IP and port combination to a set of backend pool and port combination</a:t>
            </a:r>
          </a:p>
        </p:txBody>
      </p:sp>
      <p:sp>
        <p:nvSpPr>
          <p:cNvPr id="5" name="Rectangle 4">
            <a:extLst>
              <a:ext uri="{FF2B5EF4-FFF2-40B4-BE49-F238E27FC236}">
                <a16:creationId xmlns:a16="http://schemas.microsoft.com/office/drawing/2014/main" id="{608B9852-17EE-4974-B604-13B74B91A2B0}"/>
              </a:ext>
            </a:extLst>
          </p:cNvPr>
          <p:cNvSpPr/>
          <p:nvPr/>
        </p:nvSpPr>
        <p:spPr>
          <a:xfrm>
            <a:off x="436561" y="3027136"/>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Rules can be combined with NAT rules</a:t>
            </a:r>
          </a:p>
        </p:txBody>
      </p:sp>
      <p:sp>
        <p:nvSpPr>
          <p:cNvPr id="6" name="Rectangle 5">
            <a:extLst>
              <a:ext uri="{FF2B5EF4-FFF2-40B4-BE49-F238E27FC236}">
                <a16:creationId xmlns:a16="http://schemas.microsoft.com/office/drawing/2014/main" id="{582052F9-578C-44D5-A555-8F63D399769B}"/>
              </a:ext>
            </a:extLst>
          </p:cNvPr>
          <p:cNvSpPr/>
          <p:nvPr/>
        </p:nvSpPr>
        <p:spPr>
          <a:xfrm>
            <a:off x="436561" y="4768579"/>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A NAT rule is explicitly attached to a VM (or network interface) to complete the path to the target</a:t>
            </a:r>
          </a:p>
        </p:txBody>
      </p:sp>
      <p:sp>
        <p:nvSpPr>
          <p:cNvPr id="3" name="Rectangle 2">
            <a:extLst>
              <a:ext uri="{FF2B5EF4-FFF2-40B4-BE49-F238E27FC236}">
                <a16:creationId xmlns:a16="http://schemas.microsoft.com/office/drawing/2014/main" id="{CD86EDDD-C65A-4B6E-B10E-0714987A132D}"/>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2" descr="A screen shot of adding a load balancing rule. The name of the rule is lb01. The IP Version is IPv4. The Frontend IP address is 10.1.0.4. The protocol is TCP. The port is 80. The backend port is 80. The Backend pool is bep01. The Health probe is hp01. The Session persistence is none. The Idle timeout is 4. The Floating IP is Disabled">
            <a:extLst>
              <a:ext uri="{FF2B5EF4-FFF2-40B4-BE49-F238E27FC236}">
                <a16:creationId xmlns:a16="http://schemas.microsoft.com/office/drawing/2014/main" id="{FC3CA881-8A04-42AD-B2B8-13348CB1A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716" y="1321137"/>
            <a:ext cx="4140241" cy="4911683"/>
          </a:xfrm>
          <a:prstGeom prst="rect">
            <a:avLst/>
          </a:prstGeom>
          <a:ln>
            <a:no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Session Persistence (optional)</a:t>
            </a:r>
          </a:p>
        </p:txBody>
      </p:sp>
      <p:sp>
        <p:nvSpPr>
          <p:cNvPr id="3" name="Rectangle 2">
            <a:extLst>
              <a:ext uri="{FF2B5EF4-FFF2-40B4-BE49-F238E27FC236}">
                <a16:creationId xmlns:a16="http://schemas.microsoft.com/office/drawing/2014/main" id="{B026556F-D070-4A34-84DB-96B77B871E5B}"/>
              </a:ext>
              <a:ext uri="{C183D7F6-B498-43B3-948B-1728B52AA6E4}">
                <adec:decorative xmlns:adec="http://schemas.microsoft.com/office/drawing/2017/decorative" val="1"/>
              </a:ext>
            </a:extLst>
          </p:cNvPr>
          <p:cNvSpPr/>
          <p:nvPr/>
        </p:nvSpPr>
        <p:spPr bwMode="auto">
          <a:xfrm>
            <a:off x="427038" y="1192212"/>
            <a:ext cx="11582400" cy="336708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4" descr="A screen shot of the Session persistence setttings">
            <a:extLst>
              <a:ext uri="{FF2B5EF4-FFF2-40B4-BE49-F238E27FC236}">
                <a16:creationId xmlns:a16="http://schemas.microsoft.com/office/drawing/2014/main" id="{557F597A-9FDA-448D-B68E-315E52F15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1" y="1585935"/>
            <a:ext cx="3576872" cy="2582120"/>
          </a:xfrm>
          <a:prstGeom prst="rect">
            <a:avLst/>
          </a:prstGeom>
          <a:ln>
            <a:noFill/>
          </a:ln>
        </p:spPr>
      </p:pic>
      <p:pic>
        <p:nvPicPr>
          <p:cNvPr id="8" name="Picture 7" descr="Illustration of hash-based distribution with a load balancer and 3 virtual machines">
            <a:extLst>
              <a:ext uri="{FF2B5EF4-FFF2-40B4-BE49-F238E27FC236}">
                <a16:creationId xmlns:a16="http://schemas.microsoft.com/office/drawing/2014/main" id="{A1299FAA-EA52-4376-B8E6-D96CF076CBF5}"/>
              </a:ext>
            </a:extLst>
          </p:cNvPr>
          <p:cNvPicPr/>
          <p:nvPr/>
        </p:nvPicPr>
        <p:blipFill>
          <a:blip r:embed="rId4">
            <a:extLst>
              <a:ext uri="{28A0092B-C50C-407E-A947-70E740481C1C}">
                <a14:useLocalDpi xmlns:a14="http://schemas.microsoft.com/office/drawing/2010/main" val="0"/>
              </a:ext>
            </a:extLst>
          </a:blip>
          <a:stretch>
            <a:fillRect/>
          </a:stretch>
        </p:blipFill>
        <p:spPr>
          <a:xfrm>
            <a:off x="5016247" y="1388990"/>
            <a:ext cx="6565750" cy="2976010"/>
          </a:xfrm>
          <a:prstGeom prst="rect">
            <a:avLst/>
          </a:prstGeom>
        </p:spPr>
      </p:pic>
      <p:sp>
        <p:nvSpPr>
          <p:cNvPr id="4" name="Freeform: Shape 3">
            <a:extLst>
              <a:ext uri="{FF2B5EF4-FFF2-40B4-BE49-F238E27FC236}">
                <a16:creationId xmlns:a16="http://schemas.microsoft.com/office/drawing/2014/main" id="{B159A7E5-1D90-4853-8789-31BFF586D2D7}"/>
              </a:ext>
            </a:extLst>
          </p:cNvPr>
          <p:cNvSpPr/>
          <p:nvPr/>
        </p:nvSpPr>
        <p:spPr>
          <a:xfrm>
            <a:off x="42703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Session persistence specifies how client traffic is handled </a:t>
            </a:r>
          </a:p>
        </p:txBody>
      </p:sp>
      <p:sp>
        <p:nvSpPr>
          <p:cNvPr id="5" name="Freeform: Shape 4">
            <a:extLst>
              <a:ext uri="{FF2B5EF4-FFF2-40B4-BE49-F238E27FC236}">
                <a16:creationId xmlns:a16="http://schemas.microsoft.com/office/drawing/2014/main" id="{5B1B9574-481E-49A3-86F8-77074801D8E7}"/>
              </a:ext>
            </a:extLst>
          </p:cNvPr>
          <p:cNvSpPr/>
          <p:nvPr/>
        </p:nvSpPr>
        <p:spPr>
          <a:xfrm>
            <a:off x="291298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None</a:t>
            </a:r>
            <a:r>
              <a:rPr lang="en-US" b="1" dirty="0">
                <a:solidFill>
                  <a:schemeClr val="tx1"/>
                </a:solidFill>
              </a:rPr>
              <a:t> </a:t>
            </a:r>
            <a:r>
              <a:rPr lang="en-US" dirty="0">
                <a:solidFill>
                  <a:schemeClr val="tx1"/>
                </a:solidFill>
              </a:rPr>
              <a:t>(default) requests can be handled by any</a:t>
            </a:r>
            <a:br>
              <a:rPr lang="en-US" dirty="0">
                <a:solidFill>
                  <a:schemeClr val="tx1"/>
                </a:solidFill>
              </a:rPr>
            </a:br>
            <a:r>
              <a:rPr lang="en-US" dirty="0">
                <a:solidFill>
                  <a:schemeClr val="tx1"/>
                </a:solidFill>
              </a:rPr>
              <a:t>virtual machine </a:t>
            </a:r>
          </a:p>
        </p:txBody>
      </p:sp>
      <p:sp>
        <p:nvSpPr>
          <p:cNvPr id="6" name="Freeform: Shape 5">
            <a:extLst>
              <a:ext uri="{FF2B5EF4-FFF2-40B4-BE49-F238E27FC236}">
                <a16:creationId xmlns:a16="http://schemas.microsoft.com/office/drawing/2014/main" id="{24C6D451-647D-43C3-9BCE-7DB0E7F8BE3B}"/>
              </a:ext>
            </a:extLst>
          </p:cNvPr>
          <p:cNvSpPr/>
          <p:nvPr/>
        </p:nvSpPr>
        <p:spPr>
          <a:xfrm>
            <a:off x="5398938"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t>
            </a:r>
            <a:r>
              <a:rPr lang="en-US" dirty="0">
                <a:solidFill>
                  <a:schemeClr val="tx1"/>
                </a:solidFill>
              </a:rPr>
              <a:t>requests will be handled by the same virtual machine</a:t>
            </a:r>
          </a:p>
        </p:txBody>
      </p:sp>
      <p:sp>
        <p:nvSpPr>
          <p:cNvPr id="7" name="Freeform: Shape 6">
            <a:extLst>
              <a:ext uri="{FF2B5EF4-FFF2-40B4-BE49-F238E27FC236}">
                <a16:creationId xmlns:a16="http://schemas.microsoft.com/office/drawing/2014/main" id="{5A1B65C3-A482-47C0-B2EA-93D4E7434F83}"/>
              </a:ext>
            </a:extLst>
          </p:cNvPr>
          <p:cNvSpPr/>
          <p:nvPr/>
        </p:nvSpPr>
        <p:spPr>
          <a:xfrm>
            <a:off x="7884888" y="4707571"/>
            <a:ext cx="4124549"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and protocol </a:t>
            </a:r>
            <a:r>
              <a:rPr lang="en-US" dirty="0">
                <a:solidFill>
                  <a:schemeClr val="tx1"/>
                </a:solidFill>
              </a:rPr>
              <a:t>specifies that successive requests from the same address and protocol will be handled by the same virtual machine</a:t>
            </a:r>
          </a:p>
        </p:txBody>
      </p:sp>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2C01-953D-B99B-1FD9-FF71B2D46635}"/>
              </a:ext>
            </a:extLst>
          </p:cNvPr>
          <p:cNvSpPr>
            <a:spLocks noGrp="1"/>
          </p:cNvSpPr>
          <p:nvPr>
            <p:ph type="title"/>
          </p:nvPr>
        </p:nvSpPr>
        <p:spPr/>
        <p:txBody>
          <a:bodyPr/>
          <a:lstStyle/>
          <a:p>
            <a:r>
              <a:rPr lang="en-GB" dirty="0"/>
              <a:t>Health Probes</a:t>
            </a:r>
          </a:p>
        </p:txBody>
      </p:sp>
      <p:sp>
        <p:nvSpPr>
          <p:cNvPr id="3" name="TextBox 2">
            <a:extLst>
              <a:ext uri="{FF2B5EF4-FFF2-40B4-BE49-F238E27FC236}">
                <a16:creationId xmlns:a16="http://schemas.microsoft.com/office/drawing/2014/main" id="{D8F8BEFB-B753-4F99-0990-3065100DBF54}"/>
              </a:ext>
            </a:extLst>
          </p:cNvPr>
          <p:cNvSpPr txBox="1"/>
          <p:nvPr/>
        </p:nvSpPr>
        <p:spPr>
          <a:xfrm>
            <a:off x="465138" y="1234440"/>
            <a:ext cx="11668950" cy="1778949"/>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Azure Load Balancer will not send traffic to a backend instance if a health probe is not configured and working.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Two types of probe exist </a:t>
            </a:r>
            <a:r>
              <a:rPr lang="en-GB" sz="2400" b="1" dirty="0">
                <a:gradFill>
                  <a:gsLst>
                    <a:gs pos="2917">
                      <a:schemeClr val="tx1"/>
                    </a:gs>
                    <a:gs pos="30000">
                      <a:schemeClr val="tx1"/>
                    </a:gs>
                  </a:gsLst>
                  <a:lin ang="5400000" scaled="0"/>
                </a:gradFill>
              </a:rPr>
              <a:t>HTTP</a:t>
            </a:r>
            <a:r>
              <a:rPr lang="en-GB" sz="2400" dirty="0">
                <a:gradFill>
                  <a:gsLst>
                    <a:gs pos="2917">
                      <a:schemeClr val="tx1"/>
                    </a:gs>
                    <a:gs pos="30000">
                      <a:schemeClr val="tx1"/>
                    </a:gs>
                  </a:gsLst>
                  <a:lin ang="5400000" scaled="0"/>
                </a:gradFill>
              </a:rPr>
              <a:t> or </a:t>
            </a:r>
            <a:r>
              <a:rPr lang="en-GB" sz="2400" b="1" dirty="0">
                <a:gradFill>
                  <a:gsLst>
                    <a:gs pos="2917">
                      <a:schemeClr val="tx1"/>
                    </a:gs>
                    <a:gs pos="30000">
                      <a:schemeClr val="tx1"/>
                    </a:gs>
                  </a:gsLst>
                  <a:lin ang="5400000" scaled="0"/>
                </a:gradFill>
              </a:rPr>
              <a:t>TCP</a:t>
            </a:r>
            <a:r>
              <a:rPr lang="en-GB" sz="2400" dirty="0">
                <a:gradFill>
                  <a:gsLst>
                    <a:gs pos="2917">
                      <a:schemeClr val="tx1"/>
                    </a:gs>
                    <a:gs pos="30000">
                      <a:schemeClr val="tx1"/>
                    </a:gs>
                  </a:gsLst>
                  <a:lin ang="5400000" scaled="0"/>
                </a:gradFill>
              </a:rPr>
              <a:t>.</a:t>
            </a:r>
          </a:p>
        </p:txBody>
      </p:sp>
      <p:pic>
        <p:nvPicPr>
          <p:cNvPr id="3074" name="Picture 2">
            <a:extLst>
              <a:ext uri="{FF2B5EF4-FFF2-40B4-BE49-F238E27FC236}">
                <a16:creationId xmlns:a16="http://schemas.microsoft.com/office/drawing/2014/main" id="{51474A80-1FFA-DB6E-A78D-5EFEBC498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14" y="2385202"/>
            <a:ext cx="3347974" cy="37674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D93640-155A-A630-87D2-8AF6DC47BE41}"/>
              </a:ext>
            </a:extLst>
          </p:cNvPr>
          <p:cNvSpPr txBox="1"/>
          <p:nvPr/>
        </p:nvSpPr>
        <p:spPr>
          <a:xfrm>
            <a:off x="777240" y="3242472"/>
            <a:ext cx="6217920" cy="1477328"/>
          </a:xfrm>
          <a:prstGeom prst="rect">
            <a:avLst/>
          </a:prstGeom>
          <a:noFill/>
        </p:spPr>
        <p:txBody>
          <a:bodyPr wrap="square">
            <a:spAutoFit/>
          </a:bodyPr>
          <a:lstStyle/>
          <a:p>
            <a:r>
              <a:rPr lang="en-GB" b="1" i="0" dirty="0">
                <a:solidFill>
                  <a:srgbClr val="171717"/>
                </a:solidFill>
                <a:effectLst/>
                <a:latin typeface="Segoe UI" panose="020B0502040204020203" pitchFamily="34" charset="0"/>
              </a:rPr>
              <a:t>HTTP custom probe</a:t>
            </a:r>
            <a:r>
              <a:rPr lang="en-GB" b="0" i="0" dirty="0">
                <a:solidFill>
                  <a:srgbClr val="171717"/>
                </a:solidFill>
                <a:effectLst/>
                <a:latin typeface="Segoe UI" panose="020B0502040204020203" pitchFamily="34" charset="0"/>
              </a:rPr>
              <a:t>. The load balancer regularly probes your endpoint (every 15 seconds, by default). The instance is healthy if it responds with an HTTP 200 within the timeout period (default of 31 seconds). Any status other than HTTP 200 causes the probe to fail. </a:t>
            </a:r>
            <a:endParaRPr lang="en-GB" dirty="0"/>
          </a:p>
        </p:txBody>
      </p:sp>
      <p:sp>
        <p:nvSpPr>
          <p:cNvPr id="7" name="TextBox 6">
            <a:extLst>
              <a:ext uri="{FF2B5EF4-FFF2-40B4-BE49-F238E27FC236}">
                <a16:creationId xmlns:a16="http://schemas.microsoft.com/office/drawing/2014/main" id="{64B289D9-2E72-0BD6-EE08-625D7B45173F}"/>
              </a:ext>
            </a:extLst>
          </p:cNvPr>
          <p:cNvSpPr txBox="1"/>
          <p:nvPr/>
        </p:nvSpPr>
        <p:spPr>
          <a:xfrm>
            <a:off x="777240" y="5021421"/>
            <a:ext cx="6217920" cy="1477328"/>
          </a:xfrm>
          <a:prstGeom prst="rect">
            <a:avLst/>
          </a:prstGeom>
          <a:noFill/>
        </p:spPr>
        <p:txBody>
          <a:bodyPr wrap="square">
            <a:spAutoFit/>
          </a:bodyPr>
          <a:lstStyle/>
          <a:p>
            <a:r>
              <a:rPr lang="en-GB" b="1" i="0" dirty="0">
                <a:solidFill>
                  <a:srgbClr val="171717"/>
                </a:solidFill>
                <a:effectLst/>
                <a:latin typeface="Segoe UI" panose="020B0502040204020203" pitchFamily="34" charset="0"/>
              </a:rPr>
              <a:t>TCP custom probe</a:t>
            </a:r>
            <a:r>
              <a:rPr lang="en-GB" b="0" i="0" dirty="0">
                <a:solidFill>
                  <a:srgbClr val="171717"/>
                </a:solidFill>
                <a:effectLst/>
                <a:latin typeface="Segoe UI" panose="020B0502040204020203" pitchFamily="34" charset="0"/>
              </a:rPr>
              <a:t>. This probe relies on establishing a successful TCP session to a defined probe port. If the specified listener on the VM exists, the probe succeeds. If the connection is refused, the probe fails. You can specify the Port, Interval, and Unhealthy threshold.</a:t>
            </a:r>
            <a:endParaRPr lang="en-GB" dirty="0"/>
          </a:p>
        </p:txBody>
      </p:sp>
    </p:spTree>
    <p:extLst>
      <p:ext uri="{BB962C8B-B14F-4D97-AF65-F5344CB8AC3E}">
        <p14:creationId xmlns:p14="http://schemas.microsoft.com/office/powerpoint/2010/main" val="39238210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9B77-45B9-2B45-64C4-B4E158992D6C}"/>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7B2ABA60-305B-2C19-DA27-4D5452480D2E}"/>
              </a:ext>
            </a:extLst>
          </p:cNvPr>
          <p:cNvPicPr>
            <a:picLocks noChangeAspect="1"/>
          </p:cNvPicPr>
          <p:nvPr/>
        </p:nvPicPr>
        <p:blipFill>
          <a:blip r:embed="rId3"/>
          <a:stretch>
            <a:fillRect/>
          </a:stretch>
        </p:blipFill>
        <p:spPr>
          <a:xfrm>
            <a:off x="465138" y="1329932"/>
            <a:ext cx="8016935" cy="4663844"/>
          </a:xfrm>
          <a:prstGeom prst="rect">
            <a:avLst/>
          </a:prstGeom>
        </p:spPr>
      </p:pic>
    </p:spTree>
    <p:extLst>
      <p:ext uri="{BB962C8B-B14F-4D97-AF65-F5344CB8AC3E}">
        <p14:creationId xmlns:p14="http://schemas.microsoft.com/office/powerpoint/2010/main" val="792330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Load Balancer</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sp>
        <p:nvSpPr>
          <p:cNvPr id="7" name="Rectangle 6">
            <a:extLst>
              <a:ext uri="{FF2B5EF4-FFF2-40B4-BE49-F238E27FC236}">
                <a16:creationId xmlns:a16="http://schemas.microsoft.com/office/drawing/2014/main" id="{B065BE23-B7E3-411D-B438-736FFAA1956D}"/>
              </a:ext>
            </a:extLst>
          </p:cNvPr>
          <p:cNvSpPr/>
          <p:nvPr/>
        </p:nvSpPr>
        <p:spPr>
          <a:xfrm>
            <a:off x="4719968" y="2336772"/>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3"/>
              </a:rPr>
              <a:t>Improve application scalability and resiliency by using Azure Load Balancer (Sandbox)</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DB465EFD-AEF7-4983-87B7-E852F434B9F5}"/>
              </a:ext>
              <a:ext uri="{C183D7F6-B498-43B3-948B-1728B52AA6E4}">
                <adec:decorative xmlns:adec="http://schemas.microsoft.com/office/drawing/2017/decorative" val="1"/>
              </a:ext>
            </a:extLst>
          </p:cNvPr>
          <p:cNvCxnSpPr>
            <a:cxnSpLocks/>
          </p:cNvCxnSpPr>
          <p:nvPr/>
        </p:nvCxnSpPr>
        <p:spPr>
          <a:xfrm>
            <a:off x="4876800" y="3283066"/>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sp>
        <p:nvSpPr>
          <p:cNvPr id="9" name="TextBox 8">
            <a:extLst>
              <a:ext uri="{FF2B5EF4-FFF2-40B4-BE49-F238E27FC236}">
                <a16:creationId xmlns:a16="http://schemas.microsoft.com/office/drawing/2014/main" id="{5DEEBF6D-81A3-4D3F-B6CA-D20E74E29426}"/>
              </a:ext>
            </a:extLst>
          </p:cNvPr>
          <p:cNvSpPr txBox="1"/>
          <p:nvPr/>
        </p:nvSpPr>
        <p:spPr>
          <a:xfrm>
            <a:off x="4803093" y="3343337"/>
            <a:ext cx="6216732" cy="400110"/>
          </a:xfrm>
          <a:prstGeom prst="rect">
            <a:avLst/>
          </a:prstGeom>
          <a:noFill/>
        </p:spPr>
        <p:txBody>
          <a:bodyPr wrap="square">
            <a:spAutoFit/>
          </a:bodyPr>
          <a:lstStyle/>
          <a:p>
            <a:r>
              <a:rPr lang="en-US" sz="2000" dirty="0">
                <a:hlinkClick r:id="rId5"/>
              </a:rPr>
              <a:t>Load balance non-HTTP(S) traffic in Azure </a:t>
            </a:r>
            <a:endParaRPr lang="en-US" sz="2000" dirty="0"/>
          </a:p>
        </p:txBody>
      </p:sp>
      <p:cxnSp>
        <p:nvCxnSpPr>
          <p:cNvPr id="6" name="Straight Connector 5">
            <a:extLst>
              <a:ext uri="{FF2B5EF4-FFF2-40B4-BE49-F238E27FC236}">
                <a16:creationId xmlns:a16="http://schemas.microsoft.com/office/drawing/2014/main" id="{7C2DE98F-222C-4830-BB38-4A0B0904E0D5}"/>
              </a:ext>
              <a:ext uri="{C183D7F6-B498-43B3-948B-1728B52AA6E4}">
                <adec:decorative xmlns:adec="http://schemas.microsoft.com/office/drawing/2017/decorative" val="1"/>
              </a:ext>
            </a:extLst>
          </p:cNvPr>
          <p:cNvCxnSpPr>
            <a:cxnSpLocks/>
          </p:cNvCxnSpPr>
          <p:nvPr/>
        </p:nvCxnSpPr>
        <p:spPr>
          <a:xfrm>
            <a:off x="4876800" y="3910479"/>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6400C28-D641-4CA7-B56F-0E91AD74E3F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0349958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Azure Application Gateway</a:t>
            </a:r>
          </a:p>
        </p:txBody>
      </p:sp>
      <p:pic>
        <p:nvPicPr>
          <p:cNvPr id="7" name="Graphic 6">
            <a:extLst>
              <a:ext uri="{FF2B5EF4-FFF2-40B4-BE49-F238E27FC236}">
                <a16:creationId xmlns:a16="http://schemas.microsoft.com/office/drawing/2014/main" id="{75D29DAB-9DA1-4588-907B-94E5268D8C2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6456" y="2742400"/>
            <a:ext cx="1399311" cy="1400621"/>
          </a:xfrm>
          <a:prstGeom prst="rect">
            <a:avLst/>
          </a:prstGeom>
        </p:spPr>
      </p:pic>
    </p:spTree>
    <p:extLst>
      <p:ext uri="{BB962C8B-B14F-4D97-AF65-F5344CB8AC3E}">
        <p14:creationId xmlns:p14="http://schemas.microsoft.com/office/powerpoint/2010/main" val="22683915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cs typeface="Segoe UI"/>
              </a:rPr>
              <a:t>Configure Network Routing and Endpoints</a:t>
            </a:r>
            <a:endParaRPr lang="en-US" dirty="0"/>
          </a:p>
        </p:txBody>
      </p:sp>
      <p:pic>
        <p:nvPicPr>
          <p:cNvPr id="3" name="Picture 2" descr="Icon of four circles interconnected with one another">
            <a:extLst>
              <a:ext uri="{FF2B5EF4-FFF2-40B4-BE49-F238E27FC236}">
                <a16:creationId xmlns:a16="http://schemas.microsoft.com/office/drawing/2014/main" id="{70D6F253-DE7D-408F-A8ED-F34280F5B8B6}"/>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226610" y="2885064"/>
            <a:ext cx="1331342" cy="133133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471342"/>
            <a:ext cx="2506662" cy="2051844"/>
          </a:xfrm>
        </p:spPr>
        <p:txBody>
          <a:bodyPr/>
          <a:lstStyle/>
          <a:p>
            <a:r>
              <a:rPr lang="en-US" dirty="0"/>
              <a:t>Configure Azure Application Gateway Introduction</a:t>
            </a:r>
          </a:p>
        </p:txBody>
      </p:sp>
      <p:sp>
        <p:nvSpPr>
          <p:cNvPr id="4" name="TextBox 3">
            <a:extLst>
              <a:ext uri="{FF2B5EF4-FFF2-40B4-BE49-F238E27FC236}">
                <a16:creationId xmlns:a16="http://schemas.microsoft.com/office/drawing/2014/main" id="{D85FDA11-7FB7-45C9-B795-1D7A89D6716C}"/>
              </a:ext>
            </a:extLst>
          </p:cNvPr>
          <p:cNvSpPr txBox="1"/>
          <p:nvPr/>
        </p:nvSpPr>
        <p:spPr>
          <a:xfrm>
            <a:off x="4809104" y="612386"/>
            <a:ext cx="6675120" cy="307777"/>
          </a:xfrm>
          <a:prstGeom prst="rect">
            <a:avLst/>
          </a:prstGeom>
          <a:noFill/>
        </p:spPr>
        <p:txBody>
          <a:bodyPr wrap="square" lIns="0" tIns="0" rIns="0" bIns="0" rtlCol="0" anchor="ctr">
            <a:spAutoFit/>
          </a:bodyPr>
          <a:lstStyle/>
          <a:p>
            <a:r>
              <a:rPr lang="en-US" sz="2000" dirty="0"/>
              <a:t>Implement Application Gateway</a:t>
            </a:r>
          </a:p>
        </p:txBody>
      </p:sp>
      <p:sp>
        <p:nvSpPr>
          <p:cNvPr id="6" name="TextBox 5">
            <a:extLst>
              <a:ext uri="{FF2B5EF4-FFF2-40B4-BE49-F238E27FC236}">
                <a16:creationId xmlns:a16="http://schemas.microsoft.com/office/drawing/2014/main" id="{C29E11C7-0ECF-44FC-BC7C-E0C3ED53EEC5}"/>
              </a:ext>
            </a:extLst>
          </p:cNvPr>
          <p:cNvSpPr txBox="1"/>
          <p:nvPr/>
        </p:nvSpPr>
        <p:spPr>
          <a:xfrm>
            <a:off x="4800322" y="1427495"/>
            <a:ext cx="6675120" cy="307777"/>
          </a:xfrm>
          <a:prstGeom prst="rect">
            <a:avLst/>
          </a:prstGeom>
          <a:noFill/>
        </p:spPr>
        <p:txBody>
          <a:bodyPr wrap="square" lIns="0" tIns="0" rIns="0" bIns="0" rtlCol="0" anchor="ctr">
            <a:spAutoFit/>
          </a:bodyPr>
          <a:lstStyle/>
          <a:p>
            <a:r>
              <a:rPr lang="en-US" sz="2000" dirty="0"/>
              <a:t>Determine Application Gateway Routing</a:t>
            </a:r>
          </a:p>
        </p:txBody>
      </p:sp>
      <p:sp>
        <p:nvSpPr>
          <p:cNvPr id="8" name="TextBox 7">
            <a:extLst>
              <a:ext uri="{FF2B5EF4-FFF2-40B4-BE49-F238E27FC236}">
                <a16:creationId xmlns:a16="http://schemas.microsoft.com/office/drawing/2014/main" id="{A2B9155C-4F97-4328-8BA4-7C4E62A23C40}"/>
              </a:ext>
            </a:extLst>
          </p:cNvPr>
          <p:cNvSpPr txBox="1"/>
          <p:nvPr/>
        </p:nvSpPr>
        <p:spPr>
          <a:xfrm>
            <a:off x="4809104" y="2242604"/>
            <a:ext cx="6675120" cy="307777"/>
          </a:xfrm>
          <a:prstGeom prst="rect">
            <a:avLst/>
          </a:prstGeom>
          <a:noFill/>
        </p:spPr>
        <p:txBody>
          <a:bodyPr wrap="square" lIns="0" tIns="0" rIns="0" bIns="0" rtlCol="0" anchor="ctr">
            <a:spAutoFit/>
          </a:bodyPr>
          <a:lstStyle/>
          <a:p>
            <a:r>
              <a:rPr lang="en-US" sz="2000" dirty="0"/>
              <a:t>Setup Application Gateway Components (optional)</a:t>
            </a:r>
          </a:p>
        </p:txBody>
      </p:sp>
      <p:grpSp>
        <p:nvGrpSpPr>
          <p:cNvPr id="5" name="Group 4">
            <a:extLst>
              <a:ext uri="{FF2B5EF4-FFF2-40B4-BE49-F238E27FC236}">
                <a16:creationId xmlns:a16="http://schemas.microsoft.com/office/drawing/2014/main" id="{9CE902A1-F3B3-4080-AADB-561F3AF26B46}"/>
              </a:ext>
              <a:ext uri="{C183D7F6-B498-43B3-948B-1728B52AA6E4}">
                <adec:decorative xmlns:adec="http://schemas.microsoft.com/office/drawing/2017/decorative" val="1"/>
              </a:ext>
            </a:extLst>
          </p:cNvPr>
          <p:cNvGrpSpPr/>
          <p:nvPr/>
        </p:nvGrpSpPr>
        <p:grpSpPr>
          <a:xfrm>
            <a:off x="3893815" y="451835"/>
            <a:ext cx="678185" cy="3045428"/>
            <a:chOff x="3893815" y="451834"/>
            <a:chExt cx="787248" cy="3430807"/>
          </a:xfrm>
        </p:grpSpPr>
        <p:pic>
          <p:nvPicPr>
            <p:cNvPr id="40" name="Picture 39" descr="Icon of a document">
              <a:extLst>
                <a:ext uri="{FF2B5EF4-FFF2-40B4-BE49-F238E27FC236}">
                  <a16:creationId xmlns:a16="http://schemas.microsoft.com/office/drawing/2014/main" id="{E7965B21-8142-47E6-9133-6DEBE7DF42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148" y="451834"/>
              <a:ext cx="769915" cy="768927"/>
            </a:xfrm>
            <a:prstGeom prst="rect">
              <a:avLst/>
            </a:prstGeom>
          </p:spPr>
        </p:pic>
        <p:pic>
          <p:nvPicPr>
            <p:cNvPr id="39" name="Picture 38" descr="Icon of a wave connected by circles and lines at both end">
              <a:extLst>
                <a:ext uri="{FF2B5EF4-FFF2-40B4-BE49-F238E27FC236}">
                  <a16:creationId xmlns:a16="http://schemas.microsoft.com/office/drawing/2014/main" id="{3F24E62F-00C0-4919-BC92-89F7AAFA87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0017" y="1350810"/>
              <a:ext cx="769915" cy="768927"/>
            </a:xfrm>
            <a:prstGeom prst="rect">
              <a:avLst/>
            </a:prstGeom>
          </p:spPr>
        </p:pic>
        <p:pic>
          <p:nvPicPr>
            <p:cNvPr id="38" name="Picture 37" descr="Icon of a series of squares arranged in a square pattern">
              <a:extLst>
                <a:ext uri="{FF2B5EF4-FFF2-40B4-BE49-F238E27FC236}">
                  <a16:creationId xmlns:a16="http://schemas.microsoft.com/office/drawing/2014/main" id="{B71FD375-C00B-4D90-85E4-8039410542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0016" y="2245828"/>
              <a:ext cx="769915" cy="768927"/>
            </a:xfrm>
            <a:prstGeom prst="rect">
              <a:avLst/>
            </a:prstGeom>
          </p:spPr>
        </p:pic>
        <p:grpSp>
          <p:nvGrpSpPr>
            <p:cNvPr id="9" name="Group 8">
              <a:extLst>
                <a:ext uri="{FF2B5EF4-FFF2-40B4-BE49-F238E27FC236}">
                  <a16:creationId xmlns:a16="http://schemas.microsoft.com/office/drawing/2014/main" id="{237D82ED-DCAD-4F23-A4B9-00CF128A6AC7}"/>
                </a:ext>
              </a:extLst>
            </p:cNvPr>
            <p:cNvGrpSpPr/>
            <p:nvPr/>
          </p:nvGrpSpPr>
          <p:grpSpPr>
            <a:xfrm>
              <a:off x="3893815" y="3143205"/>
              <a:ext cx="769915" cy="739436"/>
              <a:chOff x="10493727" y="629664"/>
              <a:chExt cx="519000" cy="503150"/>
            </a:xfrm>
          </p:grpSpPr>
          <p:pic>
            <p:nvPicPr>
              <p:cNvPr id="10" name="Picture 9">
                <a:extLst>
                  <a:ext uri="{FF2B5EF4-FFF2-40B4-BE49-F238E27FC236}">
                    <a16:creationId xmlns:a16="http://schemas.microsoft.com/office/drawing/2014/main" id="{04D1D987-2E89-4186-BFB0-DC60635D10EF}"/>
                  </a:ext>
                </a:extLst>
              </p:cNvPr>
              <p:cNvPicPr>
                <a:picLocks noChangeAspect="1"/>
              </p:cNvPicPr>
              <p:nvPr/>
            </p:nvPicPr>
            <p:blipFill>
              <a:blip r:embed="rId6"/>
              <a:stretch>
                <a:fillRect/>
              </a:stretch>
            </p:blipFill>
            <p:spPr>
              <a:xfrm>
                <a:off x="10493727" y="629664"/>
                <a:ext cx="519000" cy="503150"/>
              </a:xfrm>
              <a:prstGeom prst="rect">
                <a:avLst/>
              </a:prstGeom>
            </p:spPr>
          </p:pic>
          <p:grpSp>
            <p:nvGrpSpPr>
              <p:cNvPr id="11" name="Group 10">
                <a:extLst>
                  <a:ext uri="{FF2B5EF4-FFF2-40B4-BE49-F238E27FC236}">
                    <a16:creationId xmlns:a16="http://schemas.microsoft.com/office/drawing/2014/main" id="{98BFEBFB-7EBD-45C7-8091-CBC2298F1D76}"/>
                  </a:ext>
                </a:extLst>
              </p:cNvPr>
              <p:cNvGrpSpPr/>
              <p:nvPr/>
            </p:nvGrpSpPr>
            <p:grpSpPr>
              <a:xfrm>
                <a:off x="10604345" y="727773"/>
                <a:ext cx="297764" cy="272864"/>
                <a:chOff x="3876178" y="3413953"/>
                <a:chExt cx="297764" cy="255320"/>
              </a:xfrm>
            </p:grpSpPr>
            <p:sp>
              <p:nvSpPr>
                <p:cNvPr id="12" name="Freeform: Shape 11">
                  <a:extLst>
                    <a:ext uri="{FF2B5EF4-FFF2-40B4-BE49-F238E27FC236}">
                      <a16:creationId xmlns:a16="http://schemas.microsoft.com/office/drawing/2014/main" id="{BF902116-4AF7-4849-B9CC-947930E9BBD8}"/>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016FD33-51A1-4B60-A498-3A34A7932A9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77575C67-A0F7-4467-8819-C3CB6CD4269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46D7910A-C929-42DB-87AA-689A2F3950D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AF0C693E-98EF-4077-B08B-506466CBBF66}"/>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286A0E2-1558-4AA9-AF53-2451E4AFC18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1955B68-0CCE-45B0-BD24-E7B3AFB9BF9F}"/>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113DEE33-2D88-4CB8-B7F0-9423AE59C24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3" name="TextBox 2">
            <a:extLst>
              <a:ext uri="{FF2B5EF4-FFF2-40B4-BE49-F238E27FC236}">
                <a16:creationId xmlns:a16="http://schemas.microsoft.com/office/drawing/2014/main" id="{F848A2EE-101E-459D-B797-E004E00CE25B}"/>
              </a:ext>
            </a:extLst>
          </p:cNvPr>
          <p:cNvSpPr txBox="1"/>
          <p:nvPr/>
        </p:nvSpPr>
        <p:spPr>
          <a:xfrm>
            <a:off x="4794354" y="3009094"/>
            <a:ext cx="6675120" cy="307777"/>
          </a:xfrm>
          <a:prstGeom prst="rect">
            <a:avLst/>
          </a:prstGeom>
          <a:noFill/>
        </p:spPr>
        <p:txBody>
          <a:bodyPr wrap="square" lIns="0" tIns="0" rIns="0" bIns="0" rtlCol="0" anchor="ctr">
            <a:spAutoFit/>
          </a:bodyPr>
          <a:lstStyle/>
          <a:p>
            <a:r>
              <a:rPr lang="en-US" sz="2000" dirty="0"/>
              <a:t>Summary and Resources</a:t>
            </a:r>
          </a:p>
        </p:txBody>
      </p:sp>
    </p:spTree>
    <p:extLst>
      <p:ext uri="{BB962C8B-B14F-4D97-AF65-F5344CB8AC3E}">
        <p14:creationId xmlns:p14="http://schemas.microsoft.com/office/powerpoint/2010/main" val="28251105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8510" y="632779"/>
            <a:ext cx="11533187" cy="411162"/>
          </a:xfrm>
        </p:spPr>
        <p:txBody>
          <a:bodyPr/>
          <a:lstStyle/>
          <a:p>
            <a:r>
              <a:rPr lang="en-US" dirty="0">
                <a:solidFill>
                  <a:schemeClr val="tx1"/>
                </a:solidFill>
              </a:rPr>
              <a:t>Implement Application Gateway</a:t>
            </a:r>
          </a:p>
        </p:txBody>
      </p:sp>
      <p:sp>
        <p:nvSpPr>
          <p:cNvPr id="3" name="Rectangle 2">
            <a:extLst>
              <a:ext uri="{FF2B5EF4-FFF2-40B4-BE49-F238E27FC236}">
                <a16:creationId xmlns:a16="http://schemas.microsoft.com/office/drawing/2014/main" id="{1BBABD2E-FE66-4476-B463-C7CEEDD08C1E}"/>
              </a:ext>
              <a:ext uri="{C183D7F6-B498-43B3-948B-1728B52AA6E4}">
                <adec:decorative xmlns:adec="http://schemas.microsoft.com/office/drawing/2017/decorative" val="1"/>
              </a:ext>
            </a:extLst>
          </p:cNvPr>
          <p:cNvSpPr/>
          <p:nvPr/>
        </p:nvSpPr>
        <p:spPr bwMode="auto">
          <a:xfrm>
            <a:off x="430410" y="1192212"/>
            <a:ext cx="11582400" cy="373133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5" name="Freeform: Shape 4">
            <a:extLst>
              <a:ext uri="{FF2B5EF4-FFF2-40B4-BE49-F238E27FC236}">
                <a16:creationId xmlns:a16="http://schemas.microsoft.com/office/drawing/2014/main" id="{C6630F68-59D7-4F97-BA21-1C836BA45436}"/>
              </a:ext>
            </a:extLst>
          </p:cNvPr>
          <p:cNvSpPr/>
          <p:nvPr/>
        </p:nvSpPr>
        <p:spPr>
          <a:xfrm>
            <a:off x="430410" y="5050971"/>
            <a:ext cx="2582862"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Manages web</a:t>
            </a:r>
            <a:br>
              <a:rPr lang="en-US" dirty="0">
                <a:solidFill>
                  <a:schemeClr val="tx1"/>
                </a:solidFill>
              </a:rPr>
            </a:br>
            <a:r>
              <a:rPr lang="en-US" dirty="0">
                <a:solidFill>
                  <a:schemeClr val="tx1"/>
                </a:solidFill>
              </a:rPr>
              <a:t>app requests</a:t>
            </a:r>
          </a:p>
        </p:txBody>
      </p:sp>
      <p:sp>
        <p:nvSpPr>
          <p:cNvPr id="4" name="Freeform: Shape 3">
            <a:extLst>
              <a:ext uri="{FF2B5EF4-FFF2-40B4-BE49-F238E27FC236}">
                <a16:creationId xmlns:a16="http://schemas.microsoft.com/office/drawing/2014/main" id="{65ADF4AF-65C7-46D7-8DF1-8FD564437114}"/>
              </a:ext>
            </a:extLst>
          </p:cNvPr>
          <p:cNvSpPr/>
          <p:nvPr/>
        </p:nvSpPr>
        <p:spPr>
          <a:xfrm>
            <a:off x="3167954"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Routes traffic to a pool of web servers based on the URL of a request </a:t>
            </a:r>
          </a:p>
        </p:txBody>
      </p:sp>
      <p:sp>
        <p:nvSpPr>
          <p:cNvPr id="6" name="Freeform: Shape 5">
            <a:extLst>
              <a:ext uri="{FF2B5EF4-FFF2-40B4-BE49-F238E27FC236}">
                <a16:creationId xmlns:a16="http://schemas.microsoft.com/office/drawing/2014/main" id="{05AB522E-AE38-45DB-BAB9-CB2996C2DAB2}"/>
              </a:ext>
            </a:extLst>
          </p:cNvPr>
          <p:cNvSpPr/>
          <p:nvPr/>
        </p:nvSpPr>
        <p:spPr>
          <a:xfrm>
            <a:off x="7662665"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The web servers can be Azure virtual machines, Azure virtual machine scale sets, Azure App Service, and even</a:t>
            </a:r>
            <a:br>
              <a:rPr lang="en-US" dirty="0">
                <a:solidFill>
                  <a:schemeClr val="tx1"/>
                </a:solidFill>
              </a:rPr>
            </a:br>
            <a:r>
              <a:rPr lang="en-US" dirty="0">
                <a:solidFill>
                  <a:schemeClr val="tx1"/>
                </a:solidFill>
              </a:rPr>
              <a:t>on-premises servers</a:t>
            </a:r>
          </a:p>
        </p:txBody>
      </p:sp>
      <p:pic>
        <p:nvPicPr>
          <p:cNvPr id="9" name="Picture 8" descr="A flowchart from left to right: browser, app gateway frontend IP, listener, Rule, and backed pool">
            <a:extLst>
              <a:ext uri="{FF2B5EF4-FFF2-40B4-BE49-F238E27FC236}">
                <a16:creationId xmlns:a16="http://schemas.microsoft.com/office/drawing/2014/main" id="{D81B6A24-59DD-41F8-B753-3CD5FC7007A7}"/>
              </a:ext>
            </a:extLst>
          </p:cNvPr>
          <p:cNvPicPr>
            <a:picLocks noChangeAspect="1"/>
          </p:cNvPicPr>
          <p:nvPr/>
        </p:nvPicPr>
        <p:blipFill>
          <a:blip r:embed="rId3"/>
          <a:stretch>
            <a:fillRect/>
          </a:stretch>
        </p:blipFill>
        <p:spPr>
          <a:xfrm>
            <a:off x="974263" y="1381477"/>
            <a:ext cx="10153650" cy="33528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Determine Application Gateway Routing</a:t>
            </a:r>
          </a:p>
        </p:txBody>
      </p:sp>
      <p:sp>
        <p:nvSpPr>
          <p:cNvPr id="6" name="Rectangle 5">
            <a:extLst>
              <a:ext uri="{FF2B5EF4-FFF2-40B4-BE49-F238E27FC236}">
                <a16:creationId xmlns:a16="http://schemas.microsoft.com/office/drawing/2014/main" id="{7E7BF4B1-A6C4-49D0-B3A8-F59B0004C3AA}"/>
              </a:ext>
              <a:ext uri="{C183D7F6-B498-43B3-948B-1728B52AA6E4}">
                <adec:decorative xmlns:adec="http://schemas.microsoft.com/office/drawing/2017/decorative" val="1"/>
              </a:ext>
            </a:extLst>
          </p:cNvPr>
          <p:cNvSpPr/>
          <p:nvPr/>
        </p:nvSpPr>
        <p:spPr bwMode="auto">
          <a:xfrm>
            <a:off x="427037" y="1192213"/>
            <a:ext cx="5715000" cy="523476"/>
          </a:xfrm>
          <a:prstGeom prst="rect">
            <a:avLst/>
          </a:prstGeom>
          <a:solidFill>
            <a:srgbClr val="243A5E"/>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bg1"/>
                </a:solidFill>
                <a:latin typeface="+mj-lt"/>
              </a:rPr>
              <a:t>Path-based routing</a:t>
            </a:r>
          </a:p>
        </p:txBody>
      </p:sp>
      <p:sp>
        <p:nvSpPr>
          <p:cNvPr id="3" name="Rectangle 2">
            <a:extLst>
              <a:ext uri="{FF2B5EF4-FFF2-40B4-BE49-F238E27FC236}">
                <a16:creationId xmlns:a16="http://schemas.microsoft.com/office/drawing/2014/main" id="{8D782C67-6854-400F-8BB0-657886095782}"/>
              </a:ext>
              <a:ext uri="{C183D7F6-B498-43B3-948B-1728B52AA6E4}">
                <adec:decorative xmlns:adec="http://schemas.microsoft.com/office/drawing/2017/decorative" val="1"/>
              </a:ext>
            </a:extLst>
          </p:cNvPr>
          <p:cNvSpPr/>
          <p:nvPr/>
        </p:nvSpPr>
        <p:spPr bwMode="auto">
          <a:xfrm>
            <a:off x="427037" y="1856509"/>
            <a:ext cx="5715000" cy="45052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8" name="Picture 7" descr="Flowchart from left to right: user, application gateway, image server pool. Traffic is directed to the image server pool based on *images or *video">
            <a:extLst>
              <a:ext uri="{FF2B5EF4-FFF2-40B4-BE49-F238E27FC236}">
                <a16:creationId xmlns:a16="http://schemas.microsoft.com/office/drawing/2014/main" id="{D4F8C063-2E0F-4ABB-A462-3F8CDD41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54" y="2473521"/>
            <a:ext cx="5197166" cy="3454728"/>
          </a:xfrm>
          <a:prstGeom prst="rect">
            <a:avLst/>
          </a:prstGeom>
          <a:ln>
            <a:noFill/>
          </a:ln>
        </p:spPr>
      </p:pic>
      <p:sp>
        <p:nvSpPr>
          <p:cNvPr id="4" name="Rectangle 3">
            <a:extLst>
              <a:ext uri="{FF2B5EF4-FFF2-40B4-BE49-F238E27FC236}">
                <a16:creationId xmlns:a16="http://schemas.microsoft.com/office/drawing/2014/main" id="{3D2358C1-961D-4EA6-933F-C17A97B8D3F9}"/>
              </a:ext>
              <a:ext uri="{C183D7F6-B498-43B3-948B-1728B52AA6E4}">
                <adec:decorative xmlns:adec="http://schemas.microsoft.com/office/drawing/2017/decorative" val="1"/>
              </a:ext>
            </a:extLst>
          </p:cNvPr>
          <p:cNvSpPr/>
          <p:nvPr/>
        </p:nvSpPr>
        <p:spPr bwMode="auto">
          <a:xfrm>
            <a:off x="6294476" y="1192213"/>
            <a:ext cx="5714962" cy="523476"/>
          </a:xfrm>
          <a:prstGeom prst="rect">
            <a:avLst/>
          </a:prstGeom>
          <a:solidFill>
            <a:srgbClr val="243A5E"/>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bg1"/>
                </a:solidFill>
                <a:latin typeface="+mj-lt"/>
              </a:rPr>
              <a:t>Multiple-site routing</a:t>
            </a:r>
          </a:p>
        </p:txBody>
      </p:sp>
      <p:sp>
        <p:nvSpPr>
          <p:cNvPr id="13" name="Rectangle 12">
            <a:extLst>
              <a:ext uri="{FF2B5EF4-FFF2-40B4-BE49-F238E27FC236}">
                <a16:creationId xmlns:a16="http://schemas.microsoft.com/office/drawing/2014/main" id="{EC4D4EAC-54DC-4990-8749-2009AAF869FC}"/>
              </a:ext>
              <a:ext uri="{C183D7F6-B498-43B3-948B-1728B52AA6E4}">
                <adec:decorative xmlns:adec="http://schemas.microsoft.com/office/drawing/2017/decorative" val="1"/>
              </a:ext>
            </a:extLst>
          </p:cNvPr>
          <p:cNvSpPr/>
          <p:nvPr/>
        </p:nvSpPr>
        <p:spPr bwMode="auto">
          <a:xfrm>
            <a:off x="6294476" y="1856509"/>
            <a:ext cx="5715000" cy="45052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0" name="Picture 9" descr="Flowchart left to right: user, application gateway, backend pool. Traffic is directed to the backend pool based on company, contoso or fabrikam">
            <a:extLst>
              <a:ext uri="{FF2B5EF4-FFF2-40B4-BE49-F238E27FC236}">
                <a16:creationId xmlns:a16="http://schemas.microsoft.com/office/drawing/2014/main" id="{333D858D-D912-4BF2-A540-C1FC14DAE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888" y="2457231"/>
            <a:ext cx="5246176" cy="3487308"/>
          </a:xfrm>
          <a:prstGeom prst="rect">
            <a:avLst/>
          </a:prstGeom>
        </p:spPr>
      </p:pic>
    </p:spTree>
    <p:extLst>
      <p:ext uri="{BB962C8B-B14F-4D97-AF65-F5344CB8AC3E}">
        <p14:creationId xmlns:p14="http://schemas.microsoft.com/office/powerpoint/2010/main" val="37167832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Setup Application Gateway Components (optional)</a:t>
            </a:r>
          </a:p>
        </p:txBody>
      </p:sp>
      <p:sp>
        <p:nvSpPr>
          <p:cNvPr id="4" name="Rectangle 3">
            <a:extLst>
              <a:ext uri="{FF2B5EF4-FFF2-40B4-BE49-F238E27FC236}">
                <a16:creationId xmlns:a16="http://schemas.microsoft.com/office/drawing/2014/main" id="{B121C80F-72FB-4122-A278-AE5A1D809509}"/>
              </a:ext>
            </a:extLst>
          </p:cNvPr>
          <p:cNvSpPr/>
          <p:nvPr/>
        </p:nvSpPr>
        <p:spPr>
          <a:xfrm>
            <a:off x="431802" y="1192213"/>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Frontend IP</a:t>
            </a:r>
          </a:p>
        </p:txBody>
      </p:sp>
      <p:sp>
        <p:nvSpPr>
          <p:cNvPr id="5" name="Rectangle 4">
            <a:extLst>
              <a:ext uri="{FF2B5EF4-FFF2-40B4-BE49-F238E27FC236}">
                <a16:creationId xmlns:a16="http://schemas.microsoft.com/office/drawing/2014/main" id="{10ED4579-96A4-43F1-B0AE-58ADAD88576D}"/>
              </a:ext>
            </a:extLst>
          </p:cNvPr>
          <p:cNvSpPr/>
          <p:nvPr/>
        </p:nvSpPr>
        <p:spPr>
          <a:xfrm>
            <a:off x="431802" y="2040150"/>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Listeners</a:t>
            </a:r>
          </a:p>
        </p:txBody>
      </p:sp>
      <p:sp>
        <p:nvSpPr>
          <p:cNvPr id="6" name="Rectangle 5">
            <a:extLst>
              <a:ext uri="{FF2B5EF4-FFF2-40B4-BE49-F238E27FC236}">
                <a16:creationId xmlns:a16="http://schemas.microsoft.com/office/drawing/2014/main" id="{B24E9653-FC14-45D3-B782-D5465D834BBD}"/>
              </a:ext>
            </a:extLst>
          </p:cNvPr>
          <p:cNvSpPr/>
          <p:nvPr/>
        </p:nvSpPr>
        <p:spPr>
          <a:xfrm>
            <a:off x="431802" y="2888087"/>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Routing rules</a:t>
            </a:r>
          </a:p>
        </p:txBody>
      </p:sp>
      <p:sp>
        <p:nvSpPr>
          <p:cNvPr id="7" name="Rectangle 6">
            <a:extLst>
              <a:ext uri="{FF2B5EF4-FFF2-40B4-BE49-F238E27FC236}">
                <a16:creationId xmlns:a16="http://schemas.microsoft.com/office/drawing/2014/main" id="{4D2F20E0-AF52-4C9A-8DA5-3AD8CC45697B}"/>
              </a:ext>
            </a:extLst>
          </p:cNvPr>
          <p:cNvSpPr/>
          <p:nvPr/>
        </p:nvSpPr>
        <p:spPr>
          <a:xfrm>
            <a:off x="431802" y="3736024"/>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Backend pools</a:t>
            </a:r>
          </a:p>
        </p:txBody>
      </p:sp>
      <p:sp>
        <p:nvSpPr>
          <p:cNvPr id="9" name="Rectangle 8">
            <a:extLst>
              <a:ext uri="{FF2B5EF4-FFF2-40B4-BE49-F238E27FC236}">
                <a16:creationId xmlns:a16="http://schemas.microsoft.com/office/drawing/2014/main" id="{CBC0BE49-A224-410C-878B-F512D977DD55}"/>
              </a:ext>
            </a:extLst>
          </p:cNvPr>
          <p:cNvSpPr/>
          <p:nvPr/>
        </p:nvSpPr>
        <p:spPr>
          <a:xfrm>
            <a:off x="431802" y="4583961"/>
            <a:ext cx="2663824" cy="9532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Web application firewall (optional)</a:t>
            </a:r>
          </a:p>
        </p:txBody>
      </p:sp>
      <p:sp>
        <p:nvSpPr>
          <p:cNvPr id="8" name="Rectangle 7">
            <a:extLst>
              <a:ext uri="{FF2B5EF4-FFF2-40B4-BE49-F238E27FC236}">
                <a16:creationId xmlns:a16="http://schemas.microsoft.com/office/drawing/2014/main" id="{2432F561-A45A-4C1B-8433-2C9A716CCCFE}"/>
              </a:ext>
            </a:extLst>
          </p:cNvPr>
          <p:cNvSpPr/>
          <p:nvPr/>
        </p:nvSpPr>
        <p:spPr>
          <a:xfrm>
            <a:off x="431802" y="5665068"/>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Health probes</a:t>
            </a:r>
          </a:p>
        </p:txBody>
      </p:sp>
      <p:sp>
        <p:nvSpPr>
          <p:cNvPr id="3" name="Rectangle 2">
            <a:extLst>
              <a:ext uri="{FF2B5EF4-FFF2-40B4-BE49-F238E27FC236}">
                <a16:creationId xmlns:a16="http://schemas.microsoft.com/office/drawing/2014/main" id="{0543E1E2-97F4-40D9-9F4B-0FDF2E790FA8}"/>
              </a:ext>
              <a:ext uri="{C183D7F6-B498-43B3-948B-1728B52AA6E4}">
                <adec:decorative xmlns:adec="http://schemas.microsoft.com/office/drawing/2017/decorative" val="1"/>
              </a:ext>
            </a:extLst>
          </p:cNvPr>
          <p:cNvSpPr/>
          <p:nvPr/>
        </p:nvSpPr>
        <p:spPr bwMode="auto">
          <a:xfrm>
            <a:off x="3249390" y="1192213"/>
            <a:ext cx="8760048"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 name="Picture 9" descr="Flowchart top to bottom: frontend IP, listener, rule, and backend instances">
            <a:extLst>
              <a:ext uri="{FF2B5EF4-FFF2-40B4-BE49-F238E27FC236}">
                <a16:creationId xmlns:a16="http://schemas.microsoft.com/office/drawing/2014/main" id="{59E46486-0FBE-49E9-B5B6-C150C2D8B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393" y="1568449"/>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C294-1D9C-EA4D-5284-05961424B65F}"/>
              </a:ext>
            </a:extLst>
          </p:cNvPr>
          <p:cNvSpPr>
            <a:spLocks noGrp="1"/>
          </p:cNvSpPr>
          <p:nvPr>
            <p:ph type="title"/>
          </p:nvPr>
        </p:nvSpPr>
        <p:spPr/>
        <p:txBody>
          <a:bodyPr/>
          <a:lstStyle/>
          <a:p>
            <a:r>
              <a:rPr lang="en-GB" dirty="0"/>
              <a:t>Knowledge Check </a:t>
            </a:r>
          </a:p>
        </p:txBody>
      </p:sp>
      <p:pic>
        <p:nvPicPr>
          <p:cNvPr id="4" name="Picture 3">
            <a:extLst>
              <a:ext uri="{FF2B5EF4-FFF2-40B4-BE49-F238E27FC236}">
                <a16:creationId xmlns:a16="http://schemas.microsoft.com/office/drawing/2014/main" id="{E678BD56-3859-A7A1-3163-57C7A3EA9DB1}"/>
              </a:ext>
            </a:extLst>
          </p:cNvPr>
          <p:cNvPicPr>
            <a:picLocks noChangeAspect="1"/>
          </p:cNvPicPr>
          <p:nvPr/>
        </p:nvPicPr>
        <p:blipFill>
          <a:blip r:embed="rId2"/>
          <a:stretch>
            <a:fillRect/>
          </a:stretch>
        </p:blipFill>
        <p:spPr>
          <a:xfrm>
            <a:off x="465138" y="1320013"/>
            <a:ext cx="8100762" cy="4976291"/>
          </a:xfrm>
          <a:prstGeom prst="rect">
            <a:avLst/>
          </a:prstGeom>
        </p:spPr>
      </p:pic>
    </p:spTree>
    <p:extLst>
      <p:ext uri="{BB962C8B-B14F-4D97-AF65-F5344CB8AC3E}">
        <p14:creationId xmlns:p14="http://schemas.microsoft.com/office/powerpoint/2010/main" val="4659746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Application Gateway</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sp>
        <p:nvSpPr>
          <p:cNvPr id="15" name="TextBox 14">
            <a:extLst>
              <a:ext uri="{FF2B5EF4-FFF2-40B4-BE49-F238E27FC236}">
                <a16:creationId xmlns:a16="http://schemas.microsoft.com/office/drawing/2014/main" id="{EAE08E34-EB78-49A4-9893-03AB3EB3981E}"/>
              </a:ext>
            </a:extLst>
          </p:cNvPr>
          <p:cNvSpPr txBox="1"/>
          <p:nvPr/>
        </p:nvSpPr>
        <p:spPr>
          <a:xfrm>
            <a:off x="4960917" y="2394445"/>
            <a:ext cx="6220178" cy="400110"/>
          </a:xfrm>
          <a:prstGeom prst="rect">
            <a:avLst/>
          </a:prstGeom>
          <a:noFill/>
        </p:spPr>
        <p:txBody>
          <a:bodyPr wrap="square">
            <a:spAutoFit/>
          </a:bodyPr>
          <a:lstStyle/>
          <a:p>
            <a:r>
              <a:rPr lang="en-US" sz="2000" dirty="0">
                <a:hlinkClick r:id="rId3"/>
              </a:rPr>
              <a:t>Introduction to Azure Application Gateway </a:t>
            </a:r>
            <a:endParaRPr lang="en-US" sz="2000" dirty="0"/>
          </a:p>
        </p:txBody>
      </p:sp>
      <p:sp>
        <p:nvSpPr>
          <p:cNvPr id="9" name="Rectangle 8">
            <a:extLst>
              <a:ext uri="{FF2B5EF4-FFF2-40B4-BE49-F238E27FC236}">
                <a16:creationId xmlns:a16="http://schemas.microsoft.com/office/drawing/2014/main" id="{5BA78809-3CA0-4A7B-BA0B-CE1E2A4646E6}"/>
              </a:ext>
            </a:extLst>
          </p:cNvPr>
          <p:cNvSpPr/>
          <p:nvPr/>
        </p:nvSpPr>
        <p:spPr>
          <a:xfrm>
            <a:off x="4866181" y="3225604"/>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4"/>
              </a:rPr>
              <a:t>Load balance your web service traffic with Application Gateway</a:t>
            </a:r>
            <a:endParaRPr lang="en-US" sz="2000" dirty="0">
              <a:solidFill>
                <a:schemeClr val="tx1"/>
              </a:solidFill>
            </a:endParaRPr>
          </a:p>
        </p:txBody>
      </p:sp>
      <p:sp>
        <p:nvSpPr>
          <p:cNvPr id="11" name="TextBox 10">
            <a:extLst>
              <a:ext uri="{FF2B5EF4-FFF2-40B4-BE49-F238E27FC236}">
                <a16:creationId xmlns:a16="http://schemas.microsoft.com/office/drawing/2014/main" id="{BE63E680-DDEB-4F23-A71D-BF5D25684628}"/>
              </a:ext>
            </a:extLst>
          </p:cNvPr>
          <p:cNvSpPr txBox="1"/>
          <p:nvPr/>
        </p:nvSpPr>
        <p:spPr>
          <a:xfrm>
            <a:off x="4960917" y="4031707"/>
            <a:ext cx="6216732" cy="400110"/>
          </a:xfrm>
          <a:prstGeom prst="rect">
            <a:avLst/>
          </a:prstGeom>
          <a:noFill/>
        </p:spPr>
        <p:txBody>
          <a:bodyPr wrap="square">
            <a:spAutoFit/>
          </a:bodyPr>
          <a:lstStyle/>
          <a:p>
            <a:r>
              <a:rPr lang="en-US" sz="2000" dirty="0">
                <a:hlinkClick r:id="rId5"/>
              </a:rPr>
              <a:t>Load balance HTTP(S) traffic in Azure </a:t>
            </a:r>
            <a:endParaRPr lang="en-US" sz="2000" dirty="0"/>
          </a:p>
        </p:txBody>
      </p:sp>
      <p:sp>
        <p:nvSpPr>
          <p:cNvPr id="12" name="TextBox 11">
            <a:extLst>
              <a:ext uri="{FF2B5EF4-FFF2-40B4-BE49-F238E27FC236}">
                <a16:creationId xmlns:a16="http://schemas.microsoft.com/office/drawing/2014/main" id="{C09EA05A-4F3E-4D8E-9C30-B02CBC13A121}"/>
              </a:ext>
            </a:extLst>
          </p:cNvPr>
          <p:cNvSpPr txBox="1"/>
          <p:nvPr/>
        </p:nvSpPr>
        <p:spPr>
          <a:xfrm>
            <a:off x="4949306" y="4759815"/>
            <a:ext cx="6220178" cy="707886"/>
          </a:xfrm>
          <a:prstGeom prst="rect">
            <a:avLst/>
          </a:prstGeom>
          <a:noFill/>
        </p:spPr>
        <p:txBody>
          <a:bodyPr wrap="square">
            <a:spAutoFit/>
          </a:bodyPr>
          <a:lstStyle/>
          <a:p>
            <a:r>
              <a:rPr lang="en-US" sz="2000" dirty="0">
                <a:hlinkClick r:id="rId6"/>
              </a:rPr>
              <a:t>Encrypt network traffic end to end with Azure Application Gateway</a:t>
            </a:r>
            <a:endParaRPr lang="en-US" sz="2000" dirty="0"/>
          </a:p>
        </p:txBody>
      </p:sp>
      <p:cxnSp>
        <p:nvCxnSpPr>
          <p:cNvPr id="10" name="Straight Connector 9">
            <a:extLst>
              <a:ext uri="{FF2B5EF4-FFF2-40B4-BE49-F238E27FC236}">
                <a16:creationId xmlns:a16="http://schemas.microsoft.com/office/drawing/2014/main" id="{28806818-A484-40FF-AECD-B2AE137781DC}"/>
              </a:ext>
              <a:ext uri="{C183D7F6-B498-43B3-948B-1728B52AA6E4}">
                <adec:decorative xmlns:adec="http://schemas.microsoft.com/office/drawing/2017/decorative" val="1"/>
              </a:ext>
            </a:extLst>
          </p:cNvPr>
          <p:cNvCxnSpPr>
            <a:cxnSpLocks/>
          </p:cNvCxnSpPr>
          <p:nvPr/>
        </p:nvCxnSpPr>
        <p:spPr>
          <a:xfrm>
            <a:off x="4949306" y="3974225"/>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cxnSp>
        <p:nvCxnSpPr>
          <p:cNvPr id="6" name="Straight Connector 5">
            <a:extLst>
              <a:ext uri="{FF2B5EF4-FFF2-40B4-BE49-F238E27FC236}">
                <a16:creationId xmlns:a16="http://schemas.microsoft.com/office/drawing/2014/main" id="{D0AED3F6-5EF5-444A-B4C4-0FCF5537EA3C}"/>
              </a:ext>
              <a:ext uri="{C183D7F6-B498-43B3-948B-1728B52AA6E4}">
                <adec:decorative xmlns:adec="http://schemas.microsoft.com/office/drawing/2017/decorative" val="1"/>
              </a:ext>
            </a:extLst>
          </p:cNvPr>
          <p:cNvCxnSpPr>
            <a:cxnSpLocks/>
          </p:cNvCxnSpPr>
          <p:nvPr/>
        </p:nvCxnSpPr>
        <p:spPr>
          <a:xfrm>
            <a:off x="4960917" y="462539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E33BFB-C26B-4481-8790-1189E202EACD}"/>
              </a:ext>
              <a:ext uri="{C183D7F6-B498-43B3-948B-1728B52AA6E4}">
                <adec:decorative xmlns:adec="http://schemas.microsoft.com/office/drawing/2017/decorative" val="1"/>
              </a:ext>
            </a:extLst>
          </p:cNvPr>
          <p:cNvCxnSpPr>
            <a:cxnSpLocks/>
          </p:cNvCxnSpPr>
          <p:nvPr/>
        </p:nvCxnSpPr>
        <p:spPr>
          <a:xfrm>
            <a:off x="4960917" y="5680901"/>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C61405E-22A0-4E41-9B2D-62E305C2C8D8}"/>
              </a:ext>
              <a:ext uri="{C183D7F6-B498-43B3-948B-1728B52AA6E4}">
                <adec:decorative xmlns:adec="http://schemas.microsoft.com/office/drawing/2017/decorative" val="1"/>
              </a:ext>
            </a:extLst>
          </p:cNvPr>
          <p:cNvCxnSpPr>
            <a:cxnSpLocks/>
          </p:cNvCxnSpPr>
          <p:nvPr/>
        </p:nvCxnSpPr>
        <p:spPr>
          <a:xfrm>
            <a:off x="4960917" y="300770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1310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Network Watcher</a:t>
            </a:r>
          </a:p>
        </p:txBody>
      </p:sp>
      <p:pic>
        <p:nvPicPr>
          <p:cNvPr id="2" name="Graphic 1">
            <a:extLst>
              <a:ext uri="{FF2B5EF4-FFF2-40B4-BE49-F238E27FC236}">
                <a16:creationId xmlns:a16="http://schemas.microsoft.com/office/drawing/2014/main" id="{496BFC6D-1A95-485F-B4FF-86CA9B16F29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0167" y="2888879"/>
            <a:ext cx="1216766" cy="1216766"/>
          </a:xfrm>
          <a:prstGeom prst="rect">
            <a:avLst/>
          </a:prstGeom>
        </p:spPr>
      </p:pic>
    </p:spTree>
    <p:extLst>
      <p:ext uri="{BB962C8B-B14F-4D97-AF65-F5344CB8AC3E}">
        <p14:creationId xmlns:p14="http://schemas.microsoft.com/office/powerpoint/2010/main" val="24250731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676526"/>
            <a:ext cx="2506662" cy="1641475"/>
          </a:xfrm>
        </p:spPr>
        <p:txBody>
          <a:bodyPr/>
          <a:lstStyle/>
          <a:p>
            <a:r>
              <a:rPr lang="en-US" dirty="0"/>
              <a:t>Configure Network Watcher Introduction</a:t>
            </a:r>
          </a:p>
        </p:txBody>
      </p:sp>
      <p:sp>
        <p:nvSpPr>
          <p:cNvPr id="27" name="TextBox 26">
            <a:extLst>
              <a:ext uri="{FF2B5EF4-FFF2-40B4-BE49-F238E27FC236}">
                <a16:creationId xmlns:a16="http://schemas.microsoft.com/office/drawing/2014/main" id="{2D881DF6-F8A9-4AB7-8CDB-17AE938AC0FA}"/>
              </a:ext>
            </a:extLst>
          </p:cNvPr>
          <p:cNvSpPr txBox="1"/>
          <p:nvPr/>
        </p:nvSpPr>
        <p:spPr>
          <a:xfrm>
            <a:off x="4295538" y="569721"/>
            <a:ext cx="4344576" cy="307777"/>
          </a:xfrm>
          <a:prstGeom prst="rect">
            <a:avLst/>
          </a:prstGeom>
          <a:noFill/>
        </p:spPr>
        <p:txBody>
          <a:bodyPr wrap="square" lIns="0" tIns="0" rIns="0" bIns="0" rtlCol="0" anchor="ctr">
            <a:noAutofit/>
          </a:bodyPr>
          <a:lstStyle/>
          <a:p>
            <a:pPr>
              <a:spcBef>
                <a:spcPct val="0"/>
              </a:spcBef>
              <a:spcAft>
                <a:spcPts val="600"/>
              </a:spcAft>
            </a:pPr>
            <a:r>
              <a:rPr lang="en-US" sz="2000" dirty="0"/>
              <a:t>Describe Network Watcher Features</a:t>
            </a:r>
          </a:p>
        </p:txBody>
      </p:sp>
      <p:sp>
        <p:nvSpPr>
          <p:cNvPr id="33" name="TextBox 32">
            <a:extLst>
              <a:ext uri="{FF2B5EF4-FFF2-40B4-BE49-F238E27FC236}">
                <a16:creationId xmlns:a16="http://schemas.microsoft.com/office/drawing/2014/main" id="{090957FA-ACAC-4803-B621-72F74606D537}"/>
              </a:ext>
            </a:extLst>
          </p:cNvPr>
          <p:cNvSpPr txBox="1"/>
          <p:nvPr/>
        </p:nvSpPr>
        <p:spPr>
          <a:xfrm>
            <a:off x="4300119" y="967058"/>
            <a:ext cx="4141751" cy="615553"/>
          </a:xfrm>
          <a:prstGeom prst="rect">
            <a:avLst/>
          </a:prstGeom>
          <a:noFill/>
        </p:spPr>
        <p:txBody>
          <a:bodyPr wrap="square" lIns="0" tIns="0" rIns="0" bIns="0" rtlCol="0" anchor="ctr">
            <a:noAutofit/>
          </a:bodyPr>
          <a:lstStyle/>
          <a:p>
            <a:pPr>
              <a:spcBef>
                <a:spcPct val="0"/>
              </a:spcBef>
              <a:spcAft>
                <a:spcPts val="600"/>
              </a:spcAft>
            </a:pPr>
            <a:r>
              <a:rPr lang="en-US" sz="2000" dirty="0"/>
              <a:t>Review IP Flow Verify Diagnostics</a:t>
            </a:r>
          </a:p>
        </p:txBody>
      </p:sp>
      <p:sp>
        <p:nvSpPr>
          <p:cNvPr id="36" name="TextBox 35">
            <a:extLst>
              <a:ext uri="{FF2B5EF4-FFF2-40B4-BE49-F238E27FC236}">
                <a16:creationId xmlns:a16="http://schemas.microsoft.com/office/drawing/2014/main" id="{86873A75-3F8D-408B-A339-1BAC002F3E69}"/>
              </a:ext>
            </a:extLst>
          </p:cNvPr>
          <p:cNvSpPr txBox="1"/>
          <p:nvPr/>
        </p:nvSpPr>
        <p:spPr>
          <a:xfrm>
            <a:off x="4300119" y="1677857"/>
            <a:ext cx="4141750"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Review Next Hop Diagnostics</a:t>
            </a:r>
          </a:p>
        </p:txBody>
      </p:sp>
      <p:sp>
        <p:nvSpPr>
          <p:cNvPr id="54" name="TextBox 53">
            <a:extLst>
              <a:ext uri="{FF2B5EF4-FFF2-40B4-BE49-F238E27FC236}">
                <a16:creationId xmlns:a16="http://schemas.microsoft.com/office/drawing/2014/main" id="{DF52B51A-D992-4164-9A16-E6A44DA654AE}"/>
              </a:ext>
            </a:extLst>
          </p:cNvPr>
          <p:cNvSpPr txBox="1"/>
          <p:nvPr/>
        </p:nvSpPr>
        <p:spPr>
          <a:xfrm>
            <a:off x="4324162" y="2221014"/>
            <a:ext cx="4322412"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Visualize the Network Topology </a:t>
            </a:r>
          </a:p>
        </p:txBody>
      </p:sp>
      <p:sp>
        <p:nvSpPr>
          <p:cNvPr id="10" name="TextBox 9">
            <a:extLst>
              <a:ext uri="{FF2B5EF4-FFF2-40B4-BE49-F238E27FC236}">
                <a16:creationId xmlns:a16="http://schemas.microsoft.com/office/drawing/2014/main" id="{327D742F-1F80-4EFA-BD34-9CDBB9E94BA2}"/>
              </a:ext>
            </a:extLst>
          </p:cNvPr>
          <p:cNvSpPr txBox="1"/>
          <p:nvPr/>
        </p:nvSpPr>
        <p:spPr>
          <a:xfrm>
            <a:off x="4300119" y="2761148"/>
            <a:ext cx="3228371"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Summary and Resources</a:t>
            </a:r>
          </a:p>
        </p:txBody>
      </p:sp>
      <p:grpSp>
        <p:nvGrpSpPr>
          <p:cNvPr id="4" name="Group 3">
            <a:extLst>
              <a:ext uri="{FF2B5EF4-FFF2-40B4-BE49-F238E27FC236}">
                <a16:creationId xmlns:a16="http://schemas.microsoft.com/office/drawing/2014/main" id="{B71955AA-CB0F-4BCD-AEF2-278CD741B2A0}"/>
              </a:ext>
              <a:ext uri="{C183D7F6-B498-43B3-948B-1728B52AA6E4}">
                <adec:decorative xmlns:adec="http://schemas.microsoft.com/office/drawing/2017/decorative" val="1"/>
              </a:ext>
            </a:extLst>
          </p:cNvPr>
          <p:cNvGrpSpPr/>
          <p:nvPr/>
        </p:nvGrpSpPr>
        <p:grpSpPr>
          <a:xfrm>
            <a:off x="3668393" y="562858"/>
            <a:ext cx="525655" cy="2540617"/>
            <a:chOff x="3668393" y="562858"/>
            <a:chExt cx="553425" cy="2766731"/>
          </a:xfrm>
        </p:grpSpPr>
        <p:pic>
          <p:nvPicPr>
            <p:cNvPr id="25" name="Picture 24">
              <a:extLst>
                <a:ext uri="{FF2B5EF4-FFF2-40B4-BE49-F238E27FC236}">
                  <a16:creationId xmlns:a16="http://schemas.microsoft.com/office/drawing/2014/main" id="{33CA0E61-0F28-45CA-BC7E-2ACD516F464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68393" y="562858"/>
              <a:ext cx="546965" cy="430621"/>
            </a:xfrm>
            <a:prstGeom prst="rect">
              <a:avLst/>
            </a:prstGeom>
          </p:spPr>
        </p:pic>
        <p:pic>
          <p:nvPicPr>
            <p:cNvPr id="26" name="Picture 25" descr="Icon of a magnifying glass">
              <a:extLst>
                <a:ext uri="{FF2B5EF4-FFF2-40B4-BE49-F238E27FC236}">
                  <a16:creationId xmlns:a16="http://schemas.microsoft.com/office/drawing/2014/main" id="{C98FC2A5-ABA1-4ED9-A6E8-8D5F29A4802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34771" y="692907"/>
              <a:ext cx="216594" cy="170522"/>
            </a:xfrm>
            <a:prstGeom prst="rect">
              <a:avLst/>
            </a:prstGeom>
          </p:spPr>
        </p:pic>
        <p:pic>
          <p:nvPicPr>
            <p:cNvPr id="31" name="Picture 30">
              <a:extLst>
                <a:ext uri="{FF2B5EF4-FFF2-40B4-BE49-F238E27FC236}">
                  <a16:creationId xmlns:a16="http://schemas.microsoft.com/office/drawing/2014/main" id="{DCF2AD45-E82B-4661-8A4A-5660DB4424A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1220763"/>
              <a:ext cx="546965" cy="430621"/>
            </a:xfrm>
            <a:prstGeom prst="rect">
              <a:avLst/>
            </a:prstGeom>
          </p:spPr>
        </p:pic>
        <p:pic>
          <p:nvPicPr>
            <p:cNvPr id="32" name="Picture 31" descr="Icon of an arrow that is branched to left and right">
              <a:extLst>
                <a:ext uri="{FF2B5EF4-FFF2-40B4-BE49-F238E27FC236}">
                  <a16:creationId xmlns:a16="http://schemas.microsoft.com/office/drawing/2014/main" id="{9031325B-7CA2-4425-AE0A-74DD9563553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27960" y="1337552"/>
              <a:ext cx="233506" cy="197043"/>
            </a:xfrm>
            <a:prstGeom prst="rect">
              <a:avLst/>
            </a:prstGeom>
          </p:spPr>
        </p:pic>
        <p:pic>
          <p:nvPicPr>
            <p:cNvPr id="34" name="Picture 33">
              <a:extLst>
                <a:ext uri="{FF2B5EF4-FFF2-40B4-BE49-F238E27FC236}">
                  <a16:creationId xmlns:a16="http://schemas.microsoft.com/office/drawing/2014/main" id="{A01271AA-F116-4B18-99F8-501B114C337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1776667"/>
              <a:ext cx="546965" cy="430621"/>
            </a:xfrm>
            <a:prstGeom prst="rect">
              <a:avLst/>
            </a:prstGeom>
          </p:spPr>
        </p:pic>
        <p:pic>
          <p:nvPicPr>
            <p:cNvPr id="35" name="Picture 34" descr="Icon of arrow positioned diagonally">
              <a:extLst>
                <a:ext uri="{FF2B5EF4-FFF2-40B4-BE49-F238E27FC236}">
                  <a16:creationId xmlns:a16="http://schemas.microsoft.com/office/drawing/2014/main" id="{27008471-9258-4D61-AE49-CC404514693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14967" y="1895554"/>
              <a:ext cx="244948" cy="192845"/>
            </a:xfrm>
            <a:prstGeom prst="rect">
              <a:avLst/>
            </a:prstGeom>
          </p:spPr>
        </p:pic>
        <p:pic>
          <p:nvPicPr>
            <p:cNvPr id="37" name="Picture 36">
              <a:extLst>
                <a:ext uri="{FF2B5EF4-FFF2-40B4-BE49-F238E27FC236}">
                  <a16:creationId xmlns:a16="http://schemas.microsoft.com/office/drawing/2014/main" id="{CB466753-D727-447E-AFD5-F7B5D31AE4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2341561"/>
              <a:ext cx="546965" cy="430621"/>
            </a:xfrm>
            <a:prstGeom prst="rect">
              <a:avLst/>
            </a:prstGeom>
          </p:spPr>
        </p:pic>
        <p:pic>
          <p:nvPicPr>
            <p:cNvPr id="56" name="Picture 55">
              <a:extLst>
                <a:ext uri="{FF2B5EF4-FFF2-40B4-BE49-F238E27FC236}">
                  <a16:creationId xmlns:a16="http://schemas.microsoft.com/office/drawing/2014/main" id="{87952565-8362-4E0F-A2DC-1265EB606CE9}"/>
                </a:ext>
              </a:extLst>
            </p:cNvPr>
            <p:cNvPicPr>
              <a:picLocks noChangeAspect="1"/>
            </p:cNvPicPr>
            <p:nvPr/>
          </p:nvPicPr>
          <p:blipFill>
            <a:blip r:embed="rId7"/>
            <a:stretch>
              <a:fillRect/>
            </a:stretch>
          </p:blipFill>
          <p:spPr>
            <a:xfrm>
              <a:off x="3668393" y="2883877"/>
              <a:ext cx="508269" cy="445712"/>
            </a:xfrm>
            <a:prstGeom prst="rect">
              <a:avLst/>
            </a:prstGeom>
          </p:spPr>
        </p:pic>
        <p:grpSp>
          <p:nvGrpSpPr>
            <p:cNvPr id="57" name="Group 56">
              <a:extLst>
                <a:ext uri="{FF2B5EF4-FFF2-40B4-BE49-F238E27FC236}">
                  <a16:creationId xmlns:a16="http://schemas.microsoft.com/office/drawing/2014/main" id="{E0D9D1BB-6141-42D9-B943-35A9F1BFB5A7}"/>
                </a:ext>
              </a:extLst>
            </p:cNvPr>
            <p:cNvGrpSpPr/>
            <p:nvPr/>
          </p:nvGrpSpPr>
          <p:grpSpPr>
            <a:xfrm>
              <a:off x="3781705" y="2981544"/>
              <a:ext cx="291607" cy="241715"/>
              <a:chOff x="3876178" y="3413953"/>
              <a:chExt cx="297764" cy="255320"/>
            </a:xfrm>
          </p:grpSpPr>
          <p:sp>
            <p:nvSpPr>
              <p:cNvPr id="58" name="Freeform: Shape 57">
                <a:extLst>
                  <a:ext uri="{FF2B5EF4-FFF2-40B4-BE49-F238E27FC236}">
                    <a16:creationId xmlns:a16="http://schemas.microsoft.com/office/drawing/2014/main" id="{2C814A82-D90D-4286-9DF1-7BCA43942069}"/>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0CA2B65-3621-4EEA-8AAC-14211B165E7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FD53BEDD-347A-48BF-B080-B23514AD75B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9BA8FDD6-F934-4F5F-9CF1-8D8F899CA3B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79BFC81-2C3F-4E0C-ABF3-FB7B3848DC1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60E94A3B-C57D-44AE-9DAA-DACE185389E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1836299F-AFBC-43A4-A51E-F5B069E2AC6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02517274-330F-42A4-A612-58633AFDE113}"/>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pic>
          <p:nvPicPr>
            <p:cNvPr id="3" name="Picture 2" descr="Icon of three concentric arcs">
              <a:extLst>
                <a:ext uri="{FF2B5EF4-FFF2-40B4-BE49-F238E27FC236}">
                  <a16:creationId xmlns:a16="http://schemas.microsoft.com/office/drawing/2014/main" id="{0C2006BE-4077-4573-840F-94494006BDB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809093" y="2448664"/>
              <a:ext cx="260338" cy="232840"/>
            </a:xfrm>
            <a:prstGeom prst="rect">
              <a:avLst/>
            </a:prstGeom>
            <a:noFill/>
          </p:spPr>
        </p:pic>
      </p:grpSp>
    </p:spTree>
    <p:extLst>
      <p:ext uri="{BB962C8B-B14F-4D97-AF65-F5344CB8AC3E}">
        <p14:creationId xmlns:p14="http://schemas.microsoft.com/office/powerpoint/2010/main" val="29254439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Describe Network Watcher Features</a:t>
            </a:r>
          </a:p>
        </p:txBody>
      </p:sp>
      <p:sp>
        <p:nvSpPr>
          <p:cNvPr id="5" name="Rectangle 4">
            <a:extLst>
              <a:ext uri="{FF2B5EF4-FFF2-40B4-BE49-F238E27FC236}">
                <a16:creationId xmlns:a16="http://schemas.microsoft.com/office/drawing/2014/main" id="{D440792F-6DF6-4B61-B4B7-41A0B005648F}"/>
              </a:ext>
              <a:ext uri="{C183D7F6-B498-43B3-948B-1728B52AA6E4}">
                <adec:decorative xmlns:adec="http://schemas.microsoft.com/office/drawing/2017/decorative" val="0"/>
              </a:ext>
            </a:extLst>
          </p:cNvPr>
          <p:cNvSpPr/>
          <p:nvPr/>
        </p:nvSpPr>
        <p:spPr bwMode="auto">
          <a:xfrm>
            <a:off x="498525" y="1267367"/>
            <a:ext cx="5239353" cy="48987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l" rtl="0" fontAlgn="base"/>
            <a:r>
              <a:rPr lang="en-US" dirty="0">
                <a:solidFill>
                  <a:schemeClr val="tx1"/>
                </a:solidFill>
              </a:rPr>
              <a:t>A </a:t>
            </a:r>
            <a:r>
              <a:rPr lang="en-US" b="1" dirty="0">
                <a:solidFill>
                  <a:schemeClr val="tx1"/>
                </a:solidFill>
              </a:rPr>
              <a:t>regional service </a:t>
            </a:r>
            <a:r>
              <a:rPr lang="en-US" dirty="0">
                <a:solidFill>
                  <a:schemeClr val="tx1"/>
                </a:solidFill>
              </a:rPr>
              <a:t>that provides various network diagnostic and monitoring tools​</a:t>
            </a:r>
          </a:p>
        </p:txBody>
      </p:sp>
      <p:sp>
        <p:nvSpPr>
          <p:cNvPr id="7" name="Rectangle 6">
            <a:extLst>
              <a:ext uri="{FF2B5EF4-FFF2-40B4-BE49-F238E27FC236}">
                <a16:creationId xmlns:a16="http://schemas.microsoft.com/office/drawing/2014/main" id="{B6C16A35-54AE-48C8-87AE-11982C132599}"/>
              </a:ext>
              <a:ext uri="{C183D7F6-B498-43B3-948B-1728B52AA6E4}">
                <adec:decorative xmlns:adec="http://schemas.microsoft.com/office/drawing/2017/decorative" val="0"/>
              </a:ext>
            </a:extLst>
          </p:cNvPr>
          <p:cNvSpPr/>
          <p:nvPr/>
        </p:nvSpPr>
        <p:spPr bwMode="auto">
          <a:xfrm>
            <a:off x="498525" y="1875452"/>
            <a:ext cx="5239353" cy="48987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IP Flow Verify </a:t>
            </a:r>
            <a:r>
              <a:rPr lang="en-US" dirty="0">
                <a:solidFill>
                  <a:schemeClr val="tx1"/>
                </a:solidFill>
              </a:rPr>
              <a:t>diagnoses connectivity issues</a:t>
            </a:r>
          </a:p>
        </p:txBody>
      </p:sp>
      <p:sp>
        <p:nvSpPr>
          <p:cNvPr id="8" name="Rectangle 7">
            <a:extLst>
              <a:ext uri="{FF2B5EF4-FFF2-40B4-BE49-F238E27FC236}">
                <a16:creationId xmlns:a16="http://schemas.microsoft.com/office/drawing/2014/main" id="{9CF48259-9CCD-41B5-B832-DEFAE8DABB76}"/>
              </a:ext>
              <a:ext uri="{C183D7F6-B498-43B3-948B-1728B52AA6E4}">
                <adec:decorative xmlns:adec="http://schemas.microsoft.com/office/drawing/2017/decorative" val="0"/>
              </a:ext>
            </a:extLst>
          </p:cNvPr>
          <p:cNvSpPr/>
          <p:nvPr/>
        </p:nvSpPr>
        <p:spPr bwMode="auto">
          <a:xfrm>
            <a:off x="491785" y="2483537"/>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Next Hop </a:t>
            </a:r>
            <a:r>
              <a:rPr lang="en-US" dirty="0">
                <a:solidFill>
                  <a:schemeClr val="tx1"/>
                </a:solidFill>
              </a:rPr>
              <a:t>determines if traffic is being</a:t>
            </a:r>
            <a:br>
              <a:rPr lang="en-US" dirty="0">
                <a:solidFill>
                  <a:schemeClr val="tx1"/>
                </a:solidFill>
              </a:rPr>
            </a:br>
            <a:r>
              <a:rPr lang="en-US" dirty="0">
                <a:solidFill>
                  <a:schemeClr val="tx1"/>
                </a:solidFill>
              </a:rPr>
              <a:t>correctly routed</a:t>
            </a:r>
          </a:p>
        </p:txBody>
      </p:sp>
      <p:sp>
        <p:nvSpPr>
          <p:cNvPr id="9" name="Rectangle 8">
            <a:extLst>
              <a:ext uri="{FF2B5EF4-FFF2-40B4-BE49-F238E27FC236}">
                <a16:creationId xmlns:a16="http://schemas.microsoft.com/office/drawing/2014/main" id="{023AD182-BBCF-4836-9AB5-2C55FCE5CA74}"/>
              </a:ext>
              <a:ext uri="{C183D7F6-B498-43B3-948B-1728B52AA6E4}">
                <adec:decorative xmlns:adec="http://schemas.microsoft.com/office/drawing/2017/decorative" val="0"/>
              </a:ext>
            </a:extLst>
          </p:cNvPr>
          <p:cNvSpPr/>
          <p:nvPr/>
        </p:nvSpPr>
        <p:spPr bwMode="auto">
          <a:xfrm>
            <a:off x="491785" y="3297553"/>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VPN Diagnostics </a:t>
            </a:r>
            <a:r>
              <a:rPr lang="en-US" dirty="0">
                <a:solidFill>
                  <a:schemeClr val="tx1"/>
                </a:solidFill>
              </a:rPr>
              <a:t>troubleshoots gateways and connections</a:t>
            </a:r>
          </a:p>
        </p:txBody>
      </p:sp>
      <p:sp>
        <p:nvSpPr>
          <p:cNvPr id="10" name="Rectangle 9">
            <a:extLst>
              <a:ext uri="{FF2B5EF4-FFF2-40B4-BE49-F238E27FC236}">
                <a16:creationId xmlns:a16="http://schemas.microsoft.com/office/drawing/2014/main" id="{6A971866-B604-4E18-BA31-729D0E8006BC}"/>
              </a:ext>
              <a:ext uri="{C183D7F6-B498-43B3-948B-1728B52AA6E4}">
                <adec:decorative xmlns:adec="http://schemas.microsoft.com/office/drawing/2017/decorative" val="0"/>
              </a:ext>
            </a:extLst>
          </p:cNvPr>
          <p:cNvSpPr/>
          <p:nvPr/>
        </p:nvSpPr>
        <p:spPr bwMode="auto">
          <a:xfrm>
            <a:off x="491785" y="4111569"/>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NSG Flow Logs </a:t>
            </a:r>
            <a:r>
              <a:rPr lang="en-US" dirty="0">
                <a:solidFill>
                  <a:schemeClr val="tx1"/>
                </a:solidFill>
              </a:rPr>
              <a:t>maps IP traffic through a network security group</a:t>
            </a:r>
          </a:p>
        </p:txBody>
      </p:sp>
      <p:sp>
        <p:nvSpPr>
          <p:cNvPr id="11" name="Rectangle 10">
            <a:extLst>
              <a:ext uri="{FF2B5EF4-FFF2-40B4-BE49-F238E27FC236}">
                <a16:creationId xmlns:a16="http://schemas.microsoft.com/office/drawing/2014/main" id="{1576D345-B5EF-4760-9217-BCAB06A56A65}"/>
              </a:ext>
              <a:ext uri="{C183D7F6-B498-43B3-948B-1728B52AA6E4}">
                <adec:decorative xmlns:adec="http://schemas.microsoft.com/office/drawing/2017/decorative" val="0"/>
              </a:ext>
            </a:extLst>
          </p:cNvPr>
          <p:cNvSpPr/>
          <p:nvPr/>
        </p:nvSpPr>
        <p:spPr bwMode="auto">
          <a:xfrm>
            <a:off x="491785" y="4925585"/>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Connection troubleshoot </a:t>
            </a:r>
            <a:r>
              <a:rPr lang="en-US" dirty="0">
                <a:solidFill>
                  <a:schemeClr val="tx1"/>
                </a:solidFill>
              </a:rPr>
              <a:t>shows connectivity between source VM and destination</a:t>
            </a:r>
          </a:p>
        </p:txBody>
      </p:sp>
      <p:sp>
        <p:nvSpPr>
          <p:cNvPr id="12" name="Rectangle 11">
            <a:extLst>
              <a:ext uri="{FF2B5EF4-FFF2-40B4-BE49-F238E27FC236}">
                <a16:creationId xmlns:a16="http://schemas.microsoft.com/office/drawing/2014/main" id="{3CA94DAC-F7E1-452B-A5FB-B9ECC36CB25E}"/>
              </a:ext>
              <a:ext uri="{C183D7F6-B498-43B3-948B-1728B52AA6E4}">
                <adec:decorative xmlns:adec="http://schemas.microsoft.com/office/drawing/2017/decorative" val="0"/>
              </a:ext>
            </a:extLst>
          </p:cNvPr>
          <p:cNvSpPr/>
          <p:nvPr/>
        </p:nvSpPr>
        <p:spPr bwMode="auto">
          <a:xfrm>
            <a:off x="491784" y="5739598"/>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Topology</a:t>
            </a:r>
            <a:r>
              <a:rPr lang="en-US" dirty="0">
                <a:solidFill>
                  <a:schemeClr val="tx1"/>
                </a:solidFill>
              </a:rPr>
              <a:t> generates a visual diagram of resources</a:t>
            </a:r>
          </a:p>
        </p:txBody>
      </p:sp>
      <p:sp>
        <p:nvSpPr>
          <p:cNvPr id="13" name="Rectangle 12">
            <a:extLst>
              <a:ext uri="{FF2B5EF4-FFF2-40B4-BE49-F238E27FC236}">
                <a16:creationId xmlns:a16="http://schemas.microsoft.com/office/drawing/2014/main" id="{A1BB032E-B8ED-45DA-B8D9-D5A79E5BBCBC}"/>
              </a:ext>
              <a:ext uri="{C183D7F6-B498-43B3-948B-1728B52AA6E4}">
                <adec:decorative xmlns:adec="http://schemas.microsoft.com/office/drawing/2017/decorative" val="1"/>
              </a:ext>
            </a:extLst>
          </p:cNvPr>
          <p:cNvSpPr/>
          <p:nvPr/>
        </p:nvSpPr>
        <p:spPr bwMode="auto">
          <a:xfrm>
            <a:off x="5790670" y="1248658"/>
            <a:ext cx="621876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5909733" y="1956683"/>
            <a:ext cx="5927850" cy="3937000"/>
          </a:xfrm>
          <a:prstGeom prst="rect">
            <a:avLst/>
          </a:prstGeom>
          <a:ln>
            <a:no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Review IP Flow Verify Diagnostics</a:t>
            </a:r>
            <a:endParaRPr lang="en-US" dirty="0"/>
          </a:p>
        </p:txBody>
      </p:sp>
      <p:sp>
        <p:nvSpPr>
          <p:cNvPr id="6" name="Rectangle 5">
            <a:extLst>
              <a:ext uri="{FF2B5EF4-FFF2-40B4-BE49-F238E27FC236}">
                <a16:creationId xmlns:a16="http://schemas.microsoft.com/office/drawing/2014/main" id="{0B133498-91A5-4247-8FDC-AC8AB06B45B8}"/>
              </a:ext>
              <a:ext uri="{C183D7F6-B498-43B3-948B-1728B52AA6E4}">
                <adec:decorative xmlns:adec="http://schemas.microsoft.com/office/drawing/2017/decorative" val="0"/>
              </a:ext>
            </a:extLst>
          </p:cNvPr>
          <p:cNvSpPr/>
          <p:nvPr/>
        </p:nvSpPr>
        <p:spPr bwMode="auto">
          <a:xfrm>
            <a:off x="413066" y="3195449"/>
            <a:ext cx="3017520" cy="116306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200"/>
              </a:spcBef>
            </a:pPr>
            <a:r>
              <a:rPr lang="en-US" sz="2000" dirty="0">
                <a:solidFill>
                  <a:schemeClr val="tx1"/>
                </a:solidFill>
              </a:rPr>
              <a:t>Checks if a packet is allowed or denied to or from a virtual machine</a:t>
            </a:r>
          </a:p>
        </p:txBody>
      </p:sp>
      <p:sp>
        <p:nvSpPr>
          <p:cNvPr id="7" name="Rectangle 6">
            <a:extLst>
              <a:ext uri="{FF2B5EF4-FFF2-40B4-BE49-F238E27FC236}">
                <a16:creationId xmlns:a16="http://schemas.microsoft.com/office/drawing/2014/main" id="{DA966EFF-E195-408F-AEE9-6F56E2D1C40E}"/>
              </a:ext>
              <a:ext uri="{C183D7F6-B498-43B3-948B-1728B52AA6E4}">
                <adec:decorative xmlns:adec="http://schemas.microsoft.com/office/drawing/2017/decorative" val="1"/>
              </a:ext>
            </a:extLst>
          </p:cNvPr>
          <p:cNvSpPr/>
          <p:nvPr/>
        </p:nvSpPr>
        <p:spPr bwMode="auto">
          <a:xfrm>
            <a:off x="3556000" y="1192213"/>
            <a:ext cx="84534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999" y="1713833"/>
            <a:ext cx="8201025" cy="4294298"/>
          </a:xfrm>
          <a:prstGeom prst="rect">
            <a:avLst/>
          </a:prstGeom>
          <a:ln>
            <a:no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471342"/>
            <a:ext cx="2506662" cy="2051844"/>
          </a:xfrm>
        </p:spPr>
        <p:txBody>
          <a:bodyPr/>
          <a:lstStyle/>
          <a:p>
            <a:r>
              <a:rPr lang="en-US" dirty="0"/>
              <a:t>Configure Network Routing and Endpoints Introduction</a:t>
            </a:r>
          </a:p>
        </p:txBody>
      </p:sp>
      <p:sp>
        <p:nvSpPr>
          <p:cNvPr id="72" name="TextBox 71">
            <a:extLst>
              <a:ext uri="{FF2B5EF4-FFF2-40B4-BE49-F238E27FC236}">
                <a16:creationId xmlns:a16="http://schemas.microsoft.com/office/drawing/2014/main" id="{1DDB84BC-AC5A-457A-80DE-DCBABE6E8956}"/>
              </a:ext>
            </a:extLst>
          </p:cNvPr>
          <p:cNvSpPr txBox="1"/>
          <p:nvPr/>
        </p:nvSpPr>
        <p:spPr>
          <a:xfrm>
            <a:off x="4527590" y="484412"/>
            <a:ext cx="3228370" cy="457200"/>
          </a:xfrm>
          <a:prstGeom prst="rect">
            <a:avLst/>
          </a:prstGeom>
          <a:noFill/>
        </p:spPr>
        <p:txBody>
          <a:bodyPr wrap="square" lIns="0" tIns="0" rIns="0" bIns="0" rtlCol="0" anchor="ctr">
            <a:noAutofit/>
          </a:bodyPr>
          <a:lstStyle/>
          <a:p>
            <a:r>
              <a:rPr lang="en-US" sz="2000" dirty="0">
                <a:cs typeface="Segoe UI Semilight"/>
              </a:rPr>
              <a:t>Review System Routes</a:t>
            </a:r>
          </a:p>
        </p:txBody>
      </p:sp>
      <p:sp>
        <p:nvSpPr>
          <p:cNvPr id="74" name="TextBox 73">
            <a:extLst>
              <a:ext uri="{FF2B5EF4-FFF2-40B4-BE49-F238E27FC236}">
                <a16:creationId xmlns:a16="http://schemas.microsoft.com/office/drawing/2014/main" id="{7230AC7A-4AE6-4737-9307-BABF1F8B0B23}"/>
              </a:ext>
            </a:extLst>
          </p:cNvPr>
          <p:cNvSpPr txBox="1"/>
          <p:nvPr/>
        </p:nvSpPr>
        <p:spPr>
          <a:xfrm>
            <a:off x="4527589" y="1179578"/>
            <a:ext cx="4036548" cy="457200"/>
          </a:xfrm>
          <a:prstGeom prst="rect">
            <a:avLst/>
          </a:prstGeom>
          <a:noFill/>
        </p:spPr>
        <p:txBody>
          <a:bodyPr wrap="square" lIns="0" tIns="0" rIns="0" bIns="0" rtlCol="0" anchor="ctr">
            <a:noAutofit/>
          </a:bodyPr>
          <a:lstStyle/>
          <a:p>
            <a:r>
              <a:rPr lang="en-US" sz="2000" dirty="0">
                <a:cs typeface="Segoe UI Semilight"/>
              </a:rPr>
              <a:t>Identify User-Defined Routes</a:t>
            </a:r>
          </a:p>
        </p:txBody>
      </p:sp>
      <p:sp>
        <p:nvSpPr>
          <p:cNvPr id="84" name="TextBox 83">
            <a:extLst>
              <a:ext uri="{FF2B5EF4-FFF2-40B4-BE49-F238E27FC236}">
                <a16:creationId xmlns:a16="http://schemas.microsoft.com/office/drawing/2014/main" id="{43E009C9-8060-4AD6-BE3D-F4A383FCFDB5}"/>
              </a:ext>
            </a:extLst>
          </p:cNvPr>
          <p:cNvSpPr txBox="1"/>
          <p:nvPr/>
        </p:nvSpPr>
        <p:spPr>
          <a:xfrm>
            <a:off x="4527589" y="1712274"/>
            <a:ext cx="6969083" cy="1170475"/>
          </a:xfrm>
          <a:prstGeom prst="rect">
            <a:avLst/>
          </a:prstGeom>
          <a:noFill/>
        </p:spPr>
        <p:txBody>
          <a:bodyPr wrap="square" lIns="0" tIns="0" rIns="0" bIns="0" rtlCol="0" anchor="ctr">
            <a:noAutofit/>
          </a:bodyPr>
          <a:lstStyle/>
          <a:p>
            <a:pPr>
              <a:spcAft>
                <a:spcPts val="1200"/>
              </a:spcAft>
            </a:pPr>
            <a:r>
              <a:rPr lang="en-US" sz="2000" dirty="0">
                <a:cs typeface="Segoe UI Semilight"/>
              </a:rPr>
              <a:t>Demonstration – Custom Routing tables</a:t>
            </a:r>
          </a:p>
          <a:p>
            <a:pPr marL="396875" lvl="1" indent="-223838">
              <a:spcAft>
                <a:spcPts val="600"/>
              </a:spcAft>
              <a:buFont typeface="Arial" panose="020B0604020202020204" pitchFamily="34" charset="0"/>
              <a:buChar char="•"/>
            </a:pPr>
            <a:r>
              <a:rPr lang="en-US" sz="2000" dirty="0">
                <a:cs typeface="Segoe UI Semilight"/>
              </a:rPr>
              <a:t>Examine a Routing Example</a:t>
            </a:r>
          </a:p>
        </p:txBody>
      </p:sp>
      <p:sp>
        <p:nvSpPr>
          <p:cNvPr id="86" name="TextBox 85">
            <a:extLst>
              <a:ext uri="{FF2B5EF4-FFF2-40B4-BE49-F238E27FC236}">
                <a16:creationId xmlns:a16="http://schemas.microsoft.com/office/drawing/2014/main" id="{C01F20DC-F691-4673-A1DA-D8117DE6F677}"/>
              </a:ext>
            </a:extLst>
          </p:cNvPr>
          <p:cNvSpPr txBox="1"/>
          <p:nvPr/>
        </p:nvSpPr>
        <p:spPr>
          <a:xfrm>
            <a:off x="4517762" y="2835857"/>
            <a:ext cx="6647543" cy="457200"/>
          </a:xfrm>
          <a:prstGeom prst="rect">
            <a:avLst/>
          </a:prstGeom>
          <a:noFill/>
        </p:spPr>
        <p:txBody>
          <a:bodyPr wrap="square" lIns="0" tIns="0" rIns="0" bIns="0" rtlCol="0" anchor="ctr">
            <a:noAutofit/>
          </a:bodyPr>
          <a:lstStyle/>
          <a:p>
            <a:r>
              <a:rPr lang="en-US" sz="2000" dirty="0">
                <a:cs typeface="Segoe UI Semilight"/>
              </a:rPr>
              <a:t>Determine Service Endpoint Uses</a:t>
            </a:r>
            <a:endParaRPr lang="en-US" sz="2000" dirty="0"/>
          </a:p>
        </p:txBody>
      </p:sp>
      <p:sp>
        <p:nvSpPr>
          <p:cNvPr id="90" name="TextBox 89">
            <a:extLst>
              <a:ext uri="{FF2B5EF4-FFF2-40B4-BE49-F238E27FC236}">
                <a16:creationId xmlns:a16="http://schemas.microsoft.com/office/drawing/2014/main" id="{6A44A8E8-D67D-4A20-8355-F882D1329AF2}"/>
              </a:ext>
            </a:extLst>
          </p:cNvPr>
          <p:cNvSpPr txBox="1"/>
          <p:nvPr/>
        </p:nvSpPr>
        <p:spPr>
          <a:xfrm>
            <a:off x="4506845" y="3497262"/>
            <a:ext cx="3228371" cy="615553"/>
          </a:xfrm>
          <a:prstGeom prst="rect">
            <a:avLst/>
          </a:prstGeom>
          <a:noFill/>
        </p:spPr>
        <p:txBody>
          <a:bodyPr wrap="square" lIns="0" tIns="0" rIns="0" bIns="0" rtlCol="0" anchor="ctr">
            <a:noAutofit/>
          </a:bodyPr>
          <a:lstStyle/>
          <a:p>
            <a:r>
              <a:rPr lang="en-US" sz="2000" dirty="0">
                <a:cs typeface="Segoe UI Semilight"/>
              </a:rPr>
              <a:t>Identify Private Link Uses</a:t>
            </a:r>
            <a:endParaRPr lang="en-US" sz="2000" dirty="0"/>
          </a:p>
        </p:txBody>
      </p:sp>
      <p:grpSp>
        <p:nvGrpSpPr>
          <p:cNvPr id="4" name="Group 3">
            <a:extLst>
              <a:ext uri="{FF2B5EF4-FFF2-40B4-BE49-F238E27FC236}">
                <a16:creationId xmlns:a16="http://schemas.microsoft.com/office/drawing/2014/main" id="{B961D010-B894-4F07-A596-37999C46FACB}"/>
              </a:ext>
              <a:ext uri="{C183D7F6-B498-43B3-948B-1728B52AA6E4}">
                <adec:decorative xmlns:adec="http://schemas.microsoft.com/office/drawing/2017/decorative" val="1"/>
              </a:ext>
            </a:extLst>
          </p:cNvPr>
          <p:cNvGrpSpPr/>
          <p:nvPr/>
        </p:nvGrpSpPr>
        <p:grpSpPr>
          <a:xfrm>
            <a:off x="3789818" y="411699"/>
            <a:ext cx="635427" cy="4369113"/>
            <a:chOff x="3789818" y="411699"/>
            <a:chExt cx="635427" cy="4369113"/>
          </a:xfrm>
        </p:grpSpPr>
        <p:grpSp>
          <p:nvGrpSpPr>
            <p:cNvPr id="3" name="Group 2">
              <a:extLst>
                <a:ext uri="{FF2B5EF4-FFF2-40B4-BE49-F238E27FC236}">
                  <a16:creationId xmlns:a16="http://schemas.microsoft.com/office/drawing/2014/main" id="{74E40DDA-561C-4634-A420-51D0B591E072}"/>
                </a:ext>
              </a:extLst>
            </p:cNvPr>
            <p:cNvGrpSpPr/>
            <p:nvPr/>
          </p:nvGrpSpPr>
          <p:grpSpPr>
            <a:xfrm>
              <a:off x="3789818" y="411699"/>
              <a:ext cx="635427" cy="3664475"/>
              <a:chOff x="3624998" y="326171"/>
              <a:chExt cx="827818" cy="5350040"/>
            </a:xfrm>
          </p:grpSpPr>
          <p:pic>
            <p:nvPicPr>
              <p:cNvPr id="13" name="Picture 12" descr="Icon of a wave connected by circles and lines at both end">
                <a:extLst>
                  <a:ext uri="{FF2B5EF4-FFF2-40B4-BE49-F238E27FC236}">
                    <a16:creationId xmlns:a16="http://schemas.microsoft.com/office/drawing/2014/main" id="{674D52A0-C2B3-4B5E-87B8-621A8369A7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998" y="326171"/>
                <a:ext cx="815340" cy="815340"/>
              </a:xfrm>
              <a:prstGeom prst="rect">
                <a:avLst/>
              </a:prstGeom>
            </p:spPr>
          </p:pic>
          <p:pic>
            <p:nvPicPr>
              <p:cNvPr id="14" name="Picture 13" descr="Icon of a webpage showing a person on the screen">
                <a:extLst>
                  <a:ext uri="{FF2B5EF4-FFF2-40B4-BE49-F238E27FC236}">
                    <a16:creationId xmlns:a16="http://schemas.microsoft.com/office/drawing/2014/main" id="{876C1CA3-4E52-4792-8057-7CD01972DB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4998" y="1384926"/>
                <a:ext cx="815340" cy="815340"/>
              </a:xfrm>
              <a:prstGeom prst="rect">
                <a:avLst/>
              </a:prstGeom>
            </p:spPr>
          </p:pic>
          <p:pic>
            <p:nvPicPr>
              <p:cNvPr id="21" name="Picture 20" descr="Icon of a whiteboard with a cloud symbol drawn on it">
                <a:extLst>
                  <a:ext uri="{FF2B5EF4-FFF2-40B4-BE49-F238E27FC236}">
                    <a16:creationId xmlns:a16="http://schemas.microsoft.com/office/drawing/2014/main" id="{83FB4E9A-D86E-428A-9A1E-9821C0783E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7476" y="2439893"/>
                <a:ext cx="815340" cy="815340"/>
              </a:xfrm>
              <a:prstGeom prst="rect">
                <a:avLst/>
              </a:prstGeom>
            </p:spPr>
          </p:pic>
          <p:pic>
            <p:nvPicPr>
              <p:cNvPr id="20" name="Picture 19" descr="Icon of three squares and a cloud">
                <a:extLst>
                  <a:ext uri="{FF2B5EF4-FFF2-40B4-BE49-F238E27FC236}">
                    <a16:creationId xmlns:a16="http://schemas.microsoft.com/office/drawing/2014/main" id="{E14D73C6-0B13-41BC-AE8F-E2F4313B9D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7476" y="3780774"/>
                <a:ext cx="815340" cy="815340"/>
              </a:xfrm>
              <a:prstGeom prst="rect">
                <a:avLst/>
              </a:prstGeom>
            </p:spPr>
          </p:pic>
          <p:pic>
            <p:nvPicPr>
              <p:cNvPr id="18" name="Picture 17" descr="Icon of a rectangle, a square and a circle in a straight line">
                <a:extLst>
                  <a:ext uri="{FF2B5EF4-FFF2-40B4-BE49-F238E27FC236}">
                    <a16:creationId xmlns:a16="http://schemas.microsoft.com/office/drawing/2014/main" id="{147B7DFD-00CF-4BCA-B9FE-06D20660D8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4998" y="4860871"/>
                <a:ext cx="815340" cy="815340"/>
              </a:xfrm>
              <a:prstGeom prst="rect">
                <a:avLst/>
              </a:prstGeom>
            </p:spPr>
          </p:pic>
        </p:grpSp>
        <p:pic>
          <p:nvPicPr>
            <p:cNvPr id="25" name="Picture 24">
              <a:extLst>
                <a:ext uri="{FF2B5EF4-FFF2-40B4-BE49-F238E27FC236}">
                  <a16:creationId xmlns:a16="http://schemas.microsoft.com/office/drawing/2014/main" id="{DD66FD01-5CE0-4426-81D5-A851A206C3D4}"/>
                </a:ext>
              </a:extLst>
            </p:cNvPr>
            <p:cNvPicPr>
              <a:picLocks noChangeAspect="1"/>
            </p:cNvPicPr>
            <p:nvPr/>
          </p:nvPicPr>
          <p:blipFill>
            <a:blip r:embed="rId8"/>
            <a:stretch>
              <a:fillRect/>
            </a:stretch>
          </p:blipFill>
          <p:spPr>
            <a:xfrm>
              <a:off x="3799397" y="4256961"/>
              <a:ext cx="625848" cy="523851"/>
            </a:xfrm>
            <a:prstGeom prst="rect">
              <a:avLst/>
            </a:prstGeom>
          </p:spPr>
        </p:pic>
        <p:grpSp>
          <p:nvGrpSpPr>
            <p:cNvPr id="26" name="Group 25">
              <a:extLst>
                <a:ext uri="{FF2B5EF4-FFF2-40B4-BE49-F238E27FC236}">
                  <a16:creationId xmlns:a16="http://schemas.microsoft.com/office/drawing/2014/main" id="{6E03DB06-F3B7-42E7-A85D-32022343F35F}"/>
                </a:ext>
              </a:extLst>
            </p:cNvPr>
            <p:cNvGrpSpPr/>
            <p:nvPr/>
          </p:nvGrpSpPr>
          <p:grpSpPr>
            <a:xfrm>
              <a:off x="3932787" y="4376841"/>
              <a:ext cx="359066" cy="284090"/>
              <a:chOff x="3876178" y="3413953"/>
              <a:chExt cx="297764" cy="255320"/>
            </a:xfrm>
          </p:grpSpPr>
          <p:sp>
            <p:nvSpPr>
              <p:cNvPr id="27" name="Freeform: Shape 26">
                <a:extLst>
                  <a:ext uri="{FF2B5EF4-FFF2-40B4-BE49-F238E27FC236}">
                    <a16:creationId xmlns:a16="http://schemas.microsoft.com/office/drawing/2014/main" id="{9F3600C3-16CB-433C-B21F-14D4A8FB716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241D5FD-94BA-4D0F-9767-ED1708DF9559}"/>
                  </a:ext>
                </a:extLst>
              </p:cNvPr>
              <p:cNvSpPr/>
              <p:nvPr/>
            </p:nvSpPr>
            <p:spPr>
              <a:xfrm>
                <a:off x="3969260" y="3485129"/>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01762A4-94A6-4151-8D6F-CB58606097D8}"/>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A48FBC0-7482-402B-AD94-CFF795D87DA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0BA57B5-8C4E-4469-94A8-84F71BBDBF7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4D630CFC-27B7-4211-855A-2402E2AC68C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687D1C8-1DA3-4A1A-9C31-75EC3953C75A}"/>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sp>
        <p:nvSpPr>
          <p:cNvPr id="5" name="TextBox 4">
            <a:extLst>
              <a:ext uri="{FF2B5EF4-FFF2-40B4-BE49-F238E27FC236}">
                <a16:creationId xmlns:a16="http://schemas.microsoft.com/office/drawing/2014/main" id="{306E0F7E-56D8-44AD-A302-DFC157375A54}"/>
              </a:ext>
            </a:extLst>
          </p:cNvPr>
          <p:cNvSpPr txBox="1"/>
          <p:nvPr/>
        </p:nvSpPr>
        <p:spPr>
          <a:xfrm>
            <a:off x="4516672" y="4176817"/>
            <a:ext cx="3228371" cy="615553"/>
          </a:xfrm>
          <a:prstGeom prst="rect">
            <a:avLst/>
          </a:prstGeom>
          <a:noFill/>
        </p:spPr>
        <p:txBody>
          <a:bodyPr wrap="square" lIns="0" tIns="0" rIns="0" bIns="0" rtlCol="0" anchor="ctr">
            <a:noAutofit/>
          </a:bodyPr>
          <a:lstStyle/>
          <a:p>
            <a:r>
              <a:rPr lang="en-US" sz="2000" dirty="0">
                <a:cs typeface="Segoe UI Semilight"/>
              </a:rPr>
              <a:t>Summary and Resources</a:t>
            </a:r>
            <a:endParaRPr lang="en-US" sz="2000" dirty="0"/>
          </a:p>
        </p:txBody>
      </p:sp>
    </p:spTree>
    <p:extLst>
      <p:ext uri="{BB962C8B-B14F-4D97-AF65-F5344CB8AC3E}">
        <p14:creationId xmlns:p14="http://schemas.microsoft.com/office/powerpoint/2010/main" val="17922670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Next Hop Diagnostics</a:t>
            </a:r>
          </a:p>
        </p:txBody>
      </p:sp>
      <p:sp>
        <p:nvSpPr>
          <p:cNvPr id="9" name="Rectangle 8">
            <a:extLst>
              <a:ext uri="{FF2B5EF4-FFF2-40B4-BE49-F238E27FC236}">
                <a16:creationId xmlns:a16="http://schemas.microsoft.com/office/drawing/2014/main" id="{A0D06B2A-44AD-434C-BB00-D63B1C45AB49}"/>
              </a:ext>
              <a:ext uri="{C183D7F6-B498-43B3-948B-1728B52AA6E4}">
                <adec:decorative xmlns:adec="http://schemas.microsoft.com/office/drawing/2017/decorative" val="0"/>
              </a:ext>
            </a:extLst>
          </p:cNvPr>
          <p:cNvSpPr/>
          <p:nvPr/>
        </p:nvSpPr>
        <p:spPr bwMode="auto">
          <a:xfrm>
            <a:off x="427037" y="2638424"/>
            <a:ext cx="4135438" cy="17295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Helps with determining whether traffic is being directed to the intended destination by showing the next hop</a:t>
            </a:r>
          </a:p>
        </p:txBody>
      </p:sp>
      <p:sp>
        <p:nvSpPr>
          <p:cNvPr id="6" name="Rectangle 5">
            <a:extLst>
              <a:ext uri="{FF2B5EF4-FFF2-40B4-BE49-F238E27FC236}">
                <a16:creationId xmlns:a16="http://schemas.microsoft.com/office/drawing/2014/main" id="{A64E84F9-944B-4000-99FA-6371EC0A13B8}"/>
              </a:ext>
              <a:ext uri="{C183D7F6-B498-43B3-948B-1728B52AA6E4}">
                <adec:decorative xmlns:adec="http://schemas.microsoft.com/office/drawing/2017/decorative" val="1"/>
              </a:ext>
            </a:extLst>
          </p:cNvPr>
          <p:cNvSpPr/>
          <p:nvPr/>
        </p:nvSpPr>
        <p:spPr bwMode="auto">
          <a:xfrm>
            <a:off x="4765200" y="1192211"/>
            <a:ext cx="6950550" cy="516953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0244" y="1301462"/>
            <a:ext cx="4965137" cy="4989272"/>
          </a:xfrm>
          <a:prstGeom prst="rect">
            <a:avLst/>
          </a:prstGeom>
          <a:ln>
            <a:no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Visualize the Network Topology</a:t>
            </a:r>
            <a:endParaRPr lang="en-US" dirty="0"/>
          </a:p>
        </p:txBody>
      </p:sp>
      <p:sp>
        <p:nvSpPr>
          <p:cNvPr id="18" name="Rectangle 17">
            <a:extLst>
              <a:ext uri="{FF2B5EF4-FFF2-40B4-BE49-F238E27FC236}">
                <a16:creationId xmlns:a16="http://schemas.microsoft.com/office/drawing/2014/main" id="{E27A98CB-E0AD-4BD9-9845-8D91239B5EDE}"/>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19" t="1019" r="1019" b="1019"/>
          <a:stretch/>
        </p:blipFill>
        <p:spPr>
          <a:xfrm>
            <a:off x="938945" y="1390649"/>
            <a:ext cx="10558586" cy="3236914"/>
          </a:xfrm>
          <a:prstGeom prst="rect">
            <a:avLst/>
          </a:prstGeom>
          <a:ln>
            <a:noFill/>
          </a:ln>
        </p:spPr>
      </p:pic>
      <p:sp>
        <p:nvSpPr>
          <p:cNvPr id="15" name="Freeform: Shape 14">
            <a:extLst>
              <a:ext uri="{FF2B5EF4-FFF2-40B4-BE49-F238E27FC236}">
                <a16:creationId xmlns:a16="http://schemas.microsoft.com/office/drawing/2014/main" id="{702453A2-FD2F-428B-ABF4-FC73A8C67B76}"/>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Provides a visual representation of your networking elements</a:t>
            </a:r>
          </a:p>
        </p:txBody>
      </p:sp>
      <p:sp>
        <p:nvSpPr>
          <p:cNvPr id="16" name="Freeform: Shape 15">
            <a:extLst>
              <a:ext uri="{FF2B5EF4-FFF2-40B4-BE49-F238E27FC236}">
                <a16:creationId xmlns:a16="http://schemas.microsoft.com/office/drawing/2014/main" id="{9CB9C76E-0691-4DD0-BB71-879F91A12EA6}"/>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all the resources in a virtual network, resource to resource associations, and relationships between the resources</a:t>
            </a:r>
          </a:p>
        </p:txBody>
      </p:sp>
      <p:sp>
        <p:nvSpPr>
          <p:cNvPr id="17" name="Freeform: Shape 16">
            <a:extLst>
              <a:ext uri="{FF2B5EF4-FFF2-40B4-BE49-F238E27FC236}">
                <a16:creationId xmlns:a16="http://schemas.microsoft.com/office/drawing/2014/main" id="{04E1EFB6-FBED-46F1-83AF-77B2409690BA}"/>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Network Watcher</a:t>
            </a:r>
            <a:br>
              <a:rPr lang="en-US" sz="2000" dirty="0">
                <a:solidFill>
                  <a:schemeClr val="tx1"/>
                </a:solidFill>
              </a:rPr>
            </a:br>
            <a:r>
              <a:rPr lang="en-US" sz="2000" dirty="0">
                <a:solidFill>
                  <a:schemeClr val="tx1"/>
                </a:solidFill>
              </a:rPr>
              <a:t>instance in the same region as the virtual network</a:t>
            </a:r>
          </a:p>
        </p:txBody>
      </p:sp>
    </p:spTree>
    <p:extLst>
      <p:ext uri="{BB962C8B-B14F-4D97-AF65-F5344CB8AC3E}">
        <p14:creationId xmlns:p14="http://schemas.microsoft.com/office/powerpoint/2010/main" val="196864748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C106-4585-24CE-C774-53A449A71E3A}"/>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EBD0DBC8-BE2B-B229-5113-F023EC03B533}"/>
              </a:ext>
            </a:extLst>
          </p:cNvPr>
          <p:cNvPicPr>
            <a:picLocks noChangeAspect="1"/>
          </p:cNvPicPr>
          <p:nvPr/>
        </p:nvPicPr>
        <p:blipFill>
          <a:blip r:embed="rId2"/>
          <a:stretch>
            <a:fillRect/>
          </a:stretch>
        </p:blipFill>
        <p:spPr>
          <a:xfrm>
            <a:off x="465138" y="1306299"/>
            <a:ext cx="8199831" cy="4930567"/>
          </a:xfrm>
          <a:prstGeom prst="rect">
            <a:avLst/>
          </a:prstGeom>
        </p:spPr>
      </p:pic>
    </p:spTree>
    <p:extLst>
      <p:ext uri="{BB962C8B-B14F-4D97-AF65-F5344CB8AC3E}">
        <p14:creationId xmlns:p14="http://schemas.microsoft.com/office/powerpoint/2010/main" val="1418461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Network Watcher</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95190"/>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95190"/>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9" name="TextBox 8">
            <a:extLst>
              <a:ext uri="{FF2B5EF4-FFF2-40B4-BE49-F238E27FC236}">
                <a16:creationId xmlns:a16="http://schemas.microsoft.com/office/drawing/2014/main" id="{3FD9F227-18B1-4F15-8C5F-AE0A0A5E981A}"/>
              </a:ext>
            </a:extLst>
          </p:cNvPr>
          <p:cNvSpPr txBox="1"/>
          <p:nvPr/>
        </p:nvSpPr>
        <p:spPr>
          <a:xfrm>
            <a:off x="4887417" y="2101129"/>
            <a:ext cx="6220178" cy="349983"/>
          </a:xfrm>
          <a:prstGeom prst="rect">
            <a:avLst/>
          </a:prstGeom>
          <a:noFill/>
        </p:spPr>
        <p:txBody>
          <a:bodyPr wrap="square">
            <a:spAutoFit/>
          </a:bodyPr>
          <a:lstStyle/>
          <a:p>
            <a:r>
              <a:rPr lang="en-US" sz="2000" dirty="0">
                <a:hlinkClick r:id="rId3"/>
              </a:rPr>
              <a:t>Introduction to Azure Network Watcher</a:t>
            </a:r>
            <a:endParaRPr lang="en-US" sz="2000" dirty="0"/>
          </a:p>
        </p:txBody>
      </p:sp>
      <p:sp>
        <p:nvSpPr>
          <p:cNvPr id="7" name="Rectangle 6">
            <a:extLst>
              <a:ext uri="{FF2B5EF4-FFF2-40B4-BE49-F238E27FC236}">
                <a16:creationId xmlns:a16="http://schemas.microsoft.com/office/drawing/2014/main" id="{F252B34B-AA3F-48F4-BB9F-584CC6528192}"/>
              </a:ext>
            </a:extLst>
          </p:cNvPr>
          <p:cNvSpPr/>
          <p:nvPr/>
        </p:nvSpPr>
        <p:spPr>
          <a:xfrm>
            <a:off x="4876799" y="2632481"/>
            <a:ext cx="7132144" cy="72870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Monitor and troubleshoot your end-to-end Azure network infrastructure by using network monitoring tools</a:t>
            </a:r>
            <a:endParaRPr lang="en-US" sz="2000" dirty="0">
              <a:solidFill>
                <a:schemeClr val="tx1"/>
              </a:solidFill>
            </a:endParaRPr>
          </a:p>
        </p:txBody>
      </p:sp>
      <p:sp>
        <p:nvSpPr>
          <p:cNvPr id="12" name="TextBox 11">
            <a:extLst>
              <a:ext uri="{FF2B5EF4-FFF2-40B4-BE49-F238E27FC236}">
                <a16:creationId xmlns:a16="http://schemas.microsoft.com/office/drawing/2014/main" id="{25FC13D5-EEC2-4F31-80A8-E74AEB3F41A2}"/>
              </a:ext>
            </a:extLst>
          </p:cNvPr>
          <p:cNvSpPr txBox="1"/>
          <p:nvPr/>
        </p:nvSpPr>
        <p:spPr>
          <a:xfrm>
            <a:off x="4887417" y="3507223"/>
            <a:ext cx="6220178" cy="619199"/>
          </a:xfrm>
          <a:prstGeom prst="rect">
            <a:avLst/>
          </a:prstGeom>
          <a:noFill/>
        </p:spPr>
        <p:txBody>
          <a:bodyPr wrap="square">
            <a:spAutoFit/>
          </a:bodyPr>
          <a:lstStyle/>
          <a:p>
            <a:r>
              <a:rPr lang="en-US" sz="2000" dirty="0">
                <a:hlinkClick r:id="rId5"/>
              </a:rPr>
              <a:t>Analyze your Azure infrastructure by using Azure Monitor logs (Sandbox)</a:t>
            </a:r>
            <a:endParaRPr lang="en-US" sz="2000" dirty="0"/>
          </a:p>
        </p:txBody>
      </p:sp>
      <p:sp>
        <p:nvSpPr>
          <p:cNvPr id="13" name="TextBox 12">
            <a:extLst>
              <a:ext uri="{FF2B5EF4-FFF2-40B4-BE49-F238E27FC236}">
                <a16:creationId xmlns:a16="http://schemas.microsoft.com/office/drawing/2014/main" id="{2C7380A0-EF5E-4793-B513-2B99C66EA1B9}"/>
              </a:ext>
            </a:extLst>
          </p:cNvPr>
          <p:cNvSpPr txBox="1"/>
          <p:nvPr/>
        </p:nvSpPr>
        <p:spPr>
          <a:xfrm>
            <a:off x="4887417" y="4311169"/>
            <a:ext cx="6220178" cy="619199"/>
          </a:xfrm>
          <a:prstGeom prst="rect">
            <a:avLst/>
          </a:prstGeom>
          <a:noFill/>
        </p:spPr>
        <p:txBody>
          <a:bodyPr wrap="square">
            <a:spAutoFit/>
          </a:bodyPr>
          <a:lstStyle/>
          <a:p>
            <a:r>
              <a:rPr lang="en-US" sz="2000" dirty="0">
                <a:hlinkClick r:id="rId6"/>
              </a:rPr>
              <a:t>Monitor the performance of virtual machines using Azure Monitor VM Insights (Sandbox)</a:t>
            </a:r>
            <a:endParaRPr lang="en-US" sz="2000" dirty="0"/>
          </a:p>
        </p:txBody>
      </p:sp>
      <p:sp>
        <p:nvSpPr>
          <p:cNvPr id="15" name="TextBox 14">
            <a:extLst>
              <a:ext uri="{FF2B5EF4-FFF2-40B4-BE49-F238E27FC236}">
                <a16:creationId xmlns:a16="http://schemas.microsoft.com/office/drawing/2014/main" id="{6B579DEA-1352-4404-8C76-0A4F9DB1763A}"/>
              </a:ext>
            </a:extLst>
          </p:cNvPr>
          <p:cNvSpPr txBox="1"/>
          <p:nvPr/>
        </p:nvSpPr>
        <p:spPr>
          <a:xfrm>
            <a:off x="4876799" y="5189291"/>
            <a:ext cx="6220178" cy="349983"/>
          </a:xfrm>
          <a:prstGeom prst="rect">
            <a:avLst/>
          </a:prstGeom>
          <a:noFill/>
        </p:spPr>
        <p:txBody>
          <a:bodyPr wrap="square">
            <a:spAutoFit/>
          </a:bodyPr>
          <a:lstStyle/>
          <a:p>
            <a:r>
              <a:rPr lang="en-US" sz="2000" dirty="0">
                <a:hlinkClick r:id="rId7"/>
              </a:rPr>
              <a:t>Write your first query with Kusto Query Language </a:t>
            </a:r>
            <a:endParaRPr lang="en-US" sz="2000" dirty="0"/>
          </a:p>
        </p:txBody>
      </p:sp>
      <p:sp>
        <p:nvSpPr>
          <p:cNvPr id="25" name="TextBox 24">
            <a:extLst>
              <a:ext uri="{FF2B5EF4-FFF2-40B4-BE49-F238E27FC236}">
                <a16:creationId xmlns:a16="http://schemas.microsoft.com/office/drawing/2014/main" id="{E514EF65-5B8B-49B4-B148-BAC2FD82B0CD}"/>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828396" y="2522542"/>
            <a:ext cx="1494645" cy="2173707"/>
          </a:xfrm>
          <a:prstGeom prst="rect">
            <a:avLst/>
          </a:prstGeom>
        </p:spPr>
      </p:pic>
      <p:grpSp>
        <p:nvGrpSpPr>
          <p:cNvPr id="23" name="Group 22">
            <a:extLst>
              <a:ext uri="{FF2B5EF4-FFF2-40B4-BE49-F238E27FC236}">
                <a16:creationId xmlns:a16="http://schemas.microsoft.com/office/drawing/2014/main" id="{762C82D2-E476-4077-9D6F-EB4EC95B1D4E}"/>
              </a:ext>
              <a:ext uri="{C183D7F6-B498-43B3-948B-1728B52AA6E4}">
                <adec:decorative xmlns:adec="http://schemas.microsoft.com/office/drawing/2017/decorative" val="1"/>
              </a:ext>
            </a:extLst>
          </p:cNvPr>
          <p:cNvGrpSpPr/>
          <p:nvPr/>
        </p:nvGrpSpPr>
        <p:grpSpPr>
          <a:xfrm>
            <a:off x="4978399" y="2614175"/>
            <a:ext cx="7132144" cy="3085160"/>
            <a:chOff x="4978399" y="2614175"/>
            <a:chExt cx="7132144" cy="3085160"/>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978399" y="261417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FBB3E46-AEAE-49B1-8FC7-CAA59C7649E0}"/>
                </a:ext>
                <a:ext uri="{C183D7F6-B498-43B3-948B-1728B52AA6E4}">
                  <adec:decorative xmlns:adec="http://schemas.microsoft.com/office/drawing/2017/decorative" val="1"/>
                </a:ext>
              </a:extLst>
            </p:cNvPr>
            <p:cNvCxnSpPr>
              <a:cxnSpLocks/>
            </p:cNvCxnSpPr>
            <p:nvPr/>
          </p:nvCxnSpPr>
          <p:spPr>
            <a:xfrm>
              <a:off x="4978399" y="344857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FA66257-0F95-451E-87E2-6554CE525298}"/>
                </a:ext>
                <a:ext uri="{C183D7F6-B498-43B3-948B-1728B52AA6E4}">
                  <adec:decorative xmlns:adec="http://schemas.microsoft.com/office/drawing/2017/decorative" val="1"/>
                </a:ext>
              </a:extLst>
            </p:cNvPr>
            <p:cNvCxnSpPr>
              <a:cxnSpLocks/>
            </p:cNvCxnSpPr>
            <p:nvPr/>
          </p:nvCxnSpPr>
          <p:spPr>
            <a:xfrm>
              <a:off x="4978399" y="4272460"/>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0D7608-A9B3-4A5F-8C09-A0A17BCA800E}"/>
                </a:ext>
                <a:ext uri="{C183D7F6-B498-43B3-948B-1728B52AA6E4}">
                  <adec:decorative xmlns:adec="http://schemas.microsoft.com/office/drawing/2017/decorative" val="1"/>
                </a:ext>
              </a:extLst>
            </p:cNvPr>
            <p:cNvCxnSpPr>
              <a:cxnSpLocks/>
            </p:cNvCxnSpPr>
            <p:nvPr/>
          </p:nvCxnSpPr>
          <p:spPr>
            <a:xfrm>
              <a:off x="4978399" y="505748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BE3D46-C257-4516-868F-99CC87E9CB88}"/>
                </a:ext>
                <a:ext uri="{C183D7F6-B498-43B3-948B-1728B52AA6E4}">
                  <adec:decorative xmlns:adec="http://schemas.microsoft.com/office/drawing/2017/decorative" val="1"/>
                </a:ext>
              </a:extLst>
            </p:cNvPr>
            <p:cNvCxnSpPr>
              <a:cxnSpLocks/>
            </p:cNvCxnSpPr>
            <p:nvPr/>
          </p:nvCxnSpPr>
          <p:spPr>
            <a:xfrm>
              <a:off x="4978399" y="569933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047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Implement Traffic Management</a:t>
            </a:r>
          </a:p>
        </p:txBody>
      </p:sp>
      <p:pic>
        <p:nvPicPr>
          <p:cNvPr id="5" name="Picture 4" descr="Icon of a lab flask">
            <a:extLst>
              <a:ext uri="{FF2B5EF4-FFF2-40B4-BE49-F238E27FC236}">
                <a16:creationId xmlns:a16="http://schemas.microsoft.com/office/drawing/2014/main" id="{77C99D1C-489E-42C4-9EF3-742FAE302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06766" y="2919796"/>
            <a:ext cx="847888" cy="1233104"/>
          </a:xfrm>
          <a:prstGeom prst="rect">
            <a:avLst/>
          </a:prstGeom>
        </p:spPr>
      </p:pic>
    </p:spTree>
    <p:extLst>
      <p:ext uri="{BB962C8B-B14F-4D97-AF65-F5344CB8AC3E}">
        <p14:creationId xmlns:p14="http://schemas.microsoft.com/office/powerpoint/2010/main" val="167110418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06 – Implement traffic management</a:t>
            </a:r>
          </a:p>
        </p:txBody>
      </p:sp>
      <p:sp>
        <p:nvSpPr>
          <p:cNvPr id="3" name="Rectangle 2">
            <a:extLst>
              <a:ext uri="{FF2B5EF4-FFF2-40B4-BE49-F238E27FC236}">
                <a16:creationId xmlns:a16="http://schemas.microsoft.com/office/drawing/2014/main" id="{A86D35E2-A7CA-4C7F-B18E-55C37E3FB5AF}"/>
              </a:ext>
            </a:extLst>
          </p:cNvPr>
          <p:cNvSpPr/>
          <p:nvPr/>
        </p:nvSpPr>
        <p:spPr bwMode="auto">
          <a:xfrm>
            <a:off x="427038" y="1240913"/>
            <a:ext cx="11582400" cy="1200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b="1" dirty="0">
                <a:solidFill>
                  <a:schemeClr val="tx2">
                    <a:lumMod val="50000"/>
                  </a:schemeClr>
                </a:solidFill>
                <a:latin typeface="+mj-lt"/>
                <a:cs typeface="Segoe UI Semilight"/>
              </a:rPr>
              <a:t>Scenario</a:t>
            </a:r>
            <a:endParaRPr lang="en-US" sz="2400" b="1" dirty="0">
              <a:solidFill>
                <a:schemeClr val="tx2">
                  <a:lumMod val="50000"/>
                </a:schemeClr>
              </a:solidFill>
              <a:latin typeface="+mj-lt"/>
              <a:cs typeface="Segoe UI"/>
            </a:endParaRPr>
          </a:p>
          <a:p>
            <a:r>
              <a:rPr lang="en-US" sz="2200" dirty="0">
                <a:solidFill>
                  <a:schemeClr val="tx1"/>
                </a:solidFill>
                <a:ea typeface="+mn-lt"/>
                <a:cs typeface="+mn-lt"/>
              </a:rPr>
              <a:t>You are tasked with implementing a hub spoke topology for network traffic. The topology should include an Azure Load Balancer and Azure Application Gateway.</a:t>
            </a:r>
          </a:p>
        </p:txBody>
      </p:sp>
      <p:sp>
        <p:nvSpPr>
          <p:cNvPr id="12" name="Text Placeholder 2">
            <a:extLst>
              <a:ext uri="{FF2B5EF4-FFF2-40B4-BE49-F238E27FC236}">
                <a16:creationId xmlns:a16="http://schemas.microsoft.com/office/drawing/2014/main" id="{1927DEFF-8224-40EA-8B75-71A125739B9B}"/>
              </a:ext>
            </a:extLst>
          </p:cNvPr>
          <p:cNvSpPr txBox="1">
            <a:spLocks/>
          </p:cNvSpPr>
          <p:nvPr/>
        </p:nvSpPr>
        <p:spPr>
          <a:xfrm>
            <a:off x="427038" y="255632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3" name="Rectangle 12">
            <a:extLst>
              <a:ext uri="{FF2B5EF4-FFF2-40B4-BE49-F238E27FC236}">
                <a16:creationId xmlns:a16="http://schemas.microsoft.com/office/drawing/2014/main" id="{29E9F4D2-B825-4794-A782-C5C95373EFAD}"/>
              </a:ext>
            </a:extLst>
          </p:cNvPr>
          <p:cNvSpPr/>
          <p:nvPr/>
        </p:nvSpPr>
        <p:spPr bwMode="auto">
          <a:xfrm>
            <a:off x="427038" y="3069972"/>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Provision the lab</a:t>
            </a:r>
            <a:br>
              <a:rPr lang="en-US" sz="2000" dirty="0">
                <a:solidFill>
                  <a:schemeClr val="tx1"/>
                </a:solidFill>
                <a:cs typeface="Segoe UI Semilight"/>
              </a:rPr>
            </a:br>
            <a:r>
              <a:rPr lang="en-US" sz="2000" dirty="0">
                <a:solidFill>
                  <a:schemeClr val="tx1"/>
                </a:solidFill>
                <a:cs typeface="Segoe UI Semilight"/>
              </a:rPr>
              <a:t>environment</a:t>
            </a:r>
          </a:p>
        </p:txBody>
      </p:sp>
      <p:sp>
        <p:nvSpPr>
          <p:cNvPr id="14" name="Rectangle 13">
            <a:extLst>
              <a:ext uri="{FF2B5EF4-FFF2-40B4-BE49-F238E27FC236}">
                <a16:creationId xmlns:a16="http://schemas.microsoft.com/office/drawing/2014/main" id="{3CCFD053-18FE-43CC-85EA-D8521302A80E}"/>
              </a:ext>
            </a:extLst>
          </p:cNvPr>
          <p:cNvSpPr/>
          <p:nvPr/>
        </p:nvSpPr>
        <p:spPr bwMode="auto">
          <a:xfrm>
            <a:off x="4328524" y="3069972"/>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Configure the hub and</a:t>
            </a:r>
            <a:br>
              <a:rPr lang="en-US" sz="2000" dirty="0">
                <a:solidFill>
                  <a:schemeClr val="tx1"/>
                </a:solidFill>
                <a:cs typeface="Segoe UI Semilight"/>
              </a:rPr>
            </a:br>
            <a:r>
              <a:rPr lang="en-US" sz="2000" dirty="0">
                <a:solidFill>
                  <a:schemeClr val="tx1"/>
                </a:solidFill>
                <a:cs typeface="Segoe UI Semilight"/>
              </a:rPr>
              <a:t>spoke network topology</a:t>
            </a:r>
          </a:p>
        </p:txBody>
      </p:sp>
      <p:sp>
        <p:nvSpPr>
          <p:cNvPr id="15" name="Rectangle 14">
            <a:extLst>
              <a:ext uri="{FF2B5EF4-FFF2-40B4-BE49-F238E27FC236}">
                <a16:creationId xmlns:a16="http://schemas.microsoft.com/office/drawing/2014/main" id="{C358CF4A-394E-4ADC-A8BA-2EF49BDCEB5F}"/>
              </a:ext>
            </a:extLst>
          </p:cNvPr>
          <p:cNvSpPr/>
          <p:nvPr/>
        </p:nvSpPr>
        <p:spPr bwMode="auto">
          <a:xfrm>
            <a:off x="8230010" y="3069972"/>
            <a:ext cx="3779428"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Test transitivity of virtual network peering</a:t>
            </a:r>
          </a:p>
        </p:txBody>
      </p:sp>
      <p:sp>
        <p:nvSpPr>
          <p:cNvPr id="16" name="Rectangle 15">
            <a:extLst>
              <a:ext uri="{FF2B5EF4-FFF2-40B4-BE49-F238E27FC236}">
                <a16:creationId xmlns:a16="http://schemas.microsoft.com/office/drawing/2014/main" id="{5DBBA120-EEE9-4D11-B52A-3CF87D2BD6CE}"/>
              </a:ext>
            </a:extLst>
          </p:cNvPr>
          <p:cNvSpPr/>
          <p:nvPr/>
        </p:nvSpPr>
        <p:spPr bwMode="auto">
          <a:xfrm>
            <a:off x="415925" y="4436089"/>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Configure routing in the</a:t>
            </a:r>
            <a:br>
              <a:rPr lang="en-US" sz="2000" dirty="0">
                <a:solidFill>
                  <a:schemeClr val="tx1"/>
                </a:solidFill>
                <a:cs typeface="Segoe UI Semilight"/>
              </a:rPr>
            </a:br>
            <a:r>
              <a:rPr lang="en-US" sz="2000" dirty="0">
                <a:solidFill>
                  <a:schemeClr val="tx1"/>
                </a:solidFill>
                <a:cs typeface="Segoe UI Semilight"/>
              </a:rPr>
              <a:t>hub and spoke topology</a:t>
            </a:r>
          </a:p>
        </p:txBody>
      </p:sp>
      <p:sp>
        <p:nvSpPr>
          <p:cNvPr id="17" name="Rectangle 16">
            <a:extLst>
              <a:ext uri="{FF2B5EF4-FFF2-40B4-BE49-F238E27FC236}">
                <a16:creationId xmlns:a16="http://schemas.microsoft.com/office/drawing/2014/main" id="{436A292F-FE6D-4538-9012-01C4F9FACEA6}"/>
              </a:ext>
            </a:extLst>
          </p:cNvPr>
          <p:cNvSpPr/>
          <p:nvPr/>
        </p:nvSpPr>
        <p:spPr bwMode="auto">
          <a:xfrm>
            <a:off x="4317411" y="4436089"/>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5:</a:t>
            </a:r>
            <a:br>
              <a:rPr lang="en-US" sz="2200" dirty="0">
                <a:solidFill>
                  <a:schemeClr val="tx1"/>
                </a:solidFill>
                <a:latin typeface="+mj-lt"/>
                <a:cs typeface="Segoe UI Semilight"/>
              </a:rPr>
            </a:br>
            <a:r>
              <a:rPr lang="en-US" sz="2000" dirty="0">
                <a:solidFill>
                  <a:schemeClr val="tx1"/>
                </a:solidFill>
                <a:cs typeface="Segoe UI Semilight"/>
              </a:rPr>
              <a:t>Implement Azure</a:t>
            </a:r>
            <a:br>
              <a:rPr lang="en-US" sz="2000" dirty="0">
                <a:solidFill>
                  <a:schemeClr val="tx1"/>
                </a:solidFill>
                <a:cs typeface="Segoe UI Semilight"/>
              </a:rPr>
            </a:br>
            <a:r>
              <a:rPr lang="en-US" sz="2000" dirty="0">
                <a:solidFill>
                  <a:schemeClr val="tx1"/>
                </a:solidFill>
                <a:cs typeface="Segoe UI Semilight"/>
              </a:rPr>
              <a:t>Load Balancer</a:t>
            </a:r>
          </a:p>
        </p:txBody>
      </p:sp>
      <p:sp>
        <p:nvSpPr>
          <p:cNvPr id="18" name="Rectangle 17">
            <a:extLst>
              <a:ext uri="{FF2B5EF4-FFF2-40B4-BE49-F238E27FC236}">
                <a16:creationId xmlns:a16="http://schemas.microsoft.com/office/drawing/2014/main" id="{B8CE1EDB-AA3E-4785-A0C5-9A55442ED209}"/>
              </a:ext>
            </a:extLst>
          </p:cNvPr>
          <p:cNvSpPr/>
          <p:nvPr/>
        </p:nvSpPr>
        <p:spPr bwMode="auto">
          <a:xfrm>
            <a:off x="8218897" y="4436089"/>
            <a:ext cx="3779428"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6:</a:t>
            </a:r>
            <a:br>
              <a:rPr lang="en-US" sz="2200" dirty="0">
                <a:solidFill>
                  <a:schemeClr val="tx1"/>
                </a:solidFill>
                <a:latin typeface="+mj-lt"/>
                <a:cs typeface="Segoe UI Semilight"/>
              </a:rPr>
            </a:br>
            <a:r>
              <a:rPr lang="en-US" sz="2000" dirty="0">
                <a:solidFill>
                  <a:schemeClr val="tx1"/>
                </a:solidFill>
                <a:cs typeface="Segoe UI Semilight"/>
              </a:rPr>
              <a:t>Implement Azure</a:t>
            </a:r>
            <a:br>
              <a:rPr lang="en-US" sz="2000" dirty="0">
                <a:solidFill>
                  <a:schemeClr val="tx1"/>
                </a:solidFill>
                <a:cs typeface="Segoe UI Semilight"/>
              </a:rPr>
            </a:br>
            <a:r>
              <a:rPr lang="en-US" sz="2000" dirty="0">
                <a:solidFill>
                  <a:schemeClr val="tx1"/>
                </a:solidFill>
                <a:cs typeface="Segoe UI Semilight"/>
              </a:rPr>
              <a:t>Application Gateway</a:t>
            </a:r>
          </a:p>
        </p:txBody>
      </p:sp>
      <p:sp>
        <p:nvSpPr>
          <p:cNvPr id="19" name="Text Placeholder 2">
            <a:extLst>
              <a:ext uri="{FF2B5EF4-FFF2-40B4-BE49-F238E27FC236}">
                <a16:creationId xmlns:a16="http://schemas.microsoft.com/office/drawing/2014/main" id="{585766C3-22A0-4241-A7D4-28BD41B6EA08}"/>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20" name="arrow_15">
            <a:extLst>
              <a:ext uri="{FF2B5EF4-FFF2-40B4-BE49-F238E27FC236}">
                <a16:creationId xmlns:a16="http://schemas.microsoft.com/office/drawing/2014/main" id="{52C53CB4-95B7-4E2F-9485-9B7364B2C047}"/>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5" name="Group 4" descr="Architecture diagram as detailed in the lab steps. ">
            <a:extLst>
              <a:ext uri="{FF2B5EF4-FFF2-40B4-BE49-F238E27FC236}">
                <a16:creationId xmlns:a16="http://schemas.microsoft.com/office/drawing/2014/main" id="{7B05F615-D422-4644-B7D7-55094BCBD0FA}"/>
              </a:ext>
            </a:extLst>
          </p:cNvPr>
          <p:cNvGrpSpPr/>
          <p:nvPr/>
        </p:nvGrpSpPr>
        <p:grpSpPr>
          <a:xfrm>
            <a:off x="510489" y="811657"/>
            <a:ext cx="11415497" cy="5702443"/>
            <a:chOff x="510489" y="480425"/>
            <a:chExt cx="11415497" cy="6033676"/>
          </a:xfrm>
        </p:grpSpPr>
        <p:sp>
          <p:nvSpPr>
            <p:cNvPr id="80" name="Rectangle 79">
              <a:extLst>
                <a:ext uri="{FF2B5EF4-FFF2-40B4-BE49-F238E27FC236}">
                  <a16:creationId xmlns:a16="http://schemas.microsoft.com/office/drawing/2014/main" id="{09A5FED2-982E-4BF7-93D4-DEDCDF8BE3A0}"/>
                </a:ext>
              </a:extLst>
            </p:cNvPr>
            <p:cNvSpPr/>
            <p:nvPr/>
          </p:nvSpPr>
          <p:spPr bwMode="auto">
            <a:xfrm>
              <a:off x="510489" y="879674"/>
              <a:ext cx="11415497" cy="5634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133A2A20-EEA2-4FF9-B315-A6294A652FD5}"/>
                </a:ext>
              </a:extLst>
            </p:cNvPr>
            <p:cNvSpPr/>
            <p:nvPr/>
          </p:nvSpPr>
          <p:spPr bwMode="auto">
            <a:xfrm>
              <a:off x="2238573" y="2821498"/>
              <a:ext cx="5650661" cy="138128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EF1889FC-BE45-4303-88DE-A9486F3FEF0E}"/>
                </a:ext>
              </a:extLst>
            </p:cNvPr>
            <p:cNvSpPr/>
            <p:nvPr/>
          </p:nvSpPr>
          <p:spPr bwMode="auto">
            <a:xfrm>
              <a:off x="9041048" y="4395858"/>
              <a:ext cx="919673" cy="1075472"/>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80032540-4AC7-4544-A90E-0A967E26D3CE}"/>
                </a:ext>
              </a:extLst>
            </p:cNvPr>
            <p:cNvSpPr/>
            <p:nvPr/>
          </p:nvSpPr>
          <p:spPr bwMode="auto">
            <a:xfrm>
              <a:off x="825965" y="4359278"/>
              <a:ext cx="952231" cy="10273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2047" y="1980668"/>
              <a:ext cx="319365" cy="319365"/>
            </a:xfrm>
            <a:prstGeom prst="rect">
              <a:avLst/>
            </a:prstGeom>
          </p:spPr>
        </p:pic>
        <p:sp>
          <p:nvSpPr>
            <p:cNvPr id="90" name="TextBox 9">
              <a:extLst>
                <a:ext uri="{FF2B5EF4-FFF2-40B4-BE49-F238E27FC236}">
                  <a16:creationId xmlns:a16="http://schemas.microsoft.com/office/drawing/2014/main" id="{1BA18876-C9C2-43B5-9AC4-305C6CC6EAFD}"/>
                </a:ext>
              </a:extLst>
            </p:cNvPr>
            <p:cNvSpPr txBox="1"/>
            <p:nvPr/>
          </p:nvSpPr>
          <p:spPr>
            <a:xfrm>
              <a:off x="3788294" y="2282668"/>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az104-06-vm0</a:t>
              </a:r>
            </a:p>
            <a:p>
              <a:pPr algn="ctr"/>
              <a:r>
                <a:rPr lang="fr-FR" sz="980" dirty="0"/>
                <a:t>10.60.0.4</a:t>
              </a:r>
            </a:p>
            <a:p>
              <a:pPr algn="ctr"/>
              <a:endParaRPr lang="fr-FR" sz="1176" b="1" dirty="0"/>
            </a:p>
          </p:txBody>
        </p:sp>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6175" y="1349010"/>
              <a:ext cx="328675" cy="328675"/>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3768593" y="1385633"/>
              <a:ext cx="2688259"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az104-06-vnet01 </a:t>
              </a:r>
              <a:r>
                <a:rPr lang="fr-FR" sz="980" dirty="0"/>
                <a:t>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3870122" y="1929389"/>
              <a:ext cx="1212697" cy="7498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98" name="TextBox 19">
              <a:extLst>
                <a:ext uri="{FF2B5EF4-FFF2-40B4-BE49-F238E27FC236}">
                  <a16:creationId xmlns:a16="http://schemas.microsoft.com/office/drawing/2014/main" id="{D8E3F06D-0A79-42D5-A54C-C976463A692F}"/>
                </a:ext>
              </a:extLst>
            </p:cNvPr>
            <p:cNvSpPr txBox="1"/>
            <p:nvPr/>
          </p:nvSpPr>
          <p:spPr>
            <a:xfrm>
              <a:off x="3795653" y="1701796"/>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10.60.0.0/24</a:t>
              </a:r>
            </a:p>
          </p:txBody>
        </p:sp>
        <p:sp>
          <p:nvSpPr>
            <p:cNvPr id="100" name="TextBox 21">
              <a:extLst>
                <a:ext uri="{FF2B5EF4-FFF2-40B4-BE49-F238E27FC236}">
                  <a16:creationId xmlns:a16="http://schemas.microsoft.com/office/drawing/2014/main" id="{629A10C7-60C7-4D5C-B0E5-82AACBC1584B}"/>
                </a:ext>
              </a:extLst>
            </p:cNvPr>
            <p:cNvSpPr txBox="1"/>
            <p:nvPr/>
          </p:nvSpPr>
          <p:spPr>
            <a:xfrm>
              <a:off x="3623168" y="1039199"/>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3237917" y="1323711"/>
              <a:ext cx="4132999" cy="165731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244" y="987812"/>
              <a:ext cx="308264" cy="308264"/>
            </a:xfrm>
            <a:prstGeom prst="rect">
              <a:avLst/>
            </a:prstGeom>
          </p:spPr>
        </p:pic>
        <p:sp>
          <p:nvSpPr>
            <p:cNvPr id="106" name="TextBox 71">
              <a:extLst>
                <a:ext uri="{FF2B5EF4-FFF2-40B4-BE49-F238E27FC236}">
                  <a16:creationId xmlns:a16="http://schemas.microsoft.com/office/drawing/2014/main" id="{033DB406-FCAA-4F30-A991-49140740A31A}"/>
                </a:ext>
              </a:extLst>
            </p:cNvPr>
            <p:cNvSpPr txBox="1"/>
            <p:nvPr/>
          </p:nvSpPr>
          <p:spPr>
            <a:xfrm>
              <a:off x="510489" y="90778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Task1</a:t>
              </a:r>
            </a:p>
          </p:txBody>
        </p:sp>
        <p:cxnSp>
          <p:nvCxnSpPr>
            <p:cNvPr id="108" name="Straight Connector 107">
              <a:extLst>
                <a:ext uri="{FF2B5EF4-FFF2-40B4-BE49-F238E27FC236}">
                  <a16:creationId xmlns:a16="http://schemas.microsoft.com/office/drawing/2014/main" id="{DCBDB6A2-3307-4DB2-AC35-7CB96474F447}"/>
                </a:ext>
              </a:extLst>
            </p:cNvPr>
            <p:cNvCxnSpPr>
              <a:cxnSpLocks/>
            </p:cNvCxnSpPr>
            <p:nvPr/>
          </p:nvCxnSpPr>
          <p:spPr>
            <a:xfrm>
              <a:off x="3458674" y="2821499"/>
              <a:ext cx="0" cy="1378345"/>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81">
              <a:extLst>
                <a:ext uri="{FF2B5EF4-FFF2-40B4-BE49-F238E27FC236}">
                  <a16:creationId xmlns:a16="http://schemas.microsoft.com/office/drawing/2014/main" id="{0BC4C9A2-DDD3-4004-8959-EA46F48F9528}"/>
                </a:ext>
              </a:extLst>
            </p:cNvPr>
            <p:cNvSpPr txBox="1"/>
            <p:nvPr/>
          </p:nvSpPr>
          <p:spPr>
            <a:xfrm>
              <a:off x="2474906" y="3313378"/>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12" name="Graphic 85">
              <a:extLst>
                <a:ext uri="{FF2B5EF4-FFF2-40B4-BE49-F238E27FC236}">
                  <a16:creationId xmlns:a16="http://schemas.microsoft.com/office/drawing/2014/main" id="{C2B7AEBE-74EA-4F8A-A45B-5E4D1BD8E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1493" y="3393245"/>
              <a:ext cx="246547" cy="246547"/>
            </a:xfrm>
            <a:prstGeom prst="rect">
              <a:avLst/>
            </a:prstGeom>
          </p:spPr>
        </p:pic>
        <p:sp>
          <p:nvSpPr>
            <p:cNvPr id="114" name="TextBox 97">
              <a:extLst>
                <a:ext uri="{FF2B5EF4-FFF2-40B4-BE49-F238E27FC236}">
                  <a16:creationId xmlns:a16="http://schemas.microsoft.com/office/drawing/2014/main" id="{E75EBC7C-9A9E-4C91-A8C1-165F41452555}"/>
                </a:ext>
              </a:extLst>
            </p:cNvPr>
            <p:cNvSpPr txBox="1"/>
            <p:nvPr/>
          </p:nvSpPr>
          <p:spPr>
            <a:xfrm>
              <a:off x="5513910" y="22958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az104-06-vm1</a:t>
              </a:r>
            </a:p>
            <a:p>
              <a:pPr algn="ctr"/>
              <a:r>
                <a:rPr lang="fr-FR" sz="980" dirty="0"/>
                <a:t>10.60.1.4</a:t>
              </a:r>
            </a:p>
            <a:p>
              <a:pPr algn="ctr"/>
              <a:endParaRPr lang="fr-FR" sz="1176" b="1" dirty="0"/>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5565461" y="1949619"/>
              <a:ext cx="1212697" cy="74356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5494905" y="1732154"/>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Subnet1 </a:t>
              </a:r>
              <a:r>
                <a:rPr lang="fr-FR" sz="980" dirty="0"/>
                <a:t>10.60.1.0/24</a:t>
              </a:r>
            </a:p>
          </p:txBody>
        </p:sp>
        <p:sp>
          <p:nvSpPr>
            <p:cNvPr id="120" name="TextBox 101">
              <a:extLst>
                <a:ext uri="{FF2B5EF4-FFF2-40B4-BE49-F238E27FC236}">
                  <a16:creationId xmlns:a16="http://schemas.microsoft.com/office/drawing/2014/main" id="{B037E5F3-AFBF-4AE2-89C5-80A50F00115A}"/>
                </a:ext>
              </a:extLst>
            </p:cNvPr>
            <p:cNvSpPr txBox="1"/>
            <p:nvPr/>
          </p:nvSpPr>
          <p:spPr>
            <a:xfrm>
              <a:off x="2094396" y="5021077"/>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az104-06-vm2</a:t>
              </a:r>
            </a:p>
            <a:p>
              <a:pPr algn="ctr"/>
              <a:r>
                <a:rPr lang="fr-FR" sz="980" dirty="0"/>
                <a:t>10.62.0.4</a:t>
              </a:r>
            </a:p>
            <a:p>
              <a:pPr algn="ctr"/>
              <a:endParaRPr lang="fr-FR" sz="1176" b="1" dirty="0"/>
            </a:p>
          </p:txBody>
        </p:sp>
        <p:sp>
          <p:nvSpPr>
            <p:cNvPr id="122" name="Rectangle 121">
              <a:extLst>
                <a:ext uri="{FF2B5EF4-FFF2-40B4-BE49-F238E27FC236}">
                  <a16:creationId xmlns:a16="http://schemas.microsoft.com/office/drawing/2014/main" id="{E741EDDC-F3FC-48D5-B491-440E94759F4F}"/>
                </a:ext>
              </a:extLst>
            </p:cNvPr>
            <p:cNvSpPr/>
            <p:nvPr/>
          </p:nvSpPr>
          <p:spPr bwMode="auto">
            <a:xfrm>
              <a:off x="1832201" y="4196991"/>
              <a:ext cx="1908048" cy="14444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4" name="Rectangle 123">
              <a:extLst>
                <a:ext uri="{FF2B5EF4-FFF2-40B4-BE49-F238E27FC236}">
                  <a16:creationId xmlns:a16="http://schemas.microsoft.com/office/drawing/2014/main" id="{920E91EB-DB86-4F0B-BA4C-1445BA63F472}"/>
                </a:ext>
              </a:extLst>
            </p:cNvPr>
            <p:cNvSpPr/>
            <p:nvPr/>
          </p:nvSpPr>
          <p:spPr bwMode="auto">
            <a:xfrm>
              <a:off x="2154285" y="4667645"/>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6" name="TextBox 105">
              <a:extLst>
                <a:ext uri="{FF2B5EF4-FFF2-40B4-BE49-F238E27FC236}">
                  <a16:creationId xmlns:a16="http://schemas.microsoft.com/office/drawing/2014/main" id="{58D53DF9-5C79-4B82-8A99-83D5933FB48B}"/>
                </a:ext>
              </a:extLst>
            </p:cNvPr>
            <p:cNvSpPr txBox="1"/>
            <p:nvPr/>
          </p:nvSpPr>
          <p:spPr>
            <a:xfrm>
              <a:off x="2103496" y="4451035"/>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10.62.0.0/24</a:t>
              </a:r>
            </a:p>
          </p:txBody>
        </p:sp>
        <p:sp>
          <p:nvSpPr>
            <p:cNvPr id="128" name="TextBox 106">
              <a:extLst>
                <a:ext uri="{FF2B5EF4-FFF2-40B4-BE49-F238E27FC236}">
                  <a16:creationId xmlns:a16="http://schemas.microsoft.com/office/drawing/2014/main" id="{62EF03DA-0989-4FD8-BB72-A47F6CF01296}"/>
                </a:ext>
              </a:extLst>
            </p:cNvPr>
            <p:cNvSpPr txBox="1"/>
            <p:nvPr/>
          </p:nvSpPr>
          <p:spPr>
            <a:xfrm>
              <a:off x="1063483" y="6127440"/>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0" name="Rectangle 129">
              <a:extLst>
                <a:ext uri="{FF2B5EF4-FFF2-40B4-BE49-F238E27FC236}">
                  <a16:creationId xmlns:a16="http://schemas.microsoft.com/office/drawing/2014/main" id="{FA24F91C-783B-4DD9-BB56-B90C2FF43B6B}"/>
                </a:ext>
              </a:extLst>
            </p:cNvPr>
            <p:cNvSpPr/>
            <p:nvPr/>
          </p:nvSpPr>
          <p:spPr bwMode="auto">
            <a:xfrm>
              <a:off x="787644" y="4066317"/>
              <a:ext cx="3107653"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1" name="TextBox 113">
              <a:extLst>
                <a:ext uri="{FF2B5EF4-FFF2-40B4-BE49-F238E27FC236}">
                  <a16:creationId xmlns:a16="http://schemas.microsoft.com/office/drawing/2014/main" id="{5FB07D57-C556-4FC4-A868-F5D971CAFF2D}"/>
                </a:ext>
              </a:extLst>
            </p:cNvPr>
            <p:cNvSpPr txBox="1"/>
            <p:nvPr/>
          </p:nvSpPr>
          <p:spPr>
            <a:xfrm>
              <a:off x="2058510" y="5716004"/>
              <a:ext cx="2227804"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az104-06-vnet2 </a:t>
              </a:r>
              <a:r>
                <a:rPr lang="fr-FR" sz="980" dirty="0"/>
                <a:t>10.62.0.0/22</a:t>
              </a:r>
            </a:p>
          </p:txBody>
        </p:sp>
        <p:sp>
          <p:nvSpPr>
            <p:cNvPr id="132" name="TextBox 115">
              <a:extLst>
                <a:ext uri="{FF2B5EF4-FFF2-40B4-BE49-F238E27FC236}">
                  <a16:creationId xmlns:a16="http://schemas.microsoft.com/office/drawing/2014/main" id="{D57D3D96-7170-4488-9EFD-3304A7C5AEC5}"/>
                </a:ext>
              </a:extLst>
            </p:cNvPr>
            <p:cNvSpPr txBox="1"/>
            <p:nvPr/>
          </p:nvSpPr>
          <p:spPr>
            <a:xfrm>
              <a:off x="7267096" y="50324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az104-06-vm3</a:t>
              </a:r>
            </a:p>
            <a:p>
              <a:pPr algn="ctr"/>
              <a:r>
                <a:rPr lang="fr-FR" sz="980" dirty="0"/>
                <a:t>10.63.0.4</a:t>
              </a:r>
            </a:p>
            <a:p>
              <a:pPr algn="ctr"/>
              <a:endParaRPr lang="fr-FR" sz="1176" b="1" dirty="0"/>
            </a:p>
          </p:txBody>
        </p:sp>
        <p:sp>
          <p:nvSpPr>
            <p:cNvPr id="133" name="Rectangle 132">
              <a:extLst>
                <a:ext uri="{FF2B5EF4-FFF2-40B4-BE49-F238E27FC236}">
                  <a16:creationId xmlns:a16="http://schemas.microsoft.com/office/drawing/2014/main" id="{1ECE00C7-DB32-43C1-AB87-AA28E18C9BD9}"/>
                </a:ext>
              </a:extLst>
            </p:cNvPr>
            <p:cNvSpPr/>
            <p:nvPr/>
          </p:nvSpPr>
          <p:spPr bwMode="auto">
            <a:xfrm>
              <a:off x="6897556" y="4199844"/>
              <a:ext cx="2049607" cy="15088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4" name="TextBox 120">
              <a:extLst>
                <a:ext uri="{FF2B5EF4-FFF2-40B4-BE49-F238E27FC236}">
                  <a16:creationId xmlns:a16="http://schemas.microsoft.com/office/drawing/2014/main" id="{E9F28FC7-5719-406D-AD4F-B651CB52B3D4}"/>
                </a:ext>
              </a:extLst>
            </p:cNvPr>
            <p:cNvSpPr txBox="1"/>
            <p:nvPr/>
          </p:nvSpPr>
          <p:spPr>
            <a:xfrm>
              <a:off x="7066561" y="6117647"/>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6" name="Rectangle 135">
              <a:extLst>
                <a:ext uri="{FF2B5EF4-FFF2-40B4-BE49-F238E27FC236}">
                  <a16:creationId xmlns:a16="http://schemas.microsoft.com/office/drawing/2014/main" id="{9438C117-270F-4FFD-8CF8-3AC8383732A4}"/>
                </a:ext>
              </a:extLst>
            </p:cNvPr>
            <p:cNvSpPr/>
            <p:nvPr/>
          </p:nvSpPr>
          <p:spPr bwMode="auto">
            <a:xfrm>
              <a:off x="6768623" y="4066502"/>
              <a:ext cx="3399259"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8" name="TextBox 123">
              <a:extLst>
                <a:ext uri="{FF2B5EF4-FFF2-40B4-BE49-F238E27FC236}">
                  <a16:creationId xmlns:a16="http://schemas.microsoft.com/office/drawing/2014/main" id="{36DA0D04-D260-4E65-BF7B-1EB1B2EFE7E9}"/>
                </a:ext>
              </a:extLst>
            </p:cNvPr>
            <p:cNvSpPr txBox="1"/>
            <p:nvPr/>
          </p:nvSpPr>
          <p:spPr>
            <a:xfrm>
              <a:off x="7210842" y="5708713"/>
              <a:ext cx="219128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az104-06-vnet3 </a:t>
              </a:r>
              <a:r>
                <a:rPr lang="fr-FR" sz="980" dirty="0"/>
                <a:t>10.63.0.0/22</a:t>
              </a:r>
            </a:p>
          </p:txBody>
        </p:sp>
        <p:cxnSp>
          <p:nvCxnSpPr>
            <p:cNvPr id="140" name="Straight Connector 139">
              <a:extLst>
                <a:ext uri="{FF2B5EF4-FFF2-40B4-BE49-F238E27FC236}">
                  <a16:creationId xmlns:a16="http://schemas.microsoft.com/office/drawing/2014/main" id="{84A5BD9B-1DEC-493C-A300-449F35FAFDA5}"/>
                </a:ext>
              </a:extLst>
            </p:cNvPr>
            <p:cNvCxnSpPr>
              <a:cxnSpLocks/>
            </p:cNvCxnSpPr>
            <p:nvPr/>
          </p:nvCxnSpPr>
          <p:spPr>
            <a:xfrm>
              <a:off x="6988533" y="2813256"/>
              <a:ext cx="0" cy="1380189"/>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2" name="TextBox 128">
              <a:extLst>
                <a:ext uri="{FF2B5EF4-FFF2-40B4-BE49-F238E27FC236}">
                  <a16:creationId xmlns:a16="http://schemas.microsoft.com/office/drawing/2014/main" id="{9E55F995-EC90-4E8A-8F44-DF33887C819B}"/>
                </a:ext>
              </a:extLst>
            </p:cNvPr>
            <p:cNvSpPr txBox="1"/>
            <p:nvPr/>
          </p:nvSpPr>
          <p:spPr>
            <a:xfrm>
              <a:off x="7209499" y="3375192"/>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44" name="Graphic 131">
              <a:extLst>
                <a:ext uri="{FF2B5EF4-FFF2-40B4-BE49-F238E27FC236}">
                  <a16:creationId xmlns:a16="http://schemas.microsoft.com/office/drawing/2014/main" id="{07D94644-7433-4A35-AB78-5470A9CE1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485" y="4744520"/>
              <a:ext cx="350054" cy="350054"/>
            </a:xfrm>
            <a:prstGeom prst="rect">
              <a:avLst/>
            </a:prstGeom>
          </p:spPr>
        </p:pic>
        <p:sp>
          <p:nvSpPr>
            <p:cNvPr id="146" name="TextBox 133">
              <a:extLst>
                <a:ext uri="{FF2B5EF4-FFF2-40B4-BE49-F238E27FC236}">
                  <a16:creationId xmlns:a16="http://schemas.microsoft.com/office/drawing/2014/main" id="{6F492DD1-593C-4F73-99D4-6ABDFFE3717D}"/>
                </a:ext>
              </a:extLst>
            </p:cNvPr>
            <p:cNvSpPr txBox="1"/>
            <p:nvPr/>
          </p:nvSpPr>
          <p:spPr>
            <a:xfrm>
              <a:off x="783118" y="5111668"/>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az104-06-rt23</a:t>
              </a:r>
            </a:p>
          </p:txBody>
        </p:sp>
        <p:cxnSp>
          <p:nvCxnSpPr>
            <p:cNvPr id="148" name="Straight Arrow Connector 147">
              <a:extLst>
                <a:ext uri="{FF2B5EF4-FFF2-40B4-BE49-F238E27FC236}">
                  <a16:creationId xmlns:a16="http://schemas.microsoft.com/office/drawing/2014/main" id="{DDC27406-9F65-4B90-A2AF-56EEE84E4F9F}"/>
                </a:ext>
              </a:extLst>
            </p:cNvPr>
            <p:cNvCxnSpPr>
              <a:cxnSpLocks/>
            </p:cNvCxnSpPr>
            <p:nvPr/>
          </p:nvCxnSpPr>
          <p:spPr>
            <a:xfrm>
              <a:off x="1608807" y="5008768"/>
              <a:ext cx="5454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0" name="TextBox 138">
              <a:extLst>
                <a:ext uri="{FF2B5EF4-FFF2-40B4-BE49-F238E27FC236}">
                  <a16:creationId xmlns:a16="http://schemas.microsoft.com/office/drawing/2014/main" id="{AD851B86-B033-4EE4-AEE5-E6CAB372DBF8}"/>
                </a:ext>
              </a:extLst>
            </p:cNvPr>
            <p:cNvSpPr txBox="1"/>
            <p:nvPr/>
          </p:nvSpPr>
          <p:spPr>
            <a:xfrm>
              <a:off x="8999419" y="5074859"/>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az104-06-rt32</a:t>
              </a:r>
            </a:p>
          </p:txBody>
        </p:sp>
        <p:cxnSp>
          <p:nvCxnSpPr>
            <p:cNvPr id="152" name="Straight Arrow Connector 151">
              <a:extLst>
                <a:ext uri="{FF2B5EF4-FFF2-40B4-BE49-F238E27FC236}">
                  <a16:creationId xmlns:a16="http://schemas.microsoft.com/office/drawing/2014/main" id="{6B0ED76A-84B4-4093-AA28-0E54C7E03092}"/>
                </a:ext>
              </a:extLst>
            </p:cNvPr>
            <p:cNvCxnSpPr>
              <a:cxnSpLocks/>
            </p:cNvCxnSpPr>
            <p:nvPr/>
          </p:nvCxnSpPr>
          <p:spPr>
            <a:xfrm flipH="1">
              <a:off x="8589275" y="4897026"/>
              <a:ext cx="85213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TextBox 78">
              <a:extLst>
                <a:ext uri="{FF2B5EF4-FFF2-40B4-BE49-F238E27FC236}">
                  <a16:creationId xmlns:a16="http://schemas.microsoft.com/office/drawing/2014/main" id="{891CCA2F-8F02-4796-8812-B0F2BC98AC1D}"/>
                </a:ext>
              </a:extLst>
            </p:cNvPr>
            <p:cNvSpPr txBox="1"/>
            <p:nvPr/>
          </p:nvSpPr>
          <p:spPr>
            <a:xfrm>
              <a:off x="2205815" y="2847272"/>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Task2, Task3</a:t>
              </a:r>
            </a:p>
          </p:txBody>
        </p:sp>
        <p:sp>
          <p:nvSpPr>
            <p:cNvPr id="154" name="TextBox 80">
              <a:extLst>
                <a:ext uri="{FF2B5EF4-FFF2-40B4-BE49-F238E27FC236}">
                  <a16:creationId xmlns:a16="http://schemas.microsoft.com/office/drawing/2014/main" id="{196842A4-F9C5-496D-8EB3-5F432AE8A4AA}"/>
                </a:ext>
              </a:extLst>
            </p:cNvPr>
            <p:cNvSpPr txBox="1"/>
            <p:nvPr/>
          </p:nvSpPr>
          <p:spPr>
            <a:xfrm>
              <a:off x="765180" y="431853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5" name="TextBox 84">
              <a:extLst>
                <a:ext uri="{FF2B5EF4-FFF2-40B4-BE49-F238E27FC236}">
                  <a16:creationId xmlns:a16="http://schemas.microsoft.com/office/drawing/2014/main" id="{31E88CA1-B0B6-4422-B100-3E9A44E74090}"/>
                </a:ext>
              </a:extLst>
            </p:cNvPr>
            <p:cNvSpPr txBox="1"/>
            <p:nvPr/>
          </p:nvSpPr>
          <p:spPr>
            <a:xfrm>
              <a:off x="9032283" y="4404853"/>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6" name="Rectangle 155">
              <a:extLst>
                <a:ext uri="{FF2B5EF4-FFF2-40B4-BE49-F238E27FC236}">
                  <a16:creationId xmlns:a16="http://schemas.microsoft.com/office/drawing/2014/main" id="{79D6896A-1DB5-47E0-8DCE-E5A7F45D346A}"/>
                </a:ext>
              </a:extLst>
            </p:cNvPr>
            <p:cNvSpPr/>
            <p:nvPr/>
          </p:nvSpPr>
          <p:spPr bwMode="auto">
            <a:xfrm>
              <a:off x="4077778" y="4317551"/>
              <a:ext cx="2522816" cy="1988187"/>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58" name="TextBox 57">
              <a:extLst>
                <a:ext uri="{FF2B5EF4-FFF2-40B4-BE49-F238E27FC236}">
                  <a16:creationId xmlns:a16="http://schemas.microsoft.com/office/drawing/2014/main" id="{AA4647E4-64C7-41D3-9D7B-D561C2AE9041}"/>
                </a:ext>
              </a:extLst>
            </p:cNvPr>
            <p:cNvSpPr txBox="1"/>
            <p:nvPr/>
          </p:nvSpPr>
          <p:spPr>
            <a:xfrm>
              <a:off x="4069058" y="426846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Task5</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03972" y="4638864"/>
              <a:ext cx="394529" cy="394529"/>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4792588" y="4982040"/>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az104-06-lb4</a:t>
              </a:r>
            </a:p>
          </p:txBody>
        </p:sp>
        <p:sp>
          <p:nvSpPr>
            <p:cNvPr id="163" name="Rectangle 162">
              <a:extLst>
                <a:ext uri="{FF2B5EF4-FFF2-40B4-BE49-F238E27FC236}">
                  <a16:creationId xmlns:a16="http://schemas.microsoft.com/office/drawing/2014/main" id="{ADC7C288-8EE4-4E08-A348-8E7F8221EB7D}"/>
                </a:ext>
              </a:extLst>
            </p:cNvPr>
            <p:cNvSpPr/>
            <p:nvPr/>
          </p:nvSpPr>
          <p:spPr bwMode="auto">
            <a:xfrm>
              <a:off x="4399931" y="4540023"/>
              <a:ext cx="1873750" cy="13613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64" name="Graphic 61">
              <a:extLst>
                <a:ext uri="{FF2B5EF4-FFF2-40B4-BE49-F238E27FC236}">
                  <a16:creationId xmlns:a16="http://schemas.microsoft.com/office/drawing/2014/main" id="{D7AAD070-12AB-4517-9273-95F48968D2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5408" y="5343892"/>
              <a:ext cx="265416" cy="265416"/>
            </a:xfrm>
            <a:prstGeom prst="rect">
              <a:avLst/>
            </a:prstGeom>
          </p:spPr>
        </p:pic>
        <p:sp>
          <p:nvSpPr>
            <p:cNvPr id="165" name="TextBox 62">
              <a:extLst>
                <a:ext uri="{FF2B5EF4-FFF2-40B4-BE49-F238E27FC236}">
                  <a16:creationId xmlns:a16="http://schemas.microsoft.com/office/drawing/2014/main" id="{F81C66CD-59C4-46F8-8F38-CF35BF8ECF63}"/>
                </a:ext>
              </a:extLst>
            </p:cNvPr>
            <p:cNvSpPr txBox="1"/>
            <p:nvPr/>
          </p:nvSpPr>
          <p:spPr>
            <a:xfrm>
              <a:off x="4748188" y="5569289"/>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az104-06-pip4</a:t>
              </a:r>
            </a:p>
          </p:txBody>
        </p:sp>
        <p:cxnSp>
          <p:nvCxnSpPr>
            <p:cNvPr id="166" name="Straight Arrow Connector 165">
              <a:extLst>
                <a:ext uri="{FF2B5EF4-FFF2-40B4-BE49-F238E27FC236}">
                  <a16:creationId xmlns:a16="http://schemas.microsoft.com/office/drawing/2014/main" id="{D17736F3-E199-4341-9468-FB5B760F741C}"/>
                </a:ext>
              </a:extLst>
            </p:cNvPr>
            <p:cNvCxnSpPr>
              <a:cxnSpLocks/>
              <a:stCxn id="160" idx="0"/>
            </p:cNvCxnSpPr>
            <p:nvPr/>
          </p:nvCxnSpPr>
          <p:spPr>
            <a:xfrm flipH="1" flipV="1">
              <a:off x="4480380" y="2628972"/>
              <a:ext cx="820857" cy="2009892"/>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TextBox 64">
              <a:extLst>
                <a:ext uri="{FF2B5EF4-FFF2-40B4-BE49-F238E27FC236}">
                  <a16:creationId xmlns:a16="http://schemas.microsoft.com/office/drawing/2014/main" id="{8F8451EB-8F6E-4970-9342-4E8F40E8B950}"/>
                </a:ext>
              </a:extLst>
            </p:cNvPr>
            <p:cNvSpPr txBox="1"/>
            <p:nvPr/>
          </p:nvSpPr>
          <p:spPr>
            <a:xfrm>
              <a:off x="4682363" y="5958832"/>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az104-06-rg4</a:t>
              </a:r>
            </a:p>
          </p:txBody>
        </p:sp>
        <p:cxnSp>
          <p:nvCxnSpPr>
            <p:cNvPr id="168" name="Straight Arrow Connector 167">
              <a:extLst>
                <a:ext uri="{FF2B5EF4-FFF2-40B4-BE49-F238E27FC236}">
                  <a16:creationId xmlns:a16="http://schemas.microsoft.com/office/drawing/2014/main" id="{F6965573-401A-4ECF-90EC-7376AA61186C}"/>
                </a:ext>
              </a:extLst>
            </p:cNvPr>
            <p:cNvCxnSpPr>
              <a:cxnSpLocks/>
              <a:stCxn id="160" idx="0"/>
            </p:cNvCxnSpPr>
            <p:nvPr/>
          </p:nvCxnSpPr>
          <p:spPr>
            <a:xfrm flipV="1">
              <a:off x="5301237" y="2578300"/>
              <a:ext cx="786595" cy="2060564"/>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601D7DE3-D315-4874-A734-0EBBD79AC164}"/>
                </a:ext>
              </a:extLst>
            </p:cNvPr>
            <p:cNvSpPr/>
            <p:nvPr/>
          </p:nvSpPr>
          <p:spPr bwMode="auto">
            <a:xfrm>
              <a:off x="8124461" y="480425"/>
              <a:ext cx="3399258" cy="2536996"/>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0" name="TextBox 68">
              <a:extLst>
                <a:ext uri="{FF2B5EF4-FFF2-40B4-BE49-F238E27FC236}">
                  <a16:creationId xmlns:a16="http://schemas.microsoft.com/office/drawing/2014/main" id="{66C6BE30-2A0E-40AC-BB09-836870A22AFD}"/>
                </a:ext>
              </a:extLst>
            </p:cNvPr>
            <p:cNvSpPr txBox="1"/>
            <p:nvPr/>
          </p:nvSpPr>
          <p:spPr>
            <a:xfrm>
              <a:off x="8141030" y="50541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Task6</a:t>
              </a:r>
            </a:p>
          </p:txBody>
        </p:sp>
        <p:sp>
          <p:nvSpPr>
            <p:cNvPr id="171" name="Rectangle 170">
              <a:extLst>
                <a:ext uri="{FF2B5EF4-FFF2-40B4-BE49-F238E27FC236}">
                  <a16:creationId xmlns:a16="http://schemas.microsoft.com/office/drawing/2014/main" id="{54050B60-F6D7-4856-874A-FACD740D3576}"/>
                </a:ext>
              </a:extLst>
            </p:cNvPr>
            <p:cNvSpPr/>
            <p:nvPr/>
          </p:nvSpPr>
          <p:spPr bwMode="auto">
            <a:xfrm>
              <a:off x="8306484" y="1950367"/>
              <a:ext cx="1733166" cy="78086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2" name="TextBox 70">
              <a:extLst>
                <a:ext uri="{FF2B5EF4-FFF2-40B4-BE49-F238E27FC236}">
                  <a16:creationId xmlns:a16="http://schemas.microsoft.com/office/drawing/2014/main" id="{838E16A3-1022-41A3-AF5E-0613E1A43D41}"/>
                </a:ext>
              </a:extLst>
            </p:cNvPr>
            <p:cNvSpPr txBox="1"/>
            <p:nvPr/>
          </p:nvSpPr>
          <p:spPr>
            <a:xfrm>
              <a:off x="8241640" y="1681273"/>
              <a:ext cx="2707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Subnet-appgw </a:t>
              </a:r>
              <a:r>
                <a:rPr lang="fr-FR" sz="980" dirty="0"/>
                <a:t>10.60.3.224/27</a:t>
              </a:r>
            </a:p>
          </p:txBody>
        </p:sp>
        <p:pic>
          <p:nvPicPr>
            <p:cNvPr id="173" name="Graphic 72">
              <a:extLst>
                <a:ext uri="{FF2B5EF4-FFF2-40B4-BE49-F238E27FC236}">
                  <a16:creationId xmlns:a16="http://schemas.microsoft.com/office/drawing/2014/main" id="{787FDAB9-DF03-49BE-9A77-C70C490026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59761" y="2211295"/>
              <a:ext cx="417677" cy="417677"/>
            </a:xfrm>
            <a:prstGeom prst="rect">
              <a:avLst/>
            </a:prstGeom>
          </p:spPr>
        </p:pic>
        <p:sp>
          <p:nvSpPr>
            <p:cNvPr id="174" name="Rectangle 173">
              <a:extLst>
                <a:ext uri="{FF2B5EF4-FFF2-40B4-BE49-F238E27FC236}">
                  <a16:creationId xmlns:a16="http://schemas.microsoft.com/office/drawing/2014/main" id="{00647B5F-4D81-4C06-B4D0-530CFA39B4F9}"/>
                </a:ext>
              </a:extLst>
            </p:cNvPr>
            <p:cNvSpPr/>
            <p:nvPr/>
          </p:nvSpPr>
          <p:spPr bwMode="auto">
            <a:xfrm>
              <a:off x="8180446" y="1205776"/>
              <a:ext cx="3047742" cy="166636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5" name="TextBox 74">
              <a:extLst>
                <a:ext uri="{FF2B5EF4-FFF2-40B4-BE49-F238E27FC236}">
                  <a16:creationId xmlns:a16="http://schemas.microsoft.com/office/drawing/2014/main" id="{7F405245-D63F-4007-8A18-C8094659465C}"/>
                </a:ext>
              </a:extLst>
            </p:cNvPr>
            <p:cNvSpPr txBox="1"/>
            <p:nvPr/>
          </p:nvSpPr>
          <p:spPr>
            <a:xfrm>
              <a:off x="8505162" y="877118"/>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az104-06-rg5</a:t>
              </a:r>
            </a:p>
          </p:txBody>
        </p:sp>
        <p:sp>
          <p:nvSpPr>
            <p:cNvPr id="176" name="TextBox 76">
              <a:extLst>
                <a:ext uri="{FF2B5EF4-FFF2-40B4-BE49-F238E27FC236}">
                  <a16:creationId xmlns:a16="http://schemas.microsoft.com/office/drawing/2014/main" id="{4D756376-B462-4C5E-9990-98B9E09EF529}"/>
                </a:ext>
              </a:extLst>
            </p:cNvPr>
            <p:cNvSpPr txBox="1"/>
            <p:nvPr/>
          </p:nvSpPr>
          <p:spPr>
            <a:xfrm>
              <a:off x="8427100" y="1996217"/>
              <a:ext cx="1480076"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az104-06-appgw5</a:t>
              </a:r>
            </a:p>
          </p:txBody>
        </p:sp>
        <p:sp>
          <p:nvSpPr>
            <p:cNvPr id="177" name="TextBox 83">
              <a:extLst>
                <a:ext uri="{FF2B5EF4-FFF2-40B4-BE49-F238E27FC236}">
                  <a16:creationId xmlns:a16="http://schemas.microsoft.com/office/drawing/2014/main" id="{2C3E4CF3-4E80-47B4-9604-47AFE3DC3BB8}"/>
                </a:ext>
              </a:extLst>
            </p:cNvPr>
            <p:cNvSpPr txBox="1"/>
            <p:nvPr/>
          </p:nvSpPr>
          <p:spPr>
            <a:xfrm>
              <a:off x="10207281" y="2221536"/>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az104-06-pip5</a:t>
              </a:r>
            </a:p>
          </p:txBody>
        </p:sp>
        <p:cxnSp>
          <p:nvCxnSpPr>
            <p:cNvPr id="179" name="Straight Arrow Connector 178">
              <a:extLst>
                <a:ext uri="{FF2B5EF4-FFF2-40B4-BE49-F238E27FC236}">
                  <a16:creationId xmlns:a16="http://schemas.microsoft.com/office/drawing/2014/main" id="{3ED15FBA-5192-42B3-BBCB-C92A337BD49F}"/>
                </a:ext>
              </a:extLst>
            </p:cNvPr>
            <p:cNvCxnSpPr>
              <a:cxnSpLocks/>
              <a:stCxn id="173" idx="2"/>
            </p:cNvCxnSpPr>
            <p:nvPr/>
          </p:nvCxnSpPr>
          <p:spPr>
            <a:xfrm flipH="1">
              <a:off x="3243672" y="2628973"/>
              <a:ext cx="5824928"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9AC5E30-46F4-473A-B5F0-9E9F075885BB}"/>
                </a:ext>
              </a:extLst>
            </p:cNvPr>
            <p:cNvCxnSpPr>
              <a:cxnSpLocks/>
              <a:stCxn id="173" idx="2"/>
            </p:cNvCxnSpPr>
            <p:nvPr/>
          </p:nvCxnSpPr>
          <p:spPr>
            <a:xfrm flipH="1">
              <a:off x="7966989" y="2628973"/>
              <a:ext cx="1101611"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19">
              <a:extLst>
                <a:ext uri="{FF2B5EF4-FFF2-40B4-BE49-F238E27FC236}">
                  <a16:creationId xmlns:a16="http://schemas.microsoft.com/office/drawing/2014/main" id="{74832456-5AC3-437B-B076-1F34A4E8D8AC}"/>
                </a:ext>
              </a:extLst>
            </p:cNvPr>
            <p:cNvSpPr txBox="1"/>
            <p:nvPr/>
          </p:nvSpPr>
          <p:spPr>
            <a:xfrm>
              <a:off x="7309900" y="4407748"/>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10.63.0.0/24</a:t>
              </a:r>
            </a:p>
          </p:txBody>
        </p:sp>
        <p:sp>
          <p:nvSpPr>
            <p:cNvPr id="183" name="Rectangle 182">
              <a:extLst>
                <a:ext uri="{FF2B5EF4-FFF2-40B4-BE49-F238E27FC236}">
                  <a16:creationId xmlns:a16="http://schemas.microsoft.com/office/drawing/2014/main" id="{0C25E97D-6A8F-458F-8599-AEE86FE57969}"/>
                </a:ext>
              </a:extLst>
            </p:cNvPr>
            <p:cNvSpPr/>
            <p:nvPr/>
          </p:nvSpPr>
          <p:spPr bwMode="auto">
            <a:xfrm>
              <a:off x="3321428" y="1660896"/>
              <a:ext cx="6862514" cy="11523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4095" y="2018032"/>
              <a:ext cx="319365" cy="319365"/>
            </a:xfrm>
            <a:prstGeom prst="rect">
              <a:avLst/>
            </a:prstGeom>
          </p:spPr>
        </p:pic>
        <p:pic>
          <p:nvPicPr>
            <p:cNvPr id="185" name="Graphic 90">
              <a:extLst>
                <a:ext uri="{FF2B5EF4-FFF2-40B4-BE49-F238E27FC236}">
                  <a16:creationId xmlns:a16="http://schemas.microsoft.com/office/drawing/2014/main" id="{D2486B6D-7CA8-4D28-864F-0037FAB86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9058" y="4740174"/>
              <a:ext cx="319365" cy="319365"/>
            </a:xfrm>
            <a:prstGeom prst="rect">
              <a:avLst/>
            </a:prstGeom>
          </p:spPr>
        </p:pic>
        <p:pic>
          <p:nvPicPr>
            <p:cNvPr id="187" name="Graphic 91">
              <a:extLst>
                <a:ext uri="{FF2B5EF4-FFF2-40B4-BE49-F238E27FC236}">
                  <a16:creationId xmlns:a16="http://schemas.microsoft.com/office/drawing/2014/main" id="{56C3D1CE-80CB-470B-893A-646618410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964" y="6109086"/>
              <a:ext cx="308264" cy="308264"/>
            </a:xfrm>
            <a:prstGeom prst="rect">
              <a:avLst/>
            </a:prstGeom>
          </p:spPr>
        </p:pic>
        <p:pic>
          <p:nvPicPr>
            <p:cNvPr id="188" name="Graphic 92">
              <a:extLst>
                <a:ext uri="{FF2B5EF4-FFF2-40B4-BE49-F238E27FC236}">
                  <a16:creationId xmlns:a16="http://schemas.microsoft.com/office/drawing/2014/main" id="{F4A95E05-24F7-4F1A-919D-048A22C144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5399" y="4753851"/>
              <a:ext cx="350054" cy="350054"/>
            </a:xfrm>
            <a:prstGeom prst="rect">
              <a:avLst/>
            </a:prstGeom>
          </p:spPr>
        </p:pic>
        <p:pic>
          <p:nvPicPr>
            <p:cNvPr id="189" name="Graphic 94">
              <a:extLst>
                <a:ext uri="{FF2B5EF4-FFF2-40B4-BE49-F238E27FC236}">
                  <a16:creationId xmlns:a16="http://schemas.microsoft.com/office/drawing/2014/main" id="{E2105203-3A4B-4941-8503-5C03601FAC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3926" y="5669231"/>
              <a:ext cx="328675" cy="328675"/>
            </a:xfrm>
            <a:prstGeom prst="rect">
              <a:avLst/>
            </a:prstGeom>
          </p:spPr>
        </p:pic>
        <p:pic>
          <p:nvPicPr>
            <p:cNvPr id="190" name="Graphic 95">
              <a:extLst>
                <a:ext uri="{FF2B5EF4-FFF2-40B4-BE49-F238E27FC236}">
                  <a16:creationId xmlns:a16="http://schemas.microsoft.com/office/drawing/2014/main" id="{89803068-F855-49AB-A0F6-F98565ACC7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9664" y="5919644"/>
              <a:ext cx="308264" cy="308264"/>
            </a:xfrm>
            <a:prstGeom prst="rect">
              <a:avLst/>
            </a:prstGeom>
          </p:spPr>
        </p:pic>
        <p:pic>
          <p:nvPicPr>
            <p:cNvPr id="191" name="Graphic 109">
              <a:extLst>
                <a:ext uri="{FF2B5EF4-FFF2-40B4-BE49-F238E27FC236}">
                  <a16:creationId xmlns:a16="http://schemas.microsoft.com/office/drawing/2014/main" id="{8EABE013-D8D1-4E62-A445-C39151264F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4343" y="1962030"/>
              <a:ext cx="265416" cy="265416"/>
            </a:xfrm>
            <a:prstGeom prst="rect">
              <a:avLst/>
            </a:prstGeom>
          </p:spPr>
        </p:pic>
        <p:pic>
          <p:nvPicPr>
            <p:cNvPr id="192" name="Graphic 110">
              <a:extLst>
                <a:ext uri="{FF2B5EF4-FFF2-40B4-BE49-F238E27FC236}">
                  <a16:creationId xmlns:a16="http://schemas.microsoft.com/office/drawing/2014/main" id="{84A53A39-2D43-48B5-A30C-87F8254E64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34048" y="869799"/>
              <a:ext cx="308264" cy="308264"/>
            </a:xfrm>
            <a:prstGeom prst="rect">
              <a:avLst/>
            </a:prstGeom>
          </p:spPr>
        </p:pic>
        <p:pic>
          <p:nvPicPr>
            <p:cNvPr id="193" name="Graphic 111">
              <a:extLst>
                <a:ext uri="{FF2B5EF4-FFF2-40B4-BE49-F238E27FC236}">
                  <a16:creationId xmlns:a16="http://schemas.microsoft.com/office/drawing/2014/main" id="{07187156-DD93-4999-BC94-6CD5ECEF91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4352" y="3449125"/>
              <a:ext cx="246547" cy="246547"/>
            </a:xfrm>
            <a:prstGeom prst="rect">
              <a:avLst/>
            </a:prstGeom>
          </p:spPr>
        </p:pic>
        <p:pic>
          <p:nvPicPr>
            <p:cNvPr id="194" name="Graphic 112">
              <a:extLst>
                <a:ext uri="{FF2B5EF4-FFF2-40B4-BE49-F238E27FC236}">
                  <a16:creationId xmlns:a16="http://schemas.microsoft.com/office/drawing/2014/main" id="{18FC3E17-D285-4266-941B-28A4C3064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3801" y="4735361"/>
              <a:ext cx="319365" cy="319365"/>
            </a:xfrm>
            <a:prstGeom prst="rect">
              <a:avLst/>
            </a:prstGeom>
          </p:spPr>
        </p:pic>
        <p:pic>
          <p:nvPicPr>
            <p:cNvPr id="195" name="Graphic 124">
              <a:extLst>
                <a:ext uri="{FF2B5EF4-FFF2-40B4-BE49-F238E27FC236}">
                  <a16:creationId xmlns:a16="http://schemas.microsoft.com/office/drawing/2014/main" id="{9B5F1FB5-4473-4734-BCF3-C9C07898C0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5524" y="5684710"/>
              <a:ext cx="328675" cy="328675"/>
            </a:xfrm>
            <a:prstGeom prst="rect">
              <a:avLst/>
            </a:prstGeom>
          </p:spPr>
        </p:pic>
        <p:sp>
          <p:nvSpPr>
            <p:cNvPr id="196" name="Rectangle 195">
              <a:extLst>
                <a:ext uri="{FF2B5EF4-FFF2-40B4-BE49-F238E27FC236}">
                  <a16:creationId xmlns:a16="http://schemas.microsoft.com/office/drawing/2014/main" id="{E5F569CC-7EA2-49DD-831F-CD12C22B0027}"/>
                </a:ext>
              </a:extLst>
            </p:cNvPr>
            <p:cNvSpPr/>
            <p:nvPr/>
          </p:nvSpPr>
          <p:spPr bwMode="auto">
            <a:xfrm>
              <a:off x="7367290" y="4639046"/>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97" name="Graphic 134">
              <a:extLst>
                <a:ext uri="{FF2B5EF4-FFF2-40B4-BE49-F238E27FC236}">
                  <a16:creationId xmlns:a16="http://schemas.microsoft.com/office/drawing/2014/main" id="{27EAF631-BD62-4CF7-BE62-E8117BA0CF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4955" y="6127620"/>
              <a:ext cx="308264" cy="308264"/>
            </a:xfrm>
            <a:prstGeom prst="rect">
              <a:avLst/>
            </a:prstGeom>
          </p:spPr>
        </p:pic>
      </p:grpSp>
    </p:spTree>
    <p:extLst>
      <p:ext uri="{BB962C8B-B14F-4D97-AF65-F5344CB8AC3E}">
        <p14:creationId xmlns:p14="http://schemas.microsoft.com/office/powerpoint/2010/main" val="246004650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A4F76-3223-45E6-B6AF-37674A4B5C8E}"/>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9F5FF329-9D7D-407A-9D26-AD9F510B745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258" y="2735155"/>
            <a:ext cx="1524213" cy="1524213"/>
          </a:xfrm>
          <a:prstGeom prst="rect">
            <a:avLst/>
          </a:prstGeom>
        </p:spPr>
      </p:pic>
    </p:spTree>
    <p:extLst>
      <p:ext uri="{BB962C8B-B14F-4D97-AF65-F5344CB8AC3E}">
        <p14:creationId xmlns:p14="http://schemas.microsoft.com/office/powerpoint/2010/main" val="37103071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632779"/>
            <a:ext cx="11533187" cy="411162"/>
          </a:xfrm>
        </p:spPr>
        <p:txBody>
          <a:bodyPr/>
          <a:lstStyle/>
          <a:p>
            <a:r>
              <a:rPr lang="en-US" dirty="0"/>
              <a:t>Routing Example (optional)</a:t>
            </a:r>
          </a:p>
        </p:txBody>
      </p:sp>
      <p:sp>
        <p:nvSpPr>
          <p:cNvPr id="3" name="Rectangle 2">
            <a:extLst>
              <a:ext uri="{FF2B5EF4-FFF2-40B4-BE49-F238E27FC236}">
                <a16:creationId xmlns:a16="http://schemas.microsoft.com/office/drawing/2014/main" id="{4228DB02-75E0-4499-AD6E-B733CF4507D6}"/>
              </a:ext>
              <a:ext uri="{C183D7F6-B498-43B3-948B-1728B52AA6E4}">
                <adec:decorative xmlns:adec="http://schemas.microsoft.com/office/drawing/2017/decorative" val="1"/>
              </a:ext>
            </a:extLst>
          </p:cNvPr>
          <p:cNvSpPr/>
          <p:nvPr/>
        </p:nvSpPr>
        <p:spPr bwMode="auto">
          <a:xfrm>
            <a:off x="427039" y="1192213"/>
            <a:ext cx="11582400" cy="384545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67D1603F-3B59-459C-A92A-EC89FEBF1DC2}"/>
              </a:ext>
            </a:extLst>
          </p:cNvPr>
          <p:cNvSpPr/>
          <p:nvPr/>
        </p:nvSpPr>
        <p:spPr>
          <a:xfrm>
            <a:off x="723901" y="2412701"/>
            <a:ext cx="3182937" cy="153888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spAutoFit/>
          </a:bodyPr>
          <a:lstStyle/>
          <a:p>
            <a:r>
              <a:rPr lang="en-US" sz="2000" dirty="0">
                <a:solidFill>
                  <a:schemeClr val="tx1"/>
                </a:solidFill>
              </a:rPr>
              <a:t>All traffic coming into the public subnet and headed for the private subnet must be go through the virtual network appliance</a:t>
            </a:r>
          </a:p>
        </p:txBody>
      </p:sp>
      <p:pic>
        <p:nvPicPr>
          <p:cNvPr id="10" name="Picture 9" descr="Diagram of three subnets, left to right: public, DMZ, and private. A route table with custom route is associated with the public subnet. Traffic flows from the public subnet through the DMZ subnet to the private subnet">
            <a:extLst>
              <a:ext uri="{FF2B5EF4-FFF2-40B4-BE49-F238E27FC236}">
                <a16:creationId xmlns:a16="http://schemas.microsoft.com/office/drawing/2014/main" id="{3849199A-99C8-4885-BA0D-EC855EA71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500" y="1471888"/>
            <a:ext cx="7664046" cy="3420508"/>
          </a:xfrm>
          <a:prstGeom prst="rect">
            <a:avLst/>
          </a:prstGeom>
        </p:spPr>
      </p:pic>
      <p:sp>
        <p:nvSpPr>
          <p:cNvPr id="11" name="Rectangle 10">
            <a:extLst>
              <a:ext uri="{FF2B5EF4-FFF2-40B4-BE49-F238E27FC236}">
                <a16:creationId xmlns:a16="http://schemas.microsoft.com/office/drawing/2014/main" id="{4708CEF7-8707-48FA-B977-C3BDB7A9E58C}"/>
              </a:ext>
            </a:extLst>
          </p:cNvPr>
          <p:cNvSpPr/>
          <p:nvPr/>
        </p:nvSpPr>
        <p:spPr>
          <a:xfrm>
            <a:off x="415925" y="5172071"/>
            <a:ext cx="2962656"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a:pPr>
            <a:r>
              <a:rPr lang="en-US" sz="2000" dirty="0">
                <a:solidFill>
                  <a:schemeClr val="tx1"/>
                </a:solidFill>
              </a:rPr>
              <a:t>Create a routing table</a:t>
            </a:r>
          </a:p>
        </p:txBody>
      </p:sp>
      <p:sp>
        <p:nvSpPr>
          <p:cNvPr id="12" name="Rectangle 11">
            <a:extLst>
              <a:ext uri="{FF2B5EF4-FFF2-40B4-BE49-F238E27FC236}">
                <a16:creationId xmlns:a16="http://schemas.microsoft.com/office/drawing/2014/main" id="{57A97253-78A3-4EC5-A2D6-944C2DD73E37}"/>
              </a:ext>
            </a:extLst>
          </p:cNvPr>
          <p:cNvSpPr/>
          <p:nvPr/>
        </p:nvSpPr>
        <p:spPr>
          <a:xfrm>
            <a:off x="3535363" y="5172071"/>
            <a:ext cx="5151437"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startAt="2"/>
            </a:pPr>
            <a:r>
              <a:rPr lang="en-US" sz="2000" dirty="0">
                <a:solidFill>
                  <a:schemeClr val="tx1"/>
                </a:solidFill>
              </a:rPr>
              <a:t>Add a custom route that requires all private subnet traffic be directed to a network appliance </a:t>
            </a:r>
          </a:p>
        </p:txBody>
      </p:sp>
      <p:sp>
        <p:nvSpPr>
          <p:cNvPr id="13" name="Rectangle 12">
            <a:extLst>
              <a:ext uri="{FF2B5EF4-FFF2-40B4-BE49-F238E27FC236}">
                <a16:creationId xmlns:a16="http://schemas.microsoft.com/office/drawing/2014/main" id="{A730411D-9F0E-4272-9BA9-DB513FBF6368}"/>
              </a:ext>
            </a:extLst>
          </p:cNvPr>
          <p:cNvSpPr/>
          <p:nvPr/>
        </p:nvSpPr>
        <p:spPr>
          <a:xfrm>
            <a:off x="8843582" y="5172071"/>
            <a:ext cx="3154744"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startAt="3"/>
            </a:pPr>
            <a:r>
              <a:rPr lang="en-US" sz="2000" dirty="0">
                <a:solidFill>
                  <a:schemeClr val="tx1"/>
                </a:solidFill>
              </a:rPr>
              <a:t>Associate the new route to the public subnet</a:t>
            </a:r>
          </a:p>
        </p:txBody>
      </p:sp>
    </p:spTree>
    <p:extLst>
      <p:ext uri="{BB962C8B-B14F-4D97-AF65-F5344CB8AC3E}">
        <p14:creationId xmlns:p14="http://schemas.microsoft.com/office/powerpoint/2010/main" val="421246728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Routing Table (optional)</a:t>
            </a:r>
          </a:p>
        </p:txBody>
      </p:sp>
      <p:sp>
        <p:nvSpPr>
          <p:cNvPr id="3" name="Rectangle 2">
            <a:extLst>
              <a:ext uri="{FF2B5EF4-FFF2-40B4-BE49-F238E27FC236}">
                <a16:creationId xmlns:a16="http://schemas.microsoft.com/office/drawing/2014/main" id="{987A4317-F897-4188-B88E-DE5C782389A8}"/>
              </a:ext>
            </a:extLst>
          </p:cNvPr>
          <p:cNvSpPr/>
          <p:nvPr/>
        </p:nvSpPr>
        <p:spPr>
          <a:xfrm>
            <a:off x="436563" y="1339351"/>
            <a:ext cx="6074304" cy="16078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A standard routing protocol is used</a:t>
            </a:r>
            <a:br>
              <a:rPr lang="en-US" sz="2400" dirty="0">
                <a:solidFill>
                  <a:schemeClr val="tx1"/>
                </a:solidFill>
              </a:rPr>
            </a:br>
            <a:r>
              <a:rPr lang="en-US" sz="2400" dirty="0">
                <a:solidFill>
                  <a:schemeClr val="tx1"/>
                </a:solidFill>
              </a:rPr>
              <a:t>to exchange routing and reachability information between two or more networks </a:t>
            </a:r>
          </a:p>
        </p:txBody>
      </p:sp>
      <p:sp>
        <p:nvSpPr>
          <p:cNvPr id="4" name="Rectangle 3">
            <a:extLst>
              <a:ext uri="{FF2B5EF4-FFF2-40B4-BE49-F238E27FC236}">
                <a16:creationId xmlns:a16="http://schemas.microsoft.com/office/drawing/2014/main" id="{CA04A884-C9DE-4356-9F53-74C8F7E5F5DF}"/>
              </a:ext>
            </a:extLst>
          </p:cNvPr>
          <p:cNvSpPr/>
          <p:nvPr/>
        </p:nvSpPr>
        <p:spPr>
          <a:xfrm>
            <a:off x="436563" y="3242606"/>
            <a:ext cx="6074304" cy="16078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Routes are automatically added to the route table of all subnets with virtual network gateway route propagation enabled</a:t>
            </a:r>
          </a:p>
        </p:txBody>
      </p:sp>
      <p:sp>
        <p:nvSpPr>
          <p:cNvPr id="6" name="Rectangle 5">
            <a:extLst>
              <a:ext uri="{FF2B5EF4-FFF2-40B4-BE49-F238E27FC236}">
                <a16:creationId xmlns:a16="http://schemas.microsoft.com/office/drawing/2014/main" id="{8EE1F5C9-EB3A-42DB-A6C3-CB66E6CABE88}"/>
              </a:ext>
            </a:extLst>
          </p:cNvPr>
          <p:cNvSpPr/>
          <p:nvPr/>
        </p:nvSpPr>
        <p:spPr>
          <a:xfrm>
            <a:off x="436563" y="5145861"/>
            <a:ext cx="6074304" cy="11517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In most situations you will want to enable route propagation</a:t>
            </a:r>
          </a:p>
        </p:txBody>
      </p:sp>
      <p:sp>
        <p:nvSpPr>
          <p:cNvPr id="5" name="Rectangle 4">
            <a:extLst>
              <a:ext uri="{FF2B5EF4-FFF2-40B4-BE49-F238E27FC236}">
                <a16:creationId xmlns:a16="http://schemas.microsoft.com/office/drawing/2014/main" id="{40D5BBA3-F0A1-41C2-9504-A90F5E99364B}"/>
              </a:ext>
              <a:ext uri="{C183D7F6-B498-43B3-948B-1728B52AA6E4}">
                <adec:decorative xmlns:adec="http://schemas.microsoft.com/office/drawing/2017/decorative" val="1"/>
              </a:ext>
            </a:extLst>
          </p:cNvPr>
          <p:cNvSpPr/>
          <p:nvPr/>
        </p:nvSpPr>
        <p:spPr bwMode="auto">
          <a:xfrm>
            <a:off x="6697133" y="1192213"/>
            <a:ext cx="5312304"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Screenshot of the Create route table page. BGP route propagation is Enabled">
            <a:extLst>
              <a:ext uri="{FF2B5EF4-FFF2-40B4-BE49-F238E27FC236}">
                <a16:creationId xmlns:a16="http://schemas.microsoft.com/office/drawing/2014/main" id="{19782DD7-1F6B-4E65-82C0-7D81E887F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108" y="1439863"/>
            <a:ext cx="3590925" cy="4857750"/>
          </a:xfrm>
          <a:prstGeom prst="rect">
            <a:avLst/>
          </a:prstGeom>
          <a:ln>
            <a:noFill/>
          </a:ln>
        </p:spPr>
      </p:pic>
    </p:spTree>
    <p:extLst>
      <p:ext uri="{BB962C8B-B14F-4D97-AF65-F5344CB8AC3E}">
        <p14:creationId xmlns:p14="http://schemas.microsoft.com/office/powerpoint/2010/main" val="7785017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System Routes</a:t>
            </a:r>
          </a:p>
        </p:txBody>
      </p:sp>
      <p:sp>
        <p:nvSpPr>
          <p:cNvPr id="3" name="Rectangle 2">
            <a:extLst>
              <a:ext uri="{FF2B5EF4-FFF2-40B4-BE49-F238E27FC236}">
                <a16:creationId xmlns:a16="http://schemas.microsoft.com/office/drawing/2014/main" id="{F8627C1E-3EB7-474E-9CB8-7FD0CEE23A34}"/>
              </a:ext>
            </a:extLst>
          </p:cNvPr>
          <p:cNvSpPr/>
          <p:nvPr/>
        </p:nvSpPr>
        <p:spPr>
          <a:xfrm>
            <a:off x="436562" y="1192213"/>
            <a:ext cx="5094555" cy="51695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Aft>
                <a:spcPts val="600"/>
              </a:spcAft>
            </a:pPr>
            <a:r>
              <a:rPr lang="en-US" sz="2200" dirty="0">
                <a:solidFill>
                  <a:schemeClr val="tx1"/>
                </a:solidFill>
              </a:rPr>
              <a:t>System routes direct network traffic between virtual machines, on-premises networks, and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Traffic between VMs in the</a:t>
            </a:r>
            <a:br>
              <a:rPr lang="en-US" sz="2000" dirty="0">
                <a:solidFill>
                  <a:schemeClr val="tx1"/>
                </a:solidFill>
              </a:rPr>
            </a:br>
            <a:r>
              <a:rPr lang="en-US" sz="2000" dirty="0">
                <a:solidFill>
                  <a:schemeClr val="tx1"/>
                </a:solidFill>
              </a:rPr>
              <a:t>same subnet</a:t>
            </a:r>
          </a:p>
          <a:p>
            <a:pPr marL="246063" indent="-187325">
              <a:spcBef>
                <a:spcPts val="300"/>
              </a:spcBef>
              <a:spcAft>
                <a:spcPts val="600"/>
              </a:spcAft>
              <a:buFont typeface="Arial" panose="020B0604020202020204" pitchFamily="34" charset="0"/>
              <a:buChar char="•"/>
            </a:pPr>
            <a:r>
              <a:rPr lang="en-US" sz="2000" dirty="0">
                <a:solidFill>
                  <a:schemeClr val="tx1"/>
                </a:solidFill>
              </a:rPr>
              <a:t>Between VMs in different subnets in the same virtual network</a:t>
            </a:r>
          </a:p>
          <a:p>
            <a:pPr marL="246063" indent="-187325">
              <a:spcBef>
                <a:spcPts val="300"/>
              </a:spcBef>
              <a:spcAft>
                <a:spcPts val="600"/>
              </a:spcAft>
              <a:buFont typeface="Arial" panose="020B0604020202020204" pitchFamily="34" charset="0"/>
              <a:buChar char="•"/>
            </a:pPr>
            <a:r>
              <a:rPr lang="en-US" sz="2000" dirty="0">
                <a:solidFill>
                  <a:schemeClr val="tx1"/>
                </a:solidFill>
              </a:rPr>
              <a:t>Data flow from VMs to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Communication between VMs using a VNet-to-VNet VPN</a:t>
            </a:r>
          </a:p>
          <a:p>
            <a:pPr marL="246063" indent="-187325">
              <a:spcBef>
                <a:spcPts val="300"/>
              </a:spcBef>
              <a:spcAft>
                <a:spcPts val="600"/>
              </a:spcAft>
              <a:buFont typeface="Arial" panose="020B0604020202020204" pitchFamily="34" charset="0"/>
              <a:buChar char="•"/>
            </a:pPr>
            <a:r>
              <a:rPr lang="en-US" sz="2000" dirty="0">
                <a:solidFill>
                  <a:schemeClr val="tx1"/>
                </a:solidFill>
              </a:rPr>
              <a:t>Site-to-Site and ExpressRoute communication through the</a:t>
            </a:r>
            <a:br>
              <a:rPr lang="en-US" sz="2000" dirty="0">
                <a:solidFill>
                  <a:schemeClr val="tx1"/>
                </a:solidFill>
              </a:rPr>
            </a:br>
            <a:r>
              <a:rPr lang="en-US" sz="2000" dirty="0">
                <a:solidFill>
                  <a:schemeClr val="tx1"/>
                </a:solidFill>
              </a:rPr>
              <a:t>VPN gateway</a:t>
            </a:r>
          </a:p>
        </p:txBody>
      </p:sp>
      <p:sp>
        <p:nvSpPr>
          <p:cNvPr id="5" name="Rectangle 4">
            <a:extLst>
              <a:ext uri="{FF2B5EF4-FFF2-40B4-BE49-F238E27FC236}">
                <a16:creationId xmlns:a16="http://schemas.microsoft.com/office/drawing/2014/main" id="{D4D8422F-B022-45C4-AABA-876FD4C917DB}"/>
              </a:ext>
              <a:ext uri="{C183D7F6-B498-43B3-948B-1728B52AA6E4}">
                <adec:decorative xmlns:adec="http://schemas.microsoft.com/office/drawing/2017/decorative" val="1"/>
              </a:ext>
            </a:extLst>
          </p:cNvPr>
          <p:cNvSpPr/>
          <p:nvPr/>
        </p:nvSpPr>
        <p:spPr bwMode="auto">
          <a:xfrm>
            <a:off x="5760720" y="1192213"/>
            <a:ext cx="6248717"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9" name="Table 8">
            <a:extLst>
              <a:ext uri="{FF2B5EF4-FFF2-40B4-BE49-F238E27FC236}">
                <a16:creationId xmlns:a16="http://schemas.microsoft.com/office/drawing/2014/main" id="{2B20BF9D-879E-46F0-BED7-9A46F464071F}"/>
              </a:ext>
            </a:extLst>
          </p:cNvPr>
          <p:cNvGraphicFramePr>
            <a:graphicFrameLocks noGrp="1"/>
          </p:cNvGraphicFramePr>
          <p:nvPr>
            <p:extLst>
              <p:ext uri="{D42A27DB-BD31-4B8C-83A1-F6EECF244321}">
                <p14:modId xmlns:p14="http://schemas.microsoft.com/office/powerpoint/2010/main" val="41523770"/>
              </p:ext>
            </p:extLst>
          </p:nvPr>
        </p:nvGraphicFramePr>
        <p:xfrm>
          <a:off x="7913091" y="4731469"/>
          <a:ext cx="1897024" cy="530433"/>
        </p:xfrm>
        <a:graphic>
          <a:graphicData uri="http://schemas.openxmlformats.org/drawingml/2006/table">
            <a:tbl>
              <a:tblPr firstRow="1" bandRow="1"/>
              <a:tblGrid>
                <a:gridCol w="948512">
                  <a:extLst>
                    <a:ext uri="{9D8B030D-6E8A-4147-A177-3AD203B41FA5}">
                      <a16:colId xmlns:a16="http://schemas.microsoft.com/office/drawing/2014/main" val="2041782024"/>
                    </a:ext>
                  </a:extLst>
                </a:gridCol>
                <a:gridCol w="948512">
                  <a:extLst>
                    <a:ext uri="{9D8B030D-6E8A-4147-A177-3AD203B41FA5}">
                      <a16:colId xmlns:a16="http://schemas.microsoft.com/office/drawing/2014/main" val="682074058"/>
                    </a:ext>
                  </a:extLst>
                </a:gridCol>
              </a:tblGrid>
              <a:tr h="176811">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68356132"/>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51558768"/>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254989881"/>
                  </a:ext>
                </a:extLst>
              </a:tr>
            </a:tbl>
          </a:graphicData>
        </a:graphic>
      </p:graphicFrame>
      <p:grpSp>
        <p:nvGrpSpPr>
          <p:cNvPr id="2" name="Group 1" descr="System routes connect the frontend subnet with the backend subnet and the internet. ">
            <a:extLst>
              <a:ext uri="{FF2B5EF4-FFF2-40B4-BE49-F238E27FC236}">
                <a16:creationId xmlns:a16="http://schemas.microsoft.com/office/drawing/2014/main" id="{8C9BC62D-6629-4417-8204-D391B3BF2029}"/>
              </a:ext>
            </a:extLst>
          </p:cNvPr>
          <p:cNvGrpSpPr/>
          <p:nvPr/>
        </p:nvGrpSpPr>
        <p:grpSpPr>
          <a:xfrm>
            <a:off x="6152515" y="1752748"/>
            <a:ext cx="5381625" cy="3810414"/>
            <a:chOff x="6152515" y="1752748"/>
            <a:chExt cx="5381625" cy="3810414"/>
          </a:xfrm>
        </p:grpSpPr>
        <p:sp>
          <p:nvSpPr>
            <p:cNvPr id="6" name="Rectangle 5">
              <a:extLst>
                <a:ext uri="{FF2B5EF4-FFF2-40B4-BE49-F238E27FC236}">
                  <a16:creationId xmlns:a16="http://schemas.microsoft.com/office/drawing/2014/main" id="{C5E20124-6D67-474F-A3B9-FDECBA62AC29}"/>
                </a:ext>
              </a:extLst>
            </p:cNvPr>
            <p:cNvSpPr/>
            <p:nvPr/>
          </p:nvSpPr>
          <p:spPr>
            <a:xfrm>
              <a:off x="6255550" y="31362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Connector: Elbow 7">
              <a:extLst>
                <a:ext uri="{FF2B5EF4-FFF2-40B4-BE49-F238E27FC236}">
                  <a16:creationId xmlns:a16="http://schemas.microsoft.com/office/drawing/2014/main" id="{F0CF78EF-7D6F-436E-90A1-AEAC9113F449}"/>
                </a:ext>
              </a:extLst>
            </p:cNvPr>
            <p:cNvCxnSpPr>
              <a:cxnSpLocks/>
              <a:stCxn id="6" idx="3"/>
              <a:endCxn id="14" idx="1"/>
            </p:cNvCxnSpPr>
            <p:nvPr/>
          </p:nvCxnSpPr>
          <p:spPr>
            <a:xfrm flipV="1">
              <a:off x="7918401" y="3685540"/>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0" name="Connector: Elbow 9">
              <a:extLst>
                <a:ext uri="{FF2B5EF4-FFF2-40B4-BE49-F238E27FC236}">
                  <a16:creationId xmlns:a16="http://schemas.microsoft.com/office/drawing/2014/main" id="{B2964091-967E-42BF-9E04-0207E83099C8}"/>
                </a:ext>
              </a:extLst>
            </p:cNvPr>
            <p:cNvCxnSpPr>
              <a:cxnSpLocks/>
              <a:stCxn id="14" idx="2"/>
              <a:endCxn id="9" idx="0"/>
            </p:cNvCxnSpPr>
            <p:nvPr/>
          </p:nvCxnSpPr>
          <p:spPr>
            <a:xfrm rot="5400000">
              <a:off x="9414635" y="3694483"/>
              <a:ext cx="483955" cy="159001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1" name="TextBox 10">
              <a:extLst>
                <a:ext uri="{FF2B5EF4-FFF2-40B4-BE49-F238E27FC236}">
                  <a16:creationId xmlns:a16="http://schemas.microsoft.com/office/drawing/2014/main" id="{1D959314-73C9-43E0-8020-9D9290FE7BAA}"/>
                </a:ext>
              </a:extLst>
            </p:cNvPr>
            <p:cNvSpPr txBox="1"/>
            <p:nvPr/>
          </p:nvSpPr>
          <p:spPr>
            <a:xfrm>
              <a:off x="8156046" y="4853133"/>
              <a:ext cx="1358794"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Routing Table</a:t>
              </a:r>
            </a:p>
          </p:txBody>
        </p:sp>
        <p:sp>
          <p:nvSpPr>
            <p:cNvPr id="12" name="Rectangle 11">
              <a:extLst>
                <a:ext uri="{FF2B5EF4-FFF2-40B4-BE49-F238E27FC236}">
                  <a16:creationId xmlns:a16="http://schemas.microsoft.com/office/drawing/2014/main" id="{BCB9669A-536B-4984-9E2E-C70C37A0AADA}"/>
                </a:ext>
              </a:extLst>
            </p:cNvPr>
            <p:cNvSpPr/>
            <p:nvPr/>
          </p:nvSpPr>
          <p:spPr>
            <a:xfrm>
              <a:off x="8258120" y="2589171"/>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3" name="Rectangle 12">
              <a:extLst>
                <a:ext uri="{FF2B5EF4-FFF2-40B4-BE49-F238E27FC236}">
                  <a16:creationId xmlns:a16="http://schemas.microsoft.com/office/drawing/2014/main" id="{3C2BDC07-BCD4-45F3-BEA0-1ABBBF8ADC31}"/>
                </a:ext>
              </a:extLst>
            </p:cNvPr>
            <p:cNvSpPr/>
            <p:nvPr/>
          </p:nvSpPr>
          <p:spPr>
            <a:xfrm>
              <a:off x="8267396" y="3402937"/>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4" name="Rectangle 13">
              <a:extLst>
                <a:ext uri="{FF2B5EF4-FFF2-40B4-BE49-F238E27FC236}">
                  <a16:creationId xmlns:a16="http://schemas.microsoft.com/office/drawing/2014/main" id="{96D0D484-7FC7-4B2B-A3F3-CE90229F5229}"/>
                </a:ext>
              </a:extLst>
            </p:cNvPr>
            <p:cNvSpPr/>
            <p:nvPr/>
          </p:nvSpPr>
          <p:spPr>
            <a:xfrm>
              <a:off x="9620194" y="31235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Connector: Elbow 14">
              <a:extLst>
                <a:ext uri="{FF2B5EF4-FFF2-40B4-BE49-F238E27FC236}">
                  <a16:creationId xmlns:a16="http://schemas.microsoft.com/office/drawing/2014/main" id="{485A11BB-B088-49E6-B7BE-76E20DF30ECC}"/>
                </a:ext>
              </a:extLst>
            </p:cNvPr>
            <p:cNvCxnSpPr>
              <a:cxnSpLocks/>
              <a:stCxn id="6" idx="2"/>
              <a:endCxn id="9" idx="0"/>
            </p:cNvCxnSpPr>
            <p:nvPr/>
          </p:nvCxnSpPr>
          <p:spPr>
            <a:xfrm rot="16200000" flipH="1">
              <a:off x="7738662" y="3608527"/>
              <a:ext cx="471255" cy="177462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6" name="Freeform 44">
              <a:extLst>
                <a:ext uri="{FF2B5EF4-FFF2-40B4-BE49-F238E27FC236}">
                  <a16:creationId xmlns:a16="http://schemas.microsoft.com/office/drawing/2014/main" id="{6EA7FF2B-04FB-4947-B064-429CA0EC31F8}"/>
                </a:ext>
              </a:extLst>
            </p:cNvPr>
            <p:cNvSpPr>
              <a:spLocks noChangeAspect="1" noEditPoints="1"/>
            </p:cNvSpPr>
            <p:nvPr/>
          </p:nvSpPr>
          <p:spPr bwMode="black">
            <a:xfrm>
              <a:off x="6602990" y="3277705"/>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sp>
          <p:nvSpPr>
            <p:cNvPr id="18" name="Freeform 44">
              <a:extLst>
                <a:ext uri="{FF2B5EF4-FFF2-40B4-BE49-F238E27FC236}">
                  <a16:creationId xmlns:a16="http://schemas.microsoft.com/office/drawing/2014/main" id="{D1D63FB6-960D-466D-9ED9-314F2C6E1B2B}"/>
                </a:ext>
              </a:extLst>
            </p:cNvPr>
            <p:cNvSpPr>
              <a:spLocks noChangeAspect="1" noEditPoints="1"/>
            </p:cNvSpPr>
            <p:nvPr/>
          </p:nvSpPr>
          <p:spPr bwMode="black">
            <a:xfrm>
              <a:off x="7146412" y="3574720"/>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cxnSp>
          <p:nvCxnSpPr>
            <p:cNvPr id="19" name="Connector: Elbow 18">
              <a:extLst>
                <a:ext uri="{FF2B5EF4-FFF2-40B4-BE49-F238E27FC236}">
                  <a16:creationId xmlns:a16="http://schemas.microsoft.com/office/drawing/2014/main" id="{6D086D7A-934F-4727-B888-1E4279F936A8}"/>
                </a:ext>
              </a:extLst>
            </p:cNvPr>
            <p:cNvCxnSpPr>
              <a:cxnSpLocks/>
              <a:stCxn id="6" idx="0"/>
              <a:endCxn id="12" idx="1"/>
            </p:cNvCxnSpPr>
            <p:nvPr/>
          </p:nvCxnSpPr>
          <p:spPr>
            <a:xfrm rot="5400000" flipH="1" flipV="1">
              <a:off x="7514295" y="2392440"/>
              <a:ext cx="316506" cy="1171144"/>
            </a:xfrm>
            <a:prstGeom prst="bentConnector2">
              <a:avLst/>
            </a:prstGeom>
            <a:noFill/>
            <a:ln w="15875" cap="flat" cmpd="sng" algn="ctr">
              <a:solidFill>
                <a:srgbClr val="E7E6E6">
                  <a:lumMod val="50000"/>
                </a:srgbClr>
              </a:solidFill>
              <a:prstDash val="solid"/>
              <a:miter lim="800000"/>
              <a:tailEnd type="none"/>
            </a:ln>
            <a:effectLst/>
          </p:spPr>
        </p:cxnSp>
        <p:sp>
          <p:nvSpPr>
            <p:cNvPr id="20" name="TextBox 19">
              <a:extLst>
                <a:ext uri="{FF2B5EF4-FFF2-40B4-BE49-F238E27FC236}">
                  <a16:creationId xmlns:a16="http://schemas.microsoft.com/office/drawing/2014/main" id="{2F65E2BD-0BA4-4486-B787-DACF5F93D676}"/>
                </a:ext>
              </a:extLst>
            </p:cNvPr>
            <p:cNvSpPr txBox="1"/>
            <p:nvPr/>
          </p:nvSpPr>
          <p:spPr>
            <a:xfrm>
              <a:off x="6317720" y="3929208"/>
              <a:ext cx="1596919"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Frontend Subnet</a:t>
              </a:r>
            </a:p>
          </p:txBody>
        </p:sp>
        <p:sp>
          <p:nvSpPr>
            <p:cNvPr id="21" name="TextBox 20">
              <a:extLst>
                <a:ext uri="{FF2B5EF4-FFF2-40B4-BE49-F238E27FC236}">
                  <a16:creationId xmlns:a16="http://schemas.microsoft.com/office/drawing/2014/main" id="{C09612EF-CBA9-4033-89DA-695F145728F1}"/>
                </a:ext>
              </a:extLst>
            </p:cNvPr>
            <p:cNvSpPr txBox="1"/>
            <p:nvPr/>
          </p:nvSpPr>
          <p:spPr>
            <a:xfrm>
              <a:off x="9746721" y="3910158"/>
              <a:ext cx="1520720"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Backend Subnet</a:t>
              </a:r>
            </a:p>
          </p:txBody>
        </p:sp>
        <p:pic>
          <p:nvPicPr>
            <p:cNvPr id="22" name="Picture 21">
              <a:extLst>
                <a:ext uri="{FF2B5EF4-FFF2-40B4-BE49-F238E27FC236}">
                  <a16:creationId xmlns:a16="http://schemas.microsoft.com/office/drawing/2014/main" id="{D8510FC3-24EF-4B8A-B047-205393517BA0}"/>
                </a:ext>
              </a:extLst>
            </p:cNvPr>
            <p:cNvPicPr>
              <a:picLocks noChangeAspect="1"/>
            </p:cNvPicPr>
            <p:nvPr/>
          </p:nvPicPr>
          <p:blipFill>
            <a:blip r:embed="rId3">
              <a:biLevel thresh="75000"/>
            </a:blip>
            <a:stretch>
              <a:fillRect/>
            </a:stretch>
          </p:blipFill>
          <p:spPr>
            <a:xfrm>
              <a:off x="8236903" y="1752748"/>
              <a:ext cx="1039813" cy="607683"/>
            </a:xfrm>
            <a:prstGeom prst="rect">
              <a:avLst/>
            </a:prstGeom>
            <a:ln>
              <a:noFill/>
            </a:ln>
          </p:spPr>
        </p:pic>
        <p:sp>
          <p:nvSpPr>
            <p:cNvPr id="23" name="TextBox 22">
              <a:extLst>
                <a:ext uri="{FF2B5EF4-FFF2-40B4-BE49-F238E27FC236}">
                  <a16:creationId xmlns:a16="http://schemas.microsoft.com/office/drawing/2014/main" id="{4C3529DF-D4B4-4813-BBAA-EAFE27FD9FA1}"/>
                </a:ext>
              </a:extLst>
            </p:cNvPr>
            <p:cNvSpPr txBox="1"/>
            <p:nvPr/>
          </p:nvSpPr>
          <p:spPr>
            <a:xfrm>
              <a:off x="8308447" y="2024209"/>
              <a:ext cx="911118"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Internet</a:t>
              </a:r>
            </a:p>
          </p:txBody>
        </p:sp>
        <p:cxnSp>
          <p:nvCxnSpPr>
            <p:cNvPr id="24" name="Connector: Elbow 23">
              <a:extLst>
                <a:ext uri="{FF2B5EF4-FFF2-40B4-BE49-F238E27FC236}">
                  <a16:creationId xmlns:a16="http://schemas.microsoft.com/office/drawing/2014/main" id="{D13AE39B-0C01-41C4-A642-9D5B7B0F5595}"/>
                </a:ext>
              </a:extLst>
            </p:cNvPr>
            <p:cNvCxnSpPr>
              <a:cxnSpLocks/>
              <a:stCxn id="12" idx="0"/>
              <a:endCxn id="22" idx="2"/>
            </p:cNvCxnSpPr>
            <p:nvPr/>
          </p:nvCxnSpPr>
          <p:spPr>
            <a:xfrm rot="5400000" flipH="1" flipV="1">
              <a:off x="8640662" y="2473024"/>
              <a:ext cx="228740" cy="3555"/>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5" name="Picture 24">
              <a:extLst>
                <a:ext uri="{FF2B5EF4-FFF2-40B4-BE49-F238E27FC236}">
                  <a16:creationId xmlns:a16="http://schemas.microsoft.com/office/drawing/2014/main" id="{55F66469-2F68-4101-A86F-1A37EDD335D1}"/>
                </a:ext>
              </a:extLst>
            </p:cNvPr>
            <p:cNvPicPr>
              <a:picLocks noChangeAspect="1"/>
            </p:cNvPicPr>
            <p:nvPr/>
          </p:nvPicPr>
          <p:blipFill>
            <a:blip r:embed="rId4"/>
            <a:stretch>
              <a:fillRect/>
            </a:stretch>
          </p:blipFill>
          <p:spPr>
            <a:xfrm>
              <a:off x="9837447" y="3283559"/>
              <a:ext cx="496543" cy="371681"/>
            </a:xfrm>
            <a:prstGeom prst="rect">
              <a:avLst/>
            </a:prstGeom>
          </p:spPr>
        </p:pic>
        <p:pic>
          <p:nvPicPr>
            <p:cNvPr id="26" name="Picture 25">
              <a:extLst>
                <a:ext uri="{FF2B5EF4-FFF2-40B4-BE49-F238E27FC236}">
                  <a16:creationId xmlns:a16="http://schemas.microsoft.com/office/drawing/2014/main" id="{61C532D9-2B14-4EF2-A801-F0668CCBA3F6}"/>
                </a:ext>
              </a:extLst>
            </p:cNvPr>
            <p:cNvPicPr>
              <a:picLocks noChangeAspect="1"/>
            </p:cNvPicPr>
            <p:nvPr/>
          </p:nvPicPr>
          <p:blipFill>
            <a:blip r:embed="rId4"/>
            <a:stretch>
              <a:fillRect/>
            </a:stretch>
          </p:blipFill>
          <p:spPr>
            <a:xfrm>
              <a:off x="10437522" y="3521684"/>
              <a:ext cx="496543" cy="371681"/>
            </a:xfrm>
            <a:prstGeom prst="rect">
              <a:avLst/>
            </a:prstGeom>
          </p:spPr>
        </p:pic>
        <p:sp>
          <p:nvSpPr>
            <p:cNvPr id="27" name="Rectangle 26">
              <a:extLst>
                <a:ext uri="{FF2B5EF4-FFF2-40B4-BE49-F238E27FC236}">
                  <a16:creationId xmlns:a16="http://schemas.microsoft.com/office/drawing/2014/main" id="{5562A242-2696-47E0-9CF2-4E3D38B696E9}"/>
                </a:ext>
              </a:extLst>
            </p:cNvPr>
            <p:cNvSpPr/>
            <p:nvPr/>
          </p:nvSpPr>
          <p:spPr>
            <a:xfrm>
              <a:off x="6152515" y="2447290"/>
              <a:ext cx="5381625" cy="2971800"/>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94AB46A6-2D01-41F7-BAE0-423EF7ED62EB}"/>
                </a:ext>
              </a:extLst>
            </p:cNvPr>
            <p:cNvSpPr txBox="1"/>
            <p:nvPr/>
          </p:nvSpPr>
          <p:spPr>
            <a:xfrm>
              <a:off x="9984845" y="5224608"/>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grpSp>
    </p:spTree>
    <p:extLst>
      <p:ext uri="{BB962C8B-B14F-4D97-AF65-F5344CB8AC3E}">
        <p14:creationId xmlns:p14="http://schemas.microsoft.com/office/powerpoint/2010/main" val="99872804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Route (optional)</a:t>
            </a:r>
          </a:p>
        </p:txBody>
      </p:sp>
      <p:sp>
        <p:nvSpPr>
          <p:cNvPr id="3" name="Rectangle 2">
            <a:extLst>
              <a:ext uri="{FF2B5EF4-FFF2-40B4-BE49-F238E27FC236}">
                <a16:creationId xmlns:a16="http://schemas.microsoft.com/office/drawing/2014/main" id="{7BA60AC9-4980-4EC3-937A-23ECD4421A30}"/>
              </a:ext>
            </a:extLst>
          </p:cNvPr>
          <p:cNvSpPr/>
          <p:nvPr/>
        </p:nvSpPr>
        <p:spPr>
          <a:xfrm>
            <a:off x="436562" y="1300075"/>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When you create a route there are several Next hop types </a:t>
            </a:r>
          </a:p>
        </p:txBody>
      </p:sp>
      <p:sp>
        <p:nvSpPr>
          <p:cNvPr id="4" name="Rectangle 3">
            <a:extLst>
              <a:ext uri="{FF2B5EF4-FFF2-40B4-BE49-F238E27FC236}">
                <a16:creationId xmlns:a16="http://schemas.microsoft.com/office/drawing/2014/main" id="{85636A44-657C-4EAC-B038-9507538ABB6A}"/>
              </a:ext>
            </a:extLst>
          </p:cNvPr>
          <p:cNvSpPr/>
          <p:nvPr/>
        </p:nvSpPr>
        <p:spPr>
          <a:xfrm>
            <a:off x="436562" y="3036723"/>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In this example, any private subnet IP addresses will be sent to the virtual appliance </a:t>
            </a:r>
          </a:p>
        </p:txBody>
      </p:sp>
      <p:sp>
        <p:nvSpPr>
          <p:cNvPr id="7" name="Rectangle 6">
            <a:extLst>
              <a:ext uri="{FF2B5EF4-FFF2-40B4-BE49-F238E27FC236}">
                <a16:creationId xmlns:a16="http://schemas.microsoft.com/office/drawing/2014/main" id="{7AD08F8E-3026-4C10-BD97-C26AB35D524D}"/>
              </a:ext>
            </a:extLst>
          </p:cNvPr>
          <p:cNvSpPr/>
          <p:nvPr/>
        </p:nvSpPr>
        <p:spPr>
          <a:xfrm>
            <a:off x="436562" y="4773371"/>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Other choices are Virtual network gateway, Virtual network, Internet,</a:t>
            </a:r>
            <a:br>
              <a:rPr lang="en-US" sz="2400" dirty="0">
                <a:solidFill>
                  <a:schemeClr val="tx1"/>
                </a:solidFill>
              </a:rPr>
            </a:br>
            <a:r>
              <a:rPr lang="en-US" sz="2400" dirty="0">
                <a:solidFill>
                  <a:schemeClr val="tx1"/>
                </a:solidFill>
              </a:rPr>
              <a:t>and None</a:t>
            </a:r>
          </a:p>
        </p:txBody>
      </p:sp>
      <p:sp>
        <p:nvSpPr>
          <p:cNvPr id="5" name="Rectangle 4">
            <a:extLst>
              <a:ext uri="{FF2B5EF4-FFF2-40B4-BE49-F238E27FC236}">
                <a16:creationId xmlns:a16="http://schemas.microsoft.com/office/drawing/2014/main" id="{486B72B3-EE66-4EC1-9355-C0268AB8E7B5}"/>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7" descr="Screenshot of the Add route page. The next hop type is virtual appliance">
            <a:extLst>
              <a:ext uri="{FF2B5EF4-FFF2-40B4-BE49-F238E27FC236}">
                <a16:creationId xmlns:a16="http://schemas.microsoft.com/office/drawing/2014/main" id="{9F7D660E-3156-482B-A6C6-A12C94162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849" y="1281146"/>
            <a:ext cx="3355976" cy="5175182"/>
          </a:xfrm>
          <a:prstGeom prst="rect">
            <a:avLst/>
          </a:prstGeom>
          <a:ln>
            <a:noFill/>
          </a:ln>
        </p:spPr>
      </p:pic>
    </p:spTree>
    <p:extLst>
      <p:ext uri="{BB962C8B-B14F-4D97-AF65-F5344CB8AC3E}">
        <p14:creationId xmlns:p14="http://schemas.microsoft.com/office/powerpoint/2010/main" val="341314781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Associate the Route Table</a:t>
            </a:r>
            <a:r>
              <a:rPr lang="en-US" dirty="0"/>
              <a:t> (optional)</a:t>
            </a:r>
          </a:p>
        </p:txBody>
      </p:sp>
      <p:sp>
        <p:nvSpPr>
          <p:cNvPr id="3" name="Rectangle 2">
            <a:extLst>
              <a:ext uri="{FF2B5EF4-FFF2-40B4-BE49-F238E27FC236}">
                <a16:creationId xmlns:a16="http://schemas.microsoft.com/office/drawing/2014/main" id="{98D52892-262E-4841-9A04-4B67CA772A49}"/>
              </a:ext>
            </a:extLst>
          </p:cNvPr>
          <p:cNvSpPr/>
          <p:nvPr/>
        </p:nvSpPr>
        <p:spPr>
          <a:xfrm>
            <a:off x="427038" y="1794616"/>
            <a:ext cx="5623560" cy="14930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Each subnet can have zero or one route table associated to it</a:t>
            </a:r>
          </a:p>
        </p:txBody>
      </p:sp>
      <p:sp>
        <p:nvSpPr>
          <p:cNvPr id="4" name="Rectangle 3">
            <a:extLst>
              <a:ext uri="{FF2B5EF4-FFF2-40B4-BE49-F238E27FC236}">
                <a16:creationId xmlns:a16="http://schemas.microsoft.com/office/drawing/2014/main" id="{88280274-9BA8-43D6-886F-31A71197F6CC}"/>
              </a:ext>
            </a:extLst>
          </p:cNvPr>
          <p:cNvSpPr/>
          <p:nvPr/>
        </p:nvSpPr>
        <p:spPr>
          <a:xfrm>
            <a:off x="427038" y="3706842"/>
            <a:ext cx="5623560" cy="14930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In our example, the Public subnet will be associated with the routing table </a:t>
            </a:r>
          </a:p>
        </p:txBody>
      </p:sp>
      <p:sp>
        <p:nvSpPr>
          <p:cNvPr id="5" name="Rectangle 4">
            <a:extLst>
              <a:ext uri="{FF2B5EF4-FFF2-40B4-BE49-F238E27FC236}">
                <a16:creationId xmlns:a16="http://schemas.microsoft.com/office/drawing/2014/main" id="{43017268-B80C-4F8A-9F6D-F50385D13B12}"/>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4" descr="Screenshot of the Add subnet page showing the route table that is associated with the subnet">
            <a:extLst>
              <a:ext uri="{FF2B5EF4-FFF2-40B4-BE49-F238E27FC236}">
                <a16:creationId xmlns:a16="http://schemas.microsoft.com/office/drawing/2014/main" id="{A7F7D114-354B-493A-AE93-F1E275F25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956" y="1371972"/>
            <a:ext cx="4095762" cy="4993530"/>
          </a:xfrm>
          <a:prstGeom prst="rect">
            <a:avLst/>
          </a:prstGeom>
          <a:ln>
            <a:no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Determine Service Endpoint Services</a:t>
            </a:r>
          </a:p>
        </p:txBody>
      </p:sp>
      <p:sp>
        <p:nvSpPr>
          <p:cNvPr id="3" name="Rectangle 2">
            <a:extLst>
              <a:ext uri="{FF2B5EF4-FFF2-40B4-BE49-F238E27FC236}">
                <a16:creationId xmlns:a16="http://schemas.microsoft.com/office/drawing/2014/main" id="{AA0476E9-98E2-48EB-ADA2-B6FD4FCCBB5B}"/>
              </a:ext>
            </a:extLst>
          </p:cNvPr>
          <p:cNvSpPr/>
          <p:nvPr/>
        </p:nvSpPr>
        <p:spPr>
          <a:xfrm>
            <a:off x="613833" y="2618967"/>
            <a:ext cx="5812367"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There are many types of service endpoints</a:t>
            </a:r>
          </a:p>
        </p:txBody>
      </p:sp>
      <p:sp>
        <p:nvSpPr>
          <p:cNvPr id="4" name="Rectangle 3">
            <a:extLst>
              <a:ext uri="{FF2B5EF4-FFF2-40B4-BE49-F238E27FC236}">
                <a16:creationId xmlns:a16="http://schemas.microsoft.com/office/drawing/2014/main" id="{663842B7-76A9-4758-B206-B7E2C253EBDD}"/>
              </a:ext>
            </a:extLst>
          </p:cNvPr>
          <p:cNvSpPr/>
          <p:nvPr/>
        </p:nvSpPr>
        <p:spPr>
          <a:xfrm>
            <a:off x="613833" y="3617701"/>
            <a:ext cx="5812367"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Adding service endpoints can take up to 15 minutes to complete</a:t>
            </a:r>
          </a:p>
        </p:txBody>
      </p:sp>
      <p:pic>
        <p:nvPicPr>
          <p:cNvPr id="5" name="Picture 4" descr="Screenshot of the add service endpoints pane">
            <a:extLst>
              <a:ext uri="{FF2B5EF4-FFF2-40B4-BE49-F238E27FC236}">
                <a16:creationId xmlns:a16="http://schemas.microsoft.com/office/drawing/2014/main" id="{B351C1EC-CC57-4904-869B-23D2C6B3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782" y="1385575"/>
            <a:ext cx="3309938" cy="4588188"/>
          </a:xfrm>
          <a:prstGeom prst="rect">
            <a:avLst/>
          </a:prstGeom>
          <a:ln>
            <a:noFill/>
          </a:ln>
        </p:spPr>
      </p:pic>
      <p:sp>
        <p:nvSpPr>
          <p:cNvPr id="6" name="Rectangle 5">
            <a:extLst>
              <a:ext uri="{FF2B5EF4-FFF2-40B4-BE49-F238E27FC236}">
                <a16:creationId xmlns:a16="http://schemas.microsoft.com/office/drawing/2014/main" id="{FEFF7C38-987C-4DBB-8D5F-5EC3655BF562}"/>
              </a:ext>
              <a:ext uri="{C183D7F6-B498-43B3-948B-1728B52AA6E4}">
                <adec:decorative xmlns:adec="http://schemas.microsoft.com/office/drawing/2017/decorative" val="1"/>
              </a:ext>
            </a:extLst>
          </p:cNvPr>
          <p:cNvSpPr/>
          <p:nvPr/>
        </p:nvSpPr>
        <p:spPr bwMode="auto">
          <a:xfrm>
            <a:off x="6731000" y="1192213"/>
            <a:ext cx="5278437" cy="478155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0420501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Azure Load Balancer Uses</a:t>
            </a:r>
          </a:p>
        </p:txBody>
      </p:sp>
      <p:sp>
        <p:nvSpPr>
          <p:cNvPr id="3" name="Rectangle 2">
            <a:extLst>
              <a:ext uri="{FF2B5EF4-FFF2-40B4-BE49-F238E27FC236}">
                <a16:creationId xmlns:a16="http://schemas.microsoft.com/office/drawing/2014/main" id="{DDE15DE2-1FE8-4DD7-A146-CCA3772DDF1E}"/>
              </a:ext>
              <a:ext uri="{C183D7F6-B498-43B3-948B-1728B52AA6E4}">
                <adec:decorative xmlns:adec="http://schemas.microsoft.com/office/drawing/2017/decorative" val="1"/>
              </a:ext>
            </a:extLst>
          </p:cNvPr>
          <p:cNvSpPr/>
          <p:nvPr/>
        </p:nvSpPr>
        <p:spPr bwMode="auto">
          <a:xfrm>
            <a:off x="427038" y="1192213"/>
            <a:ext cx="11582400" cy="368458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4" name="Picture 13" descr="Diagram showing how load balancer works. Left to right. The frontend is exchanging information with the Load Balancer. The Load Balancer is using rules and probes to communicate with the backend">
            <a:extLst>
              <a:ext uri="{FF2B5EF4-FFF2-40B4-BE49-F238E27FC236}">
                <a16:creationId xmlns:a16="http://schemas.microsoft.com/office/drawing/2014/main" id="{841CA3AD-2121-446F-9635-33286B6805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3248" y="1321506"/>
            <a:ext cx="9469980" cy="3426002"/>
          </a:xfrm>
          <a:prstGeom prst="rect">
            <a:avLst/>
          </a:prstGeom>
          <a:noFill/>
        </p:spPr>
      </p:pic>
      <p:sp>
        <p:nvSpPr>
          <p:cNvPr id="4" name="Freeform: Shape 3">
            <a:extLst>
              <a:ext uri="{FF2B5EF4-FFF2-40B4-BE49-F238E27FC236}">
                <a16:creationId xmlns:a16="http://schemas.microsoft.com/office/drawing/2014/main" id="{617DAA27-EBDE-444E-A275-6458DED6EE70}"/>
              </a:ext>
            </a:extLst>
          </p:cNvPr>
          <p:cNvSpPr/>
          <p:nvPr/>
        </p:nvSpPr>
        <p:spPr>
          <a:xfrm>
            <a:off x="427036"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Distributes inbound traffic</a:t>
            </a:r>
            <a:br>
              <a:rPr lang="en-US" sz="2000" dirty="0">
                <a:solidFill>
                  <a:schemeClr val="tx1"/>
                </a:solidFill>
              </a:rPr>
            </a:br>
            <a:r>
              <a:rPr lang="en-US" sz="2000" dirty="0">
                <a:solidFill>
                  <a:schemeClr val="tx1"/>
                </a:solidFill>
              </a:rPr>
              <a:t>to backend resources using load-balancing rules and health probes</a:t>
            </a:r>
          </a:p>
        </p:txBody>
      </p:sp>
      <p:sp>
        <p:nvSpPr>
          <p:cNvPr id="11" name="Freeform: Shape 10">
            <a:extLst>
              <a:ext uri="{FF2B5EF4-FFF2-40B4-BE49-F238E27FC236}">
                <a16:creationId xmlns:a16="http://schemas.microsoft.com/office/drawing/2014/main" id="{C973C14D-2F6C-40A8-AF11-A5F4C1D31908}"/>
              </a:ext>
            </a:extLst>
          </p:cNvPr>
          <p:cNvSpPr/>
          <p:nvPr/>
        </p:nvSpPr>
        <p:spPr>
          <a:xfrm>
            <a:off x="4344510"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Can be used for</a:t>
            </a:r>
            <a:br>
              <a:rPr lang="en-US" sz="2000" dirty="0">
                <a:solidFill>
                  <a:schemeClr val="tx1"/>
                </a:solidFill>
              </a:rPr>
            </a:br>
            <a:r>
              <a:rPr lang="en-US" sz="2000" dirty="0">
                <a:solidFill>
                  <a:schemeClr val="tx1"/>
                </a:solidFill>
              </a:rPr>
              <a:t>both inbound/outbound scenarios</a:t>
            </a:r>
          </a:p>
        </p:txBody>
      </p:sp>
      <p:sp>
        <p:nvSpPr>
          <p:cNvPr id="12" name="Freeform: Shape 11">
            <a:extLst>
              <a:ext uri="{FF2B5EF4-FFF2-40B4-BE49-F238E27FC236}">
                <a16:creationId xmlns:a16="http://schemas.microsoft.com/office/drawing/2014/main" id="{058E09A6-8E3E-4698-8D81-09820E158D7F}"/>
              </a:ext>
            </a:extLst>
          </p:cNvPr>
          <p:cNvSpPr/>
          <p:nvPr/>
        </p:nvSpPr>
        <p:spPr>
          <a:xfrm>
            <a:off x="8261983"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Two types: Public and Internal</a:t>
            </a:r>
          </a:p>
        </p:txBody>
      </p:sp>
    </p:spTree>
    <p:extLst>
      <p:ext uri="{BB962C8B-B14F-4D97-AF65-F5344CB8AC3E}">
        <p14:creationId xmlns:p14="http://schemas.microsoft.com/office/powerpoint/2010/main" val="204458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Health Probes (optional)</a:t>
            </a:r>
          </a:p>
        </p:txBody>
      </p:sp>
      <p:sp>
        <p:nvSpPr>
          <p:cNvPr id="4" name="Rectangle 3">
            <a:extLst>
              <a:ext uri="{FF2B5EF4-FFF2-40B4-BE49-F238E27FC236}">
                <a16:creationId xmlns:a16="http://schemas.microsoft.com/office/drawing/2014/main" id="{827F8F06-6924-4524-8AE3-97EAD4E07413}"/>
              </a:ext>
            </a:extLst>
          </p:cNvPr>
          <p:cNvSpPr/>
          <p:nvPr/>
        </p:nvSpPr>
        <p:spPr>
          <a:xfrm>
            <a:off x="436563" y="1258142"/>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Allows the load balancer to monitor the status of an app</a:t>
            </a:r>
          </a:p>
        </p:txBody>
      </p:sp>
      <p:sp>
        <p:nvSpPr>
          <p:cNvPr id="5" name="Rectangle 4">
            <a:extLst>
              <a:ext uri="{FF2B5EF4-FFF2-40B4-BE49-F238E27FC236}">
                <a16:creationId xmlns:a16="http://schemas.microsoft.com/office/drawing/2014/main" id="{B2175430-2141-4962-BC79-B464B90F8302}"/>
              </a:ext>
            </a:extLst>
          </p:cNvPr>
          <p:cNvSpPr/>
          <p:nvPr/>
        </p:nvSpPr>
        <p:spPr>
          <a:xfrm>
            <a:off x="436563" y="2463333"/>
            <a:ext cx="4618037" cy="14228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Dynamically adds or removes VMs from the load balancer rotation based on their response to health checks</a:t>
            </a:r>
          </a:p>
        </p:txBody>
      </p:sp>
      <p:sp>
        <p:nvSpPr>
          <p:cNvPr id="6" name="Rectangle 5">
            <a:extLst>
              <a:ext uri="{FF2B5EF4-FFF2-40B4-BE49-F238E27FC236}">
                <a16:creationId xmlns:a16="http://schemas.microsoft.com/office/drawing/2014/main" id="{C204B8D4-B61F-4E6C-9C25-7F726F7D88F5}"/>
              </a:ext>
            </a:extLst>
          </p:cNvPr>
          <p:cNvSpPr/>
          <p:nvPr/>
        </p:nvSpPr>
        <p:spPr>
          <a:xfrm>
            <a:off x="465137" y="4142301"/>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HTTP custom probe (preferred) pings every 15 seconds</a:t>
            </a:r>
          </a:p>
        </p:txBody>
      </p:sp>
      <p:sp>
        <p:nvSpPr>
          <p:cNvPr id="7" name="Rectangle 6">
            <a:extLst>
              <a:ext uri="{FF2B5EF4-FFF2-40B4-BE49-F238E27FC236}">
                <a16:creationId xmlns:a16="http://schemas.microsoft.com/office/drawing/2014/main" id="{67838254-BA89-454D-A057-1ACD06ED0414}"/>
              </a:ext>
            </a:extLst>
          </p:cNvPr>
          <p:cNvSpPr/>
          <p:nvPr/>
        </p:nvSpPr>
        <p:spPr>
          <a:xfrm>
            <a:off x="465136" y="5346724"/>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TCP custom probe tries to establish a successful TCP session </a:t>
            </a:r>
          </a:p>
        </p:txBody>
      </p:sp>
      <p:sp>
        <p:nvSpPr>
          <p:cNvPr id="3" name="Rectangle 2">
            <a:extLst>
              <a:ext uri="{FF2B5EF4-FFF2-40B4-BE49-F238E27FC236}">
                <a16:creationId xmlns:a16="http://schemas.microsoft.com/office/drawing/2014/main" id="{030F7860-A12B-4133-B412-085CEF191914}"/>
              </a:ext>
              <a:ext uri="{C183D7F6-B498-43B3-948B-1728B52AA6E4}">
                <adec:decorative xmlns:adec="http://schemas.microsoft.com/office/drawing/2017/decorative" val="1"/>
              </a:ext>
            </a:extLst>
          </p:cNvPr>
          <p:cNvSpPr/>
          <p:nvPr/>
        </p:nvSpPr>
        <p:spPr bwMode="auto">
          <a:xfrm>
            <a:off x="5207000" y="1192213"/>
            <a:ext cx="6802437" cy="5169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8" name="Picture 2" descr="Screenshot of the HTTP custom probe page. The port is 80. The path is /. The interval is 5. The unhealthy threshold is 2 ">
            <a:extLst>
              <a:ext uri="{FF2B5EF4-FFF2-40B4-BE49-F238E27FC236}">
                <a16:creationId xmlns:a16="http://schemas.microsoft.com/office/drawing/2014/main" id="{8796594F-FA3B-4D99-93D1-AD3069D0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16" y="1505237"/>
            <a:ext cx="5932805" cy="4726998"/>
          </a:xfrm>
          <a:prstGeom prst="rect">
            <a:avLst/>
          </a:prstGeom>
          <a:ln>
            <a:noFill/>
          </a:ln>
        </p:spPr>
      </p:pic>
    </p:spTree>
    <p:extLst>
      <p:ext uri="{BB962C8B-B14F-4D97-AF65-F5344CB8AC3E}">
        <p14:creationId xmlns:p14="http://schemas.microsoft.com/office/powerpoint/2010/main" val="28524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User-Defined Routes</a:t>
            </a:r>
          </a:p>
        </p:txBody>
      </p:sp>
      <p:sp>
        <p:nvSpPr>
          <p:cNvPr id="3" name="Rectangle 2">
            <a:extLst>
              <a:ext uri="{FF2B5EF4-FFF2-40B4-BE49-F238E27FC236}">
                <a16:creationId xmlns:a16="http://schemas.microsoft.com/office/drawing/2014/main" id="{77A4040F-0BBA-4D65-A877-5F44BA6E6423}"/>
              </a:ext>
            </a:extLst>
          </p:cNvPr>
          <p:cNvSpPr/>
          <p:nvPr/>
        </p:nvSpPr>
        <p:spPr>
          <a:xfrm>
            <a:off x="436562" y="1293817"/>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route table contains a set of rules, called routes, that specifies how packets should be routed in a virtual network</a:t>
            </a:r>
          </a:p>
        </p:txBody>
      </p:sp>
      <p:sp>
        <p:nvSpPr>
          <p:cNvPr id="4" name="Rectangle 3">
            <a:extLst>
              <a:ext uri="{FF2B5EF4-FFF2-40B4-BE49-F238E27FC236}">
                <a16:creationId xmlns:a16="http://schemas.microsoft.com/office/drawing/2014/main" id="{562E6E93-F185-403F-91D7-7BECFEC5B71C}"/>
              </a:ext>
            </a:extLst>
          </p:cNvPr>
          <p:cNvSpPr/>
          <p:nvPr/>
        </p:nvSpPr>
        <p:spPr>
          <a:xfrm>
            <a:off x="436562" y="3035796"/>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User-defined routes are custom</a:t>
            </a:r>
            <a:br>
              <a:rPr lang="en-US" sz="2000" dirty="0">
                <a:solidFill>
                  <a:schemeClr val="tx1"/>
                </a:solidFill>
              </a:rPr>
            </a:br>
            <a:r>
              <a:rPr lang="en-US" sz="2000" dirty="0">
                <a:solidFill>
                  <a:schemeClr val="tx1"/>
                </a:solidFill>
              </a:rPr>
              <a:t>routes that control network traffic by defining routes that specify the next hop of the traffic flow </a:t>
            </a:r>
          </a:p>
        </p:txBody>
      </p:sp>
      <p:sp>
        <p:nvSpPr>
          <p:cNvPr id="6" name="Rectangle 5">
            <a:extLst>
              <a:ext uri="{FF2B5EF4-FFF2-40B4-BE49-F238E27FC236}">
                <a16:creationId xmlns:a16="http://schemas.microsoft.com/office/drawing/2014/main" id="{B5D4251D-FB20-4653-A0F9-E1079FFBE179}"/>
              </a:ext>
            </a:extLst>
          </p:cNvPr>
          <p:cNvSpPr/>
          <p:nvPr/>
        </p:nvSpPr>
        <p:spPr>
          <a:xfrm>
            <a:off x="436562" y="4777775"/>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 next hop can be a virtual network gateway, virtual network, internet, or virtual appliance </a:t>
            </a:r>
          </a:p>
        </p:txBody>
      </p:sp>
      <p:sp>
        <p:nvSpPr>
          <p:cNvPr id="8" name="Rectangle 7">
            <a:extLst>
              <a:ext uri="{FF2B5EF4-FFF2-40B4-BE49-F238E27FC236}">
                <a16:creationId xmlns:a16="http://schemas.microsoft.com/office/drawing/2014/main" id="{093B843E-DAFA-46BD-AFFA-6C6CA5F2A6BE}"/>
              </a:ext>
              <a:ext uri="{C183D7F6-B498-43B3-948B-1728B52AA6E4}">
                <adec:decorative xmlns:adec="http://schemas.microsoft.com/office/drawing/2017/decorative" val="1"/>
              </a:ext>
            </a:extLst>
          </p:cNvPr>
          <p:cNvSpPr/>
          <p:nvPr/>
        </p:nvSpPr>
        <p:spPr bwMode="auto">
          <a:xfrm>
            <a:off x="5181600" y="1192213"/>
            <a:ext cx="6827837"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9" name="Group 8" descr="A user defined route connects the frontend subnet with the backend subnet and the internet. ">
            <a:extLst>
              <a:ext uri="{FF2B5EF4-FFF2-40B4-BE49-F238E27FC236}">
                <a16:creationId xmlns:a16="http://schemas.microsoft.com/office/drawing/2014/main" id="{1A7319B5-AD51-403A-AE9C-752D2EC1352B}"/>
              </a:ext>
            </a:extLst>
          </p:cNvPr>
          <p:cNvGrpSpPr/>
          <p:nvPr/>
        </p:nvGrpSpPr>
        <p:grpSpPr>
          <a:xfrm>
            <a:off x="5705870" y="1411748"/>
            <a:ext cx="5779295" cy="4390564"/>
            <a:chOff x="6348206" y="670929"/>
            <a:chExt cx="5381625" cy="4033051"/>
          </a:xfrm>
        </p:grpSpPr>
        <p:sp>
          <p:nvSpPr>
            <p:cNvPr id="10" name="Rectangle 9">
              <a:extLst>
                <a:ext uri="{FF2B5EF4-FFF2-40B4-BE49-F238E27FC236}">
                  <a16:creationId xmlns:a16="http://schemas.microsoft.com/office/drawing/2014/main" id="{2C1AB66D-B732-4145-BAB0-771ED9B7D126}"/>
                </a:ext>
              </a:extLst>
            </p:cNvPr>
            <p:cNvSpPr/>
            <p:nvPr/>
          </p:nvSpPr>
          <p:spPr>
            <a:xfrm>
              <a:off x="6451241" y="24679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Connector: Elbow 10">
              <a:extLst>
                <a:ext uri="{FF2B5EF4-FFF2-40B4-BE49-F238E27FC236}">
                  <a16:creationId xmlns:a16="http://schemas.microsoft.com/office/drawing/2014/main" id="{0F586F36-D24A-46F8-98CB-D0D797530E70}"/>
                </a:ext>
              </a:extLst>
            </p:cNvPr>
            <p:cNvCxnSpPr>
              <a:cxnSpLocks/>
              <a:stCxn id="10" idx="3"/>
              <a:endCxn id="15" idx="1"/>
            </p:cNvCxnSpPr>
            <p:nvPr/>
          </p:nvCxnSpPr>
          <p:spPr>
            <a:xfrm flipV="1">
              <a:off x="8114092" y="3017187"/>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2" name="Connector: Elbow 11">
              <a:extLst>
                <a:ext uri="{FF2B5EF4-FFF2-40B4-BE49-F238E27FC236}">
                  <a16:creationId xmlns:a16="http://schemas.microsoft.com/office/drawing/2014/main" id="{CA3A7ED3-E085-4702-8687-873DBA976C47}"/>
                </a:ext>
              </a:extLst>
            </p:cNvPr>
            <p:cNvCxnSpPr>
              <a:cxnSpLocks/>
              <a:stCxn id="32" idx="3"/>
              <a:endCxn id="22" idx="2"/>
            </p:cNvCxnSpPr>
            <p:nvPr/>
          </p:nvCxnSpPr>
          <p:spPr>
            <a:xfrm flipV="1">
              <a:off x="8763662" y="3580359"/>
              <a:ext cx="1939110" cy="402876"/>
            </a:xfrm>
            <a:prstGeom prst="bentConnector2">
              <a:avLst/>
            </a:prstGeom>
            <a:noFill/>
            <a:ln w="15875" cap="flat" cmpd="sng" algn="ctr">
              <a:solidFill>
                <a:srgbClr val="E7E6E6">
                  <a:lumMod val="50000"/>
                </a:srgbClr>
              </a:solidFill>
              <a:prstDash val="sysDash"/>
              <a:miter lim="800000"/>
              <a:tailEnd type="triangle"/>
            </a:ln>
            <a:effectLst/>
          </p:spPr>
        </p:cxnSp>
        <p:sp>
          <p:nvSpPr>
            <p:cNvPr id="13" name="Rectangle 12">
              <a:extLst>
                <a:ext uri="{FF2B5EF4-FFF2-40B4-BE49-F238E27FC236}">
                  <a16:creationId xmlns:a16="http://schemas.microsoft.com/office/drawing/2014/main" id="{51C5D790-0998-4357-A631-5B76DCC95DB1}"/>
                </a:ext>
              </a:extLst>
            </p:cNvPr>
            <p:cNvSpPr/>
            <p:nvPr/>
          </p:nvSpPr>
          <p:spPr>
            <a:xfrm>
              <a:off x="7587119" y="1478949"/>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14" name="Rectangle 13">
              <a:extLst>
                <a:ext uri="{FF2B5EF4-FFF2-40B4-BE49-F238E27FC236}">
                  <a16:creationId xmlns:a16="http://schemas.microsoft.com/office/drawing/2014/main" id="{D4820117-94C6-4473-8A93-0ED3EEF0566A}"/>
                </a:ext>
              </a:extLst>
            </p:cNvPr>
            <p:cNvSpPr/>
            <p:nvPr/>
          </p:nvSpPr>
          <p:spPr>
            <a:xfrm>
              <a:off x="8463087" y="2734584"/>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5" name="Rectangle 14">
              <a:extLst>
                <a:ext uri="{FF2B5EF4-FFF2-40B4-BE49-F238E27FC236}">
                  <a16:creationId xmlns:a16="http://schemas.microsoft.com/office/drawing/2014/main" id="{FB3FEF15-6117-4F40-ADBE-CE716E1816A3}"/>
                </a:ext>
              </a:extLst>
            </p:cNvPr>
            <p:cNvSpPr/>
            <p:nvPr/>
          </p:nvSpPr>
          <p:spPr>
            <a:xfrm>
              <a:off x="9815885" y="24552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Connector: Elbow 15">
              <a:extLst>
                <a:ext uri="{FF2B5EF4-FFF2-40B4-BE49-F238E27FC236}">
                  <a16:creationId xmlns:a16="http://schemas.microsoft.com/office/drawing/2014/main" id="{3C566719-7DDC-4A82-A166-81501FE2DAB7}"/>
                </a:ext>
              </a:extLst>
            </p:cNvPr>
            <p:cNvCxnSpPr>
              <a:cxnSpLocks/>
              <a:stCxn id="10" idx="2"/>
              <a:endCxn id="32" idx="1"/>
            </p:cNvCxnSpPr>
            <p:nvPr/>
          </p:nvCxnSpPr>
          <p:spPr>
            <a:xfrm rot="16200000" flipH="1">
              <a:off x="7180233" y="3694294"/>
              <a:ext cx="391374" cy="186507"/>
            </a:xfrm>
            <a:prstGeom prst="bentConnector2">
              <a:avLst/>
            </a:prstGeom>
            <a:noFill/>
            <a:ln w="15875" cap="flat" cmpd="sng" algn="ctr">
              <a:solidFill>
                <a:srgbClr val="E7E6E6">
                  <a:lumMod val="50000"/>
                </a:srgbClr>
              </a:solidFill>
              <a:prstDash val="sysDash"/>
              <a:miter lim="800000"/>
              <a:tailEnd type="triangle"/>
            </a:ln>
            <a:effectLst/>
          </p:spPr>
        </p:cxnSp>
        <p:sp>
          <p:nvSpPr>
            <p:cNvPr id="18" name="Freeform 44">
              <a:extLst>
                <a:ext uri="{FF2B5EF4-FFF2-40B4-BE49-F238E27FC236}">
                  <a16:creationId xmlns:a16="http://schemas.microsoft.com/office/drawing/2014/main" id="{1C58F036-3104-4F0A-8080-41613415B6DE}"/>
                </a:ext>
              </a:extLst>
            </p:cNvPr>
            <p:cNvSpPr>
              <a:spLocks noChangeAspect="1" noEditPoints="1"/>
            </p:cNvSpPr>
            <p:nvPr/>
          </p:nvSpPr>
          <p:spPr bwMode="black">
            <a:xfrm>
              <a:off x="6798681" y="2609352"/>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sp>
          <p:nvSpPr>
            <p:cNvPr id="19" name="Freeform 44">
              <a:extLst>
                <a:ext uri="{FF2B5EF4-FFF2-40B4-BE49-F238E27FC236}">
                  <a16:creationId xmlns:a16="http://schemas.microsoft.com/office/drawing/2014/main" id="{D42F7933-AD44-417D-99F6-B5E630029BB4}"/>
                </a:ext>
              </a:extLst>
            </p:cNvPr>
            <p:cNvSpPr>
              <a:spLocks noChangeAspect="1" noEditPoints="1"/>
            </p:cNvSpPr>
            <p:nvPr/>
          </p:nvSpPr>
          <p:spPr bwMode="black">
            <a:xfrm>
              <a:off x="7342103" y="2906367"/>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cxnSp>
          <p:nvCxnSpPr>
            <p:cNvPr id="20" name="Connector: Elbow 19">
              <a:extLst>
                <a:ext uri="{FF2B5EF4-FFF2-40B4-BE49-F238E27FC236}">
                  <a16:creationId xmlns:a16="http://schemas.microsoft.com/office/drawing/2014/main" id="{F3DEEBAF-B9A8-4DBE-AFF6-55CDB3E33185}"/>
                </a:ext>
              </a:extLst>
            </p:cNvPr>
            <p:cNvCxnSpPr>
              <a:cxnSpLocks/>
              <a:stCxn id="10" idx="0"/>
              <a:endCxn id="13" idx="1"/>
            </p:cNvCxnSpPr>
            <p:nvPr/>
          </p:nvCxnSpPr>
          <p:spPr>
            <a:xfrm rot="5400000" flipH="1" flipV="1">
              <a:off x="7078711" y="1959504"/>
              <a:ext cx="712365" cy="304452"/>
            </a:xfrm>
            <a:prstGeom prst="bentConnector2">
              <a:avLst/>
            </a:prstGeom>
            <a:noFill/>
            <a:ln w="15875" cap="flat" cmpd="sng" algn="ctr">
              <a:solidFill>
                <a:srgbClr val="E7E6E6">
                  <a:lumMod val="50000"/>
                </a:srgbClr>
              </a:solidFill>
              <a:prstDash val="solid"/>
              <a:miter lim="800000"/>
              <a:tailEnd type="none"/>
            </a:ln>
            <a:effectLst/>
          </p:spPr>
        </p:cxnSp>
        <p:sp>
          <p:nvSpPr>
            <p:cNvPr id="21" name="TextBox 20">
              <a:extLst>
                <a:ext uri="{FF2B5EF4-FFF2-40B4-BE49-F238E27FC236}">
                  <a16:creationId xmlns:a16="http://schemas.microsoft.com/office/drawing/2014/main" id="{827576CE-D33A-440C-93D9-10F6CF2B76E2}"/>
                </a:ext>
              </a:extLst>
            </p:cNvPr>
            <p:cNvSpPr txBox="1"/>
            <p:nvPr/>
          </p:nvSpPr>
          <p:spPr>
            <a:xfrm>
              <a:off x="6513411" y="3260855"/>
              <a:ext cx="159691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Frontend Subnet</a:t>
              </a:r>
            </a:p>
          </p:txBody>
        </p:sp>
        <p:sp>
          <p:nvSpPr>
            <p:cNvPr id="22" name="TextBox 21">
              <a:extLst>
                <a:ext uri="{FF2B5EF4-FFF2-40B4-BE49-F238E27FC236}">
                  <a16:creationId xmlns:a16="http://schemas.microsoft.com/office/drawing/2014/main" id="{43A0BD29-9FE3-485E-B4E5-CC286047C0F7}"/>
                </a:ext>
              </a:extLst>
            </p:cNvPr>
            <p:cNvSpPr txBox="1"/>
            <p:nvPr/>
          </p:nvSpPr>
          <p:spPr>
            <a:xfrm>
              <a:off x="9942412" y="3241805"/>
              <a:ext cx="152072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Backend Subnet</a:t>
              </a:r>
            </a:p>
          </p:txBody>
        </p:sp>
        <p:pic>
          <p:nvPicPr>
            <p:cNvPr id="23" name="Picture 22">
              <a:extLst>
                <a:ext uri="{FF2B5EF4-FFF2-40B4-BE49-F238E27FC236}">
                  <a16:creationId xmlns:a16="http://schemas.microsoft.com/office/drawing/2014/main" id="{63F55FA8-6097-48C8-B5AF-4BDF9A4D4761}"/>
                </a:ext>
              </a:extLst>
            </p:cNvPr>
            <p:cNvPicPr>
              <a:picLocks noChangeAspect="1"/>
            </p:cNvPicPr>
            <p:nvPr/>
          </p:nvPicPr>
          <p:blipFill>
            <a:blip r:embed="rId3">
              <a:biLevel thresh="75000"/>
            </a:blip>
            <a:stretch>
              <a:fillRect/>
            </a:stretch>
          </p:blipFill>
          <p:spPr>
            <a:xfrm>
              <a:off x="9513971" y="670929"/>
              <a:ext cx="1039813" cy="607683"/>
            </a:xfrm>
            <a:prstGeom prst="rect">
              <a:avLst/>
            </a:prstGeom>
            <a:ln>
              <a:noFill/>
            </a:ln>
          </p:spPr>
        </p:pic>
        <p:sp>
          <p:nvSpPr>
            <p:cNvPr id="24" name="TextBox 23">
              <a:extLst>
                <a:ext uri="{FF2B5EF4-FFF2-40B4-BE49-F238E27FC236}">
                  <a16:creationId xmlns:a16="http://schemas.microsoft.com/office/drawing/2014/main" id="{2763C894-D296-446E-B18C-2D20E93E0678}"/>
                </a:ext>
              </a:extLst>
            </p:cNvPr>
            <p:cNvSpPr txBox="1"/>
            <p:nvPr/>
          </p:nvSpPr>
          <p:spPr>
            <a:xfrm>
              <a:off x="9585515" y="942390"/>
              <a:ext cx="91111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Internet</a:t>
              </a:r>
            </a:p>
          </p:txBody>
        </p:sp>
        <p:cxnSp>
          <p:nvCxnSpPr>
            <p:cNvPr id="25" name="Connector: Elbow 24">
              <a:extLst>
                <a:ext uri="{FF2B5EF4-FFF2-40B4-BE49-F238E27FC236}">
                  <a16:creationId xmlns:a16="http://schemas.microsoft.com/office/drawing/2014/main" id="{C8A614FB-5F1F-453C-BDB4-E467480DCC71}"/>
                </a:ext>
              </a:extLst>
            </p:cNvPr>
            <p:cNvCxnSpPr>
              <a:cxnSpLocks/>
              <a:stCxn id="13" idx="3"/>
              <a:endCxn id="30" idx="1"/>
            </p:cNvCxnSpPr>
            <p:nvPr/>
          </p:nvCxnSpPr>
          <p:spPr>
            <a:xfrm flipV="1">
              <a:off x="8881607" y="1752807"/>
              <a:ext cx="476995" cy="2740"/>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6" name="Picture 25">
              <a:extLst>
                <a:ext uri="{FF2B5EF4-FFF2-40B4-BE49-F238E27FC236}">
                  <a16:creationId xmlns:a16="http://schemas.microsoft.com/office/drawing/2014/main" id="{99C82B37-03CC-4E85-A13C-1C8A1DAD7B69}"/>
                </a:ext>
              </a:extLst>
            </p:cNvPr>
            <p:cNvPicPr>
              <a:picLocks noChangeAspect="1"/>
            </p:cNvPicPr>
            <p:nvPr/>
          </p:nvPicPr>
          <p:blipFill>
            <a:blip r:embed="rId4"/>
            <a:stretch>
              <a:fillRect/>
            </a:stretch>
          </p:blipFill>
          <p:spPr>
            <a:xfrm>
              <a:off x="10033138" y="2615206"/>
              <a:ext cx="496543" cy="371681"/>
            </a:xfrm>
            <a:prstGeom prst="rect">
              <a:avLst/>
            </a:prstGeom>
          </p:spPr>
        </p:pic>
        <p:pic>
          <p:nvPicPr>
            <p:cNvPr id="27" name="Picture 26">
              <a:extLst>
                <a:ext uri="{FF2B5EF4-FFF2-40B4-BE49-F238E27FC236}">
                  <a16:creationId xmlns:a16="http://schemas.microsoft.com/office/drawing/2014/main" id="{03CB5D43-17B8-4129-BD72-76E3F279306E}"/>
                </a:ext>
              </a:extLst>
            </p:cNvPr>
            <p:cNvPicPr>
              <a:picLocks noChangeAspect="1"/>
            </p:cNvPicPr>
            <p:nvPr/>
          </p:nvPicPr>
          <p:blipFill>
            <a:blip r:embed="rId4"/>
            <a:stretch>
              <a:fillRect/>
            </a:stretch>
          </p:blipFill>
          <p:spPr>
            <a:xfrm>
              <a:off x="10633213" y="2853331"/>
              <a:ext cx="496543" cy="371681"/>
            </a:xfrm>
            <a:prstGeom prst="rect">
              <a:avLst/>
            </a:prstGeom>
          </p:spPr>
        </p:pic>
        <p:sp>
          <p:nvSpPr>
            <p:cNvPr id="28" name="Rectangle 27">
              <a:extLst>
                <a:ext uri="{FF2B5EF4-FFF2-40B4-BE49-F238E27FC236}">
                  <a16:creationId xmlns:a16="http://schemas.microsoft.com/office/drawing/2014/main" id="{036F4121-8EC0-41D7-B0EB-9BE1825A042A}"/>
                </a:ext>
              </a:extLst>
            </p:cNvPr>
            <p:cNvSpPr/>
            <p:nvPr/>
          </p:nvSpPr>
          <p:spPr>
            <a:xfrm>
              <a:off x="6348206" y="1375576"/>
              <a:ext cx="5381625" cy="3184332"/>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D3D057D7-09B9-4CDB-A62D-7C73D18B3D23}"/>
                </a:ext>
              </a:extLst>
            </p:cNvPr>
            <p:cNvSpPr txBox="1"/>
            <p:nvPr/>
          </p:nvSpPr>
          <p:spPr>
            <a:xfrm>
              <a:off x="10180536" y="4365426"/>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pic>
          <p:nvPicPr>
            <p:cNvPr id="30" name="Picture 29">
              <a:extLst>
                <a:ext uri="{FF2B5EF4-FFF2-40B4-BE49-F238E27FC236}">
                  <a16:creationId xmlns:a16="http://schemas.microsoft.com/office/drawing/2014/main" id="{D68FFA97-FD2A-412D-8147-D1F300DCDE2F}"/>
                </a:ext>
              </a:extLst>
            </p:cNvPr>
            <p:cNvPicPr>
              <a:picLocks noChangeAspect="1"/>
            </p:cNvPicPr>
            <p:nvPr/>
          </p:nvPicPr>
          <p:blipFill>
            <a:blip r:embed="rId4"/>
            <a:stretch>
              <a:fillRect/>
            </a:stretch>
          </p:blipFill>
          <p:spPr>
            <a:xfrm>
              <a:off x="9358602" y="1566966"/>
              <a:ext cx="496543" cy="371681"/>
            </a:xfrm>
            <a:prstGeom prst="rect">
              <a:avLst/>
            </a:prstGeom>
          </p:spPr>
        </p:pic>
        <p:pic>
          <p:nvPicPr>
            <p:cNvPr id="31" name="Picture 30">
              <a:extLst>
                <a:ext uri="{FF2B5EF4-FFF2-40B4-BE49-F238E27FC236}">
                  <a16:creationId xmlns:a16="http://schemas.microsoft.com/office/drawing/2014/main" id="{E69BD748-15F5-4287-B330-42C2037897AC}"/>
                </a:ext>
              </a:extLst>
            </p:cNvPr>
            <p:cNvPicPr>
              <a:picLocks noChangeAspect="1"/>
            </p:cNvPicPr>
            <p:nvPr/>
          </p:nvPicPr>
          <p:blipFill>
            <a:blip r:embed="rId4"/>
            <a:stretch>
              <a:fillRect/>
            </a:stretch>
          </p:blipFill>
          <p:spPr>
            <a:xfrm>
              <a:off x="9073681" y="3792775"/>
              <a:ext cx="496543" cy="341756"/>
            </a:xfrm>
            <a:prstGeom prst="rect">
              <a:avLst/>
            </a:prstGeom>
          </p:spPr>
        </p:pic>
        <p:sp>
          <p:nvSpPr>
            <p:cNvPr id="32" name="Rectangle 31">
              <a:extLst>
                <a:ext uri="{FF2B5EF4-FFF2-40B4-BE49-F238E27FC236}">
                  <a16:creationId xmlns:a16="http://schemas.microsoft.com/office/drawing/2014/main" id="{FDD5DDAB-FA8D-4BBD-B113-62EA0C04B923}"/>
                </a:ext>
              </a:extLst>
            </p:cNvPr>
            <p:cNvSpPr/>
            <p:nvPr/>
          </p:nvSpPr>
          <p:spPr>
            <a:xfrm>
              <a:off x="7469174" y="3706637"/>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33" name="Rectangle 32">
              <a:extLst>
                <a:ext uri="{FF2B5EF4-FFF2-40B4-BE49-F238E27FC236}">
                  <a16:creationId xmlns:a16="http://schemas.microsoft.com/office/drawing/2014/main" id="{20261956-72D0-430C-A6FC-0048EAC88A35}"/>
                </a:ext>
              </a:extLst>
            </p:cNvPr>
            <p:cNvSpPr/>
            <p:nvPr/>
          </p:nvSpPr>
          <p:spPr>
            <a:xfrm>
              <a:off x="9071830" y="1868763"/>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cxnSp>
          <p:nvCxnSpPr>
            <p:cNvPr id="34" name="Connector: Elbow 33">
              <a:extLst>
                <a:ext uri="{FF2B5EF4-FFF2-40B4-BE49-F238E27FC236}">
                  <a16:creationId xmlns:a16="http://schemas.microsoft.com/office/drawing/2014/main" id="{16CB855D-BFC3-4254-947B-F1FF26FA52D3}"/>
                </a:ext>
              </a:extLst>
            </p:cNvPr>
            <p:cNvCxnSpPr>
              <a:cxnSpLocks/>
              <a:stCxn id="30" idx="3"/>
              <a:endCxn id="24" idx="2"/>
            </p:cNvCxnSpPr>
            <p:nvPr/>
          </p:nvCxnSpPr>
          <p:spPr>
            <a:xfrm flipV="1">
              <a:off x="9855145" y="1280944"/>
              <a:ext cx="185929" cy="471863"/>
            </a:xfrm>
            <a:prstGeom prst="bentConnector2">
              <a:avLst/>
            </a:prstGeom>
            <a:noFill/>
            <a:ln w="15875" cap="flat" cmpd="sng" algn="ctr">
              <a:solidFill>
                <a:srgbClr val="E7E6E6">
                  <a:lumMod val="50000"/>
                </a:srgbClr>
              </a:solidFill>
              <a:prstDash val="solid"/>
              <a:miter lim="800000"/>
              <a:tailEnd type="none"/>
            </a:ln>
            <a:effectLst/>
          </p:spPr>
        </p:cxnSp>
        <p:sp>
          <p:nvSpPr>
            <p:cNvPr id="35" name="Rectangle 34">
              <a:extLst>
                <a:ext uri="{FF2B5EF4-FFF2-40B4-BE49-F238E27FC236}">
                  <a16:creationId xmlns:a16="http://schemas.microsoft.com/office/drawing/2014/main" id="{6264E52D-F138-47AF-838F-40BE3D4FAE04}"/>
                </a:ext>
              </a:extLst>
            </p:cNvPr>
            <p:cNvSpPr/>
            <p:nvPr/>
          </p:nvSpPr>
          <p:spPr>
            <a:xfrm>
              <a:off x="8778956" y="4072600"/>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grpSp>
    </p:spTree>
    <p:extLst>
      <p:ext uri="{BB962C8B-B14F-4D97-AF65-F5344CB8AC3E}">
        <p14:creationId xmlns:p14="http://schemas.microsoft.com/office/powerpoint/2010/main" val="2994303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pic>
        <p:nvPicPr>
          <p:cNvPr id="11" name="Picture 10" descr="Icon of a calendar">
            <a:extLst>
              <a:ext uri="{FF2B5EF4-FFF2-40B4-BE49-F238E27FC236}">
                <a16:creationId xmlns:a16="http://schemas.microsoft.com/office/drawing/2014/main" id="{877B623F-1696-4A59-B33B-3C6AE65BA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810" y="1522937"/>
            <a:ext cx="1036320" cy="1036320"/>
          </a:xfrm>
          <a:prstGeom prst="rect">
            <a:avLst/>
          </a:prstGeom>
        </p:spPr>
      </p:pic>
      <p:sp>
        <p:nvSpPr>
          <p:cNvPr id="28" name="Rectangle 27">
            <a:extLst>
              <a:ext uri="{FF2B5EF4-FFF2-40B4-BE49-F238E27FC236}">
                <a16:creationId xmlns:a16="http://schemas.microsoft.com/office/drawing/2014/main" id="{7780BB41-9EBA-4199-AA35-BA037D867A42}"/>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Create a route table</a:t>
            </a:r>
          </a:p>
        </p:txBody>
      </p:sp>
      <p:cxnSp>
        <p:nvCxnSpPr>
          <p:cNvPr id="15" name="Straight Connector 14">
            <a:extLst>
              <a:ext uri="{FF2B5EF4-FFF2-40B4-BE49-F238E27FC236}">
                <a16:creationId xmlns:a16="http://schemas.microsoft.com/office/drawing/2014/main" id="{62366217-AD42-4EFE-84A2-BEC14E50B225}"/>
              </a:ext>
              <a:ext uri="{C183D7F6-B498-43B3-948B-1728B52AA6E4}">
                <adec:decorative xmlns:adec="http://schemas.microsoft.com/office/drawing/2017/decorative" val="1"/>
              </a:ext>
            </a:extLst>
          </p:cNvPr>
          <p:cNvCxnSpPr>
            <a:cxnSpLocks/>
          </p:cNvCxnSpPr>
          <p:nvPr/>
        </p:nvCxnSpPr>
        <p:spPr>
          <a:xfrm>
            <a:off x="1805651" y="2674951"/>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three concentric arcs">
            <a:extLst>
              <a:ext uri="{FF2B5EF4-FFF2-40B4-BE49-F238E27FC236}">
                <a16:creationId xmlns:a16="http://schemas.microsoft.com/office/drawing/2014/main" id="{706B993F-40EF-41ED-A2F9-840FB25D43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810" y="2790645"/>
            <a:ext cx="1036320" cy="1036320"/>
          </a:xfrm>
          <a:prstGeom prst="rect">
            <a:avLst/>
          </a:prstGeom>
        </p:spPr>
      </p:pic>
      <p:sp>
        <p:nvSpPr>
          <p:cNvPr id="30" name="Rectangle 29">
            <a:extLst>
              <a:ext uri="{FF2B5EF4-FFF2-40B4-BE49-F238E27FC236}">
                <a16:creationId xmlns:a16="http://schemas.microsoft.com/office/drawing/2014/main" id="{C841565D-F957-4882-BC6C-559BEAD6B635}"/>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Add a route</a:t>
            </a:r>
          </a:p>
        </p:txBody>
      </p:sp>
      <p:cxnSp>
        <p:nvCxnSpPr>
          <p:cNvPr id="27" name="Straight Connector 26">
            <a:extLst>
              <a:ext uri="{FF2B5EF4-FFF2-40B4-BE49-F238E27FC236}">
                <a16:creationId xmlns:a16="http://schemas.microsoft.com/office/drawing/2014/main" id="{ED9004E9-98F3-46C1-AE60-E5B8A9CEAA42}"/>
              </a:ext>
              <a:ext uri="{C183D7F6-B498-43B3-948B-1728B52AA6E4}">
                <adec:decorative xmlns:adec="http://schemas.microsoft.com/office/drawing/2017/decorative" val="1"/>
              </a:ext>
            </a:extLst>
          </p:cNvPr>
          <p:cNvCxnSpPr>
            <a:cxnSpLocks/>
          </p:cNvCxnSpPr>
          <p:nvPr/>
        </p:nvCxnSpPr>
        <p:spPr>
          <a:xfrm>
            <a:off x="1805651" y="3942659"/>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magnifying glass">
            <a:extLst>
              <a:ext uri="{FF2B5EF4-FFF2-40B4-BE49-F238E27FC236}">
                <a16:creationId xmlns:a16="http://schemas.microsoft.com/office/drawing/2014/main" id="{DD435638-4F82-4BE3-BA0F-A2A5C1EF50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810" y="4058353"/>
            <a:ext cx="1036320" cy="1036320"/>
          </a:xfrm>
          <a:prstGeom prst="rect">
            <a:avLst/>
          </a:prstGeom>
        </p:spPr>
      </p:pic>
      <p:sp>
        <p:nvSpPr>
          <p:cNvPr id="32" name="Rectangle 31">
            <a:extLst>
              <a:ext uri="{FF2B5EF4-FFF2-40B4-BE49-F238E27FC236}">
                <a16:creationId xmlns:a16="http://schemas.microsoft.com/office/drawing/2014/main" id="{2A810D1D-95AD-4B25-BAC3-5F8EDE96E8E6}"/>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Associate a route table to a subnet</a:t>
            </a:r>
          </a:p>
        </p:txBody>
      </p:sp>
      <p:cxnSp>
        <p:nvCxnSpPr>
          <p:cNvPr id="29" name="Straight Connector 28">
            <a:extLst>
              <a:ext uri="{FF2B5EF4-FFF2-40B4-BE49-F238E27FC236}">
                <a16:creationId xmlns:a16="http://schemas.microsoft.com/office/drawing/2014/main" id="{E1F98DE4-38CA-4E1E-AEA3-CCB75331059A}"/>
              </a:ext>
              <a:ext uri="{C183D7F6-B498-43B3-948B-1728B52AA6E4}">
                <adec:decorative xmlns:adec="http://schemas.microsoft.com/office/drawing/2017/decorative" val="1"/>
              </a:ext>
            </a:extLst>
          </p:cNvPr>
          <p:cNvCxnSpPr>
            <a:cxnSpLocks/>
          </p:cNvCxnSpPr>
          <p:nvPr/>
        </p:nvCxnSpPr>
        <p:spPr>
          <a:xfrm>
            <a:off x="1805651" y="5210367"/>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creen with three circles enclosed by outward pointing chevrons on left and right">
            <a:extLst>
              <a:ext uri="{FF2B5EF4-FFF2-40B4-BE49-F238E27FC236}">
                <a16:creationId xmlns:a16="http://schemas.microsoft.com/office/drawing/2014/main" id="{6A4459F6-6758-4255-9178-5037BAF09E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810" y="5326062"/>
            <a:ext cx="1036320" cy="1036320"/>
          </a:xfrm>
          <a:prstGeom prst="rect">
            <a:avLst/>
          </a:prstGeom>
        </p:spPr>
      </p:pic>
      <p:sp>
        <p:nvSpPr>
          <p:cNvPr id="38" name="Rectangle 37">
            <a:extLst>
              <a:ext uri="{FF2B5EF4-FFF2-40B4-BE49-F238E27FC236}">
                <a16:creationId xmlns:a16="http://schemas.microsoft.com/office/drawing/2014/main" id="{236DC8FF-47CB-4537-B0E5-4983F23D9054}"/>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Use PowerShell to view your routing information (optional)</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141-C35D-AF58-0E51-07AA79C04A38}"/>
              </a:ext>
            </a:extLst>
          </p:cNvPr>
          <p:cNvSpPr>
            <a:spLocks noGrp="1"/>
          </p:cNvSpPr>
          <p:nvPr>
            <p:ph type="title"/>
          </p:nvPr>
        </p:nvSpPr>
        <p:spPr/>
        <p:txBody>
          <a:bodyPr/>
          <a:lstStyle/>
          <a:p>
            <a:r>
              <a:rPr lang="en-GB" dirty="0"/>
              <a:t>Service Endpoint</a:t>
            </a:r>
          </a:p>
        </p:txBody>
      </p:sp>
      <p:sp>
        <p:nvSpPr>
          <p:cNvPr id="5" name="TextBox 4">
            <a:extLst>
              <a:ext uri="{FF2B5EF4-FFF2-40B4-BE49-F238E27FC236}">
                <a16:creationId xmlns:a16="http://schemas.microsoft.com/office/drawing/2014/main" id="{230538EB-7ED9-C125-29FD-8746F1C61876}"/>
              </a:ext>
            </a:extLst>
          </p:cNvPr>
          <p:cNvSpPr txBox="1"/>
          <p:nvPr/>
        </p:nvSpPr>
        <p:spPr>
          <a:xfrm>
            <a:off x="465138" y="1521177"/>
            <a:ext cx="10908792" cy="4524315"/>
          </a:xfrm>
          <a:prstGeom prst="rect">
            <a:avLst/>
          </a:prstGeom>
          <a:noFill/>
        </p:spPr>
        <p:txBody>
          <a:bodyPr wrap="square">
            <a:spAutoFit/>
          </a:bodyPr>
          <a:lstStyle/>
          <a:p>
            <a:pPr algn="l"/>
            <a:r>
              <a:rPr lang="en-GB" b="1" i="0" dirty="0">
                <a:solidFill>
                  <a:srgbClr val="171717"/>
                </a:solidFill>
                <a:effectLst/>
                <a:latin typeface="Segoe UI" panose="020B0502040204020203" pitchFamily="34" charset="0"/>
              </a:rPr>
              <a:t>Improved security for your Azure service resources</a:t>
            </a:r>
            <a:r>
              <a:rPr lang="en-GB" b="0" i="0" dirty="0">
                <a:solidFill>
                  <a:srgbClr val="171717"/>
                </a:solidFill>
                <a:effectLst/>
                <a:latin typeface="Segoe UI" panose="020B0502040204020203" pitchFamily="34" charset="0"/>
              </a:rPr>
              <a:t>. Service endpoints secure Azure service resources to your virtual network by extending VNet identity to the service. When service endpoints are enabled in your virtual network, you secure Azure service resources to your virtual network by adding a virtual network rule. The rule improves security by fully removing public Internet access to resources, and allowing traffic only from your virtual network.</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Optimal routing for Azure service traffic from your virtual network</a:t>
            </a:r>
            <a:r>
              <a:rPr lang="en-GB" b="0" i="0" dirty="0">
                <a:solidFill>
                  <a:srgbClr val="171717"/>
                </a:solidFill>
                <a:effectLst/>
                <a:latin typeface="Segoe UI" panose="020B0502040204020203" pitchFamily="34" charset="0"/>
              </a:rPr>
              <a:t>. Today, any routes in your virtual network that force Internet traffic to your premises and/or virtual appliances, known as forced-</a:t>
            </a:r>
            <a:r>
              <a:rPr lang="en-GB" b="0" i="0" dirty="0" err="1">
                <a:solidFill>
                  <a:srgbClr val="171717"/>
                </a:solidFill>
                <a:effectLst/>
                <a:latin typeface="Segoe UI" panose="020B0502040204020203" pitchFamily="34" charset="0"/>
              </a:rPr>
              <a:t>tunneling</a:t>
            </a:r>
            <a:r>
              <a:rPr lang="en-GB" b="0" i="0" dirty="0">
                <a:solidFill>
                  <a:srgbClr val="171717"/>
                </a:solidFill>
                <a:effectLst/>
                <a:latin typeface="Segoe UI" panose="020B0502040204020203" pitchFamily="34" charset="0"/>
              </a:rPr>
              <a:t>, also force Azure service traffic to take the same route as the Internet traffic. Service endpoints provide optimal routing for Azure traffic.</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Endpoints always take service traffic directly from your virtual network to the service on the Microsoft Azure backbone network</a:t>
            </a:r>
            <a:r>
              <a:rPr lang="en-GB" b="0" i="0" dirty="0">
                <a:solidFill>
                  <a:srgbClr val="171717"/>
                </a:solidFill>
                <a:effectLst/>
                <a:latin typeface="Segoe UI" panose="020B0502040204020203" pitchFamily="34" charset="0"/>
              </a:rPr>
              <a:t>. Keeping traffic on the Azure backbone network allows you to continue auditing and monitoring outbound Internet traffic from your virtual networks, through forced-</a:t>
            </a:r>
            <a:r>
              <a:rPr lang="en-GB" b="0" i="0" dirty="0" err="1">
                <a:solidFill>
                  <a:srgbClr val="171717"/>
                </a:solidFill>
                <a:effectLst/>
                <a:latin typeface="Segoe UI" panose="020B0502040204020203" pitchFamily="34" charset="0"/>
              </a:rPr>
              <a:t>tunneling</a:t>
            </a:r>
            <a:r>
              <a:rPr lang="en-GB" b="0" i="0" dirty="0">
                <a:solidFill>
                  <a:srgbClr val="171717"/>
                </a:solidFill>
                <a:effectLst/>
                <a:latin typeface="Segoe UI" panose="020B0502040204020203" pitchFamily="34" charset="0"/>
              </a:rPr>
              <a:t>, without impacting service traffic. </a:t>
            </a:r>
          </a:p>
          <a:p>
            <a:pPr algn="l"/>
            <a:endParaRPr lang="en-GB"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7301709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descr="Diagram of a virtual machine connecting to the Azure service through a service endpoint.">
            <a:extLst>
              <a:ext uri="{FF2B5EF4-FFF2-40B4-BE49-F238E27FC236}">
                <a16:creationId xmlns:a16="http://schemas.microsoft.com/office/drawing/2014/main" id="{ED93F642-154B-16AD-BAB8-4DF10A8550E4}"/>
              </a:ext>
            </a:extLst>
          </p:cNvPr>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108124DA-9042-B6C2-4649-238B4628BFA4}"/>
              </a:ext>
            </a:extLst>
          </p:cNvPr>
          <p:cNvPicPr>
            <a:picLocks noChangeAspect="1"/>
          </p:cNvPicPr>
          <p:nvPr/>
        </p:nvPicPr>
        <p:blipFill>
          <a:blip r:embed="rId2"/>
          <a:stretch>
            <a:fillRect/>
          </a:stretch>
        </p:blipFill>
        <p:spPr>
          <a:xfrm>
            <a:off x="2675602" y="528838"/>
            <a:ext cx="6780471" cy="5936847"/>
          </a:xfrm>
          <a:prstGeom prst="rect">
            <a:avLst/>
          </a:prstGeom>
        </p:spPr>
      </p:pic>
      <p:sp>
        <p:nvSpPr>
          <p:cNvPr id="9" name="Title 8">
            <a:extLst>
              <a:ext uri="{FF2B5EF4-FFF2-40B4-BE49-F238E27FC236}">
                <a16:creationId xmlns:a16="http://schemas.microsoft.com/office/drawing/2014/main" id="{7E6D9791-D29E-E514-22BC-C95A063F0A29}"/>
              </a:ext>
            </a:extLst>
          </p:cNvPr>
          <p:cNvSpPr>
            <a:spLocks noGrp="1"/>
          </p:cNvSpPr>
          <p:nvPr>
            <p:ph type="title"/>
          </p:nvPr>
        </p:nvSpPr>
        <p:spPr/>
        <p:txBody>
          <a:bodyPr/>
          <a:lstStyle/>
          <a:p>
            <a:r>
              <a:rPr lang="en-GB" dirty="0"/>
              <a:t>Service Endpoint Architecture</a:t>
            </a:r>
          </a:p>
        </p:txBody>
      </p:sp>
    </p:spTree>
    <p:extLst>
      <p:ext uri="{BB962C8B-B14F-4D97-AF65-F5344CB8AC3E}">
        <p14:creationId xmlns:p14="http://schemas.microsoft.com/office/powerpoint/2010/main" val="4071647375"/>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5184</Words>
  <Application>Microsoft Office PowerPoint</Application>
  <PresentationFormat>Custom</PresentationFormat>
  <Paragraphs>554</Paragraphs>
  <Slides>54</Slides>
  <Notes>41</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Consolas</vt:lpstr>
      <vt:lpstr>Segoe UI</vt:lpstr>
      <vt:lpstr>Segoe UI Light</vt:lpstr>
      <vt:lpstr>Segoe UI Semibold</vt:lpstr>
      <vt:lpstr>Wingdings</vt:lpstr>
      <vt:lpstr>Azure 1</vt:lpstr>
      <vt:lpstr>AZ-104T00A Administer Network Traffic </vt:lpstr>
      <vt:lpstr>Administer Network Traffic Introduction</vt:lpstr>
      <vt:lpstr>Configure Network Routing and Endpoints</vt:lpstr>
      <vt:lpstr>Configure Network Routing and Endpoints Introduction</vt:lpstr>
      <vt:lpstr>Review System Routes</vt:lpstr>
      <vt:lpstr>Identify User-Defined Routes</vt:lpstr>
      <vt:lpstr>Demonstration – Custom Routing Tables</vt:lpstr>
      <vt:lpstr>Service Endpoint</vt:lpstr>
      <vt:lpstr>Service Endpoint Architecture</vt:lpstr>
      <vt:lpstr>Service Endpoint Uses</vt:lpstr>
      <vt:lpstr>What is Private Link and Private Endpoints?</vt:lpstr>
      <vt:lpstr>Identify Private Link Uses</vt:lpstr>
      <vt:lpstr>Knowledge Check</vt:lpstr>
      <vt:lpstr>Summary and Resources – Configure Network Routing and Endpoints</vt:lpstr>
      <vt:lpstr>Configure Azure Load Balancer</vt:lpstr>
      <vt:lpstr>Configure Azure Load Balancer Introduction</vt:lpstr>
      <vt:lpstr>Choose a Load Balancer Solution</vt:lpstr>
      <vt:lpstr>PowerPoint Presentation</vt:lpstr>
      <vt:lpstr>Implement a Public Load Balancer</vt:lpstr>
      <vt:lpstr>Implement an Internal Load Balancer</vt:lpstr>
      <vt:lpstr>Internal Load Balancing </vt:lpstr>
      <vt:lpstr>Determine Load Balancer SKUs</vt:lpstr>
      <vt:lpstr>Create Backend Pools</vt:lpstr>
      <vt:lpstr>Create Load Balancer Rules</vt:lpstr>
      <vt:lpstr>Configure Session Persistence (optional)</vt:lpstr>
      <vt:lpstr>Health Probes</vt:lpstr>
      <vt:lpstr>Knowledge Check</vt:lpstr>
      <vt:lpstr>Summary and Resources – Configure Azure Load Balancer</vt:lpstr>
      <vt:lpstr>Configure Azure Application Gateway</vt:lpstr>
      <vt:lpstr>Configure Azure Application Gateway Introduction</vt:lpstr>
      <vt:lpstr>Implement Application Gateway</vt:lpstr>
      <vt:lpstr>Determine Application Gateway Routing</vt:lpstr>
      <vt:lpstr>Setup Application Gateway Components (optional)</vt:lpstr>
      <vt:lpstr>Knowledge Check </vt:lpstr>
      <vt:lpstr>Summary and Resources – Configure Azure Application Gateway</vt:lpstr>
      <vt:lpstr>Configure Network Watcher</vt:lpstr>
      <vt:lpstr>Configure Network Watcher Introduction</vt:lpstr>
      <vt:lpstr>Describe Network Watcher Features</vt:lpstr>
      <vt:lpstr>Review IP Flow Verify Diagnostics</vt:lpstr>
      <vt:lpstr>Review Next Hop Diagnostics</vt:lpstr>
      <vt:lpstr>Visualize the Network Topology</vt:lpstr>
      <vt:lpstr>Knowledge Check</vt:lpstr>
      <vt:lpstr>Summary and Resources – Configure Network Watcher</vt:lpstr>
      <vt:lpstr>Lab – Implement Traffic Management</vt:lpstr>
      <vt:lpstr>Lab 06 – Implement traffic management</vt:lpstr>
      <vt:lpstr>Lab 06 – Architecture Diagram</vt:lpstr>
      <vt:lpstr>End of presentation</vt:lpstr>
      <vt:lpstr>Routing Example (optional)</vt:lpstr>
      <vt:lpstr>Create a Routing Table (optional)</vt:lpstr>
      <vt:lpstr>Create a Custom Route (optional)</vt:lpstr>
      <vt:lpstr>Associate the Route Table (optional)</vt:lpstr>
      <vt:lpstr>Determine Service Endpoint Services</vt:lpstr>
      <vt:lpstr>Determine Azure Load Balancer Uses</vt:lpstr>
      <vt:lpstr>Create Health Probes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2022-03-15T18:58:57Z</dcterms:created>
  <dcterms:modified xsi:type="dcterms:W3CDTF">2022-12-07T09:12:32Z</dcterms:modified>
</cp:coreProperties>
</file>