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63" r:id="rId2"/>
  </p:sldMasterIdLst>
  <p:notesMasterIdLst>
    <p:notesMasterId r:id="rId61"/>
  </p:notesMasterIdLst>
  <p:handoutMasterIdLst>
    <p:handoutMasterId r:id="rId62"/>
  </p:handoutMasterIdLst>
  <p:sldIdLst>
    <p:sldId id="1719" r:id="rId3"/>
    <p:sldId id="2253" r:id="rId4"/>
    <p:sldId id="1865" r:id="rId5"/>
    <p:sldId id="2235" r:id="rId6"/>
    <p:sldId id="1862" r:id="rId7"/>
    <p:sldId id="2227" r:id="rId8"/>
    <p:sldId id="2257" r:id="rId9"/>
    <p:sldId id="1950" r:id="rId10"/>
    <p:sldId id="1951" r:id="rId11"/>
    <p:sldId id="1861" r:id="rId12"/>
    <p:sldId id="2310" r:id="rId13"/>
    <p:sldId id="2476" r:id="rId14"/>
    <p:sldId id="2471" r:id="rId15"/>
    <p:sldId id="1866" r:id="rId16"/>
    <p:sldId id="2236" r:id="rId17"/>
    <p:sldId id="2028" r:id="rId18"/>
    <p:sldId id="2029" r:id="rId19"/>
    <p:sldId id="2231" r:id="rId20"/>
    <p:sldId id="2477" r:id="rId21"/>
    <p:sldId id="2482" r:id="rId22"/>
    <p:sldId id="2232" r:id="rId23"/>
    <p:sldId id="2483" r:id="rId24"/>
    <p:sldId id="2222" r:id="rId25"/>
    <p:sldId id="2238" r:id="rId26"/>
    <p:sldId id="2255" r:id="rId27"/>
    <p:sldId id="2054" r:id="rId28"/>
    <p:sldId id="2056" r:id="rId29"/>
    <p:sldId id="2239" r:id="rId30"/>
    <p:sldId id="2240" r:id="rId31"/>
    <p:sldId id="2241" r:id="rId32"/>
    <p:sldId id="2059" r:id="rId33"/>
    <p:sldId id="2484" r:id="rId34"/>
    <p:sldId id="2004" r:id="rId35"/>
    <p:sldId id="2237" r:id="rId36"/>
    <p:sldId id="2035" r:id="rId37"/>
    <p:sldId id="2472" r:id="rId38"/>
    <p:sldId id="2233" r:id="rId39"/>
    <p:sldId id="2234" r:id="rId40"/>
    <p:sldId id="2072" r:id="rId41"/>
    <p:sldId id="2487" r:id="rId42"/>
    <p:sldId id="2074" r:id="rId43"/>
    <p:sldId id="2488" r:id="rId44"/>
    <p:sldId id="2230" r:id="rId45"/>
    <p:sldId id="2246" r:id="rId46"/>
    <p:sldId id="2485" r:id="rId47"/>
    <p:sldId id="2469" r:id="rId48"/>
    <p:sldId id="2470" r:id="rId49"/>
    <p:sldId id="2481" r:id="rId50"/>
    <p:sldId id="2480" r:id="rId51"/>
    <p:sldId id="2030" r:id="rId52"/>
    <p:sldId id="1873" r:id="rId53"/>
    <p:sldId id="2475" r:id="rId54"/>
    <p:sldId id="2244" r:id="rId55"/>
    <p:sldId id="2226" r:id="rId56"/>
    <p:sldId id="2479" r:id="rId57"/>
    <p:sldId id="2098" r:id="rId58"/>
    <p:sldId id="2486" r:id="rId59"/>
    <p:sldId id="2489"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orage" id="{A164B018-52B9-4B3E-B057-9276C16BC7AD}">
          <p14:sldIdLst>
            <p14:sldId id="1719"/>
            <p14:sldId id="2253"/>
          </p14:sldIdLst>
        </p14:section>
        <p14:section name="Storage Accounts" id="{93A4E5BD-A5E8-4CFD-BDED-719946E8D41F}">
          <p14:sldIdLst>
            <p14:sldId id="1865"/>
            <p14:sldId id="2235"/>
            <p14:sldId id="1862"/>
            <p14:sldId id="2227"/>
            <p14:sldId id="2257"/>
            <p14:sldId id="1950"/>
            <p14:sldId id="1951"/>
            <p14:sldId id="1861"/>
            <p14:sldId id="2310"/>
            <p14:sldId id="2476"/>
            <p14:sldId id="2471"/>
          </p14:sldIdLst>
        </p14:section>
        <p14:section name="Blob Storage" id="{8C2A776A-598E-4BDA-96C3-9397031A586B}">
          <p14:sldIdLst>
            <p14:sldId id="1866"/>
            <p14:sldId id="2236"/>
            <p14:sldId id="2028"/>
            <p14:sldId id="2029"/>
            <p14:sldId id="2231"/>
            <p14:sldId id="2477"/>
            <p14:sldId id="2482"/>
            <p14:sldId id="2232"/>
            <p14:sldId id="2483"/>
          </p14:sldIdLst>
        </p14:section>
        <p14:section name="Storage Security" id="{D231EBFC-65EC-43F8-8533-F2B9C04DE757}">
          <p14:sldIdLst>
            <p14:sldId id="2222"/>
            <p14:sldId id="2238"/>
            <p14:sldId id="2255"/>
            <p14:sldId id="2054"/>
            <p14:sldId id="2056"/>
            <p14:sldId id="2239"/>
            <p14:sldId id="2240"/>
            <p14:sldId id="2241"/>
            <p14:sldId id="2059"/>
            <p14:sldId id="2484"/>
          </p14:sldIdLst>
        </p14:section>
        <p14:section name="Files and File Sync and Tools" id="{5DAAB2E4-9A68-43A6-86A6-89168C6B4058}">
          <p14:sldIdLst>
            <p14:sldId id="2004"/>
            <p14:sldId id="2237"/>
            <p14:sldId id="2035"/>
            <p14:sldId id="2472"/>
            <p14:sldId id="2233"/>
            <p14:sldId id="2234"/>
            <p14:sldId id="2072"/>
            <p14:sldId id="2487"/>
            <p14:sldId id="2074"/>
            <p14:sldId id="2488"/>
            <p14:sldId id="2230"/>
            <p14:sldId id="2246"/>
            <p14:sldId id="2485"/>
          </p14:sldIdLst>
        </p14:section>
        <p14:section name="Labs" id="{E0237DF8-CE11-41EF-ACAB-2BF9D2D1A3C0}">
          <p14:sldIdLst>
            <p14:sldId id="2469"/>
            <p14:sldId id="2470"/>
            <p14:sldId id="2481"/>
            <p14:sldId id="2480"/>
          </p14:sldIdLst>
        </p14:section>
        <p14:section name="Extra Slides" id="{2BFDF2D5-4482-44BD-99C8-892B34091C90}">
          <p14:sldIdLst>
            <p14:sldId id="2030"/>
            <p14:sldId id="1873"/>
            <p14:sldId id="2475"/>
            <p14:sldId id="2244"/>
            <p14:sldId id="2226"/>
            <p14:sldId id="2479"/>
            <p14:sldId id="2098"/>
            <p14:sldId id="2486"/>
            <p14:sldId id="24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FFFFFF"/>
    <a:srgbClr val="D3D3D3"/>
    <a:srgbClr val="243A5E"/>
    <a:srgbClr val="EBEBEB"/>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9C0F39-189D-49C2-8D34-F349AF901793}" v="8" dt="2022-03-11T15:35:09.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2303" autoAdjust="0"/>
  </p:normalViewPr>
  <p:slideViewPr>
    <p:cSldViewPr snapToGrid="0">
      <p:cViewPr varScale="1">
        <p:scale>
          <a:sx n="77" d="100"/>
          <a:sy n="77" d="100"/>
        </p:scale>
        <p:origin x="730" y="5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8/10/relationships/authors" Targe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12/6/2022 9:24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12/6/2022 9:22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12/6/2022 9:22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Azure Storage firewalls and virtual networks - https://docs.microsoft.com/azure/storage/common/storage-network-security</a:t>
            </a:r>
          </a:p>
          <a:p>
            <a:endParaRPr lang="en-US" dirty="0"/>
          </a:p>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905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242022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four types of Azure storage and what is each type is used for?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Containers is a massively scalable object store for text and binary data. Azure Tables is ideal for storing structured, non-relational data. Azure Queues is a messaging store for reliable messaging between application components. Azure Files provides managed file shares for cloud or on-premises deployments.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Two topics (Upload Blobs and Determine Storage Pricing) were removed but are still in the student content.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Configure Azure files and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tiers for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Blob lifecycle management.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336086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167066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Upload, download, and list blobs with the Azure portal - https://docs.microsoft.com/azure/storage/blobs/storage-quickstart-blobs-portal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5859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hot, cool, and archive access tiers - https://docs.microsoft.com/azure/storage/blobs/storage-blob-storage-tiers</a:t>
            </a:r>
          </a:p>
          <a:p>
            <a:endParaRPr lang="en-US" dirty="0"/>
          </a:p>
          <a:p>
            <a:r>
              <a:rPr lang="en-US" dirty="0"/>
              <a:t>Optimize storage performance and costs using Blob storage tiers - https://docs.microsoft.com/learn/modules/optimize-archive-costs-blob-storage/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40466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Store application data with Azure Blob storage - https://docs.microsoft.com/learn/modules/store-app-data-with-azure-blob-storage/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a:p>
        </p:txBody>
      </p:sp>
    </p:spTree>
    <p:extLst>
      <p:ext uri="{BB962C8B-B14F-4D97-AF65-F5344CB8AC3E}">
        <p14:creationId xmlns:p14="http://schemas.microsoft.com/office/powerpoint/2010/main" val="139119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replication for blobs - https://docs.microsoft.com/azure/storage/blobs/object-replication-overview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974617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194180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blobs and what three access tiers are provided?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blob storage stores unstructured data. Blob storage can store any type of text or binary data. For example, images and video. The hot tier is optimized for frequent access of objects in the storage account. The cool tier is optimized for storing large amounts of data that is infrequently accessed and stored for at least 30 days. The archive tier is optimized for data that can tolerate several hours of retrieval latency and will remain in the Archive tier for at least 180 days.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Secure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Generate shared access signature (SAS) tokens.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Manage access keys.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AD authentication for a storage account.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a:p>
        </p:txBody>
      </p:sp>
    </p:spTree>
    <p:extLst>
      <p:ext uri="{BB962C8B-B14F-4D97-AF65-F5344CB8AC3E}">
        <p14:creationId xmlns:p14="http://schemas.microsoft.com/office/powerpoint/2010/main" val="1309168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Delegate access with a shared access signature - https://docs.microsoft.com/rest/api/storageservices/delegate-access-with-shared-access-signature</a:t>
            </a:r>
          </a:p>
          <a:p>
            <a:endParaRPr lang="en-US" dirty="0"/>
          </a:p>
          <a:p>
            <a:r>
              <a:rPr lang="en-US" dirty="0"/>
              <a:t>Grant limited access to Azure Storage resources using shared access signatures (SAS) - https://docs.microsoft.com/azure/storage/common/storage-sas-overview</a:t>
            </a:r>
          </a:p>
          <a:p>
            <a:endParaRPr lang="en-US" dirty="0"/>
          </a:p>
          <a:p>
            <a:r>
              <a:rPr lang="en-US" dirty="0"/>
              <a:t>Control access to Azure Storage with shared access signatures - https://docs.microsoft.com/learn/modules/control-access-to-azure-storage-with-sas/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615341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04808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1109150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u="none" strike="noStrike" kern="1200" dirty="0">
                <a:solidFill>
                  <a:schemeClr val="tx1"/>
                </a:solidFill>
                <a:effectLst/>
                <a:latin typeface="+mn-lt"/>
                <a:ea typeface="+mn-ea"/>
                <a:cs typeface="+mn-cs"/>
              </a:rPr>
              <a:t>Azure Storage encryption for data at rest - https://docs.microsoft.com/azure/storage/common/storage-service-encryption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297694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50570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809110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four ways you can secure your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Server-side encryption (SSE) to automatically encrypt your data when it is persisted to the cloud. Use RBAC and Azure AD to restrict access. Use Shared Access Signatures (SAS) for delegated access. Use a shared key for storage account access. Use Azure disk encryption. Use client-side encryption, HTTPS, and SMB 3.0 for data in transit.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Configure Azure files and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 Azure file share.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Azure File Sync.</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a:p>
        </p:txBody>
      </p:sp>
    </p:spTree>
    <p:extLst>
      <p:ext uri="{BB962C8B-B14F-4D97-AF65-F5344CB8AC3E}">
        <p14:creationId xmlns:p14="http://schemas.microsoft.com/office/powerpoint/2010/main" val="4126457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Secure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storage accounts.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access to storage accounts.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 at the end for NetApp Files if you want to cover that. </a:t>
            </a:r>
          </a:p>
          <a:p>
            <a:endParaRPr lang="en-US" dirty="0"/>
          </a:p>
          <a:p>
            <a:r>
              <a:rPr lang="en-US" dirty="0"/>
              <a:t>What is Azure Files? - https://docs.microsoft.com/azure/storage/files/storage-files-introduction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058826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https://docs.microsoft.com/azure/storage/files/storage-how-to-use-files-linux </a:t>
            </a:r>
          </a:p>
          <a:p>
            <a:endParaRPr lang="en-US" dirty="0"/>
          </a:p>
          <a:p>
            <a:r>
              <a:rPr lang="en-US" dirty="0"/>
              <a:t>Create a persistent mount point for the Azure file share with /</a:t>
            </a:r>
            <a:r>
              <a:rPr lang="en-US" dirty="0" err="1"/>
              <a:t>etc</a:t>
            </a:r>
            <a:r>
              <a:rPr lang="en-US" dirty="0"/>
              <a:t>/</a:t>
            </a:r>
            <a:r>
              <a:rPr lang="en-US" dirty="0" err="1"/>
              <a:t>fstab</a:t>
            </a:r>
            <a:r>
              <a:rPr lang="en-US" dirty="0"/>
              <a:t> - https://docs.microsoft.com/azure/storage/files/storage-how-to-use-files-linux#create-a-persistent-mount-point-for-the-azure-file-share-with-etcfstab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Require secure transfer in Azure Storage - https://docs.microsoft.com/azure/storage/common/storage-require-secure-transfer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a:p>
        </p:txBody>
      </p:sp>
    </p:spTree>
    <p:extLst>
      <p:ext uri="{BB962C8B-B14F-4D97-AF65-F5344CB8AC3E}">
        <p14:creationId xmlns:p14="http://schemas.microsoft.com/office/powerpoint/2010/main" val="1488552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share snapshots for Azure Files - https://docs.microsoft.com/azure/storage/files/storage-snapshots-files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32634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Create and manage Azure file shares with Windows virtual machines via the Azure portal - https://docs.microsoft.com/azure/storage/files/storage-files-quick-create-use-windows</a:t>
            </a:r>
          </a:p>
          <a:p>
            <a:endParaRPr lang="en-US" dirty="0"/>
          </a:p>
          <a:p>
            <a:r>
              <a:rPr lang="en-US" dirty="0"/>
              <a:t>Create an Azure file share - https://docs.microsoft.com/azure/storage/files/storage-how-to-create-file-share</a:t>
            </a:r>
          </a:p>
          <a:p>
            <a:endParaRPr lang="en-US" dirty="0"/>
          </a:p>
          <a:p>
            <a:r>
              <a:rPr lang="en-US" dirty="0"/>
              <a:t>QuickStart: Create and manage Azure file shares with the Azure portal - https://docs.microsoft.com/azure/storage/files/storage-how-to-use-files-portal</a:t>
            </a:r>
          </a:p>
          <a:p>
            <a:endParaRPr lang="en-US" dirty="0"/>
          </a:p>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2835578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Planning for an Azure File Sync deployment - https://docs.microsoft.com/azure/storage/files/storage-sync-files-planning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12026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and configure Azure File Sync service - https://docs.microsoft.com/learn/modules/extend-share-capacity-with-azure-file-sync/</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71512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Extend Windows file servers with Azure File Sync - https://docs.microsoft.com/azure/storage/files/storage-sync-files-extend-servers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4742417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used to be an entire Learn module. Now it is a summary type of slide. The removed slides are at the end of the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Another example of </a:t>
            </a:r>
            <a:r>
              <a:rPr lang="en-US" dirty="0" err="1"/>
              <a:t>azcopy</a:t>
            </a:r>
            <a:r>
              <a:rPr lang="en-US" dirty="0"/>
              <a:t>: </a:t>
            </a:r>
            <a:r>
              <a:rPr lang="en-US" sz="1800" dirty="0" err="1">
                <a:effectLst/>
                <a:latin typeface="Segoe UI" panose="020B0502040204020203" pitchFamily="34" charset="0"/>
              </a:rPr>
              <a:t>azcopy</a:t>
            </a:r>
            <a:r>
              <a:rPr lang="en-US" sz="1800" dirty="0">
                <a:effectLst/>
                <a:latin typeface="Segoe UI" panose="020B0502040204020203" pitchFamily="34" charset="0"/>
              </a:rPr>
              <a:t> cp "/path/to/file.txt" "https://[account].blob.core.windows.net/[container]/[path/to/blob]"</a:t>
            </a:r>
            <a:endParaRPr lang="en-US" sz="1800" dirty="0">
              <a:effectLst/>
              <a:latin typeface="Arial" panose="020B0604020202020204" pitchFamily="34" charset="0"/>
            </a:endParaRPr>
          </a:p>
          <a:p>
            <a:endParaRPr lang="en-US" dirty="0"/>
          </a:p>
          <a:p>
            <a:endParaRPr lang="en-US" dirty="0"/>
          </a:p>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Get started with </a:t>
            </a:r>
            <a:r>
              <a:rPr lang="en-US" dirty="0" err="1"/>
              <a:t>AzCopy</a:t>
            </a:r>
            <a:r>
              <a:rPr lang="en-US" dirty="0"/>
              <a:t> - https://docs.microsoft.com/azure/storage/common/storage-use-azcopy-v10?toc=/azure/storage/files/toc.json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420678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a:p>
        </p:txBody>
      </p:sp>
    </p:spTree>
    <p:extLst>
      <p:ext uri="{BB962C8B-B14F-4D97-AF65-F5344CB8AC3E}">
        <p14:creationId xmlns:p14="http://schemas.microsoft.com/office/powerpoint/2010/main" val="1092803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a:p>
        </p:txBody>
      </p:sp>
    </p:spTree>
    <p:extLst>
      <p:ext uri="{BB962C8B-B14F-4D97-AF65-F5344CB8AC3E}">
        <p14:creationId xmlns:p14="http://schemas.microsoft.com/office/powerpoint/2010/main" val="305110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Introduction to the core Azure Storage services - https://docs.microsoft.com/azure/storage/common/storage-introduction?toc=%2fazure%2fstorage%2fblobs%2ftoc.json</a:t>
            </a:r>
          </a:p>
          <a:p>
            <a:r>
              <a:rPr lang="en-US" sz="882" kern="1200" dirty="0">
                <a:solidFill>
                  <a:schemeClr val="tx1"/>
                </a:solidFill>
                <a:effectLst/>
                <a:latin typeface="Segoe UI Light" pitchFamily="34" charset="0"/>
                <a:ea typeface="+mn-ea"/>
                <a:cs typeface="+mn-cs"/>
              </a:rPr>
              <a:t>Tiers - https://docs.microsoft.com/azure/storage/blobs/storage-blob-performance-tiers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Azure File Sync and when would you consider using that product?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171717"/>
                </a:solidFill>
                <a:effectLst/>
                <a:latin typeface="Calibri" panose="020F0502020204030204" pitchFamily="34" charset="0"/>
                <a:ea typeface="Segoe UI" panose="020B0502040204020203" pitchFamily="34" charset="0"/>
                <a:cs typeface="Segoe UI (Body)"/>
              </a:rPr>
              <a:t>Azure File Sync is a service that allows you to cache several Azure file shares on an on-premises Windows Server or cloud VM.</a:t>
            </a:r>
            <a:r>
              <a:rPr lang="en-US" sz="1800" dirty="0">
                <a:solidFill>
                  <a:srgbClr val="505050"/>
                </a:solidFill>
                <a:effectLst/>
                <a:latin typeface="Calibri" panose="020F0502020204030204" pitchFamily="34" charset="0"/>
                <a:ea typeface="Segoe UI" panose="020B0502040204020203" pitchFamily="34" charset="0"/>
                <a:cs typeface="Segoe UI (Body)"/>
              </a:rPr>
              <a:t> You can use Azure File Sync to lift and shift files from on-premises to the cloud. Azure File Sync can also be used to backup or archive files to the cloud. You can mount and access the files, so you don’t need a NAS device or traditional file server.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and describe at least three storage specific tools you could use to manage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Storage Explorer is an application that helps you to easily access the Azure storage account through any device on any platform. The Import/Export service lets you move large amounts of data to and from Azure storage. </a:t>
            </a:r>
            <a:r>
              <a:rPr lang="en-US" sz="1800" dirty="0" err="1">
                <a:solidFill>
                  <a:srgbClr val="505050"/>
                </a:solidFill>
                <a:effectLst/>
                <a:latin typeface="Calibri" panose="020F0502020204030204" pitchFamily="34" charset="0"/>
                <a:ea typeface="Segoe UI" panose="020B0502040204020203" pitchFamily="34" charset="0"/>
                <a:cs typeface="Segoe UI (Body)"/>
              </a:rPr>
              <a:t>AzCopy</a:t>
            </a:r>
            <a:r>
              <a:rPr lang="en-US" sz="1800" dirty="0">
                <a:solidFill>
                  <a:srgbClr val="505050"/>
                </a:solidFill>
                <a:effectLst/>
                <a:latin typeface="Calibri" panose="020F0502020204030204" pitchFamily="34" charset="0"/>
                <a:ea typeface="Segoe UI" panose="020B0502040204020203" pitchFamily="34" charset="0"/>
                <a:cs typeface="Segoe UI (Body)"/>
              </a:rPr>
              <a:t> is a command-line utility that you can use to copy blobs or files to or from a storage account. Students may also know of Data Box is a suite of offline and online storage device products. For simple management tasks, you could also use the Azure portal.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07 - Manage Azure storage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12/6/2022 9:22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869129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QuickStart: Upload, download, and list blobs with the Azure portal - https://docs.microsoft.com/azure/storage/blobs/storage-quickstart-blobs-portal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Discuss the many ways of uploading blobs including Storage Explorer, Data Box, and </a:t>
            </a:r>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44774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Storage Pricing Overview - https://azure.microsoft.com/pricing/details/storage/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7982441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2976420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Manage storage </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Export from Azure job.</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Import into Azure job.</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Install and use Azure Storage Explorer.</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Copy data by using </a:t>
            </a:r>
            <a:r>
              <a:rPr lang="en-US" b="0" dirty="0" err="1">
                <a:solidFill>
                  <a:srgbClr val="000000"/>
                </a:solidFill>
                <a:effectLst/>
                <a:latin typeface="Consolas" panose="020B0609020204030204" pitchFamily="49" charset="0"/>
              </a:rPr>
              <a:t>AZCopy</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1590747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205444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Move large amounts of data to the cloud by using Azure Data Box family - https://docs.microsoft.com/learn/modules/move-data-with-azure-data-box/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2745203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AzCopy</a:t>
            </a:r>
            <a:r>
              <a:rPr lang="en-US" dirty="0"/>
              <a:t> - https://docs.microsoft.com/azure/storage/common/storage-use-azcopy-v10?toc=/azure/storage/files/toc.json</a:t>
            </a:r>
          </a:p>
          <a:p>
            <a:r>
              <a:rPr lang="en-US" dirty="0"/>
              <a:t>Copy and move blobs from one container or storage account to another from the command line and in code - https://docs.microsoft.com/learn/modules/copy-blobs-from-command-line-and-code/</a:t>
            </a:r>
          </a:p>
          <a:p>
            <a:endParaRPr lang="en-US" dirty="0"/>
          </a:p>
          <a:p>
            <a:pPr>
              <a:spcBef>
                <a:spcPts val="1800"/>
              </a:spcBef>
            </a:pPr>
            <a:r>
              <a:rPr lang="en-US" sz="900" dirty="0"/>
              <a:t>Example 1: Copy a Blob storage account to another account</a:t>
            </a:r>
          </a:p>
          <a:p>
            <a:pPr>
              <a:spcBef>
                <a:spcPts val="1800"/>
              </a:spcBef>
            </a:pPr>
            <a:r>
              <a:rPr lang="en-US" sz="900" dirty="0"/>
              <a:t>Example 2: List/Remove files and blobs (wildcard support)</a:t>
            </a:r>
          </a:p>
          <a:p>
            <a:pPr>
              <a:spcBef>
                <a:spcPts val="1800"/>
              </a:spcBef>
            </a:pPr>
            <a:r>
              <a:rPr lang="en-US" sz="1800" dirty="0">
                <a:effectLst/>
                <a:latin typeface="Calibri" panose="020F0502020204030204" pitchFamily="34" charset="0"/>
              </a:rPr>
              <a:t>Example 3: Copy/Sync data between on-premise storage and blob storage</a:t>
            </a:r>
            <a:endParaRPr lang="en-US" sz="900"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78556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a:p>
        </p:txBody>
      </p:sp>
    </p:spTree>
    <p:extLst>
      <p:ext uri="{BB962C8B-B14F-4D97-AF65-F5344CB8AC3E}">
        <p14:creationId xmlns:p14="http://schemas.microsoft.com/office/powerpoint/2010/main" val="26503205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57</a:t>
            </a:fld>
            <a:endParaRPr lang="en-US"/>
          </a:p>
        </p:txBody>
      </p:sp>
    </p:spTree>
    <p:extLst>
      <p:ext uri="{BB962C8B-B14F-4D97-AF65-F5344CB8AC3E}">
        <p14:creationId xmlns:p14="http://schemas.microsoft.com/office/powerpoint/2010/main" val="3018128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Solution architectures using Azure NetApp Files - https://docs.microsoft.com/azure/azure-netapp-files/azure-netapp-files-solution-architectures</a:t>
            </a:r>
            <a:endParaRPr lang="en-US" b="0" dirty="0">
              <a:effectLst/>
            </a:endParaRPr>
          </a:p>
          <a:p>
            <a:r>
              <a:rPr lang="en-US" b="0" dirty="0">
                <a:effectLst/>
              </a:rPr>
              <a:t>When to use Azure NetApp Files - </a:t>
            </a:r>
            <a:r>
              <a:rPr lang="en-US" dirty="0"/>
              <a:t>https://docs.microsoft.com/learn/modules/introduction-to-azure-netapp-files/4-when-to-use-azure-netapp-files</a:t>
            </a:r>
          </a:p>
          <a:p>
            <a:endParaRPr lang="en-US" dirty="0"/>
          </a:p>
          <a:p>
            <a:r>
              <a:rPr lang="en-US" dirty="0"/>
              <a:t>HPC – High performance computing</a:t>
            </a:r>
          </a:p>
          <a:p>
            <a:r>
              <a:rPr lang="en-US" dirty="0"/>
              <a:t>VDI – Virtual Desktop Infrastructure</a:t>
            </a:r>
          </a:p>
          <a:p>
            <a:r>
              <a:rPr lang="en-US" dirty="0"/>
              <a:t>AVS – Azure VMware solutions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201450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overview - https://docs.microsoft.com/azure/storage/common/storage-account-overview</a:t>
            </a:r>
          </a:p>
          <a:p>
            <a:endParaRPr lang="en-US" dirty="0"/>
          </a:p>
          <a:p>
            <a:r>
              <a:rPr lang="en-US" dirty="0"/>
              <a:t>Create an Azure Storage account - https://docs.microsoft.com/azure/storage/common/storage-account-create</a:t>
            </a:r>
          </a:p>
          <a:p>
            <a:endParaRPr lang="en-US" dirty="0"/>
          </a:p>
          <a:p>
            <a:r>
              <a:rPr lang="en-US" dirty="0"/>
              <a:t>Upgrade to a general-purpose v2 storage account - https://docs.microsoft.com/azure/storage/common/storage-account-upgrade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3668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46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8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Secure access to your storage account - https://docs.microsoft.com/learn/modules/secure-azure-storage-account/</a:t>
            </a:r>
          </a:p>
          <a:p>
            <a:endParaRPr lang="en-US" dirty="0"/>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9:22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90260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85046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807480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E6C095DE-AA0C-4B20-A198-96FDFDCD16AB}"/>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585687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371603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145660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905407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595767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1596930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165810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29A89242-DDBA-48A4-A1CF-8D041B25F7F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9AB3B0CE-0347-4B40-BEB0-3AC70377D432}"/>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14283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8899835-5C8B-4DB6-A5A7-E52C7CA09B2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16217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0417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509251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rgbClr val="000000"/>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10" name="Group 9">
            <a:extLst>
              <a:ext uri="{FF2B5EF4-FFF2-40B4-BE49-F238E27FC236}">
                <a16:creationId xmlns:a16="http://schemas.microsoft.com/office/drawing/2014/main" id="{D633EB44-0ED1-4E9A-A31C-EAADBEBFD5F2}"/>
              </a:ext>
            </a:extLst>
          </p:cNvPr>
          <p:cNvGrpSpPr/>
          <p:nvPr userDrawn="1"/>
        </p:nvGrpSpPr>
        <p:grpSpPr>
          <a:xfrm>
            <a:off x="6733309" y="876893"/>
            <a:ext cx="5251828" cy="5240740"/>
            <a:chOff x="6600946" y="859776"/>
            <a:chExt cx="5148588" cy="5138447"/>
          </a:xfrm>
        </p:grpSpPr>
        <p:grpSp>
          <p:nvGrpSpPr>
            <p:cNvPr id="11" name="Graphic 1">
              <a:extLst>
                <a:ext uri="{FF2B5EF4-FFF2-40B4-BE49-F238E27FC236}">
                  <a16:creationId xmlns:a16="http://schemas.microsoft.com/office/drawing/2014/main" id="{C2BEDB65-974F-41AE-A824-2F00BF63C0E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1" name="Freeform: Shape 20">
                <a:extLst>
                  <a:ext uri="{FF2B5EF4-FFF2-40B4-BE49-F238E27FC236}">
                    <a16:creationId xmlns:a16="http://schemas.microsoft.com/office/drawing/2014/main" id="{D1CE4020-AFEE-44B3-87F0-CA39DD5D1660}"/>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22" name="Freeform: Shape 21">
                <a:extLst>
                  <a:ext uri="{FF2B5EF4-FFF2-40B4-BE49-F238E27FC236}">
                    <a16:creationId xmlns:a16="http://schemas.microsoft.com/office/drawing/2014/main" id="{2C5E9EA6-4E1B-4784-8EDC-2924E715893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23" name="Freeform: Shape 22">
                <a:extLst>
                  <a:ext uri="{FF2B5EF4-FFF2-40B4-BE49-F238E27FC236}">
                    <a16:creationId xmlns:a16="http://schemas.microsoft.com/office/drawing/2014/main" id="{AA6D0C1A-A62E-4672-9370-F212BF80DB4B}"/>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24" name="Freeform: Shape 23">
                <a:extLst>
                  <a:ext uri="{FF2B5EF4-FFF2-40B4-BE49-F238E27FC236}">
                    <a16:creationId xmlns:a16="http://schemas.microsoft.com/office/drawing/2014/main" id="{65BB3887-7C3D-4210-B819-E216F2FED45B}"/>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25" name="Freeform: Shape 24">
                <a:extLst>
                  <a:ext uri="{FF2B5EF4-FFF2-40B4-BE49-F238E27FC236}">
                    <a16:creationId xmlns:a16="http://schemas.microsoft.com/office/drawing/2014/main" id="{6E85FF38-7911-4381-8FE3-4DBB893E1793}"/>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26" name="Freeform: Shape 25">
                <a:extLst>
                  <a:ext uri="{FF2B5EF4-FFF2-40B4-BE49-F238E27FC236}">
                    <a16:creationId xmlns:a16="http://schemas.microsoft.com/office/drawing/2014/main" id="{E18452F4-CD40-4AFD-B9C3-3C1FD331DB18}"/>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27" name="Freeform: Shape 26">
                <a:extLst>
                  <a:ext uri="{FF2B5EF4-FFF2-40B4-BE49-F238E27FC236}">
                    <a16:creationId xmlns:a16="http://schemas.microsoft.com/office/drawing/2014/main" id="{27F0BCAA-4451-42B0-BB4A-A794645525F5}"/>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28" name="Freeform: Shape 27">
                <a:extLst>
                  <a:ext uri="{FF2B5EF4-FFF2-40B4-BE49-F238E27FC236}">
                    <a16:creationId xmlns:a16="http://schemas.microsoft.com/office/drawing/2014/main" id="{078B98DB-1EB7-485F-A928-9EF2ECC80E79}"/>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29" name="Freeform: Shape 28">
                <a:extLst>
                  <a:ext uri="{FF2B5EF4-FFF2-40B4-BE49-F238E27FC236}">
                    <a16:creationId xmlns:a16="http://schemas.microsoft.com/office/drawing/2014/main" id="{19DC5E44-E123-4ABD-B55C-600B81C3BC6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30" name="Freeform: Shape 29">
                <a:extLst>
                  <a:ext uri="{FF2B5EF4-FFF2-40B4-BE49-F238E27FC236}">
                    <a16:creationId xmlns:a16="http://schemas.microsoft.com/office/drawing/2014/main" id="{75AA63EB-A84D-49C1-B2D9-D404E1D5CD8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31" name="Freeform: Shape 30">
                <a:extLst>
                  <a:ext uri="{FF2B5EF4-FFF2-40B4-BE49-F238E27FC236}">
                    <a16:creationId xmlns:a16="http://schemas.microsoft.com/office/drawing/2014/main" id="{AC769414-6BC9-4222-8220-AB7D89D0B6A0}"/>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32" name="Freeform: Shape 31">
                <a:extLst>
                  <a:ext uri="{FF2B5EF4-FFF2-40B4-BE49-F238E27FC236}">
                    <a16:creationId xmlns:a16="http://schemas.microsoft.com/office/drawing/2014/main" id="{723AFDE2-82C2-4A1A-8EC7-A1A2D5860CB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33" name="Freeform: Shape 32">
                <a:extLst>
                  <a:ext uri="{FF2B5EF4-FFF2-40B4-BE49-F238E27FC236}">
                    <a16:creationId xmlns:a16="http://schemas.microsoft.com/office/drawing/2014/main" id="{3BFC2909-1A64-4C95-8723-DA0DCB46E20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34" name="Freeform: Shape 33">
                <a:extLst>
                  <a:ext uri="{FF2B5EF4-FFF2-40B4-BE49-F238E27FC236}">
                    <a16:creationId xmlns:a16="http://schemas.microsoft.com/office/drawing/2014/main" id="{FAD7FEB1-52F0-4445-920E-C7744DC85ED2}"/>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35" name="Freeform: Shape 34">
                <a:extLst>
                  <a:ext uri="{FF2B5EF4-FFF2-40B4-BE49-F238E27FC236}">
                    <a16:creationId xmlns:a16="http://schemas.microsoft.com/office/drawing/2014/main" id="{B5A278E2-197C-4B98-ADE1-A30525082525}"/>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36" name="Freeform: Shape 35">
                <a:extLst>
                  <a:ext uri="{FF2B5EF4-FFF2-40B4-BE49-F238E27FC236}">
                    <a16:creationId xmlns:a16="http://schemas.microsoft.com/office/drawing/2014/main" id="{7D3C1ABF-27FE-440D-8768-81797DB7D5C5}"/>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37" name="Freeform: Shape 36">
                <a:extLst>
                  <a:ext uri="{FF2B5EF4-FFF2-40B4-BE49-F238E27FC236}">
                    <a16:creationId xmlns:a16="http://schemas.microsoft.com/office/drawing/2014/main" id="{FD7F8324-F21A-4272-8A18-54963A7C1841}"/>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38" name="Freeform: Shape 37">
                <a:extLst>
                  <a:ext uri="{FF2B5EF4-FFF2-40B4-BE49-F238E27FC236}">
                    <a16:creationId xmlns:a16="http://schemas.microsoft.com/office/drawing/2014/main" id="{8FE65AA9-3F0F-4782-893D-1C194F9B454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39" name="Freeform: Shape 38">
                <a:extLst>
                  <a:ext uri="{FF2B5EF4-FFF2-40B4-BE49-F238E27FC236}">
                    <a16:creationId xmlns:a16="http://schemas.microsoft.com/office/drawing/2014/main" id="{88A976D2-A64A-461C-887C-1FFB7EE510A6}"/>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40" name="Freeform: Shape 39">
                <a:extLst>
                  <a:ext uri="{FF2B5EF4-FFF2-40B4-BE49-F238E27FC236}">
                    <a16:creationId xmlns:a16="http://schemas.microsoft.com/office/drawing/2014/main" id="{ABFE64AC-108C-44E1-9D82-11E85EF35F7B}"/>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41" name="Freeform: Shape 40">
                <a:extLst>
                  <a:ext uri="{FF2B5EF4-FFF2-40B4-BE49-F238E27FC236}">
                    <a16:creationId xmlns:a16="http://schemas.microsoft.com/office/drawing/2014/main" id="{1CF782F6-32F3-4923-B5B4-CCAACDA0999B}"/>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42" name="Freeform: Shape 41">
                <a:extLst>
                  <a:ext uri="{FF2B5EF4-FFF2-40B4-BE49-F238E27FC236}">
                    <a16:creationId xmlns:a16="http://schemas.microsoft.com/office/drawing/2014/main" id="{C66C7E4C-D0B2-4DD5-AD64-A75A4773B45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43" name="Freeform: Shape 42">
                <a:extLst>
                  <a:ext uri="{FF2B5EF4-FFF2-40B4-BE49-F238E27FC236}">
                    <a16:creationId xmlns:a16="http://schemas.microsoft.com/office/drawing/2014/main" id="{212ECF2E-6E8B-4980-AEDC-9ABA09C4E747}"/>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44" name="Freeform: Shape 43">
                <a:extLst>
                  <a:ext uri="{FF2B5EF4-FFF2-40B4-BE49-F238E27FC236}">
                    <a16:creationId xmlns:a16="http://schemas.microsoft.com/office/drawing/2014/main" id="{371E025E-BCBC-4901-A272-12565335FE8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12" name="Oval 11">
              <a:extLst>
                <a:ext uri="{FF2B5EF4-FFF2-40B4-BE49-F238E27FC236}">
                  <a16:creationId xmlns:a16="http://schemas.microsoft.com/office/drawing/2014/main" id="{986EB932-F2FC-40D6-919A-4B4EA76DA447}"/>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EFC64BC-5FF2-48F3-B6CD-A6B920A9BBBA}"/>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BBA2A3F1-6402-4B70-B34B-021F50DE0644}"/>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932BB0D-4819-4A82-9691-98EF34C386EB}"/>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33C9F05-A2EB-49DF-9E40-954A7809AB45}"/>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A1C32357-011B-4A5E-8B86-CF0EB4F2546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7A0A0543-11D4-4578-B266-77FDD894E77F}"/>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1C00571-19CF-495C-B71A-24734B8F4C7D}"/>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7C263D95-E008-4177-B79C-8EC571DEF6E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Footer Placeholder 1">
            <a:extLst>
              <a:ext uri="{FF2B5EF4-FFF2-40B4-BE49-F238E27FC236}">
                <a16:creationId xmlns:a16="http://schemas.microsoft.com/office/drawing/2014/main" id="{90D46544-F5F2-4F99-9E82-D7E58F4464E3}"/>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512671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5AC14945-414B-43C9-BA4C-99FA95175E29}"/>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93950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3258877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2" r:id="rId1"/>
    <p:sldLayoutId id="2147484562" r:id="rId2"/>
    <p:sldLayoutId id="2147484618" r:id="rId3"/>
    <p:sldLayoutId id="2147484619" r:id="rId4"/>
    <p:sldLayoutId id="2147484661" r:id="rId5"/>
    <p:sldLayoutId id="2147484675" r:id="rId6"/>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546750930"/>
      </p:ext>
    </p:extLst>
  </p:cSld>
  <p:clrMap bg1="lt1" tx1="dk1" bg2="lt2" tx2="dk2" accent1="accent1" accent2="accent2" accent3="accent3" accent4="accent4" accent5="accent5" accent6="accent6" hlink="hlink" folHlink="folHlink"/>
  <p:sldLayoutIdLst>
    <p:sldLayoutId id="2147484664"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 id="2147484673" r:id="rId10"/>
    <p:sldLayoutId id="2147484674"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learn/modules/create-azure-storage-accou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s://docs.microsoft.com/learn/modules/provide-disaster-recovery-replicate-storage-data/"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optimize-archive-costs-blob-storag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docs.microsoft.com/learn/modules/gather-metrics-blob-storage/" TargetMode="Externa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8.emf"/><Relationship Id="rId10" Type="http://schemas.openxmlformats.org/officeDocument/2006/relationships/image" Target="../media/image20.wmf"/><Relationship Id="rId4" Type="http://schemas.openxmlformats.org/officeDocument/2006/relationships/image" Target="../media/image47.emf"/><Relationship Id="rId9" Type="http://schemas.openxmlformats.org/officeDocument/2006/relationships/image" Target="../media/image52.emf"/></Relationships>
</file>

<file path=ppt/slides/_rels/slide25.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8.emf"/><Relationship Id="rId11" Type="http://schemas.openxmlformats.org/officeDocument/2006/relationships/image" Target="../media/image73.e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learn/modules/secure-azure-storage-accoun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hyperlink" Target="https://docs.microsoft.com/learn/modules/storage-security/" TargetMode="External"/><Relationship Id="rId4" Type="http://schemas.openxmlformats.org/officeDocument/2006/relationships/hyperlink" Target="https://docs.microsoft.com/learn/modules/control-access-to-azure-storage-with-sa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78.emf"/><Relationship Id="rId5" Type="http://schemas.openxmlformats.org/officeDocument/2006/relationships/image" Target="../media/image77.emf"/><Relationship Id="rId10" Type="http://schemas.openxmlformats.org/officeDocument/2006/relationships/image" Target="../media/image20.wmf"/><Relationship Id="rId4" Type="http://schemas.openxmlformats.org/officeDocument/2006/relationships/image" Target="../media/image76.emf"/><Relationship Id="rId9" Type="http://schemas.openxmlformats.org/officeDocument/2006/relationships/image" Target="../media/image81.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2.wmf"/></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slides/_rels/slide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emf"/><Relationship Id="rId9" Type="http://schemas.openxmlformats.org/officeDocument/2006/relationships/image" Target="../media/image19.emf"/></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94.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slides/_rels/slide44.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learn/modules/copy-blobs-from-command-line-and-code/" TargetMode="External"/><Relationship Id="rId3" Type="http://schemas.openxmlformats.org/officeDocument/2006/relationships/image" Target="../media/image28.emf"/><Relationship Id="rId7" Type="http://schemas.openxmlformats.org/officeDocument/2006/relationships/hyperlink" Target="https://docs.microsoft.com/learn/modules/export-data-with-azure-import-export/"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docs.microsoft.com/learn/modules/upload-download-and-manage-data-with-azure-storage-explorer/" TargetMode="External"/><Relationship Id="rId5" Type="http://schemas.openxmlformats.org/officeDocument/2006/relationships/hyperlink" Target="https://docs.microsoft.com/learn/modules/implement-hybrid-file-server-infrastructure/" TargetMode="External"/><Relationship Id="rId4" Type="http://schemas.openxmlformats.org/officeDocument/2006/relationships/hyperlink" Target="https://docs.microsoft.com/learn/modules/extend-share-capacity-with-azure-file-sync/"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10.sv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svg"/><Relationship Id="rId17" Type="http://schemas.openxmlformats.org/officeDocument/2006/relationships/image" Target="../media/image119.png"/><Relationship Id="rId2" Type="http://schemas.openxmlformats.org/officeDocument/2006/relationships/notesSlide" Target="../notesSlides/notesSlide42.xml"/><Relationship Id="rId16" Type="http://schemas.openxmlformats.org/officeDocument/2006/relationships/image" Target="../media/image118.svg"/><Relationship Id="rId1" Type="http://schemas.openxmlformats.org/officeDocument/2006/relationships/slideLayout" Target="../slideLayouts/slideLayout2.xml"/><Relationship Id="rId6" Type="http://schemas.openxmlformats.org/officeDocument/2006/relationships/image" Target="../media/image108.sv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svg"/><Relationship Id="rId4" Type="http://schemas.openxmlformats.org/officeDocument/2006/relationships/image" Target="../media/image106.svg"/><Relationship Id="rId9" Type="http://schemas.openxmlformats.org/officeDocument/2006/relationships/image" Target="../media/image111.png"/><Relationship Id="rId14" Type="http://schemas.openxmlformats.org/officeDocument/2006/relationships/image" Target="../media/image116.jpeg"/></Relationships>
</file>

<file path=ppt/slides/_rels/slide4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22.wmf"/></Relationships>
</file>

<file path=ppt/slides/_rels/slide52.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slides/_rels/slide5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learn/modules/introduction-to-azure-netapp-files/4-when-to-use-azure-netapp-file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s://docs.microsoft.com/azure/storage/common/storage-redundancy"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Segoe UI"/>
              </a:rPr>
              <a:t>AZ-104T00A</a:t>
            </a:r>
            <a:br>
              <a:rPr lang="en-US" dirty="0"/>
            </a:br>
            <a:r>
              <a:rPr lang="en-US" dirty="0"/>
              <a:t>Administer </a:t>
            </a:r>
            <a:r>
              <a:rPr lang="en-US" dirty="0">
                <a:cs typeface="Segoe UI"/>
              </a:rPr>
              <a:t>Azure Storage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 Storage</a:t>
            </a:r>
          </a:p>
        </p:txBody>
      </p:sp>
      <p:sp>
        <p:nvSpPr>
          <p:cNvPr id="3" name="Rectangle 2">
            <a:extLst>
              <a:ext uri="{FF2B5EF4-FFF2-40B4-BE49-F238E27FC236}">
                <a16:creationId xmlns:a16="http://schemas.microsoft.com/office/drawing/2014/main" id="{BC2170E3-8D0E-4B05-B378-B64D355A3367}"/>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indent="282575"/>
            <a:r>
              <a:rPr lang="en-US" sz="2200" dirty="0">
                <a:solidFill>
                  <a:schemeClr val="bg1"/>
                </a:solidFill>
                <a:latin typeface="+mj-lt"/>
                <a:cs typeface="Segoe UI Semilight"/>
              </a:rPr>
              <a:t>Every object has a unique URL address – based on account name and storage type</a:t>
            </a:r>
          </a:p>
        </p:txBody>
      </p:sp>
      <p:sp>
        <p:nvSpPr>
          <p:cNvPr id="4" name="TextBox 3">
            <a:extLst>
              <a:ext uri="{FF2B5EF4-FFF2-40B4-BE49-F238E27FC236}">
                <a16:creationId xmlns:a16="http://schemas.microsoft.com/office/drawing/2014/main" id="{67B99117-ED40-4C25-978B-574D9D94418A}"/>
              </a:ext>
            </a:extLst>
          </p:cNvPr>
          <p:cNvSpPr txBox="1"/>
          <p:nvPr/>
        </p:nvSpPr>
        <p:spPr>
          <a:xfrm>
            <a:off x="465138" y="2210140"/>
            <a:ext cx="8956653" cy="1477328"/>
          </a:xfrm>
          <a:prstGeom prst="rect">
            <a:avLst/>
          </a:prstGeom>
          <a:noFill/>
        </p:spPr>
        <p:txBody>
          <a:bodyPr wrap="square">
            <a:spAutoFit/>
          </a:bodyPr>
          <a:lstStyle/>
          <a:p>
            <a:pPr>
              <a:spcBef>
                <a:spcPts val="300"/>
              </a:spcBef>
            </a:pPr>
            <a:r>
              <a:rPr lang="en-US" sz="2000" dirty="0">
                <a:solidFill>
                  <a:schemeClr val="tx1"/>
                </a:solidFill>
              </a:rPr>
              <a:t>Container service: https://</a:t>
            </a:r>
            <a:r>
              <a:rPr lang="en-US" sz="2000" i="1" dirty="0">
                <a:solidFill>
                  <a:schemeClr val="tx1"/>
                </a:solidFill>
              </a:rPr>
              <a:t>mystorageaccount</a:t>
            </a:r>
            <a:r>
              <a:rPr lang="en-US" sz="2000" dirty="0">
                <a:solidFill>
                  <a:schemeClr val="tx1"/>
                </a:solidFill>
              </a:rPr>
              <a:t>.blob.core.windows.net</a:t>
            </a:r>
          </a:p>
          <a:p>
            <a:pPr>
              <a:spcBef>
                <a:spcPts val="400"/>
              </a:spcBef>
            </a:pPr>
            <a:r>
              <a:rPr lang="en-US" sz="2000" dirty="0">
                <a:solidFill>
                  <a:schemeClr val="tx1"/>
                </a:solidFill>
              </a:rPr>
              <a:t>Table service: https://</a:t>
            </a:r>
            <a:r>
              <a:rPr lang="en-US" sz="2000" i="1" dirty="0">
                <a:solidFill>
                  <a:schemeClr val="tx1"/>
                </a:solidFill>
              </a:rPr>
              <a:t>mystorageaccount</a:t>
            </a:r>
            <a:r>
              <a:rPr lang="en-US" sz="2000" dirty="0">
                <a:solidFill>
                  <a:schemeClr val="tx1"/>
                </a:solidFill>
              </a:rPr>
              <a:t>.table.core.windows.net</a:t>
            </a:r>
          </a:p>
          <a:p>
            <a:pPr>
              <a:spcBef>
                <a:spcPts val="400"/>
              </a:spcBef>
            </a:pPr>
            <a:r>
              <a:rPr lang="en-US" sz="2000" dirty="0">
                <a:solidFill>
                  <a:schemeClr val="tx1"/>
                </a:solidFill>
              </a:rPr>
              <a:t>Queue service: https://</a:t>
            </a:r>
            <a:r>
              <a:rPr lang="en-US" sz="2000" i="1" dirty="0">
                <a:solidFill>
                  <a:schemeClr val="tx1"/>
                </a:solidFill>
              </a:rPr>
              <a:t>mystorageaccount</a:t>
            </a:r>
            <a:r>
              <a:rPr lang="en-US" sz="2000" dirty="0">
                <a:solidFill>
                  <a:schemeClr val="tx1"/>
                </a:solidFill>
              </a:rPr>
              <a:t>.queue.core.windows.net</a:t>
            </a:r>
          </a:p>
          <a:p>
            <a:pPr>
              <a:spcBef>
                <a:spcPts val="400"/>
              </a:spcBef>
            </a:pPr>
            <a:r>
              <a:rPr lang="en-US" sz="2000" dirty="0">
                <a:solidFill>
                  <a:schemeClr val="tx1"/>
                </a:solidFill>
              </a:rPr>
              <a:t>File service: https://</a:t>
            </a:r>
            <a:r>
              <a:rPr lang="en-US" sz="2000" i="1" dirty="0">
                <a:solidFill>
                  <a:schemeClr val="tx1"/>
                </a:solidFill>
              </a:rPr>
              <a:t>mystorageaccount</a:t>
            </a:r>
            <a:r>
              <a:rPr lang="en-US" sz="2000" dirty="0">
                <a:solidFill>
                  <a:schemeClr val="tx1"/>
                </a:solidFill>
              </a:rPr>
              <a:t>.file.core.windows.net</a:t>
            </a:r>
          </a:p>
        </p:txBody>
      </p:sp>
      <p:sp>
        <p:nvSpPr>
          <p:cNvPr id="6" name="Rectangle 5">
            <a:extLst>
              <a:ext uri="{FF2B5EF4-FFF2-40B4-BE49-F238E27FC236}">
                <a16:creationId xmlns:a16="http://schemas.microsoft.com/office/drawing/2014/main" id="{634C59F2-5DD6-4F96-89DE-2FC833C50196}"/>
              </a:ext>
            </a:extLst>
          </p:cNvPr>
          <p:cNvSpPr/>
          <p:nvPr/>
        </p:nvSpPr>
        <p:spPr>
          <a:xfrm>
            <a:off x="2202198" y="4009248"/>
            <a:ext cx="7520168" cy="5091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If you prefer you can configure a custom domain name</a:t>
            </a:r>
          </a:p>
        </p:txBody>
      </p:sp>
      <p:graphicFrame>
        <p:nvGraphicFramePr>
          <p:cNvPr id="2" name="Table 1">
            <a:extLst>
              <a:ext uri="{FF2B5EF4-FFF2-40B4-BE49-F238E27FC236}">
                <a16:creationId xmlns:a16="http://schemas.microsoft.com/office/drawing/2014/main" id="{77DB3633-2098-45B2-8865-261FCE888857}"/>
              </a:ext>
            </a:extLst>
          </p:cNvPr>
          <p:cNvGraphicFramePr>
            <a:graphicFrameLocks noGrp="1"/>
          </p:cNvGraphicFramePr>
          <p:nvPr>
            <p:extLst>
              <p:ext uri="{D42A27DB-BD31-4B8C-83A1-F6EECF244321}">
                <p14:modId xmlns:p14="http://schemas.microsoft.com/office/powerpoint/2010/main" val="1572901046"/>
              </p:ext>
            </p:extLst>
          </p:nvPr>
        </p:nvGraphicFramePr>
        <p:xfrm>
          <a:off x="555449" y="4945806"/>
          <a:ext cx="11049529" cy="1006602"/>
        </p:xfrm>
        <a:graphic>
          <a:graphicData uri="http://schemas.openxmlformats.org/drawingml/2006/table">
            <a:tbl>
              <a:tblPr firstRow="1" firstCol="1" bandRow="1">
                <a:tableStyleId>{2D5ABB26-0587-4C30-8999-92F81FD0307C}</a:tableStyleId>
              </a:tblPr>
              <a:tblGrid>
                <a:gridCol w="4273628">
                  <a:extLst>
                    <a:ext uri="{9D8B030D-6E8A-4147-A177-3AD203B41FA5}">
                      <a16:colId xmlns:a16="http://schemas.microsoft.com/office/drawing/2014/main" val="2137939042"/>
                    </a:ext>
                  </a:extLst>
                </a:gridCol>
                <a:gridCol w="6775901">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dirty="0">
                          <a:solidFill>
                            <a:schemeClr val="bg1"/>
                          </a:solidFill>
                          <a:effectLst/>
                          <a:latin typeface="+mj-lt"/>
                        </a:rPr>
                        <a:t>CNAME record</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tc>
                  <a:txBody>
                    <a:bodyPr/>
                    <a:lstStyle/>
                    <a:p>
                      <a:pPr marL="0" marR="0">
                        <a:lnSpc>
                          <a:spcPct val="107000"/>
                        </a:lnSpc>
                        <a:spcBef>
                          <a:spcPts val="0"/>
                        </a:spcBef>
                        <a:spcAft>
                          <a:spcPts val="0"/>
                        </a:spcAft>
                      </a:pPr>
                      <a:r>
                        <a:rPr lang="en-US" sz="2200" dirty="0">
                          <a:solidFill>
                            <a:schemeClr val="bg1"/>
                          </a:solidFill>
                          <a:effectLst/>
                          <a:latin typeface="+mj-lt"/>
                        </a:rPr>
                        <a:t>Target</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Storage Service Endpoints</a:t>
            </a:r>
          </a:p>
        </p:txBody>
      </p:sp>
      <p:sp>
        <p:nvSpPr>
          <p:cNvPr id="11" name="Rectangle 10">
            <a:extLst>
              <a:ext uri="{FF2B5EF4-FFF2-40B4-BE49-F238E27FC236}">
                <a16:creationId xmlns:a16="http://schemas.microsoft.com/office/drawing/2014/main" id="{03C59A4D-86EA-44EA-B16E-86E6D9D62629}"/>
              </a:ext>
              <a:ext uri="{C183D7F6-B498-43B3-948B-1728B52AA6E4}">
                <adec:decorative xmlns:adec="http://schemas.microsoft.com/office/drawing/2017/decorative" val="1"/>
              </a:ext>
            </a:extLst>
          </p:cNvPr>
          <p:cNvSpPr/>
          <p:nvPr/>
        </p:nvSpPr>
        <p:spPr bwMode="auto">
          <a:xfrm>
            <a:off x="427038" y="1192213"/>
            <a:ext cx="11582400" cy="38369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5" descr="A screenshot of the Storage Account Firewalls and Virtual Networks section. vnet01 and subnet01 are configured to access the storage account">
            <a:extLst>
              <a:ext uri="{FF2B5EF4-FFF2-40B4-BE49-F238E27FC236}">
                <a16:creationId xmlns:a16="http://schemas.microsoft.com/office/drawing/2014/main" id="{25403B98-DF54-413A-9EFD-0E44A523962F}"/>
              </a:ext>
            </a:extLst>
          </p:cNvPr>
          <p:cNvPicPr>
            <a:picLocks noChangeAspect="1"/>
          </p:cNvPicPr>
          <p:nvPr/>
        </p:nvPicPr>
        <p:blipFill>
          <a:blip r:embed="rId3"/>
          <a:stretch>
            <a:fillRect/>
          </a:stretch>
        </p:blipFill>
        <p:spPr>
          <a:xfrm>
            <a:off x="573348" y="1502879"/>
            <a:ext cx="11263052" cy="3215655"/>
          </a:xfrm>
          <a:prstGeom prst="rect">
            <a:avLst/>
          </a:prstGeom>
          <a:ln>
            <a:noFill/>
          </a:ln>
        </p:spPr>
      </p:pic>
      <p:sp>
        <p:nvSpPr>
          <p:cNvPr id="12" name="Rectangle 11">
            <a:extLst>
              <a:ext uri="{FF2B5EF4-FFF2-40B4-BE49-F238E27FC236}">
                <a16:creationId xmlns:a16="http://schemas.microsoft.com/office/drawing/2014/main" id="{46E71CD1-F3CC-4D20-85C1-05857C0AC18B}"/>
              </a:ext>
            </a:extLst>
          </p:cNvPr>
          <p:cNvSpPr/>
          <p:nvPr/>
        </p:nvSpPr>
        <p:spPr>
          <a:xfrm>
            <a:off x="427034"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Firewalls and Virtual Networks restrict access to the Storage Account from specific Subnets on Virtual Networks or public IP’s</a:t>
            </a:r>
          </a:p>
        </p:txBody>
      </p:sp>
      <p:sp>
        <p:nvSpPr>
          <p:cNvPr id="13" name="Rectangle 12">
            <a:extLst>
              <a:ext uri="{FF2B5EF4-FFF2-40B4-BE49-F238E27FC236}">
                <a16:creationId xmlns:a16="http://schemas.microsoft.com/office/drawing/2014/main" id="{E7984C8D-AEC1-4762-BB1F-2474A407137D}"/>
              </a:ext>
            </a:extLst>
          </p:cNvPr>
          <p:cNvSpPr/>
          <p:nvPr/>
        </p:nvSpPr>
        <p:spPr>
          <a:xfrm>
            <a:off x="6295955"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rPr>
              <a:t>Subnets and Virtual Networks must exist</a:t>
            </a:r>
            <a:br>
              <a:rPr lang="en-US" sz="2000">
                <a:solidFill>
                  <a:schemeClr val="tx1"/>
                </a:solidFill>
              </a:rPr>
            </a:br>
            <a:r>
              <a:rPr lang="en-US" sz="2000">
                <a:solidFill>
                  <a:schemeClr val="tx1"/>
                </a:solidFill>
              </a:rPr>
              <a:t>in the same Azure Region or Region Pair</a:t>
            </a:r>
            <a:br>
              <a:rPr lang="en-US" sz="2000">
                <a:solidFill>
                  <a:schemeClr val="tx1"/>
                </a:solidFill>
              </a:rPr>
            </a:br>
            <a:r>
              <a:rPr lang="en-US" sz="2000">
                <a:solidFill>
                  <a:schemeClr val="tx1"/>
                </a:solidFill>
              </a:rPr>
              <a:t>as the Storage Account </a:t>
            </a:r>
          </a:p>
        </p:txBody>
      </p:sp>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Secure a Storage Endpoint</a:t>
            </a:r>
          </a:p>
        </p:txBody>
      </p:sp>
      <p:pic>
        <p:nvPicPr>
          <p:cNvPr id="68" name="Picture 67" descr="Icon of a webpage showing a product symbol">
            <a:extLst>
              <a:ext uri="{FF2B5EF4-FFF2-40B4-BE49-F238E27FC236}">
                <a16:creationId xmlns:a16="http://schemas.microsoft.com/office/drawing/2014/main" id="{B95DA7C9-6773-4A41-9758-D14A1F1CDA6C}"/>
              </a:ext>
            </a:extLst>
          </p:cNvPr>
          <p:cNvPicPr>
            <a:picLocks noChangeAspect="1"/>
          </p:cNvPicPr>
          <p:nvPr/>
        </p:nvPicPr>
        <p:blipFill>
          <a:blip r:embed="rId3"/>
          <a:stretch>
            <a:fillRect/>
          </a:stretch>
        </p:blipFill>
        <p:spPr>
          <a:xfrm>
            <a:off x="433388" y="1461379"/>
            <a:ext cx="859536" cy="859536"/>
          </a:xfrm>
          <a:prstGeom prst="rect">
            <a:avLst/>
          </a:prstGeom>
        </p:spPr>
      </p:pic>
      <p:sp>
        <p:nvSpPr>
          <p:cNvPr id="5" name="TextBox 4">
            <a:extLst>
              <a:ext uri="{FF2B5EF4-FFF2-40B4-BE49-F238E27FC236}">
                <a16:creationId xmlns:a16="http://schemas.microsoft.com/office/drawing/2014/main" id="{76CC0DBD-E4D3-4EA4-AF2E-1DB198220BC9}"/>
              </a:ext>
            </a:extLst>
          </p:cNvPr>
          <p:cNvSpPr txBox="1"/>
          <p:nvPr/>
        </p:nvSpPr>
        <p:spPr>
          <a:xfrm>
            <a:off x="1511300" y="1701504"/>
            <a:ext cx="10498138" cy="369332"/>
          </a:xfrm>
          <a:prstGeom prst="rect">
            <a:avLst/>
          </a:prstGeom>
          <a:noFill/>
        </p:spPr>
        <p:txBody>
          <a:bodyPr wrap="square" lIns="0" tIns="0" rIns="0" bIns="0" rtlCol="0" anchor="ctr">
            <a:spAutoFit/>
          </a:bodyPr>
          <a:lstStyle/>
          <a:p>
            <a:pPr>
              <a:spcBef>
                <a:spcPts val="600"/>
              </a:spcBef>
              <a:spcAft>
                <a:spcPts val="600"/>
              </a:spcAft>
            </a:pPr>
            <a:r>
              <a:rPr lang="en-US" sz="2400"/>
              <a:t>Create a storage account </a:t>
            </a:r>
          </a:p>
        </p:txBody>
      </p:sp>
      <p:cxnSp>
        <p:nvCxnSpPr>
          <p:cNvPr id="18" name="Straight Connector 17">
            <a:extLst>
              <a:ext uri="{FF2B5EF4-FFF2-40B4-BE49-F238E27FC236}">
                <a16:creationId xmlns:a16="http://schemas.microsoft.com/office/drawing/2014/main" id="{06382931-48A8-4237-8F93-8AA0057687AA}"/>
              </a:ext>
              <a:ext uri="{C183D7F6-B498-43B3-948B-1728B52AA6E4}">
                <adec:decorative xmlns:adec="http://schemas.microsoft.com/office/drawing/2017/decorative" val="1"/>
              </a:ext>
            </a:extLst>
          </p:cNvPr>
          <p:cNvCxnSpPr>
            <a:cxnSpLocks/>
          </p:cNvCxnSpPr>
          <p:nvPr/>
        </p:nvCxnSpPr>
        <p:spPr>
          <a:xfrm>
            <a:off x="1514475" y="2405763"/>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cloud with multiples lines extending from it">
            <a:extLst>
              <a:ext uri="{FF2B5EF4-FFF2-40B4-BE49-F238E27FC236}">
                <a16:creationId xmlns:a16="http://schemas.microsoft.com/office/drawing/2014/main" id="{AFDD0A23-9632-4D68-9CD2-4671B01E38F8}"/>
              </a:ext>
            </a:extLst>
          </p:cNvPr>
          <p:cNvPicPr>
            <a:picLocks noChangeAspect="1"/>
          </p:cNvPicPr>
          <p:nvPr/>
        </p:nvPicPr>
        <p:blipFill>
          <a:blip r:embed="rId4"/>
          <a:stretch>
            <a:fillRect/>
          </a:stretch>
        </p:blipFill>
        <p:spPr>
          <a:xfrm>
            <a:off x="433388" y="2492188"/>
            <a:ext cx="859536" cy="859536"/>
          </a:xfrm>
          <a:prstGeom prst="rect">
            <a:avLst/>
          </a:prstGeom>
        </p:spPr>
      </p:pic>
      <p:sp>
        <p:nvSpPr>
          <p:cNvPr id="7" name="TextBox 6">
            <a:extLst>
              <a:ext uri="{FF2B5EF4-FFF2-40B4-BE49-F238E27FC236}">
                <a16:creationId xmlns:a16="http://schemas.microsoft.com/office/drawing/2014/main" id="{39E5412C-5532-4956-B53E-40BD4FA2BED6}"/>
              </a:ext>
            </a:extLst>
          </p:cNvPr>
          <p:cNvSpPr txBox="1"/>
          <p:nvPr/>
        </p:nvSpPr>
        <p:spPr>
          <a:xfrm>
            <a:off x="1511300" y="2721014"/>
            <a:ext cx="10498138" cy="369332"/>
          </a:xfrm>
          <a:prstGeom prst="rect">
            <a:avLst/>
          </a:prstGeom>
          <a:noFill/>
        </p:spPr>
        <p:txBody>
          <a:bodyPr wrap="square" lIns="0" tIns="0" rIns="0" bIns="0" rtlCol="0" anchor="ctr">
            <a:spAutoFit/>
          </a:bodyPr>
          <a:lstStyle/>
          <a:p>
            <a:pPr>
              <a:spcBef>
                <a:spcPts val="612"/>
              </a:spcBef>
            </a:pPr>
            <a:r>
              <a:rPr lang="en-US" sz="2400"/>
              <a:t>Upload a file to the storage account</a:t>
            </a:r>
          </a:p>
        </p:txBody>
      </p:sp>
      <p:cxnSp>
        <p:nvCxnSpPr>
          <p:cNvPr id="19" name="Straight Connector 18">
            <a:extLst>
              <a:ext uri="{FF2B5EF4-FFF2-40B4-BE49-F238E27FC236}">
                <a16:creationId xmlns:a16="http://schemas.microsoft.com/office/drawing/2014/main" id="{CFA1EFB4-D17A-43DC-8EA1-44582CF35333}"/>
              </a:ext>
              <a:ext uri="{C183D7F6-B498-43B3-948B-1728B52AA6E4}">
                <adec:decorative xmlns:adec="http://schemas.microsoft.com/office/drawing/2017/decorative" val="1"/>
              </a:ext>
            </a:extLst>
          </p:cNvPr>
          <p:cNvCxnSpPr>
            <a:cxnSpLocks/>
          </p:cNvCxnSpPr>
          <p:nvPr/>
        </p:nvCxnSpPr>
        <p:spPr>
          <a:xfrm>
            <a:off x="1514475" y="3436572"/>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ave connected by circles and lines at both end">
            <a:extLst>
              <a:ext uri="{FF2B5EF4-FFF2-40B4-BE49-F238E27FC236}">
                <a16:creationId xmlns:a16="http://schemas.microsoft.com/office/drawing/2014/main" id="{DE86A5EE-832F-4F22-B738-78B2B8A7EAB8}"/>
              </a:ext>
            </a:extLst>
          </p:cNvPr>
          <p:cNvPicPr>
            <a:picLocks noChangeAspect="1"/>
          </p:cNvPicPr>
          <p:nvPr/>
        </p:nvPicPr>
        <p:blipFill>
          <a:blip r:embed="rId5"/>
          <a:stretch>
            <a:fillRect/>
          </a:stretch>
        </p:blipFill>
        <p:spPr>
          <a:xfrm>
            <a:off x="433388" y="3522997"/>
            <a:ext cx="859536" cy="859536"/>
          </a:xfrm>
          <a:prstGeom prst="rect">
            <a:avLst/>
          </a:prstGeom>
        </p:spPr>
      </p:pic>
      <p:sp>
        <p:nvSpPr>
          <p:cNvPr id="9" name="TextBox 8">
            <a:extLst>
              <a:ext uri="{FF2B5EF4-FFF2-40B4-BE49-F238E27FC236}">
                <a16:creationId xmlns:a16="http://schemas.microsoft.com/office/drawing/2014/main" id="{5CAE7011-FDDA-471D-A433-28A4DB331515}"/>
              </a:ext>
            </a:extLst>
          </p:cNvPr>
          <p:cNvSpPr txBox="1"/>
          <p:nvPr/>
        </p:nvSpPr>
        <p:spPr>
          <a:xfrm>
            <a:off x="1511300" y="375879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Create a subnet service endpoint</a:t>
            </a:r>
          </a:p>
        </p:txBody>
      </p:sp>
      <p:cxnSp>
        <p:nvCxnSpPr>
          <p:cNvPr id="20" name="Straight Connector 19">
            <a:extLst>
              <a:ext uri="{FF2B5EF4-FFF2-40B4-BE49-F238E27FC236}">
                <a16:creationId xmlns:a16="http://schemas.microsoft.com/office/drawing/2014/main" id="{BA014C28-979A-4E62-8414-5C4621363A8A}"/>
              </a:ext>
              <a:ext uri="{C183D7F6-B498-43B3-948B-1728B52AA6E4}">
                <adec:decorative xmlns:adec="http://schemas.microsoft.com/office/drawing/2017/decorative" val="1"/>
              </a:ext>
            </a:extLst>
          </p:cNvPr>
          <p:cNvCxnSpPr>
            <a:cxnSpLocks/>
          </p:cNvCxnSpPr>
          <p:nvPr/>
        </p:nvCxnSpPr>
        <p:spPr>
          <a:xfrm>
            <a:off x="1514475" y="4467381"/>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screen with line charts">
            <a:extLst>
              <a:ext uri="{FF2B5EF4-FFF2-40B4-BE49-F238E27FC236}">
                <a16:creationId xmlns:a16="http://schemas.microsoft.com/office/drawing/2014/main" id="{27280215-5271-4AE6-A3DA-A92340D64B81}"/>
              </a:ext>
            </a:extLst>
          </p:cNvPr>
          <p:cNvPicPr>
            <a:picLocks noChangeAspect="1"/>
          </p:cNvPicPr>
          <p:nvPr/>
        </p:nvPicPr>
        <p:blipFill>
          <a:blip r:embed="rId6"/>
          <a:stretch>
            <a:fillRect/>
          </a:stretch>
        </p:blipFill>
        <p:spPr>
          <a:xfrm>
            <a:off x="433388" y="4553806"/>
            <a:ext cx="859536" cy="859536"/>
          </a:xfrm>
          <a:prstGeom prst="rect">
            <a:avLst/>
          </a:prstGeom>
        </p:spPr>
      </p:pic>
      <p:sp>
        <p:nvSpPr>
          <p:cNvPr id="11" name="TextBox 10">
            <a:extLst>
              <a:ext uri="{FF2B5EF4-FFF2-40B4-BE49-F238E27FC236}">
                <a16:creationId xmlns:a16="http://schemas.microsoft.com/office/drawing/2014/main" id="{5B291D62-B5F0-4F95-9B1F-679987199A64}"/>
              </a:ext>
            </a:extLst>
          </p:cNvPr>
          <p:cNvSpPr txBox="1"/>
          <p:nvPr/>
        </p:nvSpPr>
        <p:spPr>
          <a:xfrm>
            <a:off x="1511300" y="4790810"/>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Secure the storage to the service endpoint</a:t>
            </a:r>
          </a:p>
        </p:txBody>
      </p:sp>
      <p:cxnSp>
        <p:nvCxnSpPr>
          <p:cNvPr id="21" name="Straight Connector 20">
            <a:extLst>
              <a:ext uri="{FF2B5EF4-FFF2-40B4-BE49-F238E27FC236}">
                <a16:creationId xmlns:a16="http://schemas.microsoft.com/office/drawing/2014/main" id="{77364A9F-5767-4C95-8561-A78CAC71B98B}"/>
              </a:ext>
              <a:ext uri="{C183D7F6-B498-43B3-948B-1728B52AA6E4}">
                <adec:decorative xmlns:adec="http://schemas.microsoft.com/office/drawing/2017/decorative" val="1"/>
              </a:ext>
            </a:extLst>
          </p:cNvPr>
          <p:cNvCxnSpPr>
            <a:cxnSpLocks/>
          </p:cNvCxnSpPr>
          <p:nvPr/>
        </p:nvCxnSpPr>
        <p:spPr>
          <a:xfrm>
            <a:off x="1514475" y="5498190"/>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magnifying glass">
            <a:extLst>
              <a:ext uri="{FF2B5EF4-FFF2-40B4-BE49-F238E27FC236}">
                <a16:creationId xmlns:a16="http://schemas.microsoft.com/office/drawing/2014/main" id="{0030EC6D-4C14-4388-9802-6D234A2EEC6F}"/>
              </a:ext>
            </a:extLst>
          </p:cNvPr>
          <p:cNvPicPr>
            <a:picLocks noChangeAspect="1"/>
          </p:cNvPicPr>
          <p:nvPr/>
        </p:nvPicPr>
        <p:blipFill>
          <a:blip r:embed="rId7"/>
          <a:stretch>
            <a:fillRect/>
          </a:stretch>
        </p:blipFill>
        <p:spPr>
          <a:xfrm>
            <a:off x="433388" y="5584614"/>
            <a:ext cx="859536" cy="859536"/>
          </a:xfrm>
          <a:prstGeom prst="rect">
            <a:avLst/>
          </a:prstGeom>
        </p:spPr>
      </p:pic>
      <p:sp>
        <p:nvSpPr>
          <p:cNvPr id="13" name="TextBox 12">
            <a:extLst>
              <a:ext uri="{FF2B5EF4-FFF2-40B4-BE49-F238E27FC236}">
                <a16:creationId xmlns:a16="http://schemas.microsoft.com/office/drawing/2014/main" id="{ECAA566C-6F6A-4F4E-95E2-53E4748720C3}"/>
              </a:ext>
            </a:extLst>
          </p:cNvPr>
          <p:cNvSpPr txBox="1"/>
          <p:nvPr/>
        </p:nvSpPr>
        <p:spPr>
          <a:xfrm>
            <a:off x="1511300" y="582570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Accounts</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sp>
        <p:nvSpPr>
          <p:cNvPr id="20" name="Rectangle 19">
            <a:extLst>
              <a:ext uri="{FF2B5EF4-FFF2-40B4-BE49-F238E27FC236}">
                <a16:creationId xmlns:a16="http://schemas.microsoft.com/office/drawing/2014/main" id="{E97F4EA7-296C-4D6C-822A-7BCC364625B3}"/>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Create an Azure Storage account (Sandbox)</a:t>
            </a:r>
            <a:endParaRPr lang="en-IN" sz="2000" dirty="0">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8168"/>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60430" y="3309100"/>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DE9BE9-6BDB-43E7-A149-500B14863DF9}"/>
              </a:ext>
            </a:extLst>
          </p:cNvPr>
          <p:cNvSpPr/>
          <p:nvPr/>
        </p:nvSpPr>
        <p:spPr>
          <a:xfrm>
            <a:off x="4844061" y="2408168"/>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Provide disaster recovery by replicating storage data across regions and failing over to a secondary location</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A92E7794-5BC9-40E5-83D3-E96F0D00E47D}"/>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Blob Storage</a:t>
            </a:r>
          </a:p>
        </p:txBody>
      </p:sp>
      <p:pic>
        <p:nvPicPr>
          <p:cNvPr id="3" name="Picture 2" descr="Icon of four servers">
            <a:extLst>
              <a:ext uri="{FF2B5EF4-FFF2-40B4-BE49-F238E27FC236}">
                <a16:creationId xmlns:a16="http://schemas.microsoft.com/office/drawing/2014/main" id="{487C9B61-3F36-45FA-9B29-7029F00F513C}"/>
              </a:ext>
            </a:extLst>
          </p:cNvPr>
          <p:cNvPicPr>
            <a:picLocks noChangeAspect="1"/>
          </p:cNvPicPr>
          <p:nvPr/>
        </p:nvPicPr>
        <p:blipFill>
          <a:blip r:embed="rId2"/>
          <a:stretch>
            <a:fillRect/>
          </a:stretch>
        </p:blipFill>
        <p:spPr>
          <a:xfrm>
            <a:off x="10260834" y="2965039"/>
            <a:ext cx="1251716" cy="117516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a:xfrm>
            <a:off x="465139" y="2881710"/>
            <a:ext cx="2210328" cy="1231106"/>
          </a:xfrm>
        </p:spPr>
        <p:txBody>
          <a:bodyPr/>
          <a:lstStyle/>
          <a:p>
            <a:r>
              <a:rPr lang="en-US" dirty="0"/>
              <a:t>Configure Blob Storage Introduction</a:t>
            </a:r>
          </a:p>
        </p:txBody>
      </p:sp>
      <p:sp>
        <p:nvSpPr>
          <p:cNvPr id="6" name="TextBox 5">
            <a:extLst>
              <a:ext uri="{FF2B5EF4-FFF2-40B4-BE49-F238E27FC236}">
                <a16:creationId xmlns:a16="http://schemas.microsoft.com/office/drawing/2014/main" id="{8D4688DA-0901-4029-82F8-A71FFA958C05}"/>
              </a:ext>
            </a:extLst>
          </p:cNvPr>
          <p:cNvSpPr txBox="1"/>
          <p:nvPr/>
        </p:nvSpPr>
        <p:spPr>
          <a:xfrm>
            <a:off x="4676033" y="350109"/>
            <a:ext cx="7295303" cy="5260864"/>
          </a:xfrm>
          <a:prstGeom prst="rect">
            <a:avLst/>
          </a:prstGeom>
          <a:noFill/>
        </p:spPr>
        <p:txBody>
          <a:bodyPr wrap="square" lIns="0" tIns="0" rIns="0" bIns="0" rtlCol="0">
            <a:spAutoFit/>
          </a:bodyPr>
          <a:lstStyle/>
          <a:p>
            <a:pPr>
              <a:lnSpc>
                <a:spcPct val="150000"/>
              </a:lnSpc>
              <a:spcAft>
                <a:spcPts val="1000"/>
              </a:spcAft>
            </a:pPr>
            <a:r>
              <a:rPr lang="en-US" sz="2400" dirty="0"/>
              <a:t>Implement Blob Storage</a:t>
            </a:r>
          </a:p>
          <a:p>
            <a:pPr>
              <a:lnSpc>
                <a:spcPct val="150000"/>
              </a:lnSpc>
              <a:spcAft>
                <a:spcPts val="1000"/>
              </a:spcAft>
            </a:pPr>
            <a:r>
              <a:rPr lang="en-US" sz="2400" dirty="0"/>
              <a:t>Create Blob Containers</a:t>
            </a:r>
          </a:p>
          <a:p>
            <a:pPr>
              <a:lnSpc>
                <a:spcPct val="150000"/>
              </a:lnSpc>
              <a:spcAft>
                <a:spcPts val="1000"/>
              </a:spcAft>
            </a:pPr>
            <a:r>
              <a:rPr lang="en-US" sz="2400" dirty="0"/>
              <a:t>Create Blob Access Tiers</a:t>
            </a:r>
          </a:p>
          <a:p>
            <a:pPr>
              <a:lnSpc>
                <a:spcPct val="150000"/>
              </a:lnSpc>
              <a:spcAft>
                <a:spcPts val="1000"/>
              </a:spcAft>
            </a:pPr>
            <a:r>
              <a:rPr lang="en-US" sz="2400" dirty="0"/>
              <a:t>Add Blob Lifecycle Management Rules</a:t>
            </a:r>
          </a:p>
          <a:p>
            <a:pPr>
              <a:lnSpc>
                <a:spcPct val="150000"/>
              </a:lnSpc>
              <a:spcAft>
                <a:spcPts val="1000"/>
              </a:spcAft>
            </a:pPr>
            <a:r>
              <a:rPr lang="en-US" sz="2400" dirty="0"/>
              <a:t>Determine Blob Object Replication</a:t>
            </a:r>
          </a:p>
          <a:p>
            <a:pPr>
              <a:lnSpc>
                <a:spcPct val="150000"/>
              </a:lnSpc>
              <a:spcAft>
                <a:spcPts val="1000"/>
              </a:spcAft>
            </a:pPr>
            <a:r>
              <a:rPr lang="en-US" sz="2400" dirty="0"/>
              <a:t>Demonstration – Blob Storage</a:t>
            </a:r>
          </a:p>
          <a:p>
            <a:pPr>
              <a:lnSpc>
                <a:spcPct val="150000"/>
              </a:lnSpc>
              <a:spcAft>
                <a:spcPts val="1000"/>
              </a:spcAft>
            </a:pPr>
            <a:r>
              <a:rPr lang="en-US" sz="2400" dirty="0"/>
              <a:t>Summary and Resources </a:t>
            </a:r>
          </a:p>
          <a:p>
            <a:pPr>
              <a:lnSpc>
                <a:spcPct val="150000"/>
              </a:lnSpc>
              <a:spcAft>
                <a:spcPts val="1000"/>
              </a:spcAft>
            </a:pPr>
            <a:endParaRPr lang="en-US" sz="2400" dirty="0"/>
          </a:p>
        </p:txBody>
      </p:sp>
      <p:grpSp>
        <p:nvGrpSpPr>
          <p:cNvPr id="3" name="Group 2">
            <a:extLst>
              <a:ext uri="{FF2B5EF4-FFF2-40B4-BE49-F238E27FC236}">
                <a16:creationId xmlns:a16="http://schemas.microsoft.com/office/drawing/2014/main" id="{F309AD4A-C82F-47A5-B138-E11E59F40FC7}"/>
              </a:ext>
              <a:ext uri="{C183D7F6-B498-43B3-948B-1728B52AA6E4}">
                <adec:decorative xmlns:adec="http://schemas.microsoft.com/office/drawing/2017/decorative" val="1"/>
              </a:ext>
            </a:extLst>
          </p:cNvPr>
          <p:cNvGrpSpPr/>
          <p:nvPr/>
        </p:nvGrpSpPr>
        <p:grpSpPr>
          <a:xfrm>
            <a:off x="3850430" y="433096"/>
            <a:ext cx="607270" cy="4560424"/>
            <a:chOff x="3850430" y="433096"/>
            <a:chExt cx="607270" cy="4560424"/>
          </a:xfrm>
        </p:grpSpPr>
        <p:pic>
          <p:nvPicPr>
            <p:cNvPr id="96" name="Picture 95">
              <a:extLst>
                <a:ext uri="{FF2B5EF4-FFF2-40B4-BE49-F238E27FC236}">
                  <a16:creationId xmlns:a16="http://schemas.microsoft.com/office/drawing/2014/main" id="{DADDEC9C-1E9D-455A-8C06-B6CF6ED3E3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50431" y="433096"/>
              <a:ext cx="607269" cy="550805"/>
            </a:xfrm>
            <a:prstGeom prst="rect">
              <a:avLst/>
            </a:prstGeom>
          </p:spPr>
        </p:pic>
        <p:pic>
          <p:nvPicPr>
            <p:cNvPr id="95" name="Picture 94">
              <a:extLst>
                <a:ext uri="{FF2B5EF4-FFF2-40B4-BE49-F238E27FC236}">
                  <a16:creationId xmlns:a16="http://schemas.microsoft.com/office/drawing/2014/main" id="{DBB878F9-EAA3-4C8D-A10D-B9F109D7FDB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50431" y="1101465"/>
              <a:ext cx="607269" cy="550805"/>
            </a:xfrm>
            <a:prstGeom prst="rect">
              <a:avLst/>
            </a:prstGeom>
          </p:spPr>
        </p:pic>
        <p:pic>
          <p:nvPicPr>
            <p:cNvPr id="94" name="Picture 93">
              <a:extLst>
                <a:ext uri="{FF2B5EF4-FFF2-40B4-BE49-F238E27FC236}">
                  <a16:creationId xmlns:a16="http://schemas.microsoft.com/office/drawing/2014/main" id="{352BC4D4-2142-49C1-8C24-2CC2299C24D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850431" y="1769834"/>
              <a:ext cx="607269" cy="549718"/>
            </a:xfrm>
            <a:prstGeom prst="rect">
              <a:avLst/>
            </a:prstGeom>
          </p:spPr>
        </p:pic>
        <p:pic>
          <p:nvPicPr>
            <p:cNvPr id="93" name="Picture 92">
              <a:extLst>
                <a:ext uri="{FF2B5EF4-FFF2-40B4-BE49-F238E27FC236}">
                  <a16:creationId xmlns:a16="http://schemas.microsoft.com/office/drawing/2014/main" id="{ABA99E7A-D55E-4F02-8D6A-693525AE10F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50430" y="3105485"/>
              <a:ext cx="607269" cy="550805"/>
            </a:xfrm>
            <a:prstGeom prst="rect">
              <a:avLst/>
            </a:prstGeom>
          </p:spPr>
        </p:pic>
        <p:pic>
          <p:nvPicPr>
            <p:cNvPr id="90" name="Picture 89">
              <a:extLst>
                <a:ext uri="{FF2B5EF4-FFF2-40B4-BE49-F238E27FC236}">
                  <a16:creationId xmlns:a16="http://schemas.microsoft.com/office/drawing/2014/main" id="{69CA7E6E-D4C5-4F0E-80AA-8A51217507D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850431" y="3837957"/>
              <a:ext cx="607269" cy="549718"/>
            </a:xfrm>
            <a:prstGeom prst="rect">
              <a:avLst/>
            </a:prstGeom>
          </p:spPr>
        </p:pic>
        <p:pic>
          <p:nvPicPr>
            <p:cNvPr id="4" name="Picture 3">
              <a:extLst>
                <a:ext uri="{FF2B5EF4-FFF2-40B4-BE49-F238E27FC236}">
                  <a16:creationId xmlns:a16="http://schemas.microsoft.com/office/drawing/2014/main" id="{EA5279D7-8213-4E63-864D-C63D929D91F1}"/>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850430" y="2437116"/>
              <a:ext cx="607269" cy="550805"/>
            </a:xfrm>
            <a:prstGeom prst="rect">
              <a:avLst/>
            </a:prstGeom>
          </p:spPr>
        </p:pic>
        <p:grpSp>
          <p:nvGrpSpPr>
            <p:cNvPr id="12" name="Group 11">
              <a:extLst>
                <a:ext uri="{FF2B5EF4-FFF2-40B4-BE49-F238E27FC236}">
                  <a16:creationId xmlns:a16="http://schemas.microsoft.com/office/drawing/2014/main" id="{27B63394-8B4F-42D7-B4D9-B2E8E642F6A6}"/>
                </a:ext>
              </a:extLst>
            </p:cNvPr>
            <p:cNvGrpSpPr/>
            <p:nvPr/>
          </p:nvGrpSpPr>
          <p:grpSpPr>
            <a:xfrm>
              <a:off x="3850430" y="4505240"/>
              <a:ext cx="607270" cy="488280"/>
              <a:chOff x="10493727" y="629664"/>
              <a:chExt cx="519000" cy="503150"/>
            </a:xfrm>
          </p:grpSpPr>
          <p:pic>
            <p:nvPicPr>
              <p:cNvPr id="13" name="Picture 12">
                <a:extLst>
                  <a:ext uri="{FF2B5EF4-FFF2-40B4-BE49-F238E27FC236}">
                    <a16:creationId xmlns:a16="http://schemas.microsoft.com/office/drawing/2014/main" id="{72CCE29A-492B-443B-BC79-93D478FF8EA1}"/>
                  </a:ext>
                </a:extLst>
              </p:cNvPr>
              <p:cNvPicPr>
                <a:picLocks noChangeAspect="1"/>
              </p:cNvPicPr>
              <p:nvPr/>
            </p:nvPicPr>
            <p:blipFill>
              <a:blip r:embed="rId9"/>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0FC4E322-9196-4706-A7E2-C7AC80C912C7}"/>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9A6E3184-D889-4A9E-AF22-3C4B47C870E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1B54225-A52F-40F8-98FC-4C9ADA36A63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47684C8-31B1-46D8-9842-E31ED7DD5A8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65DCE13-E3F8-44A4-873F-5CC3C486BC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EF815BA-EDBF-406B-BC47-7F90D2E1DB3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8D1C3A-FBAC-45E5-86B9-07B1AEC01C3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F1BA0E1-E3D1-45F4-962A-ABD2259668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BAD07F9-4ABD-427A-9E23-F3023159A856}"/>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23" name="TextBox 22">
            <a:extLst>
              <a:ext uri="{FF2B5EF4-FFF2-40B4-BE49-F238E27FC236}">
                <a16:creationId xmlns:a16="http://schemas.microsoft.com/office/drawing/2014/main" id="{177A6B66-F6C9-4977-99FF-AD1B637073B3}"/>
              </a:ext>
            </a:extLst>
          </p:cNvPr>
          <p:cNvSpPr txBox="1"/>
          <p:nvPr/>
        </p:nvSpPr>
        <p:spPr>
          <a:xfrm>
            <a:off x="3599057" y="5853494"/>
            <a:ext cx="8143178" cy="577530"/>
          </a:xfrm>
          <a:prstGeom prst="rect">
            <a:avLst/>
          </a:prstGeom>
          <a:noFill/>
        </p:spPr>
        <p:txBody>
          <a:bodyPr wrap="square">
            <a:spAutoFit/>
          </a:bodyPr>
          <a:lstStyle/>
          <a:p>
            <a:pPr>
              <a:lnSpc>
                <a:spcPct val="150000"/>
              </a:lnSpc>
              <a:spcAft>
                <a:spcPts val="1000"/>
              </a:spcAft>
            </a:pPr>
            <a:r>
              <a:rPr lang="en-US" sz="2400" dirty="0"/>
              <a:t>* </a:t>
            </a:r>
            <a:r>
              <a:rPr lang="en-US" dirty="0"/>
              <a:t>Upload Blobs and Determine Storage Pricing are not covered. </a:t>
            </a:r>
            <a:endParaRPr lang="en-US" sz="2400" dirty="0"/>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Blob Storage</a:t>
            </a:r>
          </a:p>
        </p:txBody>
      </p:sp>
      <p:sp>
        <p:nvSpPr>
          <p:cNvPr id="4" name="Rectangle 3">
            <a:extLst>
              <a:ext uri="{FF2B5EF4-FFF2-40B4-BE49-F238E27FC236}">
                <a16:creationId xmlns:a16="http://schemas.microsoft.com/office/drawing/2014/main" id="{FD4CDC27-1599-48FD-B322-F3D1EC2E8CF4}"/>
              </a:ext>
            </a:extLst>
          </p:cNvPr>
          <p:cNvSpPr/>
          <p:nvPr/>
        </p:nvSpPr>
        <p:spPr>
          <a:xfrm>
            <a:off x="427034" y="1192214"/>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Stores unstructured data in the cloud </a:t>
            </a:r>
          </a:p>
        </p:txBody>
      </p:sp>
      <p:sp>
        <p:nvSpPr>
          <p:cNvPr id="5" name="Rectangle 4">
            <a:extLst>
              <a:ext uri="{FF2B5EF4-FFF2-40B4-BE49-F238E27FC236}">
                <a16:creationId xmlns:a16="http://schemas.microsoft.com/office/drawing/2014/main" id="{B29A874E-29FA-4EE1-829F-8A4F76500092}"/>
              </a:ext>
            </a:extLst>
          </p:cNvPr>
          <p:cNvSpPr/>
          <p:nvPr/>
        </p:nvSpPr>
        <p:spPr>
          <a:xfrm>
            <a:off x="427034" y="1813497"/>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Can store any type of text or binary data</a:t>
            </a:r>
          </a:p>
        </p:txBody>
      </p:sp>
      <p:sp>
        <p:nvSpPr>
          <p:cNvPr id="6" name="Rectangle 5">
            <a:extLst>
              <a:ext uri="{FF2B5EF4-FFF2-40B4-BE49-F238E27FC236}">
                <a16:creationId xmlns:a16="http://schemas.microsoft.com/office/drawing/2014/main" id="{54D0C5A4-BB1C-4455-9A79-CE9A59A26465}"/>
              </a:ext>
            </a:extLst>
          </p:cNvPr>
          <p:cNvSpPr/>
          <p:nvPr/>
        </p:nvSpPr>
        <p:spPr>
          <a:xfrm>
            <a:off x="427033" y="2434780"/>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Also referred to as </a:t>
            </a:r>
            <a:r>
              <a:rPr lang="en-US" i="1" dirty="0">
                <a:solidFill>
                  <a:schemeClr val="tx1"/>
                </a:solidFill>
              </a:rPr>
              <a:t>object storage</a:t>
            </a:r>
          </a:p>
        </p:txBody>
      </p:sp>
      <p:sp>
        <p:nvSpPr>
          <p:cNvPr id="7" name="Rectangle 6">
            <a:extLst>
              <a:ext uri="{FF2B5EF4-FFF2-40B4-BE49-F238E27FC236}">
                <a16:creationId xmlns:a16="http://schemas.microsoft.com/office/drawing/2014/main" id="{97F78B0A-F64E-45EF-A193-73E0C73512E8}"/>
              </a:ext>
            </a:extLst>
          </p:cNvPr>
          <p:cNvSpPr/>
          <p:nvPr/>
        </p:nvSpPr>
        <p:spPr>
          <a:xfrm>
            <a:off x="427032" y="3056062"/>
            <a:ext cx="4854771" cy="33056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Common uses:</a:t>
            </a:r>
          </a:p>
          <a:p>
            <a:pPr marL="347663" lvl="1" indent="-225425">
              <a:spcBef>
                <a:spcPts val="300"/>
              </a:spcBef>
              <a:spcAft>
                <a:spcPts val="600"/>
              </a:spcAft>
              <a:buFont typeface="Arial" panose="020B0604020202020204" pitchFamily="34" charset="0"/>
              <a:buChar char="•"/>
            </a:pPr>
            <a:r>
              <a:rPr lang="en-US" dirty="0">
                <a:solidFill>
                  <a:schemeClr val="tx1"/>
                </a:solidFill>
              </a:rPr>
              <a:t>Serving images or documents directly to a browser</a:t>
            </a:r>
          </a:p>
          <a:p>
            <a:pPr marL="347663" lvl="1" indent="-225425">
              <a:spcBef>
                <a:spcPts val="300"/>
              </a:spcBef>
              <a:spcAft>
                <a:spcPts val="600"/>
              </a:spcAft>
              <a:buFont typeface="Arial" panose="020B0604020202020204" pitchFamily="34" charset="0"/>
              <a:buChar char="•"/>
            </a:pPr>
            <a:r>
              <a:rPr lang="en-US" dirty="0">
                <a:solidFill>
                  <a:schemeClr val="tx1"/>
                </a:solidFill>
              </a:rPr>
              <a:t>Storing files for distributed access</a:t>
            </a:r>
          </a:p>
          <a:p>
            <a:pPr marL="347663" lvl="1" indent="-225425">
              <a:spcBef>
                <a:spcPts val="300"/>
              </a:spcBef>
              <a:spcAft>
                <a:spcPts val="600"/>
              </a:spcAft>
              <a:buFont typeface="Arial" panose="020B0604020202020204" pitchFamily="34" charset="0"/>
              <a:buChar char="•"/>
            </a:pPr>
            <a:r>
              <a:rPr lang="en-US" dirty="0">
                <a:solidFill>
                  <a:schemeClr val="tx1"/>
                </a:solidFill>
              </a:rPr>
              <a:t>Streaming video and audio</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backup and restore, disaster recovery, archiving</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analysis by an on-premises or Azure-hosted service</a:t>
            </a:r>
          </a:p>
        </p:txBody>
      </p:sp>
      <p:sp>
        <p:nvSpPr>
          <p:cNvPr id="3" name="Rectangle 2">
            <a:extLst>
              <a:ext uri="{FF2B5EF4-FFF2-40B4-BE49-F238E27FC236}">
                <a16:creationId xmlns:a16="http://schemas.microsoft.com/office/drawing/2014/main" id="{88531A02-DA7E-401B-A2B1-B654B1A7EFE4}"/>
              </a:ext>
              <a:ext uri="{C183D7F6-B498-43B3-948B-1728B52AA6E4}">
                <adec:decorative xmlns:adec="http://schemas.microsoft.com/office/drawing/2017/decorative" val="1"/>
              </a:ext>
            </a:extLst>
          </p:cNvPr>
          <p:cNvSpPr/>
          <p:nvPr/>
        </p:nvSpPr>
        <p:spPr bwMode="auto">
          <a:xfrm>
            <a:off x="5435600" y="1192213"/>
            <a:ext cx="6573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6324" name="Group 56323" descr="A storage account has a container and the container has blobs. ">
            <a:extLst>
              <a:ext uri="{FF2B5EF4-FFF2-40B4-BE49-F238E27FC236}">
                <a16:creationId xmlns:a16="http://schemas.microsoft.com/office/drawing/2014/main" id="{F5636A0F-A8E3-4628-8C25-C51FE5F714EE}"/>
              </a:ext>
            </a:extLst>
          </p:cNvPr>
          <p:cNvGrpSpPr/>
          <p:nvPr/>
        </p:nvGrpSpPr>
        <p:grpSpPr>
          <a:xfrm>
            <a:off x="5602869" y="2286507"/>
            <a:ext cx="6280926" cy="2856186"/>
            <a:chOff x="5602869" y="2286507"/>
            <a:chExt cx="6280926" cy="2856186"/>
          </a:xfrm>
        </p:grpSpPr>
        <p:sp>
          <p:nvSpPr>
            <p:cNvPr id="2" name="Rectangle 1">
              <a:extLst>
                <a:ext uri="{FF2B5EF4-FFF2-40B4-BE49-F238E27FC236}">
                  <a16:creationId xmlns:a16="http://schemas.microsoft.com/office/drawing/2014/main" id="{D1731419-2BED-4413-9E3F-57BD7EF4D971}"/>
                </a:ext>
              </a:extLst>
            </p:cNvPr>
            <p:cNvSpPr/>
            <p:nvPr/>
          </p:nvSpPr>
          <p:spPr>
            <a:xfrm>
              <a:off x="5602869" y="228650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Storage Account</a:t>
              </a:r>
            </a:p>
          </p:txBody>
        </p:sp>
        <p:sp>
          <p:nvSpPr>
            <p:cNvPr id="8" name="Rectangle 7">
              <a:extLst>
                <a:ext uri="{FF2B5EF4-FFF2-40B4-BE49-F238E27FC236}">
                  <a16:creationId xmlns:a16="http://schemas.microsoft.com/office/drawing/2014/main" id="{D4E4592D-5AC8-4C03-82B8-AF81BFBB93F7}"/>
                </a:ext>
              </a:extLst>
            </p:cNvPr>
            <p:cNvSpPr/>
            <p:nvPr/>
          </p:nvSpPr>
          <p:spPr>
            <a:xfrm>
              <a:off x="7747776" y="229765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Container</a:t>
              </a:r>
            </a:p>
          </p:txBody>
        </p:sp>
        <p:sp>
          <p:nvSpPr>
            <p:cNvPr id="10" name="Rectangle 9">
              <a:extLst>
                <a:ext uri="{FF2B5EF4-FFF2-40B4-BE49-F238E27FC236}">
                  <a16:creationId xmlns:a16="http://schemas.microsoft.com/office/drawing/2014/main" id="{20C8FF9D-4F7A-49DD-975F-2551757B4BD9}"/>
                </a:ext>
              </a:extLst>
            </p:cNvPr>
            <p:cNvSpPr/>
            <p:nvPr/>
          </p:nvSpPr>
          <p:spPr>
            <a:xfrm>
              <a:off x="9892683" y="2286507"/>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Blob</a:t>
              </a:r>
            </a:p>
          </p:txBody>
        </p:sp>
        <p:sp>
          <p:nvSpPr>
            <p:cNvPr id="12" name="Rectangle 11">
              <a:extLst>
                <a:ext uri="{FF2B5EF4-FFF2-40B4-BE49-F238E27FC236}">
                  <a16:creationId xmlns:a16="http://schemas.microsoft.com/office/drawing/2014/main" id="{162E438C-64DC-4B3C-8165-9089EDA134F0}"/>
                </a:ext>
              </a:extLst>
            </p:cNvPr>
            <p:cNvSpPr/>
            <p:nvPr/>
          </p:nvSpPr>
          <p:spPr>
            <a:xfrm>
              <a:off x="5757263" y="3762370"/>
              <a:ext cx="1581636" cy="416094"/>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Production</a:t>
              </a:r>
            </a:p>
          </p:txBody>
        </p:sp>
        <p:sp>
          <p:nvSpPr>
            <p:cNvPr id="14" name="Rectangle 13">
              <a:extLst>
                <a:ext uri="{FF2B5EF4-FFF2-40B4-BE49-F238E27FC236}">
                  <a16:creationId xmlns:a16="http://schemas.microsoft.com/office/drawing/2014/main" id="{F3A43577-CD0F-4EBD-BC55-D4F8DCD019B8}"/>
                </a:ext>
              </a:extLst>
            </p:cNvPr>
            <p:cNvSpPr/>
            <p:nvPr/>
          </p:nvSpPr>
          <p:spPr>
            <a:xfrm>
              <a:off x="7939550" y="3182045"/>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Pictures</a:t>
              </a:r>
            </a:p>
          </p:txBody>
        </p:sp>
        <p:sp>
          <p:nvSpPr>
            <p:cNvPr id="16" name="Rectangle 15">
              <a:extLst>
                <a:ext uri="{FF2B5EF4-FFF2-40B4-BE49-F238E27FC236}">
                  <a16:creationId xmlns:a16="http://schemas.microsoft.com/office/drawing/2014/main" id="{97FDD4B6-765B-4FE2-B0C8-1E0045F07831}"/>
                </a:ext>
              </a:extLst>
            </p:cNvPr>
            <p:cNvSpPr/>
            <p:nvPr/>
          </p:nvSpPr>
          <p:spPr>
            <a:xfrm>
              <a:off x="7939550" y="4211499"/>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Movies</a:t>
              </a:r>
            </a:p>
          </p:txBody>
        </p:sp>
        <p:sp>
          <p:nvSpPr>
            <p:cNvPr id="20" name="Rectangle 19">
              <a:extLst>
                <a:ext uri="{FF2B5EF4-FFF2-40B4-BE49-F238E27FC236}">
                  <a16:creationId xmlns:a16="http://schemas.microsoft.com/office/drawing/2014/main" id="{8756F95E-2BD7-4631-AAD1-39D934C2CFCD}"/>
                </a:ext>
              </a:extLst>
            </p:cNvPr>
            <p:cNvSpPr/>
            <p:nvPr/>
          </p:nvSpPr>
          <p:spPr>
            <a:xfrm>
              <a:off x="9926671" y="3011030"/>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img001.jpg</a:t>
              </a:r>
            </a:p>
          </p:txBody>
        </p:sp>
        <p:sp>
          <p:nvSpPr>
            <p:cNvPr id="22" name="Rectangle 21">
              <a:extLst>
                <a:ext uri="{FF2B5EF4-FFF2-40B4-BE49-F238E27FC236}">
                  <a16:creationId xmlns:a16="http://schemas.microsoft.com/office/drawing/2014/main" id="{2175F31D-BF84-4DEF-B409-7617D5823C38}"/>
                </a:ext>
              </a:extLst>
            </p:cNvPr>
            <p:cNvSpPr/>
            <p:nvPr/>
          </p:nvSpPr>
          <p:spPr>
            <a:xfrm>
              <a:off x="9926670" y="3554143"/>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img002.jpg</a:t>
              </a:r>
            </a:p>
          </p:txBody>
        </p:sp>
        <p:sp>
          <p:nvSpPr>
            <p:cNvPr id="24" name="Rectangle 23">
              <a:extLst>
                <a:ext uri="{FF2B5EF4-FFF2-40B4-BE49-F238E27FC236}">
                  <a16:creationId xmlns:a16="http://schemas.microsoft.com/office/drawing/2014/main" id="{152E8EC9-9490-47E8-A000-D7F8B9BDBE82}"/>
                </a:ext>
              </a:extLst>
            </p:cNvPr>
            <p:cNvSpPr/>
            <p:nvPr/>
          </p:nvSpPr>
          <p:spPr>
            <a:xfrm>
              <a:off x="10017548" y="4318313"/>
              <a:ext cx="1719075" cy="378766"/>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  mov1.avi</a:t>
              </a:r>
            </a:p>
          </p:txBody>
        </p:sp>
        <p:pic>
          <p:nvPicPr>
            <p:cNvPr id="27" name="Graphic 26" descr="Image with solid fill">
              <a:extLst>
                <a:ext uri="{FF2B5EF4-FFF2-40B4-BE49-F238E27FC236}">
                  <a16:creationId xmlns:a16="http://schemas.microsoft.com/office/drawing/2014/main" id="{27873E16-2CDD-4B7E-9054-F5481F2CF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6454" y="3228103"/>
              <a:ext cx="457200" cy="457200"/>
            </a:xfrm>
            <a:prstGeom prst="rect">
              <a:avLst/>
            </a:prstGeom>
          </p:spPr>
        </p:pic>
        <p:pic>
          <p:nvPicPr>
            <p:cNvPr id="28" name="Graphic 27" descr="Image with solid fill">
              <a:extLst>
                <a:ext uri="{FF2B5EF4-FFF2-40B4-BE49-F238E27FC236}">
                  <a16:creationId xmlns:a16="http://schemas.microsoft.com/office/drawing/2014/main" id="{3C6E9FC1-0A34-4761-B3A3-5B47BD10C6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1754" y="2979229"/>
              <a:ext cx="457200" cy="457200"/>
            </a:xfrm>
            <a:prstGeom prst="rect">
              <a:avLst/>
            </a:prstGeom>
          </p:spPr>
        </p:pic>
        <p:pic>
          <p:nvPicPr>
            <p:cNvPr id="30" name="Graphic 29" descr="Image with solid fill">
              <a:extLst>
                <a:ext uri="{FF2B5EF4-FFF2-40B4-BE49-F238E27FC236}">
                  <a16:creationId xmlns:a16="http://schemas.microsoft.com/office/drawing/2014/main" id="{CCAC0AF3-D369-4BBC-A43F-93D6DBA05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8251" y="3569481"/>
              <a:ext cx="457200" cy="457200"/>
            </a:xfrm>
            <a:prstGeom prst="rect">
              <a:avLst/>
            </a:prstGeom>
          </p:spPr>
        </p:pic>
        <p:pic>
          <p:nvPicPr>
            <p:cNvPr id="33" name="Graphic 32" descr="Video camera with solid fill">
              <a:extLst>
                <a:ext uri="{FF2B5EF4-FFF2-40B4-BE49-F238E27FC236}">
                  <a16:creationId xmlns:a16="http://schemas.microsoft.com/office/drawing/2014/main" id="{3F6625B0-5614-48C3-B471-4D2A2CB3B3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6454" y="4234791"/>
              <a:ext cx="457200" cy="457200"/>
            </a:xfrm>
            <a:prstGeom prst="rect">
              <a:avLst/>
            </a:prstGeom>
          </p:spPr>
        </p:pic>
        <p:pic>
          <p:nvPicPr>
            <p:cNvPr id="34" name="Graphic 33" descr="Video camera with solid fill">
              <a:extLst>
                <a:ext uri="{FF2B5EF4-FFF2-40B4-BE49-F238E27FC236}">
                  <a16:creationId xmlns:a16="http://schemas.microsoft.com/office/drawing/2014/main" id="{F02529E1-F3F6-4E99-B6EB-A917982252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7548" y="4273492"/>
              <a:ext cx="457200" cy="457200"/>
            </a:xfrm>
            <a:prstGeom prst="rect">
              <a:avLst/>
            </a:prstGeom>
          </p:spPr>
        </p:pic>
        <p:sp>
          <p:nvSpPr>
            <p:cNvPr id="36" name="Rectangle 35">
              <a:extLst>
                <a:ext uri="{FF2B5EF4-FFF2-40B4-BE49-F238E27FC236}">
                  <a16:creationId xmlns:a16="http://schemas.microsoft.com/office/drawing/2014/main" id="{50042DE3-3D68-4B25-B450-DEB74F270345}"/>
                </a:ext>
                <a:ext uri="{C183D7F6-B498-43B3-948B-1728B52AA6E4}">
                  <adec:decorative xmlns:adec="http://schemas.microsoft.com/office/drawing/2017/decorative" val="1"/>
                </a:ext>
              </a:extLst>
            </p:cNvPr>
            <p:cNvSpPr/>
            <p:nvPr/>
          </p:nvSpPr>
          <p:spPr bwMode="auto">
            <a:xfrm>
              <a:off x="5609837" y="2866834"/>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E26C475C-34CB-4D90-BFD5-CE25D83E5F15}"/>
                </a:ext>
                <a:ext uri="{C183D7F6-B498-43B3-948B-1728B52AA6E4}">
                  <adec:decorative xmlns:adec="http://schemas.microsoft.com/office/drawing/2017/decorative" val="1"/>
                </a:ext>
              </a:extLst>
            </p:cNvPr>
            <p:cNvSpPr/>
            <p:nvPr/>
          </p:nvSpPr>
          <p:spPr bwMode="auto">
            <a:xfrm>
              <a:off x="7768820" y="2913077"/>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97A1DC2-8A8F-4DBD-A163-FBD01AD28FA2}"/>
                </a:ext>
                <a:ext uri="{C183D7F6-B498-43B3-948B-1728B52AA6E4}">
                  <adec:decorative xmlns:adec="http://schemas.microsoft.com/office/drawing/2017/decorative" val="1"/>
                </a:ext>
              </a:extLst>
            </p:cNvPr>
            <p:cNvSpPr/>
            <p:nvPr/>
          </p:nvSpPr>
          <p:spPr bwMode="auto">
            <a:xfrm>
              <a:off x="9892684" y="2911872"/>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Connector: Elbow 42">
              <a:extLst>
                <a:ext uri="{FF2B5EF4-FFF2-40B4-BE49-F238E27FC236}">
                  <a16:creationId xmlns:a16="http://schemas.microsoft.com/office/drawing/2014/main" id="{72EA0FA8-6695-4E95-918D-A06A0D57A198}"/>
                </a:ext>
              </a:extLst>
            </p:cNvPr>
            <p:cNvCxnSpPr>
              <a:cxnSpLocks/>
              <a:stCxn id="12" idx="3"/>
              <a:endCxn id="14" idx="1"/>
            </p:cNvCxnSpPr>
            <p:nvPr/>
          </p:nvCxnSpPr>
          <p:spPr>
            <a:xfrm flipV="1">
              <a:off x="7338899" y="3472208"/>
              <a:ext cx="600651" cy="4982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0258804-6703-47BD-82CA-0BE8CA52EA70}"/>
                </a:ext>
              </a:extLst>
            </p:cNvPr>
            <p:cNvCxnSpPr>
              <a:cxnSpLocks/>
              <a:stCxn id="12" idx="3"/>
              <a:endCxn id="16" idx="1"/>
            </p:cNvCxnSpPr>
            <p:nvPr/>
          </p:nvCxnSpPr>
          <p:spPr>
            <a:xfrm>
              <a:off x="7338899" y="3970417"/>
              <a:ext cx="600651" cy="531245"/>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12CC36C-0B7C-4272-ACE5-162DFE9D1C8D}"/>
                </a:ext>
              </a:extLst>
            </p:cNvPr>
            <p:cNvCxnSpPr>
              <a:cxnSpLocks/>
              <a:stCxn id="14" idx="3"/>
              <a:endCxn id="20" idx="1"/>
            </p:cNvCxnSpPr>
            <p:nvPr/>
          </p:nvCxnSpPr>
          <p:spPr>
            <a:xfrm flipV="1">
              <a:off x="9489688" y="3247299"/>
              <a:ext cx="436983" cy="2249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E311DB2-F95C-4AF3-AB2E-5F1CC327C445}"/>
                </a:ext>
              </a:extLst>
            </p:cNvPr>
            <p:cNvCxnSpPr>
              <a:cxnSpLocks/>
              <a:stCxn id="14" idx="3"/>
              <a:endCxn id="22" idx="1"/>
            </p:cNvCxnSpPr>
            <p:nvPr/>
          </p:nvCxnSpPr>
          <p:spPr>
            <a:xfrm>
              <a:off x="9489688" y="3472208"/>
              <a:ext cx="436982" cy="318204"/>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63B9C06-48C8-4BF4-87BC-D062C1BB1D7E}"/>
                </a:ext>
              </a:extLst>
            </p:cNvPr>
            <p:cNvCxnSpPr>
              <a:cxnSpLocks/>
              <a:stCxn id="16" idx="3"/>
              <a:endCxn id="34" idx="1"/>
            </p:cNvCxnSpPr>
            <p:nvPr/>
          </p:nvCxnSpPr>
          <p:spPr>
            <a:xfrm>
              <a:off x="9489688" y="4501662"/>
              <a:ext cx="527860" cy="430"/>
            </a:xfrm>
            <a:prstGeom prst="bentConnector3">
              <a:avLst>
                <a:gd name="adj1" fmla="val 50000"/>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Blob Containers</a:t>
            </a:r>
          </a:p>
        </p:txBody>
      </p:sp>
      <p:sp>
        <p:nvSpPr>
          <p:cNvPr id="4" name="Rectangle 3">
            <a:extLst>
              <a:ext uri="{FF2B5EF4-FFF2-40B4-BE49-F238E27FC236}">
                <a16:creationId xmlns:a16="http://schemas.microsoft.com/office/drawing/2014/main" id="{55CE7CD1-7290-42FD-86F2-9062AF1939A4}"/>
              </a:ext>
            </a:extLst>
          </p:cNvPr>
          <p:cNvSpPr/>
          <p:nvPr/>
        </p:nvSpPr>
        <p:spPr>
          <a:xfrm>
            <a:off x="465138" y="1192213"/>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All blobs must be in a container</a:t>
            </a:r>
          </a:p>
        </p:txBody>
      </p:sp>
      <p:sp>
        <p:nvSpPr>
          <p:cNvPr id="9" name="Rectangle 8">
            <a:extLst>
              <a:ext uri="{FF2B5EF4-FFF2-40B4-BE49-F238E27FC236}">
                <a16:creationId xmlns:a16="http://schemas.microsoft.com/office/drawing/2014/main" id="{68AE329A-ED5A-4D8E-8779-EF30634BB045}"/>
              </a:ext>
            </a:extLst>
          </p:cNvPr>
          <p:cNvSpPr/>
          <p:nvPr/>
        </p:nvSpPr>
        <p:spPr>
          <a:xfrm>
            <a:off x="465138" y="2018317"/>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Accounts have unlimited containers</a:t>
            </a:r>
          </a:p>
        </p:txBody>
      </p:sp>
      <p:sp>
        <p:nvSpPr>
          <p:cNvPr id="10" name="Rectangle 9">
            <a:extLst>
              <a:ext uri="{FF2B5EF4-FFF2-40B4-BE49-F238E27FC236}">
                <a16:creationId xmlns:a16="http://schemas.microsoft.com/office/drawing/2014/main" id="{0268521A-A65C-4840-9271-15BFC812F343}"/>
              </a:ext>
            </a:extLst>
          </p:cNvPr>
          <p:cNvSpPr/>
          <p:nvPr/>
        </p:nvSpPr>
        <p:spPr>
          <a:xfrm>
            <a:off x="465138" y="2844421"/>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Containers can have unlimited blobs</a:t>
            </a:r>
          </a:p>
        </p:txBody>
      </p:sp>
      <p:sp>
        <p:nvSpPr>
          <p:cNvPr id="11" name="Rectangle 10">
            <a:extLst>
              <a:ext uri="{FF2B5EF4-FFF2-40B4-BE49-F238E27FC236}">
                <a16:creationId xmlns:a16="http://schemas.microsoft.com/office/drawing/2014/main" id="{9D37B2E8-4A8B-4A80-A39F-4B634FEC74A9}"/>
              </a:ext>
            </a:extLst>
          </p:cNvPr>
          <p:cNvSpPr/>
          <p:nvPr/>
        </p:nvSpPr>
        <p:spPr>
          <a:xfrm>
            <a:off x="465138" y="3670525"/>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Private blobs </a:t>
            </a:r>
            <a:r>
              <a:rPr lang="en-US" sz="2000">
                <a:solidFill>
                  <a:schemeClr val="tx1"/>
                </a:solidFill>
                <a:latin typeface="+mj-lt"/>
              </a:rPr>
              <a:t>– </a:t>
            </a:r>
            <a:r>
              <a:rPr lang="en-US" sz="2000">
                <a:solidFill>
                  <a:schemeClr val="tx1"/>
                </a:solidFill>
              </a:rPr>
              <a:t>no anonymous access </a:t>
            </a:r>
          </a:p>
        </p:txBody>
      </p:sp>
      <p:sp>
        <p:nvSpPr>
          <p:cNvPr id="12" name="Rectangle 11">
            <a:extLst>
              <a:ext uri="{FF2B5EF4-FFF2-40B4-BE49-F238E27FC236}">
                <a16:creationId xmlns:a16="http://schemas.microsoft.com/office/drawing/2014/main" id="{2A7427DB-CCA7-4F0C-9F32-E101406D1127}"/>
              </a:ext>
            </a:extLst>
          </p:cNvPr>
          <p:cNvSpPr/>
          <p:nvPr/>
        </p:nvSpPr>
        <p:spPr>
          <a:xfrm>
            <a:off x="465138" y="4496630"/>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Blob access – </a:t>
            </a:r>
            <a:r>
              <a:rPr lang="en-US" sz="2000">
                <a:solidFill>
                  <a:schemeClr val="tx1"/>
                </a:solidFill>
              </a:rPr>
              <a:t>anonymous public read access for</a:t>
            </a:r>
            <a:br>
              <a:rPr lang="en-US" sz="2000">
                <a:solidFill>
                  <a:schemeClr val="tx1"/>
                </a:solidFill>
              </a:rPr>
            </a:br>
            <a:r>
              <a:rPr lang="en-US" sz="2000">
                <a:solidFill>
                  <a:schemeClr val="tx1"/>
                </a:solidFill>
              </a:rPr>
              <a:t>blobs only </a:t>
            </a:r>
          </a:p>
        </p:txBody>
      </p:sp>
      <p:sp>
        <p:nvSpPr>
          <p:cNvPr id="13" name="Rectangle 12">
            <a:extLst>
              <a:ext uri="{FF2B5EF4-FFF2-40B4-BE49-F238E27FC236}">
                <a16:creationId xmlns:a16="http://schemas.microsoft.com/office/drawing/2014/main" id="{869C59C9-4484-46A0-A337-0324F9CBDF99}"/>
              </a:ext>
            </a:extLst>
          </p:cNvPr>
          <p:cNvSpPr/>
          <p:nvPr/>
        </p:nvSpPr>
        <p:spPr>
          <a:xfrm>
            <a:off x="465138" y="5584213"/>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Container access –</a:t>
            </a:r>
            <a:r>
              <a:rPr lang="en-US" sz="2000">
                <a:solidFill>
                  <a:schemeClr val="tx1"/>
                </a:solidFill>
              </a:rPr>
              <a:t> anonymous public read and list access to the entire container, including the blobs</a:t>
            </a:r>
          </a:p>
        </p:txBody>
      </p:sp>
      <p:sp>
        <p:nvSpPr>
          <p:cNvPr id="3" name="Rectangle 2">
            <a:extLst>
              <a:ext uri="{FF2B5EF4-FFF2-40B4-BE49-F238E27FC236}">
                <a16:creationId xmlns:a16="http://schemas.microsoft.com/office/drawing/2014/main" id="{884A3FFE-C2BA-4703-9FC9-7B543D2741DA}"/>
              </a:ext>
              <a:ext uri="{C183D7F6-B498-43B3-948B-1728B52AA6E4}">
                <adec:decorative xmlns:adec="http://schemas.microsoft.com/office/drawing/2017/decorative" val="1"/>
              </a:ext>
            </a:extLst>
          </p:cNvPr>
          <p:cNvSpPr/>
          <p:nvPr/>
        </p:nvSpPr>
        <p:spPr bwMode="auto">
          <a:xfrm>
            <a:off x="6689034" y="1192213"/>
            <a:ext cx="53204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2" descr="Screenshot of creating a new container. The name and public access level are shown. The public access level choices are: Private no anonymous access">
            <a:extLst>
              <a:ext uri="{FF2B5EF4-FFF2-40B4-BE49-F238E27FC236}">
                <a16:creationId xmlns:a16="http://schemas.microsoft.com/office/drawing/2014/main" id="{4C1E39C4-65C3-45FE-8710-5637537D9E9E}"/>
              </a:ext>
            </a:extLst>
          </p:cNvPr>
          <p:cNvPicPr>
            <a:picLocks noChangeAspect="1"/>
          </p:cNvPicPr>
          <p:nvPr/>
        </p:nvPicPr>
        <p:blipFill>
          <a:blip r:embed="rId3"/>
          <a:stretch>
            <a:fillRect/>
          </a:stretch>
        </p:blipFill>
        <p:spPr>
          <a:xfrm>
            <a:off x="6848062" y="1261808"/>
            <a:ext cx="5002042" cy="3165225"/>
          </a:xfrm>
          <a:prstGeom prst="rect">
            <a:avLst/>
          </a:prstGeom>
          <a:ln>
            <a:solidFill>
              <a:schemeClr val="bg1">
                <a:lumMod val="75000"/>
              </a:schemeClr>
            </a:solidFill>
          </a:ln>
        </p:spPr>
      </p:pic>
      <p:pic>
        <p:nvPicPr>
          <p:cNvPr id="6" name="Picture 4" descr="Screenshot of creating a new container. The name and public access level are shown. The public access level choices are: Private, blob, and container">
            <a:extLst>
              <a:ext uri="{FF2B5EF4-FFF2-40B4-BE49-F238E27FC236}">
                <a16:creationId xmlns:a16="http://schemas.microsoft.com/office/drawing/2014/main" id="{6B85D5BE-1468-40D1-8CEB-8443903D034C}"/>
              </a:ext>
            </a:extLst>
          </p:cNvPr>
          <p:cNvPicPr>
            <a:picLocks noChangeAspect="1"/>
          </p:cNvPicPr>
          <p:nvPr/>
        </p:nvPicPr>
        <p:blipFill>
          <a:blip r:embed="rId4"/>
          <a:stretch>
            <a:fillRect/>
          </a:stretch>
        </p:blipFill>
        <p:spPr>
          <a:xfrm>
            <a:off x="6848062" y="4546903"/>
            <a:ext cx="5002043" cy="1694973"/>
          </a:xfrm>
          <a:prstGeom prst="rect">
            <a:avLst/>
          </a:prstGeom>
          <a:ln>
            <a:solidFill>
              <a:schemeClr val="bg1">
                <a:lumMod val="75000"/>
              </a:schemeClr>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Create Blob Access Tiers</a:t>
            </a:r>
          </a:p>
        </p:txBody>
      </p:sp>
      <p:sp>
        <p:nvSpPr>
          <p:cNvPr id="4" name="Rectangle 3">
            <a:extLst>
              <a:ext uri="{FF2B5EF4-FFF2-40B4-BE49-F238E27FC236}">
                <a16:creationId xmlns:a16="http://schemas.microsoft.com/office/drawing/2014/main" id="{19773AE3-8604-4505-B660-E2880C552C12}"/>
              </a:ext>
            </a:extLst>
          </p:cNvPr>
          <p:cNvSpPr/>
          <p:nvPr/>
        </p:nvSpPr>
        <p:spPr>
          <a:xfrm>
            <a:off x="427034" y="1192213"/>
            <a:ext cx="4502775" cy="10514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Hot tier – </a:t>
            </a:r>
            <a:r>
              <a:rPr lang="en-US" sz="2000" dirty="0">
                <a:solidFill>
                  <a:schemeClr val="tx1"/>
                </a:solidFill>
              </a:rPr>
              <a:t>Optimized for frequent access of objects in the storage account</a:t>
            </a:r>
          </a:p>
        </p:txBody>
      </p:sp>
      <p:sp>
        <p:nvSpPr>
          <p:cNvPr id="7" name="Rectangle 6">
            <a:extLst>
              <a:ext uri="{FF2B5EF4-FFF2-40B4-BE49-F238E27FC236}">
                <a16:creationId xmlns:a16="http://schemas.microsoft.com/office/drawing/2014/main" id="{919B5628-28EB-4EC4-BE73-812644CE452A}"/>
              </a:ext>
            </a:extLst>
          </p:cNvPr>
          <p:cNvSpPr/>
          <p:nvPr/>
        </p:nvSpPr>
        <p:spPr>
          <a:xfrm>
            <a:off x="427034" y="2391939"/>
            <a:ext cx="4502775" cy="12604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Cool tier – </a:t>
            </a:r>
            <a:r>
              <a:rPr lang="en-US" sz="2000" dirty="0">
                <a:solidFill>
                  <a:schemeClr val="tx1"/>
                </a:solidFill>
              </a:rPr>
              <a:t>Optimized for storing large amounts of data that is infrequently accessed and stored for at least 30 days</a:t>
            </a:r>
          </a:p>
        </p:txBody>
      </p:sp>
      <p:sp>
        <p:nvSpPr>
          <p:cNvPr id="8" name="Rectangle 7">
            <a:extLst>
              <a:ext uri="{FF2B5EF4-FFF2-40B4-BE49-F238E27FC236}">
                <a16:creationId xmlns:a16="http://schemas.microsoft.com/office/drawing/2014/main" id="{2213AE58-CF44-4B8C-9E16-3F988706AE82}"/>
              </a:ext>
            </a:extLst>
          </p:cNvPr>
          <p:cNvSpPr/>
          <p:nvPr/>
        </p:nvSpPr>
        <p:spPr>
          <a:xfrm>
            <a:off x="427033" y="3840079"/>
            <a:ext cx="4502775" cy="12568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Archive</a:t>
            </a:r>
            <a:r>
              <a:rPr lang="en-US" sz="2000" dirty="0">
                <a:solidFill>
                  <a:schemeClr val="tx1"/>
                </a:solidFill>
                <a:latin typeface="+mj-lt"/>
              </a:rPr>
              <a:t> – </a:t>
            </a:r>
            <a:r>
              <a:rPr lang="en-US" sz="2000" dirty="0">
                <a:solidFill>
                  <a:schemeClr val="tx1"/>
                </a:solidFill>
              </a:rPr>
              <a:t>Optimized for data that can tolerate several hours of retrieval latency and will remain in the Archive tier for at least 180 days</a:t>
            </a:r>
          </a:p>
        </p:txBody>
      </p:sp>
      <p:sp>
        <p:nvSpPr>
          <p:cNvPr id="3" name="Rectangle 2">
            <a:extLst>
              <a:ext uri="{FF2B5EF4-FFF2-40B4-BE49-F238E27FC236}">
                <a16:creationId xmlns:a16="http://schemas.microsoft.com/office/drawing/2014/main" id="{9CC79562-22C3-420E-BDCE-5362CC16E876}"/>
              </a:ext>
              <a:ext uri="{C183D7F6-B498-43B3-948B-1728B52AA6E4}">
                <adec:decorative xmlns:adec="http://schemas.microsoft.com/office/drawing/2017/decorative" val="1"/>
              </a:ext>
            </a:extLst>
          </p:cNvPr>
          <p:cNvSpPr/>
          <p:nvPr/>
        </p:nvSpPr>
        <p:spPr bwMode="auto">
          <a:xfrm>
            <a:off x="5068958" y="1192213"/>
            <a:ext cx="6940480" cy="390472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Screenshot of Blob Access tier selections: Hot, cool, and archive">
            <a:extLst>
              <a:ext uri="{FF2B5EF4-FFF2-40B4-BE49-F238E27FC236}">
                <a16:creationId xmlns:a16="http://schemas.microsoft.com/office/drawing/2014/main" id="{DB779B27-2475-4E93-8D60-85B9524D0097}"/>
              </a:ext>
            </a:extLst>
          </p:cNvPr>
          <p:cNvPicPr>
            <a:picLocks noChangeAspect="1"/>
          </p:cNvPicPr>
          <p:nvPr/>
        </p:nvPicPr>
        <p:blipFill>
          <a:blip r:embed="rId3"/>
          <a:stretch>
            <a:fillRect/>
          </a:stretch>
        </p:blipFill>
        <p:spPr>
          <a:xfrm>
            <a:off x="5119030" y="1720530"/>
            <a:ext cx="6840336" cy="2848086"/>
          </a:xfrm>
          <a:prstGeom prst="rect">
            <a:avLst/>
          </a:prstGeom>
          <a:ln w="19050">
            <a:noFill/>
          </a:ln>
        </p:spPr>
      </p:pic>
      <p:sp>
        <p:nvSpPr>
          <p:cNvPr id="10" name="Rectangle 9">
            <a:extLst>
              <a:ext uri="{FF2B5EF4-FFF2-40B4-BE49-F238E27FC236}">
                <a16:creationId xmlns:a16="http://schemas.microsoft.com/office/drawing/2014/main" id="{1CB313AE-6F84-47DF-9F5E-2BAAD4CABD06}"/>
              </a:ext>
            </a:extLst>
          </p:cNvPr>
          <p:cNvSpPr/>
          <p:nvPr/>
        </p:nvSpPr>
        <p:spPr bwMode="auto">
          <a:xfrm>
            <a:off x="427037" y="5342903"/>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5E2F4F41-6D84-4307-8BC7-3869B9728394}"/>
              </a:ext>
            </a:extLst>
          </p:cNvPr>
          <p:cNvSpPr/>
          <p:nvPr/>
        </p:nvSpPr>
        <p:spPr bwMode="auto">
          <a:xfrm>
            <a:off x="-1" y="534290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t>Add Blob Lifecycle Management Rules</a:t>
            </a:r>
          </a:p>
        </p:txBody>
      </p:sp>
      <p:sp>
        <p:nvSpPr>
          <p:cNvPr id="7" name="Rectangle 6">
            <a:extLst>
              <a:ext uri="{FF2B5EF4-FFF2-40B4-BE49-F238E27FC236}">
                <a16:creationId xmlns:a16="http://schemas.microsoft.com/office/drawing/2014/main" id="{C587FE07-6C4C-4065-9F45-6786FC1AC3F8}"/>
              </a:ext>
            </a:extLst>
          </p:cNvPr>
          <p:cNvSpPr/>
          <p:nvPr/>
        </p:nvSpPr>
        <p:spPr>
          <a:xfrm>
            <a:off x="402883" y="1367924"/>
            <a:ext cx="5430656"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Transitioning of blobs to a cooler storage tier to optimize for performance and cost</a:t>
            </a:r>
            <a:endParaRPr lang="en-US" sz="2000" dirty="0">
              <a:solidFill>
                <a:schemeClr val="tx1"/>
              </a:solidFill>
            </a:endParaRPr>
          </a:p>
        </p:txBody>
      </p:sp>
      <p:sp>
        <p:nvSpPr>
          <p:cNvPr id="4" name="Rectangle 3">
            <a:extLst>
              <a:ext uri="{FF2B5EF4-FFF2-40B4-BE49-F238E27FC236}">
                <a16:creationId xmlns:a16="http://schemas.microsoft.com/office/drawing/2014/main" id="{739DD699-70F4-448D-B4B6-B2237FC65F27}"/>
              </a:ext>
            </a:extLst>
          </p:cNvPr>
          <p:cNvSpPr/>
          <p:nvPr/>
        </p:nvSpPr>
        <p:spPr>
          <a:xfrm>
            <a:off x="402882" y="3090493"/>
            <a:ext cx="5328527"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Delete blobs at the end of their lifecycle</a:t>
            </a:r>
            <a:endParaRPr lang="en-US" sz="2000" dirty="0">
              <a:solidFill>
                <a:schemeClr val="tx1"/>
              </a:solidFill>
            </a:endParaRPr>
          </a:p>
        </p:txBody>
      </p:sp>
      <p:sp>
        <p:nvSpPr>
          <p:cNvPr id="9" name="Rectangle 8">
            <a:extLst>
              <a:ext uri="{FF2B5EF4-FFF2-40B4-BE49-F238E27FC236}">
                <a16:creationId xmlns:a16="http://schemas.microsoft.com/office/drawing/2014/main" id="{AC86CEC4-05EB-4FF1-8CB5-5456A83B01D3}"/>
              </a:ext>
            </a:extLst>
          </p:cNvPr>
          <p:cNvSpPr/>
          <p:nvPr/>
        </p:nvSpPr>
        <p:spPr>
          <a:xfrm>
            <a:off x="360544" y="4734217"/>
            <a:ext cx="5430656" cy="13673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Apply rules to filtered paths in the Storage Account</a:t>
            </a:r>
            <a:endParaRPr lang="en-US" sz="2000" dirty="0">
              <a:solidFill>
                <a:schemeClr val="tx1"/>
              </a:solidFill>
            </a:endParaRPr>
          </a:p>
        </p:txBody>
      </p:sp>
      <p:sp>
        <p:nvSpPr>
          <p:cNvPr id="3" name="Rectangle 2">
            <a:extLst>
              <a:ext uri="{FF2B5EF4-FFF2-40B4-BE49-F238E27FC236}">
                <a16:creationId xmlns:a16="http://schemas.microsoft.com/office/drawing/2014/main" id="{B460989C-E735-42BE-BAFD-EB99E0AD9727}"/>
              </a:ext>
              <a:ext uri="{C183D7F6-B498-43B3-948B-1728B52AA6E4}">
                <adec:decorative xmlns:adec="http://schemas.microsoft.com/office/drawing/2017/decorative" val="1"/>
              </a:ext>
            </a:extLst>
          </p:cNvPr>
          <p:cNvSpPr/>
          <p:nvPr/>
        </p:nvSpPr>
        <p:spPr bwMode="auto">
          <a:xfrm>
            <a:off x="5943600" y="1192213"/>
            <a:ext cx="6065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the Add a rule page with If and Then conditions. ">
            <a:extLst>
              <a:ext uri="{FF2B5EF4-FFF2-40B4-BE49-F238E27FC236}">
                <a16:creationId xmlns:a16="http://schemas.microsoft.com/office/drawing/2014/main" id="{6661D463-C783-41C4-8AC7-6F4E4C10BE4C}"/>
              </a:ext>
            </a:extLst>
          </p:cNvPr>
          <p:cNvPicPr>
            <a:picLocks noChangeAspect="1"/>
          </p:cNvPicPr>
          <p:nvPr/>
        </p:nvPicPr>
        <p:blipFill>
          <a:blip r:embed="rId3"/>
          <a:stretch>
            <a:fillRect/>
          </a:stretch>
        </p:blipFill>
        <p:spPr>
          <a:xfrm>
            <a:off x="6189246" y="1367924"/>
            <a:ext cx="5717004" cy="4864100"/>
          </a:xfrm>
          <a:prstGeom prst="rect">
            <a:avLst/>
          </a:prstGeom>
        </p:spPr>
      </p:pic>
    </p:spTree>
    <p:extLst>
      <p:ext uri="{BB962C8B-B14F-4D97-AF65-F5344CB8AC3E}">
        <p14:creationId xmlns:p14="http://schemas.microsoft.com/office/powerpoint/2010/main" val="2609151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881710"/>
            <a:ext cx="2506662" cy="1231106"/>
          </a:xfrm>
        </p:spPr>
        <p:txBody>
          <a:bodyPr/>
          <a:lstStyle/>
          <a:p>
            <a:r>
              <a:rPr lang="en-US" dirty="0"/>
              <a:t>Administer Azure Storage Introduction</a:t>
            </a:r>
          </a:p>
        </p:txBody>
      </p:sp>
      <p:pic>
        <p:nvPicPr>
          <p:cNvPr id="11" name="Picture 10" descr="Icon of a screen with dots">
            <a:extLst>
              <a:ext uri="{FF2B5EF4-FFF2-40B4-BE49-F238E27FC236}">
                <a16:creationId xmlns:a16="http://schemas.microsoft.com/office/drawing/2014/main" id="{CDB8243D-DA1D-4638-B32B-6EBC15B554FD}"/>
              </a:ext>
            </a:extLst>
          </p:cNvPr>
          <p:cNvPicPr>
            <a:picLocks noChangeAspect="1"/>
          </p:cNvPicPr>
          <p:nvPr/>
        </p:nvPicPr>
        <p:blipFill>
          <a:blip r:embed="rId3"/>
          <a:stretch>
            <a:fillRect/>
          </a:stretch>
        </p:blipFill>
        <p:spPr>
          <a:xfrm>
            <a:off x="3652584" y="413802"/>
            <a:ext cx="755904" cy="755904"/>
          </a:xfrm>
          <a:prstGeom prst="rect">
            <a:avLst/>
          </a:prstGeom>
        </p:spPr>
      </p:pic>
      <p:sp>
        <p:nvSpPr>
          <p:cNvPr id="8" name="Rectangle 7">
            <a:extLst>
              <a:ext uri="{FF2B5EF4-FFF2-40B4-BE49-F238E27FC236}">
                <a16:creationId xmlns:a16="http://schemas.microsoft.com/office/drawing/2014/main" id="{EEC2D257-58DA-4807-86D1-A59C84D0C444}"/>
              </a:ext>
            </a:extLst>
          </p:cNvPr>
          <p:cNvSpPr/>
          <p:nvPr/>
        </p:nvSpPr>
        <p:spPr>
          <a:xfrm>
            <a:off x="4666996" y="417686"/>
            <a:ext cx="6001004"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Storage Accounts</a:t>
            </a:r>
          </a:p>
        </p:txBody>
      </p:sp>
      <p:cxnSp>
        <p:nvCxnSpPr>
          <p:cNvPr id="19" name="Straight Connector 18">
            <a:extLst>
              <a:ext uri="{FF2B5EF4-FFF2-40B4-BE49-F238E27FC236}">
                <a16:creationId xmlns:a16="http://schemas.microsoft.com/office/drawing/2014/main" id="{37121D1F-724E-414E-969E-6F9659773F67}"/>
              </a:ext>
              <a:ext uri="{C183D7F6-B498-43B3-948B-1728B52AA6E4}">
                <adec:decorative xmlns:adec="http://schemas.microsoft.com/office/drawing/2017/decorative" val="1"/>
              </a:ext>
            </a:extLst>
          </p:cNvPr>
          <p:cNvCxnSpPr>
            <a:cxnSpLocks/>
          </p:cNvCxnSpPr>
          <p:nvPr/>
        </p:nvCxnSpPr>
        <p:spPr>
          <a:xfrm>
            <a:off x="4641596" y="1251244"/>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four servers">
            <a:extLst>
              <a:ext uri="{FF2B5EF4-FFF2-40B4-BE49-F238E27FC236}">
                <a16:creationId xmlns:a16="http://schemas.microsoft.com/office/drawing/2014/main" id="{37169A9B-75ED-423C-A604-20A9C948641B}"/>
              </a:ext>
            </a:extLst>
          </p:cNvPr>
          <p:cNvPicPr>
            <a:picLocks noChangeAspect="1"/>
          </p:cNvPicPr>
          <p:nvPr/>
        </p:nvPicPr>
        <p:blipFill>
          <a:blip r:embed="rId4"/>
          <a:stretch>
            <a:fillRect/>
          </a:stretch>
        </p:blipFill>
        <p:spPr>
          <a:xfrm>
            <a:off x="3652584" y="1333914"/>
            <a:ext cx="755904" cy="757428"/>
          </a:xfrm>
          <a:prstGeom prst="rect">
            <a:avLst/>
          </a:prstGeom>
        </p:spPr>
      </p:pic>
      <p:sp>
        <p:nvSpPr>
          <p:cNvPr id="14" name="Rectangle 13">
            <a:extLst>
              <a:ext uri="{FF2B5EF4-FFF2-40B4-BE49-F238E27FC236}">
                <a16:creationId xmlns:a16="http://schemas.microsoft.com/office/drawing/2014/main" id="{8A5C37EA-B0AC-4E86-867B-1F7628553E56}"/>
              </a:ext>
            </a:extLst>
          </p:cNvPr>
          <p:cNvSpPr/>
          <p:nvPr/>
        </p:nvSpPr>
        <p:spPr>
          <a:xfrm>
            <a:off x="4666928" y="133533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Blob Storage</a:t>
            </a:r>
          </a:p>
        </p:txBody>
      </p:sp>
      <p:cxnSp>
        <p:nvCxnSpPr>
          <p:cNvPr id="24" name="Straight Connector 23">
            <a:extLst>
              <a:ext uri="{FF2B5EF4-FFF2-40B4-BE49-F238E27FC236}">
                <a16:creationId xmlns:a16="http://schemas.microsoft.com/office/drawing/2014/main" id="{844A3D7E-71C9-49BF-B1C0-5C37635C2ED6}"/>
              </a:ext>
              <a:ext uri="{C183D7F6-B498-43B3-948B-1728B52AA6E4}">
                <adec:decorative xmlns:adec="http://schemas.microsoft.com/office/drawing/2017/decorative" val="1"/>
              </a:ext>
            </a:extLst>
          </p:cNvPr>
          <p:cNvCxnSpPr>
            <a:cxnSpLocks/>
          </p:cNvCxnSpPr>
          <p:nvPr/>
        </p:nvCxnSpPr>
        <p:spPr>
          <a:xfrm>
            <a:off x="4641596" y="2171356"/>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ecurity lock">
            <a:extLst>
              <a:ext uri="{FF2B5EF4-FFF2-40B4-BE49-F238E27FC236}">
                <a16:creationId xmlns:a16="http://schemas.microsoft.com/office/drawing/2014/main" id="{5B7C6DF8-F309-4C57-B410-CD2C42519837}"/>
              </a:ext>
            </a:extLst>
          </p:cNvPr>
          <p:cNvPicPr>
            <a:picLocks noChangeAspect="1"/>
          </p:cNvPicPr>
          <p:nvPr/>
        </p:nvPicPr>
        <p:blipFill>
          <a:blip r:embed="rId5"/>
          <a:stretch>
            <a:fillRect/>
          </a:stretch>
        </p:blipFill>
        <p:spPr>
          <a:xfrm>
            <a:off x="3652584" y="2254026"/>
            <a:ext cx="755904" cy="755904"/>
          </a:xfrm>
          <a:prstGeom prst="rect">
            <a:avLst/>
          </a:prstGeom>
        </p:spPr>
      </p:pic>
      <p:sp>
        <p:nvSpPr>
          <p:cNvPr id="20" name="Rectangle 19">
            <a:extLst>
              <a:ext uri="{FF2B5EF4-FFF2-40B4-BE49-F238E27FC236}">
                <a16:creationId xmlns:a16="http://schemas.microsoft.com/office/drawing/2014/main" id="{9ABABC5E-2166-420E-8490-F982B0B0CE88}"/>
              </a:ext>
            </a:extLst>
          </p:cNvPr>
          <p:cNvSpPr/>
          <p:nvPr/>
        </p:nvSpPr>
        <p:spPr>
          <a:xfrm>
            <a:off x="4628828" y="2252976"/>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Storage Security</a:t>
            </a:r>
          </a:p>
        </p:txBody>
      </p:sp>
      <p:cxnSp>
        <p:nvCxnSpPr>
          <p:cNvPr id="29" name="Straight Connector 28">
            <a:extLst>
              <a:ext uri="{FF2B5EF4-FFF2-40B4-BE49-F238E27FC236}">
                <a16:creationId xmlns:a16="http://schemas.microsoft.com/office/drawing/2014/main" id="{43226DFF-77E8-4C09-BA81-93895C4AD4DF}"/>
              </a:ext>
              <a:ext uri="{C183D7F6-B498-43B3-948B-1728B52AA6E4}">
                <adec:decorative xmlns:adec="http://schemas.microsoft.com/office/drawing/2017/decorative" val="1"/>
              </a:ext>
            </a:extLst>
          </p:cNvPr>
          <p:cNvCxnSpPr>
            <a:cxnSpLocks/>
          </p:cNvCxnSpPr>
          <p:nvPr/>
        </p:nvCxnSpPr>
        <p:spPr>
          <a:xfrm>
            <a:off x="4641596" y="3091468"/>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lock">
            <a:extLst>
              <a:ext uri="{FF2B5EF4-FFF2-40B4-BE49-F238E27FC236}">
                <a16:creationId xmlns:a16="http://schemas.microsoft.com/office/drawing/2014/main" id="{6B8867C6-73BB-4CF3-88B4-EE5E6591C5F7}"/>
              </a:ext>
            </a:extLst>
          </p:cNvPr>
          <p:cNvPicPr>
            <a:picLocks noChangeAspect="1"/>
          </p:cNvPicPr>
          <p:nvPr/>
        </p:nvPicPr>
        <p:blipFill>
          <a:blip r:embed="rId6"/>
          <a:stretch>
            <a:fillRect/>
          </a:stretch>
        </p:blipFill>
        <p:spPr>
          <a:xfrm>
            <a:off x="3652584" y="3174138"/>
            <a:ext cx="755904" cy="755904"/>
          </a:xfrm>
          <a:prstGeom prst="rect">
            <a:avLst/>
          </a:prstGeom>
        </p:spPr>
      </p:pic>
      <p:sp>
        <p:nvSpPr>
          <p:cNvPr id="26" name="Rectangle 25">
            <a:extLst>
              <a:ext uri="{FF2B5EF4-FFF2-40B4-BE49-F238E27FC236}">
                <a16:creationId xmlns:a16="http://schemas.microsoft.com/office/drawing/2014/main" id="{E46C5D38-E2D8-4246-BC15-4BE2D4F9B8CF}"/>
              </a:ext>
            </a:extLst>
          </p:cNvPr>
          <p:cNvSpPr/>
          <p:nvPr/>
        </p:nvSpPr>
        <p:spPr>
          <a:xfrm>
            <a:off x="4628828" y="317062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Azure Files and File Sync</a:t>
            </a:r>
          </a:p>
        </p:txBody>
      </p:sp>
      <p:cxnSp>
        <p:nvCxnSpPr>
          <p:cNvPr id="34" name="Straight Connector 33">
            <a:extLst>
              <a:ext uri="{FF2B5EF4-FFF2-40B4-BE49-F238E27FC236}">
                <a16:creationId xmlns:a16="http://schemas.microsoft.com/office/drawing/2014/main" id="{25E30A56-6F9D-4160-913A-D93B82891F1F}"/>
              </a:ext>
              <a:ext uri="{C183D7F6-B498-43B3-948B-1728B52AA6E4}">
                <adec:decorative xmlns:adec="http://schemas.microsoft.com/office/drawing/2017/decorative" val="1"/>
              </a:ext>
            </a:extLst>
          </p:cNvPr>
          <p:cNvCxnSpPr>
            <a:cxnSpLocks/>
          </p:cNvCxnSpPr>
          <p:nvPr/>
        </p:nvCxnSpPr>
        <p:spPr>
          <a:xfrm>
            <a:off x="4641596" y="4011580"/>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 lab flask">
            <a:extLst>
              <a:ext uri="{FF2B5EF4-FFF2-40B4-BE49-F238E27FC236}">
                <a16:creationId xmlns:a16="http://schemas.microsoft.com/office/drawing/2014/main" id="{FB462401-878D-4A3B-946E-6915B0333FE2}"/>
              </a:ext>
            </a:extLst>
          </p:cNvPr>
          <p:cNvPicPr>
            <a:picLocks noChangeAspect="1"/>
          </p:cNvPicPr>
          <p:nvPr/>
        </p:nvPicPr>
        <p:blipFill>
          <a:blip r:embed="rId7"/>
          <a:stretch>
            <a:fillRect/>
          </a:stretch>
        </p:blipFill>
        <p:spPr>
          <a:xfrm>
            <a:off x="3637430" y="4146814"/>
            <a:ext cx="755904" cy="757428"/>
          </a:xfrm>
          <a:prstGeom prst="rect">
            <a:avLst/>
          </a:prstGeom>
        </p:spPr>
      </p:pic>
      <p:sp>
        <p:nvSpPr>
          <p:cNvPr id="38" name="Rectangle 37">
            <a:extLst>
              <a:ext uri="{FF2B5EF4-FFF2-40B4-BE49-F238E27FC236}">
                <a16:creationId xmlns:a16="http://schemas.microsoft.com/office/drawing/2014/main" id="{4B46027C-688C-4F4F-B5CF-854A5F6AFA42}"/>
              </a:ext>
            </a:extLst>
          </p:cNvPr>
          <p:cNvSpPr/>
          <p:nvPr/>
        </p:nvSpPr>
        <p:spPr>
          <a:xfrm>
            <a:off x="4613674" y="4138354"/>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Lab 07 – Manage Azure Storage </a:t>
            </a:r>
          </a:p>
        </p:txBody>
      </p:sp>
      <p:cxnSp>
        <p:nvCxnSpPr>
          <p:cNvPr id="4" name="Straight Connector 3">
            <a:extLst>
              <a:ext uri="{FF2B5EF4-FFF2-40B4-BE49-F238E27FC236}">
                <a16:creationId xmlns:a16="http://schemas.microsoft.com/office/drawing/2014/main" id="{B4AAEDC8-48DF-4B2D-BBC6-B17152E6B2B7}"/>
              </a:ext>
              <a:ext uri="{C183D7F6-B498-43B3-948B-1728B52AA6E4}">
                <adec:decorative xmlns:adec="http://schemas.microsoft.com/office/drawing/2017/decorative" val="1"/>
              </a:ext>
            </a:extLst>
          </p:cNvPr>
          <p:cNvCxnSpPr>
            <a:cxnSpLocks/>
          </p:cNvCxnSpPr>
          <p:nvPr/>
        </p:nvCxnSpPr>
        <p:spPr>
          <a:xfrm>
            <a:off x="4613674" y="4997125"/>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C634-6DE4-41E6-A110-B0B8D1A263D3}"/>
              </a:ext>
            </a:extLst>
          </p:cNvPr>
          <p:cNvSpPr>
            <a:spLocks noGrp="1"/>
          </p:cNvSpPr>
          <p:nvPr>
            <p:ph type="title"/>
          </p:nvPr>
        </p:nvSpPr>
        <p:spPr/>
        <p:txBody>
          <a:bodyPr/>
          <a:lstStyle/>
          <a:p>
            <a:r>
              <a:rPr lang="en-US" dirty="0"/>
              <a:t>Determine Blob Object Replication</a:t>
            </a:r>
          </a:p>
        </p:txBody>
      </p:sp>
      <p:sp>
        <p:nvSpPr>
          <p:cNvPr id="11" name="Rectangle 10">
            <a:extLst>
              <a:ext uri="{FF2B5EF4-FFF2-40B4-BE49-F238E27FC236}">
                <a16:creationId xmlns:a16="http://schemas.microsoft.com/office/drawing/2014/main" id="{A2E6447B-BC7C-4BD8-BE5A-DCD7436E6ED5}"/>
              </a:ext>
            </a:extLst>
          </p:cNvPr>
          <p:cNvSpPr/>
          <p:nvPr/>
        </p:nvSpPr>
        <p:spPr>
          <a:xfrm>
            <a:off x="502208" y="1601788"/>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Asynchronous to any other Region</a:t>
            </a:r>
          </a:p>
        </p:txBody>
      </p:sp>
      <p:sp>
        <p:nvSpPr>
          <p:cNvPr id="13" name="Rectangle 12">
            <a:extLst>
              <a:ext uri="{FF2B5EF4-FFF2-40B4-BE49-F238E27FC236}">
                <a16:creationId xmlns:a16="http://schemas.microsoft.com/office/drawing/2014/main" id="{5111BEFA-B2B5-413C-88A0-19B718E0CD84}"/>
              </a:ext>
            </a:extLst>
          </p:cNvPr>
          <p:cNvSpPr/>
          <p:nvPr/>
        </p:nvSpPr>
        <p:spPr>
          <a:xfrm>
            <a:off x="502208" y="2427892"/>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Minimizes latency for read requests</a:t>
            </a:r>
          </a:p>
        </p:txBody>
      </p:sp>
      <p:sp>
        <p:nvSpPr>
          <p:cNvPr id="15" name="Rectangle 14">
            <a:extLst>
              <a:ext uri="{FF2B5EF4-FFF2-40B4-BE49-F238E27FC236}">
                <a16:creationId xmlns:a16="http://schemas.microsoft.com/office/drawing/2014/main" id="{D18DD1E0-FF9B-47F2-BEC8-57443B263572}"/>
              </a:ext>
            </a:extLst>
          </p:cNvPr>
          <p:cNvSpPr/>
          <p:nvPr/>
        </p:nvSpPr>
        <p:spPr>
          <a:xfrm>
            <a:off x="502208" y="3253996"/>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Increases efficiency for compute workloads</a:t>
            </a:r>
          </a:p>
        </p:txBody>
      </p:sp>
      <p:sp>
        <p:nvSpPr>
          <p:cNvPr id="17" name="Rectangle 16">
            <a:extLst>
              <a:ext uri="{FF2B5EF4-FFF2-40B4-BE49-F238E27FC236}">
                <a16:creationId xmlns:a16="http://schemas.microsoft.com/office/drawing/2014/main" id="{BCE77B71-16AE-490E-81EB-8CFCF3185209}"/>
              </a:ext>
            </a:extLst>
          </p:cNvPr>
          <p:cNvSpPr/>
          <p:nvPr/>
        </p:nvSpPr>
        <p:spPr>
          <a:xfrm>
            <a:off x="502207" y="4080100"/>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Optimizes data distribution</a:t>
            </a:r>
          </a:p>
        </p:txBody>
      </p:sp>
      <p:sp>
        <p:nvSpPr>
          <p:cNvPr id="19" name="Rectangle 18">
            <a:extLst>
              <a:ext uri="{FF2B5EF4-FFF2-40B4-BE49-F238E27FC236}">
                <a16:creationId xmlns:a16="http://schemas.microsoft.com/office/drawing/2014/main" id="{A4139FDE-B6ED-4ACB-8E55-8FC5F9209E5C}"/>
              </a:ext>
            </a:extLst>
          </p:cNvPr>
          <p:cNvSpPr/>
          <p:nvPr/>
        </p:nvSpPr>
        <p:spPr>
          <a:xfrm>
            <a:off x="502208" y="4906205"/>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Optimizes costs</a:t>
            </a:r>
          </a:p>
        </p:txBody>
      </p:sp>
      <p:pic>
        <p:nvPicPr>
          <p:cNvPr id="7" name="Picture 6" descr="Asynchronous replication of blob containers from one region to another. ">
            <a:extLst>
              <a:ext uri="{FF2B5EF4-FFF2-40B4-BE49-F238E27FC236}">
                <a16:creationId xmlns:a16="http://schemas.microsoft.com/office/drawing/2014/main" id="{40D18A55-0556-4B91-AB63-37C28A9D00CD}"/>
              </a:ext>
            </a:extLst>
          </p:cNvPr>
          <p:cNvPicPr>
            <a:picLocks noChangeAspect="1"/>
          </p:cNvPicPr>
          <p:nvPr/>
        </p:nvPicPr>
        <p:blipFill>
          <a:blip r:embed="rId3"/>
          <a:stretch>
            <a:fillRect/>
          </a:stretch>
        </p:blipFill>
        <p:spPr>
          <a:xfrm>
            <a:off x="6887491" y="1961621"/>
            <a:ext cx="5152087" cy="3211513"/>
          </a:xfrm>
          <a:prstGeom prst="rect">
            <a:avLst/>
          </a:prstGeom>
        </p:spPr>
      </p:pic>
      <p:sp>
        <p:nvSpPr>
          <p:cNvPr id="9" name="Rectangle 8">
            <a:extLst>
              <a:ext uri="{FF2B5EF4-FFF2-40B4-BE49-F238E27FC236}">
                <a16:creationId xmlns:a16="http://schemas.microsoft.com/office/drawing/2014/main" id="{89C38B12-B0BA-4A3F-A72E-D967BA563866}"/>
              </a:ext>
              <a:ext uri="{C183D7F6-B498-43B3-948B-1728B52AA6E4}">
                <adec:decorative xmlns:adec="http://schemas.microsoft.com/office/drawing/2017/decorative" val="1"/>
              </a:ext>
            </a:extLst>
          </p:cNvPr>
          <p:cNvSpPr/>
          <p:nvPr/>
        </p:nvSpPr>
        <p:spPr bwMode="auto">
          <a:xfrm>
            <a:off x="6803334" y="1601788"/>
            <a:ext cx="5320403" cy="4081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45473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pic>
        <p:nvPicPr>
          <p:cNvPr id="21" name="Picture 20">
            <a:extLst>
              <a:ext uri="{FF2B5EF4-FFF2-40B4-BE49-F238E27FC236}">
                <a16:creationId xmlns:a16="http://schemas.microsoft.com/office/drawing/2014/main" id="{23180367-1729-4CCC-BD3E-1FFC9A29BC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 y="2023355"/>
            <a:ext cx="12436475" cy="1843625"/>
          </a:xfrm>
          <a:prstGeom prst="rect">
            <a:avLst/>
          </a:prstGeom>
        </p:spPr>
      </p:pic>
      <p:sp>
        <p:nvSpPr>
          <p:cNvPr id="6" name="Oval 5">
            <a:extLst>
              <a:ext uri="{FF2B5EF4-FFF2-40B4-BE49-F238E27FC236}">
                <a16:creationId xmlns:a16="http://schemas.microsoft.com/office/drawing/2014/main" id="{B7C61D5C-2A21-4961-A314-06B2E56958EC}"/>
              </a:ext>
              <a:ext uri="{C183D7F6-B498-43B3-948B-1728B52AA6E4}">
                <adec:decorative xmlns:adec="http://schemas.microsoft.com/office/drawing/2017/decorative" val="0"/>
              </a:ext>
            </a:extLst>
          </p:cNvPr>
          <p:cNvSpPr/>
          <p:nvPr/>
        </p:nvSpPr>
        <p:spPr bwMode="auto">
          <a:xfrm>
            <a:off x="6635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container</a:t>
            </a:r>
          </a:p>
        </p:txBody>
      </p:sp>
      <p:sp>
        <p:nvSpPr>
          <p:cNvPr id="4" name="Oval 3">
            <a:extLst>
              <a:ext uri="{FF2B5EF4-FFF2-40B4-BE49-F238E27FC236}">
                <a16:creationId xmlns:a16="http://schemas.microsoft.com/office/drawing/2014/main" id="{744D505E-54E4-4EF8-B88E-CD6C1BD046B9}"/>
              </a:ext>
              <a:ext uri="{C183D7F6-B498-43B3-948B-1728B52AA6E4}">
                <adec:decorative xmlns:adec="http://schemas.microsoft.com/office/drawing/2017/decorative" val="0"/>
              </a:ext>
            </a:extLst>
          </p:cNvPr>
          <p:cNvSpPr/>
          <p:nvPr/>
        </p:nvSpPr>
        <p:spPr bwMode="auto">
          <a:xfrm>
            <a:off x="45977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Upload a</a:t>
            </a:r>
            <a:br>
              <a:rPr lang="en-US" sz="2800">
                <a:solidFill>
                  <a:schemeClr val="tx1"/>
                </a:solidFill>
                <a:latin typeface="+mj-lt"/>
              </a:rPr>
            </a:br>
            <a:r>
              <a:rPr lang="en-US" sz="2800">
                <a:solidFill>
                  <a:schemeClr val="tx1"/>
                </a:solidFill>
                <a:latin typeface="+mj-lt"/>
              </a:rPr>
              <a:t>block blob</a:t>
            </a:r>
          </a:p>
        </p:txBody>
      </p:sp>
      <p:sp>
        <p:nvSpPr>
          <p:cNvPr id="5" name="Oval 4">
            <a:extLst>
              <a:ext uri="{FF2B5EF4-FFF2-40B4-BE49-F238E27FC236}">
                <a16:creationId xmlns:a16="http://schemas.microsoft.com/office/drawing/2014/main" id="{AD122928-E716-48AD-940A-977E311E060F}"/>
              </a:ext>
              <a:ext uri="{C183D7F6-B498-43B3-948B-1728B52AA6E4}">
                <adec:decorative xmlns:adec="http://schemas.microsoft.com/office/drawing/2017/decorative" val="0"/>
              </a:ext>
            </a:extLst>
          </p:cNvPr>
          <p:cNvSpPr/>
          <p:nvPr/>
        </p:nvSpPr>
        <p:spPr bwMode="auto">
          <a:xfrm>
            <a:off x="85319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Download a</a:t>
            </a:r>
            <a:br>
              <a:rPr lang="en-US" sz="2800">
                <a:solidFill>
                  <a:schemeClr val="tx1"/>
                </a:solidFill>
                <a:latin typeface="+mj-lt"/>
              </a:rPr>
            </a:br>
            <a:r>
              <a:rPr lang="en-US" sz="2800">
                <a:solidFill>
                  <a:schemeClr val="tx1"/>
                </a:solidFill>
                <a:latin typeface="+mj-lt"/>
              </a:rPr>
              <a:t>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Blob Storage</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54532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901354" y="3344144"/>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Optimize storage performance and costs using Azure Blob storage tiers (Sandbox)</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89197" y="2473000"/>
            <a:ext cx="1494645" cy="2173707"/>
          </a:xfrm>
          <a:prstGeom prst="rect">
            <a:avLst/>
          </a:prstGeom>
        </p:spPr>
      </p:pic>
      <p:sp>
        <p:nvSpPr>
          <p:cNvPr id="6" name="Rectangle 5">
            <a:extLst>
              <a:ext uri="{FF2B5EF4-FFF2-40B4-BE49-F238E27FC236}">
                <a16:creationId xmlns:a16="http://schemas.microsoft.com/office/drawing/2014/main" id="{7C1363EE-140F-42C9-A4E1-43C01D799340}"/>
              </a:ext>
            </a:extLst>
          </p:cNvPr>
          <p:cNvSpPr/>
          <p:nvPr/>
        </p:nvSpPr>
        <p:spPr>
          <a:xfrm>
            <a:off x="4901354" y="2690799"/>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Gather metrics from your Azure Blob Storage containers (Sandbox)</a:t>
            </a:r>
            <a:endParaRPr lang="en-IN" sz="2000" dirty="0">
              <a:solidFill>
                <a:schemeClr val="tx1"/>
              </a:solidFill>
            </a:endParaRPr>
          </a:p>
        </p:txBody>
      </p:sp>
      <p:sp>
        <p:nvSpPr>
          <p:cNvPr id="7" name="TextBox 6">
            <a:extLst>
              <a:ext uri="{FF2B5EF4-FFF2-40B4-BE49-F238E27FC236}">
                <a16:creationId xmlns:a16="http://schemas.microsoft.com/office/drawing/2014/main" id="{DC1A4008-336F-40FA-9118-81AF76327B1C}"/>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263805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Security</a:t>
            </a:r>
          </a:p>
        </p:txBody>
      </p:sp>
      <p:pic>
        <p:nvPicPr>
          <p:cNvPr id="3" name="Picture 2" descr="Icon of a security lock">
            <a:extLst>
              <a:ext uri="{FF2B5EF4-FFF2-40B4-BE49-F238E27FC236}">
                <a16:creationId xmlns:a16="http://schemas.microsoft.com/office/drawing/2014/main" id="{84AEFEC0-D26D-4F2E-A72B-DBEF014CF389}"/>
              </a:ext>
            </a:extLst>
          </p:cNvPr>
          <p:cNvPicPr>
            <a:picLocks noChangeAspect="1"/>
          </p:cNvPicPr>
          <p:nvPr/>
        </p:nvPicPr>
        <p:blipFill rotWithShape="1">
          <a:blip r:embed="rId2"/>
          <a:srcRect b="23953"/>
          <a:stretch/>
        </p:blipFill>
        <p:spPr>
          <a:xfrm>
            <a:off x="10399302" y="2825367"/>
            <a:ext cx="1044689" cy="1340233"/>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a:xfrm>
            <a:off x="465139" y="2676526"/>
            <a:ext cx="2506662" cy="1641475"/>
          </a:xfrm>
        </p:spPr>
        <p:txBody>
          <a:bodyPr/>
          <a:lstStyle/>
          <a:p>
            <a:r>
              <a:rPr lang="en-US" dirty="0"/>
              <a:t>Configure Storage Security Introduction</a:t>
            </a:r>
          </a:p>
        </p:txBody>
      </p:sp>
      <p:sp>
        <p:nvSpPr>
          <p:cNvPr id="54" name="Rectangle 53">
            <a:extLst>
              <a:ext uri="{FF2B5EF4-FFF2-40B4-BE49-F238E27FC236}">
                <a16:creationId xmlns:a16="http://schemas.microsoft.com/office/drawing/2014/main" id="{97CA2088-602E-4B1D-88FE-7D2C0ED42888}"/>
              </a:ext>
            </a:extLst>
          </p:cNvPr>
          <p:cNvSpPr/>
          <p:nvPr/>
        </p:nvSpPr>
        <p:spPr bwMode="auto">
          <a:xfrm>
            <a:off x="4543906" y="622583"/>
            <a:ext cx="3998170"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Review Storage Security Strategies</a:t>
            </a:r>
          </a:p>
        </p:txBody>
      </p:sp>
      <p:sp>
        <p:nvSpPr>
          <p:cNvPr id="55" name="Rectangle 54">
            <a:extLst>
              <a:ext uri="{FF2B5EF4-FFF2-40B4-BE49-F238E27FC236}">
                <a16:creationId xmlns:a16="http://schemas.microsoft.com/office/drawing/2014/main" id="{6DF924CF-9C42-4AD3-813D-A697B8D5116F}"/>
              </a:ext>
            </a:extLst>
          </p:cNvPr>
          <p:cNvSpPr/>
          <p:nvPr/>
        </p:nvSpPr>
        <p:spPr bwMode="auto">
          <a:xfrm>
            <a:off x="4543905" y="1290667"/>
            <a:ext cx="3806259"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Shared Access Signatures</a:t>
            </a:r>
          </a:p>
        </p:txBody>
      </p:sp>
      <p:sp>
        <p:nvSpPr>
          <p:cNvPr id="56" name="Rectangle 55">
            <a:extLst>
              <a:ext uri="{FF2B5EF4-FFF2-40B4-BE49-F238E27FC236}">
                <a16:creationId xmlns:a16="http://schemas.microsoft.com/office/drawing/2014/main" id="{F883C599-F3AB-4265-A99F-77A26949EA1C}"/>
              </a:ext>
            </a:extLst>
          </p:cNvPr>
          <p:cNvSpPr/>
          <p:nvPr/>
        </p:nvSpPr>
        <p:spPr bwMode="auto">
          <a:xfrm>
            <a:off x="4543906" y="1902730"/>
            <a:ext cx="4404570" cy="64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Identify URI and SAS Parameters</a:t>
            </a:r>
          </a:p>
        </p:txBody>
      </p:sp>
      <p:sp>
        <p:nvSpPr>
          <p:cNvPr id="57" name="Rectangle 56">
            <a:extLst>
              <a:ext uri="{FF2B5EF4-FFF2-40B4-BE49-F238E27FC236}">
                <a16:creationId xmlns:a16="http://schemas.microsoft.com/office/drawing/2014/main" id="{A6002F0C-7C2B-46A9-8E74-CCB51E9C2243}"/>
              </a:ext>
            </a:extLst>
          </p:cNvPr>
          <p:cNvSpPr/>
          <p:nvPr/>
        </p:nvSpPr>
        <p:spPr bwMode="auto">
          <a:xfrm>
            <a:off x="4531856" y="2705325"/>
            <a:ext cx="3325442" cy="5080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Demonstration – SAS (Portal)</a:t>
            </a:r>
          </a:p>
        </p:txBody>
      </p:sp>
      <p:sp>
        <p:nvSpPr>
          <p:cNvPr id="58" name="Rectangle 57">
            <a:extLst>
              <a:ext uri="{FF2B5EF4-FFF2-40B4-BE49-F238E27FC236}">
                <a16:creationId xmlns:a16="http://schemas.microsoft.com/office/drawing/2014/main" id="{BB7157E5-FB2C-47A8-A9F9-09EA91809567}"/>
              </a:ext>
            </a:extLst>
          </p:cNvPr>
          <p:cNvSpPr/>
          <p:nvPr/>
        </p:nvSpPr>
        <p:spPr bwMode="auto">
          <a:xfrm>
            <a:off x="4531856" y="3277033"/>
            <a:ext cx="5413655" cy="8412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Determine Storage Service Encryption</a:t>
            </a:r>
          </a:p>
        </p:txBody>
      </p:sp>
      <p:sp>
        <p:nvSpPr>
          <p:cNvPr id="59" name="Rectangle 58">
            <a:extLst>
              <a:ext uri="{FF2B5EF4-FFF2-40B4-BE49-F238E27FC236}">
                <a16:creationId xmlns:a16="http://schemas.microsoft.com/office/drawing/2014/main" id="{4BBF7F15-0D4D-4D1F-A8FE-68ED97B67B3C}"/>
              </a:ext>
            </a:extLst>
          </p:cNvPr>
          <p:cNvSpPr/>
          <p:nvPr/>
        </p:nvSpPr>
        <p:spPr bwMode="auto">
          <a:xfrm>
            <a:off x="4542756" y="3823628"/>
            <a:ext cx="4813000"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Customer Managed Keys</a:t>
            </a:r>
          </a:p>
        </p:txBody>
      </p:sp>
      <p:grpSp>
        <p:nvGrpSpPr>
          <p:cNvPr id="60" name="Group 59">
            <a:extLst>
              <a:ext uri="{FF2B5EF4-FFF2-40B4-BE49-F238E27FC236}">
                <a16:creationId xmlns:a16="http://schemas.microsoft.com/office/drawing/2014/main" id="{8930C60A-6E62-491A-AFB1-58080D1E9E9A}"/>
              </a:ext>
              <a:ext uri="{C183D7F6-B498-43B3-948B-1728B52AA6E4}">
                <adec:decorative xmlns:adec="http://schemas.microsoft.com/office/drawing/2017/decorative" val="1"/>
              </a:ext>
            </a:extLst>
          </p:cNvPr>
          <p:cNvGrpSpPr/>
          <p:nvPr/>
        </p:nvGrpSpPr>
        <p:grpSpPr>
          <a:xfrm>
            <a:off x="3658420" y="574252"/>
            <a:ext cx="688456" cy="5419919"/>
            <a:chOff x="3658420" y="574252"/>
            <a:chExt cx="688456" cy="5419919"/>
          </a:xfrm>
        </p:grpSpPr>
        <p:pic>
          <p:nvPicPr>
            <p:cNvPr id="61" name="Picture 60" descr="Icon of a lock pad with a cloud at the centre">
              <a:extLst>
                <a:ext uri="{FF2B5EF4-FFF2-40B4-BE49-F238E27FC236}">
                  <a16:creationId xmlns:a16="http://schemas.microsoft.com/office/drawing/2014/main" id="{7A8B6D6E-075C-4B1E-AD74-467BD6A85C5A}"/>
                </a:ext>
              </a:extLst>
            </p:cNvPr>
            <p:cNvPicPr>
              <a:picLocks noChangeAspect="1"/>
            </p:cNvPicPr>
            <p:nvPr/>
          </p:nvPicPr>
          <p:blipFill>
            <a:blip r:embed="rId3"/>
            <a:stretch>
              <a:fillRect/>
            </a:stretch>
          </p:blipFill>
          <p:spPr>
            <a:xfrm>
              <a:off x="3681413" y="574252"/>
              <a:ext cx="665463" cy="555725"/>
            </a:xfrm>
            <a:prstGeom prst="rect">
              <a:avLst/>
            </a:prstGeom>
          </p:spPr>
        </p:pic>
        <p:pic>
          <p:nvPicPr>
            <p:cNvPr id="62" name="Picture 61" descr="Icon of a bar code enclosed in frames at the corners">
              <a:extLst>
                <a:ext uri="{FF2B5EF4-FFF2-40B4-BE49-F238E27FC236}">
                  <a16:creationId xmlns:a16="http://schemas.microsoft.com/office/drawing/2014/main" id="{ABBD2517-B3AB-449F-8D09-4DFE5FAC590E}"/>
                </a:ext>
              </a:extLst>
            </p:cNvPr>
            <p:cNvPicPr>
              <a:picLocks noChangeAspect="1"/>
            </p:cNvPicPr>
            <p:nvPr/>
          </p:nvPicPr>
          <p:blipFill>
            <a:blip r:embed="rId4"/>
            <a:stretch>
              <a:fillRect/>
            </a:stretch>
          </p:blipFill>
          <p:spPr>
            <a:xfrm>
              <a:off x="3681413" y="1285426"/>
              <a:ext cx="665463" cy="555725"/>
            </a:xfrm>
            <a:prstGeom prst="rect">
              <a:avLst/>
            </a:prstGeom>
          </p:spPr>
        </p:pic>
        <p:pic>
          <p:nvPicPr>
            <p:cNvPr id="63" name="Picture 62" descr="Icon of arrow pointing in four opposite directions">
              <a:extLst>
                <a:ext uri="{FF2B5EF4-FFF2-40B4-BE49-F238E27FC236}">
                  <a16:creationId xmlns:a16="http://schemas.microsoft.com/office/drawing/2014/main" id="{E01127D4-4EBE-49A9-B8E0-E0DDDF17B8C5}"/>
                </a:ext>
              </a:extLst>
            </p:cNvPr>
            <p:cNvPicPr>
              <a:picLocks noChangeAspect="1"/>
            </p:cNvPicPr>
            <p:nvPr/>
          </p:nvPicPr>
          <p:blipFill>
            <a:blip r:embed="rId5"/>
            <a:stretch>
              <a:fillRect/>
            </a:stretch>
          </p:blipFill>
          <p:spPr>
            <a:xfrm>
              <a:off x="3658420" y="1996600"/>
              <a:ext cx="665463" cy="555725"/>
            </a:xfrm>
            <a:prstGeom prst="rect">
              <a:avLst/>
            </a:prstGeom>
          </p:spPr>
        </p:pic>
        <p:pic>
          <p:nvPicPr>
            <p:cNvPr id="64" name="Picture 63" descr="Icon of a screen with a triangle in the middle">
              <a:extLst>
                <a:ext uri="{FF2B5EF4-FFF2-40B4-BE49-F238E27FC236}">
                  <a16:creationId xmlns:a16="http://schemas.microsoft.com/office/drawing/2014/main" id="{EA47527C-5D45-4901-99A4-DE8086599605}"/>
                </a:ext>
              </a:extLst>
            </p:cNvPr>
            <p:cNvPicPr>
              <a:picLocks noChangeAspect="1"/>
            </p:cNvPicPr>
            <p:nvPr/>
          </p:nvPicPr>
          <p:blipFill>
            <a:blip r:embed="rId6"/>
            <a:stretch>
              <a:fillRect/>
            </a:stretch>
          </p:blipFill>
          <p:spPr>
            <a:xfrm>
              <a:off x="3658420" y="2707774"/>
              <a:ext cx="665463" cy="555725"/>
            </a:xfrm>
            <a:prstGeom prst="rect">
              <a:avLst/>
            </a:prstGeom>
          </p:spPr>
        </p:pic>
        <p:pic>
          <p:nvPicPr>
            <p:cNvPr id="65" name="Picture 64" descr="Icon of a security lock">
              <a:extLst>
                <a:ext uri="{FF2B5EF4-FFF2-40B4-BE49-F238E27FC236}">
                  <a16:creationId xmlns:a16="http://schemas.microsoft.com/office/drawing/2014/main" id="{5A844822-3A3B-4293-8DEF-E7C5A516CAFE}"/>
                </a:ext>
              </a:extLst>
            </p:cNvPr>
            <p:cNvPicPr>
              <a:picLocks noChangeAspect="1"/>
            </p:cNvPicPr>
            <p:nvPr/>
          </p:nvPicPr>
          <p:blipFill>
            <a:blip r:embed="rId7"/>
            <a:stretch>
              <a:fillRect/>
            </a:stretch>
          </p:blipFill>
          <p:spPr>
            <a:xfrm>
              <a:off x="3681413" y="3450778"/>
              <a:ext cx="642470" cy="555725"/>
            </a:xfrm>
            <a:prstGeom prst="rect">
              <a:avLst/>
            </a:prstGeom>
          </p:spPr>
        </p:pic>
        <p:pic>
          <p:nvPicPr>
            <p:cNvPr id="66" name="Picture 65" descr="Icon of a key">
              <a:extLst>
                <a:ext uri="{FF2B5EF4-FFF2-40B4-BE49-F238E27FC236}">
                  <a16:creationId xmlns:a16="http://schemas.microsoft.com/office/drawing/2014/main" id="{18026333-B319-45F4-BD38-0C1463C1A30A}"/>
                </a:ext>
              </a:extLst>
            </p:cNvPr>
            <p:cNvPicPr>
              <a:picLocks noChangeAspect="1"/>
            </p:cNvPicPr>
            <p:nvPr/>
          </p:nvPicPr>
          <p:blipFill>
            <a:blip r:embed="rId8"/>
            <a:stretch>
              <a:fillRect/>
            </a:stretch>
          </p:blipFill>
          <p:spPr>
            <a:xfrm>
              <a:off x="3705644" y="4116611"/>
              <a:ext cx="575497" cy="555724"/>
            </a:xfrm>
            <a:prstGeom prst="rect">
              <a:avLst/>
            </a:prstGeom>
          </p:spPr>
        </p:pic>
        <p:pic>
          <p:nvPicPr>
            <p:cNvPr id="67" name="Picture 66" descr="Icon of a document with a checkmark">
              <a:extLst>
                <a:ext uri="{FF2B5EF4-FFF2-40B4-BE49-F238E27FC236}">
                  <a16:creationId xmlns:a16="http://schemas.microsoft.com/office/drawing/2014/main" id="{65FB9E30-F01C-4B26-8930-DA28722A2214}"/>
                </a:ext>
              </a:extLst>
            </p:cNvPr>
            <p:cNvPicPr>
              <a:picLocks noChangeAspect="1"/>
            </p:cNvPicPr>
            <p:nvPr/>
          </p:nvPicPr>
          <p:blipFill>
            <a:blip r:embed="rId9"/>
            <a:stretch>
              <a:fillRect/>
            </a:stretch>
          </p:blipFill>
          <p:spPr>
            <a:xfrm>
              <a:off x="3691151" y="4782443"/>
              <a:ext cx="575497" cy="555724"/>
            </a:xfrm>
            <a:prstGeom prst="rect">
              <a:avLst/>
            </a:prstGeom>
          </p:spPr>
        </p:pic>
        <p:grpSp>
          <p:nvGrpSpPr>
            <p:cNvPr id="68" name="Group 67">
              <a:extLst>
                <a:ext uri="{FF2B5EF4-FFF2-40B4-BE49-F238E27FC236}">
                  <a16:creationId xmlns:a16="http://schemas.microsoft.com/office/drawing/2014/main" id="{1A2D9774-55AB-40AA-8F0D-D26F5C43C947}"/>
                </a:ext>
              </a:extLst>
            </p:cNvPr>
            <p:cNvGrpSpPr/>
            <p:nvPr/>
          </p:nvGrpSpPr>
          <p:grpSpPr>
            <a:xfrm>
              <a:off x="3691151" y="5509762"/>
              <a:ext cx="575497" cy="484409"/>
              <a:chOff x="10493727" y="629664"/>
              <a:chExt cx="519000" cy="503150"/>
            </a:xfrm>
          </p:grpSpPr>
          <p:pic>
            <p:nvPicPr>
              <p:cNvPr id="69" name="Picture 68">
                <a:extLst>
                  <a:ext uri="{FF2B5EF4-FFF2-40B4-BE49-F238E27FC236}">
                    <a16:creationId xmlns:a16="http://schemas.microsoft.com/office/drawing/2014/main" id="{B466D5EE-E4C7-41B5-A37E-3A8D3AC76B75}"/>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70" name="Group 69">
                <a:extLst>
                  <a:ext uri="{FF2B5EF4-FFF2-40B4-BE49-F238E27FC236}">
                    <a16:creationId xmlns:a16="http://schemas.microsoft.com/office/drawing/2014/main" id="{6207FF17-6810-4376-A1BF-AA98E020D480}"/>
                  </a:ext>
                </a:extLst>
              </p:cNvPr>
              <p:cNvGrpSpPr/>
              <p:nvPr/>
            </p:nvGrpSpPr>
            <p:grpSpPr>
              <a:xfrm>
                <a:off x="10604345" y="727773"/>
                <a:ext cx="297764" cy="272864"/>
                <a:chOff x="3876178" y="3413953"/>
                <a:chExt cx="297764" cy="255320"/>
              </a:xfrm>
            </p:grpSpPr>
            <p:sp>
              <p:nvSpPr>
                <p:cNvPr id="71" name="Freeform: Shape 70">
                  <a:extLst>
                    <a:ext uri="{FF2B5EF4-FFF2-40B4-BE49-F238E27FC236}">
                      <a16:creationId xmlns:a16="http://schemas.microsoft.com/office/drawing/2014/main" id="{CE4091C7-9F7F-49F4-9D2F-B74FCDE278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7B38A20-3A03-4D20-8441-2F6DCFDAADF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6536D8B-F370-4600-A2C1-AB23C318D43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AEA19D4-7D02-4AE3-8878-7896FFBC2D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083263C-8FF7-4513-B93B-CF119BC3636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01C8193-2D12-4477-A654-1C629D66DE7C}"/>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908F066-1024-4B00-AB92-7D959DCA209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A06697-5E20-49C9-8FA0-130559AB086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24B8C4A2-EB51-4E1D-B779-BA37A31B388D}"/>
              </a:ext>
            </a:extLst>
          </p:cNvPr>
          <p:cNvSpPr/>
          <p:nvPr/>
        </p:nvSpPr>
        <p:spPr bwMode="auto">
          <a:xfrm>
            <a:off x="4531856" y="4837056"/>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Apply Storage Security Best Practices</a:t>
            </a:r>
          </a:p>
        </p:txBody>
      </p:sp>
      <p:sp>
        <p:nvSpPr>
          <p:cNvPr id="6" name="Rectangle 5">
            <a:extLst>
              <a:ext uri="{FF2B5EF4-FFF2-40B4-BE49-F238E27FC236}">
                <a16:creationId xmlns:a16="http://schemas.microsoft.com/office/drawing/2014/main" id="{450CB5E4-B752-4259-BF26-363C42737986}"/>
              </a:ext>
            </a:extLst>
          </p:cNvPr>
          <p:cNvSpPr/>
          <p:nvPr/>
        </p:nvSpPr>
        <p:spPr bwMode="auto">
          <a:xfrm>
            <a:off x="4519339" y="5486345"/>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Review Storage Security Strategies</a:t>
            </a:r>
          </a:p>
        </p:txBody>
      </p:sp>
      <p:pic>
        <p:nvPicPr>
          <p:cNvPr id="75" name="Picture 74" descr="Icon of three squares and a cloud">
            <a:extLst>
              <a:ext uri="{FF2B5EF4-FFF2-40B4-BE49-F238E27FC236}">
                <a16:creationId xmlns:a16="http://schemas.microsoft.com/office/drawing/2014/main" id="{BD09B1E5-9E71-4BAC-B421-AB878F2A0DA3}"/>
              </a:ext>
            </a:extLst>
          </p:cNvPr>
          <p:cNvPicPr>
            <a:picLocks noChangeAspect="1"/>
          </p:cNvPicPr>
          <p:nvPr/>
        </p:nvPicPr>
        <p:blipFill>
          <a:blip r:embed="rId2"/>
          <a:stretch>
            <a:fillRect/>
          </a:stretch>
        </p:blipFill>
        <p:spPr>
          <a:xfrm>
            <a:off x="420688" y="1435979"/>
            <a:ext cx="859536" cy="859536"/>
          </a:xfrm>
          <a:prstGeom prst="rect">
            <a:avLst/>
          </a:prstGeom>
        </p:spPr>
      </p:pic>
      <p:sp>
        <p:nvSpPr>
          <p:cNvPr id="5" name="Rectangle 4">
            <a:extLst>
              <a:ext uri="{FF2B5EF4-FFF2-40B4-BE49-F238E27FC236}">
                <a16:creationId xmlns:a16="http://schemas.microsoft.com/office/drawing/2014/main" id="{F867F038-7F9A-4FBC-A71E-BE7618D9FB88}"/>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Storage Service Encryption</a:t>
            </a:r>
          </a:p>
        </p:txBody>
      </p:sp>
      <p:cxnSp>
        <p:nvCxnSpPr>
          <p:cNvPr id="24" name="Straight Connector 23">
            <a:extLst>
              <a:ext uri="{FF2B5EF4-FFF2-40B4-BE49-F238E27FC236}">
                <a16:creationId xmlns:a16="http://schemas.microsoft.com/office/drawing/2014/main" id="{F802C021-9677-4A24-8E23-C5C6014E06BA}"/>
              </a:ext>
              <a:ext uri="{C183D7F6-B498-43B3-948B-1728B52AA6E4}">
                <adec:decorative xmlns:adec="http://schemas.microsoft.com/office/drawing/2017/decorative" val="1"/>
              </a:ext>
            </a:extLst>
          </p:cNvPr>
          <p:cNvCxnSpPr>
            <a:cxnSpLocks/>
          </p:cNvCxnSpPr>
          <p:nvPr/>
        </p:nvCxnSpPr>
        <p:spPr>
          <a:xfrm>
            <a:off x="1552575"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webpage showing six squares">
            <a:extLst>
              <a:ext uri="{FF2B5EF4-FFF2-40B4-BE49-F238E27FC236}">
                <a16:creationId xmlns:a16="http://schemas.microsoft.com/office/drawing/2014/main" id="{F1054FBC-4522-448C-9F32-BE490B9F5DAF}"/>
              </a:ext>
            </a:extLst>
          </p:cNvPr>
          <p:cNvPicPr>
            <a:picLocks noChangeAspect="1"/>
          </p:cNvPicPr>
          <p:nvPr/>
        </p:nvPicPr>
        <p:blipFill>
          <a:blip r:embed="rId3"/>
          <a:stretch>
            <a:fillRect/>
          </a:stretch>
        </p:blipFill>
        <p:spPr>
          <a:xfrm>
            <a:off x="420688" y="2773948"/>
            <a:ext cx="859536" cy="859536"/>
          </a:xfrm>
          <a:prstGeom prst="rect">
            <a:avLst/>
          </a:prstGeom>
        </p:spPr>
      </p:pic>
      <p:sp>
        <p:nvSpPr>
          <p:cNvPr id="9" name="Rectangle 8">
            <a:extLst>
              <a:ext uri="{FF2B5EF4-FFF2-40B4-BE49-F238E27FC236}">
                <a16:creationId xmlns:a16="http://schemas.microsoft.com/office/drawing/2014/main" id="{1B5F96A3-CD83-42C3-99AD-7A37BC4090F9}"/>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Authentication with Azure AD and RBAC</a:t>
            </a:r>
          </a:p>
        </p:txBody>
      </p:sp>
      <p:cxnSp>
        <p:nvCxnSpPr>
          <p:cNvPr id="26" name="Straight Connector 25">
            <a:extLst>
              <a:ext uri="{FF2B5EF4-FFF2-40B4-BE49-F238E27FC236}">
                <a16:creationId xmlns:a16="http://schemas.microsoft.com/office/drawing/2014/main" id="{C6D63593-9B1E-436B-AB77-4F037A6BE647}"/>
              </a:ext>
              <a:ext uri="{C183D7F6-B498-43B3-948B-1728B52AA6E4}">
                <adec:decorative xmlns:adec="http://schemas.microsoft.com/office/drawing/2017/decorative" val="1"/>
              </a:ext>
            </a:extLst>
          </p:cNvPr>
          <p:cNvCxnSpPr>
            <a:cxnSpLocks/>
          </p:cNvCxnSpPr>
          <p:nvPr/>
        </p:nvCxnSpPr>
        <p:spPr>
          <a:xfrm>
            <a:off x="1552575"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three squares and a cloud">
            <a:extLst>
              <a:ext uri="{FF2B5EF4-FFF2-40B4-BE49-F238E27FC236}">
                <a16:creationId xmlns:a16="http://schemas.microsoft.com/office/drawing/2014/main" id="{67AE4003-F2A5-455D-B9EE-4161A7FFEAA2}"/>
              </a:ext>
            </a:extLst>
          </p:cNvPr>
          <p:cNvPicPr>
            <a:picLocks noChangeAspect="1"/>
          </p:cNvPicPr>
          <p:nvPr/>
        </p:nvPicPr>
        <p:blipFill>
          <a:blip r:embed="rId4"/>
          <a:stretch>
            <a:fillRect/>
          </a:stretch>
        </p:blipFill>
        <p:spPr>
          <a:xfrm>
            <a:off x="420688" y="4111917"/>
            <a:ext cx="859536" cy="859536"/>
          </a:xfrm>
          <a:prstGeom prst="rect">
            <a:avLst/>
          </a:prstGeom>
        </p:spPr>
      </p:pic>
      <p:sp>
        <p:nvSpPr>
          <p:cNvPr id="13" name="Rectangle 12">
            <a:extLst>
              <a:ext uri="{FF2B5EF4-FFF2-40B4-BE49-F238E27FC236}">
                <a16:creationId xmlns:a16="http://schemas.microsoft.com/office/drawing/2014/main" id="{A24C3C7C-F8B8-4269-A9A0-0F19526072E6}"/>
              </a:ext>
            </a:extLst>
          </p:cNvPr>
          <p:cNvSpPr/>
          <p:nvPr/>
        </p:nvSpPr>
        <p:spPr bwMode="auto">
          <a:xfrm>
            <a:off x="1547335" y="4038962"/>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Client-side encryption, HTTPS, and SMB 3.0 for data in transit</a:t>
            </a:r>
          </a:p>
        </p:txBody>
      </p:sp>
      <p:cxnSp>
        <p:nvCxnSpPr>
          <p:cNvPr id="28" name="Straight Connector 27">
            <a:extLst>
              <a:ext uri="{FF2B5EF4-FFF2-40B4-BE49-F238E27FC236}">
                <a16:creationId xmlns:a16="http://schemas.microsoft.com/office/drawing/2014/main" id="{88682E27-138F-4B0B-95F1-AF371E30305D}"/>
              </a:ext>
              <a:ext uri="{C183D7F6-B498-43B3-948B-1728B52AA6E4}">
                <adec:decorative xmlns:adec="http://schemas.microsoft.com/office/drawing/2017/decorative" val="1"/>
              </a:ext>
            </a:extLst>
          </p:cNvPr>
          <p:cNvCxnSpPr>
            <a:cxnSpLocks/>
          </p:cNvCxnSpPr>
          <p:nvPr/>
        </p:nvCxnSpPr>
        <p:spPr>
          <a:xfrm>
            <a:off x="1552575" y="5209881"/>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squares and a cloud">
            <a:extLst>
              <a:ext uri="{FF2B5EF4-FFF2-40B4-BE49-F238E27FC236}">
                <a16:creationId xmlns:a16="http://schemas.microsoft.com/office/drawing/2014/main" id="{57F42D86-85CF-4283-A33E-172753B1E4FC}"/>
              </a:ext>
            </a:extLst>
          </p:cNvPr>
          <p:cNvPicPr>
            <a:picLocks noChangeAspect="1"/>
          </p:cNvPicPr>
          <p:nvPr/>
        </p:nvPicPr>
        <p:blipFill>
          <a:blip r:embed="rId5"/>
          <a:stretch>
            <a:fillRect/>
          </a:stretch>
        </p:blipFill>
        <p:spPr>
          <a:xfrm>
            <a:off x="420688" y="5449887"/>
            <a:ext cx="859536" cy="859536"/>
          </a:xfrm>
          <a:prstGeom prst="rect">
            <a:avLst/>
          </a:prstGeom>
        </p:spPr>
      </p:pic>
      <p:sp>
        <p:nvSpPr>
          <p:cNvPr id="17" name="Rectangle 16">
            <a:extLst>
              <a:ext uri="{FF2B5EF4-FFF2-40B4-BE49-F238E27FC236}">
                <a16:creationId xmlns:a16="http://schemas.microsoft.com/office/drawing/2014/main" id="{788E45D8-A6FC-4D75-8457-9C47C23CDE66}"/>
              </a:ext>
            </a:extLst>
          </p:cNvPr>
          <p:cNvSpPr/>
          <p:nvPr/>
        </p:nvSpPr>
        <p:spPr bwMode="auto">
          <a:xfrm>
            <a:off x="1547335" y="538375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Azure disk encryption</a:t>
            </a:r>
          </a:p>
        </p:txBody>
      </p:sp>
      <p:pic>
        <p:nvPicPr>
          <p:cNvPr id="93" name="Picture 92" descr="Icon of a magnifying glass">
            <a:extLst>
              <a:ext uri="{FF2B5EF4-FFF2-40B4-BE49-F238E27FC236}">
                <a16:creationId xmlns:a16="http://schemas.microsoft.com/office/drawing/2014/main" id="{626E9B21-D3AB-4459-B1B4-B6FF077DAE0F}"/>
              </a:ext>
            </a:extLst>
          </p:cNvPr>
          <p:cNvPicPr>
            <a:picLocks noChangeAspect="1"/>
          </p:cNvPicPr>
          <p:nvPr/>
        </p:nvPicPr>
        <p:blipFill>
          <a:blip r:embed="rId6"/>
          <a:stretch>
            <a:fillRect/>
          </a:stretch>
        </p:blipFill>
        <p:spPr>
          <a:xfrm>
            <a:off x="6275387" y="1435979"/>
            <a:ext cx="859536" cy="859536"/>
          </a:xfrm>
          <a:prstGeom prst="rect">
            <a:avLst/>
          </a:prstGeom>
        </p:spPr>
      </p:pic>
      <p:sp>
        <p:nvSpPr>
          <p:cNvPr id="7" name="Rectangle 6">
            <a:extLst>
              <a:ext uri="{FF2B5EF4-FFF2-40B4-BE49-F238E27FC236}">
                <a16:creationId xmlns:a16="http://schemas.microsoft.com/office/drawing/2014/main" id="{EC4FF88A-4B6E-4808-B1CE-DA5E78D31219}"/>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Access Signatures – delegated access</a:t>
            </a:r>
          </a:p>
        </p:txBody>
      </p:sp>
      <p:cxnSp>
        <p:nvCxnSpPr>
          <p:cNvPr id="44" name="Straight Connector 43">
            <a:extLst>
              <a:ext uri="{FF2B5EF4-FFF2-40B4-BE49-F238E27FC236}">
                <a16:creationId xmlns:a16="http://schemas.microsoft.com/office/drawing/2014/main" id="{1F5D36FE-AEFD-4F0F-8964-F34A8D624A57}"/>
              </a:ext>
              <a:ext uri="{C183D7F6-B498-43B3-948B-1728B52AA6E4}">
                <adec:decorative xmlns:adec="http://schemas.microsoft.com/office/drawing/2017/decorative" val="1"/>
              </a:ext>
            </a:extLst>
          </p:cNvPr>
          <p:cNvCxnSpPr>
            <a:cxnSpLocks/>
          </p:cNvCxnSpPr>
          <p:nvPr/>
        </p:nvCxnSpPr>
        <p:spPr>
          <a:xfrm>
            <a:off x="7407274"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four circles connected by lines and arranged in a diamond pattern">
            <a:extLst>
              <a:ext uri="{FF2B5EF4-FFF2-40B4-BE49-F238E27FC236}">
                <a16:creationId xmlns:a16="http://schemas.microsoft.com/office/drawing/2014/main" id="{F8E67CD4-A3B3-48BD-A0A8-5BEADA8542E4}"/>
              </a:ext>
            </a:extLst>
          </p:cNvPr>
          <p:cNvPicPr>
            <a:picLocks noChangeAspect="1"/>
          </p:cNvPicPr>
          <p:nvPr/>
        </p:nvPicPr>
        <p:blipFill>
          <a:blip r:embed="rId7"/>
          <a:stretch>
            <a:fillRect/>
          </a:stretch>
        </p:blipFill>
        <p:spPr>
          <a:xfrm>
            <a:off x="6275387" y="2773948"/>
            <a:ext cx="859536" cy="859536"/>
          </a:xfrm>
          <a:prstGeom prst="rect">
            <a:avLst/>
          </a:prstGeom>
        </p:spPr>
      </p:pic>
      <p:sp>
        <p:nvSpPr>
          <p:cNvPr id="11" name="Rectangle 10">
            <a:extLst>
              <a:ext uri="{FF2B5EF4-FFF2-40B4-BE49-F238E27FC236}">
                <a16:creationId xmlns:a16="http://schemas.microsoft.com/office/drawing/2014/main" id="{B68B0A2C-F302-4E7F-8353-C9FD84AFB11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Key – encrypted</a:t>
            </a:r>
            <a:br>
              <a:rPr lang="en-US" sz="2200">
                <a:solidFill>
                  <a:schemeClr val="tx1"/>
                </a:solidFill>
              </a:rPr>
            </a:br>
            <a:r>
              <a:rPr lang="en-US" sz="2200">
                <a:solidFill>
                  <a:schemeClr val="tx1"/>
                </a:solidFill>
              </a:rPr>
              <a:t>signature string</a:t>
            </a:r>
          </a:p>
        </p:txBody>
      </p:sp>
      <p:cxnSp>
        <p:nvCxnSpPr>
          <p:cNvPr id="45" name="Straight Connector 44">
            <a:extLst>
              <a:ext uri="{FF2B5EF4-FFF2-40B4-BE49-F238E27FC236}">
                <a16:creationId xmlns:a16="http://schemas.microsoft.com/office/drawing/2014/main" id="{A70B2096-3890-43F2-96CE-EAF31D6FED02}"/>
              </a:ext>
              <a:ext uri="{C183D7F6-B498-43B3-948B-1728B52AA6E4}">
                <adec:decorative xmlns:adec="http://schemas.microsoft.com/office/drawing/2017/decorative" val="1"/>
              </a:ext>
            </a:extLst>
          </p:cNvPr>
          <p:cNvCxnSpPr>
            <a:cxnSpLocks/>
          </p:cNvCxnSpPr>
          <p:nvPr/>
        </p:nvCxnSpPr>
        <p:spPr>
          <a:xfrm>
            <a:off x="7407274"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person">
            <a:extLst>
              <a:ext uri="{FF2B5EF4-FFF2-40B4-BE49-F238E27FC236}">
                <a16:creationId xmlns:a16="http://schemas.microsoft.com/office/drawing/2014/main" id="{90FBDF48-2D76-49C3-8B11-4210D3433F9A}"/>
              </a:ext>
            </a:extLst>
          </p:cNvPr>
          <p:cNvPicPr>
            <a:picLocks noChangeAspect="1"/>
          </p:cNvPicPr>
          <p:nvPr/>
        </p:nvPicPr>
        <p:blipFill>
          <a:blip r:embed="rId8"/>
          <a:stretch>
            <a:fillRect/>
          </a:stretch>
        </p:blipFill>
        <p:spPr>
          <a:xfrm>
            <a:off x="6275387" y="4111917"/>
            <a:ext cx="859536" cy="859536"/>
          </a:xfrm>
          <a:prstGeom prst="rect">
            <a:avLst/>
          </a:prstGeom>
        </p:spPr>
      </p:pic>
      <p:sp>
        <p:nvSpPr>
          <p:cNvPr id="15" name="Rectangle 14">
            <a:extLst>
              <a:ext uri="{FF2B5EF4-FFF2-40B4-BE49-F238E27FC236}">
                <a16:creationId xmlns:a16="http://schemas.microsoft.com/office/drawing/2014/main" id="{5C775A3F-182B-418E-9C76-A1284ACBA548}"/>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Shared Access Signatures</a:t>
            </a:r>
          </a:p>
        </p:txBody>
      </p:sp>
      <p:sp>
        <p:nvSpPr>
          <p:cNvPr id="4" name="Rectangle 3">
            <a:extLst>
              <a:ext uri="{FF2B5EF4-FFF2-40B4-BE49-F238E27FC236}">
                <a16:creationId xmlns:a16="http://schemas.microsoft.com/office/drawing/2014/main" id="{D21C2D20-EA91-4F53-B85E-B75510065DAB}"/>
              </a:ext>
            </a:extLst>
          </p:cNvPr>
          <p:cNvSpPr/>
          <p:nvPr/>
        </p:nvSpPr>
        <p:spPr>
          <a:xfrm>
            <a:off x="427038" y="1192214"/>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Provides delegated access to resources</a:t>
            </a:r>
          </a:p>
        </p:txBody>
      </p:sp>
      <p:sp>
        <p:nvSpPr>
          <p:cNvPr id="5" name="Rectangle 4">
            <a:extLst>
              <a:ext uri="{FF2B5EF4-FFF2-40B4-BE49-F238E27FC236}">
                <a16:creationId xmlns:a16="http://schemas.microsoft.com/office/drawing/2014/main" id="{1FEFBB92-C2EE-4284-A760-2136EACCEF4A}"/>
              </a:ext>
            </a:extLst>
          </p:cNvPr>
          <p:cNvSpPr/>
          <p:nvPr/>
        </p:nvSpPr>
        <p:spPr>
          <a:xfrm>
            <a:off x="427038" y="2418742"/>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Grants access to clients without sharing your storage account keys</a:t>
            </a:r>
          </a:p>
        </p:txBody>
      </p:sp>
      <p:sp>
        <p:nvSpPr>
          <p:cNvPr id="6" name="Rectangle 5">
            <a:extLst>
              <a:ext uri="{FF2B5EF4-FFF2-40B4-BE49-F238E27FC236}">
                <a16:creationId xmlns:a16="http://schemas.microsoft.com/office/drawing/2014/main" id="{6D561000-F35F-4894-9337-37332DB6A435}"/>
              </a:ext>
            </a:extLst>
          </p:cNvPr>
          <p:cNvSpPr/>
          <p:nvPr/>
        </p:nvSpPr>
        <p:spPr>
          <a:xfrm>
            <a:off x="427038" y="3645270"/>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The account SAS delegates access</a:t>
            </a:r>
            <a:br>
              <a:rPr lang="en-US" sz="2000">
                <a:solidFill>
                  <a:schemeClr val="tx1"/>
                </a:solidFill>
                <a:cs typeface="Segoe UI Semilight"/>
              </a:rPr>
            </a:br>
            <a:r>
              <a:rPr lang="en-US" sz="2000">
                <a:solidFill>
                  <a:schemeClr val="tx1"/>
                </a:solidFill>
                <a:cs typeface="Segoe UI Semilight"/>
              </a:rPr>
              <a:t>to resources in one or more of the storage services</a:t>
            </a:r>
          </a:p>
        </p:txBody>
      </p:sp>
      <p:sp>
        <p:nvSpPr>
          <p:cNvPr id="7" name="Rectangle 6">
            <a:extLst>
              <a:ext uri="{FF2B5EF4-FFF2-40B4-BE49-F238E27FC236}">
                <a16:creationId xmlns:a16="http://schemas.microsoft.com/office/drawing/2014/main" id="{DA09981A-B29B-4AA0-ACAA-CCA21A89588E}"/>
              </a:ext>
            </a:extLst>
          </p:cNvPr>
          <p:cNvSpPr/>
          <p:nvPr/>
        </p:nvSpPr>
        <p:spPr>
          <a:xfrm>
            <a:off x="427038" y="5167115"/>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The service SAS delegates access</a:t>
            </a:r>
            <a:br>
              <a:rPr lang="en-US" sz="2000">
                <a:solidFill>
                  <a:schemeClr val="tx1"/>
                </a:solidFill>
              </a:rPr>
            </a:br>
            <a:r>
              <a:rPr lang="en-US" sz="2000">
                <a:solidFill>
                  <a:schemeClr val="tx1"/>
                </a:solidFill>
              </a:rPr>
              <a:t>to a resource in just one of the storage services</a:t>
            </a:r>
          </a:p>
        </p:txBody>
      </p:sp>
      <p:sp>
        <p:nvSpPr>
          <p:cNvPr id="3" name="Rectangle 2">
            <a:extLst>
              <a:ext uri="{FF2B5EF4-FFF2-40B4-BE49-F238E27FC236}">
                <a16:creationId xmlns:a16="http://schemas.microsoft.com/office/drawing/2014/main" id="{3947A588-B588-4813-B0A1-DEB50F5EC86D}"/>
              </a:ext>
              <a:ext uri="{C183D7F6-B498-43B3-948B-1728B52AA6E4}">
                <adec:decorative xmlns:adec="http://schemas.microsoft.com/office/drawing/2017/decorative" val="1"/>
              </a:ext>
            </a:extLst>
          </p:cNvPr>
          <p:cNvSpPr/>
          <p:nvPr/>
        </p:nvSpPr>
        <p:spPr bwMode="auto">
          <a:xfrm>
            <a:off x="7038974" y="1192213"/>
            <a:ext cx="497046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Screenshot of the Generate SAS token and URL page. ">
            <a:extLst>
              <a:ext uri="{FF2B5EF4-FFF2-40B4-BE49-F238E27FC236}">
                <a16:creationId xmlns:a16="http://schemas.microsoft.com/office/drawing/2014/main" id="{5F7BCDBB-994C-4044-A9BD-BE5B370A307A}"/>
              </a:ext>
            </a:extLst>
          </p:cNvPr>
          <p:cNvPicPr>
            <a:picLocks noChangeAspect="1"/>
          </p:cNvPicPr>
          <p:nvPr/>
        </p:nvPicPr>
        <p:blipFill>
          <a:blip r:embed="rId3"/>
          <a:stretch>
            <a:fillRect/>
          </a:stretch>
        </p:blipFill>
        <p:spPr>
          <a:xfrm>
            <a:off x="7724776" y="1447321"/>
            <a:ext cx="3419474" cy="4793732"/>
          </a:xfrm>
          <a:prstGeom prst="rect">
            <a:avLst/>
          </a:prstGeom>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URI and SAS Parameters</a:t>
            </a:r>
          </a:p>
        </p:txBody>
      </p:sp>
      <p:sp>
        <p:nvSpPr>
          <p:cNvPr id="10" name="Rectangle 9">
            <a:extLst>
              <a:ext uri="{FF2B5EF4-FFF2-40B4-BE49-F238E27FC236}">
                <a16:creationId xmlns:a16="http://schemas.microsoft.com/office/drawing/2014/main" id="{D277871D-5719-422C-8758-FCFC4444AD1F}"/>
              </a:ext>
            </a:extLst>
          </p:cNvPr>
          <p:cNvSpPr/>
          <p:nvPr/>
        </p:nvSpPr>
        <p:spPr>
          <a:xfrm>
            <a:off x="427033" y="1192212"/>
            <a:ext cx="11582399" cy="12207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290513" indent="-290513">
              <a:spcAft>
                <a:spcPts val="1200"/>
              </a:spcAft>
              <a:buFont typeface="Arial" panose="020B0604020202020204" pitchFamily="34" charset="0"/>
              <a:buChar char="•"/>
            </a:pPr>
            <a:r>
              <a:rPr lang="en-US" sz="2400">
                <a:solidFill>
                  <a:schemeClr val="tx1"/>
                </a:solidFill>
              </a:rPr>
              <a:t>A SAS is a signed URI that points to one or more storage resources </a:t>
            </a:r>
          </a:p>
          <a:p>
            <a:pPr marL="290513" indent="-290513">
              <a:spcAft>
                <a:spcPts val="1200"/>
              </a:spcAft>
              <a:buFont typeface="Arial" panose="020B0604020202020204" pitchFamily="34" charset="0"/>
              <a:buChar char="•"/>
            </a:pPr>
            <a:r>
              <a:rPr lang="en-US" sz="2400">
                <a:solidFill>
                  <a:schemeClr val="tx1"/>
                </a:solidFill>
              </a:rPr>
              <a:t>Consists of a storage resource URI and the SAS token</a:t>
            </a:r>
          </a:p>
        </p:txBody>
      </p:sp>
      <p:sp>
        <p:nvSpPr>
          <p:cNvPr id="8" name="Rectangle 7">
            <a:extLst>
              <a:ext uri="{FF2B5EF4-FFF2-40B4-BE49-F238E27FC236}">
                <a16:creationId xmlns:a16="http://schemas.microsoft.com/office/drawing/2014/main" id="{1AF8CDA7-ECC6-4841-9C08-13F5D4830D71}"/>
              </a:ext>
              <a:ext uri="{C183D7F6-B498-43B3-948B-1728B52AA6E4}">
                <adec:decorative xmlns:adec="http://schemas.microsoft.com/office/drawing/2017/decorative" val="1"/>
              </a:ext>
            </a:extLst>
          </p:cNvPr>
          <p:cNvSpPr/>
          <p:nvPr/>
        </p:nvSpPr>
        <p:spPr bwMode="auto">
          <a:xfrm>
            <a:off x="427039" y="2525856"/>
            <a:ext cx="11582400" cy="2334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diagram showing that the Storage Resource and the SAS token combine to form the URI">
            <a:extLst>
              <a:ext uri="{FF2B5EF4-FFF2-40B4-BE49-F238E27FC236}">
                <a16:creationId xmlns:a16="http://schemas.microsoft.com/office/drawing/2014/main" id="{BD235AD3-F791-4F89-9528-1114B01C78C1}"/>
              </a:ext>
            </a:extLst>
          </p:cNvPr>
          <p:cNvPicPr>
            <a:picLocks noChangeAspect="1"/>
          </p:cNvPicPr>
          <p:nvPr/>
        </p:nvPicPr>
        <p:blipFill>
          <a:blip r:embed="rId3"/>
          <a:stretch>
            <a:fillRect/>
          </a:stretch>
        </p:blipFill>
        <p:spPr>
          <a:xfrm>
            <a:off x="3285290" y="2561271"/>
            <a:ext cx="5854775" cy="1094850"/>
          </a:xfrm>
          <a:prstGeom prst="rect">
            <a:avLst/>
          </a:prstGeom>
        </p:spPr>
      </p:pic>
      <p:sp>
        <p:nvSpPr>
          <p:cNvPr id="6" name="Rectangle 5">
            <a:extLst>
              <a:ext uri="{FF2B5EF4-FFF2-40B4-BE49-F238E27FC236}">
                <a16:creationId xmlns:a16="http://schemas.microsoft.com/office/drawing/2014/main" id="{AB9DEA76-A2F5-431D-B039-3BA131E91FED}"/>
              </a:ext>
            </a:extLst>
          </p:cNvPr>
          <p:cNvSpPr/>
          <p:nvPr/>
        </p:nvSpPr>
        <p:spPr>
          <a:xfrm>
            <a:off x="2218267" y="3810953"/>
            <a:ext cx="7786930" cy="923330"/>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https://myaccount.blob.core.windows.net/?sp=r&amp;st=2020-05-11T18:31:43Z&amp;se=2020-05-12T02:31:43Z&amp;spr=https&amp;sv=2019-10-10&amp;sr=b&amp;sig=jOqABJZHfUVeBQ3yVn7kWiCKlO0sxCiK1rzEchfAz8U%3D</a:t>
            </a:r>
          </a:p>
        </p:txBody>
      </p:sp>
      <p:sp>
        <p:nvSpPr>
          <p:cNvPr id="11" name="Rectangle 10">
            <a:extLst>
              <a:ext uri="{FF2B5EF4-FFF2-40B4-BE49-F238E27FC236}">
                <a16:creationId xmlns:a16="http://schemas.microsoft.com/office/drawing/2014/main" id="{98E57CC1-A90D-4A61-80B9-8D1866BFDFDF}"/>
              </a:ext>
            </a:extLst>
          </p:cNvPr>
          <p:cNvSpPr/>
          <p:nvPr/>
        </p:nvSpPr>
        <p:spPr>
          <a:xfrm>
            <a:off x="427033" y="5019138"/>
            <a:ext cx="11571291" cy="134260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1200"/>
              </a:spcAft>
            </a:pPr>
            <a:r>
              <a:rPr lang="en-US" sz="2400" dirty="0">
                <a:solidFill>
                  <a:schemeClr val="tx1"/>
                </a:solidFill>
              </a:rPr>
              <a:t>Includes parameters for resource URI, storage services version, services,</a:t>
            </a:r>
            <a:br>
              <a:rPr lang="en-US" sz="2400" dirty="0">
                <a:solidFill>
                  <a:schemeClr val="tx1"/>
                </a:solidFill>
              </a:rPr>
            </a:br>
            <a:r>
              <a:rPr lang="en-US" sz="2400" dirty="0">
                <a:solidFill>
                  <a:schemeClr val="tx1"/>
                </a:solidFill>
              </a:rPr>
              <a:t>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p:txBody>
          <a:bodyPr/>
          <a:lstStyle/>
          <a:p>
            <a:r>
              <a:rPr lang="en-US"/>
              <a:t>Demonstration – SAS (Portal)</a:t>
            </a:r>
          </a:p>
        </p:txBody>
      </p:sp>
      <p:pic>
        <p:nvPicPr>
          <p:cNvPr id="13" name="Picture 12">
            <a:extLst>
              <a:ext uri="{FF2B5EF4-FFF2-40B4-BE49-F238E27FC236}">
                <a16:creationId xmlns:a16="http://schemas.microsoft.com/office/drawing/2014/main" id="{0AB73FCC-B2AB-4E3A-9EFF-096FA6B1659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1658168"/>
            <a:ext cx="12436475" cy="2006521"/>
          </a:xfrm>
          <a:prstGeom prst="rect">
            <a:avLst/>
          </a:prstGeom>
        </p:spPr>
      </p:pic>
      <p:sp>
        <p:nvSpPr>
          <p:cNvPr id="14" name="Oval 13">
            <a:extLst>
              <a:ext uri="{FF2B5EF4-FFF2-40B4-BE49-F238E27FC236}">
                <a16:creationId xmlns:a16="http://schemas.microsoft.com/office/drawing/2014/main" id="{E0530C8F-A425-49A4-928B-89E134439037}"/>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service level</a:t>
            </a:r>
          </a:p>
        </p:txBody>
      </p:sp>
      <p:sp>
        <p:nvSpPr>
          <p:cNvPr id="15" name="Oval 14">
            <a:extLst>
              <a:ext uri="{FF2B5EF4-FFF2-40B4-BE49-F238E27FC236}">
                <a16:creationId xmlns:a16="http://schemas.microsoft.com/office/drawing/2014/main" id="{A34DBB31-2A05-4C95-A3CF-D8B83EB2273E}"/>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Determine Storage Service Encryption</a:t>
            </a:r>
          </a:p>
        </p:txBody>
      </p:sp>
      <p:sp>
        <p:nvSpPr>
          <p:cNvPr id="4" name="Rectangle 3">
            <a:extLst>
              <a:ext uri="{FF2B5EF4-FFF2-40B4-BE49-F238E27FC236}">
                <a16:creationId xmlns:a16="http://schemas.microsoft.com/office/drawing/2014/main" id="{936145C1-4E6E-44B0-B6F2-8CA20C34BBB1}"/>
              </a:ext>
            </a:extLst>
          </p:cNvPr>
          <p:cNvSpPr/>
          <p:nvPr/>
        </p:nvSpPr>
        <p:spPr>
          <a:xfrm>
            <a:off x="427034" y="1273155"/>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Protects your data for security and compliance</a:t>
            </a:r>
          </a:p>
        </p:txBody>
      </p:sp>
      <p:sp>
        <p:nvSpPr>
          <p:cNvPr id="5" name="Rectangle 4">
            <a:extLst>
              <a:ext uri="{FF2B5EF4-FFF2-40B4-BE49-F238E27FC236}">
                <a16:creationId xmlns:a16="http://schemas.microsoft.com/office/drawing/2014/main" id="{43A2A113-8349-4878-91FE-A3227E23F12A}"/>
              </a:ext>
            </a:extLst>
          </p:cNvPr>
          <p:cNvSpPr/>
          <p:nvPr/>
        </p:nvSpPr>
        <p:spPr>
          <a:xfrm>
            <a:off x="427034" y="224677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Automatically encrypts and decrypts</a:t>
            </a:r>
            <a:br>
              <a:rPr lang="en-US" sz="2000">
                <a:solidFill>
                  <a:schemeClr val="tx1"/>
                </a:solidFill>
              </a:rPr>
            </a:br>
            <a:r>
              <a:rPr lang="en-US" sz="2000">
                <a:solidFill>
                  <a:schemeClr val="tx1"/>
                </a:solidFill>
              </a:rPr>
              <a:t>your data</a:t>
            </a:r>
          </a:p>
        </p:txBody>
      </p:sp>
      <p:sp>
        <p:nvSpPr>
          <p:cNvPr id="6" name="Rectangle 5">
            <a:extLst>
              <a:ext uri="{FF2B5EF4-FFF2-40B4-BE49-F238E27FC236}">
                <a16:creationId xmlns:a16="http://schemas.microsoft.com/office/drawing/2014/main" id="{2309AE5D-B9C4-4D16-BAE1-75166F5C389D}"/>
              </a:ext>
            </a:extLst>
          </p:cNvPr>
          <p:cNvSpPr/>
          <p:nvPr/>
        </p:nvSpPr>
        <p:spPr>
          <a:xfrm>
            <a:off x="427034" y="3220402"/>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Encrypted through 256-bit AES encryption</a:t>
            </a:r>
          </a:p>
        </p:txBody>
      </p:sp>
      <p:sp>
        <p:nvSpPr>
          <p:cNvPr id="7" name="Rectangle 6">
            <a:extLst>
              <a:ext uri="{FF2B5EF4-FFF2-40B4-BE49-F238E27FC236}">
                <a16:creationId xmlns:a16="http://schemas.microsoft.com/office/drawing/2014/main" id="{4D965712-9F3F-42D7-A781-3E41913DDE8C}"/>
              </a:ext>
            </a:extLst>
          </p:cNvPr>
          <p:cNvSpPr/>
          <p:nvPr/>
        </p:nvSpPr>
        <p:spPr>
          <a:xfrm>
            <a:off x="427034" y="396244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enabled for all new and existing storage accounts and cannot be disabled</a:t>
            </a:r>
          </a:p>
        </p:txBody>
      </p:sp>
      <p:sp>
        <p:nvSpPr>
          <p:cNvPr id="12" name="Rectangle 11">
            <a:extLst>
              <a:ext uri="{FF2B5EF4-FFF2-40B4-BE49-F238E27FC236}">
                <a16:creationId xmlns:a16="http://schemas.microsoft.com/office/drawing/2014/main" id="{661B92A0-6A64-4528-83B8-9003108139FD}"/>
              </a:ext>
            </a:extLst>
          </p:cNvPr>
          <p:cNvSpPr/>
          <p:nvPr/>
        </p:nvSpPr>
        <p:spPr>
          <a:xfrm>
            <a:off x="427034" y="4936070"/>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transparent to users</a:t>
            </a:r>
          </a:p>
        </p:txBody>
      </p:sp>
      <p:sp>
        <p:nvSpPr>
          <p:cNvPr id="3" name="Rectangle 2">
            <a:extLst>
              <a:ext uri="{FF2B5EF4-FFF2-40B4-BE49-F238E27FC236}">
                <a16:creationId xmlns:a16="http://schemas.microsoft.com/office/drawing/2014/main" id="{DC888400-5B5A-4D14-BC1E-1D70875696C6}"/>
              </a:ext>
              <a:ext uri="{C183D7F6-B498-43B3-948B-1728B52AA6E4}">
                <adec:decorative xmlns:adec="http://schemas.microsoft.com/office/drawing/2017/decorative" val="1"/>
              </a:ext>
            </a:extLst>
          </p:cNvPr>
          <p:cNvSpPr/>
          <p:nvPr/>
        </p:nvSpPr>
        <p:spPr bwMode="auto">
          <a:xfrm>
            <a:off x="5664200" y="1192214"/>
            <a:ext cx="6345238" cy="42767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6" descr="A screenshot that talks about Storage Service Encryption page">
            <a:extLst>
              <a:ext uri="{FF2B5EF4-FFF2-40B4-BE49-F238E27FC236}">
                <a16:creationId xmlns:a16="http://schemas.microsoft.com/office/drawing/2014/main" id="{7DA6E92D-9068-4347-B40D-F007ADC745F8}"/>
              </a:ext>
            </a:extLst>
          </p:cNvPr>
          <p:cNvPicPr>
            <a:picLocks noChangeAspect="1"/>
          </p:cNvPicPr>
          <p:nvPr/>
        </p:nvPicPr>
        <p:blipFill>
          <a:blip r:embed="rId3"/>
          <a:stretch>
            <a:fillRect/>
          </a:stretch>
        </p:blipFill>
        <p:spPr>
          <a:xfrm>
            <a:off x="6218236" y="1192213"/>
            <a:ext cx="5392531" cy="4156962"/>
          </a:xfrm>
          <a:prstGeom prst="rect">
            <a:avLst/>
          </a:prstGeom>
          <a:ln>
            <a:noFill/>
          </a:ln>
        </p:spPr>
      </p:pic>
      <p:sp>
        <p:nvSpPr>
          <p:cNvPr id="13" name="Rectangle 12">
            <a:extLst>
              <a:ext uri="{FF2B5EF4-FFF2-40B4-BE49-F238E27FC236}">
                <a16:creationId xmlns:a16="http://schemas.microsoft.com/office/drawing/2014/main" id="{AEEB38EC-FCEA-4D59-995C-B4FA5D705CC3}"/>
              </a:ext>
            </a:extLst>
          </p:cNvPr>
          <p:cNvSpPr/>
          <p:nvPr/>
        </p:nvSpPr>
        <p:spPr bwMode="auto">
          <a:xfrm>
            <a:off x="427037" y="5617216"/>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7519310B-F7F3-41A6-A05B-386DF88E5D34}"/>
              </a:ext>
            </a:extLst>
          </p:cNvPr>
          <p:cNvSpPr/>
          <p:nvPr/>
        </p:nvSpPr>
        <p:spPr bwMode="auto">
          <a:xfrm>
            <a:off x="-1" y="5617217"/>
            <a:ext cx="12436475" cy="744530"/>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lvl="0"/>
            <a:r>
              <a:rPr lang="en-US" sz="1600">
                <a:solidFill>
                  <a:srgbClr val="000000"/>
                </a:solidFill>
                <a:ea typeface="+mn-lt"/>
                <a:cs typeface="Segoe UI"/>
              </a:rPr>
              <a:t> </a:t>
            </a:r>
            <a:r>
              <a:rPr lang="en-US">
                <a:solidFill>
                  <a:schemeClr val="tx1"/>
                </a:solidFill>
                <a:latin typeface="+mj-lt"/>
                <a:cs typeface="Segoe UI Semibold" panose="020B07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Accounts</a:t>
            </a:r>
          </a:p>
        </p:txBody>
      </p:sp>
      <p:pic>
        <p:nvPicPr>
          <p:cNvPr id="3" name="Picture 2" descr="Icon of a screen with dots">
            <a:extLst>
              <a:ext uri="{FF2B5EF4-FFF2-40B4-BE49-F238E27FC236}">
                <a16:creationId xmlns:a16="http://schemas.microsoft.com/office/drawing/2014/main" id="{4C43505C-6294-4C62-8949-EE3F4C2A25DF}"/>
              </a:ext>
            </a:extLst>
          </p:cNvPr>
          <p:cNvPicPr>
            <a:picLocks noChangeAspect="1"/>
          </p:cNvPicPr>
          <p:nvPr/>
        </p:nvPicPr>
        <p:blipFill>
          <a:blip r:embed="rId2"/>
          <a:stretch>
            <a:fillRect/>
          </a:stretch>
        </p:blipFill>
        <p:spPr>
          <a:xfrm flipH="1">
            <a:off x="10208887" y="3036046"/>
            <a:ext cx="1319083" cy="98985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Create Customer Managed Keys</a:t>
            </a:r>
          </a:p>
        </p:txBody>
      </p:sp>
      <p:sp>
        <p:nvSpPr>
          <p:cNvPr id="4" name="Rectangle 3">
            <a:extLst>
              <a:ext uri="{FF2B5EF4-FFF2-40B4-BE49-F238E27FC236}">
                <a16:creationId xmlns:a16="http://schemas.microsoft.com/office/drawing/2014/main" id="{0DC4B81D-2BA7-4264-9DC4-6C417AB95390}"/>
              </a:ext>
            </a:extLst>
          </p:cNvPr>
          <p:cNvSpPr/>
          <p:nvPr/>
        </p:nvSpPr>
        <p:spPr>
          <a:xfrm>
            <a:off x="427034" y="1192212"/>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the Azure Key Vault to manage your encryption keys</a:t>
            </a:r>
          </a:p>
        </p:txBody>
      </p:sp>
      <p:sp>
        <p:nvSpPr>
          <p:cNvPr id="5" name="Rectangle 4">
            <a:extLst>
              <a:ext uri="{FF2B5EF4-FFF2-40B4-BE49-F238E27FC236}">
                <a16:creationId xmlns:a16="http://schemas.microsoft.com/office/drawing/2014/main" id="{3FCA0867-0F7F-4514-87B3-2B8DD32F0607}"/>
              </a:ext>
            </a:extLst>
          </p:cNvPr>
          <p:cNvSpPr/>
          <p:nvPr/>
        </p:nvSpPr>
        <p:spPr>
          <a:xfrm>
            <a:off x="427034" y="2494111"/>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your own encryption keys and</a:t>
            </a:r>
            <a:br>
              <a:rPr lang="en-US" sz="2000">
                <a:solidFill>
                  <a:schemeClr val="tx1"/>
                </a:solidFill>
              </a:rPr>
            </a:br>
            <a:r>
              <a:rPr lang="en-US" sz="2000">
                <a:solidFill>
                  <a:schemeClr val="tx1"/>
                </a:solidFill>
              </a:rPr>
              <a:t>store them in a key vault</a:t>
            </a:r>
          </a:p>
        </p:txBody>
      </p:sp>
      <p:sp>
        <p:nvSpPr>
          <p:cNvPr id="6" name="Rectangle 5">
            <a:extLst>
              <a:ext uri="{FF2B5EF4-FFF2-40B4-BE49-F238E27FC236}">
                <a16:creationId xmlns:a16="http://schemas.microsoft.com/office/drawing/2014/main" id="{AAAF3445-D23C-4BD4-AC57-8E01F0650739}"/>
              </a:ext>
            </a:extLst>
          </p:cNvPr>
          <p:cNvSpPr/>
          <p:nvPr/>
        </p:nvSpPr>
        <p:spPr>
          <a:xfrm>
            <a:off x="427034" y="3796010"/>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Azure Key Vault's APIs to generate encryption keys</a:t>
            </a:r>
          </a:p>
        </p:txBody>
      </p:sp>
      <p:sp>
        <p:nvSpPr>
          <p:cNvPr id="8" name="Rectangle 7">
            <a:extLst>
              <a:ext uri="{FF2B5EF4-FFF2-40B4-BE49-F238E27FC236}">
                <a16:creationId xmlns:a16="http://schemas.microsoft.com/office/drawing/2014/main" id="{11DE86F3-48D2-47D2-9403-644519EF8465}"/>
              </a:ext>
            </a:extLst>
          </p:cNvPr>
          <p:cNvSpPr/>
          <p:nvPr/>
        </p:nvSpPr>
        <p:spPr>
          <a:xfrm>
            <a:off x="427034" y="5097909"/>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Custom keys give you more flexibility</a:t>
            </a:r>
            <a:br>
              <a:rPr lang="en-US" sz="2000">
                <a:solidFill>
                  <a:schemeClr val="tx1"/>
                </a:solidFill>
              </a:rPr>
            </a:br>
            <a:r>
              <a:rPr lang="en-US" sz="2000">
                <a:solidFill>
                  <a:schemeClr val="tx1"/>
                </a:solidFill>
              </a:rPr>
              <a:t>and control </a:t>
            </a:r>
          </a:p>
        </p:txBody>
      </p:sp>
      <p:sp>
        <p:nvSpPr>
          <p:cNvPr id="3" name="Rectangle 2">
            <a:extLst>
              <a:ext uri="{FF2B5EF4-FFF2-40B4-BE49-F238E27FC236}">
                <a16:creationId xmlns:a16="http://schemas.microsoft.com/office/drawing/2014/main" id="{8C868267-3BF7-4B13-A44C-84DBB9DBBF35}"/>
              </a:ext>
              <a:ext uri="{C183D7F6-B498-43B3-948B-1728B52AA6E4}">
                <adec:decorative xmlns:adec="http://schemas.microsoft.com/office/drawing/2017/decorative" val="1"/>
              </a:ext>
            </a:extLst>
          </p:cNvPr>
          <p:cNvSpPr/>
          <p:nvPr/>
        </p:nvSpPr>
        <p:spPr bwMode="auto">
          <a:xfrm>
            <a:off x="5664200" y="1192213"/>
            <a:ext cx="6345238" cy="51069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5" descr="A screenshot of using Customer Managed Keys for encryption, and selecting a key from the Key Vault">
            <a:extLst>
              <a:ext uri="{FF2B5EF4-FFF2-40B4-BE49-F238E27FC236}">
                <a16:creationId xmlns:a16="http://schemas.microsoft.com/office/drawing/2014/main" id="{A9FF4276-D20B-4CE6-BD17-6150393256C4}"/>
              </a:ext>
            </a:extLst>
          </p:cNvPr>
          <p:cNvPicPr>
            <a:picLocks noChangeAspect="1"/>
          </p:cNvPicPr>
          <p:nvPr/>
        </p:nvPicPr>
        <p:blipFill>
          <a:blip r:embed="rId3"/>
          <a:stretch>
            <a:fillRect/>
          </a:stretch>
        </p:blipFill>
        <p:spPr>
          <a:xfrm>
            <a:off x="5785933" y="1846828"/>
            <a:ext cx="6101772" cy="3797756"/>
          </a:xfrm>
          <a:prstGeom prst="rect">
            <a:avLst/>
          </a:prstGeom>
          <a:ln>
            <a:no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Apply Storage Security Best Practices</a:t>
            </a:r>
          </a:p>
        </p:txBody>
      </p:sp>
      <p:sp>
        <p:nvSpPr>
          <p:cNvPr id="53" name="TextBox 52">
            <a:extLst>
              <a:ext uri="{FF2B5EF4-FFF2-40B4-BE49-F238E27FC236}">
                <a16:creationId xmlns:a16="http://schemas.microsoft.com/office/drawing/2014/main" id="{8E6A6E4C-A83D-4B4C-A352-18236004FB00}"/>
              </a:ext>
            </a:extLst>
          </p:cNvPr>
          <p:cNvSpPr txBox="1"/>
          <p:nvPr/>
        </p:nvSpPr>
        <p:spPr>
          <a:xfrm>
            <a:off x="1511299" y="1609170"/>
            <a:ext cx="4047671" cy="553998"/>
          </a:xfrm>
          <a:prstGeom prst="rect">
            <a:avLst/>
          </a:prstGeom>
          <a:noFill/>
        </p:spPr>
        <p:txBody>
          <a:bodyPr wrap="square" lIns="0" tIns="0" rIns="0" bIns="0" rtlCol="0" anchor="ctr">
            <a:spAutoFit/>
          </a:bodyPr>
          <a:lstStyle/>
          <a:p>
            <a:pPr>
              <a:spcBef>
                <a:spcPts val="600"/>
              </a:spcBef>
              <a:spcAft>
                <a:spcPts val="600"/>
              </a:spcAft>
            </a:pPr>
            <a:r>
              <a:rPr lang="en-US"/>
              <a:t>Always use HTTPS to create or distribute an SAS</a:t>
            </a:r>
          </a:p>
        </p:txBody>
      </p:sp>
      <p:sp>
        <p:nvSpPr>
          <p:cNvPr id="54" name="TextBox 53">
            <a:extLst>
              <a:ext uri="{FF2B5EF4-FFF2-40B4-BE49-F238E27FC236}">
                <a16:creationId xmlns:a16="http://schemas.microsoft.com/office/drawing/2014/main" id="{31FC4AA5-5562-4E55-96FF-7B1D6A3B8D9A}"/>
              </a:ext>
            </a:extLst>
          </p:cNvPr>
          <p:cNvSpPr txBox="1"/>
          <p:nvPr/>
        </p:nvSpPr>
        <p:spPr>
          <a:xfrm>
            <a:off x="1511299" y="2628680"/>
            <a:ext cx="4047671" cy="553998"/>
          </a:xfrm>
          <a:prstGeom prst="rect">
            <a:avLst/>
          </a:prstGeom>
          <a:noFill/>
        </p:spPr>
        <p:txBody>
          <a:bodyPr wrap="square" lIns="0" tIns="0" rIns="0" bIns="0" rtlCol="0" anchor="ctr">
            <a:spAutoFit/>
          </a:bodyPr>
          <a:lstStyle/>
          <a:p>
            <a:r>
              <a:rPr lang="en-US"/>
              <a:t>Reference stored access policies where possible</a:t>
            </a:r>
          </a:p>
        </p:txBody>
      </p:sp>
      <p:sp>
        <p:nvSpPr>
          <p:cNvPr id="55" name="TextBox 54">
            <a:extLst>
              <a:ext uri="{FF2B5EF4-FFF2-40B4-BE49-F238E27FC236}">
                <a16:creationId xmlns:a16="http://schemas.microsoft.com/office/drawing/2014/main" id="{A4CFEC2D-7B94-4B04-8131-3A579CDE4B3F}"/>
              </a:ext>
            </a:extLst>
          </p:cNvPr>
          <p:cNvSpPr txBox="1"/>
          <p:nvPr/>
        </p:nvSpPr>
        <p:spPr>
          <a:xfrm>
            <a:off x="1511299" y="3663580"/>
            <a:ext cx="4047671" cy="553998"/>
          </a:xfrm>
          <a:prstGeom prst="rect">
            <a:avLst/>
          </a:prstGeom>
          <a:noFill/>
        </p:spPr>
        <p:txBody>
          <a:bodyPr wrap="square" lIns="0" tIns="0" rIns="0" bIns="0" rtlCol="0" anchor="ctr">
            <a:spAutoFit/>
          </a:bodyPr>
          <a:lstStyle/>
          <a:p>
            <a:r>
              <a:rPr lang="en-US"/>
              <a:t>Use near-term expiration times on an ad hoc SAS</a:t>
            </a:r>
          </a:p>
        </p:txBody>
      </p:sp>
      <p:sp>
        <p:nvSpPr>
          <p:cNvPr id="62" name="TextBox 61">
            <a:extLst>
              <a:ext uri="{FF2B5EF4-FFF2-40B4-BE49-F238E27FC236}">
                <a16:creationId xmlns:a16="http://schemas.microsoft.com/office/drawing/2014/main" id="{E6B66279-9E32-4ED4-86F6-3B00D0818F0E}"/>
              </a:ext>
            </a:extLst>
          </p:cNvPr>
          <p:cNvSpPr txBox="1"/>
          <p:nvPr/>
        </p:nvSpPr>
        <p:spPr>
          <a:xfrm>
            <a:off x="1543250" y="4741261"/>
            <a:ext cx="4663995" cy="553998"/>
          </a:xfrm>
          <a:prstGeom prst="rect">
            <a:avLst/>
          </a:prstGeom>
          <a:noFill/>
        </p:spPr>
        <p:txBody>
          <a:bodyPr wrap="square" lIns="0" tIns="0" rIns="0" bIns="0" rtlCol="0" anchor="ctr">
            <a:spAutoFit/>
          </a:bodyPr>
          <a:lstStyle/>
          <a:p>
            <a:r>
              <a:rPr lang="en-US" dirty="0"/>
              <a:t>Use Storage Analytics to monitor your application</a:t>
            </a:r>
          </a:p>
        </p:txBody>
      </p:sp>
      <p:sp>
        <p:nvSpPr>
          <p:cNvPr id="57" name="TextBox 56">
            <a:extLst>
              <a:ext uri="{FF2B5EF4-FFF2-40B4-BE49-F238E27FC236}">
                <a16:creationId xmlns:a16="http://schemas.microsoft.com/office/drawing/2014/main" id="{8F3C5CDA-4205-485D-A41B-E954428080F0}"/>
              </a:ext>
              <a:ext uri="{C183D7F6-B498-43B3-948B-1728B52AA6E4}">
                <adec:decorative xmlns:adec="http://schemas.microsoft.com/office/drawing/2017/decorative" val="0"/>
              </a:ext>
            </a:extLst>
          </p:cNvPr>
          <p:cNvSpPr txBox="1"/>
          <p:nvPr/>
        </p:nvSpPr>
        <p:spPr>
          <a:xfrm>
            <a:off x="1511299" y="5906436"/>
            <a:ext cx="4047671" cy="276999"/>
          </a:xfrm>
          <a:prstGeom prst="rect">
            <a:avLst/>
          </a:prstGeom>
          <a:noFill/>
        </p:spPr>
        <p:txBody>
          <a:bodyPr wrap="square" lIns="0" tIns="0" rIns="0" bIns="0" rtlCol="0" anchor="ctr">
            <a:spAutoFit/>
          </a:bodyPr>
          <a:lstStyle/>
          <a:p>
            <a:r>
              <a:rPr lang="en-US" dirty="0"/>
              <a:t>Be careful with SAS start time</a:t>
            </a:r>
          </a:p>
        </p:txBody>
      </p:sp>
      <p:sp>
        <p:nvSpPr>
          <p:cNvPr id="58" name="TextBox 57">
            <a:extLst>
              <a:ext uri="{FF2B5EF4-FFF2-40B4-BE49-F238E27FC236}">
                <a16:creationId xmlns:a16="http://schemas.microsoft.com/office/drawing/2014/main" id="{5B23CD7B-0222-4A47-97DC-B096452552AC}"/>
              </a:ext>
            </a:extLst>
          </p:cNvPr>
          <p:cNvSpPr txBox="1"/>
          <p:nvPr/>
        </p:nvSpPr>
        <p:spPr>
          <a:xfrm>
            <a:off x="7339318" y="1747669"/>
            <a:ext cx="4663995" cy="276999"/>
          </a:xfrm>
          <a:prstGeom prst="rect">
            <a:avLst/>
          </a:prstGeom>
          <a:noFill/>
        </p:spPr>
        <p:txBody>
          <a:bodyPr wrap="square" lIns="0" tIns="0" rIns="0" bIns="0" rtlCol="0" anchor="ctr">
            <a:spAutoFit/>
          </a:bodyPr>
          <a:lstStyle/>
          <a:p>
            <a:pPr>
              <a:spcBef>
                <a:spcPts val="600"/>
              </a:spcBef>
              <a:spcAft>
                <a:spcPts val="600"/>
              </a:spcAft>
            </a:pPr>
            <a:r>
              <a:rPr lang="en-US"/>
              <a:t>Be specific with the resource to be accessed</a:t>
            </a:r>
          </a:p>
        </p:txBody>
      </p:sp>
      <p:sp>
        <p:nvSpPr>
          <p:cNvPr id="59" name="TextBox 58">
            <a:extLst>
              <a:ext uri="{FF2B5EF4-FFF2-40B4-BE49-F238E27FC236}">
                <a16:creationId xmlns:a16="http://schemas.microsoft.com/office/drawing/2014/main" id="{A0AA03E4-B222-402D-B0B7-A6614AEF144C}"/>
              </a:ext>
            </a:extLst>
          </p:cNvPr>
          <p:cNvSpPr txBox="1"/>
          <p:nvPr/>
        </p:nvSpPr>
        <p:spPr>
          <a:xfrm>
            <a:off x="7339318" y="2628680"/>
            <a:ext cx="4663995" cy="553998"/>
          </a:xfrm>
          <a:prstGeom prst="rect">
            <a:avLst/>
          </a:prstGeom>
          <a:noFill/>
        </p:spPr>
        <p:txBody>
          <a:bodyPr wrap="square" lIns="0" tIns="0" rIns="0" bIns="0" rtlCol="0" anchor="ctr">
            <a:spAutoFit/>
          </a:bodyPr>
          <a:lstStyle/>
          <a:p>
            <a:r>
              <a:rPr lang="en-US"/>
              <a:t>Understand that your account will be billed for any usage</a:t>
            </a:r>
          </a:p>
        </p:txBody>
      </p:sp>
      <p:sp>
        <p:nvSpPr>
          <p:cNvPr id="60" name="TextBox 59">
            <a:extLst>
              <a:ext uri="{FF2B5EF4-FFF2-40B4-BE49-F238E27FC236}">
                <a16:creationId xmlns:a16="http://schemas.microsoft.com/office/drawing/2014/main" id="{64F87851-A142-462A-8EEA-70AA9329985C}"/>
              </a:ext>
            </a:extLst>
          </p:cNvPr>
          <p:cNvSpPr txBox="1"/>
          <p:nvPr/>
        </p:nvSpPr>
        <p:spPr>
          <a:xfrm>
            <a:off x="7339318" y="3802080"/>
            <a:ext cx="4663995" cy="276999"/>
          </a:xfrm>
          <a:prstGeom prst="rect">
            <a:avLst/>
          </a:prstGeom>
          <a:noFill/>
        </p:spPr>
        <p:txBody>
          <a:bodyPr wrap="square" lIns="0" tIns="0" rIns="0" bIns="0" rtlCol="0" anchor="ctr">
            <a:spAutoFit/>
          </a:bodyPr>
          <a:lstStyle/>
          <a:p>
            <a:r>
              <a:rPr lang="en-US"/>
              <a:t>Validate data written using SAS</a:t>
            </a:r>
          </a:p>
        </p:txBody>
      </p:sp>
      <p:sp>
        <p:nvSpPr>
          <p:cNvPr id="61" name="TextBox 60">
            <a:extLst>
              <a:ext uri="{FF2B5EF4-FFF2-40B4-BE49-F238E27FC236}">
                <a16:creationId xmlns:a16="http://schemas.microsoft.com/office/drawing/2014/main" id="{42A28FE7-0DE3-4EFB-85F7-3F2F368B081D}"/>
              </a:ext>
            </a:extLst>
          </p:cNvPr>
          <p:cNvSpPr txBox="1"/>
          <p:nvPr/>
        </p:nvSpPr>
        <p:spPr>
          <a:xfrm>
            <a:off x="7339318" y="4836976"/>
            <a:ext cx="4663995" cy="276999"/>
          </a:xfrm>
          <a:prstGeom prst="rect">
            <a:avLst/>
          </a:prstGeom>
          <a:noFill/>
        </p:spPr>
        <p:txBody>
          <a:bodyPr wrap="square" lIns="0" tIns="0" rIns="0" bIns="0" rtlCol="0" anchor="ctr">
            <a:spAutoFit/>
          </a:bodyPr>
          <a:lstStyle/>
          <a:p>
            <a:r>
              <a:rPr lang="en-US"/>
              <a:t>Don't assume SAS is always the correct choice</a:t>
            </a:r>
          </a:p>
        </p:txBody>
      </p:sp>
      <p:pic>
        <p:nvPicPr>
          <p:cNvPr id="19" name="Picture 18">
            <a:extLst>
              <a:ext uri="{FF2B5EF4-FFF2-40B4-BE49-F238E27FC236}">
                <a16:creationId xmlns:a16="http://schemas.microsoft.com/office/drawing/2014/main" id="{E79AAB12-5DD7-4298-8F11-ECBBDA0349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3388" y="1461379"/>
            <a:ext cx="859536" cy="859536"/>
          </a:xfrm>
          <a:prstGeom prst="rect">
            <a:avLst/>
          </a:prstGeom>
        </p:spPr>
      </p:pic>
      <p:cxnSp>
        <p:nvCxnSpPr>
          <p:cNvPr id="27" name="Straight Connector 26">
            <a:extLst>
              <a:ext uri="{FF2B5EF4-FFF2-40B4-BE49-F238E27FC236}">
                <a16:creationId xmlns:a16="http://schemas.microsoft.com/office/drawing/2014/main" id="{B922378F-C58D-40BC-B926-C6582F2C30B7}"/>
              </a:ext>
              <a:ext uri="{C183D7F6-B498-43B3-948B-1728B52AA6E4}">
                <adec:decorative xmlns:adec="http://schemas.microsoft.com/office/drawing/2017/decorative" val="1"/>
              </a:ext>
            </a:extLst>
          </p:cNvPr>
          <p:cNvCxnSpPr>
            <a:cxnSpLocks/>
          </p:cNvCxnSpPr>
          <p:nvPr/>
        </p:nvCxnSpPr>
        <p:spPr>
          <a:xfrm>
            <a:off x="1514475" y="2411544"/>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559D7AC-7D56-481A-AAC7-94238B0E888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3388" y="2503750"/>
            <a:ext cx="859536" cy="859536"/>
          </a:xfrm>
          <a:prstGeom prst="rect">
            <a:avLst/>
          </a:prstGeom>
        </p:spPr>
      </p:pic>
      <p:cxnSp>
        <p:nvCxnSpPr>
          <p:cNvPr id="41" name="Straight Connector 40">
            <a:extLst>
              <a:ext uri="{FF2B5EF4-FFF2-40B4-BE49-F238E27FC236}">
                <a16:creationId xmlns:a16="http://schemas.microsoft.com/office/drawing/2014/main" id="{C4ACF37B-CFD6-4E9C-B53D-48D13D1B6693}"/>
              </a:ext>
              <a:ext uri="{C183D7F6-B498-43B3-948B-1728B52AA6E4}">
                <adec:decorative xmlns:adec="http://schemas.microsoft.com/office/drawing/2017/decorative" val="1"/>
              </a:ext>
            </a:extLst>
          </p:cNvPr>
          <p:cNvCxnSpPr>
            <a:cxnSpLocks/>
          </p:cNvCxnSpPr>
          <p:nvPr/>
        </p:nvCxnSpPr>
        <p:spPr>
          <a:xfrm>
            <a:off x="1514475" y="3453915"/>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9B1C62-717D-4254-8CBA-269D888762E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88" y="3546121"/>
            <a:ext cx="859536" cy="859536"/>
          </a:xfrm>
          <a:prstGeom prst="rect">
            <a:avLst/>
          </a:prstGeom>
        </p:spPr>
      </p:pic>
      <p:cxnSp>
        <p:nvCxnSpPr>
          <p:cNvPr id="42" name="Straight Connector 41">
            <a:extLst>
              <a:ext uri="{FF2B5EF4-FFF2-40B4-BE49-F238E27FC236}">
                <a16:creationId xmlns:a16="http://schemas.microsoft.com/office/drawing/2014/main" id="{5B7FA390-06F6-4185-86BA-952EB2E2FC37}"/>
              </a:ext>
              <a:ext uri="{C183D7F6-B498-43B3-948B-1728B52AA6E4}">
                <adec:decorative xmlns:adec="http://schemas.microsoft.com/office/drawing/2017/decorative" val="1"/>
              </a:ext>
            </a:extLst>
          </p:cNvPr>
          <p:cNvCxnSpPr>
            <a:cxnSpLocks/>
          </p:cNvCxnSpPr>
          <p:nvPr/>
        </p:nvCxnSpPr>
        <p:spPr>
          <a:xfrm>
            <a:off x="1514475" y="4496286"/>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BA290D-1748-4C48-86E3-F6DEA87BF2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388" y="4588492"/>
            <a:ext cx="859536" cy="859536"/>
          </a:xfrm>
          <a:prstGeom prst="rect">
            <a:avLst/>
          </a:prstGeom>
        </p:spPr>
      </p:pic>
      <p:cxnSp>
        <p:nvCxnSpPr>
          <p:cNvPr id="43" name="Straight Connector 42">
            <a:extLst>
              <a:ext uri="{FF2B5EF4-FFF2-40B4-BE49-F238E27FC236}">
                <a16:creationId xmlns:a16="http://schemas.microsoft.com/office/drawing/2014/main" id="{605650B0-E0FF-49F0-8DDE-88F6E2CB6937}"/>
              </a:ext>
              <a:ext uri="{C183D7F6-B498-43B3-948B-1728B52AA6E4}">
                <adec:decorative xmlns:adec="http://schemas.microsoft.com/office/drawing/2017/decorative" val="1"/>
              </a:ext>
            </a:extLst>
          </p:cNvPr>
          <p:cNvCxnSpPr>
            <a:cxnSpLocks/>
          </p:cNvCxnSpPr>
          <p:nvPr/>
        </p:nvCxnSpPr>
        <p:spPr>
          <a:xfrm>
            <a:off x="1514475" y="5538657"/>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1CBE36D-78A0-490E-B708-327980248BB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3388" y="5630862"/>
            <a:ext cx="859536" cy="859536"/>
          </a:xfrm>
          <a:prstGeom prst="rect">
            <a:avLst/>
          </a:prstGeom>
        </p:spPr>
      </p:pic>
      <p:pic>
        <p:nvPicPr>
          <p:cNvPr id="28" name="Picture 27">
            <a:extLst>
              <a:ext uri="{FF2B5EF4-FFF2-40B4-BE49-F238E27FC236}">
                <a16:creationId xmlns:a16="http://schemas.microsoft.com/office/drawing/2014/main" id="{3B8F49F9-2C7B-4AA7-B31F-EDC13580F2E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274981" y="1461379"/>
            <a:ext cx="859536" cy="859536"/>
          </a:xfrm>
          <a:prstGeom prst="rect">
            <a:avLst/>
          </a:prstGeom>
        </p:spPr>
      </p:pic>
      <p:cxnSp>
        <p:nvCxnSpPr>
          <p:cNvPr id="47" name="Straight Connector 46">
            <a:extLst>
              <a:ext uri="{FF2B5EF4-FFF2-40B4-BE49-F238E27FC236}">
                <a16:creationId xmlns:a16="http://schemas.microsoft.com/office/drawing/2014/main" id="{B814FFA0-9038-40C3-8B5D-BE7037F185EE}"/>
              </a:ext>
              <a:ext uri="{C183D7F6-B498-43B3-948B-1728B52AA6E4}">
                <adec:decorative xmlns:adec="http://schemas.microsoft.com/office/drawing/2017/decorative" val="1"/>
              </a:ext>
            </a:extLst>
          </p:cNvPr>
          <p:cNvCxnSpPr>
            <a:cxnSpLocks/>
          </p:cNvCxnSpPr>
          <p:nvPr/>
        </p:nvCxnSpPr>
        <p:spPr>
          <a:xfrm>
            <a:off x="7356068" y="2411544"/>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346CA0C-6BA4-4A11-8706-759CF331403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74981" y="2503750"/>
            <a:ext cx="859536" cy="859536"/>
          </a:xfrm>
          <a:prstGeom prst="rect">
            <a:avLst/>
          </a:prstGeom>
        </p:spPr>
      </p:pic>
      <p:cxnSp>
        <p:nvCxnSpPr>
          <p:cNvPr id="80" name="Straight Connector 79">
            <a:extLst>
              <a:ext uri="{FF2B5EF4-FFF2-40B4-BE49-F238E27FC236}">
                <a16:creationId xmlns:a16="http://schemas.microsoft.com/office/drawing/2014/main" id="{1DD21B25-D79E-460A-AE1A-591BA9638477}"/>
              </a:ext>
              <a:ext uri="{C183D7F6-B498-43B3-948B-1728B52AA6E4}">
                <adec:decorative xmlns:adec="http://schemas.microsoft.com/office/drawing/2017/decorative" val="1"/>
              </a:ext>
            </a:extLst>
          </p:cNvPr>
          <p:cNvCxnSpPr>
            <a:cxnSpLocks/>
          </p:cNvCxnSpPr>
          <p:nvPr/>
        </p:nvCxnSpPr>
        <p:spPr>
          <a:xfrm>
            <a:off x="7356068" y="3453915"/>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D69AB9-15E4-481C-AF98-5BB0CBB0FA4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274981" y="3546121"/>
            <a:ext cx="859536" cy="859536"/>
          </a:xfrm>
          <a:prstGeom prst="rect">
            <a:avLst/>
          </a:prstGeom>
        </p:spPr>
      </p:pic>
      <p:cxnSp>
        <p:nvCxnSpPr>
          <p:cNvPr id="81" name="Straight Connector 80">
            <a:extLst>
              <a:ext uri="{FF2B5EF4-FFF2-40B4-BE49-F238E27FC236}">
                <a16:creationId xmlns:a16="http://schemas.microsoft.com/office/drawing/2014/main" id="{FC798D81-C0C4-4D2C-BD64-0DDEBAADB5A2}"/>
              </a:ext>
              <a:ext uri="{C183D7F6-B498-43B3-948B-1728B52AA6E4}">
                <adec:decorative xmlns:adec="http://schemas.microsoft.com/office/drawing/2017/decorative" val="1"/>
              </a:ext>
            </a:extLst>
          </p:cNvPr>
          <p:cNvCxnSpPr>
            <a:cxnSpLocks/>
          </p:cNvCxnSpPr>
          <p:nvPr/>
        </p:nvCxnSpPr>
        <p:spPr>
          <a:xfrm>
            <a:off x="7356068" y="4496286"/>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BE3F2CD-C9FE-4685-A22E-110F76C3644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274981" y="4588492"/>
            <a:ext cx="859536" cy="859536"/>
          </a:xfrm>
          <a:prstGeom prst="rect">
            <a:avLst/>
          </a:prstGeom>
        </p:spPr>
      </p:pic>
      <p:cxnSp>
        <p:nvCxnSpPr>
          <p:cNvPr id="82" name="Straight Connector 81">
            <a:extLst>
              <a:ext uri="{FF2B5EF4-FFF2-40B4-BE49-F238E27FC236}">
                <a16:creationId xmlns:a16="http://schemas.microsoft.com/office/drawing/2014/main" id="{5EF90B67-1FC9-42B3-BB75-949F1102A7CF}"/>
              </a:ext>
              <a:ext uri="{C183D7F6-B498-43B3-948B-1728B52AA6E4}">
                <adec:decorative xmlns:adec="http://schemas.microsoft.com/office/drawing/2017/decorative" val="1"/>
              </a:ext>
            </a:extLst>
          </p:cNvPr>
          <p:cNvCxnSpPr>
            <a:cxnSpLocks/>
          </p:cNvCxnSpPr>
          <p:nvPr/>
        </p:nvCxnSpPr>
        <p:spPr>
          <a:xfrm>
            <a:off x="7356068" y="5538657"/>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Security</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4678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Secure your Azure Storage account</a:t>
            </a:r>
            <a:endParaRPr lang="en-IN" sz="2000" dirty="0">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93170" y="32442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2594920"/>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Control access to Azure Storage with shared access signatures (Sandbox)</a:t>
            </a:r>
            <a:endParaRPr lang="en-IN" sz="2000" dirty="0">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93170" y="377685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181165"/>
            <a:ext cx="7137400" cy="68126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Implement storage security</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E088DB59-F30E-4610-9151-EC81630C7787}"/>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2369217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Files and File Sync</a:t>
            </a:r>
          </a:p>
        </p:txBody>
      </p:sp>
      <p:pic>
        <p:nvPicPr>
          <p:cNvPr id="3" name="Picture 2" descr="Icon of a clock">
            <a:extLst>
              <a:ext uri="{FF2B5EF4-FFF2-40B4-BE49-F238E27FC236}">
                <a16:creationId xmlns:a16="http://schemas.microsoft.com/office/drawing/2014/main" id="{84BEB8AF-4C77-4B0F-853D-B28C4DBB8487}"/>
              </a:ext>
            </a:extLst>
          </p:cNvPr>
          <p:cNvPicPr>
            <a:picLocks noChangeAspect="1"/>
          </p:cNvPicPr>
          <p:nvPr/>
        </p:nvPicPr>
        <p:blipFill>
          <a:blip r:embed="rId2"/>
          <a:stretch>
            <a:fillRect/>
          </a:stretch>
        </p:blipFill>
        <p:spPr>
          <a:xfrm>
            <a:off x="10275589" y="2896233"/>
            <a:ext cx="1218567" cy="121856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a:xfrm>
            <a:off x="465139" y="2676526"/>
            <a:ext cx="2506662" cy="1641475"/>
          </a:xfrm>
        </p:spPr>
        <p:txBody>
          <a:bodyPr/>
          <a:lstStyle/>
          <a:p>
            <a:r>
              <a:rPr lang="en-US" dirty="0"/>
              <a:t>Configure Azure Files</a:t>
            </a:r>
            <a:br>
              <a:rPr lang="en-US" dirty="0"/>
            </a:br>
            <a:r>
              <a:rPr lang="en-US" dirty="0"/>
              <a:t>and File Sync Introduction</a:t>
            </a:r>
          </a:p>
        </p:txBody>
      </p:sp>
      <p:sp>
        <p:nvSpPr>
          <p:cNvPr id="5" name="Rectangle 4">
            <a:extLst>
              <a:ext uri="{FF2B5EF4-FFF2-40B4-BE49-F238E27FC236}">
                <a16:creationId xmlns:a16="http://schemas.microsoft.com/office/drawing/2014/main" id="{EDFDE518-321A-4728-BF33-D73061B7337F}"/>
              </a:ext>
            </a:extLst>
          </p:cNvPr>
          <p:cNvSpPr/>
          <p:nvPr/>
        </p:nvSpPr>
        <p:spPr bwMode="auto">
          <a:xfrm>
            <a:off x="4427812" y="414972"/>
            <a:ext cx="6362632" cy="5248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444500">
              <a:spcBef>
                <a:spcPct val="0"/>
              </a:spcBef>
              <a:spcAft>
                <a:spcPts val="2000"/>
              </a:spcAft>
            </a:pPr>
            <a:r>
              <a:rPr lang="en-US" sz="2000" dirty="0">
                <a:solidFill>
                  <a:schemeClr val="tx1"/>
                </a:solidFill>
              </a:rPr>
              <a:t>Compare Files to Blobs</a:t>
            </a:r>
          </a:p>
          <a:p>
            <a:pPr defTabSz="444500">
              <a:spcBef>
                <a:spcPct val="0"/>
              </a:spcBef>
              <a:spcAft>
                <a:spcPts val="2000"/>
              </a:spcAft>
            </a:pPr>
            <a:r>
              <a:rPr lang="en-US" sz="2000" dirty="0">
                <a:solidFill>
                  <a:schemeClr val="tx1"/>
                </a:solidFill>
              </a:rPr>
              <a:t>Manage File Shares</a:t>
            </a:r>
          </a:p>
          <a:p>
            <a:pPr defTabSz="444500">
              <a:spcBef>
                <a:spcPct val="0"/>
              </a:spcBef>
              <a:spcAft>
                <a:spcPts val="2000"/>
              </a:spcAft>
            </a:pPr>
            <a:r>
              <a:rPr lang="en-US" sz="2000" dirty="0">
                <a:solidFill>
                  <a:schemeClr val="tx1"/>
                </a:solidFill>
              </a:rPr>
              <a:t>Create File Share Snapshots</a:t>
            </a:r>
          </a:p>
          <a:p>
            <a:pPr defTabSz="444500">
              <a:spcBef>
                <a:spcPct val="0"/>
              </a:spcBef>
              <a:spcAft>
                <a:spcPts val="2000"/>
              </a:spcAft>
            </a:pPr>
            <a:r>
              <a:rPr lang="en-US" sz="2000" dirty="0">
                <a:solidFill>
                  <a:schemeClr val="tx1"/>
                </a:solidFill>
              </a:rPr>
              <a:t>Demonstration – File Shares</a:t>
            </a:r>
          </a:p>
          <a:p>
            <a:pPr defTabSz="444500">
              <a:spcBef>
                <a:spcPct val="0"/>
              </a:spcBef>
              <a:spcAft>
                <a:spcPts val="2000"/>
              </a:spcAft>
            </a:pPr>
            <a:r>
              <a:rPr lang="en-US" sz="2000" dirty="0">
                <a:solidFill>
                  <a:schemeClr val="tx1"/>
                </a:solidFill>
              </a:rPr>
              <a:t>Implement Azure File Sync</a:t>
            </a:r>
          </a:p>
          <a:p>
            <a:pPr defTabSz="444500">
              <a:spcBef>
                <a:spcPct val="0"/>
              </a:spcBef>
              <a:spcAft>
                <a:spcPts val="2000"/>
              </a:spcAft>
            </a:pPr>
            <a:r>
              <a:rPr lang="en-US" sz="2000" dirty="0">
                <a:solidFill>
                  <a:schemeClr val="tx1"/>
                </a:solidFill>
              </a:rPr>
              <a:t>Identify Azure File Sync Components</a:t>
            </a:r>
          </a:p>
          <a:p>
            <a:pPr defTabSz="444500">
              <a:spcBef>
                <a:spcPct val="0"/>
              </a:spcBef>
              <a:spcAft>
                <a:spcPts val="2000"/>
              </a:spcAft>
            </a:pPr>
            <a:r>
              <a:rPr lang="en-US" sz="2000" dirty="0">
                <a:solidFill>
                  <a:schemeClr val="tx1"/>
                </a:solidFill>
              </a:rPr>
              <a:t>Deploy File Sync</a:t>
            </a:r>
          </a:p>
          <a:p>
            <a:pPr defTabSz="444500">
              <a:spcBef>
                <a:spcPct val="0"/>
              </a:spcBef>
              <a:spcAft>
                <a:spcPts val="2000"/>
              </a:spcAft>
            </a:pPr>
            <a:r>
              <a:rPr lang="en-US" sz="2000" dirty="0">
                <a:solidFill>
                  <a:schemeClr val="tx1"/>
                </a:solidFill>
              </a:rPr>
              <a:t>Configure Storage with Tools (summary only)</a:t>
            </a:r>
          </a:p>
          <a:p>
            <a:pPr defTabSz="444500">
              <a:spcBef>
                <a:spcPct val="0"/>
              </a:spcBef>
              <a:spcAft>
                <a:spcPts val="2000"/>
              </a:spcAft>
            </a:pPr>
            <a:r>
              <a:rPr lang="en-US" sz="2000" dirty="0">
                <a:solidFill>
                  <a:schemeClr val="tx1"/>
                </a:solidFill>
              </a:rPr>
              <a:t>Summary and Resources</a:t>
            </a:r>
          </a:p>
          <a:p>
            <a:pPr defTabSz="444500">
              <a:spcBef>
                <a:spcPct val="0"/>
              </a:spcBef>
              <a:spcAft>
                <a:spcPts val="2000"/>
              </a:spcAft>
            </a:pPr>
            <a:endParaRPr lang="en-US" sz="2000" dirty="0">
              <a:solidFill>
                <a:schemeClr val="tx1"/>
              </a:solidFill>
            </a:endParaRPr>
          </a:p>
        </p:txBody>
      </p:sp>
      <p:grpSp>
        <p:nvGrpSpPr>
          <p:cNvPr id="4" name="Group 3">
            <a:extLst>
              <a:ext uri="{FF2B5EF4-FFF2-40B4-BE49-F238E27FC236}">
                <a16:creationId xmlns:a16="http://schemas.microsoft.com/office/drawing/2014/main" id="{93C83159-62EF-4A39-BB35-E8CAA59ADDEB}"/>
              </a:ext>
              <a:ext uri="{C183D7F6-B498-43B3-948B-1728B52AA6E4}">
                <adec:decorative xmlns:adec="http://schemas.microsoft.com/office/drawing/2017/decorative" val="1"/>
              </a:ext>
            </a:extLst>
          </p:cNvPr>
          <p:cNvGrpSpPr/>
          <p:nvPr/>
        </p:nvGrpSpPr>
        <p:grpSpPr>
          <a:xfrm>
            <a:off x="3713356" y="414972"/>
            <a:ext cx="528636" cy="4859555"/>
            <a:chOff x="3851667" y="404714"/>
            <a:chExt cx="621973" cy="5902979"/>
          </a:xfrm>
        </p:grpSpPr>
        <p:pic>
          <p:nvPicPr>
            <p:cNvPr id="70" name="Picture 69" descr="Icon of four squares arranged to form a square">
              <a:extLst>
                <a:ext uri="{FF2B5EF4-FFF2-40B4-BE49-F238E27FC236}">
                  <a16:creationId xmlns:a16="http://schemas.microsoft.com/office/drawing/2014/main" id="{C34D6590-EC72-43E8-AB3A-87B758A8DF9A}"/>
                </a:ext>
              </a:extLst>
            </p:cNvPr>
            <p:cNvPicPr>
              <a:picLocks noChangeAspect="1"/>
            </p:cNvPicPr>
            <p:nvPr/>
          </p:nvPicPr>
          <p:blipFill>
            <a:blip r:embed="rId3"/>
            <a:stretch>
              <a:fillRect/>
            </a:stretch>
          </p:blipFill>
          <p:spPr>
            <a:xfrm>
              <a:off x="3851667" y="404714"/>
              <a:ext cx="621973" cy="621973"/>
            </a:xfrm>
            <a:prstGeom prst="rect">
              <a:avLst/>
            </a:prstGeom>
          </p:spPr>
        </p:pic>
        <p:pic>
          <p:nvPicPr>
            <p:cNvPr id="69" name="Picture 68" descr="Icon of a book with a bookmark">
              <a:extLst>
                <a:ext uri="{FF2B5EF4-FFF2-40B4-BE49-F238E27FC236}">
                  <a16:creationId xmlns:a16="http://schemas.microsoft.com/office/drawing/2014/main" id="{CFAA3E0D-402E-4EA4-9F50-1CD572D56521}"/>
                </a:ext>
              </a:extLst>
            </p:cNvPr>
            <p:cNvPicPr>
              <a:picLocks noChangeAspect="1"/>
            </p:cNvPicPr>
            <p:nvPr/>
          </p:nvPicPr>
          <p:blipFill>
            <a:blip r:embed="rId4"/>
            <a:stretch>
              <a:fillRect/>
            </a:stretch>
          </p:blipFill>
          <p:spPr>
            <a:xfrm>
              <a:off x="3851667" y="1108711"/>
              <a:ext cx="621973" cy="621973"/>
            </a:xfrm>
            <a:prstGeom prst="rect">
              <a:avLst/>
            </a:prstGeom>
          </p:spPr>
        </p:pic>
        <p:pic>
          <p:nvPicPr>
            <p:cNvPr id="68" name="Picture 67" descr="Icon of a rectangle, a square and a circle in a straight line">
              <a:extLst>
                <a:ext uri="{FF2B5EF4-FFF2-40B4-BE49-F238E27FC236}">
                  <a16:creationId xmlns:a16="http://schemas.microsoft.com/office/drawing/2014/main" id="{2487469C-908B-4B80-86CB-E355317A672F}"/>
                </a:ext>
              </a:extLst>
            </p:cNvPr>
            <p:cNvPicPr>
              <a:picLocks noChangeAspect="1"/>
            </p:cNvPicPr>
            <p:nvPr/>
          </p:nvPicPr>
          <p:blipFill>
            <a:blip r:embed="rId5"/>
            <a:stretch>
              <a:fillRect/>
            </a:stretch>
          </p:blipFill>
          <p:spPr>
            <a:xfrm>
              <a:off x="3852800" y="1865618"/>
              <a:ext cx="619707" cy="619707"/>
            </a:xfrm>
            <a:prstGeom prst="rect">
              <a:avLst/>
            </a:prstGeom>
          </p:spPr>
        </p:pic>
        <p:pic>
          <p:nvPicPr>
            <p:cNvPr id="67" name="Picture 66" descr="Icon of a screen with a triangle in the middle">
              <a:extLst>
                <a:ext uri="{FF2B5EF4-FFF2-40B4-BE49-F238E27FC236}">
                  <a16:creationId xmlns:a16="http://schemas.microsoft.com/office/drawing/2014/main" id="{9373A9A4-4B5E-46DC-995E-E5752919F25D}"/>
                </a:ext>
              </a:extLst>
            </p:cNvPr>
            <p:cNvPicPr>
              <a:picLocks noChangeAspect="1"/>
            </p:cNvPicPr>
            <p:nvPr/>
          </p:nvPicPr>
          <p:blipFill>
            <a:blip r:embed="rId6"/>
            <a:stretch>
              <a:fillRect/>
            </a:stretch>
          </p:blipFill>
          <p:spPr>
            <a:xfrm>
              <a:off x="3853933" y="2620259"/>
              <a:ext cx="617441" cy="617441"/>
            </a:xfrm>
            <a:prstGeom prst="rect">
              <a:avLst/>
            </a:prstGeom>
          </p:spPr>
        </p:pic>
        <p:pic>
          <p:nvPicPr>
            <p:cNvPr id="88" name="Picture 87" descr="Icon of three concentric arcs">
              <a:extLst>
                <a:ext uri="{FF2B5EF4-FFF2-40B4-BE49-F238E27FC236}">
                  <a16:creationId xmlns:a16="http://schemas.microsoft.com/office/drawing/2014/main" id="{BF0FDE43-789B-4FFD-9D38-A58E3B568EDA}"/>
                </a:ext>
              </a:extLst>
            </p:cNvPr>
            <p:cNvPicPr>
              <a:picLocks noChangeAspect="1"/>
            </p:cNvPicPr>
            <p:nvPr/>
          </p:nvPicPr>
          <p:blipFill>
            <a:blip r:embed="rId7"/>
            <a:stretch>
              <a:fillRect/>
            </a:stretch>
          </p:blipFill>
          <p:spPr>
            <a:xfrm>
              <a:off x="3853933" y="3393939"/>
              <a:ext cx="617441" cy="617441"/>
            </a:xfrm>
            <a:prstGeom prst="rect">
              <a:avLst/>
            </a:prstGeom>
          </p:spPr>
        </p:pic>
        <p:pic>
          <p:nvPicPr>
            <p:cNvPr id="87" name="Picture 86" descr="Icon of four squares connected by lines ">
              <a:extLst>
                <a:ext uri="{FF2B5EF4-FFF2-40B4-BE49-F238E27FC236}">
                  <a16:creationId xmlns:a16="http://schemas.microsoft.com/office/drawing/2014/main" id="{08123658-27C1-443C-83CA-79A8AD7D48EA}"/>
                </a:ext>
              </a:extLst>
            </p:cNvPr>
            <p:cNvPicPr>
              <a:picLocks noChangeAspect="1"/>
            </p:cNvPicPr>
            <p:nvPr/>
          </p:nvPicPr>
          <p:blipFill>
            <a:blip r:embed="rId8"/>
            <a:stretch>
              <a:fillRect/>
            </a:stretch>
          </p:blipFill>
          <p:spPr>
            <a:xfrm>
              <a:off x="3853933" y="4146314"/>
              <a:ext cx="617441" cy="617441"/>
            </a:xfrm>
            <a:prstGeom prst="rect">
              <a:avLst/>
            </a:prstGeom>
          </p:spPr>
        </p:pic>
        <p:pic>
          <p:nvPicPr>
            <p:cNvPr id="86" name="Picture 85" descr="Icon of an arrow in a circular motion and a cloud inside it">
              <a:extLst>
                <a:ext uri="{FF2B5EF4-FFF2-40B4-BE49-F238E27FC236}">
                  <a16:creationId xmlns:a16="http://schemas.microsoft.com/office/drawing/2014/main" id="{EAC00C06-A24F-421F-ABFD-07C45D96DB97}"/>
                </a:ext>
              </a:extLst>
            </p:cNvPr>
            <p:cNvPicPr>
              <a:picLocks noChangeAspect="1"/>
            </p:cNvPicPr>
            <p:nvPr/>
          </p:nvPicPr>
          <p:blipFill>
            <a:blip r:embed="rId9"/>
            <a:stretch>
              <a:fillRect/>
            </a:stretch>
          </p:blipFill>
          <p:spPr>
            <a:xfrm>
              <a:off x="3851667" y="4900955"/>
              <a:ext cx="621973" cy="621973"/>
            </a:xfrm>
            <a:prstGeom prst="rect">
              <a:avLst/>
            </a:prstGeom>
          </p:spPr>
        </p:pic>
        <p:grpSp>
          <p:nvGrpSpPr>
            <p:cNvPr id="18" name="Group 17">
              <a:extLst>
                <a:ext uri="{FF2B5EF4-FFF2-40B4-BE49-F238E27FC236}">
                  <a16:creationId xmlns:a16="http://schemas.microsoft.com/office/drawing/2014/main" id="{043A628B-71E6-43BA-A493-3F51E49C6FBD}"/>
                </a:ext>
              </a:extLst>
            </p:cNvPr>
            <p:cNvGrpSpPr/>
            <p:nvPr/>
          </p:nvGrpSpPr>
          <p:grpSpPr>
            <a:xfrm>
              <a:off x="3853932" y="5653330"/>
              <a:ext cx="617442" cy="654363"/>
              <a:chOff x="10493727" y="629664"/>
              <a:chExt cx="519000" cy="503150"/>
            </a:xfrm>
          </p:grpSpPr>
          <p:pic>
            <p:nvPicPr>
              <p:cNvPr id="19" name="Picture 18">
                <a:extLst>
                  <a:ext uri="{FF2B5EF4-FFF2-40B4-BE49-F238E27FC236}">
                    <a16:creationId xmlns:a16="http://schemas.microsoft.com/office/drawing/2014/main" id="{476F3B76-6CE7-4FC5-AA50-934DBD499000}"/>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20" name="Group 19">
                <a:extLst>
                  <a:ext uri="{FF2B5EF4-FFF2-40B4-BE49-F238E27FC236}">
                    <a16:creationId xmlns:a16="http://schemas.microsoft.com/office/drawing/2014/main" id="{C2D76D30-581A-4380-9CAF-4E33FFD37D34}"/>
                  </a:ext>
                </a:extLst>
              </p:cNvPr>
              <p:cNvGrpSpPr/>
              <p:nvPr/>
            </p:nvGrpSpPr>
            <p:grpSpPr>
              <a:xfrm>
                <a:off x="10604345" y="727773"/>
                <a:ext cx="297764" cy="272864"/>
                <a:chOff x="3876178" y="3413953"/>
                <a:chExt cx="297764" cy="255320"/>
              </a:xfrm>
            </p:grpSpPr>
            <p:sp>
              <p:nvSpPr>
                <p:cNvPr id="21" name="Freeform: Shape 20">
                  <a:extLst>
                    <a:ext uri="{FF2B5EF4-FFF2-40B4-BE49-F238E27FC236}">
                      <a16:creationId xmlns:a16="http://schemas.microsoft.com/office/drawing/2014/main" id="{BA9A7689-7F9D-4523-A74D-1A01DCA793C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3D79246-49D1-47DF-9761-6729444066F2}"/>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018B76A-451C-42AE-9071-01F587B1623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17146EB-8708-4106-8928-C7FE3B78ED5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AD7F50-FBEE-4FD4-95F8-09D7C3607CB0}"/>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420C22-ECDA-44A6-A3D1-25C9C0517A4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4D54F5C-7EAE-44F3-866C-4186B09991D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FCF7EB-94C6-424F-9223-F95B4A96EF0B}"/>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72577541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Files to Blobs</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extLst>
              <p:ext uri="{D42A27DB-BD31-4B8C-83A1-F6EECF244321}">
                <p14:modId xmlns:p14="http://schemas.microsoft.com/office/powerpoint/2010/main" val="2752221851"/>
              </p:ext>
            </p:extLst>
          </p:nvPr>
        </p:nvGraphicFramePr>
        <p:xfrm>
          <a:off x="427038" y="1192212"/>
          <a:ext cx="11582400" cy="4802187"/>
        </p:xfrm>
        <a:graphic>
          <a:graphicData uri="http://schemas.openxmlformats.org/drawingml/2006/table">
            <a:tbl>
              <a:tblPr firstRow="1" firstCol="1" bandRow="1">
                <a:tableStyleId>{2D5ABB26-0587-4C30-8999-92F81FD0307C}</a:tableStyleId>
              </a:tblPr>
              <a:tblGrid>
                <a:gridCol w="1274762">
                  <a:extLst>
                    <a:ext uri="{9D8B030D-6E8A-4147-A177-3AD203B41FA5}">
                      <a16:colId xmlns:a16="http://schemas.microsoft.com/office/drawing/2014/main" val="645021739"/>
                    </a:ext>
                  </a:extLst>
                </a:gridCol>
                <a:gridCol w="4241800">
                  <a:extLst>
                    <a:ext uri="{9D8B030D-6E8A-4147-A177-3AD203B41FA5}">
                      <a16:colId xmlns:a16="http://schemas.microsoft.com/office/drawing/2014/main" val="3259532712"/>
                    </a:ext>
                  </a:extLst>
                </a:gridCol>
                <a:gridCol w="6065838">
                  <a:extLst>
                    <a:ext uri="{9D8B030D-6E8A-4147-A177-3AD203B41FA5}">
                      <a16:colId xmlns:a16="http://schemas.microsoft.com/office/drawing/2014/main" val="1501333279"/>
                    </a:ext>
                  </a:extLst>
                </a:gridCol>
              </a:tblGrid>
              <a:tr h="556775">
                <a:tc>
                  <a:txBody>
                    <a:bodyPr/>
                    <a:lstStyle/>
                    <a:p>
                      <a:pPr marL="0" marR="0" algn="l">
                        <a:lnSpc>
                          <a:spcPct val="100000"/>
                        </a:lnSpc>
                        <a:spcBef>
                          <a:spcPts val="0"/>
                        </a:spcBef>
                        <a:spcAft>
                          <a:spcPts val="0"/>
                        </a:spcAft>
                      </a:pPr>
                      <a:r>
                        <a:rPr lang="en-US" sz="2000" strike="noStrike">
                          <a:solidFill>
                            <a:schemeClr val="bg1"/>
                          </a:solidFill>
                          <a:effectLst/>
                          <a:latin typeface="+mj-lt"/>
                        </a:rPr>
                        <a:t>Feature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Description</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296698">
                <a:tc>
                  <a:txBody>
                    <a:bodyPr/>
                    <a:lstStyle/>
                    <a:p>
                      <a:pPr marL="0" marR="0" algn="l">
                        <a:lnSpc>
                          <a:spcPct val="100000"/>
                        </a:lnSpc>
                        <a:spcBef>
                          <a:spcPts val="600"/>
                        </a:spcBef>
                        <a:spcAft>
                          <a:spcPts val="600"/>
                        </a:spcAft>
                      </a:pPr>
                      <a:r>
                        <a:rPr lang="en-US" sz="2000" strike="noStrike">
                          <a:solidFill>
                            <a:schemeClr val="tx1"/>
                          </a:solidFill>
                          <a:effectLst/>
                          <a:latin typeface="+mj-lt"/>
                        </a:rPr>
                        <a:t>Azure Files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948714">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Client libraries and a </a:t>
                      </a:r>
                      <a:r>
                        <a:rPr lang="en-US" sz="2000" u="none" strike="noStrike">
                          <a:solidFill>
                            <a:schemeClr val="tx1"/>
                          </a:solidFill>
                          <a:effectLst/>
                        </a:rPr>
                        <a:t>REST interface</a:t>
                      </a:r>
                      <a:r>
                        <a:rPr lang="en-US" sz="2000" strike="noStrike">
                          <a:solidFill>
                            <a:schemeClr val="tx1"/>
                          </a:solidFill>
                          <a:effectLst/>
                        </a:rPr>
                        <a:t> that allows unstructured data (flat namespace) to be stored and accessed at a massive scale in block blobs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t>Manage File Shares</a:t>
            </a:r>
          </a:p>
        </p:txBody>
      </p:sp>
      <p:sp>
        <p:nvSpPr>
          <p:cNvPr id="4" name="Rectangle 3">
            <a:extLst>
              <a:ext uri="{FF2B5EF4-FFF2-40B4-BE49-F238E27FC236}">
                <a16:creationId xmlns:a16="http://schemas.microsoft.com/office/drawing/2014/main" id="{3CA5B8B5-2218-48D7-9B85-EDA7B09B6511}"/>
              </a:ext>
            </a:extLst>
          </p:cNvPr>
          <p:cNvSpPr/>
          <p:nvPr/>
        </p:nvSpPr>
        <p:spPr>
          <a:xfrm>
            <a:off x="427034" y="1192212"/>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File share quotas</a:t>
            </a:r>
          </a:p>
        </p:txBody>
      </p:sp>
      <p:sp>
        <p:nvSpPr>
          <p:cNvPr id="5" name="Rectangle 4">
            <a:extLst>
              <a:ext uri="{FF2B5EF4-FFF2-40B4-BE49-F238E27FC236}">
                <a16:creationId xmlns:a16="http://schemas.microsoft.com/office/drawing/2014/main" id="{268FCCA4-83CA-49F4-968F-E3B1C32D6668}"/>
              </a:ext>
            </a:extLst>
          </p:cNvPr>
          <p:cNvSpPr/>
          <p:nvPr/>
        </p:nvSpPr>
        <p:spPr>
          <a:xfrm>
            <a:off x="427034" y="2286733"/>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Windows – ensure port 445 is open</a:t>
            </a:r>
          </a:p>
        </p:txBody>
      </p:sp>
      <p:sp>
        <p:nvSpPr>
          <p:cNvPr id="6" name="Rectangle 5">
            <a:extLst>
              <a:ext uri="{FF2B5EF4-FFF2-40B4-BE49-F238E27FC236}">
                <a16:creationId xmlns:a16="http://schemas.microsoft.com/office/drawing/2014/main" id="{31B041DE-4B2B-4146-A4C9-DA84A1A81F1A}"/>
              </a:ext>
            </a:extLst>
          </p:cNvPr>
          <p:cNvSpPr/>
          <p:nvPr/>
        </p:nvSpPr>
        <p:spPr>
          <a:xfrm>
            <a:off x="427034" y="3381255"/>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Linux – mount the drive</a:t>
            </a:r>
          </a:p>
        </p:txBody>
      </p:sp>
      <p:sp>
        <p:nvSpPr>
          <p:cNvPr id="7" name="Rectangle 6">
            <a:extLst>
              <a:ext uri="{FF2B5EF4-FFF2-40B4-BE49-F238E27FC236}">
                <a16:creationId xmlns:a16="http://schemas.microsoft.com/office/drawing/2014/main" id="{253889F3-1652-4562-8B15-7C4A0DC54B9C}"/>
              </a:ext>
            </a:extLst>
          </p:cNvPr>
          <p:cNvSpPr/>
          <p:nvPr/>
        </p:nvSpPr>
        <p:spPr>
          <a:xfrm>
            <a:off x="427034" y="4475776"/>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MacOS – mount the drive</a:t>
            </a:r>
          </a:p>
        </p:txBody>
      </p:sp>
      <p:sp>
        <p:nvSpPr>
          <p:cNvPr id="8" name="Rectangle 7">
            <a:extLst>
              <a:ext uri="{FF2B5EF4-FFF2-40B4-BE49-F238E27FC236}">
                <a16:creationId xmlns:a16="http://schemas.microsoft.com/office/drawing/2014/main" id="{871EE83B-1ED7-4F0A-80EE-AE2971F91C42}"/>
              </a:ext>
            </a:extLst>
          </p:cNvPr>
          <p:cNvSpPr/>
          <p:nvPr/>
        </p:nvSpPr>
        <p:spPr>
          <a:xfrm>
            <a:off x="427034" y="5570299"/>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Secure transfer required – SMB 3.0 encryption</a:t>
            </a:r>
          </a:p>
        </p:txBody>
      </p:sp>
      <p:sp>
        <p:nvSpPr>
          <p:cNvPr id="3" name="Rectangle 2">
            <a:extLst>
              <a:ext uri="{FF2B5EF4-FFF2-40B4-BE49-F238E27FC236}">
                <a16:creationId xmlns:a16="http://schemas.microsoft.com/office/drawing/2014/main" id="{14B9B472-60FB-4DF4-BE20-6DF04EFFB29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9" name="Object 8" descr="Screenshot of the Connect Windows file share page in the portal. ">
            <a:extLst>
              <a:ext uri="{FF2B5EF4-FFF2-40B4-BE49-F238E27FC236}">
                <a16:creationId xmlns:a16="http://schemas.microsoft.com/office/drawing/2014/main" id="{EBC94452-7A84-4C53-A071-D0391DB48CE4}"/>
              </a:ext>
            </a:extLst>
          </p:cNvPr>
          <p:cNvGraphicFramePr>
            <a:graphicFrameLocks noChangeAspect="1"/>
          </p:cNvGraphicFramePr>
          <p:nvPr>
            <p:extLst>
              <p:ext uri="{D42A27DB-BD31-4B8C-83A1-F6EECF244321}">
                <p14:modId xmlns:p14="http://schemas.microsoft.com/office/powerpoint/2010/main" val="2631819648"/>
              </p:ext>
            </p:extLst>
          </p:nvPr>
        </p:nvGraphicFramePr>
        <p:xfrm>
          <a:off x="7138485" y="1614085"/>
          <a:ext cx="4819068" cy="4070982"/>
        </p:xfrm>
        <a:graphic>
          <a:graphicData uri="http://schemas.openxmlformats.org/presentationml/2006/ole">
            <mc:AlternateContent xmlns:mc="http://schemas.openxmlformats.org/markup-compatibility/2006">
              <mc:Choice xmlns:v="urn:schemas-microsoft-com:vml" Requires="v">
                <p:oleObj name="Bitmap Image" r:id="rId3" imgW="5276880" imgH="4457880" progId="Paint.Picture">
                  <p:embed/>
                </p:oleObj>
              </mc:Choice>
              <mc:Fallback>
                <p:oleObj name="Bitmap Image" r:id="rId3" imgW="5276880" imgH="4457880" progId="Paint.Picture">
                  <p:embed/>
                  <p:pic>
                    <p:nvPicPr>
                      <p:cNvPr id="9" name="Object 8" descr="Screenshot of the Connect Windows file share page in the portal. ">
                        <a:extLst>
                          <a:ext uri="{FF2B5EF4-FFF2-40B4-BE49-F238E27FC236}">
                            <a16:creationId xmlns:a16="http://schemas.microsoft.com/office/drawing/2014/main" id="{EBC94452-7A84-4C53-A071-D0391DB48CE4}"/>
                          </a:ext>
                        </a:extLst>
                      </p:cNvPr>
                      <p:cNvPicPr/>
                      <p:nvPr/>
                    </p:nvPicPr>
                    <p:blipFill>
                      <a:blip r:embed="rId4"/>
                      <a:stretch>
                        <a:fillRect/>
                      </a:stretch>
                    </p:blipFill>
                    <p:spPr>
                      <a:xfrm>
                        <a:off x="7138485" y="1614085"/>
                        <a:ext cx="4819068" cy="4070982"/>
                      </a:xfrm>
                      <a:prstGeom prst="rect">
                        <a:avLst/>
                      </a:prstGeom>
                    </p:spPr>
                  </p:pic>
                </p:oleObj>
              </mc:Fallback>
            </mc:AlternateContent>
          </a:graphicData>
        </a:graphic>
      </p:graphicFrame>
    </p:spTree>
    <p:extLst>
      <p:ext uri="{BB962C8B-B14F-4D97-AF65-F5344CB8AC3E}">
        <p14:creationId xmlns:p14="http://schemas.microsoft.com/office/powerpoint/2010/main" val="38723968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Create File Share Snapshots</a:t>
            </a:r>
          </a:p>
        </p:txBody>
      </p:sp>
      <p:sp>
        <p:nvSpPr>
          <p:cNvPr id="3" name="Rectangle 2">
            <a:extLst>
              <a:ext uri="{FF2B5EF4-FFF2-40B4-BE49-F238E27FC236}">
                <a16:creationId xmlns:a16="http://schemas.microsoft.com/office/drawing/2014/main" id="{A0D89AE0-5EFC-4FB8-A30C-0E2BFA983F59}"/>
              </a:ext>
              <a:ext uri="{C183D7F6-B498-43B3-948B-1728B52AA6E4}">
                <adec:decorative xmlns:adec="http://schemas.microsoft.com/office/drawing/2017/decorative" val="1"/>
              </a:ext>
            </a:extLst>
          </p:cNvPr>
          <p:cNvSpPr/>
          <p:nvPr/>
        </p:nvSpPr>
        <p:spPr bwMode="auto">
          <a:xfrm>
            <a:off x="427034" y="1192214"/>
            <a:ext cx="11582404" cy="3275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A screenshot of creating a snapshot for a file share">
            <a:extLst>
              <a:ext uri="{FF2B5EF4-FFF2-40B4-BE49-F238E27FC236}">
                <a16:creationId xmlns:a16="http://schemas.microsoft.com/office/drawing/2014/main" id="{5F0334D6-5B91-4858-8FA8-02D4C3A58158}"/>
              </a:ext>
            </a:extLst>
          </p:cNvPr>
          <p:cNvPicPr>
            <a:picLocks noChangeAspect="1"/>
          </p:cNvPicPr>
          <p:nvPr/>
        </p:nvPicPr>
        <p:blipFill>
          <a:blip r:embed="rId3"/>
          <a:stretch>
            <a:fillRect/>
          </a:stretch>
        </p:blipFill>
        <p:spPr>
          <a:xfrm>
            <a:off x="609261" y="1698473"/>
            <a:ext cx="11198425" cy="2262494"/>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C5E21175-4CE0-45E9-A062-1F9C6A187625}"/>
              </a:ext>
            </a:extLst>
          </p:cNvPr>
          <p:cNvSpPr/>
          <p:nvPr/>
        </p:nvSpPr>
        <p:spPr>
          <a:xfrm>
            <a:off x="465138" y="4591050"/>
            <a:ext cx="2640015"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a:solidFill>
                  <a:schemeClr val="tx1"/>
                </a:solidFill>
                <a:cs typeface="Segoe UI Semilight"/>
              </a:rPr>
              <a:t>Incremental snapshot that captures the share state at a point in time</a:t>
            </a:r>
          </a:p>
        </p:txBody>
      </p:sp>
      <p:sp>
        <p:nvSpPr>
          <p:cNvPr id="6" name="Rectangle 5">
            <a:extLst>
              <a:ext uri="{FF2B5EF4-FFF2-40B4-BE49-F238E27FC236}">
                <a16:creationId xmlns:a16="http://schemas.microsoft.com/office/drawing/2014/main" id="{DF3DB1A8-D4E2-43AA-AFC8-2855ACD1C2CD}"/>
              </a:ext>
            </a:extLst>
          </p:cNvPr>
          <p:cNvSpPr/>
          <p:nvPr/>
        </p:nvSpPr>
        <p:spPr>
          <a:xfrm>
            <a:off x="3226559" y="4591050"/>
            <a:ext cx="1955044"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Is read-only copy of your data</a:t>
            </a:r>
          </a:p>
        </p:txBody>
      </p:sp>
      <p:sp>
        <p:nvSpPr>
          <p:cNvPr id="7" name="Rectangle 6">
            <a:extLst>
              <a:ext uri="{FF2B5EF4-FFF2-40B4-BE49-F238E27FC236}">
                <a16:creationId xmlns:a16="http://schemas.microsoft.com/office/drawing/2014/main" id="{D6598C55-812F-4665-B947-642733AA609C}"/>
              </a:ext>
            </a:extLst>
          </p:cNvPr>
          <p:cNvSpPr/>
          <p:nvPr/>
        </p:nvSpPr>
        <p:spPr>
          <a:xfrm>
            <a:off x="5303009" y="4591050"/>
            <a:ext cx="2162176"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Snapshot at the file share level,</a:t>
            </a:r>
            <a:br>
              <a:rPr lang="en-US" dirty="0">
                <a:solidFill>
                  <a:schemeClr val="tx1"/>
                </a:solidFill>
                <a:cs typeface="Segoe UI Semilight"/>
              </a:rPr>
            </a:br>
            <a:r>
              <a:rPr lang="en-US" dirty="0">
                <a:solidFill>
                  <a:schemeClr val="tx1"/>
                </a:solidFill>
                <a:cs typeface="Segoe UI Semilight"/>
              </a:rPr>
              <a:t>and restore at</a:t>
            </a:r>
            <a:br>
              <a:rPr lang="en-US" dirty="0">
                <a:solidFill>
                  <a:schemeClr val="tx1"/>
                </a:solidFill>
                <a:cs typeface="Segoe UI Semilight"/>
              </a:rPr>
            </a:br>
            <a:r>
              <a:rPr lang="en-US" dirty="0">
                <a:solidFill>
                  <a:schemeClr val="tx1"/>
                </a:solidFill>
                <a:cs typeface="Segoe UI Semilight"/>
              </a:rPr>
              <a:t>the file level</a:t>
            </a:r>
          </a:p>
        </p:txBody>
      </p:sp>
      <p:sp>
        <p:nvSpPr>
          <p:cNvPr id="9" name="Rectangle 8">
            <a:extLst>
              <a:ext uri="{FF2B5EF4-FFF2-40B4-BE49-F238E27FC236}">
                <a16:creationId xmlns:a16="http://schemas.microsoft.com/office/drawing/2014/main" id="{9DFD0997-429A-41D5-BFE8-FF538D37F4A7}"/>
              </a:ext>
            </a:extLst>
          </p:cNvPr>
          <p:cNvSpPr/>
          <p:nvPr/>
        </p:nvSpPr>
        <p:spPr>
          <a:xfrm>
            <a:off x="7586591" y="4591050"/>
            <a:ext cx="4460949"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application error and data corruption</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accidental deletions or unintended changes</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General backup purposes</a:t>
            </a:r>
            <a:endParaRPr lang="en-US" sz="2000" dirty="0">
              <a:solidFill>
                <a:schemeClr val="tx1"/>
              </a:solidFill>
              <a:latin typeface="+mj-lt"/>
            </a:endParaRPr>
          </a:p>
        </p:txBody>
      </p:sp>
    </p:spTree>
    <p:extLst>
      <p:ext uri="{BB962C8B-B14F-4D97-AF65-F5344CB8AC3E}">
        <p14:creationId xmlns:p14="http://schemas.microsoft.com/office/powerpoint/2010/main" val="5338078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pic>
        <p:nvPicPr>
          <p:cNvPr id="56" name="Picture 55" descr="Icon of four servers">
            <a:extLst>
              <a:ext uri="{FF2B5EF4-FFF2-40B4-BE49-F238E27FC236}">
                <a16:creationId xmlns:a16="http://schemas.microsoft.com/office/drawing/2014/main" id="{FF846BED-270E-4FB0-A6FC-1BC91A89B975}"/>
              </a:ext>
            </a:extLst>
          </p:cNvPr>
          <p:cNvPicPr>
            <a:picLocks noChangeAspect="1"/>
          </p:cNvPicPr>
          <p:nvPr/>
        </p:nvPicPr>
        <p:blipFill>
          <a:blip r:embed="rId3"/>
          <a:stretch>
            <a:fillRect/>
          </a:stretch>
        </p:blipFill>
        <p:spPr>
          <a:xfrm>
            <a:off x="433387" y="1527527"/>
            <a:ext cx="1036320" cy="1034796"/>
          </a:xfrm>
          <a:prstGeom prst="rect">
            <a:avLst/>
          </a:prstGeom>
        </p:spPr>
      </p:pic>
      <p:sp>
        <p:nvSpPr>
          <p:cNvPr id="5" name="Rectangle 4">
            <a:extLst>
              <a:ext uri="{FF2B5EF4-FFF2-40B4-BE49-F238E27FC236}">
                <a16:creationId xmlns:a16="http://schemas.microsoft.com/office/drawing/2014/main" id="{AF2BBC87-90EC-4D10-8041-29535BE9F385}"/>
              </a:ext>
            </a:extLst>
          </p:cNvPr>
          <p:cNvSpPr/>
          <p:nvPr/>
        </p:nvSpPr>
        <p:spPr bwMode="auto">
          <a:xfrm>
            <a:off x="1811337" y="1523717"/>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a file share and upload a file</a:t>
            </a:r>
          </a:p>
        </p:txBody>
      </p:sp>
      <p:cxnSp>
        <p:nvCxnSpPr>
          <p:cNvPr id="17" name="Straight Connector 16">
            <a:extLst>
              <a:ext uri="{FF2B5EF4-FFF2-40B4-BE49-F238E27FC236}">
                <a16:creationId xmlns:a16="http://schemas.microsoft.com/office/drawing/2014/main" id="{27EC4B34-8E7B-4ECD-93F3-677AD9428EF7}"/>
              </a:ext>
              <a:ext uri="{C183D7F6-B498-43B3-948B-1728B52AA6E4}">
                <adec:decorative xmlns:adec="http://schemas.microsoft.com/office/drawing/2017/decorative" val="1"/>
              </a:ext>
            </a:extLst>
          </p:cNvPr>
          <p:cNvCxnSpPr>
            <a:cxnSpLocks/>
          </p:cNvCxnSpPr>
          <p:nvPr/>
        </p:nvCxnSpPr>
        <p:spPr>
          <a:xfrm>
            <a:off x="1828800" y="2678766"/>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hree gears with varying sizes">
            <a:extLst>
              <a:ext uri="{FF2B5EF4-FFF2-40B4-BE49-F238E27FC236}">
                <a16:creationId xmlns:a16="http://schemas.microsoft.com/office/drawing/2014/main" id="{BF556288-65C3-441D-9E3A-195AC043076F}"/>
              </a:ext>
            </a:extLst>
          </p:cNvPr>
          <p:cNvPicPr>
            <a:picLocks noChangeAspect="1"/>
          </p:cNvPicPr>
          <p:nvPr/>
        </p:nvPicPr>
        <p:blipFill>
          <a:blip r:embed="rId4"/>
          <a:stretch>
            <a:fillRect/>
          </a:stretch>
        </p:blipFill>
        <p:spPr>
          <a:xfrm>
            <a:off x="433387" y="2796440"/>
            <a:ext cx="1036320" cy="1034796"/>
          </a:xfrm>
          <a:prstGeom prst="rect">
            <a:avLst/>
          </a:prstGeom>
        </p:spPr>
      </p:pic>
      <p:sp>
        <p:nvSpPr>
          <p:cNvPr id="7" name="Rectangle 6">
            <a:extLst>
              <a:ext uri="{FF2B5EF4-FFF2-40B4-BE49-F238E27FC236}">
                <a16:creationId xmlns:a16="http://schemas.microsoft.com/office/drawing/2014/main" id="{651D0FCC-542E-4F53-A132-BBB8A3595319}"/>
              </a:ext>
            </a:extLst>
          </p:cNvPr>
          <p:cNvSpPr/>
          <p:nvPr/>
        </p:nvSpPr>
        <p:spPr bwMode="auto">
          <a:xfrm>
            <a:off x="1811337" y="2791399"/>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Manage snapshots</a:t>
            </a:r>
          </a:p>
        </p:txBody>
      </p:sp>
      <p:cxnSp>
        <p:nvCxnSpPr>
          <p:cNvPr id="27" name="Straight Connector 26">
            <a:extLst>
              <a:ext uri="{FF2B5EF4-FFF2-40B4-BE49-F238E27FC236}">
                <a16:creationId xmlns:a16="http://schemas.microsoft.com/office/drawing/2014/main" id="{7108E8B3-6A70-4EF0-B8D8-40E37B9A8D81}"/>
              </a:ext>
              <a:ext uri="{C183D7F6-B498-43B3-948B-1728B52AA6E4}">
                <adec:decorative xmlns:adec="http://schemas.microsoft.com/office/drawing/2017/decorative" val="1"/>
              </a:ext>
            </a:extLst>
          </p:cNvPr>
          <p:cNvCxnSpPr>
            <a:cxnSpLocks/>
          </p:cNvCxnSpPr>
          <p:nvPr/>
        </p:nvCxnSpPr>
        <p:spPr>
          <a:xfrm>
            <a:off x="1828800" y="3946448"/>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screen with line charts">
            <a:extLst>
              <a:ext uri="{FF2B5EF4-FFF2-40B4-BE49-F238E27FC236}">
                <a16:creationId xmlns:a16="http://schemas.microsoft.com/office/drawing/2014/main" id="{BD0C5715-B7E4-4A3E-B91F-49B097C449BE}"/>
              </a:ext>
            </a:extLst>
          </p:cNvPr>
          <p:cNvPicPr>
            <a:picLocks noChangeAspect="1"/>
          </p:cNvPicPr>
          <p:nvPr/>
        </p:nvPicPr>
        <p:blipFill>
          <a:blip r:embed="rId5"/>
          <a:stretch>
            <a:fillRect/>
          </a:stretch>
        </p:blipFill>
        <p:spPr>
          <a:xfrm>
            <a:off x="433387" y="4065353"/>
            <a:ext cx="1036320" cy="1036320"/>
          </a:xfrm>
          <a:prstGeom prst="rect">
            <a:avLst/>
          </a:prstGeom>
        </p:spPr>
      </p:pic>
      <p:sp>
        <p:nvSpPr>
          <p:cNvPr id="9" name="Rectangle 8">
            <a:extLst>
              <a:ext uri="{FF2B5EF4-FFF2-40B4-BE49-F238E27FC236}">
                <a16:creationId xmlns:a16="http://schemas.microsoft.com/office/drawing/2014/main" id="{30E789CF-3584-4882-88B4-1D1A31F533EF}"/>
              </a:ext>
            </a:extLst>
          </p:cNvPr>
          <p:cNvSpPr/>
          <p:nvPr/>
        </p:nvSpPr>
        <p:spPr bwMode="auto">
          <a:xfrm>
            <a:off x="1811337" y="4059081"/>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Create a file share (PowerShell - optional)</a:t>
            </a:r>
          </a:p>
        </p:txBody>
      </p:sp>
      <p:cxnSp>
        <p:nvCxnSpPr>
          <p:cNvPr id="28" name="Straight Connector 27">
            <a:extLst>
              <a:ext uri="{FF2B5EF4-FFF2-40B4-BE49-F238E27FC236}">
                <a16:creationId xmlns:a16="http://schemas.microsoft.com/office/drawing/2014/main" id="{522F2DE4-8D50-4D4D-B237-C07AC3ABA2A1}"/>
              </a:ext>
              <a:ext uri="{C183D7F6-B498-43B3-948B-1728B52AA6E4}">
                <adec:decorative xmlns:adec="http://schemas.microsoft.com/office/drawing/2017/decorative" val="1"/>
              </a:ext>
            </a:extLst>
          </p:cNvPr>
          <p:cNvCxnSpPr>
            <a:cxnSpLocks/>
          </p:cNvCxnSpPr>
          <p:nvPr/>
        </p:nvCxnSpPr>
        <p:spPr>
          <a:xfrm>
            <a:off x="1828800" y="5214130"/>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creen with filled chart ">
            <a:extLst>
              <a:ext uri="{FF2B5EF4-FFF2-40B4-BE49-F238E27FC236}">
                <a16:creationId xmlns:a16="http://schemas.microsoft.com/office/drawing/2014/main" id="{D1BC4F6B-BE8B-46D8-A862-E21AF94718FE}"/>
              </a:ext>
            </a:extLst>
          </p:cNvPr>
          <p:cNvPicPr>
            <a:picLocks noChangeAspect="1"/>
          </p:cNvPicPr>
          <p:nvPr/>
        </p:nvPicPr>
        <p:blipFill>
          <a:blip r:embed="rId6"/>
          <a:stretch>
            <a:fillRect/>
          </a:stretch>
        </p:blipFill>
        <p:spPr>
          <a:xfrm>
            <a:off x="433387" y="5335790"/>
            <a:ext cx="1036320" cy="1036320"/>
          </a:xfrm>
          <a:prstGeom prst="rect">
            <a:avLst/>
          </a:prstGeom>
        </p:spPr>
      </p:pic>
      <p:sp>
        <p:nvSpPr>
          <p:cNvPr id="11" name="Rectangle 10">
            <a:extLst>
              <a:ext uri="{FF2B5EF4-FFF2-40B4-BE49-F238E27FC236}">
                <a16:creationId xmlns:a16="http://schemas.microsoft.com/office/drawing/2014/main" id="{809F0DBF-7989-487A-B3BF-3DD05793E8D7}"/>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Mount a file share (PowerShell - optional)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File Sync</a:t>
            </a:r>
          </a:p>
        </p:txBody>
      </p:sp>
      <p:sp>
        <p:nvSpPr>
          <p:cNvPr id="7" name="Rectangle 6">
            <a:extLst>
              <a:ext uri="{FF2B5EF4-FFF2-40B4-BE49-F238E27FC236}">
                <a16:creationId xmlns:a16="http://schemas.microsoft.com/office/drawing/2014/main" id="{0F1FF495-A101-4124-B2D1-F46CDF9A2115}"/>
              </a:ext>
            </a:extLst>
          </p:cNvPr>
          <p:cNvSpPr/>
          <p:nvPr/>
        </p:nvSpPr>
        <p:spPr>
          <a:xfrm>
            <a:off x="1" y="1192213"/>
            <a:ext cx="12436474" cy="947458"/>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bg1"/>
                </a:solidFill>
              </a:rPr>
              <a:t>Centralize your organization's file shares in Azure Files, while keeping the flexibility, performance, and compatibility of an on-premises file server</a:t>
            </a:r>
          </a:p>
        </p:txBody>
      </p:sp>
      <p:sp>
        <p:nvSpPr>
          <p:cNvPr id="2" name="Rectangle 1">
            <a:extLst>
              <a:ext uri="{FF2B5EF4-FFF2-40B4-BE49-F238E27FC236}">
                <a16:creationId xmlns:a16="http://schemas.microsoft.com/office/drawing/2014/main" id="{B26795DE-69D4-4110-BCA2-93D99D7A5E55}"/>
              </a:ext>
            </a:extLst>
          </p:cNvPr>
          <p:cNvSpPr/>
          <p:nvPr/>
        </p:nvSpPr>
        <p:spPr>
          <a:xfrm>
            <a:off x="427034" y="2287943"/>
            <a:ext cx="3738566" cy="40738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514350" indent="-396875">
              <a:spcBef>
                <a:spcPts val="200"/>
              </a:spcBef>
              <a:spcAft>
                <a:spcPts val="200"/>
              </a:spcAft>
              <a:buFont typeface="+mj-lt"/>
              <a:buAutoNum type="arabicPeriod"/>
            </a:pPr>
            <a:r>
              <a:rPr lang="en-US" sz="2200" dirty="0">
                <a:solidFill>
                  <a:schemeClr val="tx1"/>
                </a:solidFill>
              </a:rPr>
              <a:t>Lift and shift</a:t>
            </a:r>
          </a:p>
          <a:p>
            <a:pPr marL="514350" indent="-396875">
              <a:spcBef>
                <a:spcPts val="200"/>
              </a:spcBef>
              <a:spcAft>
                <a:spcPts val="200"/>
              </a:spcAft>
              <a:buFont typeface="+mj-lt"/>
              <a:buAutoNum type="arabicPeriod"/>
            </a:pPr>
            <a:r>
              <a:rPr lang="en-US" sz="2200" dirty="0">
                <a:solidFill>
                  <a:schemeClr val="tx1"/>
                </a:solidFill>
              </a:rPr>
              <a:t>Branch Office backups</a:t>
            </a:r>
          </a:p>
          <a:p>
            <a:pPr marL="514350" indent="-396875">
              <a:spcBef>
                <a:spcPts val="200"/>
              </a:spcBef>
              <a:spcAft>
                <a:spcPts val="200"/>
              </a:spcAft>
              <a:buFont typeface="+mj-lt"/>
              <a:buAutoNum type="arabicPeriod"/>
            </a:pPr>
            <a:r>
              <a:rPr lang="en-US" sz="2200" dirty="0">
                <a:solidFill>
                  <a:schemeClr val="tx1"/>
                </a:solidFill>
              </a:rPr>
              <a:t>Backup and Disaster Recovery</a:t>
            </a:r>
          </a:p>
          <a:p>
            <a:pPr marL="514350" indent="-396875">
              <a:spcBef>
                <a:spcPts val="200"/>
              </a:spcBef>
              <a:spcAft>
                <a:spcPts val="200"/>
              </a:spcAft>
              <a:buFont typeface="+mj-lt"/>
              <a:buAutoNum type="arabicPeriod"/>
            </a:pPr>
            <a:r>
              <a:rPr lang="en-US" sz="2200" dirty="0">
                <a:solidFill>
                  <a:schemeClr val="tx1"/>
                </a:solidFill>
              </a:rPr>
              <a:t>File Archiving</a:t>
            </a:r>
          </a:p>
        </p:txBody>
      </p:sp>
      <p:pic>
        <p:nvPicPr>
          <p:cNvPr id="13" name="Picture 12"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965B28A5-E538-4D48-BEA5-03019EBC97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33" y="2705345"/>
            <a:ext cx="7557824" cy="3133195"/>
          </a:xfrm>
          <a:prstGeom prst="rect">
            <a:avLst/>
          </a:prstGeom>
          <a:noFill/>
        </p:spPr>
      </p:pic>
      <p:sp>
        <p:nvSpPr>
          <p:cNvPr id="4" name="Rectangle 3">
            <a:extLst>
              <a:ext uri="{FF2B5EF4-FFF2-40B4-BE49-F238E27FC236}">
                <a16:creationId xmlns:a16="http://schemas.microsoft.com/office/drawing/2014/main" id="{2E4E37DC-AF71-4DF9-B237-C20189C66D04}"/>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BAC704-1DAF-4D7F-BBCC-7C0BF5C7AB78}"/>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76526"/>
            <a:ext cx="2506662" cy="1641475"/>
          </a:xfrm>
        </p:spPr>
        <p:txBody>
          <a:bodyPr/>
          <a:lstStyle/>
          <a:p>
            <a:r>
              <a:rPr lang="en-US" dirty="0"/>
              <a:t>Configure Storage Accounts Introduction</a:t>
            </a:r>
          </a:p>
        </p:txBody>
      </p:sp>
      <p:sp>
        <p:nvSpPr>
          <p:cNvPr id="5" name="TextBox 4">
            <a:extLst>
              <a:ext uri="{FF2B5EF4-FFF2-40B4-BE49-F238E27FC236}">
                <a16:creationId xmlns:a16="http://schemas.microsoft.com/office/drawing/2014/main" id="{0EFBCDC8-639A-4BD5-B359-42B32A6CA28E}"/>
              </a:ext>
            </a:extLst>
          </p:cNvPr>
          <p:cNvSpPr txBox="1"/>
          <p:nvPr/>
        </p:nvSpPr>
        <p:spPr>
          <a:xfrm>
            <a:off x="4564974" y="335471"/>
            <a:ext cx="7058616" cy="5794343"/>
          </a:xfrm>
          <a:prstGeom prst="rect">
            <a:avLst/>
          </a:prstGeom>
          <a:noFill/>
        </p:spPr>
        <p:txBody>
          <a:bodyPr wrap="square" lIns="0" tIns="0" rIns="0" bIns="0" rtlCol="0">
            <a:spAutoFit/>
          </a:bodyPr>
          <a:lstStyle/>
          <a:p>
            <a:pPr>
              <a:lnSpc>
                <a:spcPct val="200000"/>
              </a:lnSpc>
            </a:pPr>
            <a:r>
              <a:rPr lang="en-US" sz="2400" dirty="0"/>
              <a:t>Implement Azure Storage</a:t>
            </a:r>
          </a:p>
          <a:p>
            <a:pPr>
              <a:lnSpc>
                <a:spcPct val="200000"/>
              </a:lnSpc>
            </a:pPr>
            <a:r>
              <a:rPr lang="en-US" sz="2400" dirty="0"/>
              <a:t>Explore Azure Storage Services</a:t>
            </a:r>
          </a:p>
          <a:p>
            <a:pPr>
              <a:lnSpc>
                <a:spcPct val="200000"/>
              </a:lnSpc>
            </a:pPr>
            <a:r>
              <a:rPr lang="en-US" sz="2400" dirty="0"/>
              <a:t>Determine Storage Account Kinds</a:t>
            </a:r>
          </a:p>
          <a:p>
            <a:pPr>
              <a:lnSpc>
                <a:spcPct val="200000"/>
              </a:lnSpc>
            </a:pPr>
            <a:r>
              <a:rPr lang="en-US" sz="2400" dirty="0"/>
              <a:t>Determine Replication Strategies</a:t>
            </a:r>
          </a:p>
          <a:p>
            <a:pPr>
              <a:lnSpc>
                <a:spcPct val="200000"/>
              </a:lnSpc>
            </a:pPr>
            <a:r>
              <a:rPr lang="en-US" sz="2400" dirty="0"/>
              <a:t>Access Storage</a:t>
            </a:r>
          </a:p>
          <a:p>
            <a:pPr>
              <a:lnSpc>
                <a:spcPct val="200000"/>
              </a:lnSpc>
            </a:pPr>
            <a:r>
              <a:rPr lang="en-US" sz="2400" dirty="0"/>
              <a:t>Secure Storage Endpoints</a:t>
            </a:r>
          </a:p>
          <a:p>
            <a:pPr>
              <a:lnSpc>
                <a:spcPct val="200000"/>
              </a:lnSpc>
            </a:pPr>
            <a:r>
              <a:rPr lang="en-US" sz="2400" dirty="0"/>
              <a:t>Demonstration – Secure a Storage Endpoint</a:t>
            </a:r>
          </a:p>
          <a:p>
            <a:pPr>
              <a:lnSpc>
                <a:spcPct val="200000"/>
              </a:lnSpc>
            </a:pPr>
            <a:r>
              <a:rPr lang="en-US" sz="2400" dirty="0"/>
              <a:t>Summary and Resources</a:t>
            </a:r>
          </a:p>
        </p:txBody>
      </p:sp>
      <p:grpSp>
        <p:nvGrpSpPr>
          <p:cNvPr id="6" name="Group 5">
            <a:extLst>
              <a:ext uri="{FF2B5EF4-FFF2-40B4-BE49-F238E27FC236}">
                <a16:creationId xmlns:a16="http://schemas.microsoft.com/office/drawing/2014/main" id="{E9160AB8-F765-4748-9D40-1F311735CA46}"/>
              </a:ext>
              <a:ext uri="{C183D7F6-B498-43B3-948B-1728B52AA6E4}">
                <adec:decorative xmlns:adec="http://schemas.microsoft.com/office/drawing/2017/decorative" val="1"/>
              </a:ext>
            </a:extLst>
          </p:cNvPr>
          <p:cNvGrpSpPr/>
          <p:nvPr/>
        </p:nvGrpSpPr>
        <p:grpSpPr>
          <a:xfrm>
            <a:off x="3736283" y="441700"/>
            <a:ext cx="657041" cy="5794343"/>
            <a:chOff x="3736283" y="441700"/>
            <a:chExt cx="678699" cy="6111124"/>
          </a:xfrm>
        </p:grpSpPr>
        <p:pic>
          <p:nvPicPr>
            <p:cNvPr id="88" name="Picture 87" descr="Icon of a server with cloud in the middle">
              <a:extLst>
                <a:ext uri="{FF2B5EF4-FFF2-40B4-BE49-F238E27FC236}">
                  <a16:creationId xmlns:a16="http://schemas.microsoft.com/office/drawing/2014/main" id="{FC67EE14-61B0-463B-8AF2-FF615A172009}"/>
                </a:ext>
              </a:extLst>
            </p:cNvPr>
            <p:cNvPicPr>
              <a:picLocks noChangeAspect="1"/>
            </p:cNvPicPr>
            <p:nvPr/>
          </p:nvPicPr>
          <p:blipFill>
            <a:blip r:embed="rId3"/>
            <a:stretch>
              <a:fillRect/>
            </a:stretch>
          </p:blipFill>
          <p:spPr>
            <a:xfrm>
              <a:off x="3736283" y="441700"/>
              <a:ext cx="672085" cy="676049"/>
            </a:xfrm>
            <a:prstGeom prst="rect">
              <a:avLst/>
            </a:prstGeom>
          </p:spPr>
        </p:pic>
        <p:pic>
          <p:nvPicPr>
            <p:cNvPr id="87" name="Picture 86" descr="Icon of three squares and a cloud">
              <a:extLst>
                <a:ext uri="{FF2B5EF4-FFF2-40B4-BE49-F238E27FC236}">
                  <a16:creationId xmlns:a16="http://schemas.microsoft.com/office/drawing/2014/main" id="{9D78929E-082F-465E-8108-2BAD4C40CBF3}"/>
                </a:ext>
              </a:extLst>
            </p:cNvPr>
            <p:cNvPicPr>
              <a:picLocks noChangeAspect="1"/>
            </p:cNvPicPr>
            <p:nvPr/>
          </p:nvPicPr>
          <p:blipFill>
            <a:blip r:embed="rId4"/>
            <a:stretch>
              <a:fillRect/>
            </a:stretch>
          </p:blipFill>
          <p:spPr>
            <a:xfrm>
              <a:off x="3736283" y="1213156"/>
              <a:ext cx="672085" cy="676049"/>
            </a:xfrm>
            <a:prstGeom prst="rect">
              <a:avLst/>
            </a:prstGeom>
          </p:spPr>
        </p:pic>
        <p:pic>
          <p:nvPicPr>
            <p:cNvPr id="86" name="Picture 85" descr="Icon of a datacenter">
              <a:extLst>
                <a:ext uri="{FF2B5EF4-FFF2-40B4-BE49-F238E27FC236}">
                  <a16:creationId xmlns:a16="http://schemas.microsoft.com/office/drawing/2014/main" id="{39C4701B-1532-4220-AA28-CB901DB4CB33}"/>
                </a:ext>
              </a:extLst>
            </p:cNvPr>
            <p:cNvPicPr>
              <a:picLocks noChangeAspect="1"/>
            </p:cNvPicPr>
            <p:nvPr/>
          </p:nvPicPr>
          <p:blipFill>
            <a:blip r:embed="rId5"/>
            <a:stretch>
              <a:fillRect/>
            </a:stretch>
          </p:blipFill>
          <p:spPr>
            <a:xfrm>
              <a:off x="3736283" y="1984612"/>
              <a:ext cx="672085" cy="674716"/>
            </a:xfrm>
            <a:prstGeom prst="rect">
              <a:avLst/>
            </a:prstGeom>
          </p:spPr>
        </p:pic>
        <p:pic>
          <p:nvPicPr>
            <p:cNvPr id="85" name="Picture 84" descr="Icon of three squares and a cloud">
              <a:extLst>
                <a:ext uri="{FF2B5EF4-FFF2-40B4-BE49-F238E27FC236}">
                  <a16:creationId xmlns:a16="http://schemas.microsoft.com/office/drawing/2014/main" id="{13CB4E2A-5B06-47F5-9993-86BA73C2A7BF}"/>
                </a:ext>
              </a:extLst>
            </p:cNvPr>
            <p:cNvPicPr>
              <a:picLocks noChangeAspect="1"/>
            </p:cNvPicPr>
            <p:nvPr/>
          </p:nvPicPr>
          <p:blipFill>
            <a:blip r:embed="rId6"/>
            <a:stretch>
              <a:fillRect/>
            </a:stretch>
          </p:blipFill>
          <p:spPr>
            <a:xfrm>
              <a:off x="3736283" y="2756068"/>
              <a:ext cx="672085" cy="676049"/>
            </a:xfrm>
            <a:prstGeom prst="rect">
              <a:avLst/>
            </a:prstGeom>
          </p:spPr>
        </p:pic>
        <p:pic>
          <p:nvPicPr>
            <p:cNvPr id="84" name="Picture 83" descr="Icon of a magnifying glass">
              <a:extLst>
                <a:ext uri="{FF2B5EF4-FFF2-40B4-BE49-F238E27FC236}">
                  <a16:creationId xmlns:a16="http://schemas.microsoft.com/office/drawing/2014/main" id="{689D0B3C-C345-403F-8094-03685628C538}"/>
                </a:ext>
              </a:extLst>
            </p:cNvPr>
            <p:cNvPicPr>
              <a:picLocks noChangeAspect="1"/>
            </p:cNvPicPr>
            <p:nvPr/>
          </p:nvPicPr>
          <p:blipFill>
            <a:blip r:embed="rId7"/>
            <a:stretch>
              <a:fillRect/>
            </a:stretch>
          </p:blipFill>
          <p:spPr>
            <a:xfrm>
              <a:off x="3736283" y="3527524"/>
              <a:ext cx="672085" cy="674716"/>
            </a:xfrm>
            <a:prstGeom prst="rect">
              <a:avLst/>
            </a:prstGeom>
          </p:spPr>
        </p:pic>
        <p:pic>
          <p:nvPicPr>
            <p:cNvPr id="83" name="Picture 82" descr="Icon of a tablet">
              <a:extLst>
                <a:ext uri="{FF2B5EF4-FFF2-40B4-BE49-F238E27FC236}">
                  <a16:creationId xmlns:a16="http://schemas.microsoft.com/office/drawing/2014/main" id="{4DD7F582-31D9-4927-A485-07A5C0FB5FE1}"/>
                </a:ext>
              </a:extLst>
            </p:cNvPr>
            <p:cNvPicPr>
              <a:picLocks noChangeAspect="1"/>
            </p:cNvPicPr>
            <p:nvPr/>
          </p:nvPicPr>
          <p:blipFill>
            <a:blip r:embed="rId8"/>
            <a:stretch>
              <a:fillRect/>
            </a:stretch>
          </p:blipFill>
          <p:spPr>
            <a:xfrm>
              <a:off x="3736283" y="4298980"/>
              <a:ext cx="672085" cy="676049"/>
            </a:xfrm>
            <a:prstGeom prst="rect">
              <a:avLst/>
            </a:prstGeom>
          </p:spPr>
        </p:pic>
        <p:pic>
          <p:nvPicPr>
            <p:cNvPr id="82" name="Picture 81" descr="Icon of a webpage">
              <a:extLst>
                <a:ext uri="{FF2B5EF4-FFF2-40B4-BE49-F238E27FC236}">
                  <a16:creationId xmlns:a16="http://schemas.microsoft.com/office/drawing/2014/main" id="{8D6BC3BF-BBE0-4DC9-AC6B-7F244F4AA1FD}"/>
                </a:ext>
              </a:extLst>
            </p:cNvPr>
            <p:cNvPicPr>
              <a:picLocks noChangeAspect="1"/>
            </p:cNvPicPr>
            <p:nvPr/>
          </p:nvPicPr>
          <p:blipFill>
            <a:blip r:embed="rId9"/>
            <a:stretch>
              <a:fillRect/>
            </a:stretch>
          </p:blipFill>
          <p:spPr>
            <a:xfrm>
              <a:off x="3736283" y="5070434"/>
              <a:ext cx="672085" cy="674716"/>
            </a:xfrm>
            <a:prstGeom prst="rect">
              <a:avLst/>
            </a:prstGeom>
          </p:spPr>
        </p:pic>
        <p:pic>
          <p:nvPicPr>
            <p:cNvPr id="19" name="Picture 18">
              <a:extLst>
                <a:ext uri="{FF2B5EF4-FFF2-40B4-BE49-F238E27FC236}">
                  <a16:creationId xmlns:a16="http://schemas.microsoft.com/office/drawing/2014/main" id="{45342ECE-0DD1-4364-A7C7-B9346AD58BEF}"/>
                </a:ext>
              </a:extLst>
            </p:cNvPr>
            <p:cNvPicPr>
              <a:picLocks noChangeAspect="1"/>
            </p:cNvPicPr>
            <p:nvPr/>
          </p:nvPicPr>
          <p:blipFill>
            <a:blip r:embed="rId10"/>
            <a:stretch>
              <a:fillRect/>
            </a:stretch>
          </p:blipFill>
          <p:spPr>
            <a:xfrm>
              <a:off x="3745291" y="5905851"/>
              <a:ext cx="669691" cy="646973"/>
            </a:xfrm>
            <a:prstGeom prst="rect">
              <a:avLst/>
            </a:prstGeom>
          </p:spPr>
        </p:pic>
        <p:grpSp>
          <p:nvGrpSpPr>
            <p:cNvPr id="20" name="Group 19">
              <a:extLst>
                <a:ext uri="{FF2B5EF4-FFF2-40B4-BE49-F238E27FC236}">
                  <a16:creationId xmlns:a16="http://schemas.microsoft.com/office/drawing/2014/main" id="{533EA65A-19DA-4307-BF7B-9685DB58313B}"/>
                </a:ext>
              </a:extLst>
            </p:cNvPr>
            <p:cNvGrpSpPr/>
            <p:nvPr/>
          </p:nvGrpSpPr>
          <p:grpSpPr>
            <a:xfrm>
              <a:off x="3887370" y="6032001"/>
              <a:ext cx="384219" cy="350861"/>
              <a:chOff x="3876178" y="3413953"/>
              <a:chExt cx="297764" cy="255320"/>
            </a:xfrm>
          </p:grpSpPr>
          <p:sp>
            <p:nvSpPr>
              <p:cNvPr id="21" name="Freeform: Shape 20">
                <a:extLst>
                  <a:ext uri="{FF2B5EF4-FFF2-40B4-BE49-F238E27FC236}">
                    <a16:creationId xmlns:a16="http://schemas.microsoft.com/office/drawing/2014/main" id="{57EC781E-54C7-4309-BCAC-DCC018A9436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E54CF65-7587-4E29-8FF9-B660241CB7D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405824A-AF77-4B4E-8622-669B6360B07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C15031D-4D5F-4D63-A36F-5DFB0C19049F}"/>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76D44D-E027-4946-959C-5D627154D5B7}"/>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D12A4C5-BE83-4F0F-8BA3-5608AFCD178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ED9E246-A03E-4428-B7FF-1F6820449FB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32392C-B2AA-42D6-AB5C-AB8D5DD99DB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Identify File Sync Components</a:t>
            </a:r>
          </a:p>
        </p:txBody>
      </p:sp>
      <p:sp>
        <p:nvSpPr>
          <p:cNvPr id="4" name="Rectangle 3">
            <a:extLst>
              <a:ext uri="{FF2B5EF4-FFF2-40B4-BE49-F238E27FC236}">
                <a16:creationId xmlns:a16="http://schemas.microsoft.com/office/drawing/2014/main" id="{89658B6D-6A33-48E2-B8B2-686BC5015A7E}"/>
              </a:ext>
            </a:extLst>
          </p:cNvPr>
          <p:cNvSpPr/>
          <p:nvPr/>
        </p:nvSpPr>
        <p:spPr>
          <a:xfrm>
            <a:off x="427034" y="1230208"/>
            <a:ext cx="6504118" cy="41908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Storage Sync Service </a:t>
            </a:r>
            <a:r>
              <a:rPr lang="en-US" dirty="0">
                <a:solidFill>
                  <a:schemeClr val="tx1"/>
                </a:solidFill>
              </a:rPr>
              <a:t>is the top-level resource</a:t>
            </a:r>
          </a:p>
        </p:txBody>
      </p:sp>
      <p:sp>
        <p:nvSpPr>
          <p:cNvPr id="5" name="Rectangle 4">
            <a:extLst>
              <a:ext uri="{FF2B5EF4-FFF2-40B4-BE49-F238E27FC236}">
                <a16:creationId xmlns:a16="http://schemas.microsoft.com/office/drawing/2014/main" id="{6B28F4F4-4E5B-498B-9443-3C43113AF1D6}"/>
              </a:ext>
            </a:extLst>
          </p:cNvPr>
          <p:cNvSpPr/>
          <p:nvPr/>
        </p:nvSpPr>
        <p:spPr>
          <a:xfrm>
            <a:off x="427034" y="187612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registered server </a:t>
            </a:r>
            <a:r>
              <a:rPr lang="en-US" dirty="0">
                <a:solidFill>
                  <a:schemeClr val="tx1"/>
                </a:solidFill>
              </a:rPr>
              <a:t>object represents a trust relationship between your server (or cluster) and the Storage Sync Service </a:t>
            </a:r>
          </a:p>
        </p:txBody>
      </p:sp>
      <p:sp>
        <p:nvSpPr>
          <p:cNvPr id="6" name="Rectangle 5">
            <a:extLst>
              <a:ext uri="{FF2B5EF4-FFF2-40B4-BE49-F238E27FC236}">
                <a16:creationId xmlns:a16="http://schemas.microsoft.com/office/drawing/2014/main" id="{4334950F-FF22-4BB6-8DC8-BAC66AF01EB0}"/>
              </a:ext>
            </a:extLst>
          </p:cNvPr>
          <p:cNvSpPr/>
          <p:nvPr/>
        </p:nvSpPr>
        <p:spPr>
          <a:xfrm>
            <a:off x="427034" y="296176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The </a:t>
            </a:r>
            <a:r>
              <a:rPr lang="en-US">
                <a:solidFill>
                  <a:schemeClr val="tx1"/>
                </a:solidFill>
                <a:latin typeface="+mj-lt"/>
              </a:rPr>
              <a:t>Azure File Sync agent </a:t>
            </a:r>
            <a:r>
              <a:rPr lang="en-US">
                <a:solidFill>
                  <a:schemeClr val="tx1"/>
                </a:solidFill>
              </a:rPr>
              <a:t>is a downloadable package that enables Windows Server to be synced with an Azure file share </a:t>
            </a:r>
          </a:p>
        </p:txBody>
      </p:sp>
      <p:sp>
        <p:nvSpPr>
          <p:cNvPr id="7" name="Rectangle 6">
            <a:extLst>
              <a:ext uri="{FF2B5EF4-FFF2-40B4-BE49-F238E27FC236}">
                <a16:creationId xmlns:a16="http://schemas.microsoft.com/office/drawing/2014/main" id="{84FB08CA-EA7B-4F0C-A5BD-EBF5982ACB4D}"/>
              </a:ext>
            </a:extLst>
          </p:cNvPr>
          <p:cNvSpPr/>
          <p:nvPr/>
        </p:nvSpPr>
        <p:spPr>
          <a:xfrm>
            <a:off x="427034" y="404740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server endpoint </a:t>
            </a:r>
            <a:r>
              <a:rPr lang="en-US">
                <a:solidFill>
                  <a:schemeClr val="tx1"/>
                </a:solidFill>
              </a:rPr>
              <a:t>represents a specific location on a registered server, such as a folder </a:t>
            </a:r>
          </a:p>
        </p:txBody>
      </p:sp>
      <p:sp>
        <p:nvSpPr>
          <p:cNvPr id="8" name="Rectangle 7">
            <a:extLst>
              <a:ext uri="{FF2B5EF4-FFF2-40B4-BE49-F238E27FC236}">
                <a16:creationId xmlns:a16="http://schemas.microsoft.com/office/drawing/2014/main" id="{C2203302-AA16-465E-9AC4-BFB4B76A409C}"/>
              </a:ext>
            </a:extLst>
          </p:cNvPr>
          <p:cNvSpPr/>
          <p:nvPr/>
        </p:nvSpPr>
        <p:spPr>
          <a:xfrm>
            <a:off x="427034" y="5133042"/>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cloud endpoint </a:t>
            </a:r>
            <a:r>
              <a:rPr lang="en-US">
                <a:solidFill>
                  <a:schemeClr val="tx1"/>
                </a:solidFill>
              </a:rPr>
              <a:t>is an Azure file share</a:t>
            </a:r>
          </a:p>
        </p:txBody>
      </p:sp>
      <p:sp>
        <p:nvSpPr>
          <p:cNvPr id="19" name="Rectangle 18">
            <a:extLst>
              <a:ext uri="{FF2B5EF4-FFF2-40B4-BE49-F238E27FC236}">
                <a16:creationId xmlns:a16="http://schemas.microsoft.com/office/drawing/2014/main" id="{A9C9E5B2-2A71-484F-BD69-759CE7D7CF5D}"/>
              </a:ext>
            </a:extLst>
          </p:cNvPr>
          <p:cNvSpPr/>
          <p:nvPr/>
        </p:nvSpPr>
        <p:spPr>
          <a:xfrm>
            <a:off x="427034" y="5875158"/>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sync group </a:t>
            </a:r>
            <a:r>
              <a:rPr lang="en-US">
                <a:solidFill>
                  <a:schemeClr val="tx1"/>
                </a:solidFill>
              </a:rPr>
              <a:t>defines which files are kept in sync</a:t>
            </a:r>
          </a:p>
        </p:txBody>
      </p:sp>
      <p:sp>
        <p:nvSpPr>
          <p:cNvPr id="3" name="Rectangle 2">
            <a:extLst>
              <a:ext uri="{FF2B5EF4-FFF2-40B4-BE49-F238E27FC236}">
                <a16:creationId xmlns:a16="http://schemas.microsoft.com/office/drawing/2014/main" id="{54EBB183-186B-4BCB-BC04-19586596891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File sync components. ">
            <a:extLst>
              <a:ext uri="{FF2B5EF4-FFF2-40B4-BE49-F238E27FC236}">
                <a16:creationId xmlns:a16="http://schemas.microsoft.com/office/drawing/2014/main" id="{E1AEF4EF-2444-4E66-993D-4088F3DD5109}"/>
              </a:ext>
            </a:extLst>
          </p:cNvPr>
          <p:cNvPicPr>
            <a:picLocks noChangeAspect="1"/>
          </p:cNvPicPr>
          <p:nvPr/>
        </p:nvPicPr>
        <p:blipFill>
          <a:blip r:embed="rId3"/>
          <a:stretch>
            <a:fillRect/>
          </a:stretch>
        </p:blipFill>
        <p:spPr>
          <a:xfrm>
            <a:off x="7251846" y="1298740"/>
            <a:ext cx="4365114" cy="4956478"/>
          </a:xfrm>
          <a:prstGeom prst="rect">
            <a:avLst/>
          </a:prstGeom>
        </p:spPr>
      </p:pic>
    </p:spTree>
    <p:extLst>
      <p:ext uri="{BB962C8B-B14F-4D97-AF65-F5344CB8AC3E}">
        <p14:creationId xmlns:p14="http://schemas.microsoft.com/office/powerpoint/2010/main" val="173664725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File Sync</a:t>
            </a:r>
          </a:p>
        </p:txBody>
      </p:sp>
      <p:sp>
        <p:nvSpPr>
          <p:cNvPr id="12" name="Rectangle 11">
            <a:extLst>
              <a:ext uri="{FF2B5EF4-FFF2-40B4-BE49-F238E27FC236}">
                <a16:creationId xmlns:a16="http://schemas.microsoft.com/office/drawing/2014/main" id="{ECE400D0-CCBA-4FD3-A4E2-10B25AFA431C}"/>
              </a:ext>
              <a:ext uri="{C183D7F6-B498-43B3-948B-1728B52AA6E4}">
                <adec:decorative xmlns:adec="http://schemas.microsoft.com/office/drawing/2017/decorative" val="1"/>
              </a:ext>
            </a:extLst>
          </p:cNvPr>
          <p:cNvSpPr/>
          <p:nvPr/>
        </p:nvSpPr>
        <p:spPr>
          <a:xfrm>
            <a:off x="427038" y="1192211"/>
            <a:ext cx="11582403" cy="516953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grpSp>
        <p:nvGrpSpPr>
          <p:cNvPr id="21" name="Group 20" descr="Four steps: deploy the storage sync service, prepare windows servers, install the file sync agent, and register the windows server. ">
            <a:extLst>
              <a:ext uri="{FF2B5EF4-FFF2-40B4-BE49-F238E27FC236}">
                <a16:creationId xmlns:a16="http://schemas.microsoft.com/office/drawing/2014/main" id="{2E888331-AB7D-4BC9-AA1C-BD2DDEC9DD77}"/>
              </a:ext>
            </a:extLst>
          </p:cNvPr>
          <p:cNvGrpSpPr/>
          <p:nvPr/>
        </p:nvGrpSpPr>
        <p:grpSpPr>
          <a:xfrm>
            <a:off x="982398" y="1192211"/>
            <a:ext cx="10498666" cy="4903733"/>
            <a:chOff x="2234991" y="1370067"/>
            <a:chExt cx="8411657" cy="4903733"/>
          </a:xfrm>
        </p:grpSpPr>
        <p:pic>
          <p:nvPicPr>
            <p:cNvPr id="4" name="Picture 3" descr="Flowchart showing the prerequisites that need to be configured before synchronizing files using Azure File Sync ">
              <a:extLst>
                <a:ext uri="{FF2B5EF4-FFF2-40B4-BE49-F238E27FC236}">
                  <a16:creationId xmlns:a16="http://schemas.microsoft.com/office/drawing/2014/main" id="{6146F32E-2A31-4D40-8202-A1B31B618A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234991" y="1370067"/>
              <a:ext cx="7173488" cy="2263112"/>
            </a:xfrm>
            <a:prstGeom prst="rect">
              <a:avLst/>
            </a:prstGeom>
            <a:noFill/>
          </p:spPr>
        </p:pic>
        <p:cxnSp>
          <p:nvCxnSpPr>
            <p:cNvPr id="6" name="Straight Arrow Connector 5" descr="Arrow pointing down">
              <a:extLst>
                <a:ext uri="{FF2B5EF4-FFF2-40B4-BE49-F238E27FC236}">
                  <a16:creationId xmlns:a16="http://schemas.microsoft.com/office/drawing/2014/main" id="{2BD96721-4FB6-4873-AA56-E3B889603EAA}"/>
                </a:ext>
                <a:ext uri="{C183D7F6-B498-43B3-948B-1728B52AA6E4}">
                  <adec:decorative xmlns:adec="http://schemas.microsoft.com/office/drawing/2017/decorative" val="0"/>
                </a:ext>
              </a:extLst>
            </p:cNvPr>
            <p:cNvCxnSpPr>
              <a:cxnSpLocks/>
            </p:cNvCxnSpPr>
            <p:nvPr/>
          </p:nvCxnSpPr>
          <p:spPr>
            <a:xfrm>
              <a:off x="32893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Screenshot of the deploy storage sync service page with name, subscription, resource group, and location">
              <a:extLst>
                <a:ext uri="{FF2B5EF4-FFF2-40B4-BE49-F238E27FC236}">
                  <a16:creationId xmlns:a16="http://schemas.microsoft.com/office/drawing/2014/main" id="{5F9DDCD6-BFEE-4492-9C8E-21F1F45DC6BC}"/>
                </a:ext>
              </a:extLst>
            </p:cNvPr>
            <p:cNvPicPr>
              <a:picLocks noChangeAspect="1"/>
            </p:cNvPicPr>
            <p:nvPr/>
          </p:nvPicPr>
          <p:blipFill>
            <a:blip r:embed="rId4"/>
            <a:stretch>
              <a:fillRect/>
            </a:stretch>
          </p:blipFill>
          <p:spPr>
            <a:xfrm>
              <a:off x="2338357" y="3788715"/>
              <a:ext cx="1901886" cy="2446127"/>
            </a:xfrm>
            <a:prstGeom prst="rect">
              <a:avLst/>
            </a:prstGeom>
            <a:ln>
              <a:solidFill>
                <a:schemeClr val="bg1">
                  <a:lumMod val="65000"/>
                </a:schemeClr>
              </a:solidFill>
            </a:ln>
          </p:spPr>
        </p:pic>
        <p:cxnSp>
          <p:nvCxnSpPr>
            <p:cNvPr id="16" name="Straight Arrow Connector 15" descr="Arrow pointing down">
              <a:extLst>
                <a:ext uri="{FF2B5EF4-FFF2-40B4-BE49-F238E27FC236}">
                  <a16:creationId xmlns:a16="http://schemas.microsoft.com/office/drawing/2014/main" id="{7AB9E20E-E343-46FE-B5E2-FDB05842D78A}"/>
                </a:ext>
                <a:ext uri="{C183D7F6-B498-43B3-948B-1728B52AA6E4}">
                  <adec:decorative xmlns:adec="http://schemas.microsoft.com/office/drawing/2017/decorative" val="1"/>
                </a:ext>
              </a:extLst>
            </p:cNvPr>
            <p:cNvCxnSpPr>
              <a:cxnSpLocks/>
            </p:cNvCxnSpPr>
            <p:nvPr/>
          </p:nvCxnSpPr>
          <p:spPr>
            <a:xfrm>
              <a:off x="85471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0" name="Picture 19" descr="Screenshot of the choose a file sync service wizard with azure subscription, resource group, an storage sync service">
              <a:extLst>
                <a:ext uri="{FF2B5EF4-FFF2-40B4-BE49-F238E27FC236}">
                  <a16:creationId xmlns:a16="http://schemas.microsoft.com/office/drawing/2014/main" id="{672B4365-0993-4B2F-BAD4-1C3FCFB5C003}"/>
                </a:ext>
              </a:extLst>
            </p:cNvPr>
            <p:cNvPicPr>
              <a:picLocks noChangeAspect="1"/>
            </p:cNvPicPr>
            <p:nvPr/>
          </p:nvPicPr>
          <p:blipFill>
            <a:blip r:embed="rId5"/>
            <a:stretch>
              <a:fillRect/>
            </a:stretch>
          </p:blipFill>
          <p:spPr>
            <a:xfrm>
              <a:off x="6565901" y="3788714"/>
              <a:ext cx="4080747" cy="2485086"/>
            </a:xfrm>
            <a:prstGeom prst="rect">
              <a:avLst/>
            </a:prstGeom>
          </p:spPr>
        </p:pic>
      </p:grpSp>
    </p:spTree>
    <p:extLst>
      <p:ext uri="{BB962C8B-B14F-4D97-AF65-F5344CB8AC3E}">
        <p14:creationId xmlns:p14="http://schemas.microsoft.com/office/powerpoint/2010/main" val="139502450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AC88-A7D4-460B-AE23-D45A90C4030C}"/>
              </a:ext>
            </a:extLst>
          </p:cNvPr>
          <p:cNvSpPr>
            <a:spLocks noGrp="1"/>
          </p:cNvSpPr>
          <p:nvPr>
            <p:ph type="title"/>
          </p:nvPr>
        </p:nvSpPr>
        <p:spPr/>
        <p:txBody>
          <a:bodyPr/>
          <a:lstStyle/>
          <a:p>
            <a:r>
              <a:rPr lang="en-US" dirty="0"/>
              <a:t>Configure Storage with Tools</a:t>
            </a:r>
          </a:p>
        </p:txBody>
      </p:sp>
      <p:sp>
        <p:nvSpPr>
          <p:cNvPr id="4" name="Rectangle 3">
            <a:extLst>
              <a:ext uri="{FF2B5EF4-FFF2-40B4-BE49-F238E27FC236}">
                <a16:creationId xmlns:a16="http://schemas.microsoft.com/office/drawing/2014/main" id="{2C7B99FD-B171-4E19-A480-820C316AA66A}"/>
              </a:ext>
            </a:extLst>
          </p:cNvPr>
          <p:cNvSpPr/>
          <p:nvPr/>
        </p:nvSpPr>
        <p:spPr>
          <a:xfrm>
            <a:off x="465139" y="1440415"/>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Azure Storage Explorer</a:t>
            </a:r>
          </a:p>
        </p:txBody>
      </p:sp>
      <p:sp>
        <p:nvSpPr>
          <p:cNvPr id="6" name="Rectangle 5">
            <a:extLst>
              <a:ext uri="{FF2B5EF4-FFF2-40B4-BE49-F238E27FC236}">
                <a16:creationId xmlns:a16="http://schemas.microsoft.com/office/drawing/2014/main" id="{4096BC57-3B51-4CEC-8499-5CDCFD021BBE}"/>
              </a:ext>
            </a:extLst>
          </p:cNvPr>
          <p:cNvSpPr/>
          <p:nvPr/>
        </p:nvSpPr>
        <p:spPr>
          <a:xfrm>
            <a:off x="4323269" y="1471498"/>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The Import and Export service</a:t>
            </a:r>
          </a:p>
        </p:txBody>
      </p:sp>
      <p:sp>
        <p:nvSpPr>
          <p:cNvPr id="8" name="Rectangle 7">
            <a:extLst>
              <a:ext uri="{FF2B5EF4-FFF2-40B4-BE49-F238E27FC236}">
                <a16:creationId xmlns:a16="http://schemas.microsoft.com/office/drawing/2014/main" id="{C6F824EE-8ECD-4715-83B6-21142B07D8AA}"/>
              </a:ext>
            </a:extLst>
          </p:cNvPr>
          <p:cNvSpPr/>
          <p:nvPr/>
        </p:nvSpPr>
        <p:spPr>
          <a:xfrm>
            <a:off x="8211215" y="1471498"/>
            <a:ext cx="3370881"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err="1">
                <a:solidFill>
                  <a:schemeClr val="bg1"/>
                </a:solidFill>
              </a:rPr>
              <a:t>AzCopy</a:t>
            </a:r>
            <a:endParaRPr lang="en-US" dirty="0">
              <a:solidFill>
                <a:schemeClr val="bg1"/>
              </a:solidFill>
            </a:endParaRPr>
          </a:p>
        </p:txBody>
      </p:sp>
      <p:pic>
        <p:nvPicPr>
          <p:cNvPr id="18" name="Picture 17" descr="Screenshot storage explorer menu. ">
            <a:extLst>
              <a:ext uri="{FF2B5EF4-FFF2-40B4-BE49-F238E27FC236}">
                <a16:creationId xmlns:a16="http://schemas.microsoft.com/office/drawing/2014/main" id="{40FC83E3-94FC-4E65-AEC2-8E54AC3EADE4}"/>
              </a:ext>
            </a:extLst>
          </p:cNvPr>
          <p:cNvPicPr>
            <a:picLocks noChangeAspect="1"/>
          </p:cNvPicPr>
          <p:nvPr/>
        </p:nvPicPr>
        <p:blipFill>
          <a:blip r:embed="rId3"/>
          <a:stretch>
            <a:fillRect/>
          </a:stretch>
        </p:blipFill>
        <p:spPr>
          <a:xfrm>
            <a:off x="465138" y="2281029"/>
            <a:ext cx="3352593" cy="3361488"/>
          </a:xfrm>
          <a:prstGeom prst="rect">
            <a:avLst/>
          </a:prstGeom>
          <a:ln>
            <a:solidFill>
              <a:schemeClr val="tx1"/>
            </a:solidFill>
          </a:ln>
        </p:spPr>
      </p:pic>
      <p:graphicFrame>
        <p:nvGraphicFramePr>
          <p:cNvPr id="19" name="Object 18" descr="Screenshot portal import export job page. ">
            <a:extLst>
              <a:ext uri="{FF2B5EF4-FFF2-40B4-BE49-F238E27FC236}">
                <a16:creationId xmlns:a16="http://schemas.microsoft.com/office/drawing/2014/main" id="{67FFD528-7DA9-4FEF-AFF5-35733405B17D}"/>
              </a:ext>
            </a:extLst>
          </p:cNvPr>
          <p:cNvGraphicFramePr>
            <a:graphicFrameLocks noChangeAspect="1"/>
          </p:cNvGraphicFramePr>
          <p:nvPr>
            <p:extLst>
              <p:ext uri="{D42A27DB-BD31-4B8C-83A1-F6EECF244321}">
                <p14:modId xmlns:p14="http://schemas.microsoft.com/office/powerpoint/2010/main" val="1456596599"/>
              </p:ext>
            </p:extLst>
          </p:nvPr>
        </p:nvGraphicFramePr>
        <p:xfrm>
          <a:off x="4323268" y="2336784"/>
          <a:ext cx="3437983" cy="2859683"/>
        </p:xfrm>
        <a:graphic>
          <a:graphicData uri="http://schemas.openxmlformats.org/presentationml/2006/ole">
            <mc:AlternateContent xmlns:mc="http://schemas.openxmlformats.org/markup-compatibility/2006">
              <mc:Choice xmlns:v="urn:schemas-microsoft-com:vml" Requires="v">
                <p:oleObj name="Bitmap Image" r:id="rId4" imgW="4924440" imgH="4038480" progId="Paint.Picture">
                  <p:embed/>
                </p:oleObj>
              </mc:Choice>
              <mc:Fallback>
                <p:oleObj name="Bitmap Image" r:id="rId4" imgW="4924440" imgH="4038480" progId="Paint.Picture">
                  <p:embed/>
                  <p:pic>
                    <p:nvPicPr>
                      <p:cNvPr id="19" name="Object 18" descr="Screenshot portal import export job page. ">
                        <a:extLst>
                          <a:ext uri="{FF2B5EF4-FFF2-40B4-BE49-F238E27FC236}">
                            <a16:creationId xmlns:a16="http://schemas.microsoft.com/office/drawing/2014/main" id="{67FFD528-7DA9-4FEF-AFF5-35733405B17D}"/>
                          </a:ext>
                        </a:extLst>
                      </p:cNvPr>
                      <p:cNvPicPr/>
                      <p:nvPr/>
                    </p:nvPicPr>
                    <p:blipFill>
                      <a:blip r:embed="rId5"/>
                      <a:stretch>
                        <a:fillRect/>
                      </a:stretch>
                    </p:blipFill>
                    <p:spPr>
                      <a:xfrm>
                        <a:off x="4323268" y="2336784"/>
                        <a:ext cx="3437983" cy="2859683"/>
                      </a:xfrm>
                      <a:prstGeom prst="rect">
                        <a:avLst/>
                      </a:prstGeom>
                      <a:ln>
                        <a:solidFill>
                          <a:schemeClr val="tx1"/>
                        </a:solidFill>
                      </a:ln>
                    </p:spPr>
                  </p:pic>
                </p:oleObj>
              </mc:Fallback>
            </mc:AlternateContent>
          </a:graphicData>
        </a:graphic>
      </p:graphicFrame>
      <p:sp>
        <p:nvSpPr>
          <p:cNvPr id="21" name="Rectangle 20">
            <a:extLst>
              <a:ext uri="{FF2B5EF4-FFF2-40B4-BE49-F238E27FC236}">
                <a16:creationId xmlns:a16="http://schemas.microsoft.com/office/drawing/2014/main" id="{0803A5B3-4230-49C3-9401-E24E896F519F}"/>
              </a:ext>
            </a:extLst>
          </p:cNvPr>
          <p:cNvSpPr/>
          <p:nvPr/>
        </p:nvSpPr>
        <p:spPr>
          <a:xfrm>
            <a:off x="8211215" y="2336785"/>
            <a:ext cx="3370881" cy="1160478"/>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000" dirty="0">
                <a:latin typeface="Consolas" panose="020B0609020204030204" pitchFamily="49" charset="0"/>
              </a:rPr>
              <a:t>azcopy copy [source] [destination] [flags]</a:t>
            </a:r>
            <a:endParaRPr lang="en-US" sz="2000" dirty="0">
              <a:latin typeface="Consolas" panose="020B0609020204030204" pitchFamily="49" charset="0"/>
            </a:endParaRPr>
          </a:p>
        </p:txBody>
      </p:sp>
    </p:spTree>
    <p:extLst>
      <p:ext uri="{BB962C8B-B14F-4D97-AF65-F5344CB8AC3E}">
        <p14:creationId xmlns:p14="http://schemas.microsoft.com/office/powerpoint/2010/main" val="76995702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 (optional)</a:t>
            </a:r>
          </a:p>
        </p:txBody>
      </p:sp>
      <p:pic>
        <p:nvPicPr>
          <p:cNvPr id="69" name="Picture 68" descr="Icon of an arrow pointing down to a rectangular shape">
            <a:extLst>
              <a:ext uri="{FF2B5EF4-FFF2-40B4-BE49-F238E27FC236}">
                <a16:creationId xmlns:a16="http://schemas.microsoft.com/office/drawing/2014/main" id="{8DA552FF-62F1-49ED-A86B-598DB37C9778}"/>
              </a:ext>
            </a:extLst>
          </p:cNvPr>
          <p:cNvPicPr>
            <a:picLocks noChangeAspect="1"/>
          </p:cNvPicPr>
          <p:nvPr/>
        </p:nvPicPr>
        <p:blipFill>
          <a:blip r:embed="rId3"/>
          <a:stretch>
            <a:fillRect/>
          </a:stretch>
        </p:blipFill>
        <p:spPr>
          <a:xfrm>
            <a:off x="465836" y="1420347"/>
            <a:ext cx="880364" cy="880364"/>
          </a:xfrm>
          <a:prstGeom prst="rect">
            <a:avLst/>
          </a:prstGeom>
        </p:spPr>
      </p:pic>
      <p:sp>
        <p:nvSpPr>
          <p:cNvPr id="7" name="Rectangle 6">
            <a:extLst>
              <a:ext uri="{FF2B5EF4-FFF2-40B4-BE49-F238E27FC236}">
                <a16:creationId xmlns:a16="http://schemas.microsoft.com/office/drawing/2014/main" id="{6A65447E-948F-48C5-BDBA-56EE7D17BC17}"/>
              </a:ext>
            </a:extLst>
          </p:cNvPr>
          <p:cNvSpPr/>
          <p:nvPr/>
        </p:nvSpPr>
        <p:spPr>
          <a:xfrm>
            <a:off x="1544744" y="1403329"/>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Download and install Storage Explorer</a:t>
            </a:r>
          </a:p>
        </p:txBody>
      </p:sp>
      <p:cxnSp>
        <p:nvCxnSpPr>
          <p:cNvPr id="19" name="Straight Connector 18">
            <a:extLst>
              <a:ext uri="{FF2B5EF4-FFF2-40B4-BE49-F238E27FC236}">
                <a16:creationId xmlns:a16="http://schemas.microsoft.com/office/drawing/2014/main" id="{A2EB4EF6-F857-4284-8E8E-2BBC3F935572}"/>
              </a:ext>
              <a:ext uri="{C183D7F6-B498-43B3-948B-1728B52AA6E4}">
                <adec:decorative xmlns:adec="http://schemas.microsoft.com/office/drawing/2017/decorative" val="1"/>
              </a:ext>
            </a:extLst>
          </p:cNvPr>
          <p:cNvCxnSpPr>
            <a:cxnSpLocks/>
          </p:cNvCxnSpPr>
          <p:nvPr/>
        </p:nvCxnSpPr>
        <p:spPr>
          <a:xfrm>
            <a:off x="1544744" y="2388971"/>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three squares and a cloud">
            <a:extLst>
              <a:ext uri="{FF2B5EF4-FFF2-40B4-BE49-F238E27FC236}">
                <a16:creationId xmlns:a16="http://schemas.microsoft.com/office/drawing/2014/main" id="{40292294-9D19-4071-A26E-D524FA6EA1F3}"/>
              </a:ext>
            </a:extLst>
          </p:cNvPr>
          <p:cNvPicPr>
            <a:picLocks noChangeAspect="1"/>
          </p:cNvPicPr>
          <p:nvPr/>
        </p:nvPicPr>
        <p:blipFill>
          <a:blip r:embed="rId4"/>
          <a:stretch>
            <a:fillRect/>
          </a:stretch>
        </p:blipFill>
        <p:spPr>
          <a:xfrm>
            <a:off x="465836" y="2477231"/>
            <a:ext cx="880364" cy="880364"/>
          </a:xfrm>
          <a:prstGeom prst="rect">
            <a:avLst/>
          </a:prstGeom>
        </p:spPr>
      </p:pic>
      <p:sp>
        <p:nvSpPr>
          <p:cNvPr id="9" name="Rectangle 8">
            <a:extLst>
              <a:ext uri="{FF2B5EF4-FFF2-40B4-BE49-F238E27FC236}">
                <a16:creationId xmlns:a16="http://schemas.microsoft.com/office/drawing/2014/main" id="{A16C924E-006A-463B-AB0D-68BDC91CB604}"/>
              </a:ext>
            </a:extLst>
          </p:cNvPr>
          <p:cNvSpPr/>
          <p:nvPr/>
        </p:nvSpPr>
        <p:spPr>
          <a:xfrm>
            <a:off x="1544744" y="246021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Connect to an Azure subscription</a:t>
            </a:r>
          </a:p>
        </p:txBody>
      </p:sp>
      <p:cxnSp>
        <p:nvCxnSpPr>
          <p:cNvPr id="36" name="Straight Connector 35">
            <a:extLst>
              <a:ext uri="{FF2B5EF4-FFF2-40B4-BE49-F238E27FC236}">
                <a16:creationId xmlns:a16="http://schemas.microsoft.com/office/drawing/2014/main" id="{77432801-227D-4EB2-9AE6-8980362DCD70}"/>
              </a:ext>
              <a:ext uri="{C183D7F6-B498-43B3-948B-1728B52AA6E4}">
                <adec:decorative xmlns:adec="http://schemas.microsoft.com/office/drawing/2017/decorative" val="1"/>
              </a:ext>
            </a:extLst>
          </p:cNvPr>
          <p:cNvCxnSpPr>
            <a:cxnSpLocks/>
          </p:cNvCxnSpPr>
          <p:nvPr/>
        </p:nvCxnSpPr>
        <p:spPr>
          <a:xfrm>
            <a:off x="1544744" y="3445855"/>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webpage showing six squares">
            <a:extLst>
              <a:ext uri="{FF2B5EF4-FFF2-40B4-BE49-F238E27FC236}">
                <a16:creationId xmlns:a16="http://schemas.microsoft.com/office/drawing/2014/main" id="{20F93311-88FA-47E0-AD55-AB92CED47070}"/>
              </a:ext>
            </a:extLst>
          </p:cNvPr>
          <p:cNvPicPr>
            <a:picLocks noChangeAspect="1"/>
          </p:cNvPicPr>
          <p:nvPr/>
        </p:nvPicPr>
        <p:blipFill>
          <a:blip r:embed="rId5"/>
          <a:stretch>
            <a:fillRect/>
          </a:stretch>
        </p:blipFill>
        <p:spPr>
          <a:xfrm>
            <a:off x="465836" y="3534115"/>
            <a:ext cx="880364" cy="880364"/>
          </a:xfrm>
          <a:prstGeom prst="rect">
            <a:avLst/>
          </a:prstGeom>
        </p:spPr>
      </p:pic>
      <p:sp>
        <p:nvSpPr>
          <p:cNvPr id="25" name="Rectangle 24">
            <a:extLst>
              <a:ext uri="{FF2B5EF4-FFF2-40B4-BE49-F238E27FC236}">
                <a16:creationId xmlns:a16="http://schemas.microsoft.com/office/drawing/2014/main" id="{C221DD10-3B8A-4082-889A-DFE7AAEFF4C6}"/>
              </a:ext>
            </a:extLst>
          </p:cNvPr>
          <p:cNvSpPr/>
          <p:nvPr/>
        </p:nvSpPr>
        <p:spPr>
          <a:xfrm>
            <a:off x="1544744" y="3517097"/>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an Azure Storage account</a:t>
            </a:r>
          </a:p>
        </p:txBody>
      </p:sp>
      <p:cxnSp>
        <p:nvCxnSpPr>
          <p:cNvPr id="37" name="Straight Connector 36">
            <a:extLst>
              <a:ext uri="{FF2B5EF4-FFF2-40B4-BE49-F238E27FC236}">
                <a16:creationId xmlns:a16="http://schemas.microsoft.com/office/drawing/2014/main" id="{8F071924-842D-473C-A77E-C8C5A08C2331}"/>
              </a:ext>
              <a:ext uri="{C183D7F6-B498-43B3-948B-1728B52AA6E4}">
                <adec:decorative xmlns:adec="http://schemas.microsoft.com/office/drawing/2017/decorative" val="1"/>
              </a:ext>
            </a:extLst>
          </p:cNvPr>
          <p:cNvCxnSpPr>
            <a:cxnSpLocks/>
          </p:cNvCxnSpPr>
          <p:nvPr/>
        </p:nvCxnSpPr>
        <p:spPr>
          <a:xfrm>
            <a:off x="1544744" y="4502739"/>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screen with line charts">
            <a:extLst>
              <a:ext uri="{FF2B5EF4-FFF2-40B4-BE49-F238E27FC236}">
                <a16:creationId xmlns:a16="http://schemas.microsoft.com/office/drawing/2014/main" id="{DFD91445-366F-41D6-98D3-D8B81673F849}"/>
              </a:ext>
            </a:extLst>
          </p:cNvPr>
          <p:cNvPicPr>
            <a:picLocks noChangeAspect="1"/>
          </p:cNvPicPr>
          <p:nvPr/>
        </p:nvPicPr>
        <p:blipFill>
          <a:blip r:embed="rId6"/>
          <a:stretch>
            <a:fillRect/>
          </a:stretch>
        </p:blipFill>
        <p:spPr>
          <a:xfrm>
            <a:off x="465836" y="4590999"/>
            <a:ext cx="880364" cy="880364"/>
          </a:xfrm>
          <a:prstGeom prst="rect">
            <a:avLst/>
          </a:prstGeom>
        </p:spPr>
      </p:pic>
      <p:sp>
        <p:nvSpPr>
          <p:cNvPr id="26" name="Rectangle 25">
            <a:extLst>
              <a:ext uri="{FF2B5EF4-FFF2-40B4-BE49-F238E27FC236}">
                <a16:creationId xmlns:a16="http://schemas.microsoft.com/office/drawing/2014/main" id="{1F85E7E3-8531-4474-850F-707E3DC54F96}"/>
              </a:ext>
            </a:extLst>
          </p:cNvPr>
          <p:cNvSpPr/>
          <p:nvPr/>
        </p:nvSpPr>
        <p:spPr>
          <a:xfrm>
            <a:off x="1544744" y="4573981"/>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Generate a SAS connection string for the account you want to share</a:t>
            </a:r>
          </a:p>
        </p:txBody>
      </p:sp>
      <p:cxnSp>
        <p:nvCxnSpPr>
          <p:cNvPr id="38" name="Straight Connector 37">
            <a:extLst>
              <a:ext uri="{FF2B5EF4-FFF2-40B4-BE49-F238E27FC236}">
                <a16:creationId xmlns:a16="http://schemas.microsoft.com/office/drawing/2014/main" id="{4490A169-F5D0-4D26-8BB1-AF6D36D610D2}"/>
              </a:ext>
              <a:ext uri="{C183D7F6-B498-43B3-948B-1728B52AA6E4}">
                <adec:decorative xmlns:adec="http://schemas.microsoft.com/office/drawing/2017/decorative" val="1"/>
              </a:ext>
            </a:extLst>
          </p:cNvPr>
          <p:cNvCxnSpPr>
            <a:cxnSpLocks/>
          </p:cNvCxnSpPr>
          <p:nvPr/>
        </p:nvCxnSpPr>
        <p:spPr>
          <a:xfrm>
            <a:off x="1544744" y="5559623"/>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screen with three circles enclosed by outward pointing chevrons on left and right">
            <a:extLst>
              <a:ext uri="{FF2B5EF4-FFF2-40B4-BE49-F238E27FC236}">
                <a16:creationId xmlns:a16="http://schemas.microsoft.com/office/drawing/2014/main" id="{096834B3-9D06-483F-B8F3-17979B0BA8BD}"/>
              </a:ext>
            </a:extLst>
          </p:cNvPr>
          <p:cNvPicPr>
            <a:picLocks noChangeAspect="1"/>
          </p:cNvPicPr>
          <p:nvPr/>
        </p:nvPicPr>
        <p:blipFill>
          <a:blip r:embed="rId7"/>
          <a:stretch>
            <a:fillRect/>
          </a:stretch>
        </p:blipFill>
        <p:spPr>
          <a:xfrm>
            <a:off x="465836" y="5647881"/>
            <a:ext cx="880364" cy="880364"/>
          </a:xfrm>
          <a:prstGeom prst="rect">
            <a:avLst/>
          </a:prstGeom>
        </p:spPr>
      </p:pic>
      <p:sp>
        <p:nvSpPr>
          <p:cNvPr id="27" name="Rectangle 26">
            <a:extLst>
              <a:ext uri="{FF2B5EF4-FFF2-40B4-BE49-F238E27FC236}">
                <a16:creationId xmlns:a16="http://schemas.microsoft.com/office/drawing/2014/main" id="{4300483D-BA80-4547-84E3-9B2C9C99E236}"/>
              </a:ext>
            </a:extLst>
          </p:cNvPr>
          <p:cNvSpPr/>
          <p:nvPr/>
        </p:nvSpPr>
        <p:spPr>
          <a:xfrm>
            <a:off x="1544744" y="563086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to a storage account by using a SAS Connection string</a:t>
            </a:r>
          </a:p>
        </p:txBody>
      </p:sp>
    </p:spTree>
    <p:extLst>
      <p:ext uri="{BB962C8B-B14F-4D97-AF65-F5344CB8AC3E}">
        <p14:creationId xmlns:p14="http://schemas.microsoft.com/office/powerpoint/2010/main" val="4392810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t>
            </a:r>
            <a:r>
              <a:rPr lang="en-US" dirty="0" err="1"/>
              <a:t>AzCopy</a:t>
            </a:r>
            <a:r>
              <a:rPr lang="en-US" dirty="0"/>
              <a:t> (optional)</a:t>
            </a:r>
          </a:p>
        </p:txBody>
      </p:sp>
      <p:pic>
        <p:nvPicPr>
          <p:cNvPr id="55" name="Picture 54" descr="Icon of a calendar">
            <a:extLst>
              <a:ext uri="{FF2B5EF4-FFF2-40B4-BE49-F238E27FC236}">
                <a16:creationId xmlns:a16="http://schemas.microsoft.com/office/drawing/2014/main" id="{532A8207-33AF-4E1D-B8C8-01CF3210A409}"/>
              </a:ext>
            </a:extLst>
          </p:cNvPr>
          <p:cNvPicPr>
            <a:picLocks noChangeAspect="1"/>
          </p:cNvPicPr>
          <p:nvPr/>
        </p:nvPicPr>
        <p:blipFill>
          <a:blip r:embed="rId3"/>
          <a:stretch>
            <a:fillRect/>
          </a:stretch>
        </p:blipFill>
        <p:spPr>
          <a:xfrm>
            <a:off x="442913" y="1426887"/>
            <a:ext cx="1025652" cy="1025652"/>
          </a:xfrm>
          <a:prstGeom prst="rect">
            <a:avLst/>
          </a:prstGeom>
        </p:spPr>
      </p:pic>
      <p:sp>
        <p:nvSpPr>
          <p:cNvPr id="6" name="Rectangle 5">
            <a:extLst>
              <a:ext uri="{FF2B5EF4-FFF2-40B4-BE49-F238E27FC236}">
                <a16:creationId xmlns:a16="http://schemas.microsoft.com/office/drawing/2014/main" id="{02980889-97DC-4DCC-894D-1283E4251A3B}"/>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Install the </a:t>
            </a:r>
            <a:r>
              <a:rPr lang="en-US" sz="2600" err="1">
                <a:solidFill>
                  <a:schemeClr val="tx1"/>
                </a:solidFill>
              </a:rPr>
              <a:t>AzCopy</a:t>
            </a:r>
            <a:r>
              <a:rPr lang="en-US" sz="2600">
                <a:solidFill>
                  <a:schemeClr val="tx1"/>
                </a:solidFill>
              </a:rPr>
              <a:t> tool</a:t>
            </a:r>
          </a:p>
        </p:txBody>
      </p:sp>
      <p:cxnSp>
        <p:nvCxnSpPr>
          <p:cNvPr id="18" name="Straight Connector 17">
            <a:extLst>
              <a:ext uri="{FF2B5EF4-FFF2-40B4-BE49-F238E27FC236}">
                <a16:creationId xmlns:a16="http://schemas.microsoft.com/office/drawing/2014/main" id="{FF94F131-4A62-4FC3-9C41-73D35372FFC6}"/>
              </a:ext>
              <a:ext uri="{C183D7F6-B498-43B3-948B-1728B52AA6E4}">
                <adec:decorative xmlns:adec="http://schemas.microsoft.com/office/drawing/2017/decorative" val="1"/>
              </a:ext>
            </a:extLst>
          </p:cNvPr>
          <p:cNvCxnSpPr>
            <a:cxnSpLocks/>
          </p:cNvCxnSpPr>
          <p:nvPr/>
        </p:nvCxnSpPr>
        <p:spPr>
          <a:xfrm>
            <a:off x="1809750" y="2572615"/>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magnifying glass">
            <a:extLst>
              <a:ext uri="{FF2B5EF4-FFF2-40B4-BE49-F238E27FC236}">
                <a16:creationId xmlns:a16="http://schemas.microsoft.com/office/drawing/2014/main" id="{3B0413EE-9C5A-459D-9A2D-51EC17705FE4}"/>
              </a:ext>
            </a:extLst>
          </p:cNvPr>
          <p:cNvPicPr>
            <a:picLocks noChangeAspect="1"/>
          </p:cNvPicPr>
          <p:nvPr/>
        </p:nvPicPr>
        <p:blipFill>
          <a:blip r:embed="rId4"/>
          <a:stretch>
            <a:fillRect/>
          </a:stretch>
        </p:blipFill>
        <p:spPr>
          <a:xfrm>
            <a:off x="442913" y="2695063"/>
            <a:ext cx="1025652" cy="1025652"/>
          </a:xfrm>
          <a:prstGeom prst="rect">
            <a:avLst/>
          </a:prstGeom>
        </p:spPr>
      </p:pic>
      <p:sp>
        <p:nvSpPr>
          <p:cNvPr id="8" name="Rectangle 7">
            <a:extLst>
              <a:ext uri="{FF2B5EF4-FFF2-40B4-BE49-F238E27FC236}">
                <a16:creationId xmlns:a16="http://schemas.microsoft.com/office/drawing/2014/main" id="{AF0722D0-F469-49B0-8C1D-4FCB4B6FAF02}"/>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Explore the help</a:t>
            </a:r>
          </a:p>
        </p:txBody>
      </p:sp>
      <p:cxnSp>
        <p:nvCxnSpPr>
          <p:cNvPr id="28" name="Straight Connector 27">
            <a:extLst>
              <a:ext uri="{FF2B5EF4-FFF2-40B4-BE49-F238E27FC236}">
                <a16:creationId xmlns:a16="http://schemas.microsoft.com/office/drawing/2014/main" id="{D92F0FD5-7C2F-40A0-B792-78BB217F051F}"/>
              </a:ext>
              <a:ext uri="{C183D7F6-B498-43B3-948B-1728B52AA6E4}">
                <adec:decorative xmlns:adec="http://schemas.microsoft.com/office/drawing/2017/decorative" val="1"/>
              </a:ext>
            </a:extLst>
          </p:cNvPr>
          <p:cNvCxnSpPr>
            <a:cxnSpLocks/>
          </p:cNvCxnSpPr>
          <p:nvPr/>
        </p:nvCxnSpPr>
        <p:spPr>
          <a:xfrm>
            <a:off x="1809750" y="383306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creen with a cursor ">
            <a:extLst>
              <a:ext uri="{FF2B5EF4-FFF2-40B4-BE49-F238E27FC236}">
                <a16:creationId xmlns:a16="http://schemas.microsoft.com/office/drawing/2014/main" id="{A5CD61DF-0D45-495C-97CA-E59E41D5E18C}"/>
              </a:ext>
            </a:extLst>
          </p:cNvPr>
          <p:cNvPicPr>
            <a:picLocks noChangeAspect="1"/>
          </p:cNvPicPr>
          <p:nvPr/>
        </p:nvPicPr>
        <p:blipFill>
          <a:blip r:embed="rId5"/>
          <a:stretch>
            <a:fillRect/>
          </a:stretch>
        </p:blipFill>
        <p:spPr>
          <a:xfrm>
            <a:off x="442913" y="3960554"/>
            <a:ext cx="1025652" cy="1025652"/>
          </a:xfrm>
          <a:prstGeom prst="rect">
            <a:avLst/>
          </a:prstGeom>
        </p:spPr>
      </p:pic>
      <p:sp>
        <p:nvSpPr>
          <p:cNvPr id="10" name="Rectangle 9">
            <a:extLst>
              <a:ext uri="{FF2B5EF4-FFF2-40B4-BE49-F238E27FC236}">
                <a16:creationId xmlns:a16="http://schemas.microsoft.com/office/drawing/2014/main" id="{B528C1D6-C79B-48C7-AA17-7C9DA2654A01}"/>
              </a:ext>
            </a:extLst>
          </p:cNvPr>
          <p:cNvSpPr/>
          <p:nvPr/>
        </p:nvSpPr>
        <p:spPr bwMode="auto">
          <a:xfrm>
            <a:off x="1816100" y="395131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Download a blob from Blob storage to the file system</a:t>
            </a:r>
          </a:p>
        </p:txBody>
      </p:sp>
      <p:cxnSp>
        <p:nvCxnSpPr>
          <p:cNvPr id="29" name="Straight Connector 28">
            <a:extLst>
              <a:ext uri="{FF2B5EF4-FFF2-40B4-BE49-F238E27FC236}">
                <a16:creationId xmlns:a16="http://schemas.microsoft.com/office/drawing/2014/main" id="{05CF95C3-B70B-48FF-AB77-45A0F8F171DC}"/>
              </a:ext>
              <a:ext uri="{C183D7F6-B498-43B3-948B-1728B52AA6E4}">
                <adec:decorative xmlns:adec="http://schemas.microsoft.com/office/drawing/2017/decorative" val="1"/>
              </a:ext>
            </a:extLst>
          </p:cNvPr>
          <p:cNvCxnSpPr>
            <a:cxnSpLocks/>
          </p:cNvCxnSpPr>
          <p:nvPr/>
        </p:nvCxnSpPr>
        <p:spPr>
          <a:xfrm>
            <a:off x="1809750" y="510535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data center">
            <a:extLst>
              <a:ext uri="{FF2B5EF4-FFF2-40B4-BE49-F238E27FC236}">
                <a16:creationId xmlns:a16="http://schemas.microsoft.com/office/drawing/2014/main" id="{3470D78B-9EC7-4112-9D17-8073F2EA71A2}"/>
              </a:ext>
            </a:extLst>
          </p:cNvPr>
          <p:cNvPicPr>
            <a:picLocks noChangeAspect="1"/>
          </p:cNvPicPr>
          <p:nvPr/>
        </p:nvPicPr>
        <p:blipFill>
          <a:blip r:embed="rId6"/>
          <a:stretch>
            <a:fillRect/>
          </a:stretch>
        </p:blipFill>
        <p:spPr>
          <a:xfrm>
            <a:off x="442913" y="5226208"/>
            <a:ext cx="1025652" cy="1025652"/>
          </a:xfrm>
          <a:prstGeom prst="rect">
            <a:avLst/>
          </a:prstGeom>
        </p:spPr>
      </p:pic>
      <p:sp>
        <p:nvSpPr>
          <p:cNvPr id="12" name="Rectangle 11">
            <a:extLst>
              <a:ext uri="{FF2B5EF4-FFF2-40B4-BE49-F238E27FC236}">
                <a16:creationId xmlns:a16="http://schemas.microsoft.com/office/drawing/2014/main" id="{29ADE32A-380D-4117-8FB6-635218E6BBFF}"/>
              </a:ext>
            </a:extLst>
          </p:cNvPr>
          <p:cNvSpPr/>
          <p:nvPr/>
        </p:nvSpPr>
        <p:spPr bwMode="auto">
          <a:xfrm>
            <a:off x="1816100" y="5216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Upload files to Azure blob storage</a:t>
            </a:r>
          </a:p>
        </p:txBody>
      </p:sp>
    </p:spTree>
    <p:extLst>
      <p:ext uri="{BB962C8B-B14F-4D97-AF65-F5344CB8AC3E}">
        <p14:creationId xmlns:p14="http://schemas.microsoft.com/office/powerpoint/2010/main" val="35477003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Files and File Sync</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grpSp>
        <p:nvGrpSpPr>
          <p:cNvPr id="7" name="Group 6">
            <a:extLst>
              <a:ext uri="{FF2B5EF4-FFF2-40B4-BE49-F238E27FC236}">
                <a16:creationId xmlns:a16="http://schemas.microsoft.com/office/drawing/2014/main" id="{1AD6D9A6-595B-43FD-8066-788DCFD8CB08}"/>
              </a:ext>
              <a:ext uri="{C183D7F6-B498-43B3-948B-1728B52AA6E4}">
                <adec:decorative xmlns:adec="http://schemas.microsoft.com/office/drawing/2017/decorative" val="1"/>
              </a:ext>
            </a:extLst>
          </p:cNvPr>
          <p:cNvGrpSpPr/>
          <p:nvPr/>
        </p:nvGrpSpPr>
        <p:grpSpPr>
          <a:xfrm>
            <a:off x="4876800" y="1835951"/>
            <a:ext cx="7137401" cy="625707"/>
            <a:chOff x="4876800" y="1851016"/>
            <a:chExt cx="7137401" cy="558067"/>
          </a:xfrm>
        </p:grpSpPr>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908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5101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Extend your on-premises file share capacity using Azure File Sync</a:t>
              </a:r>
              <a:endParaRPr lang="en-IN" sz="2000" dirty="0">
                <a:solidFill>
                  <a:schemeClr val="tx1"/>
                </a:solidFill>
              </a:endParaRPr>
            </a:p>
          </p:txBody>
        </p:sp>
      </p:grpSp>
      <p:sp>
        <p:nvSpPr>
          <p:cNvPr id="14" name="TextBox 13">
            <a:extLst>
              <a:ext uri="{FF2B5EF4-FFF2-40B4-BE49-F238E27FC236}">
                <a16:creationId xmlns:a16="http://schemas.microsoft.com/office/drawing/2014/main" id="{AD49400C-FCA3-4DB1-A8BF-8D258F2E3B26}"/>
              </a:ext>
            </a:extLst>
          </p:cNvPr>
          <p:cNvSpPr txBox="1"/>
          <p:nvPr/>
        </p:nvSpPr>
        <p:spPr>
          <a:xfrm>
            <a:off x="4876800" y="2561577"/>
            <a:ext cx="6216868" cy="400110"/>
          </a:xfrm>
          <a:prstGeom prst="rect">
            <a:avLst/>
          </a:prstGeom>
          <a:noFill/>
        </p:spPr>
        <p:txBody>
          <a:bodyPr wrap="square">
            <a:spAutoFit/>
          </a:bodyPr>
          <a:lstStyle/>
          <a:p>
            <a:r>
              <a:rPr lang="fr-FR" sz="2000" dirty="0" err="1">
                <a:hlinkClick r:id="rId5"/>
              </a:rPr>
              <a:t>Implement</a:t>
            </a:r>
            <a:r>
              <a:rPr lang="fr-FR" sz="2000" dirty="0">
                <a:hlinkClick r:id="rId5"/>
              </a:rPr>
              <a:t> a </a:t>
            </a:r>
            <a:r>
              <a:rPr lang="fr-FR" sz="2000" dirty="0" err="1">
                <a:hlinkClick r:id="rId5"/>
              </a:rPr>
              <a:t>hybrid</a:t>
            </a:r>
            <a:r>
              <a:rPr lang="fr-FR" sz="2000" dirty="0">
                <a:hlinkClick r:id="rId5"/>
              </a:rPr>
              <a:t> file server infrastructure </a:t>
            </a:r>
            <a:endParaRPr lang="en-US" sz="2000" dirty="0"/>
          </a:p>
        </p:txBody>
      </p:sp>
      <p:cxnSp>
        <p:nvCxnSpPr>
          <p:cNvPr id="9" name="Straight Connector 8">
            <a:extLst>
              <a:ext uri="{FF2B5EF4-FFF2-40B4-BE49-F238E27FC236}">
                <a16:creationId xmlns:a16="http://schemas.microsoft.com/office/drawing/2014/main" id="{A0D30A52-0DE3-425E-85E9-642A11BF8F7F}"/>
              </a:ext>
              <a:ext uri="{C183D7F6-B498-43B3-948B-1728B52AA6E4}">
                <adec:decorative xmlns:adec="http://schemas.microsoft.com/office/drawing/2017/decorative" val="1"/>
              </a:ext>
            </a:extLst>
          </p:cNvPr>
          <p:cNvCxnSpPr>
            <a:cxnSpLocks/>
          </p:cNvCxnSpPr>
          <p:nvPr/>
        </p:nvCxnSpPr>
        <p:spPr>
          <a:xfrm>
            <a:off x="4893170" y="303556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9A9C52F-F521-40AD-8CD4-8E0EF324F1E7}"/>
              </a:ext>
            </a:extLst>
          </p:cNvPr>
          <p:cNvSpPr/>
          <p:nvPr/>
        </p:nvSpPr>
        <p:spPr>
          <a:xfrm>
            <a:off x="4860431" y="3204843"/>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6"/>
              </a:rPr>
              <a:t>Upload, download, and manage data with Azure Storage Explorer (Sandbox)</a:t>
            </a:r>
            <a:endParaRPr lang="en-IN" sz="2000" dirty="0">
              <a:solidFill>
                <a:schemeClr val="tx1"/>
              </a:solidFill>
            </a:endParaRPr>
          </a:p>
        </p:txBody>
      </p:sp>
      <p:sp>
        <p:nvSpPr>
          <p:cNvPr id="11" name="Rectangle 10">
            <a:extLst>
              <a:ext uri="{FF2B5EF4-FFF2-40B4-BE49-F238E27FC236}">
                <a16:creationId xmlns:a16="http://schemas.microsoft.com/office/drawing/2014/main" id="{815B841A-9A58-4B36-97D6-03216E895D8C}"/>
              </a:ext>
            </a:extLst>
          </p:cNvPr>
          <p:cNvSpPr/>
          <p:nvPr/>
        </p:nvSpPr>
        <p:spPr>
          <a:xfrm>
            <a:off x="4884985" y="4064110"/>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7"/>
              </a:rPr>
              <a:t>Export large amounts of data from Azure by using Azure Import/Export</a:t>
            </a:r>
            <a:endParaRPr lang="en-IN" sz="2000" dirty="0">
              <a:solidFill>
                <a:schemeClr val="tx1"/>
              </a:solidFill>
            </a:endParaRPr>
          </a:p>
        </p:txBody>
      </p:sp>
      <p:cxnSp>
        <p:nvCxnSpPr>
          <p:cNvPr id="12" name="Straight Connector 11">
            <a:extLst>
              <a:ext uri="{FF2B5EF4-FFF2-40B4-BE49-F238E27FC236}">
                <a16:creationId xmlns:a16="http://schemas.microsoft.com/office/drawing/2014/main" id="{62A15E05-E729-47D1-A326-34CB00F8CF0D}"/>
              </a:ext>
              <a:ext uri="{C183D7F6-B498-43B3-948B-1728B52AA6E4}">
                <adec:decorative xmlns:adec="http://schemas.microsoft.com/office/drawing/2017/decorative" val="1"/>
              </a:ext>
            </a:extLst>
          </p:cNvPr>
          <p:cNvCxnSpPr>
            <a:cxnSpLocks/>
          </p:cNvCxnSpPr>
          <p:nvPr/>
        </p:nvCxnSpPr>
        <p:spPr>
          <a:xfrm>
            <a:off x="4978663" y="38895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8D85A-25CD-4004-881E-8A37C7DCE3A9}"/>
              </a:ext>
              <a:ext uri="{C183D7F6-B498-43B3-948B-1728B52AA6E4}">
                <adec:decorative xmlns:adec="http://schemas.microsoft.com/office/drawing/2017/decorative" val="1"/>
              </a:ext>
            </a:extLst>
          </p:cNvPr>
          <p:cNvCxnSpPr>
            <a:cxnSpLocks/>
          </p:cNvCxnSpPr>
          <p:nvPr/>
        </p:nvCxnSpPr>
        <p:spPr>
          <a:xfrm>
            <a:off x="4978663" y="4734467"/>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93C64A9-EEC1-4B10-9564-577895D9066F}"/>
              </a:ext>
            </a:extLst>
          </p:cNvPr>
          <p:cNvSpPr txBox="1"/>
          <p:nvPr/>
        </p:nvSpPr>
        <p:spPr>
          <a:xfrm>
            <a:off x="4876802" y="4856767"/>
            <a:ext cx="7137399" cy="522846"/>
          </a:xfrm>
          <a:prstGeom prst="rect">
            <a:avLst/>
          </a:prstGeom>
          <a:noFill/>
        </p:spPr>
        <p:txBody>
          <a:bodyPr wrap="square">
            <a:spAutoFit/>
          </a:bodyPr>
          <a:lstStyle/>
          <a:p>
            <a:r>
              <a:rPr lang="en-US" dirty="0">
                <a:hlinkClick r:id="rId8"/>
              </a:rPr>
              <a:t>Copy and move blobs from one container or storage account to another from the command line and in code (Sandbox)</a:t>
            </a:r>
            <a:endParaRPr lang="en-US" dirty="0"/>
          </a:p>
        </p:txBody>
      </p:sp>
      <p:cxnSp>
        <p:nvCxnSpPr>
          <p:cNvPr id="25" name="Straight Connector 24">
            <a:extLst>
              <a:ext uri="{FF2B5EF4-FFF2-40B4-BE49-F238E27FC236}">
                <a16:creationId xmlns:a16="http://schemas.microsoft.com/office/drawing/2014/main" id="{618FE72C-99FE-4FA6-B798-88F0349F89C8}"/>
              </a:ext>
              <a:ext uri="{C183D7F6-B498-43B3-948B-1728B52AA6E4}">
                <adec:decorative xmlns:adec="http://schemas.microsoft.com/office/drawing/2017/decorative" val="1"/>
              </a:ext>
            </a:extLst>
          </p:cNvPr>
          <p:cNvCxnSpPr>
            <a:cxnSpLocks/>
          </p:cNvCxnSpPr>
          <p:nvPr/>
        </p:nvCxnSpPr>
        <p:spPr>
          <a:xfrm>
            <a:off x="4978663" y="5597912"/>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2B9A88-00B3-407F-A5DB-40E1EBE327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1920355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Manage Azure Storage</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a:stretch>
            <a:fillRect/>
          </a:stretch>
        </p:blipFill>
        <p:spPr>
          <a:xfrm>
            <a:off x="10473106" y="2802098"/>
            <a:ext cx="955995" cy="1390327"/>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07 – Manage Azure Storage</a:t>
            </a:r>
          </a:p>
        </p:txBody>
      </p:sp>
      <p:sp>
        <p:nvSpPr>
          <p:cNvPr id="4" name="Text Placeholder 2">
            <a:extLst>
              <a:ext uri="{FF2B5EF4-FFF2-40B4-BE49-F238E27FC236}">
                <a16:creationId xmlns:a16="http://schemas.microsoft.com/office/drawing/2014/main" id="{9C13E4EE-5375-4229-94F4-42070AD34BAF}"/>
              </a:ext>
            </a:extLst>
          </p:cNvPr>
          <p:cNvSpPr txBox="1">
            <a:spLocks/>
          </p:cNvSpPr>
          <p:nvPr/>
        </p:nvSpPr>
        <p:spPr>
          <a:xfrm>
            <a:off x="427038" y="1279213"/>
            <a:ext cx="11396662" cy="200054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p>
        </p:txBody>
      </p:sp>
      <p:sp>
        <p:nvSpPr>
          <p:cNvPr id="5" name="Text Placeholder 2">
            <a:extLst>
              <a:ext uri="{FF2B5EF4-FFF2-40B4-BE49-F238E27FC236}">
                <a16:creationId xmlns:a16="http://schemas.microsoft.com/office/drawing/2014/main" id="{B5DDBD3C-F2AD-47ED-9C8E-580AD9B43B00}"/>
              </a:ext>
            </a:extLst>
          </p:cNvPr>
          <p:cNvSpPr txBox="1">
            <a:spLocks/>
          </p:cNvSpPr>
          <p:nvPr/>
        </p:nvSpPr>
        <p:spPr>
          <a:xfrm>
            <a:off x="427038" y="3427406"/>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6" name="Rectangle 5">
            <a:extLst>
              <a:ext uri="{FF2B5EF4-FFF2-40B4-BE49-F238E27FC236}">
                <a16:creationId xmlns:a16="http://schemas.microsoft.com/office/drawing/2014/main" id="{827D4C44-80EE-42A1-8BC7-A61D6004FDAB}"/>
              </a:ext>
            </a:extLst>
          </p:cNvPr>
          <p:cNvSpPr/>
          <p:nvPr/>
        </p:nvSpPr>
        <p:spPr bwMode="auto">
          <a:xfrm>
            <a:off x="415924"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endParaRPr lang="en-US" dirty="0">
              <a:solidFill>
                <a:schemeClr val="tx1"/>
              </a:solidFill>
            </a:endParaRPr>
          </a:p>
        </p:txBody>
      </p:sp>
      <p:sp>
        <p:nvSpPr>
          <p:cNvPr id="7" name="Rectangle 6">
            <a:extLst>
              <a:ext uri="{FF2B5EF4-FFF2-40B4-BE49-F238E27FC236}">
                <a16:creationId xmlns:a16="http://schemas.microsoft.com/office/drawing/2014/main" id="{E183E60A-7F30-4F2C-AEAC-773BECF72580}"/>
              </a:ext>
            </a:extLst>
          </p:cNvPr>
          <p:cNvSpPr/>
          <p:nvPr/>
        </p:nvSpPr>
        <p:spPr bwMode="auto">
          <a:xfrm>
            <a:off x="4328909"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cs typeface="Segoe UI Semilight"/>
              </a:rPr>
            </a:br>
            <a:r>
              <a:rPr lang="en-US" dirty="0">
                <a:solidFill>
                  <a:schemeClr val="tx1"/>
                </a:solidFill>
                <a:cs typeface="Segoe UI Semilight"/>
              </a:rPr>
              <a:t>Create and configure Azure storage accounts</a:t>
            </a:r>
            <a:endParaRPr lang="en-US" dirty="0">
              <a:solidFill>
                <a:schemeClr val="tx1"/>
              </a:solidFill>
            </a:endParaRPr>
          </a:p>
        </p:txBody>
      </p:sp>
      <p:sp>
        <p:nvSpPr>
          <p:cNvPr id="8" name="Rectangle 7">
            <a:extLst>
              <a:ext uri="{FF2B5EF4-FFF2-40B4-BE49-F238E27FC236}">
                <a16:creationId xmlns:a16="http://schemas.microsoft.com/office/drawing/2014/main" id="{4799EA97-2BB8-4774-95AB-6F101B94663C}"/>
              </a:ext>
            </a:extLst>
          </p:cNvPr>
          <p:cNvSpPr/>
          <p:nvPr/>
        </p:nvSpPr>
        <p:spPr bwMode="auto">
          <a:xfrm>
            <a:off x="8241895"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Manage blob storage</a:t>
            </a:r>
            <a:endParaRPr lang="en-US" dirty="0">
              <a:solidFill>
                <a:schemeClr val="tx1"/>
              </a:solidFill>
            </a:endParaRPr>
          </a:p>
        </p:txBody>
      </p:sp>
      <p:sp>
        <p:nvSpPr>
          <p:cNvPr id="9" name="Rectangle 8">
            <a:extLst>
              <a:ext uri="{FF2B5EF4-FFF2-40B4-BE49-F238E27FC236}">
                <a16:creationId xmlns:a16="http://schemas.microsoft.com/office/drawing/2014/main" id="{5E02384B-9564-40CB-AA55-DCFEE8D017FC}"/>
              </a:ext>
            </a:extLst>
          </p:cNvPr>
          <p:cNvSpPr/>
          <p:nvPr/>
        </p:nvSpPr>
        <p:spPr bwMode="auto">
          <a:xfrm>
            <a:off x="415924"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Manage authentication and authorization for Azure Storage</a:t>
            </a:r>
            <a:endParaRPr lang="en-US" dirty="0">
              <a:solidFill>
                <a:schemeClr val="tx1"/>
              </a:solidFill>
            </a:endParaRPr>
          </a:p>
        </p:txBody>
      </p:sp>
      <p:sp>
        <p:nvSpPr>
          <p:cNvPr id="10" name="Rectangle 9">
            <a:extLst>
              <a:ext uri="{FF2B5EF4-FFF2-40B4-BE49-F238E27FC236}">
                <a16:creationId xmlns:a16="http://schemas.microsoft.com/office/drawing/2014/main" id="{B566F9B9-915F-4285-8265-74E10868F72F}"/>
              </a:ext>
            </a:extLst>
          </p:cNvPr>
          <p:cNvSpPr/>
          <p:nvPr/>
        </p:nvSpPr>
        <p:spPr bwMode="auto">
          <a:xfrm>
            <a:off x="4328909"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Create and configure an</a:t>
            </a:r>
            <a:br>
              <a:rPr lang="en-US" dirty="0">
                <a:solidFill>
                  <a:schemeClr val="tx1"/>
                </a:solidFill>
                <a:cs typeface="Segoe UI Semilight"/>
              </a:rPr>
            </a:br>
            <a:r>
              <a:rPr lang="en-US" dirty="0">
                <a:solidFill>
                  <a:schemeClr val="tx1"/>
                </a:solidFill>
                <a:cs typeface="Segoe UI Semilight"/>
              </a:rPr>
              <a:t>Azure Files shares</a:t>
            </a:r>
            <a:endParaRPr lang="en-US" dirty="0">
              <a:solidFill>
                <a:schemeClr val="tx1"/>
              </a:solidFill>
            </a:endParaRPr>
          </a:p>
        </p:txBody>
      </p:sp>
      <p:sp>
        <p:nvSpPr>
          <p:cNvPr id="11" name="Rectangle 10">
            <a:extLst>
              <a:ext uri="{FF2B5EF4-FFF2-40B4-BE49-F238E27FC236}">
                <a16:creationId xmlns:a16="http://schemas.microsoft.com/office/drawing/2014/main" id="{5AA9B3CB-DB2C-4BEC-9F1E-8EED5D02D3D3}"/>
              </a:ext>
            </a:extLst>
          </p:cNvPr>
          <p:cNvSpPr/>
          <p:nvPr/>
        </p:nvSpPr>
        <p:spPr bwMode="auto">
          <a:xfrm>
            <a:off x="8241895"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Manage network access for</a:t>
            </a:r>
            <a:br>
              <a:rPr lang="en-US" dirty="0">
                <a:solidFill>
                  <a:schemeClr val="tx1"/>
                </a:solidFill>
                <a:cs typeface="Segoe UI Semilight"/>
              </a:rPr>
            </a:br>
            <a:r>
              <a:rPr lang="en-US" dirty="0">
                <a:solidFill>
                  <a:schemeClr val="tx1"/>
                </a:solidFill>
                <a:cs typeface="Segoe UI Semilight"/>
              </a:rPr>
              <a:t>Azure Storage</a:t>
            </a:r>
            <a:endParaRPr lang="en-US" dirty="0">
              <a:solidFill>
                <a:schemeClr val="tx1"/>
              </a:solidFill>
            </a:endParaRPr>
          </a:p>
        </p:txBody>
      </p:sp>
      <p:sp>
        <p:nvSpPr>
          <p:cNvPr id="3" name="Text Placeholder 2">
            <a:extLst>
              <a:ext uri="{FF2B5EF4-FFF2-40B4-BE49-F238E27FC236}">
                <a16:creationId xmlns:a16="http://schemas.microsoft.com/office/drawing/2014/main" id="{3C6FA91B-B5D7-4A62-A476-60FDED896FBD}"/>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0A7E096-3516-4F0A-A7C8-53F4ED7289A3}"/>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5471-614A-4BF5-BFF4-3FA8D1141FA7}"/>
              </a:ext>
            </a:extLst>
          </p:cNvPr>
          <p:cNvSpPr>
            <a:spLocks noGrp="1"/>
          </p:cNvSpPr>
          <p:nvPr>
            <p:ph type="title"/>
          </p:nvPr>
        </p:nvSpPr>
        <p:spPr/>
        <p:txBody>
          <a:bodyPr/>
          <a:lstStyle/>
          <a:p>
            <a:r>
              <a:rPr lang="en-US" dirty="0"/>
              <a:t>Lab 07 – Architecture diagram</a:t>
            </a:r>
          </a:p>
        </p:txBody>
      </p:sp>
      <p:sp>
        <p:nvSpPr>
          <p:cNvPr id="38" name="Rectangle 37">
            <a:extLst>
              <a:ext uri="{FF2B5EF4-FFF2-40B4-BE49-F238E27FC236}">
                <a16:creationId xmlns:a16="http://schemas.microsoft.com/office/drawing/2014/main" id="{EEA6D3B6-D717-47CB-892F-59C906A9BFE2}"/>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19" name="Group 118" descr="Architecture diagram of the detailed lab steps. ">
            <a:extLst>
              <a:ext uri="{FF2B5EF4-FFF2-40B4-BE49-F238E27FC236}">
                <a16:creationId xmlns:a16="http://schemas.microsoft.com/office/drawing/2014/main" id="{9FEB5568-8138-4142-A408-888C85FD1E86}"/>
              </a:ext>
            </a:extLst>
          </p:cNvPr>
          <p:cNvGrpSpPr/>
          <p:nvPr/>
        </p:nvGrpSpPr>
        <p:grpSpPr>
          <a:xfrm>
            <a:off x="1159960" y="1388296"/>
            <a:ext cx="10116554" cy="4777365"/>
            <a:chOff x="628839" y="1486827"/>
            <a:chExt cx="10116554" cy="4777365"/>
          </a:xfrm>
        </p:grpSpPr>
        <p:sp>
          <p:nvSpPr>
            <p:cNvPr id="40" name="TextBox 39">
              <a:extLst>
                <a:ext uri="{FF2B5EF4-FFF2-40B4-BE49-F238E27FC236}">
                  <a16:creationId xmlns:a16="http://schemas.microsoft.com/office/drawing/2014/main" id="{2511F957-9732-48E2-9C4B-1E141594048D}"/>
                </a:ext>
              </a:extLst>
            </p:cNvPr>
            <p:cNvSpPr txBox="1"/>
            <p:nvPr/>
          </p:nvSpPr>
          <p:spPr>
            <a:xfrm>
              <a:off x="4863469" y="3317360"/>
              <a:ext cx="856478" cy="271554"/>
            </a:xfrm>
            <a:prstGeom prst="rect">
              <a:avLst/>
            </a:prstGeom>
            <a:noFill/>
          </p:spPr>
          <p:txBody>
            <a:bodyPr wrap="square">
              <a:spAutoFit/>
            </a:bodyPr>
            <a:lstStyle/>
            <a:p>
              <a:r>
                <a:rPr lang="fr-FR" sz="1176" b="1" dirty="0" err="1">
                  <a:solidFill>
                    <a:srgbClr val="0070C0"/>
                  </a:solidFill>
                </a:rPr>
                <a:t>Task</a:t>
              </a:r>
              <a:r>
                <a:rPr lang="fr-FR" sz="1176" b="1" dirty="0">
                  <a:solidFill>
                    <a:srgbClr val="0070C0"/>
                  </a:solidFill>
                </a:rPr>
                <a:t> 6</a:t>
              </a:r>
            </a:p>
          </p:txBody>
        </p:sp>
        <p:sp>
          <p:nvSpPr>
            <p:cNvPr id="39" name="Rectangle 38">
              <a:extLst>
                <a:ext uri="{FF2B5EF4-FFF2-40B4-BE49-F238E27FC236}">
                  <a16:creationId xmlns:a16="http://schemas.microsoft.com/office/drawing/2014/main" id="{B3D19EAA-8AC6-4FE7-8677-4F4EF54776A7}"/>
                </a:ext>
              </a:extLst>
            </p:cNvPr>
            <p:cNvSpPr/>
            <p:nvPr/>
          </p:nvSpPr>
          <p:spPr bwMode="auto">
            <a:xfrm>
              <a:off x="4494536" y="1486827"/>
              <a:ext cx="5006555" cy="47773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1085DB86-53DC-4686-A30B-7ACA6E647F5B}"/>
                </a:ext>
              </a:extLst>
            </p:cNvPr>
            <p:cNvSpPr/>
            <p:nvPr/>
          </p:nvSpPr>
          <p:spPr bwMode="auto">
            <a:xfrm>
              <a:off x="4936356" y="3780111"/>
              <a:ext cx="1884477"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28F9C7D-4751-49E0-A46E-CB82BF502D77}"/>
                </a:ext>
              </a:extLst>
            </p:cNvPr>
            <p:cNvSpPr/>
            <p:nvPr/>
          </p:nvSpPr>
          <p:spPr bwMode="auto">
            <a:xfrm>
              <a:off x="7117723" y="3773360"/>
              <a:ext cx="1877073"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239A7BD3-E136-471D-9BF7-08037B2CA70A}"/>
                </a:ext>
              </a:extLst>
            </p:cNvPr>
            <p:cNvSpPr/>
            <p:nvPr/>
          </p:nvSpPr>
          <p:spPr bwMode="auto">
            <a:xfrm>
              <a:off x="641920" y="2312308"/>
              <a:ext cx="3655241" cy="32575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3">
              <a:extLst>
                <a:ext uri="{FF2B5EF4-FFF2-40B4-BE49-F238E27FC236}">
                  <a16:creationId xmlns:a16="http://schemas.microsoft.com/office/drawing/2014/main" id="{1C905726-798E-4567-9E53-9DC4699CF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8301" y="3951763"/>
              <a:ext cx="403078" cy="403078"/>
            </a:xfrm>
            <a:prstGeom prst="rect">
              <a:avLst/>
            </a:prstGeom>
          </p:spPr>
        </p:pic>
        <p:sp>
          <p:nvSpPr>
            <p:cNvPr id="45" name="TextBox 5">
              <a:extLst>
                <a:ext uri="{FF2B5EF4-FFF2-40B4-BE49-F238E27FC236}">
                  <a16:creationId xmlns:a16="http://schemas.microsoft.com/office/drawing/2014/main" id="{EC09AFE5-C394-41C4-9EE6-29BA64651534}"/>
                </a:ext>
              </a:extLst>
            </p:cNvPr>
            <p:cNvSpPr txBox="1"/>
            <p:nvPr/>
          </p:nvSpPr>
          <p:spPr>
            <a:xfrm>
              <a:off x="1748750" y="4372746"/>
              <a:ext cx="1322180" cy="633625"/>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az104-07-vm0</a:t>
              </a:r>
            </a:p>
            <a:p>
              <a:pPr algn="ctr"/>
              <a:r>
                <a:rPr lang="fr-FR" sz="1176" dirty="0"/>
                <a:t>10.70.0.4</a:t>
              </a:r>
            </a:p>
            <a:p>
              <a:pPr algn="ctr"/>
              <a:endParaRPr lang="fr-FR" sz="1176" b="1" dirty="0"/>
            </a:p>
          </p:txBody>
        </p:sp>
        <p:pic>
          <p:nvPicPr>
            <p:cNvPr id="46" name="Graphic 7">
              <a:extLst>
                <a:ext uri="{FF2B5EF4-FFF2-40B4-BE49-F238E27FC236}">
                  <a16:creationId xmlns:a16="http://schemas.microsoft.com/office/drawing/2014/main" id="{0D189908-B723-4A17-B767-160B151BD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865" y="3151423"/>
              <a:ext cx="412418" cy="412418"/>
            </a:xfrm>
            <a:prstGeom prst="rect">
              <a:avLst/>
            </a:prstGeom>
          </p:spPr>
        </p:pic>
        <p:sp>
          <p:nvSpPr>
            <p:cNvPr id="47" name="Rectangle 46">
              <a:extLst>
                <a:ext uri="{FF2B5EF4-FFF2-40B4-BE49-F238E27FC236}">
                  <a16:creationId xmlns:a16="http://schemas.microsoft.com/office/drawing/2014/main" id="{A818B31C-D340-469F-9D09-3635CA33D391}"/>
                </a:ext>
              </a:extLst>
            </p:cNvPr>
            <p:cNvSpPr/>
            <p:nvPr/>
          </p:nvSpPr>
          <p:spPr bwMode="auto">
            <a:xfrm>
              <a:off x="1249865" y="3574261"/>
              <a:ext cx="2289695" cy="13900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11">
              <a:extLst>
                <a:ext uri="{FF2B5EF4-FFF2-40B4-BE49-F238E27FC236}">
                  <a16:creationId xmlns:a16="http://schemas.microsoft.com/office/drawing/2014/main" id="{243170F6-6441-4AFD-808F-E628806BA078}"/>
                </a:ext>
              </a:extLst>
            </p:cNvPr>
            <p:cNvSpPr txBox="1"/>
            <p:nvPr/>
          </p:nvSpPr>
          <p:spPr>
            <a:xfrm>
              <a:off x="1662283" y="3188046"/>
              <a:ext cx="2688259"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az104-05-vnet0 </a:t>
              </a:r>
              <a:r>
                <a:rPr lang="fr-FR" sz="1176" dirty="0"/>
                <a:t>10.70.0.0/22</a:t>
              </a:r>
            </a:p>
          </p:txBody>
        </p:sp>
        <p:sp>
          <p:nvSpPr>
            <p:cNvPr id="49" name="Rectangle 48">
              <a:extLst>
                <a:ext uri="{FF2B5EF4-FFF2-40B4-BE49-F238E27FC236}">
                  <a16:creationId xmlns:a16="http://schemas.microsoft.com/office/drawing/2014/main" id="{CD78E97C-3E6A-40C7-98C5-25905B5A9C45}"/>
                </a:ext>
              </a:extLst>
            </p:cNvPr>
            <p:cNvSpPr/>
            <p:nvPr/>
          </p:nvSpPr>
          <p:spPr bwMode="auto">
            <a:xfrm>
              <a:off x="1621229" y="3862845"/>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0" name="TextBox 15">
              <a:extLst>
                <a:ext uri="{FF2B5EF4-FFF2-40B4-BE49-F238E27FC236}">
                  <a16:creationId xmlns:a16="http://schemas.microsoft.com/office/drawing/2014/main" id="{F6CEBFCD-1038-4924-9DE6-053314BB307E}"/>
                </a:ext>
              </a:extLst>
            </p:cNvPr>
            <p:cNvSpPr txBox="1"/>
            <p:nvPr/>
          </p:nvSpPr>
          <p:spPr>
            <a:xfrm>
              <a:off x="1578541" y="3593592"/>
              <a:ext cx="184814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Subnet0 </a:t>
              </a:r>
              <a:r>
                <a:rPr lang="fr-FR" sz="1176" dirty="0"/>
                <a:t>10.70.0.0/24</a:t>
              </a:r>
            </a:p>
          </p:txBody>
        </p:sp>
        <p:sp>
          <p:nvSpPr>
            <p:cNvPr id="51" name="TextBox 17">
              <a:extLst>
                <a:ext uri="{FF2B5EF4-FFF2-40B4-BE49-F238E27FC236}">
                  <a16:creationId xmlns:a16="http://schemas.microsoft.com/office/drawing/2014/main" id="{4D78BF41-2D65-4CB1-8DE5-EB39141C4FD8}"/>
                </a:ext>
              </a:extLst>
            </p:cNvPr>
            <p:cNvSpPr txBox="1"/>
            <p:nvPr/>
          </p:nvSpPr>
          <p:spPr>
            <a:xfrm>
              <a:off x="1456074" y="2776132"/>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az104-07-rg0</a:t>
              </a:r>
            </a:p>
          </p:txBody>
        </p:sp>
        <p:sp>
          <p:nvSpPr>
            <p:cNvPr id="52" name="Rectangle 51">
              <a:extLst>
                <a:ext uri="{FF2B5EF4-FFF2-40B4-BE49-F238E27FC236}">
                  <a16:creationId xmlns:a16="http://schemas.microsoft.com/office/drawing/2014/main" id="{FE4DE29F-24E5-4273-8C96-7449015A1326}"/>
                </a:ext>
              </a:extLst>
            </p:cNvPr>
            <p:cNvSpPr/>
            <p:nvPr/>
          </p:nvSpPr>
          <p:spPr bwMode="auto">
            <a:xfrm>
              <a:off x="1083151" y="3119097"/>
              <a:ext cx="2773438" cy="206205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21">
              <a:extLst>
                <a:ext uri="{FF2B5EF4-FFF2-40B4-BE49-F238E27FC236}">
                  <a16:creationId xmlns:a16="http://schemas.microsoft.com/office/drawing/2014/main" id="{D919099E-D20E-4F43-9C7F-4CE67020E3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50" y="2723725"/>
              <a:ext cx="376369" cy="376369"/>
            </a:xfrm>
            <a:prstGeom prst="rect">
              <a:avLst/>
            </a:prstGeom>
          </p:spPr>
        </p:pic>
        <p:sp>
          <p:nvSpPr>
            <p:cNvPr id="54" name="TextBox 24">
              <a:extLst>
                <a:ext uri="{FF2B5EF4-FFF2-40B4-BE49-F238E27FC236}">
                  <a16:creationId xmlns:a16="http://schemas.microsoft.com/office/drawing/2014/main" id="{65BCA130-44E0-40BF-B947-A2DB3DA307AE}"/>
                </a:ext>
              </a:extLst>
            </p:cNvPr>
            <p:cNvSpPr txBox="1"/>
            <p:nvPr/>
          </p:nvSpPr>
          <p:spPr>
            <a:xfrm>
              <a:off x="5087039" y="1916935"/>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az104-07-rg1</a:t>
              </a:r>
            </a:p>
          </p:txBody>
        </p:sp>
        <p:sp>
          <p:nvSpPr>
            <p:cNvPr id="55" name="Rectangle 54">
              <a:extLst>
                <a:ext uri="{FF2B5EF4-FFF2-40B4-BE49-F238E27FC236}">
                  <a16:creationId xmlns:a16="http://schemas.microsoft.com/office/drawing/2014/main" id="{E21DD2FD-A8BE-4044-B6A2-F0BBC597D3DA}"/>
                </a:ext>
              </a:extLst>
            </p:cNvPr>
            <p:cNvSpPr/>
            <p:nvPr/>
          </p:nvSpPr>
          <p:spPr bwMode="auto">
            <a:xfrm>
              <a:off x="4695690" y="2259900"/>
              <a:ext cx="4445805" cy="391065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6" name="Graphic 26">
              <a:extLst>
                <a:ext uri="{FF2B5EF4-FFF2-40B4-BE49-F238E27FC236}">
                  <a16:creationId xmlns:a16="http://schemas.microsoft.com/office/drawing/2014/main" id="{A380D8A2-E37C-4102-8EB8-E2CE950E43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15" y="1864528"/>
              <a:ext cx="376369" cy="376369"/>
            </a:xfrm>
            <a:prstGeom prst="rect">
              <a:avLst/>
            </a:prstGeom>
          </p:spPr>
        </p:pic>
        <p:sp>
          <p:nvSpPr>
            <p:cNvPr id="57" name="TextBox 31">
              <a:extLst>
                <a:ext uri="{FF2B5EF4-FFF2-40B4-BE49-F238E27FC236}">
                  <a16:creationId xmlns:a16="http://schemas.microsoft.com/office/drawing/2014/main" id="{49AD9621-07C5-4863-85B0-8C5C64DCDA16}"/>
                </a:ext>
              </a:extLst>
            </p:cNvPr>
            <p:cNvSpPr txBox="1"/>
            <p:nvPr/>
          </p:nvSpPr>
          <p:spPr>
            <a:xfrm>
              <a:off x="628839" y="23007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33">
              <a:extLst>
                <a:ext uri="{FF2B5EF4-FFF2-40B4-BE49-F238E27FC236}">
                  <a16:creationId xmlns:a16="http://schemas.microsoft.com/office/drawing/2014/main" id="{B6AD2B78-B690-4FD8-BACD-82F6D9E3D859}"/>
                </a:ext>
              </a:extLst>
            </p:cNvPr>
            <p:cNvSpPr txBox="1"/>
            <p:nvPr/>
          </p:nvSpPr>
          <p:spPr>
            <a:xfrm>
              <a:off x="4607644" y="1486827"/>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59" name="Graphic 35">
              <a:extLst>
                <a:ext uri="{FF2B5EF4-FFF2-40B4-BE49-F238E27FC236}">
                  <a16:creationId xmlns:a16="http://schemas.microsoft.com/office/drawing/2014/main" id="{72D26106-1811-4801-9A73-0E2A902F44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6180" y="4271276"/>
              <a:ext cx="532118" cy="532118"/>
            </a:xfrm>
            <a:prstGeom prst="rect">
              <a:avLst/>
            </a:prstGeom>
          </p:spPr>
        </p:pic>
        <p:sp>
          <p:nvSpPr>
            <p:cNvPr id="62" name="TextBox 43">
              <a:extLst>
                <a:ext uri="{FF2B5EF4-FFF2-40B4-BE49-F238E27FC236}">
                  <a16:creationId xmlns:a16="http://schemas.microsoft.com/office/drawing/2014/main" id="{89AFC405-3EEA-419C-B223-F6F7498F1998}"/>
                </a:ext>
              </a:extLst>
            </p:cNvPr>
            <p:cNvSpPr txBox="1"/>
            <p:nvPr/>
          </p:nvSpPr>
          <p:spPr>
            <a:xfrm>
              <a:off x="7700353" y="5785549"/>
              <a:ext cx="89768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LICENSE</a:t>
              </a:r>
            </a:p>
          </p:txBody>
        </p:sp>
        <p:cxnSp>
          <p:nvCxnSpPr>
            <p:cNvPr id="63" name="Straight Connector 62">
              <a:extLst>
                <a:ext uri="{FF2B5EF4-FFF2-40B4-BE49-F238E27FC236}">
                  <a16:creationId xmlns:a16="http://schemas.microsoft.com/office/drawing/2014/main" id="{ED067F6D-01CE-405A-A507-3D2C54966EE9}"/>
                </a:ext>
              </a:extLst>
            </p:cNvPr>
            <p:cNvCxnSpPr>
              <a:cxnSpLocks/>
            </p:cNvCxnSpPr>
            <p:nvPr/>
          </p:nvCxnSpPr>
          <p:spPr>
            <a:xfrm>
              <a:off x="8012239" y="5011053"/>
              <a:ext cx="1" cy="40028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4" name="TextBox 50">
              <a:extLst>
                <a:ext uri="{FF2B5EF4-FFF2-40B4-BE49-F238E27FC236}">
                  <a16:creationId xmlns:a16="http://schemas.microsoft.com/office/drawing/2014/main" id="{57FE7A9C-A79A-4890-8D91-05A6817AA5D3}"/>
                </a:ext>
              </a:extLst>
            </p:cNvPr>
            <p:cNvSpPr txBox="1"/>
            <p:nvPr/>
          </p:nvSpPr>
          <p:spPr>
            <a:xfrm>
              <a:off x="7061499" y="3775128"/>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66" name="TextBox 57">
              <a:extLst>
                <a:ext uri="{FF2B5EF4-FFF2-40B4-BE49-F238E27FC236}">
                  <a16:creationId xmlns:a16="http://schemas.microsoft.com/office/drawing/2014/main" id="{31E8CC46-0AED-4BB9-A028-C1BB2720767C}"/>
                </a:ext>
              </a:extLst>
            </p:cNvPr>
            <p:cNvSpPr txBox="1"/>
            <p:nvPr/>
          </p:nvSpPr>
          <p:spPr>
            <a:xfrm>
              <a:off x="5199267" y="4778811"/>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az104-07-share</a:t>
              </a:r>
            </a:p>
          </p:txBody>
        </p:sp>
        <p:cxnSp>
          <p:nvCxnSpPr>
            <p:cNvPr id="67" name="Straight Arrow Connector 66">
              <a:extLst>
                <a:ext uri="{FF2B5EF4-FFF2-40B4-BE49-F238E27FC236}">
                  <a16:creationId xmlns:a16="http://schemas.microsoft.com/office/drawing/2014/main" id="{3C474B5C-8385-4DBE-812A-2AA9EB75157D}"/>
                </a:ext>
              </a:extLst>
            </p:cNvPr>
            <p:cNvCxnSpPr>
              <a:cxnSpLocks/>
              <a:stCxn id="44" idx="3"/>
              <a:endCxn id="117" idx="1"/>
            </p:cNvCxnSpPr>
            <p:nvPr/>
          </p:nvCxnSpPr>
          <p:spPr>
            <a:xfrm>
              <a:off x="2611379" y="4153302"/>
              <a:ext cx="2900438" cy="3703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6">
              <a:extLst>
                <a:ext uri="{FF2B5EF4-FFF2-40B4-BE49-F238E27FC236}">
                  <a16:creationId xmlns:a16="http://schemas.microsoft.com/office/drawing/2014/main" id="{A3A73DCF-A159-4917-925C-3B4F45782468}"/>
                </a:ext>
              </a:extLst>
            </p:cNvPr>
            <p:cNvSpPr txBox="1"/>
            <p:nvPr/>
          </p:nvSpPr>
          <p:spPr>
            <a:xfrm>
              <a:off x="4944105" y="3750083"/>
              <a:ext cx="156828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69" name="Rectangle 68">
              <a:extLst>
                <a:ext uri="{FF2B5EF4-FFF2-40B4-BE49-F238E27FC236}">
                  <a16:creationId xmlns:a16="http://schemas.microsoft.com/office/drawing/2014/main" id="{0C15EBF1-7AFE-4CAD-85D6-3F937840993F}"/>
                </a:ext>
              </a:extLst>
            </p:cNvPr>
            <p:cNvSpPr/>
            <p:nvPr/>
          </p:nvSpPr>
          <p:spPr bwMode="auto">
            <a:xfrm>
              <a:off x="5722950" y="2354218"/>
              <a:ext cx="5022443" cy="10018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23">
              <a:extLst>
                <a:ext uri="{FF2B5EF4-FFF2-40B4-BE49-F238E27FC236}">
                  <a16:creationId xmlns:a16="http://schemas.microsoft.com/office/drawing/2014/main" id="{03AB5735-5527-4E02-96D9-E425143073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92069" y="2449004"/>
              <a:ext cx="532119" cy="532119"/>
            </a:xfrm>
            <a:prstGeom prst="rect">
              <a:avLst/>
            </a:prstGeom>
          </p:spPr>
        </p:pic>
        <p:sp>
          <p:nvSpPr>
            <p:cNvPr id="71" name="TextBox 27">
              <a:extLst>
                <a:ext uri="{FF2B5EF4-FFF2-40B4-BE49-F238E27FC236}">
                  <a16:creationId xmlns:a16="http://schemas.microsoft.com/office/drawing/2014/main" id="{42050269-04D1-4CED-9E71-3CE70A687885}"/>
                </a:ext>
              </a:extLst>
            </p:cNvPr>
            <p:cNvSpPr txBox="1"/>
            <p:nvPr/>
          </p:nvSpPr>
          <p:spPr>
            <a:xfrm>
              <a:off x="6254756" y="2902278"/>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Storage </a:t>
              </a:r>
              <a:r>
                <a:rPr lang="fr-FR" sz="1176" b="1" dirty="0" err="1"/>
                <a:t>account</a:t>
              </a:r>
              <a:endParaRPr lang="fr-FR" sz="1176" b="1" dirty="0"/>
            </a:p>
          </p:txBody>
        </p:sp>
        <p:pic>
          <p:nvPicPr>
            <p:cNvPr id="72" name="Picture 71">
              <a:extLst>
                <a:ext uri="{FF2B5EF4-FFF2-40B4-BE49-F238E27FC236}">
                  <a16:creationId xmlns:a16="http://schemas.microsoft.com/office/drawing/2014/main" id="{CBF00E52-0E14-4FC1-A7BE-40907B6D7687}"/>
                </a:ext>
              </a:extLst>
            </p:cNvPr>
            <p:cNvPicPr>
              <a:picLocks noChangeAspect="1"/>
            </p:cNvPicPr>
            <p:nvPr/>
          </p:nvPicPr>
          <p:blipFill>
            <a:blip r:embed="rId13"/>
            <a:stretch>
              <a:fillRect/>
            </a:stretch>
          </p:blipFill>
          <p:spPr>
            <a:xfrm>
              <a:off x="7257987" y="2568867"/>
              <a:ext cx="294502" cy="271554"/>
            </a:xfrm>
            <a:prstGeom prst="rect">
              <a:avLst/>
            </a:prstGeom>
          </p:spPr>
        </p:pic>
        <p:cxnSp>
          <p:nvCxnSpPr>
            <p:cNvPr id="73" name="Connector: Elbow 72">
              <a:extLst>
                <a:ext uri="{FF2B5EF4-FFF2-40B4-BE49-F238E27FC236}">
                  <a16:creationId xmlns:a16="http://schemas.microsoft.com/office/drawing/2014/main" id="{F9079357-FDF7-4C54-B0D2-98DE450A24B5}"/>
                </a:ext>
              </a:extLst>
            </p:cNvPr>
            <p:cNvCxnSpPr>
              <a:cxnSpLocks/>
              <a:stCxn id="71" idx="2"/>
              <a:endCxn id="59" idx="0"/>
            </p:cNvCxnSpPr>
            <p:nvPr/>
          </p:nvCxnSpPr>
          <p:spPr>
            <a:xfrm rot="16200000" flipH="1">
              <a:off x="6937369" y="3196406"/>
              <a:ext cx="1097444" cy="1052295"/>
            </a:xfrm>
            <a:prstGeom prst="bentConnector3">
              <a:avLst>
                <a:gd name="adj1" fmla="val 3495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31D2116-F402-4F5F-8A6E-CEEB04A3218A}"/>
                </a:ext>
              </a:extLst>
            </p:cNvPr>
            <p:cNvCxnSpPr>
              <a:cxnSpLocks/>
              <a:stCxn id="71" idx="2"/>
            </p:cNvCxnSpPr>
            <p:nvPr/>
          </p:nvCxnSpPr>
          <p:spPr>
            <a:xfrm rot="5400000">
              <a:off x="5768248" y="3174576"/>
              <a:ext cx="1192441" cy="1190953"/>
            </a:xfrm>
            <a:prstGeom prst="bentConnector3">
              <a:avLst>
                <a:gd name="adj1" fmla="val 3242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5" name="TextBox 44">
              <a:extLst>
                <a:ext uri="{FF2B5EF4-FFF2-40B4-BE49-F238E27FC236}">
                  <a16:creationId xmlns:a16="http://schemas.microsoft.com/office/drawing/2014/main" id="{7F8CF1C2-0556-4593-BDBE-998C0BAD8720}"/>
                </a:ext>
              </a:extLst>
            </p:cNvPr>
            <p:cNvSpPr txBox="1"/>
            <p:nvPr/>
          </p:nvSpPr>
          <p:spPr>
            <a:xfrm>
              <a:off x="7850059" y="2344615"/>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76" name="Picture 75" descr="Deploy Edge without Desktop Icon – Mobile-First Cloud-First">
              <a:extLst>
                <a:ext uri="{FF2B5EF4-FFF2-40B4-BE49-F238E27FC236}">
                  <a16:creationId xmlns:a16="http://schemas.microsoft.com/office/drawing/2014/main" id="{72C59658-E2BF-4A3A-BF26-6FD319B9F19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19948" y="2833156"/>
              <a:ext cx="339447" cy="339447"/>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0">
              <a:extLst>
                <a:ext uri="{FF2B5EF4-FFF2-40B4-BE49-F238E27FC236}">
                  <a16:creationId xmlns:a16="http://schemas.microsoft.com/office/drawing/2014/main" id="{E565929A-1611-4C50-BC43-2E34705A15BC}"/>
                </a:ext>
              </a:extLst>
            </p:cNvPr>
            <p:cNvSpPr txBox="1"/>
            <p:nvPr/>
          </p:nvSpPr>
          <p:spPr>
            <a:xfrm>
              <a:off x="7491749" y="2546664"/>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Storage </a:t>
              </a:r>
              <a:r>
                <a:rPr lang="fr-FR" sz="1176" b="1" dirty="0" err="1"/>
                <a:t>account</a:t>
              </a:r>
              <a:endParaRPr lang="fr-FR" sz="1176" b="1" dirty="0"/>
            </a:p>
            <a:p>
              <a:pPr algn="ctr"/>
              <a:r>
                <a:rPr lang="fr-FR" sz="1176" b="1" dirty="0"/>
                <a:t>Firewall </a:t>
              </a:r>
            </a:p>
          </p:txBody>
        </p:sp>
        <p:sp>
          <p:nvSpPr>
            <p:cNvPr id="79" name="TextBox 46">
              <a:extLst>
                <a:ext uri="{FF2B5EF4-FFF2-40B4-BE49-F238E27FC236}">
                  <a16:creationId xmlns:a16="http://schemas.microsoft.com/office/drawing/2014/main" id="{346C0299-A182-47E3-9A67-A8CD5613EBA8}"/>
                </a:ext>
              </a:extLst>
            </p:cNvPr>
            <p:cNvSpPr txBox="1"/>
            <p:nvPr/>
          </p:nvSpPr>
          <p:spPr>
            <a:xfrm>
              <a:off x="9076622" y="2389056"/>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Browser </a:t>
              </a:r>
              <a:r>
                <a:rPr lang="fr-FR" sz="1176" b="1" dirty="0" err="1"/>
                <a:t>Private</a:t>
              </a:r>
              <a:r>
                <a:rPr lang="fr-FR" sz="1176" b="1" dirty="0"/>
                <a:t> </a:t>
              </a:r>
              <a:r>
                <a:rPr lang="fr-FR" sz="1176" b="1" dirty="0" err="1"/>
                <a:t>windows</a:t>
              </a:r>
              <a:r>
                <a:rPr lang="fr-FR" sz="1176" b="1" dirty="0"/>
                <a:t> </a:t>
              </a:r>
            </a:p>
          </p:txBody>
        </p:sp>
        <p:pic>
          <p:nvPicPr>
            <p:cNvPr id="61" name="Graphic 42" descr="Paper">
              <a:extLst>
                <a:ext uri="{FF2B5EF4-FFF2-40B4-BE49-F238E27FC236}">
                  <a16:creationId xmlns:a16="http://schemas.microsoft.com/office/drawing/2014/main" id="{23589B48-1C02-4731-8808-14E9A2CA49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61915" y="5229462"/>
              <a:ext cx="556472" cy="556472"/>
            </a:xfrm>
            <a:prstGeom prst="rect">
              <a:avLst/>
            </a:prstGeom>
          </p:spPr>
        </p:pic>
        <p:sp>
          <p:nvSpPr>
            <p:cNvPr id="60" name="TextBox 38">
              <a:extLst>
                <a:ext uri="{FF2B5EF4-FFF2-40B4-BE49-F238E27FC236}">
                  <a16:creationId xmlns:a16="http://schemas.microsoft.com/office/drawing/2014/main" id="{8792737D-73C1-486F-9298-D5CD4517F05A}"/>
                </a:ext>
              </a:extLst>
            </p:cNvPr>
            <p:cNvSpPr txBox="1"/>
            <p:nvPr/>
          </p:nvSpPr>
          <p:spPr>
            <a:xfrm>
              <a:off x="7269600" y="4739499"/>
              <a:ext cx="1568285" cy="271554"/>
            </a:xfrm>
            <a:prstGeom prst="rect">
              <a:avLst/>
            </a:prstGeom>
            <a:solidFill>
              <a:srgbClr val="D3D3D3"/>
            </a:solid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az104-07-container</a:t>
              </a:r>
            </a:p>
          </p:txBody>
        </p:sp>
        <p:cxnSp>
          <p:nvCxnSpPr>
            <p:cNvPr id="90" name="Connector: Elbow 89">
              <a:extLst>
                <a:ext uri="{FF2B5EF4-FFF2-40B4-BE49-F238E27FC236}">
                  <a16:creationId xmlns:a16="http://schemas.microsoft.com/office/drawing/2014/main" id="{101D6E85-1C3D-483E-B518-07E95D0B2CA8}"/>
                </a:ext>
              </a:extLst>
            </p:cNvPr>
            <p:cNvCxnSpPr>
              <a:cxnSpLocks/>
              <a:endCxn id="61" idx="3"/>
            </p:cNvCxnSpPr>
            <p:nvPr/>
          </p:nvCxnSpPr>
          <p:spPr>
            <a:xfrm rot="5400000">
              <a:off x="7909094" y="3622706"/>
              <a:ext cx="2294285" cy="14756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50">
              <a:extLst>
                <a:ext uri="{FF2B5EF4-FFF2-40B4-BE49-F238E27FC236}">
                  <a16:creationId xmlns:a16="http://schemas.microsoft.com/office/drawing/2014/main" id="{EDFB8090-7A0E-4149-A989-401BEBA5CEF0}"/>
                </a:ext>
              </a:extLst>
            </p:cNvPr>
            <p:cNvSpPr txBox="1"/>
            <p:nvPr/>
          </p:nvSpPr>
          <p:spPr>
            <a:xfrm>
              <a:off x="9809751" y="4160344"/>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117" name="Picture 116">
              <a:extLst>
                <a:ext uri="{FF2B5EF4-FFF2-40B4-BE49-F238E27FC236}">
                  <a16:creationId xmlns:a16="http://schemas.microsoft.com/office/drawing/2014/main" id="{E1294520-20BF-4B25-B8A2-15E55315F7F7}"/>
                </a:ext>
              </a:extLst>
            </p:cNvPr>
            <p:cNvPicPr>
              <a:picLocks noChangeAspect="1"/>
            </p:cNvPicPr>
            <p:nvPr/>
          </p:nvPicPr>
          <p:blipFill>
            <a:blip r:embed="rId17"/>
            <a:stretch>
              <a:fillRect/>
            </a:stretch>
          </p:blipFill>
          <p:spPr>
            <a:xfrm>
              <a:off x="5511817" y="4271276"/>
              <a:ext cx="514350" cy="504825"/>
            </a:xfrm>
            <a:prstGeom prst="rect">
              <a:avLst/>
            </a:prstGeom>
          </p:spPr>
        </p:pic>
      </p:grpSp>
    </p:spTree>
    <p:extLst>
      <p:ext uri="{BB962C8B-B14F-4D97-AF65-F5344CB8AC3E}">
        <p14:creationId xmlns:p14="http://schemas.microsoft.com/office/powerpoint/2010/main" val="236611736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3B51B-B498-4A04-B44C-4D3BB2E0BB8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8AE802ED-5411-4AB2-86D2-86D01DAD554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724" y="2735155"/>
            <a:ext cx="1524213" cy="1524213"/>
          </a:xfrm>
          <a:prstGeom prst="rect">
            <a:avLst/>
          </a:prstGeom>
        </p:spPr>
      </p:pic>
    </p:spTree>
    <p:extLst>
      <p:ext uri="{BB962C8B-B14F-4D97-AF65-F5344CB8AC3E}">
        <p14:creationId xmlns:p14="http://schemas.microsoft.com/office/powerpoint/2010/main" val="6029530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Storage</a:t>
            </a:r>
          </a:p>
        </p:txBody>
      </p:sp>
      <p:sp>
        <p:nvSpPr>
          <p:cNvPr id="2" name="Rectangle 1">
            <a:extLst>
              <a:ext uri="{FF2B5EF4-FFF2-40B4-BE49-F238E27FC236}">
                <a16:creationId xmlns:a16="http://schemas.microsoft.com/office/drawing/2014/main" id="{6580806A-84F6-4ADF-8F7D-2EF4A451E298}"/>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bg1"/>
                </a:solidFill>
                <a:latin typeface="+mj-lt"/>
                <a:cs typeface="Segoe UI Semilight"/>
              </a:rPr>
              <a:t>A service that you can use to store files, messages, tables, and other types of information</a:t>
            </a:r>
          </a:p>
        </p:txBody>
      </p:sp>
      <p:sp>
        <p:nvSpPr>
          <p:cNvPr id="3" name="Rectangle 2">
            <a:extLst>
              <a:ext uri="{FF2B5EF4-FFF2-40B4-BE49-F238E27FC236}">
                <a16:creationId xmlns:a16="http://schemas.microsoft.com/office/drawing/2014/main" id="{72D62CAD-C4E1-4B01-8F38-12CC5089AF60}"/>
              </a:ext>
            </a:extLst>
          </p:cNvPr>
          <p:cNvSpPr/>
          <p:nvPr/>
        </p:nvSpPr>
        <p:spPr>
          <a:xfrm>
            <a:off x="465138"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Durable, secure, scalable, managed, accessible</a:t>
            </a:r>
          </a:p>
        </p:txBody>
      </p:sp>
      <p:sp>
        <p:nvSpPr>
          <p:cNvPr id="7" name="Rectangle 6">
            <a:extLst>
              <a:ext uri="{FF2B5EF4-FFF2-40B4-BE49-F238E27FC236}">
                <a16:creationId xmlns:a16="http://schemas.microsoft.com/office/drawing/2014/main" id="{9A3E0AAC-B551-47F0-9F51-5C44D614E825}"/>
              </a:ext>
            </a:extLst>
          </p:cNvPr>
          <p:cNvSpPr/>
          <p:nvPr/>
        </p:nvSpPr>
        <p:spPr>
          <a:xfrm>
            <a:off x="4330861" y="2839215"/>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Storage for virtual machines, unstructured data and structured data</a:t>
            </a:r>
          </a:p>
        </p:txBody>
      </p:sp>
      <p:sp>
        <p:nvSpPr>
          <p:cNvPr id="9" name="Rectangle 8">
            <a:extLst>
              <a:ext uri="{FF2B5EF4-FFF2-40B4-BE49-F238E27FC236}">
                <a16:creationId xmlns:a16="http://schemas.microsoft.com/office/drawing/2014/main" id="{863942BD-4C7E-4152-AA39-EE6D5A2CC5DD}"/>
              </a:ext>
            </a:extLst>
          </p:cNvPr>
          <p:cNvSpPr/>
          <p:nvPr/>
        </p:nvSpPr>
        <p:spPr>
          <a:xfrm>
            <a:off x="8196584"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Two tiers: Premium and </a:t>
            </a:r>
            <a:br>
              <a:rPr lang="en-US" sz="2200" dirty="0">
                <a:solidFill>
                  <a:schemeClr val="tx1"/>
                </a:solidFill>
                <a:latin typeface="+mj-lt"/>
                <a:cs typeface="Segoe UI Semilight"/>
              </a:rPr>
            </a:br>
            <a:r>
              <a:rPr lang="en-US" sz="2200" dirty="0">
                <a:solidFill>
                  <a:schemeClr val="tx1"/>
                </a:solidFill>
                <a:latin typeface="+mj-lt"/>
                <a:cs typeface="Segoe UI Semilight"/>
              </a:rPr>
              <a:t>Standard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 Blobs</a:t>
            </a:r>
          </a:p>
        </p:txBody>
      </p:sp>
      <p:sp>
        <p:nvSpPr>
          <p:cNvPr id="9" name="Rectangle 8">
            <a:extLst>
              <a:ext uri="{FF2B5EF4-FFF2-40B4-BE49-F238E27FC236}">
                <a16:creationId xmlns:a16="http://schemas.microsoft.com/office/drawing/2014/main" id="{0F246D34-E67A-45DD-840F-4676C8D867E1}"/>
              </a:ext>
            </a:extLst>
          </p:cNvPr>
          <p:cNvSpPr/>
          <p:nvPr/>
        </p:nvSpPr>
        <p:spPr>
          <a:xfrm>
            <a:off x="465138" y="1233178"/>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Authentication type </a:t>
            </a:r>
            <a:r>
              <a:rPr lang="en-US" sz="2400" dirty="0">
                <a:solidFill>
                  <a:schemeClr val="tx1"/>
                </a:solidFill>
                <a:cs typeface="Segoe UI Semilight"/>
              </a:rPr>
              <a:t>– Azure AD user account or Account key</a:t>
            </a:r>
          </a:p>
        </p:txBody>
      </p:sp>
      <p:sp>
        <p:nvSpPr>
          <p:cNvPr id="4" name="Rectangle 3">
            <a:extLst>
              <a:ext uri="{FF2B5EF4-FFF2-40B4-BE49-F238E27FC236}">
                <a16:creationId xmlns:a16="http://schemas.microsoft.com/office/drawing/2014/main" id="{F42DCED3-EB83-4B7A-BFE1-54EB5F002B76}"/>
              </a:ext>
            </a:extLst>
          </p:cNvPr>
          <p:cNvSpPr/>
          <p:nvPr/>
        </p:nvSpPr>
        <p:spPr>
          <a:xfrm>
            <a:off x="465138" y="247072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Block blobs </a:t>
            </a:r>
            <a:r>
              <a:rPr lang="en-US" sz="2400" dirty="0">
                <a:solidFill>
                  <a:schemeClr val="tx1"/>
                </a:solidFill>
                <a:cs typeface="Segoe UI Semilight"/>
              </a:rPr>
              <a:t>(default) – useful for storing text or binary files</a:t>
            </a:r>
          </a:p>
        </p:txBody>
      </p:sp>
      <p:sp>
        <p:nvSpPr>
          <p:cNvPr id="7" name="Rectangle 6">
            <a:extLst>
              <a:ext uri="{FF2B5EF4-FFF2-40B4-BE49-F238E27FC236}">
                <a16:creationId xmlns:a16="http://schemas.microsoft.com/office/drawing/2014/main" id="{BF620539-2DCF-485C-84FF-FBDC2DDAE3B1}"/>
              </a:ext>
            </a:extLst>
          </p:cNvPr>
          <p:cNvSpPr/>
          <p:nvPr/>
        </p:nvSpPr>
        <p:spPr>
          <a:xfrm>
            <a:off x="465138" y="370148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latin typeface="+mj-lt"/>
                <a:cs typeface="Segoe UI Semilight"/>
              </a:rPr>
              <a:t>Page blobs </a:t>
            </a:r>
            <a:r>
              <a:rPr lang="en-US" sz="2400">
                <a:solidFill>
                  <a:schemeClr val="tx1"/>
                </a:solidFill>
                <a:cs typeface="Segoe UI Semilight"/>
              </a:rPr>
              <a:t>– more efficient for frequent read/write operations</a:t>
            </a:r>
          </a:p>
        </p:txBody>
      </p:sp>
      <p:sp>
        <p:nvSpPr>
          <p:cNvPr id="8" name="Rectangle 7">
            <a:extLst>
              <a:ext uri="{FF2B5EF4-FFF2-40B4-BE49-F238E27FC236}">
                <a16:creationId xmlns:a16="http://schemas.microsoft.com/office/drawing/2014/main" id="{4ACB87CC-60E6-4A90-89ED-EEF5835F3020}"/>
              </a:ext>
            </a:extLst>
          </p:cNvPr>
          <p:cNvSpPr/>
          <p:nvPr/>
        </p:nvSpPr>
        <p:spPr>
          <a:xfrm>
            <a:off x="465138" y="4932240"/>
            <a:ext cx="6989766" cy="7703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Append blobs </a:t>
            </a:r>
            <a:r>
              <a:rPr lang="en-US" sz="2400" dirty="0">
                <a:solidFill>
                  <a:schemeClr val="tx1"/>
                </a:solidFill>
                <a:cs typeface="Segoe UI Semilight"/>
              </a:rPr>
              <a:t>– useful for logging scenarios</a:t>
            </a:r>
          </a:p>
        </p:txBody>
      </p:sp>
      <p:pic>
        <p:nvPicPr>
          <p:cNvPr id="5" name="Picture 4" descr="Screenshot of the upload blob page. ">
            <a:extLst>
              <a:ext uri="{FF2B5EF4-FFF2-40B4-BE49-F238E27FC236}">
                <a16:creationId xmlns:a16="http://schemas.microsoft.com/office/drawing/2014/main" id="{B78B6100-893D-48D8-B5A2-0553FDCB741F}"/>
              </a:ext>
            </a:extLst>
          </p:cNvPr>
          <p:cNvPicPr>
            <a:picLocks noChangeAspect="1"/>
          </p:cNvPicPr>
          <p:nvPr/>
        </p:nvPicPr>
        <p:blipFill>
          <a:blip r:embed="rId3"/>
          <a:stretch>
            <a:fillRect/>
          </a:stretch>
        </p:blipFill>
        <p:spPr>
          <a:xfrm>
            <a:off x="8518139" y="1303425"/>
            <a:ext cx="2649393" cy="4611643"/>
          </a:xfrm>
          <a:prstGeom prst="rect">
            <a:avLst/>
          </a:prstGeom>
        </p:spPr>
      </p:pic>
      <p:sp>
        <p:nvSpPr>
          <p:cNvPr id="14" name="Freeform: Shape 13">
            <a:extLst>
              <a:ext uri="{FF2B5EF4-FFF2-40B4-BE49-F238E27FC236}">
                <a16:creationId xmlns:a16="http://schemas.microsoft.com/office/drawing/2014/main" id="{63BB035B-0298-4775-A732-3160610FD2F3}"/>
              </a:ext>
              <a:ext uri="{C183D7F6-B498-43B3-948B-1728B52AA6E4}">
                <adec:decorative xmlns:adec="http://schemas.microsoft.com/office/drawing/2017/decorative" val="1"/>
              </a:ext>
            </a:extLst>
          </p:cNvPr>
          <p:cNvSpPr/>
          <p:nvPr/>
        </p:nvSpPr>
        <p:spPr bwMode="auto">
          <a:xfrm>
            <a:off x="0" y="5945787"/>
            <a:ext cx="12436475" cy="411162"/>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cannot change a blob type once it has been created</a:t>
            </a:r>
          </a:p>
        </p:txBody>
      </p:sp>
      <p:sp>
        <p:nvSpPr>
          <p:cNvPr id="13" name="Rectangle 12">
            <a:extLst>
              <a:ext uri="{FF2B5EF4-FFF2-40B4-BE49-F238E27FC236}">
                <a16:creationId xmlns:a16="http://schemas.microsoft.com/office/drawing/2014/main" id="{E4F340E0-6376-42EE-9786-C9FC42B67D6A}"/>
              </a:ext>
              <a:ext uri="{C183D7F6-B498-43B3-948B-1728B52AA6E4}">
                <adec:decorative xmlns:adec="http://schemas.microsoft.com/office/drawing/2017/decorative" val="1"/>
              </a:ext>
            </a:extLst>
          </p:cNvPr>
          <p:cNvSpPr/>
          <p:nvPr/>
        </p:nvSpPr>
        <p:spPr bwMode="auto">
          <a:xfrm>
            <a:off x="427038" y="5945787"/>
            <a:ext cx="786384"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628B7462-3E96-4C6C-BF3F-EFC2DC75080A}"/>
              </a:ext>
              <a:ext uri="{C183D7F6-B498-43B3-948B-1728B52AA6E4}">
                <adec:decorative xmlns:adec="http://schemas.microsoft.com/office/drawing/2017/decorative" val="1"/>
              </a:ext>
            </a:extLst>
          </p:cNvPr>
          <p:cNvSpPr/>
          <p:nvPr/>
        </p:nvSpPr>
        <p:spPr bwMode="auto">
          <a:xfrm>
            <a:off x="7763932" y="1192213"/>
            <a:ext cx="4245505" cy="4649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763232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Storage Pricing</a:t>
            </a:r>
          </a:p>
        </p:txBody>
      </p:sp>
      <p:sp>
        <p:nvSpPr>
          <p:cNvPr id="18" name="Rectangle 17">
            <a:extLst>
              <a:ext uri="{FF2B5EF4-FFF2-40B4-BE49-F238E27FC236}">
                <a16:creationId xmlns:a16="http://schemas.microsoft.com/office/drawing/2014/main" id="{9B0D9C54-26C2-4365-9042-E24CBE1C02FC}"/>
              </a:ext>
            </a:extLst>
          </p:cNvPr>
          <p:cNvSpPr/>
          <p:nvPr/>
        </p:nvSpPr>
        <p:spPr>
          <a:xfrm>
            <a:off x="427038" y="119221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Storage costs</a:t>
            </a:r>
            <a:endParaRPr lang="en-IN" sz="2000">
              <a:solidFill>
                <a:schemeClr val="tx1"/>
              </a:solidFill>
              <a:cs typeface="Segoe UI Semilight"/>
            </a:endParaRPr>
          </a:p>
        </p:txBody>
      </p:sp>
      <p:sp>
        <p:nvSpPr>
          <p:cNvPr id="19" name="Rectangle 18">
            <a:extLst>
              <a:ext uri="{FF2B5EF4-FFF2-40B4-BE49-F238E27FC236}">
                <a16:creationId xmlns:a16="http://schemas.microsoft.com/office/drawing/2014/main" id="{60B00381-0279-4EA8-B79D-DFF46DE25794}"/>
              </a:ext>
            </a:extLst>
          </p:cNvPr>
          <p:cNvSpPr/>
          <p:nvPr/>
        </p:nvSpPr>
        <p:spPr>
          <a:xfrm>
            <a:off x="427038" y="1975162"/>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Blob storage </a:t>
            </a:r>
            <a:endParaRPr lang="en-IN" sz="2000">
              <a:solidFill>
                <a:schemeClr val="tx1"/>
              </a:solidFill>
              <a:cs typeface="Segoe UI Semilight"/>
            </a:endParaRPr>
          </a:p>
        </p:txBody>
      </p:sp>
      <p:sp>
        <p:nvSpPr>
          <p:cNvPr id="20" name="Rectangle 19">
            <a:extLst>
              <a:ext uri="{FF2B5EF4-FFF2-40B4-BE49-F238E27FC236}">
                <a16:creationId xmlns:a16="http://schemas.microsoft.com/office/drawing/2014/main" id="{5A9059AC-3446-426E-93E5-4BBFCB885B82}"/>
              </a:ext>
            </a:extLst>
          </p:cNvPr>
          <p:cNvSpPr/>
          <p:nvPr/>
        </p:nvSpPr>
        <p:spPr>
          <a:xfrm>
            <a:off x="427038" y="2758110"/>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Data access costs</a:t>
            </a:r>
            <a:endParaRPr lang="en-IN" sz="2000">
              <a:solidFill>
                <a:schemeClr val="tx1"/>
              </a:solidFill>
              <a:cs typeface="Segoe UI Semilight"/>
            </a:endParaRPr>
          </a:p>
        </p:txBody>
      </p:sp>
      <p:sp>
        <p:nvSpPr>
          <p:cNvPr id="21" name="Rectangle 20">
            <a:extLst>
              <a:ext uri="{FF2B5EF4-FFF2-40B4-BE49-F238E27FC236}">
                <a16:creationId xmlns:a16="http://schemas.microsoft.com/office/drawing/2014/main" id="{F8D88AE1-58F2-4BA1-A204-C12500BA2BAF}"/>
              </a:ext>
            </a:extLst>
          </p:cNvPr>
          <p:cNvSpPr/>
          <p:nvPr/>
        </p:nvSpPr>
        <p:spPr>
          <a:xfrm>
            <a:off x="427038" y="3541058"/>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Transaction costs</a:t>
            </a:r>
            <a:endParaRPr lang="en-IN" sz="2000">
              <a:solidFill>
                <a:schemeClr val="tx1"/>
              </a:solidFill>
              <a:cs typeface="Segoe UI Semilight"/>
            </a:endParaRPr>
          </a:p>
        </p:txBody>
      </p:sp>
      <p:sp>
        <p:nvSpPr>
          <p:cNvPr id="22" name="Rectangle 21">
            <a:extLst>
              <a:ext uri="{FF2B5EF4-FFF2-40B4-BE49-F238E27FC236}">
                <a16:creationId xmlns:a16="http://schemas.microsoft.com/office/drawing/2014/main" id="{00AC8F33-4D6B-4E23-8A09-ADE6B6BFA3B6}"/>
              </a:ext>
            </a:extLst>
          </p:cNvPr>
          <p:cNvSpPr/>
          <p:nvPr/>
        </p:nvSpPr>
        <p:spPr>
          <a:xfrm>
            <a:off x="427038" y="4324006"/>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Geo-Replication data transfer costs</a:t>
            </a:r>
            <a:endParaRPr lang="en-IN" sz="2000">
              <a:solidFill>
                <a:schemeClr val="tx1"/>
              </a:solidFill>
              <a:cs typeface="Segoe UI Semilight"/>
            </a:endParaRPr>
          </a:p>
        </p:txBody>
      </p:sp>
      <p:sp>
        <p:nvSpPr>
          <p:cNvPr id="23" name="Rectangle 22">
            <a:extLst>
              <a:ext uri="{FF2B5EF4-FFF2-40B4-BE49-F238E27FC236}">
                <a16:creationId xmlns:a16="http://schemas.microsoft.com/office/drawing/2014/main" id="{97927314-97C3-4699-B9FF-A9578B6418D6}"/>
              </a:ext>
            </a:extLst>
          </p:cNvPr>
          <p:cNvSpPr/>
          <p:nvPr/>
        </p:nvSpPr>
        <p:spPr>
          <a:xfrm>
            <a:off x="427038" y="510695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Outbound data transfer costs</a:t>
            </a:r>
            <a:endParaRPr lang="en-IN" sz="2000">
              <a:solidFill>
                <a:schemeClr val="tx1"/>
              </a:solidFill>
              <a:cs typeface="Segoe UI Semilight"/>
            </a:endParaRPr>
          </a:p>
        </p:txBody>
      </p:sp>
      <p:sp>
        <p:nvSpPr>
          <p:cNvPr id="24" name="Rectangle 23">
            <a:extLst>
              <a:ext uri="{FF2B5EF4-FFF2-40B4-BE49-F238E27FC236}">
                <a16:creationId xmlns:a16="http://schemas.microsoft.com/office/drawing/2014/main" id="{CC55428D-275D-4181-8D3D-15B03697A31C}"/>
              </a:ext>
            </a:extLst>
          </p:cNvPr>
          <p:cNvSpPr/>
          <p:nvPr/>
        </p:nvSpPr>
        <p:spPr>
          <a:xfrm>
            <a:off x="427038" y="5889903"/>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Changing the storage tier</a:t>
            </a:r>
            <a:endParaRPr lang="en-IN" sz="2000">
              <a:solidFill>
                <a:schemeClr val="tx1"/>
              </a:solidFill>
              <a:cs typeface="Segoe UI Semilight"/>
            </a:endParaRPr>
          </a:p>
        </p:txBody>
      </p:sp>
      <p:sp>
        <p:nvSpPr>
          <p:cNvPr id="3" name="Rectangle 2">
            <a:extLst>
              <a:ext uri="{FF2B5EF4-FFF2-40B4-BE49-F238E27FC236}">
                <a16:creationId xmlns:a16="http://schemas.microsoft.com/office/drawing/2014/main" id="{84D4C6A0-78CA-4908-BE8D-BBE74F73F4D9}"/>
              </a:ext>
              <a:ext uri="{C183D7F6-B498-43B3-948B-1728B52AA6E4}">
                <adec:decorative xmlns:adec="http://schemas.microsoft.com/office/drawing/2017/decorative" val="1"/>
              </a:ext>
            </a:extLst>
          </p:cNvPr>
          <p:cNvSpPr/>
          <p:nvPr/>
        </p:nvSpPr>
        <p:spPr bwMode="auto">
          <a:xfrm>
            <a:off x="5068958" y="1192213"/>
            <a:ext cx="6940480"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GraphicFramePr>
            <a:graphicFrameLocks noChangeAspect="1"/>
          </p:cNvGraphicFramePr>
          <p:nvPr/>
        </p:nvGraphicFramePr>
        <p:xfrm>
          <a:off x="5140397" y="1476378"/>
          <a:ext cx="6797604" cy="4784722"/>
        </p:xfrm>
        <a:graphic>
          <a:graphicData uri="http://schemas.openxmlformats.org/presentationml/2006/ole">
            <mc:AlternateContent xmlns:mc="http://schemas.openxmlformats.org/markup-compatibility/2006">
              <mc:Choice xmlns:v="urn:schemas-microsoft-com:vml" Requires="v">
                <p:oleObj name="Bitmap Image" r:id="rId3" imgW="5495760" imgH="3533760" progId="Paint.Picture">
                  <p:embed/>
                </p:oleObj>
              </mc:Choice>
              <mc:Fallback>
                <p:oleObj name="Bitmap Image" r:id="rId3" imgW="5495760" imgH="3533760" progId="Paint.Picture">
                  <p:embed/>
                  <p:pic>
                    <p:nvPic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PicPr/>
                      <p:nvPr/>
                    </p:nvPicPr>
                    <p:blipFill>
                      <a:blip r:embed="rId4"/>
                      <a:stretch>
                        <a:fillRect/>
                      </a:stretch>
                    </p:blipFill>
                    <p:spPr>
                      <a:xfrm>
                        <a:off x="5140397" y="1476378"/>
                        <a:ext cx="6797604" cy="4784722"/>
                      </a:xfrm>
                      <a:prstGeom prst="rect">
                        <a:avLst/>
                      </a:prstGeom>
                      <a:solidFill>
                        <a:srgbClr val="EBEBEB"/>
                      </a:solidFill>
                      <a:ln>
                        <a:noFill/>
                      </a:ln>
                    </p:spPr>
                  </p:pic>
                </p:oleObj>
              </mc:Fallback>
            </mc:AlternateContent>
          </a:graphicData>
        </a:graphic>
      </p:graphicFrame>
    </p:spTree>
    <p:extLst>
      <p:ext uri="{BB962C8B-B14F-4D97-AF65-F5344CB8AC3E}">
        <p14:creationId xmlns:p14="http://schemas.microsoft.com/office/powerpoint/2010/main" val="15644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t>Configure Storage with Tools (hidden)</a:t>
            </a:r>
          </a:p>
        </p:txBody>
      </p:sp>
      <p:pic>
        <p:nvPicPr>
          <p:cNvPr id="4" name="Picture 3" descr="Icon of a server with cloud in the middle">
            <a:extLst>
              <a:ext uri="{FF2B5EF4-FFF2-40B4-BE49-F238E27FC236}">
                <a16:creationId xmlns:a16="http://schemas.microsoft.com/office/drawing/2014/main" id="{A648A7EE-5B01-4841-9BEB-BDFC9B4D178B}"/>
              </a:ext>
            </a:extLst>
          </p:cNvPr>
          <p:cNvPicPr>
            <a:picLocks noChangeAspect="1"/>
          </p:cNvPicPr>
          <p:nvPr/>
        </p:nvPicPr>
        <p:blipFill>
          <a:blip r:embed="rId3"/>
          <a:stretch>
            <a:fillRect/>
          </a:stretch>
        </p:blipFill>
        <p:spPr>
          <a:xfrm>
            <a:off x="10595325" y="2879631"/>
            <a:ext cx="641922" cy="1285969"/>
          </a:xfrm>
          <a:prstGeom prst="rect">
            <a:avLst/>
          </a:prstGeom>
        </p:spPr>
      </p:pic>
    </p:spTree>
    <p:extLst>
      <p:ext uri="{BB962C8B-B14F-4D97-AF65-F5344CB8AC3E}">
        <p14:creationId xmlns:p14="http://schemas.microsoft.com/office/powerpoint/2010/main" val="281446358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347572"/>
            <a:ext cx="2131305" cy="1970429"/>
          </a:xfrm>
        </p:spPr>
        <p:txBody>
          <a:bodyPr/>
          <a:lstStyle/>
          <a:p>
            <a:r>
              <a:rPr lang="en-US" dirty="0"/>
              <a:t>Configure Storage with Tools Introduction</a:t>
            </a:r>
          </a:p>
        </p:txBody>
      </p:sp>
      <p:sp>
        <p:nvSpPr>
          <p:cNvPr id="5" name="TextBox 4">
            <a:extLst>
              <a:ext uri="{FF2B5EF4-FFF2-40B4-BE49-F238E27FC236}">
                <a16:creationId xmlns:a16="http://schemas.microsoft.com/office/drawing/2014/main" id="{CDFB651F-EFE0-4D4A-9576-5BA603C50690}"/>
              </a:ext>
            </a:extLst>
          </p:cNvPr>
          <p:cNvSpPr txBox="1"/>
          <p:nvPr/>
        </p:nvSpPr>
        <p:spPr>
          <a:xfrm>
            <a:off x="4785722" y="665408"/>
            <a:ext cx="7058616" cy="369332"/>
          </a:xfrm>
          <a:prstGeom prst="rect">
            <a:avLst/>
          </a:prstGeom>
          <a:noFill/>
        </p:spPr>
        <p:txBody>
          <a:bodyPr wrap="square" lIns="0" tIns="0" rIns="0" bIns="0" rtlCol="0">
            <a:spAutoFit/>
          </a:bodyPr>
          <a:lstStyle/>
          <a:p>
            <a:pPr fontAlgn="base"/>
            <a:r>
              <a:rPr lang="en-US" sz="2400" dirty="0"/>
              <a:t>Use Azure Storage Explorer ​</a:t>
            </a:r>
          </a:p>
        </p:txBody>
      </p:sp>
      <p:sp>
        <p:nvSpPr>
          <p:cNvPr id="7" name="TextBox 6">
            <a:extLst>
              <a:ext uri="{FF2B5EF4-FFF2-40B4-BE49-F238E27FC236}">
                <a16:creationId xmlns:a16="http://schemas.microsoft.com/office/drawing/2014/main" id="{A013A50A-D00C-4615-A5D7-198DF36211FE}"/>
              </a:ext>
            </a:extLst>
          </p:cNvPr>
          <p:cNvSpPr txBox="1"/>
          <p:nvPr/>
        </p:nvSpPr>
        <p:spPr>
          <a:xfrm>
            <a:off x="4785722" y="1548320"/>
            <a:ext cx="7058616" cy="369332"/>
          </a:xfrm>
          <a:prstGeom prst="rect">
            <a:avLst/>
          </a:prstGeom>
          <a:noFill/>
        </p:spPr>
        <p:txBody>
          <a:bodyPr wrap="square" lIns="0" tIns="0" rIns="0" bIns="0" rtlCol="0">
            <a:spAutoFit/>
          </a:bodyPr>
          <a:lstStyle/>
          <a:p>
            <a:pPr fontAlgn="base"/>
            <a:r>
              <a:rPr lang="en-US" sz="2400" dirty="0"/>
              <a:t>Use the Import and Export Service​</a:t>
            </a:r>
          </a:p>
        </p:txBody>
      </p:sp>
      <p:sp>
        <p:nvSpPr>
          <p:cNvPr id="11" name="TextBox 10">
            <a:extLst>
              <a:ext uri="{FF2B5EF4-FFF2-40B4-BE49-F238E27FC236}">
                <a16:creationId xmlns:a16="http://schemas.microsoft.com/office/drawing/2014/main" id="{0CE5197B-5753-4CAA-911D-D415E92A1D65}"/>
              </a:ext>
            </a:extLst>
          </p:cNvPr>
          <p:cNvSpPr txBox="1"/>
          <p:nvPr/>
        </p:nvSpPr>
        <p:spPr>
          <a:xfrm>
            <a:off x="4785722" y="2512378"/>
            <a:ext cx="7058616" cy="369332"/>
          </a:xfrm>
          <a:prstGeom prst="rect">
            <a:avLst/>
          </a:prstGeom>
          <a:noFill/>
        </p:spPr>
        <p:txBody>
          <a:bodyPr wrap="square" lIns="0" tIns="0" rIns="0" bIns="0" rtlCol="0">
            <a:spAutoFit/>
          </a:bodyPr>
          <a:lstStyle/>
          <a:p>
            <a:pPr fontAlgn="base"/>
            <a:r>
              <a:rPr lang="en-US" sz="2400" dirty="0"/>
              <a:t>Use </a:t>
            </a:r>
            <a:r>
              <a:rPr lang="en-US" sz="2400" dirty="0" err="1"/>
              <a:t>AzCopy</a:t>
            </a:r>
            <a:r>
              <a:rPr lang="en-US" sz="2400" dirty="0"/>
              <a:t>​</a:t>
            </a:r>
          </a:p>
        </p:txBody>
      </p:sp>
      <p:sp>
        <p:nvSpPr>
          <p:cNvPr id="15" name="TextBox 14">
            <a:extLst>
              <a:ext uri="{FF2B5EF4-FFF2-40B4-BE49-F238E27FC236}">
                <a16:creationId xmlns:a16="http://schemas.microsoft.com/office/drawing/2014/main" id="{85541B7B-100D-4D00-851E-F5AF73174659}"/>
              </a:ext>
            </a:extLst>
          </p:cNvPr>
          <p:cNvSpPr txBox="1"/>
          <p:nvPr/>
        </p:nvSpPr>
        <p:spPr>
          <a:xfrm>
            <a:off x="4785722" y="3476436"/>
            <a:ext cx="7058616" cy="369332"/>
          </a:xfrm>
          <a:prstGeom prst="rect">
            <a:avLst/>
          </a:prstGeom>
          <a:noFill/>
        </p:spPr>
        <p:txBody>
          <a:bodyPr wrap="square" lIns="0" tIns="0" rIns="0" bIns="0" rtlCol="0">
            <a:spAutoFit/>
          </a:bodyPr>
          <a:lstStyle/>
          <a:p>
            <a:pPr fontAlgn="base"/>
            <a:r>
              <a:rPr lang="en-US" sz="2400" dirty="0"/>
              <a:t>Demonstration – Storage Explorer​</a:t>
            </a:r>
          </a:p>
        </p:txBody>
      </p:sp>
      <p:sp>
        <p:nvSpPr>
          <p:cNvPr id="18" name="TextBox 17">
            <a:extLst>
              <a:ext uri="{FF2B5EF4-FFF2-40B4-BE49-F238E27FC236}">
                <a16:creationId xmlns:a16="http://schemas.microsoft.com/office/drawing/2014/main" id="{04D2FAFC-4625-4207-AF56-0329A535EE63}"/>
              </a:ext>
            </a:extLst>
          </p:cNvPr>
          <p:cNvSpPr txBox="1"/>
          <p:nvPr/>
        </p:nvSpPr>
        <p:spPr>
          <a:xfrm>
            <a:off x="4785722" y="4359349"/>
            <a:ext cx="7058616" cy="369332"/>
          </a:xfrm>
          <a:prstGeom prst="rect">
            <a:avLst/>
          </a:prstGeom>
          <a:noFill/>
        </p:spPr>
        <p:txBody>
          <a:bodyPr wrap="square" lIns="0" tIns="0" rIns="0" bIns="0" rtlCol="0">
            <a:spAutoFit/>
          </a:bodyPr>
          <a:lstStyle/>
          <a:p>
            <a:pPr fontAlgn="base"/>
            <a:r>
              <a:rPr lang="en-US" sz="2400" dirty="0"/>
              <a:t>Demonstration – </a:t>
            </a:r>
            <a:r>
              <a:rPr lang="en-US" sz="2400" dirty="0" err="1"/>
              <a:t>AzCopy</a:t>
            </a:r>
            <a:endParaRPr lang="en-US" sz="2400" dirty="0"/>
          </a:p>
        </p:txBody>
      </p:sp>
      <p:grpSp>
        <p:nvGrpSpPr>
          <p:cNvPr id="3" name="Group 2">
            <a:extLst>
              <a:ext uri="{FF2B5EF4-FFF2-40B4-BE49-F238E27FC236}">
                <a16:creationId xmlns:a16="http://schemas.microsoft.com/office/drawing/2014/main" id="{BFEE0D67-C6BC-4793-B933-E1B218C69FF3}"/>
              </a:ext>
              <a:ext uri="{C183D7F6-B498-43B3-948B-1728B52AA6E4}">
                <adec:decorative xmlns:adec="http://schemas.microsoft.com/office/drawing/2017/decorative" val="1"/>
              </a:ext>
            </a:extLst>
          </p:cNvPr>
          <p:cNvGrpSpPr/>
          <p:nvPr/>
        </p:nvGrpSpPr>
        <p:grpSpPr>
          <a:xfrm>
            <a:off x="3865621" y="500602"/>
            <a:ext cx="722013" cy="5236010"/>
            <a:chOff x="3865621" y="500602"/>
            <a:chExt cx="722013" cy="5236010"/>
          </a:xfrm>
        </p:grpSpPr>
        <p:pic>
          <p:nvPicPr>
            <p:cNvPr id="88" name="Picture 87" descr="Icon of four circles interconnected with one another">
              <a:extLst>
                <a:ext uri="{FF2B5EF4-FFF2-40B4-BE49-F238E27FC236}">
                  <a16:creationId xmlns:a16="http://schemas.microsoft.com/office/drawing/2014/main" id="{4AD646F3-51F3-41BC-BCD0-70D88C795632}"/>
                </a:ext>
              </a:extLst>
            </p:cNvPr>
            <p:cNvPicPr>
              <a:picLocks noChangeAspect="1"/>
            </p:cNvPicPr>
            <p:nvPr/>
          </p:nvPicPr>
          <p:blipFill>
            <a:blip r:embed="rId3"/>
            <a:stretch>
              <a:fillRect/>
            </a:stretch>
          </p:blipFill>
          <p:spPr>
            <a:xfrm>
              <a:off x="3888690" y="500602"/>
              <a:ext cx="698944" cy="698944"/>
            </a:xfrm>
            <a:prstGeom prst="rect">
              <a:avLst/>
            </a:prstGeom>
          </p:spPr>
        </p:pic>
        <p:pic>
          <p:nvPicPr>
            <p:cNvPr id="87" name="Picture 86" descr="Icon of arrows going in different directions">
              <a:extLst>
                <a:ext uri="{FF2B5EF4-FFF2-40B4-BE49-F238E27FC236}">
                  <a16:creationId xmlns:a16="http://schemas.microsoft.com/office/drawing/2014/main" id="{AA94DB70-75D8-4653-B3EF-AB896F7BF414}"/>
                </a:ext>
              </a:extLst>
            </p:cNvPr>
            <p:cNvPicPr>
              <a:picLocks noChangeAspect="1"/>
            </p:cNvPicPr>
            <p:nvPr/>
          </p:nvPicPr>
          <p:blipFill>
            <a:blip r:embed="rId4"/>
            <a:stretch>
              <a:fillRect/>
            </a:stretch>
          </p:blipFill>
          <p:spPr>
            <a:xfrm>
              <a:off x="3888690" y="1383514"/>
              <a:ext cx="698944" cy="698944"/>
            </a:xfrm>
            <a:prstGeom prst="rect">
              <a:avLst/>
            </a:prstGeom>
          </p:spPr>
        </p:pic>
        <p:pic>
          <p:nvPicPr>
            <p:cNvPr id="85" name="Picture 84" descr="Icon of a document with coding brackets">
              <a:extLst>
                <a:ext uri="{FF2B5EF4-FFF2-40B4-BE49-F238E27FC236}">
                  <a16:creationId xmlns:a16="http://schemas.microsoft.com/office/drawing/2014/main" id="{6B4234D2-CC77-4BE5-984A-3CF885294AD8}"/>
                </a:ext>
              </a:extLst>
            </p:cNvPr>
            <p:cNvPicPr>
              <a:picLocks noChangeAspect="1"/>
            </p:cNvPicPr>
            <p:nvPr/>
          </p:nvPicPr>
          <p:blipFill>
            <a:blip r:embed="rId5"/>
            <a:stretch>
              <a:fillRect/>
            </a:stretch>
          </p:blipFill>
          <p:spPr>
            <a:xfrm>
              <a:off x="3888690" y="2347572"/>
              <a:ext cx="698944" cy="698944"/>
            </a:xfrm>
            <a:prstGeom prst="rect">
              <a:avLst/>
            </a:prstGeom>
          </p:spPr>
        </p:pic>
        <p:pic>
          <p:nvPicPr>
            <p:cNvPr id="83" name="Picture 82" descr="Icon of a calendar">
              <a:extLst>
                <a:ext uri="{FF2B5EF4-FFF2-40B4-BE49-F238E27FC236}">
                  <a16:creationId xmlns:a16="http://schemas.microsoft.com/office/drawing/2014/main" id="{F5C9B848-03A2-4656-8FBB-C7CC71175927}"/>
                </a:ext>
              </a:extLst>
            </p:cNvPr>
            <p:cNvPicPr>
              <a:picLocks noChangeAspect="1"/>
            </p:cNvPicPr>
            <p:nvPr/>
          </p:nvPicPr>
          <p:blipFill>
            <a:blip r:embed="rId6"/>
            <a:stretch>
              <a:fillRect/>
            </a:stretch>
          </p:blipFill>
          <p:spPr>
            <a:xfrm>
              <a:off x="3888690" y="3311630"/>
              <a:ext cx="698944" cy="698944"/>
            </a:xfrm>
            <a:prstGeom prst="rect">
              <a:avLst/>
            </a:prstGeom>
          </p:spPr>
        </p:pic>
        <p:pic>
          <p:nvPicPr>
            <p:cNvPr id="82" name="Picture 81" descr="Icon of a screen with a triangle in the middle">
              <a:extLst>
                <a:ext uri="{FF2B5EF4-FFF2-40B4-BE49-F238E27FC236}">
                  <a16:creationId xmlns:a16="http://schemas.microsoft.com/office/drawing/2014/main" id="{2D396B84-5861-4DA7-9C5D-C1A5C9784E5C}"/>
                </a:ext>
              </a:extLst>
            </p:cNvPr>
            <p:cNvPicPr>
              <a:picLocks noChangeAspect="1"/>
            </p:cNvPicPr>
            <p:nvPr/>
          </p:nvPicPr>
          <p:blipFill>
            <a:blip r:embed="rId7"/>
            <a:stretch>
              <a:fillRect/>
            </a:stretch>
          </p:blipFill>
          <p:spPr>
            <a:xfrm>
              <a:off x="3865621" y="4154756"/>
              <a:ext cx="698944" cy="698944"/>
            </a:xfrm>
            <a:prstGeom prst="rect">
              <a:avLst/>
            </a:prstGeom>
          </p:spPr>
        </p:pic>
        <p:grpSp>
          <p:nvGrpSpPr>
            <p:cNvPr id="13" name="Group 12">
              <a:extLst>
                <a:ext uri="{FF2B5EF4-FFF2-40B4-BE49-F238E27FC236}">
                  <a16:creationId xmlns:a16="http://schemas.microsoft.com/office/drawing/2014/main" id="{9134AD89-95ED-4F70-9543-A643E11642CF}"/>
                </a:ext>
              </a:extLst>
            </p:cNvPr>
            <p:cNvGrpSpPr/>
            <p:nvPr/>
          </p:nvGrpSpPr>
          <p:grpSpPr>
            <a:xfrm>
              <a:off x="3865621" y="5037668"/>
              <a:ext cx="698944" cy="698944"/>
              <a:chOff x="10493727" y="629664"/>
              <a:chExt cx="519000" cy="503150"/>
            </a:xfrm>
          </p:grpSpPr>
          <p:pic>
            <p:nvPicPr>
              <p:cNvPr id="14" name="Picture 13">
                <a:extLst>
                  <a:ext uri="{FF2B5EF4-FFF2-40B4-BE49-F238E27FC236}">
                    <a16:creationId xmlns:a16="http://schemas.microsoft.com/office/drawing/2014/main" id="{2A93C969-30F4-4FDE-B480-70FCABA77EDD}"/>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8F53F8BD-ED0B-4C4A-ACD8-45CE2C31CF9D}"/>
                  </a:ext>
                </a:extLst>
              </p:cNvPr>
              <p:cNvGrpSpPr/>
              <p:nvPr/>
            </p:nvGrpSpPr>
            <p:grpSpPr>
              <a:xfrm>
                <a:off x="10604345" y="727773"/>
                <a:ext cx="297764" cy="272864"/>
                <a:chOff x="3876178" y="3413953"/>
                <a:chExt cx="297764" cy="255320"/>
              </a:xfrm>
            </p:grpSpPr>
            <p:sp>
              <p:nvSpPr>
                <p:cNvPr id="19" name="Freeform: Shape 18">
                  <a:extLst>
                    <a:ext uri="{FF2B5EF4-FFF2-40B4-BE49-F238E27FC236}">
                      <a16:creationId xmlns:a16="http://schemas.microsoft.com/office/drawing/2014/main" id="{15A49D62-AF79-4DE6-8A9A-CE4759CD262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CE4993F-154E-4C82-B710-649C0D021851}"/>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EEBE82F-FCA6-4F8C-9908-2EA119FDB37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8C426EC-53A9-4F45-B792-4D9D82F10B1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102BDB5-9159-4772-8A5D-FFDBA2FDA06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EE5E765-374B-4B3B-8688-212291D71FD0}"/>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2D5A35-14BE-4F22-A066-E47C8B11976E}"/>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B0025DD-5F11-4157-B527-38D5ECA9A675}"/>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2" name="TextBox 1">
            <a:extLst>
              <a:ext uri="{FF2B5EF4-FFF2-40B4-BE49-F238E27FC236}">
                <a16:creationId xmlns:a16="http://schemas.microsoft.com/office/drawing/2014/main" id="{4FC7F8F7-E6CF-41A7-A10F-0DFDB27CF11D}"/>
              </a:ext>
            </a:extLst>
          </p:cNvPr>
          <p:cNvSpPr txBox="1"/>
          <p:nvPr/>
        </p:nvSpPr>
        <p:spPr>
          <a:xfrm>
            <a:off x="4753453" y="5163935"/>
            <a:ext cx="7058616" cy="369332"/>
          </a:xfrm>
          <a:prstGeom prst="rect">
            <a:avLst/>
          </a:prstGeom>
          <a:noFill/>
        </p:spPr>
        <p:txBody>
          <a:bodyPr wrap="square" lIns="0" tIns="0" rIns="0" bIns="0" rtlCol="0">
            <a:spAutoFit/>
          </a:bodyPr>
          <a:lstStyle/>
          <a:p>
            <a:pPr fontAlgn="base"/>
            <a:r>
              <a:rPr lang="en-US" sz="2400" dirty="0"/>
              <a:t>Summary and Resources</a:t>
            </a:r>
          </a:p>
        </p:txBody>
      </p:sp>
    </p:spTree>
    <p:extLst>
      <p:ext uri="{BB962C8B-B14F-4D97-AF65-F5344CB8AC3E}">
        <p14:creationId xmlns:p14="http://schemas.microsoft.com/office/powerpoint/2010/main" val="117669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Storage Explorer</a:t>
            </a:r>
          </a:p>
        </p:txBody>
      </p:sp>
      <p:sp>
        <p:nvSpPr>
          <p:cNvPr id="4" name="Rectangle 3">
            <a:extLst>
              <a:ext uri="{FF2B5EF4-FFF2-40B4-BE49-F238E27FC236}">
                <a16:creationId xmlns:a16="http://schemas.microsoft.com/office/drawing/2014/main" id="{CE38A52C-AF19-4ABB-9432-A86F10EAFE78}"/>
              </a:ext>
            </a:extLst>
          </p:cNvPr>
          <p:cNvSpPr/>
          <p:nvPr/>
        </p:nvSpPr>
        <p:spPr>
          <a:xfrm>
            <a:off x="427034" y="1192213"/>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Access multiple accounts and subscriptions</a:t>
            </a:r>
          </a:p>
        </p:txBody>
      </p:sp>
      <p:sp>
        <p:nvSpPr>
          <p:cNvPr id="5" name="Rectangle 4">
            <a:extLst>
              <a:ext uri="{FF2B5EF4-FFF2-40B4-BE49-F238E27FC236}">
                <a16:creationId xmlns:a16="http://schemas.microsoft.com/office/drawing/2014/main" id="{0855071A-B70C-48A9-9031-EFF8FBD2C652}"/>
              </a:ext>
            </a:extLst>
          </p:cNvPr>
          <p:cNvSpPr/>
          <p:nvPr/>
        </p:nvSpPr>
        <p:spPr>
          <a:xfrm>
            <a:off x="427034" y="2457800"/>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delete, view, edit storage resources</a:t>
            </a:r>
          </a:p>
        </p:txBody>
      </p:sp>
      <p:sp>
        <p:nvSpPr>
          <p:cNvPr id="6" name="Rectangle 5">
            <a:extLst>
              <a:ext uri="{FF2B5EF4-FFF2-40B4-BE49-F238E27FC236}">
                <a16:creationId xmlns:a16="http://schemas.microsoft.com/office/drawing/2014/main" id="{80CB9A89-EE97-4790-98DB-689C0B706F77}"/>
              </a:ext>
            </a:extLst>
          </p:cNvPr>
          <p:cNvSpPr/>
          <p:nvPr/>
        </p:nvSpPr>
        <p:spPr>
          <a:xfrm>
            <a:off x="427034" y="3432675"/>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View and edit Blob, Queue, Table, File, Cosmos DB storage and Data Lake Storage</a:t>
            </a:r>
          </a:p>
        </p:txBody>
      </p:sp>
      <p:sp>
        <p:nvSpPr>
          <p:cNvPr id="7" name="Rectangle 6">
            <a:extLst>
              <a:ext uri="{FF2B5EF4-FFF2-40B4-BE49-F238E27FC236}">
                <a16:creationId xmlns:a16="http://schemas.microsoft.com/office/drawing/2014/main" id="{AE3AE050-31A6-4080-BD0E-B2252917ADC6}"/>
              </a:ext>
            </a:extLst>
          </p:cNvPr>
          <p:cNvSpPr/>
          <p:nvPr/>
        </p:nvSpPr>
        <p:spPr>
          <a:xfrm>
            <a:off x="427034" y="4698262"/>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Obtain shared access signature (SAS) keys</a:t>
            </a:r>
          </a:p>
        </p:txBody>
      </p:sp>
      <p:sp>
        <p:nvSpPr>
          <p:cNvPr id="8" name="Rectangle 7">
            <a:extLst>
              <a:ext uri="{FF2B5EF4-FFF2-40B4-BE49-F238E27FC236}">
                <a16:creationId xmlns:a16="http://schemas.microsoft.com/office/drawing/2014/main" id="{42910D6E-AEAA-4CE0-8FE6-F9323C448BE8}"/>
              </a:ext>
            </a:extLst>
          </p:cNvPr>
          <p:cNvSpPr/>
          <p:nvPr/>
        </p:nvSpPr>
        <p:spPr>
          <a:xfrm>
            <a:off x="427034" y="5673137"/>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SzPct val="50000"/>
            </a:pPr>
            <a:r>
              <a:rPr lang="en-US" sz="2000">
                <a:solidFill>
                  <a:schemeClr val="tx1"/>
                </a:solidFill>
              </a:rPr>
              <a:t>Available for Windows, Mac, and Linux</a:t>
            </a:r>
          </a:p>
        </p:txBody>
      </p:sp>
      <p:sp>
        <p:nvSpPr>
          <p:cNvPr id="3" name="Rectangle 2">
            <a:extLst>
              <a:ext uri="{FF2B5EF4-FFF2-40B4-BE49-F238E27FC236}">
                <a16:creationId xmlns:a16="http://schemas.microsoft.com/office/drawing/2014/main" id="{BCA7D17E-E132-4B07-B228-0C274C2C35D7}"/>
              </a:ext>
              <a:ext uri="{C183D7F6-B498-43B3-948B-1728B52AA6E4}">
                <adec:decorative xmlns:adec="http://schemas.microsoft.com/office/drawing/2017/decorative" val="1"/>
              </a:ext>
            </a:extLst>
          </p:cNvPr>
          <p:cNvSpPr/>
          <p:nvPr/>
        </p:nvSpPr>
        <p:spPr bwMode="auto">
          <a:xfrm>
            <a:off x="5668731" y="1192213"/>
            <a:ext cx="634070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Storage Explorer. The navigation pane (left) is expanded and a folder in the blob container is selected. The folder (right pane) contains several documents">
            <a:extLst>
              <a:ext uri="{FF2B5EF4-FFF2-40B4-BE49-F238E27FC236}">
                <a16:creationId xmlns:a16="http://schemas.microsoft.com/office/drawing/2014/main" id="{FBC080A8-84F5-44A8-BF17-FDF4F03266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03899" y="2259416"/>
            <a:ext cx="6070370" cy="3218644"/>
          </a:xfrm>
          <a:prstGeom prst="rect">
            <a:avLst/>
          </a:prstGeom>
          <a:noFill/>
          <a:ln>
            <a:solidFill>
              <a:schemeClr val="bg1">
                <a:lumMod val="65000"/>
              </a:schemeClr>
            </a:solidFill>
          </a:ln>
        </p:spPr>
      </p:pic>
    </p:spTree>
    <p:extLst>
      <p:ext uri="{BB962C8B-B14F-4D97-AF65-F5344CB8AC3E}">
        <p14:creationId xmlns:p14="http://schemas.microsoft.com/office/powerpoint/2010/main" val="129204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t>Use the Import and Export Service</a:t>
            </a:r>
          </a:p>
        </p:txBody>
      </p:sp>
      <p:sp>
        <p:nvSpPr>
          <p:cNvPr id="4" name="Rectangle 3">
            <a:extLst>
              <a:ext uri="{FF2B5EF4-FFF2-40B4-BE49-F238E27FC236}">
                <a16:creationId xmlns:a16="http://schemas.microsoft.com/office/drawing/2014/main" id="{1FFE3E0E-BE0D-4B37-BB6B-7E52549FBCB2}"/>
              </a:ext>
            </a:extLst>
          </p:cNvPr>
          <p:cNvSpPr/>
          <p:nvPr/>
        </p:nvSpPr>
        <p:spPr>
          <a:xfrm>
            <a:off x="427034" y="1192212"/>
            <a:ext cx="2379666" cy="23796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Import jobs </a:t>
            </a:r>
            <a:r>
              <a:rPr lang="en-US" sz="2000" dirty="0">
                <a:solidFill>
                  <a:schemeClr val="tx1"/>
                </a:solidFill>
              </a:rPr>
              <a:t>move large amounts of data to Azure blob storage or files</a:t>
            </a:r>
          </a:p>
        </p:txBody>
      </p:sp>
      <p:pic>
        <p:nvPicPr>
          <p:cNvPr id="10" name="Picture 9" descr="Prepare disks, create job, receive disks, transfer data, package disks, receive disks, and view data. ">
            <a:extLst>
              <a:ext uri="{FF2B5EF4-FFF2-40B4-BE49-F238E27FC236}">
                <a16:creationId xmlns:a16="http://schemas.microsoft.com/office/drawing/2014/main" id="{4B1E7257-1E18-41C2-9071-65CB4C4642BD}"/>
              </a:ext>
            </a:extLst>
          </p:cNvPr>
          <p:cNvPicPr>
            <a:picLocks noChangeAspect="1"/>
          </p:cNvPicPr>
          <p:nvPr/>
        </p:nvPicPr>
        <p:blipFill>
          <a:blip r:embed="rId3"/>
          <a:stretch>
            <a:fillRect/>
          </a:stretch>
        </p:blipFill>
        <p:spPr>
          <a:xfrm>
            <a:off x="3040994" y="1579496"/>
            <a:ext cx="8851622" cy="1605094"/>
          </a:xfrm>
          <a:prstGeom prst="rect">
            <a:avLst/>
          </a:prstGeom>
        </p:spPr>
      </p:pic>
      <p:sp>
        <p:nvSpPr>
          <p:cNvPr id="5" name="Rectangle 4">
            <a:extLst>
              <a:ext uri="{FF2B5EF4-FFF2-40B4-BE49-F238E27FC236}">
                <a16:creationId xmlns:a16="http://schemas.microsoft.com/office/drawing/2014/main" id="{7F0632AD-3C09-4619-959A-D133C3FC75FD}"/>
              </a:ext>
            </a:extLst>
          </p:cNvPr>
          <p:cNvSpPr/>
          <p:nvPr/>
        </p:nvSpPr>
        <p:spPr>
          <a:xfrm>
            <a:off x="415918" y="3764368"/>
            <a:ext cx="2379666" cy="25973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Export jobs</a:t>
            </a:r>
            <a:r>
              <a:rPr lang="en-US" sz="2000" b="1" dirty="0">
                <a:solidFill>
                  <a:schemeClr val="tx1"/>
                </a:solidFill>
              </a:rPr>
              <a:t> </a:t>
            </a:r>
            <a:r>
              <a:rPr lang="en-US" sz="2000" dirty="0">
                <a:solidFill>
                  <a:schemeClr val="tx1"/>
                </a:solidFill>
              </a:rPr>
              <a:t>move large amounts of data from Azure blob storage (not files)</a:t>
            </a:r>
          </a:p>
        </p:txBody>
      </p:sp>
      <p:pic>
        <p:nvPicPr>
          <p:cNvPr id="7" name="Picture 6" descr="Create job, receive disks, transfer data, package disk, and receive and unlock disks. ">
            <a:extLst>
              <a:ext uri="{FF2B5EF4-FFF2-40B4-BE49-F238E27FC236}">
                <a16:creationId xmlns:a16="http://schemas.microsoft.com/office/drawing/2014/main" id="{CEFDA20F-6893-4BDA-A420-AF3CDF334B46}"/>
              </a:ext>
            </a:extLst>
          </p:cNvPr>
          <p:cNvPicPr>
            <a:picLocks noChangeAspect="1"/>
          </p:cNvPicPr>
          <p:nvPr/>
        </p:nvPicPr>
        <p:blipFill>
          <a:blip r:embed="rId4"/>
          <a:stretch>
            <a:fillRect/>
          </a:stretch>
        </p:blipFill>
        <p:spPr>
          <a:xfrm>
            <a:off x="3398644" y="4154261"/>
            <a:ext cx="7867382" cy="1817592"/>
          </a:xfrm>
          <a:prstGeom prst="rect">
            <a:avLst/>
          </a:prstGeom>
        </p:spPr>
      </p:pic>
      <p:sp>
        <p:nvSpPr>
          <p:cNvPr id="12" name="Rectangle 11">
            <a:extLst>
              <a:ext uri="{FF2B5EF4-FFF2-40B4-BE49-F238E27FC236}">
                <a16:creationId xmlns:a16="http://schemas.microsoft.com/office/drawing/2014/main" id="{EA13F2A9-3BB9-4875-A23A-B87D1143AC31}"/>
              </a:ext>
              <a:ext uri="{C183D7F6-B498-43B3-948B-1728B52AA6E4}">
                <adec:decorative xmlns:adec="http://schemas.microsoft.com/office/drawing/2017/decorative" val="1"/>
              </a:ext>
            </a:extLst>
          </p:cNvPr>
          <p:cNvSpPr/>
          <p:nvPr/>
        </p:nvSpPr>
        <p:spPr>
          <a:xfrm>
            <a:off x="2946401" y="1192212"/>
            <a:ext cx="9063040" cy="23796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3" name="Rectangle 12">
            <a:extLst>
              <a:ext uri="{FF2B5EF4-FFF2-40B4-BE49-F238E27FC236}">
                <a16:creationId xmlns:a16="http://schemas.microsoft.com/office/drawing/2014/main" id="{43B6BAD9-9D42-4CDB-BF7A-2DEFD4841486}"/>
              </a:ext>
              <a:ext uri="{C183D7F6-B498-43B3-948B-1728B52AA6E4}">
                <adec:decorative xmlns:adec="http://schemas.microsoft.com/office/drawing/2017/decorative" val="1"/>
              </a:ext>
            </a:extLst>
          </p:cNvPr>
          <p:cNvSpPr/>
          <p:nvPr/>
        </p:nvSpPr>
        <p:spPr>
          <a:xfrm>
            <a:off x="2935285" y="3764368"/>
            <a:ext cx="9063040" cy="259737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9209307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t>
            </a:r>
            <a:r>
              <a:rPr lang="en-US" dirty="0" err="1"/>
              <a:t>AzCopy</a:t>
            </a:r>
            <a:endParaRPr lang="en-US" dirty="0"/>
          </a:p>
        </p:txBody>
      </p:sp>
      <p:sp>
        <p:nvSpPr>
          <p:cNvPr id="2" name="Rectangle 1">
            <a:extLst>
              <a:ext uri="{FF2B5EF4-FFF2-40B4-BE49-F238E27FC236}">
                <a16:creationId xmlns:a16="http://schemas.microsoft.com/office/drawing/2014/main" id="{59AAB6B7-8C3B-459C-A453-73F81C37F67D}"/>
              </a:ext>
            </a:extLst>
          </p:cNvPr>
          <p:cNvSpPr/>
          <p:nvPr/>
        </p:nvSpPr>
        <p:spPr>
          <a:xfrm>
            <a:off x="427038" y="1492957"/>
            <a:ext cx="11582399" cy="843843"/>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600" dirty="0">
                <a:latin typeface="Consolas" panose="020B0609020204030204" pitchFamily="49" charset="0"/>
              </a:rPr>
              <a:t>azcopy copy [source] [destination] [flags]</a:t>
            </a:r>
            <a:endParaRPr lang="en-US" sz="2600" dirty="0">
              <a:latin typeface="Consolas" panose="020B0609020204030204" pitchFamily="49" charset="0"/>
            </a:endParaRPr>
          </a:p>
        </p:txBody>
      </p:sp>
      <p:sp>
        <p:nvSpPr>
          <p:cNvPr id="6" name="Rectangle 5">
            <a:extLst>
              <a:ext uri="{FF2B5EF4-FFF2-40B4-BE49-F238E27FC236}">
                <a16:creationId xmlns:a16="http://schemas.microsoft.com/office/drawing/2014/main" id="{A64EE059-9811-49A1-9DE6-DE6811E77093}"/>
              </a:ext>
            </a:extLst>
          </p:cNvPr>
          <p:cNvSpPr/>
          <p:nvPr/>
        </p:nvSpPr>
        <p:spPr>
          <a:xfrm>
            <a:off x="465138" y="307989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Command line utility</a:t>
            </a:r>
          </a:p>
        </p:txBody>
      </p:sp>
      <p:sp>
        <p:nvSpPr>
          <p:cNvPr id="8" name="Rectangle 7">
            <a:extLst>
              <a:ext uri="{FF2B5EF4-FFF2-40B4-BE49-F238E27FC236}">
                <a16:creationId xmlns:a16="http://schemas.microsoft.com/office/drawing/2014/main" id="{D0AFCFB0-9DEF-4E94-92D4-F1881401C09A}"/>
              </a:ext>
            </a:extLst>
          </p:cNvPr>
          <p:cNvSpPr/>
          <p:nvPr/>
        </p:nvSpPr>
        <p:spPr>
          <a:xfrm>
            <a:off x="465138" y="4569495"/>
            <a:ext cx="5495824" cy="128729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Available on Windows, Linux, and MacOS</a:t>
            </a:r>
          </a:p>
        </p:txBody>
      </p:sp>
      <p:sp>
        <p:nvSpPr>
          <p:cNvPr id="10" name="Rectangle 9">
            <a:extLst>
              <a:ext uri="{FF2B5EF4-FFF2-40B4-BE49-F238E27FC236}">
                <a16:creationId xmlns:a16="http://schemas.microsoft.com/office/drawing/2014/main" id="{FCB2CA6D-86FE-4A0B-B553-634599683594}"/>
              </a:ext>
            </a:extLst>
          </p:cNvPr>
          <p:cNvSpPr/>
          <p:nvPr/>
        </p:nvSpPr>
        <p:spPr>
          <a:xfrm>
            <a:off x="6475512" y="3079894"/>
            <a:ext cx="5495823"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Designed for copying data to and from Azure Blob, File, and Table storage</a:t>
            </a:r>
          </a:p>
        </p:txBody>
      </p:sp>
      <p:sp>
        <p:nvSpPr>
          <p:cNvPr id="12" name="Rectangle 11">
            <a:extLst>
              <a:ext uri="{FF2B5EF4-FFF2-40B4-BE49-F238E27FC236}">
                <a16:creationId xmlns:a16="http://schemas.microsoft.com/office/drawing/2014/main" id="{A295097E-416D-440B-8EFD-C2E5842CFE9F}"/>
              </a:ext>
            </a:extLst>
          </p:cNvPr>
          <p:cNvSpPr/>
          <p:nvPr/>
        </p:nvSpPr>
        <p:spPr>
          <a:xfrm>
            <a:off x="6475513" y="455541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Authentication options include Active Directory or SAS token</a:t>
            </a:r>
          </a:p>
        </p:txBody>
      </p:sp>
    </p:spTree>
    <p:extLst>
      <p:ext uri="{BB962C8B-B14F-4D97-AF65-F5344CB8AC3E}">
        <p14:creationId xmlns:p14="http://schemas.microsoft.com/office/powerpoint/2010/main" val="7215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with Tools</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grpSp>
        <p:nvGrpSpPr>
          <p:cNvPr id="6" name="Group 5">
            <a:extLst>
              <a:ext uri="{FF2B5EF4-FFF2-40B4-BE49-F238E27FC236}">
                <a16:creationId xmlns:a16="http://schemas.microsoft.com/office/drawing/2014/main" id="{5A463969-C4A7-489D-AB36-2C333854EDF8}"/>
              </a:ext>
              <a:ext uri="{C183D7F6-B498-43B3-948B-1728B52AA6E4}">
                <adec:decorative xmlns:adec="http://schemas.microsoft.com/office/drawing/2017/decorative" val="1"/>
              </a:ext>
            </a:extLst>
          </p:cNvPr>
          <p:cNvGrpSpPr/>
          <p:nvPr/>
        </p:nvGrpSpPr>
        <p:grpSpPr>
          <a:xfrm>
            <a:off x="4876800" y="1790946"/>
            <a:ext cx="7137401" cy="3719838"/>
            <a:chOff x="4876800" y="1790946"/>
            <a:chExt cx="7137401" cy="2583828"/>
          </a:xfrm>
        </p:grpSpPr>
        <p:sp>
          <p:nvSpPr>
            <p:cNvPr id="20" name="Rectangle 19">
              <a:extLst>
                <a:ext uri="{FF2B5EF4-FFF2-40B4-BE49-F238E27FC236}">
                  <a16:creationId xmlns:a16="http://schemas.microsoft.com/office/drawing/2014/main" id="{E97F4EA7-296C-4D6C-822A-7BCC364625B3}"/>
                </a:ext>
              </a:extLst>
            </p:cNvPr>
            <p:cNvSpPr/>
            <p:nvPr/>
          </p:nvSpPr>
          <p:spPr>
            <a:xfrm>
              <a:off x="4876801" y="179094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Upload, download, and manage data with Azure Storage Explorer</a:t>
              </a:r>
              <a:endParaRPr lang="en-IN" sz="2000" dirty="0">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309989"/>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2360082"/>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Monitor, diagnose, and troubleshoot your Azure storage</a:t>
              </a:r>
              <a:endParaRPr lang="en-IN" sz="2000" dirty="0">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76800" y="28791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76801" y="2996593"/>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Export large amounts of data from Azure by using Azure Import/Export</a:t>
              </a:r>
              <a:endParaRPr lang="en-IN" sz="2000" dirty="0">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76800" y="360226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565729"/>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Copy and move blobs from one container or storage account to another from the command line and in code</a:t>
              </a:r>
              <a:endParaRPr lang="en-IN" sz="2000" dirty="0">
                <a:solidFill>
                  <a:schemeClr val="tx1"/>
                </a:solidFill>
              </a:endParaRPr>
            </a:p>
          </p:txBody>
        </p: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76800" y="4374774"/>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spTree>
    <p:extLst>
      <p:ext uri="{BB962C8B-B14F-4D97-AF65-F5344CB8AC3E}">
        <p14:creationId xmlns:p14="http://schemas.microsoft.com/office/powerpoint/2010/main" val="74030941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Design for NetApp files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4294967295"/>
          </p:nvPr>
        </p:nvSpPr>
        <p:spPr>
          <a:xfrm>
            <a:off x="404812" y="1006658"/>
            <a:ext cx="11566525" cy="438150"/>
          </a:xfrm>
        </p:spPr>
        <p:txBody>
          <a:bodyPr/>
          <a:lstStyle/>
          <a:p>
            <a:r>
              <a:rPr lang="en-US" dirty="0"/>
              <a:t>The Azure NetApp Files service is enterprise-class, high-performance, metered file storage.</a:t>
            </a:r>
          </a:p>
        </p:txBody>
      </p:sp>
      <p:sp>
        <p:nvSpPr>
          <p:cNvPr id="8" name="TextBox 7">
            <a:extLst>
              <a:ext uri="{FF2B5EF4-FFF2-40B4-BE49-F238E27FC236}">
                <a16:creationId xmlns:a16="http://schemas.microsoft.com/office/drawing/2014/main" id="{36C23D81-44B0-438D-9789-6CF9103647A3}"/>
              </a:ext>
            </a:extLst>
          </p:cNvPr>
          <p:cNvSpPr txBox="1"/>
          <p:nvPr/>
        </p:nvSpPr>
        <p:spPr>
          <a:xfrm>
            <a:off x="441572" y="2648933"/>
            <a:ext cx="2850458" cy="1845753"/>
          </a:xfrm>
          <a:prstGeom prst="rect">
            <a:avLst/>
          </a:prstGeom>
          <a:noFill/>
        </p:spPr>
        <p:txBody>
          <a:bodyPr wrap="square">
            <a:spAutoFit/>
          </a:bodyPr>
          <a:lstStyle/>
          <a:p>
            <a:pPr marL="349724" indent="-349724">
              <a:spcAft>
                <a:spcPts val="1224"/>
              </a:spcAft>
              <a:buFont typeface="Arial" panose="020B0604020202020204" pitchFamily="34" charset="0"/>
              <a:buChar char="•"/>
            </a:pPr>
            <a:r>
              <a:rPr lang="en-US" sz="2040" dirty="0"/>
              <a:t>Ease of migration</a:t>
            </a:r>
          </a:p>
          <a:p>
            <a:pPr marL="349724" indent="-349724">
              <a:spcAft>
                <a:spcPts val="1224"/>
              </a:spcAft>
              <a:buFont typeface="Arial" panose="020B0604020202020204" pitchFamily="34" charset="0"/>
              <a:buChar char="•"/>
            </a:pPr>
            <a:r>
              <a:rPr lang="en-US" sz="2040" dirty="0"/>
              <a:t>Workload scale</a:t>
            </a:r>
          </a:p>
          <a:p>
            <a:pPr marL="349724" indent="-349724">
              <a:spcAft>
                <a:spcPts val="1224"/>
              </a:spcAft>
              <a:buFont typeface="Arial" panose="020B0604020202020204" pitchFamily="34" charset="0"/>
              <a:buChar char="•"/>
            </a:pPr>
            <a:r>
              <a:rPr lang="en-US" sz="2040" dirty="0"/>
              <a:t>Flexibility</a:t>
            </a:r>
          </a:p>
          <a:p>
            <a:pPr marL="349724" indent="-349724">
              <a:spcAft>
                <a:spcPts val="1224"/>
              </a:spcAft>
              <a:buFont typeface="Arial" panose="020B0604020202020204" pitchFamily="34" charset="0"/>
              <a:buChar char="•"/>
            </a:pPr>
            <a:r>
              <a:rPr lang="en-US" sz="2040" dirty="0"/>
              <a:t>Storage technology</a:t>
            </a:r>
          </a:p>
        </p:txBody>
      </p:sp>
      <p:sp>
        <p:nvSpPr>
          <p:cNvPr id="10" name="Rectangle 9">
            <a:extLst>
              <a:ext uri="{FF2B5EF4-FFF2-40B4-BE49-F238E27FC236}">
                <a16:creationId xmlns:a16="http://schemas.microsoft.com/office/drawing/2014/main" id="{8D93B95A-B49E-4355-AF70-6B44820FBAF5}"/>
              </a:ext>
              <a:ext uri="{C183D7F6-B498-43B3-948B-1728B52AA6E4}">
                <adec:decorative xmlns:adec="http://schemas.microsoft.com/office/drawing/2017/decorative" val="1"/>
              </a:ext>
            </a:extLst>
          </p:cNvPr>
          <p:cNvSpPr/>
          <p:nvPr/>
        </p:nvSpPr>
        <p:spPr bwMode="auto">
          <a:xfrm>
            <a:off x="3884761" y="1866755"/>
            <a:ext cx="8272122" cy="417508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descr="Migration, Specialized workloads, Azure platform services, and Azure NetApp Files. ">
            <a:extLst>
              <a:ext uri="{FF2B5EF4-FFF2-40B4-BE49-F238E27FC236}">
                <a16:creationId xmlns:a16="http://schemas.microsoft.com/office/drawing/2014/main" id="{3872B57E-E16E-4B29-9287-8383CC054B12}"/>
              </a:ext>
            </a:extLst>
          </p:cNvPr>
          <p:cNvGrpSpPr/>
          <p:nvPr/>
        </p:nvGrpSpPr>
        <p:grpSpPr>
          <a:xfrm>
            <a:off x="4120862" y="2167280"/>
            <a:ext cx="7790212" cy="3510975"/>
            <a:chOff x="4039563" y="2124977"/>
            <a:chExt cx="7638156" cy="3442445"/>
          </a:xfrm>
        </p:grpSpPr>
        <p:sp>
          <p:nvSpPr>
            <p:cNvPr id="4" name="Rectangle 3">
              <a:extLst>
                <a:ext uri="{FF2B5EF4-FFF2-40B4-BE49-F238E27FC236}">
                  <a16:creationId xmlns:a16="http://schemas.microsoft.com/office/drawing/2014/main" id="{EEAFE947-8507-4E4B-81FC-D79B518B3A66}"/>
                </a:ext>
              </a:extLst>
            </p:cNvPr>
            <p:cNvSpPr/>
            <p:nvPr/>
          </p:nvSpPr>
          <p:spPr bwMode="auto">
            <a:xfrm>
              <a:off x="4039563" y="4805494"/>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Azure NetApp Files (Enterprise NAS)</a:t>
              </a:r>
            </a:p>
          </p:txBody>
        </p:sp>
        <p:sp>
          <p:nvSpPr>
            <p:cNvPr id="5" name="Rectangle 4">
              <a:extLst>
                <a:ext uri="{FF2B5EF4-FFF2-40B4-BE49-F238E27FC236}">
                  <a16:creationId xmlns:a16="http://schemas.microsoft.com/office/drawing/2014/main" id="{F48C0112-DEA5-4AD2-B961-7CB93AF1FA5D}"/>
                </a:ext>
              </a:extLst>
            </p:cNvPr>
            <p:cNvSpPr/>
            <p:nvPr/>
          </p:nvSpPr>
          <p:spPr bwMode="auto">
            <a:xfrm>
              <a:off x="4039563" y="3933259"/>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Azure Platform Services (AKS, Azure Batch, …)</a:t>
              </a:r>
            </a:p>
          </p:txBody>
        </p:sp>
        <p:sp>
          <p:nvSpPr>
            <p:cNvPr id="17" name="Rectangle 16">
              <a:extLst>
                <a:ext uri="{FF2B5EF4-FFF2-40B4-BE49-F238E27FC236}">
                  <a16:creationId xmlns:a16="http://schemas.microsoft.com/office/drawing/2014/main" id="{6C2CEFBC-1BB2-482C-9C02-178601360F7E}"/>
                </a:ext>
              </a:extLst>
            </p:cNvPr>
            <p:cNvSpPr/>
            <p:nvPr/>
          </p:nvSpPr>
          <p:spPr bwMode="auto">
            <a:xfrm>
              <a:off x="4039563" y="3029118"/>
              <a:ext cx="7638155" cy="761928"/>
            </a:xfrm>
            <a:prstGeom prst="rect">
              <a:avLst/>
            </a:prstGeom>
            <a:solidFill>
              <a:schemeClr val="tx2">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Specialized workloads (HPC | VDI | AVS)</a:t>
              </a:r>
            </a:p>
          </p:txBody>
        </p:sp>
        <p:sp>
          <p:nvSpPr>
            <p:cNvPr id="19" name="Rectangle 18">
              <a:extLst>
                <a:ext uri="{FF2B5EF4-FFF2-40B4-BE49-F238E27FC236}">
                  <a16:creationId xmlns:a16="http://schemas.microsoft.com/office/drawing/2014/main" id="{7A5133CF-5B0C-42CE-9E6E-B0BA26B6D6B7}"/>
                </a:ext>
              </a:extLst>
            </p:cNvPr>
            <p:cNvSpPr/>
            <p:nvPr/>
          </p:nvSpPr>
          <p:spPr bwMode="auto">
            <a:xfrm>
              <a:off x="4039564" y="2124977"/>
              <a:ext cx="7638155" cy="761928"/>
            </a:xfrm>
            <a:prstGeom prst="rect">
              <a:avLst/>
            </a:prstGeom>
            <a:solidFill>
              <a:srgbClr val="FFC00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Migration (Windows Apps &amp; SQL Server | Linux OSS Apps &amp; Databases | SAP on Azure)</a:t>
              </a:r>
            </a:p>
          </p:txBody>
        </p:sp>
      </p:grpSp>
    </p:spTree>
    <p:extLst>
      <p:ext uri="{BB962C8B-B14F-4D97-AF65-F5344CB8AC3E}">
        <p14:creationId xmlns:p14="http://schemas.microsoft.com/office/powerpoint/2010/main" val="25143977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Explore Azure Storage Services </a:t>
            </a:r>
          </a:p>
        </p:txBody>
      </p:sp>
      <p:sp>
        <p:nvSpPr>
          <p:cNvPr id="3" name="Rectangle 2">
            <a:extLst>
              <a:ext uri="{FF2B5EF4-FFF2-40B4-BE49-F238E27FC236}">
                <a16:creationId xmlns:a16="http://schemas.microsoft.com/office/drawing/2014/main" id="{D47B29EB-3142-4345-AD8D-BC66B8836995}"/>
              </a:ext>
            </a:extLst>
          </p:cNvPr>
          <p:cNvSpPr/>
          <p:nvPr/>
        </p:nvSpPr>
        <p:spPr>
          <a:xfrm>
            <a:off x="418643" y="1169263"/>
            <a:ext cx="4924850" cy="140531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Containers: </a:t>
            </a:r>
            <a:r>
              <a:rPr lang="en-US" sz="2157" dirty="0">
                <a:solidFill>
                  <a:schemeClr val="tx1"/>
                </a:solidFill>
              </a:rPr>
              <a:t>A massively scalable object store for</a:t>
            </a:r>
            <a:br>
              <a:rPr lang="en-US" sz="2157" dirty="0">
                <a:solidFill>
                  <a:schemeClr val="tx1"/>
                </a:solidFill>
              </a:rPr>
            </a:br>
            <a:r>
              <a:rPr lang="en-US" sz="2157" dirty="0">
                <a:solidFill>
                  <a:schemeClr val="tx1"/>
                </a:solidFill>
              </a:rPr>
              <a:t>text and binary data</a:t>
            </a:r>
          </a:p>
        </p:txBody>
      </p:sp>
      <p:sp>
        <p:nvSpPr>
          <p:cNvPr id="5" name="Rectangle 4">
            <a:extLst>
              <a:ext uri="{FF2B5EF4-FFF2-40B4-BE49-F238E27FC236}">
                <a16:creationId xmlns:a16="http://schemas.microsoft.com/office/drawing/2014/main" id="{B3E9460A-2567-4410-996C-AC53019384C2}"/>
              </a:ext>
            </a:extLst>
          </p:cNvPr>
          <p:cNvSpPr/>
          <p:nvPr/>
        </p:nvSpPr>
        <p:spPr>
          <a:xfrm>
            <a:off x="418643" y="2719935"/>
            <a:ext cx="4924849"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Tables: </a:t>
            </a:r>
            <a:r>
              <a:rPr lang="en-US" sz="2157" dirty="0">
                <a:solidFill>
                  <a:schemeClr val="tx1"/>
                </a:solidFill>
                <a:cs typeface="Segoe UI Semilight"/>
              </a:rPr>
              <a:t>Ideal for storing structured, non-relational data</a:t>
            </a:r>
          </a:p>
        </p:txBody>
      </p:sp>
      <p:sp>
        <p:nvSpPr>
          <p:cNvPr id="6" name="Rectangle 5">
            <a:extLst>
              <a:ext uri="{FF2B5EF4-FFF2-40B4-BE49-F238E27FC236}">
                <a16:creationId xmlns:a16="http://schemas.microsoft.com/office/drawing/2014/main" id="{B4E3BD49-0351-4760-A551-A5594A4A892E}"/>
              </a:ext>
            </a:extLst>
          </p:cNvPr>
          <p:cNvSpPr/>
          <p:nvPr/>
        </p:nvSpPr>
        <p:spPr>
          <a:xfrm>
            <a:off x="429538" y="3906541"/>
            <a:ext cx="4924848"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Queues:</a:t>
            </a:r>
            <a:r>
              <a:rPr lang="en-US" sz="2157" dirty="0">
                <a:solidFill>
                  <a:schemeClr val="tx1"/>
                </a:solidFill>
              </a:rPr>
              <a:t> A messaging store for reliable messaging between application components</a:t>
            </a:r>
          </a:p>
        </p:txBody>
      </p:sp>
      <p:sp>
        <p:nvSpPr>
          <p:cNvPr id="4" name="Rectangle 3">
            <a:extLst>
              <a:ext uri="{FF2B5EF4-FFF2-40B4-BE49-F238E27FC236}">
                <a16:creationId xmlns:a16="http://schemas.microsoft.com/office/drawing/2014/main" id="{660ACD2D-B5A6-4593-A7E4-A509DB6788AB}"/>
              </a:ext>
            </a:extLst>
          </p:cNvPr>
          <p:cNvSpPr/>
          <p:nvPr/>
        </p:nvSpPr>
        <p:spPr>
          <a:xfrm>
            <a:off x="429536" y="5095787"/>
            <a:ext cx="4924849" cy="11413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Files: </a:t>
            </a:r>
            <a:r>
              <a:rPr lang="en-US" sz="2157" dirty="0">
                <a:solidFill>
                  <a:schemeClr val="tx1"/>
                </a:solidFill>
              </a:rPr>
              <a:t>Managed file shares for cloud or on-premises deployments</a:t>
            </a:r>
          </a:p>
        </p:txBody>
      </p:sp>
      <p:pic>
        <p:nvPicPr>
          <p:cNvPr id="18" name="Picture 17" descr="A resource group contains a storage account with containers, tables, queues, files, blobs, entities, messages, and directories. ">
            <a:extLst>
              <a:ext uri="{FF2B5EF4-FFF2-40B4-BE49-F238E27FC236}">
                <a16:creationId xmlns:a16="http://schemas.microsoft.com/office/drawing/2014/main" id="{05EBE329-BFD9-4E4F-8907-1E9725A5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547" y="1753090"/>
            <a:ext cx="6418972" cy="3691544"/>
          </a:xfrm>
          <a:prstGeom prst="rect">
            <a:avLst/>
          </a:prstGeom>
        </p:spPr>
      </p:pic>
      <p:sp>
        <p:nvSpPr>
          <p:cNvPr id="20" name="Rectangle 19">
            <a:extLst>
              <a:ext uri="{FF2B5EF4-FFF2-40B4-BE49-F238E27FC236}">
                <a16:creationId xmlns:a16="http://schemas.microsoft.com/office/drawing/2014/main" id="{C7746D54-9DCE-42B5-9941-82694108A8C4}"/>
              </a:ext>
              <a:ext uri="{C183D7F6-B498-43B3-948B-1728B52AA6E4}">
                <adec:decorative xmlns:adec="http://schemas.microsoft.com/office/drawing/2017/decorative" val="1"/>
              </a:ext>
            </a:extLst>
          </p:cNvPr>
          <p:cNvSpPr/>
          <p:nvPr/>
        </p:nvSpPr>
        <p:spPr bwMode="auto">
          <a:xfrm>
            <a:off x="5590466" y="1192213"/>
            <a:ext cx="6703134" cy="504496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Determine Storage Account Kinds</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extLst>
              <p:ext uri="{D42A27DB-BD31-4B8C-83A1-F6EECF244321}">
                <p14:modId xmlns:p14="http://schemas.microsoft.com/office/powerpoint/2010/main" val="3307860289"/>
              </p:ext>
            </p:extLst>
          </p:nvPr>
        </p:nvGraphicFramePr>
        <p:xfrm>
          <a:off x="465138" y="1414916"/>
          <a:ext cx="11283040" cy="3619956"/>
        </p:xfrm>
        <a:graphic>
          <a:graphicData uri="http://schemas.openxmlformats.org/drawingml/2006/table">
            <a:tbl>
              <a:tblPr firstRow="1">
                <a:tableStyleId>{2D5ABB26-0587-4C30-8999-92F81FD0307C}</a:tableStyleId>
              </a:tblPr>
              <a:tblGrid>
                <a:gridCol w="3351720">
                  <a:extLst>
                    <a:ext uri="{9D8B030D-6E8A-4147-A177-3AD203B41FA5}">
                      <a16:colId xmlns:a16="http://schemas.microsoft.com/office/drawing/2014/main" val="565760015"/>
                    </a:ext>
                  </a:extLst>
                </a:gridCol>
                <a:gridCol w="7931320">
                  <a:extLst>
                    <a:ext uri="{9D8B030D-6E8A-4147-A177-3AD203B41FA5}">
                      <a16:colId xmlns:a16="http://schemas.microsoft.com/office/drawing/2014/main" val="67243231"/>
                    </a:ext>
                  </a:extLst>
                </a:gridCol>
              </a:tblGrid>
              <a:tr h="463510">
                <a:tc>
                  <a:txBody>
                    <a:bodyPr/>
                    <a:lstStyle/>
                    <a:p>
                      <a:pPr algn="ctr"/>
                      <a:r>
                        <a:rPr lang="en-US" sz="2000" b="0" dirty="0">
                          <a:solidFill>
                            <a:schemeClr val="bg1"/>
                          </a:solidFill>
                          <a:effectLst/>
                          <a:latin typeface="+mj-lt"/>
                        </a:rPr>
                        <a:t>Storage Account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dirty="0">
                          <a:solidFill>
                            <a:schemeClr val="bg1"/>
                          </a:solidFill>
                          <a:effectLst/>
                          <a:latin typeface="+mj-lt"/>
                        </a:rPr>
                        <a:t>Recommended usage</a:t>
                      </a:r>
                      <a:endParaRPr lang="en-US" sz="2000" b="0" dirty="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83069">
                <a:tc>
                  <a:txBody>
                    <a:bodyPr/>
                    <a:lstStyle/>
                    <a:p>
                      <a:pPr algn="l"/>
                      <a:r>
                        <a:rPr lang="en-US" sz="1800" dirty="0">
                          <a:solidFill>
                            <a:schemeClr val="tx1"/>
                          </a:solidFill>
                          <a:effectLst/>
                        </a:rPr>
                        <a:t>Standard general-purpose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Most scenarios including Blob, File, Queue, Table, and Data Lake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83069">
                <a:tc>
                  <a:txBody>
                    <a:bodyPr/>
                    <a:lstStyle/>
                    <a:p>
                      <a:pPr algn="l"/>
                      <a:r>
                        <a:rPr lang="en-US" sz="1800" dirty="0">
                          <a:solidFill>
                            <a:schemeClr val="tx1"/>
                          </a:solidFill>
                          <a:effectLst/>
                        </a:rPr>
                        <a:t>Premium block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Block blob scenarios with high transactions rates, or scenarios that use smaller objects or require consistently low storage latency.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83069">
                <a:tc>
                  <a:txBody>
                    <a:bodyPr/>
                    <a:lstStyle/>
                    <a:p>
                      <a:pPr algn="l"/>
                      <a:r>
                        <a:rPr lang="en-US" sz="1800" dirty="0">
                          <a:solidFill>
                            <a:schemeClr val="tx1"/>
                          </a:solidFill>
                          <a:effectLst/>
                        </a:rPr>
                        <a:t>Premium file shares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Enterprise or high-performance file share applications.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83069">
                <a:tc>
                  <a:txBody>
                    <a:bodyPr/>
                    <a:lstStyle/>
                    <a:p>
                      <a:pPr algn="l"/>
                      <a:r>
                        <a:rPr lang="en-US" sz="1800" dirty="0">
                          <a:solidFill>
                            <a:schemeClr val="tx1"/>
                          </a:solidFill>
                          <a:effectLst/>
                        </a:rPr>
                        <a:t>Premium page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Premium high-performance page blob scenarios.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
        <p:nvSpPr>
          <p:cNvPr id="6" name="Rectangle 5">
            <a:extLst>
              <a:ext uri="{FF2B5EF4-FFF2-40B4-BE49-F238E27FC236}">
                <a16:creationId xmlns:a16="http://schemas.microsoft.com/office/drawing/2014/main" id="{19BE8B3D-6AD0-4CAC-B3A0-962B2D84CEBC}"/>
              </a:ext>
            </a:extLst>
          </p:cNvPr>
          <p:cNvSpPr/>
          <p:nvPr/>
        </p:nvSpPr>
        <p:spPr bwMode="auto">
          <a:xfrm>
            <a:off x="427037" y="5670247"/>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76153CAD-A657-4246-A9EE-71A8BC75034C}"/>
              </a:ext>
            </a:extLst>
          </p:cNvPr>
          <p:cNvSpPr/>
          <p:nvPr/>
        </p:nvSpPr>
        <p:spPr bwMode="auto">
          <a:xfrm>
            <a:off x="-1" y="5670248"/>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latin typeface="+mj-lt"/>
                <a:cs typeface="Segoe UI Semibold" panose="020B0702040204020203" pitchFamily="34" charset="0"/>
              </a:rPr>
              <a:t>All storage accounts are encrypted using Storage Service Encryption (SSE) for data at rest</a:t>
            </a: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sz="2800" dirty="0">
                <a:hlinkClick r:id="rId4"/>
              </a:rPr>
              <a:t>Determine Replication Strategies </a:t>
            </a:r>
            <a:r>
              <a:rPr lang="en-US" sz="2800" dirty="0"/>
              <a:t>(1 of 2)</a:t>
            </a:r>
          </a:p>
        </p:txBody>
      </p:sp>
      <p:sp>
        <p:nvSpPr>
          <p:cNvPr id="4" name="Rectangle 3">
            <a:extLst>
              <a:ext uri="{FF2B5EF4-FFF2-40B4-BE49-F238E27FC236}">
                <a16:creationId xmlns:a16="http://schemas.microsoft.com/office/drawing/2014/main" id="{FD4E110A-8573-4099-B67E-487931949E82}"/>
              </a:ext>
            </a:extLst>
          </p:cNvPr>
          <p:cNvSpPr/>
          <p:nvPr/>
        </p:nvSpPr>
        <p:spPr bwMode="auto">
          <a:xfrm>
            <a:off x="23213" y="3936652"/>
            <a:ext cx="2970548"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887580" y="3952981"/>
            <a:ext cx="285070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5895976" y="3977702"/>
            <a:ext cx="307053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GRS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Six replicas, two regions (three per region)</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Protects against major regional disasters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Asynchronous copy to secondary</a:t>
            </a:r>
          </a:p>
          <a:p>
            <a:pPr marL="285695" indent="-285695" defTabSz="932563">
              <a:buFont typeface="Arial" panose="020B0604020202020204" pitchFamily="34" charset="0"/>
              <a:buChar char="•"/>
              <a:defRPr/>
            </a:pP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8966513" y="3977702"/>
            <a:ext cx="320305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dirty="0">
              <a:solidFill>
                <a:srgbClr val="FFFFFF"/>
              </a:solidFill>
              <a:latin typeface="Segoe UI Semilight"/>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3577364" y="1752136"/>
            <a:ext cx="1478006" cy="1723178"/>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6305157" y="1952189"/>
            <a:ext cx="2577506" cy="1956476"/>
            <a:chOff x="6305157" y="1952189"/>
            <a:chExt cx="2577506" cy="1956476"/>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1" y="2021463"/>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2"/>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2"/>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9356350" y="1910144"/>
            <a:ext cx="2623943" cy="1986434"/>
            <a:chOff x="9356350" y="1910144"/>
            <a:chExt cx="2623943" cy="1986434"/>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7" y="2016210"/>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6" y="3407256"/>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7"/>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1289031" y="131446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 uri="{C183D7F6-B498-43B3-948B-1728B52AA6E4}">
                <adec:decorative xmlns:adec="http://schemas.microsoft.com/office/drawing/2017/decorative" val="1"/>
              </a:ext>
            </a:extLst>
          </p:cNvPr>
          <p:cNvSpPr/>
          <p:nvPr/>
        </p:nvSpPr>
        <p:spPr bwMode="auto">
          <a:xfrm>
            <a:off x="7296124" y="1432360"/>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1055242" y="1898337"/>
            <a:ext cx="698448" cy="1546887"/>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 Placeholder 2">
            <a:extLst>
              <a:ext uri="{FF2B5EF4-FFF2-40B4-BE49-F238E27FC236}">
                <a16:creationId xmlns:a16="http://schemas.microsoft.com/office/drawing/2014/main" id="{EFCA695E-1481-49BD-92A8-00A130CD0CE5}"/>
              </a:ext>
              <a:ext uri="{C183D7F6-B498-43B3-948B-1728B52AA6E4}">
                <adec:decorative xmlns:adec="http://schemas.microsoft.com/office/drawing/2017/decorative" val="1"/>
              </a:ext>
            </a:extLst>
          </p:cNvPr>
          <p:cNvSpPr txBox="1">
            <a:spLocks/>
          </p:cNvSpPr>
          <p:nvPr/>
        </p:nvSpPr>
        <p:spPr>
          <a:xfrm>
            <a:off x="9770859" y="6235997"/>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79" name="arrow_15">
            <a:extLst>
              <a:ext uri="{FF2B5EF4-FFF2-40B4-BE49-F238E27FC236}">
                <a16:creationId xmlns:a16="http://schemas.microsoft.com/office/drawing/2014/main" id="{0534DDE5-4651-4455-9B8E-E3DAC3730A77}"/>
              </a:ext>
              <a:ext uri="{C183D7F6-B498-43B3-948B-1728B52AA6E4}">
                <adec:decorative xmlns:adec="http://schemas.microsoft.com/office/drawing/2017/decorative" val="1"/>
              </a:ext>
            </a:extLst>
          </p:cNvPr>
          <p:cNvSpPr>
            <a:spLocks noChangeAspect="1" noEditPoints="1"/>
          </p:cNvSpPr>
          <p:nvPr/>
        </p:nvSpPr>
        <p:spPr bwMode="auto">
          <a:xfrm>
            <a:off x="11905361" y="624665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81BE9B75-E40C-4D55-B47A-F36410CFD75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153981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sz="2800" dirty="0"/>
              <a:t>Determine Replication Strategies (2 of 2)</a:t>
            </a:r>
          </a:p>
        </p:txBody>
      </p:sp>
      <p:sp>
        <p:nvSpPr>
          <p:cNvPr id="132" name="Rectangle 131">
            <a:extLst>
              <a:ext uri="{FF2B5EF4-FFF2-40B4-BE49-F238E27FC236}">
                <a16:creationId xmlns:a16="http://schemas.microsoft.com/office/drawing/2014/main" id="{AD2D99D5-3F83-4427-BE32-DB815A336476}"/>
              </a:ext>
            </a:extLst>
          </p:cNvPr>
          <p:cNvSpPr/>
          <p:nvPr/>
        </p:nvSpPr>
        <p:spPr bwMode="auto">
          <a:xfrm>
            <a:off x="665280" y="3884625"/>
            <a:ext cx="4668893"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ea typeface="Segoe UI" pitchFamily="34" charset="0"/>
                <a:cs typeface="Segoe UI Semibold" panose="020B0702040204020203" pitchFamily="34" charset="0"/>
              </a:rPr>
              <a:t>GZRS</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Six replicas, 3+1 zones, two regions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Protects against disk, node, rack, zone, and region failures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Synchronous writes to all three zones and a</a:t>
            </a:r>
            <a:r>
              <a:rPr lang="en-US" sz="2000" dirty="0">
                <a:solidFill>
                  <a:srgbClr val="2F2F2F"/>
                </a:solidFill>
                <a:cs typeface="Segoe UI" panose="020B0502040204020203" pitchFamily="34" charset="0"/>
              </a:rPr>
              <a:t>synchronous copy to secondary</a:t>
            </a:r>
            <a:endParaRPr lang="en-US" sz="2000" dirty="0">
              <a:solidFill>
                <a:srgbClr val="2F2F2F"/>
              </a:solidFill>
              <a:ea typeface="Segoe UI" panose="020B0502040204020203" pitchFamily="34" charset="0"/>
              <a:cs typeface="Segoe UI" panose="020B0502040204020203" pitchFamily="34" charset="0"/>
            </a:endParaRPr>
          </a:p>
          <a:p>
            <a:pPr defTabSz="932293" fontAlgn="base">
              <a:spcBef>
                <a:spcPct val="0"/>
              </a:spcBef>
              <a:spcAft>
                <a:spcPct val="0"/>
              </a:spcAft>
              <a:defRPr/>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6532609" y="3930022"/>
            <a:ext cx="398644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b="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GZRS + read access to secondary</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RPO delay to secondary can be queried</a:t>
            </a:r>
            <a:endParaRPr lang="en-US" sz="2000" dirty="0">
              <a:solidFill>
                <a:srgbClr val="2F2F2F"/>
              </a:solidFill>
            </a:endParaRPr>
          </a:p>
        </p:txBody>
      </p:sp>
      <p:sp>
        <p:nvSpPr>
          <p:cNvPr id="59" name="Rectangle 58">
            <a:extLst>
              <a:ext uri="{FF2B5EF4-FFF2-40B4-BE49-F238E27FC236}">
                <a16:creationId xmlns:a16="http://schemas.microsoft.com/office/drawing/2014/main" id="{634504BE-E85C-446A-ADDD-2B9FB035FA0C}"/>
              </a:ext>
              <a:ext uri="{C183D7F6-B498-43B3-948B-1728B52AA6E4}">
                <adec:decorative xmlns:adec="http://schemas.microsoft.com/office/drawing/2017/decorative" val="1"/>
              </a:ext>
            </a:extLst>
          </p:cNvPr>
          <p:cNvSpPr/>
          <p:nvPr/>
        </p:nvSpPr>
        <p:spPr bwMode="auto">
          <a:xfrm>
            <a:off x="4687159" y="13431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8387273" y="1731392"/>
            <a:ext cx="1091616"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8936307" y="3160087"/>
            <a:ext cx="890982"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10188628" y="2734435"/>
            <a:ext cx="1080655" cy="4616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7408467" y="1731392"/>
            <a:ext cx="2885762" cy="1719939"/>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3126428" y="2115034"/>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t>Typically</a:t>
            </a:r>
            <a:r>
              <a:rPr lang="en-US" sz="1400"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3528024" y="3160087"/>
            <a:ext cx="76516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4768375" y="2688659"/>
            <a:ext cx="108065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950441" y="1731392"/>
            <a:ext cx="2903832" cy="1690687"/>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8" name="Rectangle 7">
            <a:extLst>
              <a:ext uri="{FF2B5EF4-FFF2-40B4-BE49-F238E27FC236}">
                <a16:creationId xmlns:a16="http://schemas.microsoft.com/office/drawing/2014/main" id="{CE1BF277-75F1-4412-BDE6-0E144D64E13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 name="Straight Arrow Connector 1">
            <a:extLst>
              <a:ext uri="{FF2B5EF4-FFF2-40B4-BE49-F238E27FC236}">
                <a16:creationId xmlns:a16="http://schemas.microsoft.com/office/drawing/2014/main" id="{CADD650F-5887-438B-8866-97687F723245}"/>
              </a:ext>
              <a:ext uri="{C183D7F6-B498-43B3-948B-1728B52AA6E4}">
                <adec:decorative xmlns:adec="http://schemas.microsoft.com/office/drawing/2017/decorative" val="1"/>
              </a:ext>
            </a:extLst>
          </p:cNvPr>
          <p:cNvCxnSpPr>
            <a:cxnSpLocks/>
          </p:cNvCxnSpPr>
          <p:nvPr/>
        </p:nvCxnSpPr>
        <p:spPr>
          <a:xfrm flipV="1">
            <a:off x="9728283" y="189441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270552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6127</Words>
  <Application>Microsoft Office PowerPoint</Application>
  <PresentationFormat>Custom</PresentationFormat>
  <Paragraphs>693</Paragraphs>
  <Slides>58</Slides>
  <Notes>51</Notes>
  <HiddenSlides>9</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70" baseType="lpstr">
      <vt:lpstr>Arial</vt:lpstr>
      <vt:lpstr>Calibri</vt:lpstr>
      <vt:lpstr>Consolas</vt:lpstr>
      <vt:lpstr>Open Sans</vt:lpstr>
      <vt:lpstr>Segoe UI</vt:lpstr>
      <vt:lpstr>Segoe UI Light</vt:lpstr>
      <vt:lpstr>Segoe UI Semibold</vt:lpstr>
      <vt:lpstr>Segoe UI Semilight</vt:lpstr>
      <vt:lpstr>Wingdings</vt:lpstr>
      <vt:lpstr>Azure 1</vt:lpstr>
      <vt:lpstr>Microsoft Power Platform Template</vt:lpstr>
      <vt:lpstr>Bitmap Image</vt:lpstr>
      <vt:lpstr>AZ-104T00A Administer Azure Storage</vt:lpstr>
      <vt:lpstr>Administer Azure Storage Introduction</vt:lpstr>
      <vt:lpstr>Configure Storage Accounts</vt:lpstr>
      <vt:lpstr>Configure Storage Accounts Introduction</vt:lpstr>
      <vt:lpstr>Implement Azure Storage</vt:lpstr>
      <vt:lpstr>Explore Azure Storage Services </vt:lpstr>
      <vt:lpstr>Determine Storage Account Kinds</vt:lpstr>
      <vt:lpstr>Determine Replication Strategies (1 of 2)</vt:lpstr>
      <vt:lpstr>Determine Replication Strategies (2 of 2)</vt:lpstr>
      <vt:lpstr>Access Storage</vt:lpstr>
      <vt:lpstr>Secure Storage Service Endpoints</vt:lpstr>
      <vt:lpstr>Demonstration – Secure a Storage Endpoint</vt:lpstr>
      <vt:lpstr>Summary and Resources – Configure Storage Accounts</vt:lpstr>
      <vt:lpstr>Configure Blob Storage</vt:lpstr>
      <vt:lpstr>Configure Blob Storage Introduction</vt:lpstr>
      <vt:lpstr>Implement Blob Storage</vt:lpstr>
      <vt:lpstr>Create Blob Containers</vt:lpstr>
      <vt:lpstr>Create Blob Access Tiers</vt:lpstr>
      <vt:lpstr>Add Blob Lifecycle Management Rules</vt:lpstr>
      <vt:lpstr>Determine Blob Object Replication</vt:lpstr>
      <vt:lpstr>Demonstration – Blob Storage</vt:lpstr>
      <vt:lpstr>Summary and Resources - Configure Blob Storage</vt:lpstr>
      <vt:lpstr>Configure Storage Security</vt:lpstr>
      <vt:lpstr>Configure Storage Security Introduction</vt:lpstr>
      <vt:lpstr>Review Storage Security Strategies</vt:lpstr>
      <vt:lpstr>Create Shared Access Signatures</vt:lpstr>
      <vt:lpstr>Identify URI and SAS Parameters</vt:lpstr>
      <vt:lpstr>Demonstration – SAS (Portal)</vt:lpstr>
      <vt:lpstr>Determine Storage Service Encryption</vt:lpstr>
      <vt:lpstr>Create Customer Managed Keys</vt:lpstr>
      <vt:lpstr>Apply Storage Security Best Practices</vt:lpstr>
      <vt:lpstr>Summary and Resources - Configure Storage Security</vt:lpstr>
      <vt:lpstr>Configure Azure Files and File Sync</vt:lpstr>
      <vt:lpstr>Configure Azure Files and File Sync Introduction</vt:lpstr>
      <vt:lpstr>Compare Files to Blobs</vt:lpstr>
      <vt:lpstr>Manage File Shares</vt:lpstr>
      <vt:lpstr>Create File Share Snapshots</vt:lpstr>
      <vt:lpstr>Demonstration – File Shares</vt:lpstr>
      <vt:lpstr>Implement Azure File Sync</vt:lpstr>
      <vt:lpstr>Identify File Sync Components</vt:lpstr>
      <vt:lpstr>Setup File Sync</vt:lpstr>
      <vt:lpstr>Configure Storage with Tools</vt:lpstr>
      <vt:lpstr>Demonstration – Storage Explorer (optional)</vt:lpstr>
      <vt:lpstr>Demonstration – AzCopy (optional)</vt:lpstr>
      <vt:lpstr>Summary and Resources - Configure Azure Files and File Sync</vt:lpstr>
      <vt:lpstr>Lab – Manage Azure Storage</vt:lpstr>
      <vt:lpstr>Lab 07 – Manage Azure Storage</vt:lpstr>
      <vt:lpstr>Lab 07 – Architecture diagram</vt:lpstr>
      <vt:lpstr>End of presentation</vt:lpstr>
      <vt:lpstr>Upload Blobs</vt:lpstr>
      <vt:lpstr>Determine Storage Pricing</vt:lpstr>
      <vt:lpstr>Configure Storage with Tools (hidden)</vt:lpstr>
      <vt:lpstr>Configure Storage with Tools Introduction</vt:lpstr>
      <vt:lpstr>Use Storage Explorer</vt:lpstr>
      <vt:lpstr>Use the Import and Export Service</vt:lpstr>
      <vt:lpstr>Use AzCopy</vt:lpstr>
      <vt:lpstr>Summary and Resources – Configure Storage with Tools</vt:lpstr>
      <vt:lpstr>Design for NetApp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2022-03-15T20:02:53Z</dcterms:created>
  <dcterms:modified xsi:type="dcterms:W3CDTF">2022-12-06T12:10:40Z</dcterms:modified>
</cp:coreProperties>
</file>