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8"/>
  </p:notesMasterIdLst>
  <p:handoutMasterIdLst>
    <p:handoutMasterId r:id="rId39"/>
  </p:handoutMasterIdLst>
  <p:sldIdLst>
    <p:sldId id="2579" r:id="rId2"/>
    <p:sldId id="2462" r:id="rId3"/>
    <p:sldId id="2009" r:id="rId4"/>
    <p:sldId id="2587" r:id="rId5"/>
    <p:sldId id="2588" r:id="rId6"/>
    <p:sldId id="2593" r:id="rId7"/>
    <p:sldId id="2063" r:id="rId8"/>
    <p:sldId id="2596" r:id="rId9"/>
    <p:sldId id="2455" r:id="rId10"/>
    <p:sldId id="2065" r:id="rId11"/>
    <p:sldId id="2454" r:id="rId12"/>
    <p:sldId id="2590" r:id="rId13"/>
    <p:sldId id="2597" r:id="rId14"/>
    <p:sldId id="2585" r:id="rId15"/>
    <p:sldId id="2010" r:id="rId16"/>
    <p:sldId id="2589" r:id="rId17"/>
    <p:sldId id="2226" r:id="rId18"/>
    <p:sldId id="2467" r:id="rId19"/>
    <p:sldId id="2459" r:id="rId20"/>
    <p:sldId id="2227" r:id="rId21"/>
    <p:sldId id="2228" r:id="rId22"/>
    <p:sldId id="2595" r:id="rId23"/>
    <p:sldId id="2465" r:id="rId24"/>
    <p:sldId id="2598" r:id="rId25"/>
    <p:sldId id="2464" r:id="rId26"/>
    <p:sldId id="2466" r:id="rId27"/>
    <p:sldId id="2599" r:id="rId28"/>
    <p:sldId id="2422" r:id="rId29"/>
    <p:sldId id="2600" r:id="rId30"/>
    <p:sldId id="2594" r:id="rId31"/>
    <p:sldId id="2580" r:id="rId32"/>
    <p:sldId id="2584" r:id="rId33"/>
    <p:sldId id="2592" r:id="rId34"/>
    <p:sldId id="2591" r:id="rId35"/>
    <p:sldId id="2225" r:id="rId36"/>
    <p:sldId id="2463"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tection" id="{F511C09D-F95E-4F0B-85FA-19918DB0F204}">
          <p14:sldIdLst>
            <p14:sldId id="2579"/>
            <p14:sldId id="2462"/>
          </p14:sldIdLst>
        </p14:section>
        <p14:section name="File and Folder Backup" id="{0EEC7B7E-C06B-4E0E-A612-7DD0FE998BBF}">
          <p14:sldIdLst>
            <p14:sldId id="2009"/>
            <p14:sldId id="2587"/>
            <p14:sldId id="2588"/>
            <p14:sldId id="2593"/>
            <p14:sldId id="2063"/>
            <p14:sldId id="2596"/>
            <p14:sldId id="2455"/>
            <p14:sldId id="2065"/>
            <p14:sldId id="2454"/>
            <p14:sldId id="2590"/>
            <p14:sldId id="2597"/>
            <p14:sldId id="2585"/>
          </p14:sldIdLst>
        </p14:section>
        <p14:section name="VM Backups" id="{A605CAF9-8DD2-40AC-9B37-591078F1E8A9}">
          <p14:sldIdLst>
            <p14:sldId id="2010"/>
            <p14:sldId id="2589"/>
            <p14:sldId id="2226"/>
            <p14:sldId id="2467"/>
            <p14:sldId id="2459"/>
            <p14:sldId id="2227"/>
            <p14:sldId id="2228"/>
            <p14:sldId id="2595"/>
            <p14:sldId id="2465"/>
            <p14:sldId id="2598"/>
            <p14:sldId id="2464"/>
            <p14:sldId id="2466"/>
            <p14:sldId id="2599"/>
            <p14:sldId id="2422"/>
            <p14:sldId id="2600"/>
            <p14:sldId id="2594"/>
          </p14:sldIdLst>
        </p14:section>
        <p14:section name="Labs" id="{D91375B6-FAA3-4D91-BD9C-64EE2D6B727E}">
          <p14:sldIdLst>
            <p14:sldId id="2580"/>
            <p14:sldId id="2584"/>
            <p14:sldId id="2592"/>
            <p14:sldId id="2591"/>
          </p14:sldIdLst>
        </p14:section>
        <p14:section name="Extra Optional Slides" id="{47EE68BE-357E-4CB1-817B-3C5429631236}">
          <p14:sldIdLst>
            <p14:sldId id="2225"/>
            <p14:sldId id="24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2BD18-4A23-4275-8DCF-7F7321023CC5}" v="3" dt="2022-03-14T21:15:14.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69040" autoAdjust="0"/>
  </p:normalViewPr>
  <p:slideViewPr>
    <p:cSldViewPr snapToGrid="0">
      <p:cViewPr>
        <p:scale>
          <a:sx n="50" d="100"/>
          <a:sy n="50" d="100"/>
        </p:scale>
        <p:origin x="1829" y="365"/>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92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12:14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12:12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65065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B</a:t>
            </a:r>
          </a:p>
          <a:p>
            <a:r>
              <a:rPr lang="en-GB" dirty="0"/>
              <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5061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includes open-ended questions. </a:t>
            </a:r>
          </a:p>
          <a:p>
            <a:endParaRPr lang="en-US" dirty="0"/>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workloads can Azure Backup back up? Discuss both on-premises and Azure workloads.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in Azure VM.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457200" marR="365760">
              <a:lnSpc>
                <a:spcPct val="107000"/>
              </a:lnSpc>
              <a:spcBef>
                <a:spcPts val="0"/>
              </a:spcBef>
              <a:spcAft>
                <a:spcPts val="0"/>
              </a:spcAft>
            </a:pPr>
            <a:r>
              <a:rPr lang="en-US" sz="1800"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on-premises file and folder backups. What are basic steps to configuring the backup?</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169464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24244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pPr marL="0" indent="0">
              <a:buFont typeface="Arial" panose="020B0604020202020204" pitchFamily="34" charset="0"/>
              <a:buNone/>
            </a:pPr>
            <a:r>
              <a:rPr lang="en-US" dirty="0"/>
              <a:t>Implement backup and recovery</a:t>
            </a:r>
          </a:p>
          <a:p>
            <a:pPr marL="171450" indent="-171450">
              <a:buFont typeface="Arial" panose="020B0604020202020204" pitchFamily="34" charset="0"/>
              <a:buChar char="•"/>
            </a:pPr>
            <a:r>
              <a:rPr lang="en-US" dirty="0"/>
              <a:t>Configure Azure Backup reports</a:t>
            </a:r>
          </a:p>
          <a:p>
            <a:pPr marL="171450" indent="-171450">
              <a:buFont typeface="Arial" panose="020B0604020202020204" pitchFamily="34" charset="0"/>
              <a:buChar char="•"/>
            </a:pPr>
            <a:r>
              <a:rPr lang="en-US" dirty="0"/>
              <a:t>Perform backup and restore operations using the Azure Backup service</a:t>
            </a:r>
          </a:p>
          <a:p>
            <a:pPr marL="171450" indent="-171450">
              <a:buFont typeface="Arial" panose="020B0604020202020204" pitchFamily="34" charset="0"/>
              <a:buChar char="•"/>
            </a:pPr>
            <a:r>
              <a:rPr lang="en-US" dirty="0"/>
              <a:t>Create a recovery services vault</a:t>
            </a:r>
          </a:p>
          <a:p>
            <a:pPr marL="171450" indent="-171450">
              <a:buFont typeface="Arial" panose="020B0604020202020204" pitchFamily="34" charset="0"/>
              <a:buChar char="•"/>
            </a:pPr>
            <a:r>
              <a:rPr lang="en-US" dirty="0"/>
              <a:t>Create and configure backup policy</a:t>
            </a:r>
          </a:p>
          <a:p>
            <a:pPr marL="171450" indent="-171450">
              <a:buFont typeface="Arial" panose="020B0604020202020204" pitchFamily="34" charset="0"/>
              <a:buChar char="•"/>
            </a:pPr>
            <a:r>
              <a:rPr lang="en-US" dirty="0"/>
              <a:t>Perform site-to-site recovery using ASR</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21343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 managed disk snapshot is a read-only full copy of a managed disk that is stored as a standard managed disk by default. With snapshots, you can back up your managed disks at any point in time. These snapshots exist independent of the source disk and can be used to create new managed disks. They are billed based on the used size. For example, if you create a snapshot of a managed disk with provisioned capacity of 64 GiB and actual used data size of 10 GiB, that snapshot is billed only for the used data size of 10 </a:t>
            </a:r>
            <a:r>
              <a:rPr lang="en-GB" b="0" i="0" dirty="0" err="1">
                <a:solidFill>
                  <a:srgbClr val="171717"/>
                </a:solidFill>
                <a:effectLst/>
                <a:latin typeface="Segoe UI" panose="020B0502040204020203" pitchFamily="34" charset="0"/>
              </a:rPr>
              <a:t>GiB.</a:t>
            </a:r>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For backing up Azure VMs running production workloads, use Azure Backup. Azure Backup supports application-consistent backups for both Windows and Linux VMs. Azure Backup creates recovery points that are stored in geo-redundant recovery vaults. When you restore from a recovery point, you can restore the whole VM or just specific files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Azure Site Recovery protects your VMs from a major disaster scenario when a whole region experiences an outage due to major natural disaster or widespread service interruption. You can configure Azure Site Recovery for your VMs so that you can recover your application with a single click in matter of minutes. You can replicate to an Azure region of your choice.</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An Azure backup job consists of two phases. First, a virtual machine snapshot is taken. Second, the virtual machine snapshot is transferred to the Azure Recovery Services vault.</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Ability to use snapshots taken as part of a backup job that is available for recovery without waiting for data transfer to the vault to finish.</a:t>
            </a:r>
          </a:p>
          <a:p>
            <a:pPr algn="l">
              <a:buFont typeface="Arial" panose="020B0604020202020204" pitchFamily="34" charset="0"/>
              <a:buChar char="•"/>
            </a:pPr>
            <a:r>
              <a:rPr lang="en-GB" b="0" i="0" dirty="0">
                <a:solidFill>
                  <a:srgbClr val="171717"/>
                </a:solidFill>
                <a:effectLst/>
                <a:latin typeface="Segoe UI" panose="020B0502040204020203" pitchFamily="34" charset="0"/>
              </a:rPr>
              <a:t>Reduces backup and restore times by retaining snapshots locally, for two days by default. This default snapshot retention value is configurable to any value between 1 to 5 days.</a:t>
            </a:r>
          </a:p>
          <a:p>
            <a:pPr algn="l">
              <a:buFont typeface="Arial" panose="020B0604020202020204" pitchFamily="34" charset="0"/>
              <a:buChar char="•"/>
            </a:pPr>
            <a:r>
              <a:rPr lang="en-GB" b="0" i="0" dirty="0">
                <a:solidFill>
                  <a:srgbClr val="171717"/>
                </a:solidFill>
                <a:effectLst/>
                <a:latin typeface="Segoe UI" panose="020B0502040204020203" pitchFamily="34" charset="0"/>
              </a:rPr>
              <a:t>Supports disk sizes up to 32 TB. Resizing of disks is not recommended by Azure Backup.</a:t>
            </a:r>
          </a:p>
          <a:p>
            <a:pPr algn="l">
              <a:buFont typeface="Arial" panose="020B0604020202020204" pitchFamily="34" charset="0"/>
              <a:buChar char="•"/>
            </a:pPr>
            <a:r>
              <a:rPr lang="en-GB" b="0" i="0" dirty="0">
                <a:solidFill>
                  <a:srgbClr val="171717"/>
                </a:solidFill>
                <a:effectLst/>
                <a:latin typeface="Segoe UI" panose="020B0502040204020203" pitchFamily="34" charset="0"/>
              </a:rPr>
              <a:t>Supports Standard SSD disks along with Standard HDD disks and Premium SSD disks.</a:t>
            </a:r>
          </a:p>
          <a:p>
            <a:pPr algn="l">
              <a:buFont typeface="Arial" panose="020B0604020202020204" pitchFamily="34" charset="0"/>
              <a:buChar char="•"/>
            </a:pPr>
            <a:r>
              <a:rPr lang="en-GB" b="0" i="0" dirty="0">
                <a:solidFill>
                  <a:srgbClr val="171717"/>
                </a:solidFill>
                <a:effectLst/>
                <a:latin typeface="Segoe UI" panose="020B0502040204020203" pitchFamily="34" charset="0"/>
              </a:rPr>
              <a:t>Incremental snapshots are stored as page blobs.</a:t>
            </a:r>
          </a:p>
          <a:p>
            <a:pPr algn="l">
              <a:buFont typeface="Arial" panose="020B0604020202020204" pitchFamily="34" charset="0"/>
              <a:buChar char="•"/>
            </a:pPr>
            <a:r>
              <a:rPr lang="en-GB" b="0" i="0" dirty="0">
                <a:solidFill>
                  <a:srgbClr val="171717"/>
                </a:solidFill>
                <a:effectLst/>
                <a:latin typeface="Segoe UI" panose="020B0502040204020203" pitchFamily="34" charset="0"/>
              </a:rPr>
              <a:t>For premium storage accounts, the snapshots taken for instant recovery points count towards the 10-TB limit of allocated space.</a:t>
            </a:r>
          </a:p>
          <a:p>
            <a:pPr algn="l">
              <a:buFont typeface="Arial" panose="020B0604020202020204" pitchFamily="34" charset="0"/>
              <a:buChar char="•"/>
            </a:pPr>
            <a:r>
              <a:rPr lang="en-GB" b="0" i="0" dirty="0">
                <a:solidFill>
                  <a:srgbClr val="171717"/>
                </a:solidFill>
                <a:effectLst/>
                <a:latin typeface="Segoe UI" panose="020B0502040204020203" pitchFamily="34" charset="0"/>
              </a:rPr>
              <a:t>You get an ability to configure the snapshot retention based on the restore needs. Depending on the requirement, you can set the snapshot retention to a minimum of one day in the backup policy blade as explained below. This will help you save cost for snapshot retention if you don’t perform restores frequently.</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AZURE ULTRA DISKS do not support Backup</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65294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367413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Plan your VM backup infrastructure in Azure - https://docs.microsoft.com/azure/backup/backup-azure-vms-introduction </a:t>
            </a:r>
          </a:p>
          <a:p>
            <a:endParaRPr lang="en-US" dirty="0"/>
          </a:p>
          <a:p>
            <a:r>
              <a:rPr lang="en-US" dirty="0"/>
              <a:t>Tutorial: Back up and restore files for Windows virtual machines in Azure - https://docs.microsoft.com/azure/virtual-machines/windows/tutorial-backup-vms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232613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650651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consistent backups for things like </a:t>
            </a:r>
            <a:r>
              <a:rPr lang="en-GB" dirty="0" err="1"/>
              <a:t>Sharepoint</a:t>
            </a:r>
            <a:r>
              <a:rPr lang="en-GB" dirty="0"/>
              <a:t> and Exchange.</a:t>
            </a:r>
          </a:p>
          <a:p>
            <a:endParaRPr lang="en-GB" dirty="0"/>
          </a:p>
          <a:p>
            <a:r>
              <a:rPr lang="en-GB" dirty="0"/>
              <a:t>Machine state and system state, backups can go to bare metal.</a:t>
            </a:r>
          </a:p>
          <a:p>
            <a:endParaRPr lang="en-GB" dirty="0"/>
          </a:p>
          <a:p>
            <a:r>
              <a:rPr lang="en-GB" dirty="0"/>
              <a:t>DPM/MABS protection agent is required on the protected servers.</a:t>
            </a:r>
          </a:p>
          <a:p>
            <a:endParaRPr lang="en-GB" dirty="0"/>
          </a:p>
          <a:p>
            <a:r>
              <a:rPr lang="en-GB" dirty="0"/>
              <a:t>Protection groups are used to group together VMs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91855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Protects against </a:t>
            </a:r>
            <a:r>
              <a:rPr lang="en-GB" b="0" i="0" dirty="0">
                <a:solidFill>
                  <a:srgbClr val="171717"/>
                </a:solidFill>
                <a:effectLst/>
                <a:latin typeface="Segoe UI" panose="020B0502040204020203" pitchFamily="34" charset="0"/>
              </a:rPr>
              <a:t>erroneously modified or deleted by an application or other storage account user.</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Soft delete for VMs protects the backups of your VMs from unintended deletion. Even after the backups are deleted, they're preserved in soft-delete state for 14 additional days.</a:t>
            </a:r>
          </a:p>
          <a:p>
            <a:endParaRPr lang="en-GB"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551103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Soft delete only protects deleted backup data. If a VM is deleted without a backup, the soft-delete feature won't preserve the data. All resources should be protected with Azure Backup to ensure full resilience.</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29574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 documentation - https://docs.microsoft.com/azure/site-recovery/</a:t>
            </a:r>
          </a:p>
          <a:p>
            <a:endParaRPr lang="en-US" dirty="0"/>
          </a:p>
          <a:p>
            <a:r>
              <a:rPr lang="en-US" dirty="0"/>
              <a:t>Concentrate on replication within Azure and not migration scenarios from on-premises. </a:t>
            </a:r>
          </a:p>
          <a:p>
            <a:endParaRPr lang="en-US" dirty="0"/>
          </a:p>
          <a:p>
            <a:r>
              <a:rPr lang="en-US" dirty="0"/>
              <a:t>Note: Physical servers replicated to Azure using Site Recovery can only fail back as VMware VMs. You need a VMware infrastructure in order to fail back.  https://docs.microsoft.com/azure/site-recovery/physical-to-azure-failover-failback#prepare-for-reprotection-and-failback</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r>
              <a:rPr lang="en-GB" dirty="0"/>
              <a:t>C</a:t>
            </a:r>
          </a:p>
          <a:p>
            <a:r>
              <a:rPr lang="en-GB" dirty="0"/>
              <a:t>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193386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includes open-ended questions.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you can protect virtual machine data.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Several of your virtual machine backups have been accidentally deleted. Is there are any way to recover the deleted backups?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a:t>
            </a:r>
            <a:r>
              <a:rPr lang="en-US" sz="1800" b="1" dirty="0">
                <a:solidFill>
                  <a:srgbClr val="000000"/>
                </a:solidFill>
                <a:effectLst/>
                <a:latin typeface="Calibri" panose="020F0502020204030204" pitchFamily="34" charset="0"/>
                <a:ea typeface="Segoe UI" panose="020B0502040204020203" pitchFamily="34" charset="0"/>
                <a:cs typeface="Segoe UI (Body)"/>
              </a:rPr>
              <a:t>oft delete</a:t>
            </a:r>
            <a:r>
              <a:rPr lang="en-US" sz="1800" dirty="0">
                <a:solidFill>
                  <a:srgbClr val="000000"/>
                </a:solidFill>
                <a:effectLst/>
                <a:latin typeface="Calibri" panose="020F0502020204030204" pitchFamily="34" charset="0"/>
                <a:ea typeface="Segoe UI" panose="020B0502040204020203" pitchFamily="34" charset="0"/>
                <a:cs typeface="Segoe UI (Body)"/>
              </a:rPr>
              <a:t> 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800" i="1" dirty="0">
                <a:solidFill>
                  <a:srgbClr val="000000"/>
                </a:solidFill>
                <a:effectLst/>
                <a:latin typeface="Calibri" panose="020F0502020204030204" pitchFamily="34" charset="0"/>
                <a:ea typeface="Segoe UI" panose="020B0502040204020203" pitchFamily="34" charset="0"/>
                <a:cs typeface="Segoe UI (Body)"/>
              </a:rPr>
              <a:t>undelete</a:t>
            </a:r>
            <a:r>
              <a:rPr lang="en-US" sz="1800" dirty="0">
                <a:solidFill>
                  <a:srgbClr val="000000"/>
                </a:solidFill>
                <a:effectLst/>
                <a:latin typeface="Calibri" panose="020F0502020204030204" pitchFamily="34" charset="0"/>
                <a:ea typeface="Segoe UI" panose="020B0502040204020203" pitchFamily="34" charset="0"/>
                <a:cs typeface="Segoe UI (Body)"/>
              </a:rPr>
              <a:t> feature.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Azure Backup and Azure Site recovery?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allows for granular backups and restores specific data. Azure Site Recovery (ASR) allows for the protection of an entire production site. ASR provides automation and orchestration to make the failover and failback processes seamless.</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1694643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10 - Implement Data Protection - ESTIMATED DURATION 50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3449783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12/7/2022 12:12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925170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38212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Monitor and back up Azure resources (10–15%)</a:t>
            </a:r>
          </a:p>
          <a:p>
            <a:r>
              <a:rPr lang="en-US" b="0" dirty="0">
                <a:solidFill>
                  <a:srgbClr val="000000"/>
                </a:solidFill>
                <a:effectLst/>
                <a:latin typeface="Consolas" panose="020B0609020204030204" pitchFamily="49" charset="0"/>
              </a:rPr>
              <a:t>Implement backup and recovery</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 Recovery Services vault.</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backup policy.</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Perform backup and restore operations by using Azure Backup.</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and review backup reports.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48103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Offsite backups – push on prem backups to Azure</a:t>
            </a:r>
          </a:p>
          <a:p>
            <a:endParaRPr lang="en-US" dirty="0"/>
          </a:p>
          <a:p>
            <a:r>
              <a:rPr lang="en-US" dirty="0"/>
              <a:t>Back up IaaS workloads with application consistency</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Multiple storage options</a:t>
            </a:r>
            <a:r>
              <a:rPr lang="en-GB" b="0" i="0" dirty="0">
                <a:solidFill>
                  <a:srgbClr val="171717"/>
                </a:solidFill>
                <a:effectLst/>
                <a:latin typeface="Segoe UI" panose="020B0502040204020203" pitchFamily="34" charset="0"/>
              </a:rPr>
              <a:t>. Azure Backup offers two types of replication to keep your storage/data highly available.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Locally redundant storage (LRS) replicates your data three times (it creates three copies of your data) in a storage scale unit in a </a:t>
            </a:r>
            <a:r>
              <a:rPr lang="en-GB" b="0" i="0" dirty="0" err="1">
                <a:solidFill>
                  <a:srgbClr val="171717"/>
                </a:solidFill>
                <a:effectLst/>
                <a:latin typeface="Segoe UI" panose="020B0502040204020203" pitchFamily="34" charset="0"/>
              </a:rPr>
              <a:t>datacenter</a:t>
            </a:r>
            <a:r>
              <a:rPr lang="en-GB" b="0" i="0" dirty="0">
                <a:solidFill>
                  <a:srgbClr val="171717"/>
                </a:solidFill>
                <a:effectLst/>
                <a:latin typeface="Segoe UI" panose="020B0502040204020203" pitchFamily="34" charset="0"/>
              </a:rPr>
              <a:t>. All copies of the data exist within the same region. LRS is a low-cost option for protecting your data from local hardware failures.</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Geo-redundant storage (GRS) is the default and recommended replication option. GRS replicates your data to a secondary region (hundreds of miles away from the primary location of the source data). GRS costs more than LRS, but GRS provides a higher level of durability for your data, even if there is a regional outage.</a:t>
            </a:r>
          </a:p>
          <a:p>
            <a:endParaRPr lang="en-US" dirty="0"/>
          </a:p>
          <a:p>
            <a:r>
              <a:rPr lang="en-GB" b="0" i="0" dirty="0">
                <a:solidFill>
                  <a:srgbClr val="171717"/>
                </a:solidFill>
                <a:effectLst/>
                <a:latin typeface="Segoe UI" panose="020B0502040204020203" pitchFamily="34" charset="0"/>
              </a:rPr>
              <a:t>Azure VM backup, SQL in Azure VM backup, SAP HANA in Azure VM backup, Azure Files backup, Azure Blobs backup, Azure-managed disks backup, and Azure Database for PostgreSQL Server backup.</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12:12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8628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Overview of Backup Center - https://docs.microsoft.com/azure/backup/backup-center-overview</a:t>
            </a:r>
          </a:p>
          <a:p>
            <a:endParaRPr lang="en-US" sz="1200" dirty="0"/>
          </a:p>
          <a:p>
            <a:r>
              <a:rPr lang="en-US" sz="1200" dirty="0"/>
              <a:t>Supported scenarios</a:t>
            </a:r>
          </a:p>
          <a:p>
            <a:r>
              <a:rPr lang="en-US" sz="1200" dirty="0"/>
              <a:t>Backup Center is currently supported for Azure VM backup, SQL in Azure VM backup, SAP HANA in Azure VM backup, Azure Files backup, Azure Blobs backup, Azure Managed Disks backup, and Azure Database for PostgreSQL Server backup.</a:t>
            </a:r>
          </a:p>
          <a:p>
            <a:pPr algn="l">
              <a:buFont typeface="Arial" panose="020B0604020202020204" pitchFamily="34" charset="0"/>
              <a:buChar char="•"/>
            </a:pPr>
            <a:br>
              <a:rPr lang="en-US" sz="1200" dirty="0"/>
            </a:br>
            <a:r>
              <a:rPr lang="en-GB" sz="3200" b="1" i="0" dirty="0">
                <a:solidFill>
                  <a:srgbClr val="171717"/>
                </a:solidFill>
                <a:effectLst/>
                <a:latin typeface="Segoe UI" panose="020B0502040204020203" pitchFamily="34" charset="0"/>
              </a:rPr>
              <a:t>Wide range of capabilities</a:t>
            </a:r>
            <a:r>
              <a:rPr lang="en-GB" sz="3200" b="0" i="0" dirty="0">
                <a:solidFill>
                  <a:srgbClr val="171717"/>
                </a:solidFill>
                <a:effectLst/>
                <a:latin typeface="Segoe UI" panose="020B0502040204020203" pitchFamily="34" charset="0"/>
              </a:rPr>
              <a:t>.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is designed to function well across a large and distributed Azure environment. You can use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to efficiently manage backups spanning multiple workload types, vaults, subscriptions, regions, and tenants.</a:t>
            </a:r>
          </a:p>
          <a:p>
            <a:pPr algn="l">
              <a:buFont typeface="Arial" panose="020B0604020202020204" pitchFamily="34" charset="0"/>
              <a:buChar char="•"/>
            </a:pPr>
            <a:r>
              <a:rPr lang="en-GB" sz="3200" b="1" i="0" dirty="0" err="1">
                <a:solidFill>
                  <a:srgbClr val="171717"/>
                </a:solidFill>
                <a:effectLst/>
                <a:latin typeface="Segoe UI" panose="020B0502040204020203" pitchFamily="34" charset="0"/>
              </a:rPr>
              <a:t>Datasource</a:t>
            </a:r>
            <a:r>
              <a:rPr lang="en-GB" sz="3200" b="1" i="0" dirty="0">
                <a:solidFill>
                  <a:srgbClr val="171717"/>
                </a:solidFill>
                <a:effectLst/>
                <a:latin typeface="Segoe UI" panose="020B0502040204020203" pitchFamily="34" charset="0"/>
              </a:rPr>
              <a:t>-centric management</a:t>
            </a:r>
            <a:r>
              <a:rPr lang="en-GB" sz="3200" b="0" i="0" dirty="0">
                <a:solidFill>
                  <a:srgbClr val="171717"/>
                </a:solidFill>
                <a:effectLst/>
                <a:latin typeface="Segoe UI" panose="020B0502040204020203" pitchFamily="34" charset="0"/>
              </a:rPr>
              <a:t>.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provides views and filters that are </a:t>
            </a:r>
            <a:r>
              <a:rPr lang="en-GB" sz="3200" b="0" i="0" dirty="0" err="1">
                <a:solidFill>
                  <a:srgbClr val="171717"/>
                </a:solidFill>
                <a:effectLst/>
                <a:latin typeface="Segoe UI" panose="020B0502040204020203" pitchFamily="34" charset="0"/>
              </a:rPr>
              <a:t>centered</a:t>
            </a:r>
            <a:r>
              <a:rPr lang="en-GB" sz="3200" b="0" i="0" dirty="0">
                <a:solidFill>
                  <a:srgbClr val="171717"/>
                </a:solidFill>
                <a:effectLst/>
                <a:latin typeface="Segoe UI" panose="020B0502040204020203" pitchFamily="34" charset="0"/>
              </a:rPr>
              <a:t> on the </a:t>
            </a:r>
            <a:r>
              <a:rPr lang="en-GB" sz="3200" b="0" i="0" dirty="0" err="1">
                <a:solidFill>
                  <a:srgbClr val="171717"/>
                </a:solidFill>
                <a:effectLst/>
                <a:latin typeface="Segoe UI" panose="020B0502040204020203" pitchFamily="34" charset="0"/>
              </a:rPr>
              <a:t>datasources</a:t>
            </a:r>
            <a:r>
              <a:rPr lang="en-GB" sz="3200" b="0" i="0" dirty="0">
                <a:solidFill>
                  <a:srgbClr val="171717"/>
                </a:solidFill>
                <a:effectLst/>
                <a:latin typeface="Segoe UI" panose="020B0502040204020203" pitchFamily="34" charset="0"/>
              </a:rPr>
              <a:t> that you're backing up. </a:t>
            </a:r>
            <a:r>
              <a:rPr lang="en-GB" sz="3200" b="0" i="0" dirty="0" err="1">
                <a:solidFill>
                  <a:srgbClr val="171717"/>
                </a:solidFill>
                <a:effectLst/>
                <a:latin typeface="Segoe UI" panose="020B0502040204020203" pitchFamily="34" charset="0"/>
              </a:rPr>
              <a:t>Datasources</a:t>
            </a:r>
            <a:r>
              <a:rPr lang="en-GB" sz="3200" b="0" i="0" dirty="0">
                <a:solidFill>
                  <a:srgbClr val="171717"/>
                </a:solidFill>
                <a:effectLst/>
                <a:latin typeface="Segoe UI" panose="020B0502040204020203" pitchFamily="34" charset="0"/>
              </a:rPr>
              <a:t> like VMs and databases. This feature lets a resource owner or a backup admin administer backup items across different vaults. The admin can also filter views by </a:t>
            </a:r>
            <a:r>
              <a:rPr lang="en-GB" sz="3200" b="0" i="0" dirty="0" err="1">
                <a:solidFill>
                  <a:srgbClr val="171717"/>
                </a:solidFill>
                <a:effectLst/>
                <a:latin typeface="Segoe UI" panose="020B0502040204020203" pitchFamily="34" charset="0"/>
              </a:rPr>
              <a:t>datasource</a:t>
            </a:r>
            <a:r>
              <a:rPr lang="en-GB" sz="3200" b="0" i="0" dirty="0">
                <a:solidFill>
                  <a:srgbClr val="171717"/>
                </a:solidFill>
                <a:effectLst/>
                <a:latin typeface="Segoe UI" panose="020B0502040204020203" pitchFamily="34" charset="0"/>
              </a:rPr>
              <a:t>-specific properties. These properties include </a:t>
            </a:r>
            <a:r>
              <a:rPr lang="en-GB" sz="3200" b="0" i="0" dirty="0" err="1">
                <a:solidFill>
                  <a:srgbClr val="171717"/>
                </a:solidFill>
                <a:effectLst/>
                <a:latin typeface="Segoe UI" panose="020B0502040204020203" pitchFamily="34" charset="0"/>
              </a:rPr>
              <a:t>datasource</a:t>
            </a:r>
            <a:r>
              <a:rPr lang="en-GB" sz="3200" b="0" i="0" dirty="0">
                <a:solidFill>
                  <a:srgbClr val="171717"/>
                </a:solidFill>
                <a:effectLst/>
                <a:latin typeface="Segoe UI" panose="020B0502040204020203" pitchFamily="34" charset="0"/>
              </a:rPr>
              <a:t> subscription, </a:t>
            </a:r>
            <a:r>
              <a:rPr lang="en-GB" sz="3200" b="0" i="0" dirty="0" err="1">
                <a:solidFill>
                  <a:srgbClr val="171717"/>
                </a:solidFill>
                <a:effectLst/>
                <a:latin typeface="Segoe UI" panose="020B0502040204020203" pitchFamily="34" charset="0"/>
              </a:rPr>
              <a:t>datasource</a:t>
            </a:r>
            <a:r>
              <a:rPr lang="en-GB" sz="3200" b="0" i="0" dirty="0">
                <a:solidFill>
                  <a:srgbClr val="171717"/>
                </a:solidFill>
                <a:effectLst/>
                <a:latin typeface="Segoe UI" panose="020B0502040204020203" pitchFamily="34" charset="0"/>
              </a:rPr>
              <a:t> resource group, and </a:t>
            </a:r>
            <a:r>
              <a:rPr lang="en-GB" sz="3200" b="0" i="0" dirty="0" err="1">
                <a:solidFill>
                  <a:srgbClr val="171717"/>
                </a:solidFill>
                <a:effectLst/>
                <a:latin typeface="Segoe UI" panose="020B0502040204020203" pitchFamily="34" charset="0"/>
              </a:rPr>
              <a:t>datasource</a:t>
            </a:r>
            <a:r>
              <a:rPr lang="en-GB" sz="3200" b="0" i="0" dirty="0">
                <a:solidFill>
                  <a:srgbClr val="171717"/>
                </a:solidFill>
                <a:effectLst/>
                <a:latin typeface="Segoe UI" panose="020B0502040204020203" pitchFamily="34" charset="0"/>
              </a:rPr>
              <a:t> tags.</a:t>
            </a:r>
          </a:p>
          <a:p>
            <a:pPr algn="l">
              <a:buFont typeface="Arial" panose="020B0604020202020204" pitchFamily="34" charset="0"/>
              <a:buChar char="•"/>
            </a:pPr>
            <a:r>
              <a:rPr lang="en-GB" sz="3200" b="1" i="0" dirty="0">
                <a:solidFill>
                  <a:srgbClr val="171717"/>
                </a:solidFill>
                <a:effectLst/>
                <a:latin typeface="Segoe UI" panose="020B0502040204020203" pitchFamily="34" charset="0"/>
              </a:rPr>
              <a:t>Connected experiences</a:t>
            </a:r>
            <a:r>
              <a:rPr lang="en-GB" sz="3200" b="0" i="0" dirty="0">
                <a:solidFill>
                  <a:srgbClr val="171717"/>
                </a:solidFill>
                <a:effectLst/>
                <a:latin typeface="Segoe UI" panose="020B0502040204020203" pitchFamily="34" charset="0"/>
              </a:rPr>
              <a:t>.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provides native integrations to existing Azure services that enable management at scale. For example,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uses the Azure Policy experience to help you govern your backups. It uses Azure workbooks and Azure Monitor Logs to help you view detailed reports on backups. So you don't need to learn any new principles to use the varied features that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 offers. You can also discover community resources from the Backup </a:t>
            </a:r>
            <a:r>
              <a:rPr lang="en-GB" sz="3200" b="0" i="0" dirty="0" err="1">
                <a:solidFill>
                  <a:srgbClr val="171717"/>
                </a:solidFill>
                <a:effectLst/>
                <a:latin typeface="Segoe UI" panose="020B0502040204020203" pitchFamily="34" charset="0"/>
              </a:rPr>
              <a:t>Center</a:t>
            </a:r>
            <a:r>
              <a:rPr lang="en-GB" sz="3200" b="0" i="0" dirty="0">
                <a:solidFill>
                  <a:srgbClr val="171717"/>
                </a:solidFill>
                <a:effectLst/>
                <a:latin typeface="Segoe UI" panose="020B0502040204020203" pitchFamily="34" charset="0"/>
              </a:rPr>
              <a:t>.</a:t>
            </a:r>
          </a:p>
          <a:p>
            <a:endParaRPr lang="en-US" sz="12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1881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Services vaults overview - https://docs.microsoft.com/azure/backup/backup-azure-recovery-services-vault-overview</a:t>
            </a:r>
          </a:p>
          <a:p>
            <a:endParaRPr lang="en-US" dirty="0"/>
          </a:p>
          <a:p>
            <a:r>
              <a:rPr lang="en-US" dirty="0"/>
              <a:t>Create a Recovery Services vault - https://docs.microsoft.com/azure/backup/backup-create-rs-vault</a:t>
            </a:r>
          </a:p>
          <a:p>
            <a:endParaRPr lang="en-US" dirty="0"/>
          </a:p>
          <a:p>
            <a:r>
              <a:rPr lang="en-US" dirty="0"/>
              <a:t>Soft delete for virtual machines - https://docs.microsoft.com/azure/backup/soft-delete-virtual-machines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12:12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67603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file share backup - https://docs.microsoft.com/azure/backup/azure-file-share-backup-overview</a:t>
            </a:r>
          </a:p>
          <a:p>
            <a:endParaRPr lang="en-US" dirty="0"/>
          </a:p>
          <a:p>
            <a:endParaRPr lang="en-US" dirty="0"/>
          </a:p>
          <a:p>
            <a:r>
              <a:rPr lang="en-US" dirty="0"/>
              <a:t>Back up Azure file shares - https://docs.microsoft.com/azure/backup/backup-afs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60774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Windows Server files and folders to Azure -https://docs.microsoft.com/azure/backup/backup-windows-with-mars-agent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12:12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6745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58634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96F0F67E-10CB-4320-957E-F411407EEF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200029BD-661C-4E97-A7E7-E4AD8F5BBD90}"/>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C63E039F-C7CC-4CA8-9EBC-D2D78427846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3E9C9F0-DE81-4DC6-A78E-B56D6E8EF15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34.wmf"/><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microsoft.com/learn/modules/intro-to-azure-backu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7" Type="http://schemas.openxmlformats.org/officeDocument/2006/relationships/image" Target="../media/image44.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microsoft.com/learn/modules/protect-infrastructure-with-site-recovery/" TargetMode="External"/><Relationship Id="rId5" Type="http://schemas.openxmlformats.org/officeDocument/2006/relationships/hyperlink" Target="https://docs.microsoft.com/learn/modules/implement-hybrid-backup-recovery-windows-server-iaas/" TargetMode="External"/><Relationship Id="rId4" Type="http://schemas.openxmlformats.org/officeDocument/2006/relationships/hyperlink" Target="https://docs.microsoft.com/learn/modules/protect-virtual-machines-with-azure-backup/"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sv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svg"/><Relationship Id="rId5" Type="http://schemas.openxmlformats.org/officeDocument/2006/relationships/image" Target="../media/image60.sv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svg"/></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226" y="1679171"/>
            <a:ext cx="4307443" cy="2768513"/>
          </a:xfrm>
        </p:spPr>
        <p:txBody>
          <a:bodyPr/>
          <a:lstStyle/>
          <a:p>
            <a:r>
              <a:rPr lang="en-US" dirty="0"/>
              <a:t>AZ-104T00A</a:t>
            </a:r>
            <a:br>
              <a:rPr lang="en-US" dirty="0"/>
            </a:br>
            <a:r>
              <a:rPr lang="en-US" dirty="0"/>
              <a:t>Administer Data Protection</a:t>
            </a:r>
          </a:p>
        </p:txBody>
      </p:sp>
    </p:spTree>
    <p:extLst>
      <p:ext uri="{BB962C8B-B14F-4D97-AF65-F5344CB8AC3E}">
        <p14:creationId xmlns:p14="http://schemas.microsoft.com/office/powerpoint/2010/main" val="37065634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the Microsoft Azure Recovery Services Agent</a:t>
            </a:r>
          </a:p>
        </p:txBody>
      </p:sp>
      <p:sp>
        <p:nvSpPr>
          <p:cNvPr id="8" name="Rectangle 7">
            <a:extLst>
              <a:ext uri="{FF2B5EF4-FFF2-40B4-BE49-F238E27FC236}">
                <a16:creationId xmlns:a16="http://schemas.microsoft.com/office/drawing/2014/main" id="{06A994EE-77CF-4804-9703-5E80626C0AE2}"/>
              </a:ext>
              <a:ext uri="{C183D7F6-B498-43B3-948B-1728B52AA6E4}">
                <adec:decorative xmlns:adec="http://schemas.microsoft.com/office/drawing/2017/decorative" val="1"/>
              </a:ext>
            </a:extLst>
          </p:cNvPr>
          <p:cNvSpPr/>
          <p:nvPr/>
        </p:nvSpPr>
        <p:spPr bwMode="auto">
          <a:xfrm>
            <a:off x="427038" y="1262743"/>
            <a:ext cx="11582400" cy="35299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MARS agent dashboard. Several completed backup jobs are shown">
            <a:extLst>
              <a:ext uri="{FF2B5EF4-FFF2-40B4-BE49-F238E27FC236}">
                <a16:creationId xmlns:a16="http://schemas.microsoft.com/office/drawing/2014/main" id="{14EEFCAF-EAD3-451A-A004-FAB6504AA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48" y="1492768"/>
            <a:ext cx="7748780" cy="3008894"/>
          </a:xfrm>
          <a:prstGeom prst="rect">
            <a:avLst/>
          </a:prstGeom>
          <a:ln>
            <a:solidFill>
              <a:schemeClr val="tx1"/>
            </a:solidFill>
          </a:ln>
        </p:spPr>
      </p:pic>
      <p:sp>
        <p:nvSpPr>
          <p:cNvPr id="9" name="Freeform: Shape 8">
            <a:extLst>
              <a:ext uri="{FF2B5EF4-FFF2-40B4-BE49-F238E27FC236}">
                <a16:creationId xmlns:a16="http://schemas.microsoft.com/office/drawing/2014/main" id="{D2E1E798-E41B-4186-9DFC-6A5169249139}"/>
              </a:ext>
            </a:extLst>
          </p:cNvPr>
          <p:cNvSpPr/>
          <p:nvPr/>
        </p:nvSpPr>
        <p:spPr>
          <a:xfrm>
            <a:off x="427037"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Backup or recover files and folders on physical or virtual Windows OS</a:t>
            </a:r>
            <a:br>
              <a:rPr lang="en-US" dirty="0">
                <a:solidFill>
                  <a:schemeClr val="tx1"/>
                </a:solidFill>
              </a:rPr>
            </a:br>
            <a:r>
              <a:rPr lang="en-US" dirty="0">
                <a:solidFill>
                  <a:schemeClr val="tx1"/>
                </a:solidFill>
              </a:rPr>
              <a:t>(VMs can be on-premises or in Azure)</a:t>
            </a:r>
          </a:p>
        </p:txBody>
      </p:sp>
      <p:sp>
        <p:nvSpPr>
          <p:cNvPr id="10" name="Freeform: Shape 9">
            <a:extLst>
              <a:ext uri="{FF2B5EF4-FFF2-40B4-BE49-F238E27FC236}">
                <a16:creationId xmlns:a16="http://schemas.microsoft.com/office/drawing/2014/main" id="{B72BC599-EEAF-4440-8C45-6903D0D7F4E7}"/>
              </a:ext>
            </a:extLst>
          </p:cNvPr>
          <p:cNvSpPr/>
          <p:nvPr/>
        </p:nvSpPr>
        <p:spPr>
          <a:xfrm>
            <a:off x="3363508"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 separate backup server required</a:t>
            </a:r>
          </a:p>
        </p:txBody>
      </p:sp>
      <p:sp>
        <p:nvSpPr>
          <p:cNvPr id="11" name="Freeform: Shape 10">
            <a:extLst>
              <a:ext uri="{FF2B5EF4-FFF2-40B4-BE49-F238E27FC236}">
                <a16:creationId xmlns:a16="http://schemas.microsoft.com/office/drawing/2014/main" id="{76396755-B700-478E-84EE-2B92573961F2}"/>
              </a:ext>
            </a:extLst>
          </p:cNvPr>
          <p:cNvSpPr/>
          <p:nvPr/>
        </p:nvSpPr>
        <p:spPr>
          <a:xfrm>
            <a:off x="629997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Not application aware; file, folder, and volume-level restore only</a:t>
            </a:r>
          </a:p>
        </p:txBody>
      </p:sp>
      <p:sp>
        <p:nvSpPr>
          <p:cNvPr id="12" name="Freeform: Shape 11">
            <a:extLst>
              <a:ext uri="{FF2B5EF4-FFF2-40B4-BE49-F238E27FC236}">
                <a16:creationId xmlns:a16="http://schemas.microsoft.com/office/drawing/2014/main" id="{896009CC-14B0-4941-ACBB-7F661566C0C6}"/>
              </a:ext>
            </a:extLst>
          </p:cNvPr>
          <p:cNvSpPr/>
          <p:nvPr/>
        </p:nvSpPr>
        <p:spPr>
          <a:xfrm>
            <a:off x="923644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a:solidFill>
                  <a:schemeClr val="tx1"/>
                </a:solidFill>
              </a:rPr>
              <a:t>No support for Linux</a:t>
            </a:r>
          </a:p>
        </p:txBody>
      </p:sp>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59" name="Rectangle 58">
            <a:extLst>
              <a:ext uri="{FF2B5EF4-FFF2-40B4-BE49-F238E27FC236}">
                <a16:creationId xmlns:a16="http://schemas.microsoft.com/office/drawing/2014/main" id="{0F9826E5-069B-4BF1-AD21-FB0A63207CB9}"/>
              </a:ext>
            </a:extLst>
          </p:cNvPr>
          <p:cNvSpPr/>
          <p:nvPr/>
        </p:nvSpPr>
        <p:spPr bwMode="auto">
          <a:xfrm>
            <a:off x="1495088" y="129904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a storage account with file share</a:t>
            </a:r>
          </a:p>
        </p:txBody>
      </p:sp>
      <p:cxnSp>
        <p:nvCxnSpPr>
          <p:cNvPr id="72" name="Straight Connector 71">
            <a:extLst>
              <a:ext uri="{FF2B5EF4-FFF2-40B4-BE49-F238E27FC236}">
                <a16:creationId xmlns:a16="http://schemas.microsoft.com/office/drawing/2014/main" id="{ED50CE6E-5495-437F-AD69-D47527263C97}"/>
              </a:ext>
              <a:ext uri="{C183D7F6-B498-43B3-948B-1728B52AA6E4}">
                <adec:decorative xmlns:adec="http://schemas.microsoft.com/office/drawing/2017/decorative" val="1"/>
              </a:ext>
            </a:extLst>
          </p:cNvPr>
          <p:cNvCxnSpPr>
            <a:cxnSpLocks/>
          </p:cNvCxnSpPr>
          <p:nvPr/>
        </p:nvCxnSpPr>
        <p:spPr>
          <a:xfrm>
            <a:off x="1495087" y="2365154"/>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C93853C-47B1-4A6A-97D5-1AD5400C4EA5}"/>
              </a:ext>
            </a:extLst>
          </p:cNvPr>
          <p:cNvSpPr/>
          <p:nvPr/>
        </p:nvSpPr>
        <p:spPr bwMode="auto">
          <a:xfrm>
            <a:off x="1495088" y="2449740"/>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Create a Recovery Services vault</a:t>
            </a:r>
          </a:p>
        </p:txBody>
      </p:sp>
      <p:cxnSp>
        <p:nvCxnSpPr>
          <p:cNvPr id="95" name="Straight Connector 94">
            <a:extLst>
              <a:ext uri="{FF2B5EF4-FFF2-40B4-BE49-F238E27FC236}">
                <a16:creationId xmlns:a16="http://schemas.microsoft.com/office/drawing/2014/main" id="{1F13134D-1DDF-4C1D-B531-BDA7B871B3A5}"/>
              </a:ext>
              <a:ext uri="{C183D7F6-B498-43B3-948B-1728B52AA6E4}">
                <adec:decorative xmlns:adec="http://schemas.microsoft.com/office/drawing/2017/decorative" val="1"/>
              </a:ext>
            </a:extLst>
          </p:cNvPr>
          <p:cNvCxnSpPr>
            <a:cxnSpLocks/>
          </p:cNvCxnSpPr>
          <p:nvPr/>
        </p:nvCxnSpPr>
        <p:spPr>
          <a:xfrm>
            <a:off x="1495087" y="3600196"/>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9DF055E-ADAF-4991-ABC7-3BCB3AA504B9}"/>
              </a:ext>
            </a:extLst>
          </p:cNvPr>
          <p:cNvSpPr/>
          <p:nvPr/>
        </p:nvSpPr>
        <p:spPr bwMode="auto">
          <a:xfrm>
            <a:off x="1495087" y="3572479"/>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Configure file share backup</a:t>
            </a:r>
          </a:p>
        </p:txBody>
      </p:sp>
      <p:cxnSp>
        <p:nvCxnSpPr>
          <p:cNvPr id="109" name="Straight Connector 108">
            <a:extLst>
              <a:ext uri="{FF2B5EF4-FFF2-40B4-BE49-F238E27FC236}">
                <a16:creationId xmlns:a16="http://schemas.microsoft.com/office/drawing/2014/main" id="{41DF53E0-B6F7-4C1A-9E00-26E41DE8BB2D}"/>
              </a:ext>
              <a:ext uri="{C183D7F6-B498-43B3-948B-1728B52AA6E4}">
                <adec:decorative xmlns:adec="http://schemas.microsoft.com/office/drawing/2017/decorative" val="1"/>
              </a:ext>
            </a:extLst>
          </p:cNvPr>
          <p:cNvCxnSpPr>
            <a:cxnSpLocks/>
          </p:cNvCxnSpPr>
          <p:nvPr/>
        </p:nvCxnSpPr>
        <p:spPr>
          <a:xfrm>
            <a:off x="1495087" y="4710580"/>
            <a:ext cx="1019333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9079C65-6220-457D-96B1-9A41CF28E9EB}"/>
              </a:ext>
              <a:ext uri="{C183D7F6-B498-43B3-948B-1728B52AA6E4}">
                <adec:decorative xmlns:adec="http://schemas.microsoft.com/office/drawing/2017/decorative" val="1"/>
              </a:ext>
            </a:extLst>
          </p:cNvPr>
          <p:cNvGrpSpPr/>
          <p:nvPr/>
        </p:nvGrpSpPr>
        <p:grpSpPr>
          <a:xfrm>
            <a:off x="430213" y="1428750"/>
            <a:ext cx="902476" cy="4223020"/>
            <a:chOff x="430213" y="1428749"/>
            <a:chExt cx="1045464" cy="4833939"/>
          </a:xfrm>
        </p:grpSpPr>
        <p:pic>
          <p:nvPicPr>
            <p:cNvPr id="37" name="Picture 36" descr="Icon of a key">
              <a:extLst>
                <a:ext uri="{FF2B5EF4-FFF2-40B4-BE49-F238E27FC236}">
                  <a16:creationId xmlns:a16="http://schemas.microsoft.com/office/drawing/2014/main" id="{E22FC64F-366A-4182-9827-4E1A86789E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213" y="1428749"/>
              <a:ext cx="1043940" cy="1043940"/>
            </a:xfrm>
            <a:prstGeom prst="rect">
              <a:avLst/>
            </a:prstGeom>
          </p:spPr>
        </p:pic>
        <p:pic>
          <p:nvPicPr>
            <p:cNvPr id="83" name="Picture 82" descr="Icon of a security lock">
              <a:extLst>
                <a:ext uri="{FF2B5EF4-FFF2-40B4-BE49-F238E27FC236}">
                  <a16:creationId xmlns:a16="http://schemas.microsoft.com/office/drawing/2014/main" id="{7F81FA8D-0371-454E-A656-F9A87918E6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13" y="2692399"/>
              <a:ext cx="1043940" cy="1043940"/>
            </a:xfrm>
            <a:prstGeom prst="rect">
              <a:avLst/>
            </a:prstGeom>
          </p:spPr>
        </p:pic>
        <p:pic>
          <p:nvPicPr>
            <p:cNvPr id="102" name="Picture 101" descr="Icon of a screwdriver and a wrench">
              <a:extLst>
                <a:ext uri="{FF2B5EF4-FFF2-40B4-BE49-F238E27FC236}">
                  <a16:creationId xmlns:a16="http://schemas.microsoft.com/office/drawing/2014/main" id="{D5D18D42-66EC-453D-8EBE-9E486346EB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213" y="3955097"/>
              <a:ext cx="1045464" cy="1043940"/>
            </a:xfrm>
            <a:prstGeom prst="rect">
              <a:avLst/>
            </a:prstGeom>
          </p:spPr>
        </p:pic>
        <p:pic>
          <p:nvPicPr>
            <p:cNvPr id="112" name="Picture 111" descr="Icon of an arrow in a circular motion and a cloud inside it">
              <a:extLst>
                <a:ext uri="{FF2B5EF4-FFF2-40B4-BE49-F238E27FC236}">
                  <a16:creationId xmlns:a16="http://schemas.microsoft.com/office/drawing/2014/main" id="{DAB5CE6F-BE7D-4BCC-B68C-34307C4C75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213" y="5218748"/>
              <a:ext cx="1043940" cy="1043940"/>
            </a:xfrm>
            <a:prstGeom prst="rect">
              <a:avLst/>
            </a:prstGeom>
          </p:spPr>
        </p:pic>
      </p:grpSp>
      <p:sp>
        <p:nvSpPr>
          <p:cNvPr id="113" name="Rectangle 112">
            <a:extLst>
              <a:ext uri="{FF2B5EF4-FFF2-40B4-BE49-F238E27FC236}">
                <a16:creationId xmlns:a16="http://schemas.microsoft.com/office/drawing/2014/main" id="{2C7CFFB0-1F55-430A-B88C-01012E8AC2DA}"/>
              </a:ext>
            </a:extLst>
          </p:cNvPr>
          <p:cNvSpPr/>
          <p:nvPr/>
        </p:nvSpPr>
        <p:spPr bwMode="auto">
          <a:xfrm>
            <a:off x="1495087" y="4657504"/>
            <a:ext cx="10193339"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Verify the file share backup</a:t>
            </a:r>
          </a:p>
        </p:txBody>
      </p:sp>
    </p:spTree>
    <p:extLst>
      <p:ext uri="{BB962C8B-B14F-4D97-AF65-F5344CB8AC3E}">
        <p14:creationId xmlns:p14="http://schemas.microsoft.com/office/powerpoint/2010/main" val="18484886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Backup Files and Folders</a:t>
            </a:r>
          </a:p>
        </p:txBody>
      </p:sp>
      <p:pic>
        <p:nvPicPr>
          <p:cNvPr id="76" name="Picture 75" descr="Icon of a security lock">
            <a:extLst>
              <a:ext uri="{FF2B5EF4-FFF2-40B4-BE49-F238E27FC236}">
                <a16:creationId xmlns:a16="http://schemas.microsoft.com/office/drawing/2014/main" id="{F7164F25-1081-450E-9979-1CCD93989C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1433305"/>
            <a:ext cx="868680" cy="868680"/>
          </a:xfrm>
          <a:prstGeom prst="rect">
            <a:avLst/>
          </a:prstGeom>
        </p:spPr>
      </p:pic>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 Recovery Services vault</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descr="Icon of multiple small rectangles">
            <a:extLst>
              <a:ext uri="{FF2B5EF4-FFF2-40B4-BE49-F238E27FC236}">
                <a16:creationId xmlns:a16="http://schemas.microsoft.com/office/drawing/2014/main" id="{177F0A09-010C-41C2-B83B-AAC6439FB8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sp>
        <p:nvSpPr>
          <p:cNvPr id="174" name="Rectangle 173">
            <a:extLst>
              <a:ext uri="{FF2B5EF4-FFF2-40B4-BE49-F238E27FC236}">
                <a16:creationId xmlns:a16="http://schemas.microsoft.com/office/drawing/2014/main" id="{B9E8BF8E-115F-4A7A-A794-8337CEE1D898}"/>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Configure the vault</a:t>
            </a:r>
          </a:p>
        </p:txBody>
      </p:sp>
      <p:cxnSp>
        <p:nvCxnSpPr>
          <p:cNvPr id="196" name="Straight Connector 195">
            <a:extLst>
              <a:ext uri="{FF2B5EF4-FFF2-40B4-BE49-F238E27FC236}">
                <a16:creationId xmlns:a16="http://schemas.microsoft.com/office/drawing/2014/main" id="{296A3EAD-FDB4-4A73-A6AB-1BE244D79454}"/>
              </a:ext>
              <a:ext uri="{C183D7F6-B498-43B3-948B-1728B52AA6E4}">
                <adec:decorative xmlns:adec="http://schemas.microsoft.com/office/drawing/2017/decorative" val="1"/>
              </a:ext>
            </a:extLst>
          </p:cNvPr>
          <p:cNvCxnSpPr>
            <a:cxnSpLocks/>
          </p:cNvCxnSpPr>
          <p:nvPr/>
        </p:nvCxnSpPr>
        <p:spPr>
          <a:xfrm>
            <a:off x="1547335"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5" name="Picture 214" descr="Icon of a arrow pointing downward">
            <a:extLst>
              <a:ext uri="{FF2B5EF4-FFF2-40B4-BE49-F238E27FC236}">
                <a16:creationId xmlns:a16="http://schemas.microsoft.com/office/drawing/2014/main" id="{D93533CB-F3D2-4C1B-8F77-D0A4A3A4D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241" y="4110499"/>
            <a:ext cx="868680" cy="868680"/>
          </a:xfrm>
          <a:prstGeom prst="rect">
            <a:avLst/>
          </a:prstGeom>
        </p:spPr>
      </p:pic>
      <p:sp>
        <p:nvSpPr>
          <p:cNvPr id="223" name="Rectangle 222">
            <a:extLst>
              <a:ext uri="{FF2B5EF4-FFF2-40B4-BE49-F238E27FC236}">
                <a16:creationId xmlns:a16="http://schemas.microsoft.com/office/drawing/2014/main" id="{487F8A2D-CE72-45D5-8D89-250B3C94F1A0}"/>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Install and register the agent</a:t>
            </a:r>
          </a:p>
        </p:txBody>
      </p:sp>
      <p:cxnSp>
        <p:nvCxnSpPr>
          <p:cNvPr id="241" name="Straight Connector 240">
            <a:extLst>
              <a:ext uri="{FF2B5EF4-FFF2-40B4-BE49-F238E27FC236}">
                <a16:creationId xmlns:a16="http://schemas.microsoft.com/office/drawing/2014/main" id="{D0A3602B-C14C-44AC-A8F7-E49B8A0EDF23}"/>
              </a:ext>
              <a:ext uri="{C183D7F6-B498-43B3-948B-1728B52AA6E4}">
                <adec:decorative xmlns:adec="http://schemas.microsoft.com/office/drawing/2017/decorative" val="1"/>
              </a:ext>
            </a:extLst>
          </p:cNvPr>
          <p:cNvCxnSpPr>
            <a:cxnSpLocks/>
          </p:cNvCxnSpPr>
          <p:nvPr/>
        </p:nvCxnSpPr>
        <p:spPr>
          <a:xfrm>
            <a:off x="1547335" y="5214853"/>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5" name="Picture 254" descr="Icon of a 3 circles in 3 separate squares">
            <a:extLst>
              <a:ext uri="{FF2B5EF4-FFF2-40B4-BE49-F238E27FC236}">
                <a16:creationId xmlns:a16="http://schemas.microsoft.com/office/drawing/2014/main" id="{6ABBD580-5BF0-4700-9C80-E0B3F93515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241" y="5449570"/>
            <a:ext cx="870204" cy="868680"/>
          </a:xfrm>
          <a:prstGeom prst="rect">
            <a:avLst/>
          </a:prstGeom>
        </p:spPr>
      </p:pic>
      <p:sp>
        <p:nvSpPr>
          <p:cNvPr id="263" name="Rectangle 262">
            <a:extLst>
              <a:ext uri="{FF2B5EF4-FFF2-40B4-BE49-F238E27FC236}">
                <a16:creationId xmlns:a16="http://schemas.microsoft.com/office/drawing/2014/main" id="{4F56C8C0-51AB-458E-B7F7-7810C9E1F662}"/>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Create the backup policy</a:t>
            </a:r>
          </a:p>
        </p:txBody>
      </p:sp>
      <p:pic>
        <p:nvPicPr>
          <p:cNvPr id="277" name="Picture 276" descr="Icon of a gear and a arrow going across it">
            <a:extLst>
              <a:ext uri="{FF2B5EF4-FFF2-40B4-BE49-F238E27FC236}">
                <a16:creationId xmlns:a16="http://schemas.microsoft.com/office/drawing/2014/main" id="{2BF02F0A-C8B8-4417-906C-BB136B3418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77611" y="1433305"/>
            <a:ext cx="868680" cy="868680"/>
          </a:xfrm>
          <a:prstGeom prst="rect">
            <a:avLst/>
          </a:prstGeom>
        </p:spPr>
      </p:pic>
      <p:sp>
        <p:nvSpPr>
          <p:cNvPr id="291" name="Rectangle 290">
            <a:extLst>
              <a:ext uri="{FF2B5EF4-FFF2-40B4-BE49-F238E27FC236}">
                <a16:creationId xmlns:a16="http://schemas.microsoft.com/office/drawing/2014/main" id="{511DCF9D-FF54-480E-BC4F-47FC4290CFE4}"/>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Backup files and folders</a:t>
            </a:r>
          </a:p>
        </p:txBody>
      </p:sp>
      <p:cxnSp>
        <p:nvCxnSpPr>
          <p:cNvPr id="300" name="Straight Connector 299">
            <a:extLst>
              <a:ext uri="{FF2B5EF4-FFF2-40B4-BE49-F238E27FC236}">
                <a16:creationId xmlns:a16="http://schemas.microsoft.com/office/drawing/2014/main" id="{A45A768A-5A73-4A87-83BC-263DBBD0C659}"/>
              </a:ext>
              <a:ext uri="{C183D7F6-B498-43B3-948B-1728B52AA6E4}">
                <adec:decorative xmlns:adec="http://schemas.microsoft.com/office/drawing/2017/decorative" val="1"/>
              </a:ext>
            </a:extLst>
          </p:cNvPr>
          <p:cNvCxnSpPr>
            <a:cxnSpLocks/>
          </p:cNvCxnSpPr>
          <p:nvPr/>
        </p:nvCxnSpPr>
        <p:spPr>
          <a:xfrm>
            <a:off x="7411713"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4" name="Picture 313" descr="Icon of a gear inside a circle">
            <a:extLst>
              <a:ext uri="{FF2B5EF4-FFF2-40B4-BE49-F238E27FC236}">
                <a16:creationId xmlns:a16="http://schemas.microsoft.com/office/drawing/2014/main" id="{D01EABE5-4D0D-4625-9E37-C8360789FC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6657" y="2772379"/>
            <a:ext cx="868680" cy="868680"/>
          </a:xfrm>
          <a:prstGeom prst="rect">
            <a:avLst/>
          </a:prstGeom>
        </p:spPr>
      </p:pic>
      <p:sp>
        <p:nvSpPr>
          <p:cNvPr id="317" name="Rectangle 316">
            <a:extLst>
              <a:ext uri="{FF2B5EF4-FFF2-40B4-BE49-F238E27FC236}">
                <a16:creationId xmlns:a16="http://schemas.microsoft.com/office/drawing/2014/main" id="{E926C5A2-2F2D-4993-8861-B63C8D7256B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Explore the recover settings</a:t>
            </a:r>
          </a:p>
        </p:txBody>
      </p:sp>
      <p:cxnSp>
        <p:nvCxnSpPr>
          <p:cNvPr id="332" name="Straight Connector 331">
            <a:extLst>
              <a:ext uri="{FF2B5EF4-FFF2-40B4-BE49-F238E27FC236}">
                <a16:creationId xmlns:a16="http://schemas.microsoft.com/office/drawing/2014/main" id="{F214E80B-E05D-4719-A74C-952A19277DC9}"/>
              </a:ext>
              <a:ext uri="{C183D7F6-B498-43B3-948B-1728B52AA6E4}">
                <adec:decorative xmlns:adec="http://schemas.microsoft.com/office/drawing/2017/decorative" val="1"/>
              </a:ext>
            </a:extLst>
          </p:cNvPr>
          <p:cNvCxnSpPr>
            <a:cxnSpLocks/>
          </p:cNvCxnSpPr>
          <p:nvPr/>
        </p:nvCxnSpPr>
        <p:spPr>
          <a:xfrm>
            <a:off x="7411713"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9" name="Picture 338" descr="Icon of a magnifying glass">
            <a:extLst>
              <a:ext uri="{FF2B5EF4-FFF2-40B4-BE49-F238E27FC236}">
                <a16:creationId xmlns:a16="http://schemas.microsoft.com/office/drawing/2014/main" id="{698CDB9A-DC86-4864-A61D-C55F4A49553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76657" y="4110499"/>
            <a:ext cx="868680" cy="868680"/>
          </a:xfrm>
          <a:prstGeom prst="rect">
            <a:avLst/>
          </a:prstGeom>
        </p:spPr>
      </p:pic>
      <p:sp>
        <p:nvSpPr>
          <p:cNvPr id="341" name="Rectangle 340">
            <a:extLst>
              <a:ext uri="{FF2B5EF4-FFF2-40B4-BE49-F238E27FC236}">
                <a16:creationId xmlns:a16="http://schemas.microsoft.com/office/drawing/2014/main" id="{E20A14C5-2812-464F-9627-43472805942A}"/>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Explore the backup properties</a:t>
            </a:r>
          </a:p>
        </p:txBody>
      </p:sp>
      <p:cxnSp>
        <p:nvCxnSpPr>
          <p:cNvPr id="346" name="Straight Connector 345">
            <a:extLst>
              <a:ext uri="{FF2B5EF4-FFF2-40B4-BE49-F238E27FC236}">
                <a16:creationId xmlns:a16="http://schemas.microsoft.com/office/drawing/2014/main" id="{ECE76EF9-C918-455C-A39D-C53715715164}"/>
              </a:ext>
              <a:ext uri="{C183D7F6-B498-43B3-948B-1728B52AA6E4}">
                <adec:decorative xmlns:adec="http://schemas.microsoft.com/office/drawing/2017/decorative" val="1"/>
              </a:ext>
            </a:extLst>
          </p:cNvPr>
          <p:cNvCxnSpPr>
            <a:cxnSpLocks/>
          </p:cNvCxnSpPr>
          <p:nvPr/>
        </p:nvCxnSpPr>
        <p:spPr>
          <a:xfrm>
            <a:off x="7411713" y="5214853"/>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9" name="Picture 348" descr="Icon of a cross inside a rectangle">
            <a:extLst>
              <a:ext uri="{FF2B5EF4-FFF2-40B4-BE49-F238E27FC236}">
                <a16:creationId xmlns:a16="http://schemas.microsoft.com/office/drawing/2014/main" id="{15B538D1-92F7-4010-A627-8C7CB92BB0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76657" y="5448046"/>
            <a:ext cx="868680" cy="870204"/>
          </a:xfrm>
          <a:prstGeom prst="rect">
            <a:avLst/>
          </a:prstGeom>
        </p:spPr>
      </p:pic>
      <p:sp>
        <p:nvSpPr>
          <p:cNvPr id="350" name="Rectangle 349">
            <a:extLst>
              <a:ext uri="{FF2B5EF4-FFF2-40B4-BE49-F238E27FC236}">
                <a16:creationId xmlns:a16="http://schemas.microsoft.com/office/drawing/2014/main" id="{DD26D1A7-3879-4D4E-9364-0B8230A0DA6F}"/>
              </a:ext>
            </a:extLst>
          </p:cNvPr>
          <p:cNvSpPr/>
          <p:nvPr/>
        </p:nvSpPr>
        <p:spPr bwMode="auto">
          <a:xfrm>
            <a:off x="7411713" y="538375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Delete your backup schedule</a:t>
            </a:r>
          </a:p>
        </p:txBody>
      </p:sp>
    </p:spTree>
    <p:extLst>
      <p:ext uri="{BB962C8B-B14F-4D97-AF65-F5344CB8AC3E}">
        <p14:creationId xmlns:p14="http://schemas.microsoft.com/office/powerpoint/2010/main" val="42731755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3587-F721-54CE-37CC-E7E83C587AF7}"/>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94D88003-3A06-014D-E567-40A2A7DCFBE2}"/>
              </a:ext>
            </a:extLst>
          </p:cNvPr>
          <p:cNvPicPr>
            <a:picLocks noChangeAspect="1"/>
          </p:cNvPicPr>
          <p:nvPr/>
        </p:nvPicPr>
        <p:blipFill>
          <a:blip r:embed="rId3"/>
          <a:stretch>
            <a:fillRect/>
          </a:stretch>
        </p:blipFill>
        <p:spPr>
          <a:xfrm>
            <a:off x="427038" y="1430034"/>
            <a:ext cx="8276037" cy="4663844"/>
          </a:xfrm>
          <a:prstGeom prst="rect">
            <a:avLst/>
          </a:prstGeom>
        </p:spPr>
      </p:pic>
    </p:spTree>
    <p:extLst>
      <p:ext uri="{BB962C8B-B14F-4D97-AF65-F5344CB8AC3E}">
        <p14:creationId xmlns:p14="http://schemas.microsoft.com/office/powerpoint/2010/main" val="578111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File and Folder Backups</a:t>
            </a:r>
            <a:endParaRPr lang="en-IN" dirty="0"/>
          </a:p>
        </p:txBody>
      </p:sp>
      <p:sp>
        <p:nvSpPr>
          <p:cNvPr id="8" name="Rectangle 7">
            <a:extLst>
              <a:ext uri="{FF2B5EF4-FFF2-40B4-BE49-F238E27FC236}">
                <a16:creationId xmlns:a16="http://schemas.microsoft.com/office/drawing/2014/main" id="{36DF4E9F-8022-4725-ADA7-DEEFCAAEA01C}"/>
              </a:ext>
            </a:extLst>
          </p:cNvPr>
          <p:cNvSpPr/>
          <p:nvPr/>
        </p:nvSpPr>
        <p:spPr bwMode="auto">
          <a:xfrm>
            <a:off x="427040" y="1452236"/>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Lst>
          </p:cNvPr>
          <p:cNvSpPr/>
          <p:nvPr/>
        </p:nvSpPr>
        <p:spPr bwMode="auto">
          <a:xfrm>
            <a:off x="4498041" y="1452236"/>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6394" y="2849545"/>
            <a:ext cx="1494645" cy="2173707"/>
          </a:xfrm>
          <a:prstGeom prst="rect">
            <a:avLst/>
          </a:prstGeom>
        </p:spPr>
      </p:pic>
      <p:sp>
        <p:nvSpPr>
          <p:cNvPr id="14" name="TextBox 13">
            <a:extLst>
              <a:ext uri="{FF2B5EF4-FFF2-40B4-BE49-F238E27FC236}">
                <a16:creationId xmlns:a16="http://schemas.microsoft.com/office/drawing/2014/main" id="{213B9106-A481-4A25-A867-0AAC19991674}"/>
              </a:ext>
            </a:extLst>
          </p:cNvPr>
          <p:cNvSpPr txBox="1"/>
          <p:nvPr/>
        </p:nvSpPr>
        <p:spPr>
          <a:xfrm>
            <a:off x="4498041" y="2341669"/>
            <a:ext cx="6216868" cy="369332"/>
          </a:xfrm>
          <a:prstGeom prst="rect">
            <a:avLst/>
          </a:prstGeom>
          <a:noFill/>
        </p:spPr>
        <p:txBody>
          <a:bodyPr wrap="square">
            <a:spAutoFit/>
          </a:bodyPr>
          <a:lstStyle/>
          <a:p>
            <a:r>
              <a:rPr lang="en-US" dirty="0">
                <a:hlinkClick r:id="rId4"/>
              </a:rPr>
              <a:t>Introduction to Azure Backup</a:t>
            </a:r>
            <a:endParaRPr lang="en-US" dirty="0"/>
          </a:p>
        </p:txBody>
      </p:sp>
    </p:spTree>
    <p:extLst>
      <p:ext uri="{BB962C8B-B14F-4D97-AF65-F5344CB8AC3E}">
        <p14:creationId xmlns:p14="http://schemas.microsoft.com/office/powerpoint/2010/main" val="26247663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Virtual Machine Backups</a:t>
            </a:r>
          </a:p>
        </p:txBody>
      </p:sp>
      <p:pic>
        <p:nvPicPr>
          <p:cNvPr id="5" name="Graphic 4">
            <a:extLst>
              <a:ext uri="{FF2B5EF4-FFF2-40B4-BE49-F238E27FC236}">
                <a16:creationId xmlns:a16="http://schemas.microsoft.com/office/drawing/2014/main" id="{55F62DE6-67D5-4044-AE59-3994527E8DE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20629" y="2821631"/>
            <a:ext cx="1351261" cy="1351261"/>
          </a:xfrm>
          <a:prstGeom prst="rect">
            <a:avLst/>
          </a:prstGeom>
        </p:spPr>
      </p:pic>
    </p:spTree>
    <p:extLst>
      <p:ext uri="{BB962C8B-B14F-4D97-AF65-F5344CB8AC3E}">
        <p14:creationId xmlns:p14="http://schemas.microsoft.com/office/powerpoint/2010/main" val="2286637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 uri="{C183D7F6-B498-43B3-948B-1728B52AA6E4}">
                <adec:decorative xmlns:adec="http://schemas.microsoft.com/office/drawing/2017/decorative" val="0"/>
              </a:ext>
            </a:extLst>
          </p:cNvPr>
          <p:cNvSpPr>
            <a:spLocks noGrp="1"/>
          </p:cNvSpPr>
          <p:nvPr>
            <p:ph type="title"/>
          </p:nvPr>
        </p:nvSpPr>
        <p:spPr>
          <a:xfrm>
            <a:off x="465139" y="2420045"/>
            <a:ext cx="2506662" cy="2154436"/>
          </a:xfrm>
        </p:spPr>
        <p:txBody>
          <a:bodyPr/>
          <a:lstStyle/>
          <a:p>
            <a:pPr>
              <a:lnSpc>
                <a:spcPct val="100000"/>
              </a:lnSpc>
            </a:pPr>
            <a:r>
              <a:rPr lang="en-US" spc="0" dirty="0"/>
              <a:t>Configure</a:t>
            </a:r>
            <a:br>
              <a:rPr lang="en-US" spc="0" dirty="0"/>
            </a:br>
            <a:r>
              <a:rPr lang="en-US" spc="0" dirty="0"/>
              <a:t>V</a:t>
            </a:r>
            <a:r>
              <a:rPr lang="en-US" spc="0" dirty="0">
                <a:solidFill>
                  <a:schemeClr val="bg1"/>
                </a:solidFill>
              </a:rPr>
              <a:t>irtual </a:t>
            </a:r>
            <a:r>
              <a:rPr lang="en-US" spc="0" dirty="0"/>
              <a:t>M</a:t>
            </a:r>
            <a:r>
              <a:rPr lang="en-US" spc="0" dirty="0">
                <a:solidFill>
                  <a:schemeClr val="bg1"/>
                </a:solidFill>
              </a:rPr>
              <a:t>achine </a:t>
            </a:r>
            <a:r>
              <a:rPr lang="en-US" spc="0" dirty="0"/>
              <a:t>B</a:t>
            </a:r>
            <a:r>
              <a:rPr lang="en-US" spc="0" dirty="0">
                <a:solidFill>
                  <a:schemeClr val="bg1"/>
                </a:solidFill>
              </a:rPr>
              <a:t>ackups Introduction</a:t>
            </a:r>
          </a:p>
        </p:txBody>
      </p:sp>
      <p:sp>
        <p:nvSpPr>
          <p:cNvPr id="4" name="Text Placeholder 2">
            <a:extLst>
              <a:ext uri="{FF2B5EF4-FFF2-40B4-BE49-F238E27FC236}">
                <a16:creationId xmlns:a16="http://schemas.microsoft.com/office/drawing/2014/main" id="{3BB2BC06-AD7B-4160-AF18-683ABA3A835B}"/>
              </a:ext>
            </a:extLst>
          </p:cNvPr>
          <p:cNvSpPr txBox="1">
            <a:spLocks/>
          </p:cNvSpPr>
          <p:nvPr/>
        </p:nvSpPr>
        <p:spPr>
          <a:xfrm>
            <a:off x="4355192" y="408308"/>
            <a:ext cx="7650737" cy="5550203"/>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ts val="1400"/>
              </a:spcAft>
            </a:pPr>
            <a:r>
              <a:rPr lang="en-US" sz="2200" spc="0" dirty="0">
                <a:solidFill>
                  <a:schemeClr val="tx1"/>
                </a:solidFill>
                <a:latin typeface="+mn-lt"/>
                <a:cs typeface="Segoe UI" panose="020B0502040204020203" pitchFamily="34" charset="0"/>
              </a:rPr>
              <a:t>Protect Virtual Machine Data</a:t>
            </a:r>
          </a:p>
          <a:p>
            <a:pPr fontAlgn="base">
              <a:spcAft>
                <a:spcPts val="1400"/>
              </a:spcAft>
            </a:pPr>
            <a:r>
              <a:rPr lang="en-US" sz="2200" spc="0" dirty="0">
                <a:solidFill>
                  <a:schemeClr val="tx1"/>
                </a:solidFill>
                <a:latin typeface="+mn-lt"/>
                <a:cs typeface="Segoe UI" panose="020B0502040204020203" pitchFamily="34" charset="0"/>
              </a:rPr>
              <a:t>​Create Virtual Machine Snapshots​</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Setup Recovery Services Vault Backup Options</a:t>
            </a:r>
          </a:p>
          <a:p>
            <a:pPr fontAlgn="base">
              <a:spcAft>
                <a:spcPts val="1400"/>
              </a:spcAft>
            </a:pPr>
            <a:r>
              <a:rPr lang="en-US" sz="2200" spc="0" dirty="0">
                <a:solidFill>
                  <a:schemeClr val="tx1"/>
                </a:solidFill>
                <a:latin typeface="+mn-lt"/>
                <a:cs typeface="Segoe UI" panose="020B0502040204020203" pitchFamily="34" charset="0"/>
              </a:rPr>
              <a:t>Backup Virtual Machines</a:t>
            </a:r>
          </a:p>
          <a:p>
            <a:pPr fontAlgn="base">
              <a:spcAft>
                <a:spcPts val="1400"/>
              </a:spcAft>
            </a:pPr>
            <a:r>
              <a:rPr lang="en-US" sz="2200" spc="0" dirty="0">
                <a:solidFill>
                  <a:schemeClr val="tx1"/>
                </a:solidFill>
                <a:latin typeface="+mn-lt"/>
                <a:cs typeface="Segoe UI" panose="020B0502040204020203" pitchFamily="34" charset="0"/>
              </a:rPr>
              <a:t>Restore Virtual Machines</a:t>
            </a:r>
          </a:p>
          <a:p>
            <a:pPr fontAlgn="base">
              <a:spcAft>
                <a:spcPts val="1400"/>
              </a:spcAft>
            </a:pPr>
            <a:r>
              <a:rPr lang="en-US" sz="2200" spc="0" dirty="0">
                <a:solidFill>
                  <a:schemeClr val="tx1"/>
                </a:solidFill>
                <a:latin typeface="+mn-lt"/>
                <a:cs typeface="Segoe UI" panose="020B0502040204020203" pitchFamily="34" charset="0"/>
              </a:rPr>
              <a:t>Demonstration – Virtual Machine Backups</a:t>
            </a:r>
          </a:p>
          <a:p>
            <a:pPr fontAlgn="base">
              <a:spcAft>
                <a:spcPts val="1400"/>
              </a:spcAft>
            </a:pPr>
            <a:r>
              <a:rPr lang="en-US" sz="2200" spc="0" dirty="0">
                <a:solidFill>
                  <a:schemeClr val="tx1"/>
                </a:solidFill>
                <a:latin typeface="+mn-lt"/>
                <a:cs typeface="Segoe UI" panose="020B0502040204020203" pitchFamily="34" charset="0"/>
              </a:rPr>
              <a:t>Implement Azure Backup Server​</a:t>
            </a:r>
          </a:p>
          <a:p>
            <a:pPr fontAlgn="base">
              <a:spcAft>
                <a:spcPts val="1400"/>
              </a:spcAft>
            </a:pPr>
            <a:r>
              <a:rPr lang="en-US" sz="2200" spc="0" dirty="0">
                <a:solidFill>
                  <a:schemeClr val="tx1"/>
                </a:solidFill>
                <a:latin typeface="+mn-lt"/>
                <a:cs typeface="Segoe UI" panose="020B0502040204020203" pitchFamily="34" charset="0"/>
              </a:rPr>
              <a:t>Compare Backup Options</a:t>
            </a:r>
          </a:p>
          <a:p>
            <a:pPr fontAlgn="base">
              <a:spcAft>
                <a:spcPts val="1400"/>
              </a:spcAft>
            </a:pPr>
            <a:r>
              <a:rPr lang="en-US" sz="2200" spc="0" dirty="0">
                <a:solidFill>
                  <a:schemeClr val="tx1"/>
                </a:solidFill>
                <a:latin typeface="+mn-lt"/>
                <a:cs typeface="Segoe UI" panose="020B0502040204020203" pitchFamily="34" charset="0"/>
              </a:rPr>
              <a:t>Manage Soft Delete​</a:t>
            </a:r>
            <a:endParaRPr lang="en-US" sz="2200" spc="0" dirty="0">
              <a:solidFill>
                <a:schemeClr val="tx1"/>
              </a:solidFill>
              <a:latin typeface="+mn-lt"/>
            </a:endParaRPr>
          </a:p>
          <a:p>
            <a:pPr fontAlgn="base">
              <a:spcAft>
                <a:spcPts val="1400"/>
              </a:spcAft>
            </a:pPr>
            <a:r>
              <a:rPr lang="en-US" sz="2200" spc="0" dirty="0">
                <a:solidFill>
                  <a:schemeClr val="tx1"/>
                </a:solidFill>
                <a:latin typeface="+mn-lt"/>
                <a:cs typeface="Segoe UI" panose="020B0502040204020203" pitchFamily="34" charset="0"/>
              </a:rPr>
              <a:t>Implement Azure Site Recovery</a:t>
            </a:r>
          </a:p>
          <a:p>
            <a:pPr fontAlgn="base">
              <a:spcAft>
                <a:spcPts val="1400"/>
              </a:spcAft>
            </a:pPr>
            <a:r>
              <a:rPr lang="en-US" sz="2200" spc="0" dirty="0">
                <a:solidFill>
                  <a:schemeClr val="tx1"/>
                </a:solidFill>
                <a:latin typeface="+mn-lt"/>
                <a:cs typeface="Segoe UI" panose="020B0502040204020203" pitchFamily="34" charset="0"/>
              </a:rPr>
              <a:t>Summary and Resources</a:t>
            </a:r>
            <a:endParaRPr lang="en-US" sz="2200" spc="0" dirty="0">
              <a:solidFill>
                <a:schemeClr val="tx1"/>
              </a:solidFill>
              <a:latin typeface="+mn-lt"/>
            </a:endParaRPr>
          </a:p>
        </p:txBody>
      </p:sp>
      <p:graphicFrame>
        <p:nvGraphicFrame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69357314"/>
              </p:ext>
            </p:extLst>
          </p:nvPr>
        </p:nvGraphicFramePr>
        <p:xfrm>
          <a:off x="3657126" y="424486"/>
          <a:ext cx="609600" cy="5534025"/>
        </p:xfrm>
        <a:graphic>
          <a:graphicData uri="http://schemas.openxmlformats.org/presentationml/2006/ole">
            <mc:AlternateContent xmlns:mc="http://schemas.openxmlformats.org/markup-compatibility/2006">
              <mc:Choice xmlns:v="urn:schemas-microsoft-com:vml" Requires="v">
                <p:oleObj name="Bitmap Image" r:id="rId3" imgW="609480" imgH="5533920" progId="Paint.Picture">
                  <p:embed/>
                </p:oleObj>
              </mc:Choice>
              <mc:Fallback>
                <p:oleObj name="Bitmap Image" r:id="rId3" imgW="609480" imgH="5533920" progId="Paint.Picture">
                  <p:embed/>
                  <p:pic>
                    <p:nvPicPr>
                      <p:cNvPr id="3" name="Object 2">
                        <a:extLst>
                          <a:ext uri="{FF2B5EF4-FFF2-40B4-BE49-F238E27FC236}">
                            <a16:creationId xmlns:a16="http://schemas.microsoft.com/office/drawing/2014/main" id="{32FDF1A8-0749-4B39-BFC9-0D575E06FA1C}"/>
                          </a:ext>
                          <a:ext uri="{C183D7F6-B498-43B3-948B-1728B52AA6E4}">
                            <adec:decorative xmlns:adec="http://schemas.microsoft.com/office/drawing/2017/decorative" val="1"/>
                          </a:ext>
                        </a:extLst>
                      </p:cNvPr>
                      <p:cNvPicPr/>
                      <p:nvPr/>
                    </p:nvPicPr>
                    <p:blipFill>
                      <a:blip r:embed="rId4"/>
                      <a:stretch>
                        <a:fillRect/>
                      </a:stretch>
                    </p:blipFill>
                    <p:spPr>
                      <a:xfrm>
                        <a:off x="3657126" y="424486"/>
                        <a:ext cx="609600" cy="5534025"/>
                      </a:xfrm>
                      <a:prstGeom prst="rect">
                        <a:avLst/>
                      </a:prstGeom>
                    </p:spPr>
                  </p:pic>
                </p:oleObj>
              </mc:Fallback>
            </mc:AlternateContent>
          </a:graphicData>
        </a:graphic>
      </p:graphicFrame>
    </p:spTree>
    <p:extLst>
      <p:ext uri="{BB962C8B-B14F-4D97-AF65-F5344CB8AC3E}">
        <p14:creationId xmlns:p14="http://schemas.microsoft.com/office/powerpoint/2010/main" val="23139935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Virtual Machine Data</a:t>
            </a:r>
          </a:p>
        </p:txBody>
      </p:sp>
      <p:sp>
        <p:nvSpPr>
          <p:cNvPr id="6" name="Rectangle 5">
            <a:extLst>
              <a:ext uri="{FF2B5EF4-FFF2-40B4-BE49-F238E27FC236}">
                <a16:creationId xmlns:a16="http://schemas.microsoft.com/office/drawing/2014/main" id="{97F9690B-5A06-4DA4-860A-A99229BE608A}"/>
              </a:ext>
              <a:ext uri="{C183D7F6-B498-43B3-948B-1728B52AA6E4}">
                <adec:decorative xmlns:adec="http://schemas.microsoft.com/office/drawing/2017/decorative" val="1"/>
              </a:ext>
            </a:extLst>
          </p:cNvPr>
          <p:cNvSpPr/>
          <p:nvPr/>
        </p:nvSpPr>
        <p:spPr bwMode="auto">
          <a:xfrm>
            <a:off x="427038" y="1262743"/>
            <a:ext cx="11582400" cy="26245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spc="3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EBFCDD2-A04C-414C-95FA-57FA4FC69E3E}"/>
              </a:ext>
            </a:extLst>
          </p:cNvPr>
          <p:cNvSpPr/>
          <p:nvPr/>
        </p:nvSpPr>
        <p:spPr bwMode="auto">
          <a:xfrm>
            <a:off x="740140" y="2117838"/>
            <a:ext cx="3428922" cy="9144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Snapshots</a:t>
            </a:r>
          </a:p>
        </p:txBody>
      </p:sp>
      <p:sp>
        <p:nvSpPr>
          <p:cNvPr id="9" name="Rectangle 8">
            <a:extLst>
              <a:ext uri="{FF2B5EF4-FFF2-40B4-BE49-F238E27FC236}">
                <a16:creationId xmlns:a16="http://schemas.microsoft.com/office/drawing/2014/main" id="{4B780033-ABD8-4174-863A-DE83F8511868}"/>
              </a:ext>
            </a:extLst>
          </p:cNvPr>
          <p:cNvSpPr/>
          <p:nvPr/>
        </p:nvSpPr>
        <p:spPr bwMode="auto">
          <a:xfrm>
            <a:off x="4503777" y="2117838"/>
            <a:ext cx="3428922"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Azure backup</a:t>
            </a:r>
          </a:p>
        </p:txBody>
      </p:sp>
      <p:sp>
        <p:nvSpPr>
          <p:cNvPr id="10" name="Rectangle 9">
            <a:extLst>
              <a:ext uri="{FF2B5EF4-FFF2-40B4-BE49-F238E27FC236}">
                <a16:creationId xmlns:a16="http://schemas.microsoft.com/office/drawing/2014/main" id="{228A5BA1-97C0-4D8D-B7F5-EEA3DED7D637}"/>
              </a:ext>
            </a:extLst>
          </p:cNvPr>
          <p:cNvSpPr/>
          <p:nvPr/>
        </p:nvSpPr>
        <p:spPr bwMode="auto">
          <a:xfrm>
            <a:off x="8267414" y="2117838"/>
            <a:ext cx="3428922"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latin typeface="+mj-lt"/>
                <a:ea typeface="Segoe UI" pitchFamily="34" charset="0"/>
                <a:cs typeface="Segoe UI" pitchFamily="34" charset="0"/>
              </a:rPr>
              <a:t>Azure Site Recovery</a:t>
            </a:r>
          </a:p>
        </p:txBody>
      </p:sp>
      <p:sp>
        <p:nvSpPr>
          <p:cNvPr id="11" name="Rectangle 10">
            <a:extLst>
              <a:ext uri="{FF2B5EF4-FFF2-40B4-BE49-F238E27FC236}">
                <a16:creationId xmlns:a16="http://schemas.microsoft.com/office/drawing/2014/main" id="{5AF48A31-1212-42FC-BE4A-C419E4BD68BC}"/>
              </a:ext>
              <a:ext uri="{C183D7F6-B498-43B3-948B-1728B52AA6E4}">
                <adec:decorative xmlns:adec="http://schemas.microsoft.com/office/drawing/2017/decorative" val="0"/>
              </a:ext>
            </a:extLst>
          </p:cNvPr>
          <p:cNvSpPr/>
          <p:nvPr/>
        </p:nvSpPr>
        <p:spPr bwMode="auto">
          <a:xfrm>
            <a:off x="422783"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Managed snapshots provide a quick and simple option for backing up VMs that use Managed Disks</a:t>
            </a:r>
          </a:p>
        </p:txBody>
      </p:sp>
      <p:sp>
        <p:nvSpPr>
          <p:cNvPr id="12" name="Rectangle 11">
            <a:extLst>
              <a:ext uri="{FF2B5EF4-FFF2-40B4-BE49-F238E27FC236}">
                <a16:creationId xmlns:a16="http://schemas.microsoft.com/office/drawing/2014/main" id="{7ACC569A-1D4D-4A2A-85E1-6BCC7DE7C926}"/>
              </a:ext>
              <a:ext uri="{C183D7F6-B498-43B3-948B-1728B52AA6E4}">
                <adec:decorative xmlns:adec="http://schemas.microsoft.com/office/drawing/2017/decorative" val="0"/>
              </a:ext>
            </a:extLst>
          </p:cNvPr>
          <p:cNvSpPr/>
          <p:nvPr/>
        </p:nvSpPr>
        <p:spPr bwMode="auto">
          <a:xfrm>
            <a:off x="4338989"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a:solidFill>
                  <a:schemeClr val="tx1"/>
                </a:solidFill>
              </a:rPr>
              <a:t>Azure Backup supports application-consistent backups for both Windows and Linux VMs</a:t>
            </a:r>
          </a:p>
        </p:txBody>
      </p:sp>
      <p:sp>
        <p:nvSpPr>
          <p:cNvPr id="13" name="Rectangle 12">
            <a:extLst>
              <a:ext uri="{FF2B5EF4-FFF2-40B4-BE49-F238E27FC236}">
                <a16:creationId xmlns:a16="http://schemas.microsoft.com/office/drawing/2014/main" id="{E02B9807-E041-4744-B078-A8EFF4D09F95}"/>
              </a:ext>
              <a:ext uri="{C183D7F6-B498-43B3-948B-1728B52AA6E4}">
                <adec:decorative xmlns:adec="http://schemas.microsoft.com/office/drawing/2017/decorative" val="0"/>
              </a:ext>
            </a:extLst>
          </p:cNvPr>
          <p:cNvSpPr/>
          <p:nvPr/>
        </p:nvSpPr>
        <p:spPr bwMode="auto">
          <a:xfrm>
            <a:off x="8255197" y="4064001"/>
            <a:ext cx="3758495" cy="22977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Azure Site Recovery protects your VMs from a major disaster scenario when a whole region experiences an outage</a:t>
            </a:r>
          </a:p>
        </p:txBody>
      </p:sp>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CE1-589E-4886-BF4A-B925C4FE6506}"/>
              </a:ext>
            </a:extLst>
          </p:cNvPr>
          <p:cNvSpPr>
            <a:spLocks noGrp="1"/>
          </p:cNvSpPr>
          <p:nvPr>
            <p:ph type="title"/>
          </p:nvPr>
        </p:nvSpPr>
        <p:spPr/>
        <p:txBody>
          <a:bodyPr/>
          <a:lstStyle/>
          <a:p>
            <a:r>
              <a:rPr lang="en-US" dirty="0"/>
              <a:t>Create Virtual Machine Snapshots</a:t>
            </a:r>
          </a:p>
        </p:txBody>
      </p:sp>
      <p:sp>
        <p:nvSpPr>
          <p:cNvPr id="23" name="Rectangle 22">
            <a:extLst>
              <a:ext uri="{FF2B5EF4-FFF2-40B4-BE49-F238E27FC236}">
                <a16:creationId xmlns:a16="http://schemas.microsoft.com/office/drawing/2014/main" id="{3FA06632-493B-4A79-9457-FAC018D32073}"/>
              </a:ext>
              <a:ext uri="{C183D7F6-B498-43B3-948B-1728B52AA6E4}">
                <adec:decorative xmlns:adec="http://schemas.microsoft.com/office/drawing/2017/decorative" val="1"/>
              </a:ext>
            </a:extLst>
          </p:cNvPr>
          <p:cNvSpPr/>
          <p:nvPr/>
        </p:nvSpPr>
        <p:spPr bwMode="auto">
          <a:xfrm>
            <a:off x="422783" y="1262742"/>
            <a:ext cx="11586655" cy="32531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virtual machine snapshot is transferring data to an Azure Recovery Services vault">
            <a:extLst>
              <a:ext uri="{FF2B5EF4-FFF2-40B4-BE49-F238E27FC236}">
                <a16:creationId xmlns:a16="http://schemas.microsoft.com/office/drawing/2014/main" id="{D56898CB-899D-4E45-BD32-1F8CE8DB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44" y="1615190"/>
            <a:ext cx="11124732" cy="2548248"/>
          </a:xfrm>
          <a:prstGeom prst="rect">
            <a:avLst/>
          </a:prstGeom>
        </p:spPr>
      </p:pic>
      <p:sp>
        <p:nvSpPr>
          <p:cNvPr id="12" name="Rectangle 11">
            <a:extLst>
              <a:ext uri="{FF2B5EF4-FFF2-40B4-BE49-F238E27FC236}">
                <a16:creationId xmlns:a16="http://schemas.microsoft.com/office/drawing/2014/main" id="{B7D50DA1-6C29-4C7B-AD39-772099E4A03A}"/>
              </a:ext>
              <a:ext uri="{C183D7F6-B498-43B3-948B-1728B52AA6E4}">
                <adec:decorative xmlns:adec="http://schemas.microsoft.com/office/drawing/2017/decorative" val="0"/>
              </a:ext>
            </a:extLst>
          </p:cNvPr>
          <p:cNvSpPr/>
          <p:nvPr/>
        </p:nvSpPr>
        <p:spPr bwMode="auto">
          <a:xfrm>
            <a:off x="422783"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Use snapshots taken as part of a backup job </a:t>
            </a:r>
          </a:p>
        </p:txBody>
      </p:sp>
      <p:sp>
        <p:nvSpPr>
          <p:cNvPr id="13" name="Rectangle 12">
            <a:extLst>
              <a:ext uri="{FF2B5EF4-FFF2-40B4-BE49-F238E27FC236}">
                <a16:creationId xmlns:a16="http://schemas.microsoft.com/office/drawing/2014/main" id="{3C4D2EA2-2E08-4324-9EB8-F0BB0B2C4431}"/>
              </a:ext>
              <a:ext uri="{C183D7F6-B498-43B3-948B-1728B52AA6E4}">
                <adec:decorative xmlns:adec="http://schemas.microsoft.com/office/drawing/2017/decorative" val="0"/>
              </a:ext>
            </a:extLst>
          </p:cNvPr>
          <p:cNvSpPr/>
          <p:nvPr/>
        </p:nvSpPr>
        <p:spPr bwMode="auto">
          <a:xfrm>
            <a:off x="4338989"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a:solidFill>
                  <a:schemeClr val="tx1"/>
                </a:solidFill>
              </a:rPr>
              <a:t>Reduces recovery wait times – don’t wait for data transfer to the</a:t>
            </a:r>
            <a:br>
              <a:rPr lang="en-US" sz="2400">
                <a:solidFill>
                  <a:schemeClr val="tx1"/>
                </a:solidFill>
              </a:rPr>
            </a:br>
            <a:r>
              <a:rPr lang="en-US" sz="2400">
                <a:solidFill>
                  <a:schemeClr val="tx1"/>
                </a:solidFill>
              </a:rPr>
              <a:t>vault to finish</a:t>
            </a:r>
          </a:p>
        </p:txBody>
      </p:sp>
      <p:sp>
        <p:nvSpPr>
          <p:cNvPr id="14" name="Rectangle 13">
            <a:extLst>
              <a:ext uri="{FF2B5EF4-FFF2-40B4-BE49-F238E27FC236}">
                <a16:creationId xmlns:a16="http://schemas.microsoft.com/office/drawing/2014/main" id="{41F89C55-256B-4406-A6A3-9BD90CBFF2ED}"/>
              </a:ext>
              <a:ext uri="{C183D7F6-B498-43B3-948B-1728B52AA6E4}">
                <adec:decorative xmlns:adec="http://schemas.microsoft.com/office/drawing/2017/decorative" val="0"/>
              </a:ext>
            </a:extLst>
          </p:cNvPr>
          <p:cNvSpPr/>
          <p:nvPr/>
        </p:nvSpPr>
        <p:spPr bwMode="auto">
          <a:xfrm>
            <a:off x="8255197" y="4673599"/>
            <a:ext cx="3758495" cy="1688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400">
                <a:solidFill>
                  <a:schemeClr val="tx1"/>
                </a:solidFill>
              </a:rPr>
              <a:t>Configure Instant Restore retention</a:t>
            </a:r>
            <a:br>
              <a:rPr lang="en-US" sz="2400">
                <a:solidFill>
                  <a:schemeClr val="tx1"/>
                </a:solidFill>
              </a:rPr>
            </a:br>
            <a:r>
              <a:rPr lang="en-US" sz="2400">
                <a:solidFill>
                  <a:schemeClr val="tx1"/>
                </a:solidFill>
              </a:rPr>
              <a:t>(1 to 5 days)</a:t>
            </a:r>
          </a:p>
        </p:txBody>
      </p:sp>
    </p:spTree>
    <p:extLst>
      <p:ext uri="{BB962C8B-B14F-4D97-AF65-F5344CB8AC3E}">
        <p14:creationId xmlns:p14="http://schemas.microsoft.com/office/powerpoint/2010/main" val="9936157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 uri="{C183D7F6-B498-43B3-948B-1728B52AA6E4}">
                <adec:decorative xmlns:adec="http://schemas.microsoft.com/office/drawing/2017/decorative" val="0"/>
              </a:ext>
            </a:extLst>
          </p:cNvPr>
          <p:cNvSpPr>
            <a:spLocks noGrp="1"/>
          </p:cNvSpPr>
          <p:nvPr>
            <p:ph type="title"/>
          </p:nvPr>
        </p:nvSpPr>
        <p:spPr/>
        <p:txBody>
          <a:bodyPr/>
          <a:lstStyle/>
          <a:p>
            <a:r>
              <a:rPr lang="en-US" dirty="0"/>
              <a:t>Setup Recovery Services Vault Backup Options - VMs</a:t>
            </a:r>
          </a:p>
        </p:txBody>
      </p:sp>
      <p:sp>
        <p:nvSpPr>
          <p:cNvPr id="14" name="Freeform: Shape 13">
            <a:extLst>
              <a:ext uri="{FF2B5EF4-FFF2-40B4-BE49-F238E27FC236}">
                <a16:creationId xmlns:a16="http://schemas.microsoft.com/office/drawing/2014/main" id="{E067970C-0522-428A-9D19-F00D29C2A3FA}"/>
              </a:ext>
            </a:extLst>
          </p:cNvPr>
          <p:cNvSpPr/>
          <p:nvPr/>
        </p:nvSpPr>
        <p:spPr>
          <a:xfrm>
            <a:off x="427037"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bg1"/>
                </a:solidFill>
                <a:latin typeface="+mj-lt"/>
              </a:rPr>
              <a:t>Azure Workloads</a:t>
            </a:r>
          </a:p>
        </p:txBody>
      </p:sp>
      <p:sp>
        <p:nvSpPr>
          <p:cNvPr id="15" name="Rectangle 14">
            <a:extLst>
              <a:ext uri="{FF2B5EF4-FFF2-40B4-BE49-F238E27FC236}">
                <a16:creationId xmlns:a16="http://schemas.microsoft.com/office/drawing/2014/main" id="{EB5B56CC-D243-464F-88CC-E638628D96EC}"/>
              </a:ext>
              <a:ext uri="{C183D7F6-B498-43B3-948B-1728B52AA6E4}">
                <adec:decorative xmlns:adec="http://schemas.microsoft.com/office/drawing/2017/decorative" val="1"/>
              </a:ext>
            </a:extLst>
          </p:cNvPr>
          <p:cNvSpPr/>
          <p:nvPr/>
        </p:nvSpPr>
        <p:spPr bwMode="auto">
          <a:xfrm>
            <a:off x="427038"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10" descr="Screenshot of the backup page. The what do you want to backup drop-down selections are shown. Virtual machine is selected">
            <a:extLst>
              <a:ext uri="{FF2B5EF4-FFF2-40B4-BE49-F238E27FC236}">
                <a16:creationId xmlns:a16="http://schemas.microsoft.com/office/drawing/2014/main" id="{A7662958-49AA-423E-9219-67C942D05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01" y="2149057"/>
            <a:ext cx="3715224" cy="3416922"/>
          </a:xfrm>
          <a:prstGeom prst="rect">
            <a:avLst/>
          </a:prstGeom>
        </p:spPr>
      </p:pic>
      <p:sp>
        <p:nvSpPr>
          <p:cNvPr id="17" name="Freeform: Shape 16">
            <a:extLst>
              <a:ext uri="{FF2B5EF4-FFF2-40B4-BE49-F238E27FC236}">
                <a16:creationId xmlns:a16="http://schemas.microsoft.com/office/drawing/2014/main" id="{3E820D80-D71F-4155-9D47-F05F386B409F}"/>
              </a:ext>
            </a:extLst>
          </p:cNvPr>
          <p:cNvSpPr/>
          <p:nvPr/>
        </p:nvSpPr>
        <p:spPr>
          <a:xfrm>
            <a:off x="6296755" y="1262743"/>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bg1"/>
                </a:solidFill>
                <a:latin typeface="+mj-lt"/>
              </a:rPr>
              <a:t>On-Premises Workloads</a:t>
            </a:r>
          </a:p>
        </p:txBody>
      </p:sp>
      <p:sp>
        <p:nvSpPr>
          <p:cNvPr id="18" name="Rectangle 17">
            <a:extLst>
              <a:ext uri="{FF2B5EF4-FFF2-40B4-BE49-F238E27FC236}">
                <a16:creationId xmlns:a16="http://schemas.microsoft.com/office/drawing/2014/main" id="{A5B3E3C3-5589-4A5D-8412-441783B83A65}"/>
              </a:ext>
              <a:ext uri="{C183D7F6-B498-43B3-948B-1728B52AA6E4}">
                <adec:decorative xmlns:adec="http://schemas.microsoft.com/office/drawing/2017/decorative" val="1"/>
              </a:ext>
            </a:extLst>
          </p:cNvPr>
          <p:cNvSpPr/>
          <p:nvPr/>
        </p:nvSpPr>
        <p:spPr bwMode="auto">
          <a:xfrm>
            <a:off x="6296755" y="2070968"/>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955" y="2163907"/>
            <a:ext cx="2026281" cy="3327835"/>
          </a:xfrm>
          <a:prstGeom prst="rect">
            <a:avLst/>
          </a:prstGeom>
          <a:ln>
            <a:solidFill>
              <a:schemeClr val="tx1"/>
            </a:solidFill>
          </a:ln>
        </p:spPr>
      </p:pic>
      <p:pic>
        <p:nvPicPr>
          <p:cNvPr id="13" name="Picture 12" descr="Tick mark">
            <a:extLst>
              <a:ext uri="{FF2B5EF4-FFF2-40B4-BE49-F238E27FC236}">
                <a16:creationId xmlns:a16="http://schemas.microsoft.com/office/drawing/2014/main" id="{E6D58685-32AC-4E84-A6DB-BB70056DDF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37" y="5658918"/>
            <a:ext cx="786452" cy="700982"/>
          </a:xfrm>
          <a:prstGeom prst="rect">
            <a:avLst/>
          </a:prstGeom>
        </p:spPr>
      </p:pic>
      <p:sp>
        <p:nvSpPr>
          <p:cNvPr id="16" name="Freeform: Shape 15">
            <a:extLst>
              <a:ext uri="{FF2B5EF4-FFF2-40B4-BE49-F238E27FC236}">
                <a16:creationId xmlns:a16="http://schemas.microsoft.com/office/drawing/2014/main" id="{CD141498-AB60-4057-9633-EFF54FBD7D65}"/>
              </a:ext>
            </a:extLst>
          </p:cNvPr>
          <p:cNvSpPr/>
          <p:nvPr/>
        </p:nvSpPr>
        <p:spPr bwMode="auto">
          <a:xfrm>
            <a:off x="-1" y="5658919"/>
            <a:ext cx="12436475" cy="70282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cs typeface="Segoe UI Semibold" panose="020B0702040204020203" pitchFamily="34" charset="0"/>
              </a:rPr>
              <a:t> Multiple servers can be protected using the same Recovery Services vault </a:t>
            </a:r>
          </a:p>
        </p:txBody>
      </p:sp>
    </p:spTree>
    <p:extLst>
      <p:ext uri="{BB962C8B-B14F-4D97-AF65-F5344CB8AC3E}">
        <p14:creationId xmlns:p14="http://schemas.microsoft.com/office/powerpoint/2010/main" val="1861338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65138" y="2676526"/>
            <a:ext cx="2506662" cy="1641475"/>
          </a:xfrm>
        </p:spPr>
        <p:txBody>
          <a:bodyPr/>
          <a:lstStyle/>
          <a:p>
            <a:r>
              <a:rPr lang="en-US" dirty="0"/>
              <a:t>Administer Network Protection Introduction</a:t>
            </a:r>
          </a:p>
        </p:txBody>
      </p:sp>
      <p:sp>
        <p:nvSpPr>
          <p:cNvPr id="40" name="TextBox 39">
            <a:extLst>
              <a:ext uri="{FF2B5EF4-FFF2-40B4-BE49-F238E27FC236}">
                <a16:creationId xmlns:a16="http://schemas.microsoft.com/office/drawing/2014/main" id="{E8315F74-33B5-4A74-BC98-751D122780D2}"/>
              </a:ext>
            </a:extLst>
          </p:cNvPr>
          <p:cNvSpPr txBox="1"/>
          <p:nvPr/>
        </p:nvSpPr>
        <p:spPr>
          <a:xfrm>
            <a:off x="4546600" y="742123"/>
            <a:ext cx="6299200" cy="369332"/>
          </a:xfrm>
          <a:prstGeom prst="rect">
            <a:avLst/>
          </a:prstGeom>
          <a:noFill/>
        </p:spPr>
        <p:txBody>
          <a:bodyPr wrap="square" lIns="0" tIns="0" rIns="0" bIns="0" rtlCol="0" anchor="ctr">
            <a:spAutoFit/>
          </a:bodyPr>
          <a:lstStyle/>
          <a:p>
            <a:pPr>
              <a:spcAft>
                <a:spcPts val="600"/>
              </a:spcAft>
            </a:pPr>
            <a:r>
              <a:rPr lang="en-US" sz="2400" dirty="0"/>
              <a:t>Configure File and Folder Backups</a:t>
            </a:r>
          </a:p>
        </p:txBody>
      </p:sp>
      <p:cxnSp>
        <p:nvCxnSpPr>
          <p:cNvPr id="47" name="Straight Connector 46">
            <a:extLst>
              <a:ext uri="{FF2B5EF4-FFF2-40B4-BE49-F238E27FC236}">
                <a16:creationId xmlns:a16="http://schemas.microsoft.com/office/drawing/2014/main" id="{E2D14863-5352-44A7-8EE8-FAB77ADDF9E0}"/>
              </a:ext>
              <a:ext uri="{C183D7F6-B498-43B3-948B-1728B52AA6E4}">
                <adec:decorative xmlns:adec="http://schemas.microsoft.com/office/drawing/2017/decorative" val="1"/>
              </a:ext>
            </a:extLst>
          </p:cNvPr>
          <p:cNvCxnSpPr>
            <a:cxnSpLocks/>
          </p:cNvCxnSpPr>
          <p:nvPr/>
        </p:nvCxnSpPr>
        <p:spPr>
          <a:xfrm>
            <a:off x="4546600" y="1411967"/>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BA04EA4-AAD5-4F2C-AFE0-8F71B3618710}"/>
              </a:ext>
            </a:extLst>
          </p:cNvPr>
          <p:cNvSpPr txBox="1"/>
          <p:nvPr/>
        </p:nvSpPr>
        <p:spPr>
          <a:xfrm>
            <a:off x="4546600" y="1650984"/>
            <a:ext cx="6299200" cy="369332"/>
          </a:xfrm>
          <a:prstGeom prst="rect">
            <a:avLst/>
          </a:prstGeom>
          <a:noFill/>
        </p:spPr>
        <p:txBody>
          <a:bodyPr wrap="square" lIns="0" tIns="0" rIns="0" bIns="0" rtlCol="0" anchor="ctr">
            <a:spAutoFit/>
          </a:bodyPr>
          <a:lstStyle/>
          <a:p>
            <a:pPr>
              <a:spcAft>
                <a:spcPts val="600"/>
              </a:spcAft>
            </a:pPr>
            <a:r>
              <a:rPr lang="en-US" sz="2400" dirty="0"/>
              <a:t>Configure Virtual Machine Backups</a:t>
            </a:r>
          </a:p>
        </p:txBody>
      </p:sp>
      <p:cxnSp>
        <p:nvCxnSpPr>
          <p:cNvPr id="62" name="Straight Connector 61">
            <a:extLst>
              <a:ext uri="{FF2B5EF4-FFF2-40B4-BE49-F238E27FC236}">
                <a16:creationId xmlns:a16="http://schemas.microsoft.com/office/drawing/2014/main" id="{93239559-B829-4532-976F-03B3168C571F}"/>
              </a:ext>
              <a:ext uri="{C183D7F6-B498-43B3-948B-1728B52AA6E4}">
                <adec:decorative xmlns:adec="http://schemas.microsoft.com/office/drawing/2017/decorative" val="1"/>
              </a:ext>
            </a:extLst>
          </p:cNvPr>
          <p:cNvCxnSpPr>
            <a:cxnSpLocks/>
          </p:cNvCxnSpPr>
          <p:nvPr/>
        </p:nvCxnSpPr>
        <p:spPr>
          <a:xfrm>
            <a:off x="4546600" y="2354383"/>
            <a:ext cx="52171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4B6D3A6-5E56-45D8-AC91-84507D867CCA}"/>
              </a:ext>
            </a:extLst>
          </p:cNvPr>
          <p:cNvSpPr txBox="1"/>
          <p:nvPr/>
        </p:nvSpPr>
        <p:spPr>
          <a:xfrm>
            <a:off x="4546600" y="2626879"/>
            <a:ext cx="5217160" cy="369332"/>
          </a:xfrm>
          <a:prstGeom prst="rect">
            <a:avLst/>
          </a:prstGeom>
          <a:noFill/>
        </p:spPr>
        <p:txBody>
          <a:bodyPr wrap="square" lIns="0" tIns="0" rIns="0" bIns="0" rtlCol="0" anchor="ctr">
            <a:spAutoFit/>
          </a:bodyPr>
          <a:lstStyle/>
          <a:p>
            <a:pPr>
              <a:spcAft>
                <a:spcPts val="600"/>
              </a:spcAft>
            </a:pPr>
            <a:r>
              <a:rPr lang="en-US" sz="2400" dirty="0"/>
              <a:t>Lab 10 – Implement Data Protection</a:t>
            </a:r>
          </a:p>
        </p:txBody>
      </p:sp>
      <p:grpSp>
        <p:nvGrpSpPr>
          <p:cNvPr id="6" name="Group 5">
            <a:extLst>
              <a:ext uri="{FF2B5EF4-FFF2-40B4-BE49-F238E27FC236}">
                <a16:creationId xmlns:a16="http://schemas.microsoft.com/office/drawing/2014/main" id="{E788CDC7-ABF6-42F6-98D9-25C3F7C9F154}"/>
              </a:ext>
              <a:ext uri="{C183D7F6-B498-43B3-948B-1728B52AA6E4}">
                <adec:decorative xmlns:adec="http://schemas.microsoft.com/office/drawing/2017/decorative" val="1"/>
              </a:ext>
            </a:extLst>
          </p:cNvPr>
          <p:cNvGrpSpPr/>
          <p:nvPr/>
        </p:nvGrpSpPr>
        <p:grpSpPr>
          <a:xfrm>
            <a:off x="3644520" y="544329"/>
            <a:ext cx="764920" cy="2649676"/>
            <a:chOff x="3644520" y="544329"/>
            <a:chExt cx="764920" cy="2649676"/>
          </a:xfrm>
        </p:grpSpPr>
        <p:pic>
          <p:nvPicPr>
            <p:cNvPr id="72" name="Picture 71" descr="Icon of a lab flask">
              <a:extLst>
                <a:ext uri="{FF2B5EF4-FFF2-40B4-BE49-F238E27FC236}">
                  <a16:creationId xmlns:a16="http://schemas.microsoft.com/office/drawing/2014/main" id="{0280AC85-F16F-43B0-AD37-10A6E4449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4520" y="2429085"/>
              <a:ext cx="764920" cy="764920"/>
            </a:xfrm>
            <a:prstGeom prst="rect">
              <a:avLst/>
            </a:prstGeom>
          </p:spPr>
        </p:pic>
        <p:grpSp>
          <p:nvGrpSpPr>
            <p:cNvPr id="5" name="Group 4">
              <a:extLst>
                <a:ext uri="{FF2B5EF4-FFF2-40B4-BE49-F238E27FC236}">
                  <a16:creationId xmlns:a16="http://schemas.microsoft.com/office/drawing/2014/main" id="{A005D43A-1304-4F76-9C73-C32AC9D27461}"/>
                </a:ext>
              </a:extLst>
            </p:cNvPr>
            <p:cNvGrpSpPr/>
            <p:nvPr/>
          </p:nvGrpSpPr>
          <p:grpSpPr>
            <a:xfrm>
              <a:off x="3644520" y="544329"/>
              <a:ext cx="696344" cy="764920"/>
              <a:chOff x="3713096" y="1540250"/>
              <a:chExt cx="627767" cy="590799"/>
            </a:xfrm>
          </p:grpSpPr>
          <p:pic>
            <p:nvPicPr>
              <p:cNvPr id="3" name="Picture 2">
                <a:extLst>
                  <a:ext uri="{FF2B5EF4-FFF2-40B4-BE49-F238E27FC236}">
                    <a16:creationId xmlns:a16="http://schemas.microsoft.com/office/drawing/2014/main" id="{6F45C1E3-5FAD-4804-8EA3-05B985483F2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13096" y="1540250"/>
                <a:ext cx="627767" cy="590799"/>
              </a:xfrm>
              <a:prstGeom prst="rect">
                <a:avLst/>
              </a:prstGeom>
            </p:spPr>
          </p:pic>
          <p:pic>
            <p:nvPicPr>
              <p:cNvPr id="4" name="Graphic 3">
                <a:extLst>
                  <a:ext uri="{FF2B5EF4-FFF2-40B4-BE49-F238E27FC236}">
                    <a16:creationId xmlns:a16="http://schemas.microsoft.com/office/drawing/2014/main" id="{7E04BE5F-864B-4A76-8DB6-08F0FE51BB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1666" y="1649412"/>
                <a:ext cx="336984" cy="336985"/>
              </a:xfrm>
              <a:prstGeom prst="rect">
                <a:avLst/>
              </a:prstGeom>
            </p:spPr>
          </p:pic>
        </p:grpSp>
        <p:pic>
          <p:nvPicPr>
            <p:cNvPr id="19" name="Picture 18">
              <a:extLst>
                <a:ext uri="{FF2B5EF4-FFF2-40B4-BE49-F238E27FC236}">
                  <a16:creationId xmlns:a16="http://schemas.microsoft.com/office/drawing/2014/main" id="{0F7E30C4-A379-4623-BDD0-3E316B3D284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44520" y="1453190"/>
              <a:ext cx="696344" cy="764920"/>
            </a:xfrm>
            <a:prstGeom prst="rect">
              <a:avLst/>
            </a:prstGeom>
          </p:spPr>
        </p:pic>
        <p:pic>
          <p:nvPicPr>
            <p:cNvPr id="7" name="Graphic 6">
              <a:extLst>
                <a:ext uri="{FF2B5EF4-FFF2-40B4-BE49-F238E27FC236}">
                  <a16:creationId xmlns:a16="http://schemas.microsoft.com/office/drawing/2014/main" id="{369CB54F-069B-4C21-B0AB-EFD73FBAF3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9830" y="1646520"/>
              <a:ext cx="373796" cy="373796"/>
            </a:xfrm>
            <a:prstGeom prst="rect">
              <a:avLst/>
            </a:prstGeom>
          </p:spPr>
        </p:pic>
      </p:grpSp>
    </p:spTree>
    <p:extLst>
      <p:ext uri="{BB962C8B-B14F-4D97-AF65-F5344CB8AC3E}">
        <p14:creationId xmlns:p14="http://schemas.microsoft.com/office/powerpoint/2010/main" val="1860788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7" name="Rectangle 6">
            <a:extLst>
              <a:ext uri="{FF2B5EF4-FFF2-40B4-BE49-F238E27FC236}">
                <a16:creationId xmlns:a16="http://schemas.microsoft.com/office/drawing/2014/main" id="{04D25255-D047-4E11-A786-3D8903A32695}"/>
              </a:ext>
              <a:ext uri="{C183D7F6-B498-43B3-948B-1728B52AA6E4}">
                <adec:decorative xmlns:adec="http://schemas.microsoft.com/office/drawing/2017/decorative" val="1"/>
              </a:ext>
            </a:extLst>
          </p:cNvPr>
          <p:cNvSpPr/>
          <p:nvPr/>
        </p:nvSpPr>
        <p:spPr bwMode="auto">
          <a:xfrm>
            <a:off x="427038" y="1247140"/>
            <a:ext cx="11582400" cy="265176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0873D7FC-D3EA-45A2-8566-335DD4BD3012}"/>
              </a:ext>
            </a:extLst>
          </p:cNvPr>
          <p:cNvSpPr/>
          <p:nvPr/>
        </p:nvSpPr>
        <p:spPr bwMode="auto">
          <a:xfrm>
            <a:off x="2293748"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1</a:t>
            </a:r>
            <a:endParaRPr lang="en-US" sz="2400" dirty="0" err="1">
              <a:solidFill>
                <a:schemeClr val="tx1"/>
              </a:solidFill>
              <a:latin typeface="+mj-lt"/>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239271B1-A22B-435F-ABBF-8D5D455D1676}"/>
              </a:ext>
            </a:extLst>
          </p:cNvPr>
          <p:cNvSpPr/>
          <p:nvPr/>
        </p:nvSpPr>
        <p:spPr bwMode="auto">
          <a:xfrm>
            <a:off x="662669"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Create a recovery</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services vault</a:t>
            </a:r>
          </a:p>
        </p:txBody>
      </p:sp>
      <p:sp>
        <p:nvSpPr>
          <p:cNvPr id="38" name="Oval 37">
            <a:extLst>
              <a:ext uri="{FF2B5EF4-FFF2-40B4-BE49-F238E27FC236}">
                <a16:creationId xmlns:a16="http://schemas.microsoft.com/office/drawing/2014/main" id="{1462D1CA-F449-4553-BE66-9186AC7A6564}"/>
              </a:ext>
            </a:extLst>
          </p:cNvPr>
          <p:cNvSpPr/>
          <p:nvPr/>
        </p:nvSpPr>
        <p:spPr bwMode="auto">
          <a:xfrm>
            <a:off x="597361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2</a:t>
            </a:r>
            <a:endParaRPr lang="en-US" sz="2400" dirty="0" err="1">
              <a:solidFill>
                <a:schemeClr val="tx1"/>
              </a:solidFill>
              <a:latin typeface="+mj-lt"/>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C2152B03-6737-4DBE-87F7-411A3A00FF91}"/>
              </a:ext>
            </a:extLst>
          </p:cNvPr>
          <p:cNvSpPr/>
          <p:nvPr/>
        </p:nvSpPr>
        <p:spPr bwMode="auto">
          <a:xfrm>
            <a:off x="434253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Use the Portal to</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define the backup</a:t>
            </a:r>
          </a:p>
        </p:txBody>
      </p:sp>
      <p:sp>
        <p:nvSpPr>
          <p:cNvPr id="50" name="Oval 49">
            <a:extLst>
              <a:ext uri="{FF2B5EF4-FFF2-40B4-BE49-F238E27FC236}">
                <a16:creationId xmlns:a16="http://schemas.microsoft.com/office/drawing/2014/main" id="{E4196246-5CDC-4F2C-A0FF-9E2BA6B21728}"/>
              </a:ext>
            </a:extLst>
          </p:cNvPr>
          <p:cNvSpPr/>
          <p:nvPr/>
        </p:nvSpPr>
        <p:spPr bwMode="auto">
          <a:xfrm>
            <a:off x="965348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3</a:t>
            </a:r>
            <a:endParaRPr lang="en-US" sz="2400" dirty="0" err="1">
              <a:solidFill>
                <a:schemeClr val="tx1"/>
              </a:solidFill>
              <a:latin typeface="+mj-lt"/>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A42F20BB-EE62-4EAE-961D-3810EE0E9453}"/>
              </a:ext>
            </a:extLst>
          </p:cNvPr>
          <p:cNvSpPr/>
          <p:nvPr/>
        </p:nvSpPr>
        <p:spPr bwMode="auto">
          <a:xfrm>
            <a:off x="802240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Backup the</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virtual machine</a:t>
            </a:r>
          </a:p>
        </p:txBody>
      </p:sp>
      <p:sp>
        <p:nvSpPr>
          <p:cNvPr id="58" name="Rectangle 57">
            <a:extLst>
              <a:ext uri="{FF2B5EF4-FFF2-40B4-BE49-F238E27FC236}">
                <a16:creationId xmlns:a16="http://schemas.microsoft.com/office/drawing/2014/main" id="{922C81E6-A49F-4AA1-A6AC-5BA0EA82BA2A}"/>
              </a:ext>
              <a:ext uri="{C183D7F6-B498-43B3-948B-1728B52AA6E4}">
                <adec:decorative xmlns:adec="http://schemas.microsoft.com/office/drawing/2017/decorative" val="0"/>
              </a:ext>
            </a:extLst>
          </p:cNvPr>
          <p:cNvSpPr/>
          <p:nvPr/>
        </p:nvSpPr>
        <p:spPr bwMode="auto">
          <a:xfrm>
            <a:off x="427038"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a:pPr>
            <a:r>
              <a:rPr lang="en-US" sz="2000" dirty="0">
                <a:solidFill>
                  <a:schemeClr val="tx1"/>
                </a:solidFill>
              </a:rPr>
              <a:t>Use a Recovery Services Vault in the region where you are performing your Virtual Machine backups and choose a replication strategy for Vault</a:t>
            </a:r>
          </a:p>
        </p:txBody>
      </p:sp>
      <p:sp>
        <p:nvSpPr>
          <p:cNvPr id="61" name="Rectangle 60">
            <a:extLst>
              <a:ext uri="{FF2B5EF4-FFF2-40B4-BE49-F238E27FC236}">
                <a16:creationId xmlns:a16="http://schemas.microsoft.com/office/drawing/2014/main" id="{D52883FE-20E0-4D74-A2F4-29CA446A1C41}"/>
              </a:ext>
              <a:ext uri="{C183D7F6-B498-43B3-948B-1728B52AA6E4}">
                <adec:decorative xmlns:adec="http://schemas.microsoft.com/office/drawing/2017/decorative" val="0"/>
              </a:ext>
            </a:extLst>
          </p:cNvPr>
          <p:cNvSpPr/>
          <p:nvPr/>
        </p:nvSpPr>
        <p:spPr bwMode="auto">
          <a:xfrm>
            <a:off x="4340372" y="4032070"/>
            <a:ext cx="375573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2"/>
              <a:tabLst>
                <a:tab pos="342900" algn="l"/>
              </a:tabLst>
            </a:pPr>
            <a:r>
              <a:rPr lang="en-US" sz="2000" dirty="0">
                <a:solidFill>
                  <a:schemeClr val="tx1"/>
                </a:solidFill>
              </a:rPr>
              <a:t>Take snapshots (recovery points) of your data at defined intervals. These snapshots are stored in recovery services vaults</a:t>
            </a:r>
          </a:p>
        </p:txBody>
      </p:sp>
      <p:sp>
        <p:nvSpPr>
          <p:cNvPr id="63" name="Rectangle 62">
            <a:extLst>
              <a:ext uri="{FF2B5EF4-FFF2-40B4-BE49-F238E27FC236}">
                <a16:creationId xmlns:a16="http://schemas.microsoft.com/office/drawing/2014/main" id="{1665C8DD-2930-4B36-9362-9F68A85E8A2E}"/>
              </a:ext>
              <a:ext uri="{C183D7F6-B498-43B3-948B-1728B52AA6E4}">
                <adec:decorative xmlns:adec="http://schemas.microsoft.com/office/drawing/2017/decorative" val="0"/>
              </a:ext>
            </a:extLst>
          </p:cNvPr>
          <p:cNvSpPr/>
          <p:nvPr/>
        </p:nvSpPr>
        <p:spPr bwMode="auto">
          <a:xfrm>
            <a:off x="8253705" y="4032070"/>
            <a:ext cx="3764127" cy="226871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92100" indent="-292100">
              <a:spcBef>
                <a:spcPts val="1200"/>
              </a:spcBef>
              <a:buFont typeface="+mj-lt"/>
              <a:buAutoNum type="arabicPeriod" startAt="3"/>
              <a:tabLst>
                <a:tab pos="342900" algn="l"/>
              </a:tabLst>
            </a:pPr>
            <a:r>
              <a:rPr lang="en-US" sz="2000" dirty="0">
                <a:solidFill>
                  <a:schemeClr val="tx1"/>
                </a:solidFill>
              </a:rPr>
              <a:t>For the Backup extension to work, the Azure VM Agent must be installed on the Azure virtual machine</a:t>
            </a:r>
          </a:p>
        </p:txBody>
      </p:sp>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Machines</a:t>
            </a:r>
          </a:p>
        </p:txBody>
      </p:sp>
      <p:sp>
        <p:nvSpPr>
          <p:cNvPr id="22" name="Rectangle 21">
            <a:extLst>
              <a:ext uri="{FF2B5EF4-FFF2-40B4-BE49-F238E27FC236}">
                <a16:creationId xmlns:a16="http://schemas.microsoft.com/office/drawing/2014/main" id="{A6336BFE-3364-41A2-85F6-29553811EE68}"/>
              </a:ext>
              <a:ext uri="{C183D7F6-B498-43B3-948B-1728B52AA6E4}">
                <adec:decorative xmlns:adec="http://schemas.microsoft.com/office/drawing/2017/decorative" val="0"/>
              </a:ext>
            </a:extLst>
          </p:cNvPr>
          <p:cNvSpPr/>
          <p:nvPr/>
        </p:nvSpPr>
        <p:spPr bwMode="auto">
          <a:xfrm>
            <a:off x="427038" y="1281978"/>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Once you trigger the restore operation, the Backup service creates a job for tracking the restore operation</a:t>
            </a:r>
          </a:p>
        </p:txBody>
      </p:sp>
      <p:sp>
        <p:nvSpPr>
          <p:cNvPr id="24" name="Rectangle 23">
            <a:extLst>
              <a:ext uri="{FF2B5EF4-FFF2-40B4-BE49-F238E27FC236}">
                <a16:creationId xmlns:a16="http://schemas.microsoft.com/office/drawing/2014/main" id="{AF768FAE-1FA4-4305-A219-A17F949E87F7}"/>
              </a:ext>
              <a:ext uri="{C183D7F6-B498-43B3-948B-1728B52AA6E4}">
                <adec:decorative xmlns:adec="http://schemas.microsoft.com/office/drawing/2017/decorative" val="0"/>
              </a:ext>
            </a:extLst>
          </p:cNvPr>
          <p:cNvSpPr/>
          <p:nvPr/>
        </p:nvSpPr>
        <p:spPr bwMode="auto">
          <a:xfrm>
            <a:off x="427037" y="3904347"/>
            <a:ext cx="5453258" cy="24191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200">
                <a:solidFill>
                  <a:schemeClr val="tx1"/>
                </a:solidFill>
              </a:rPr>
              <a:t>The Backup service also creates and temporarily displays notifications, so you monitor how the backup is proceeding</a:t>
            </a:r>
          </a:p>
        </p:txBody>
      </p:sp>
      <p:sp>
        <p:nvSpPr>
          <p:cNvPr id="19" name="Rectangle 18">
            <a:extLst>
              <a:ext uri="{FF2B5EF4-FFF2-40B4-BE49-F238E27FC236}">
                <a16:creationId xmlns:a16="http://schemas.microsoft.com/office/drawing/2014/main" id="{95669DFF-AA3C-44F8-B8BA-131EF1C2143C}"/>
              </a:ext>
              <a:ext uri="{C183D7F6-B498-43B3-948B-1728B52AA6E4}">
                <adec:decorative xmlns:adec="http://schemas.microsoft.com/office/drawing/2017/decorative" val="1"/>
              </a:ext>
            </a:extLst>
          </p:cNvPr>
          <p:cNvSpPr/>
          <p:nvPr/>
        </p:nvSpPr>
        <p:spPr bwMode="auto">
          <a:xfrm>
            <a:off x="6037943" y="1247142"/>
            <a:ext cx="5971495" cy="50763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VM restore page. Restore points are shown">
            <a:extLst>
              <a:ext uri="{FF2B5EF4-FFF2-40B4-BE49-F238E27FC236}">
                <a16:creationId xmlns:a16="http://schemas.microsoft.com/office/drawing/2014/main" id="{1C7AAABF-B6AE-4E77-9026-8C743AA98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086" y="2025258"/>
            <a:ext cx="5681208" cy="3741888"/>
          </a:xfrm>
          <a:prstGeom prst="rect">
            <a:avLst/>
          </a:prstGeom>
          <a:ln>
            <a:no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Virtual Machine Backups</a:t>
            </a:r>
          </a:p>
        </p:txBody>
      </p:sp>
      <p:sp>
        <p:nvSpPr>
          <p:cNvPr id="116" name="Rectangle 115">
            <a:extLst>
              <a:ext uri="{FF2B5EF4-FFF2-40B4-BE49-F238E27FC236}">
                <a16:creationId xmlns:a16="http://schemas.microsoft.com/office/drawing/2014/main" id="{564566CE-01AD-4174-A545-1458DE0F1556}"/>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Enable a backup on a virtual machine</a:t>
            </a:r>
          </a:p>
        </p:txBody>
      </p:sp>
      <p:sp>
        <p:nvSpPr>
          <p:cNvPr id="174" name="Rectangle 173">
            <a:extLst>
              <a:ext uri="{FF2B5EF4-FFF2-40B4-BE49-F238E27FC236}">
                <a16:creationId xmlns:a16="http://schemas.microsoft.com/office/drawing/2014/main" id="{B9E8BF8E-115F-4A7A-A794-8337CEE1D898}"/>
              </a:ext>
            </a:extLst>
          </p:cNvPr>
          <p:cNvSpPr/>
          <p:nvPr/>
        </p:nvSpPr>
        <p:spPr bwMode="auto">
          <a:xfrm>
            <a:off x="1547334" y="2694168"/>
            <a:ext cx="6052345"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Start a backup job and monitor the progress</a:t>
            </a:r>
          </a:p>
        </p:txBody>
      </p:sp>
      <p:cxnSp>
        <p:nvCxnSpPr>
          <p:cNvPr id="143" name="Straight Connector 142">
            <a:extLst>
              <a:ext uri="{FF2B5EF4-FFF2-40B4-BE49-F238E27FC236}">
                <a16:creationId xmlns:a16="http://schemas.microsoft.com/office/drawing/2014/main" id="{9F46FBF8-F3A9-4F6F-B540-E8E524FA2478}"/>
              </a:ext>
              <a:ext uri="{C183D7F6-B498-43B3-948B-1728B52AA6E4}">
                <adec:decorative xmlns:adec="http://schemas.microsoft.com/office/drawing/2017/decorative" val="1"/>
              </a:ext>
            </a:extLst>
          </p:cNvPr>
          <p:cNvCxnSpPr>
            <a:cxnSpLocks/>
          </p:cNvCxnSpPr>
          <p:nvPr/>
        </p:nvCxnSpPr>
        <p:spPr>
          <a:xfrm>
            <a:off x="1547335" y="2536705"/>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177F0A09-010C-41C2-B83B-AAC6439FB8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41" y="2772379"/>
            <a:ext cx="868680" cy="870204"/>
          </a:xfrm>
          <a:prstGeom prst="rect">
            <a:avLst/>
          </a:prstGeom>
        </p:spPr>
      </p:pic>
      <p:cxnSp>
        <p:nvCxnSpPr>
          <p:cNvPr id="196" name="Straight Connector 195">
            <a:extLst>
              <a:ext uri="{FF2B5EF4-FFF2-40B4-BE49-F238E27FC236}">
                <a16:creationId xmlns:a16="http://schemas.microsoft.com/office/drawing/2014/main" id="{296A3EAD-FDB4-4A73-A6AB-1BE244D79454}"/>
              </a:ext>
              <a:ext uri="{C183D7F6-B498-43B3-948B-1728B52AA6E4}">
                <adec:decorative xmlns:adec="http://schemas.microsoft.com/office/drawing/2017/decorative" val="1"/>
              </a:ext>
            </a:extLst>
          </p:cNvPr>
          <p:cNvCxnSpPr>
            <a:cxnSpLocks/>
          </p:cNvCxnSpPr>
          <p:nvPr/>
        </p:nvCxnSpPr>
        <p:spPr>
          <a:xfrm>
            <a:off x="1547335" y="3875779"/>
            <a:ext cx="42184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7" name="Picture 276">
            <a:extLst>
              <a:ext uri="{FF2B5EF4-FFF2-40B4-BE49-F238E27FC236}">
                <a16:creationId xmlns:a16="http://schemas.microsoft.com/office/drawing/2014/main" id="{2BF02F0A-C8B8-4417-906C-BB136B34182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570" y="1417207"/>
            <a:ext cx="868680" cy="868680"/>
          </a:xfrm>
          <a:prstGeom prst="rect">
            <a:avLst/>
          </a:prstGeom>
        </p:spPr>
      </p:pic>
    </p:spTree>
    <p:extLst>
      <p:ext uri="{BB962C8B-B14F-4D97-AF65-F5344CB8AC3E}">
        <p14:creationId xmlns:p14="http://schemas.microsoft.com/office/powerpoint/2010/main" val="28491797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Implement Azure Backup Server (MABS)</a:t>
            </a:r>
          </a:p>
        </p:txBody>
      </p:sp>
      <p:sp>
        <p:nvSpPr>
          <p:cNvPr id="13" name="Rectangle 12">
            <a:extLst>
              <a:ext uri="{FF2B5EF4-FFF2-40B4-BE49-F238E27FC236}">
                <a16:creationId xmlns:a16="http://schemas.microsoft.com/office/drawing/2014/main" id="{7FAF2FA4-718F-43D0-B4EE-FB6A4F5270D3}"/>
              </a:ext>
              <a:ext uri="{C183D7F6-B498-43B3-948B-1728B52AA6E4}">
                <adec:decorative xmlns:adec="http://schemas.microsoft.com/office/drawing/2017/decorative" val="1"/>
              </a:ext>
            </a:extLst>
          </p:cNvPr>
          <p:cNvSpPr/>
          <p:nvPr/>
        </p:nvSpPr>
        <p:spPr bwMode="auto">
          <a:xfrm>
            <a:off x="427038" y="1247141"/>
            <a:ext cx="11582400" cy="2947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E9362324-18D1-4DE5-8E27-B5C7477FB8B0}"/>
              </a:ext>
              <a:ext uri="{C183D7F6-B498-43B3-948B-1728B52AA6E4}">
                <adec:decorative xmlns:adec="http://schemas.microsoft.com/office/drawing/2017/decorative" val="0"/>
              </a:ext>
            </a:extLst>
          </p:cNvPr>
          <p:cNvSpPr/>
          <p:nvPr/>
        </p:nvSpPr>
        <p:spPr bwMode="auto">
          <a:xfrm>
            <a:off x="414822"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App-aware backups, file/folder/volume backups, and machine state backups (bare-metal, system state)</a:t>
            </a:r>
          </a:p>
        </p:txBody>
      </p:sp>
      <p:sp>
        <p:nvSpPr>
          <p:cNvPr id="16" name="Rectangle 15">
            <a:extLst>
              <a:ext uri="{FF2B5EF4-FFF2-40B4-BE49-F238E27FC236}">
                <a16:creationId xmlns:a16="http://schemas.microsoft.com/office/drawing/2014/main" id="{ADAAF9CF-6614-49A6-A1E8-05D0D9299214}"/>
              </a:ext>
              <a:ext uri="{C183D7F6-B498-43B3-948B-1728B52AA6E4}">
                <adec:decorative xmlns:adec="http://schemas.microsoft.com/office/drawing/2017/decorative" val="0"/>
              </a:ext>
            </a:extLst>
          </p:cNvPr>
          <p:cNvSpPr/>
          <p:nvPr/>
        </p:nvSpPr>
        <p:spPr bwMode="auto">
          <a:xfrm>
            <a:off x="3354949"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Each machine runs the DPM/MABS protection agent, and the MARS agent runs on the MABS/DPM </a:t>
            </a:r>
          </a:p>
        </p:txBody>
      </p:sp>
      <p:sp>
        <p:nvSpPr>
          <p:cNvPr id="17" name="Rectangle 16">
            <a:extLst>
              <a:ext uri="{FF2B5EF4-FFF2-40B4-BE49-F238E27FC236}">
                <a16:creationId xmlns:a16="http://schemas.microsoft.com/office/drawing/2014/main" id="{DDD0DDEB-BB68-4C87-8A2A-088AE9D550E6}"/>
              </a:ext>
              <a:ext uri="{C183D7F6-B498-43B3-948B-1728B52AA6E4}">
                <adec:decorative xmlns:adec="http://schemas.microsoft.com/office/drawing/2017/decorative" val="0"/>
              </a:ext>
            </a:extLst>
          </p:cNvPr>
          <p:cNvSpPr/>
          <p:nvPr/>
        </p:nvSpPr>
        <p:spPr bwMode="auto">
          <a:xfrm>
            <a:off x="6295074"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Flexibility and granular scheduling options</a:t>
            </a:r>
          </a:p>
        </p:txBody>
      </p:sp>
      <p:sp>
        <p:nvSpPr>
          <p:cNvPr id="27" name="Rectangle 26">
            <a:extLst>
              <a:ext uri="{FF2B5EF4-FFF2-40B4-BE49-F238E27FC236}">
                <a16:creationId xmlns:a16="http://schemas.microsoft.com/office/drawing/2014/main" id="{112EC80F-A203-456F-990C-8F7AC3D72CF4}"/>
              </a:ext>
              <a:ext uri="{C183D7F6-B498-43B3-948B-1728B52AA6E4}">
                <adec:decorative xmlns:adec="http://schemas.microsoft.com/office/drawing/2017/decorative" val="0"/>
              </a:ext>
            </a:extLst>
          </p:cNvPr>
          <p:cNvSpPr/>
          <p:nvPr/>
        </p:nvSpPr>
        <p:spPr bwMode="auto">
          <a:xfrm>
            <a:off x="9235197" y="436146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a:solidFill>
                  <a:schemeClr val="tx1"/>
                </a:solidFill>
              </a:rPr>
              <a:t>Manage backups for multiple machines in</a:t>
            </a:r>
            <a:br>
              <a:rPr lang="en-US" sz="2000">
                <a:solidFill>
                  <a:schemeClr val="tx1"/>
                </a:solidFill>
              </a:rPr>
            </a:br>
            <a:r>
              <a:rPr lang="en-US" sz="2000">
                <a:solidFill>
                  <a:schemeClr val="tx1"/>
                </a:solidFill>
              </a:rPr>
              <a:t>a protection group</a:t>
            </a:r>
          </a:p>
        </p:txBody>
      </p:sp>
      <p:grpSp>
        <p:nvGrpSpPr>
          <p:cNvPr id="3" name="Group 2" descr="Specialized workloads, file and folders, and System Center backup to Azure. ">
            <a:extLst>
              <a:ext uri="{FF2B5EF4-FFF2-40B4-BE49-F238E27FC236}">
                <a16:creationId xmlns:a16="http://schemas.microsoft.com/office/drawing/2014/main" id="{DED68692-D7E5-488C-9EF7-4E1194B58D9D}"/>
              </a:ext>
            </a:extLst>
          </p:cNvPr>
          <p:cNvGrpSpPr/>
          <p:nvPr/>
        </p:nvGrpSpPr>
        <p:grpSpPr>
          <a:xfrm>
            <a:off x="1600072" y="1806190"/>
            <a:ext cx="9751099" cy="1476394"/>
            <a:chOff x="1600072" y="1806190"/>
            <a:chExt cx="9751099" cy="1476394"/>
          </a:xfrm>
        </p:grpSpPr>
        <p:grpSp>
          <p:nvGrpSpPr>
            <p:cNvPr id="21" name="Group 20" descr="Specialized Workloads, Virtual Machines,&#10;Files/Folders/Volumes are shown going to disk. The disk using System Center DPM or Azure Backup Server to store data in Azure">
              <a:extLst>
                <a:ext uri="{FF2B5EF4-FFF2-40B4-BE49-F238E27FC236}">
                  <a16:creationId xmlns:a16="http://schemas.microsoft.com/office/drawing/2014/main" id="{4D616651-D349-4DB3-8601-A2A89A2A3BD8}"/>
                </a:ext>
              </a:extLst>
            </p:cNvPr>
            <p:cNvGrpSpPr/>
            <p:nvPr/>
          </p:nvGrpSpPr>
          <p:grpSpPr>
            <a:xfrm>
              <a:off x="1600072" y="1806190"/>
              <a:ext cx="9751099" cy="1476394"/>
              <a:chOff x="1372028" y="3180338"/>
              <a:chExt cx="8875941" cy="873210"/>
            </a:xfrm>
          </p:grpSpPr>
          <p:sp>
            <p:nvSpPr>
              <p:cNvPr id="22" name="Rectangle 21">
                <a:extLst>
                  <a:ext uri="{FF2B5EF4-FFF2-40B4-BE49-F238E27FC236}">
                    <a16:creationId xmlns:a16="http://schemas.microsoft.com/office/drawing/2014/main" id="{3D663981-AD83-4959-B836-83848FB57576}"/>
                  </a:ext>
                </a:extLst>
              </p:cNvPr>
              <p:cNvSpPr/>
              <p:nvPr/>
            </p:nvSpPr>
            <p:spPr>
              <a:xfrm>
                <a:off x="1372028" y="3424572"/>
                <a:ext cx="1733744" cy="382271"/>
              </a:xfrm>
              <a:prstGeom prst="rect">
                <a:avLst/>
              </a:prstGeom>
            </p:spPr>
            <p:txBody>
              <a:bodyPr wrap="none" anchor="ctr" anchorCtr="0">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Specialized Workloads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Virtual Machines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Files/Folders/Volumes</a:t>
                </a:r>
              </a:p>
            </p:txBody>
          </p:sp>
          <p:pic>
            <p:nvPicPr>
              <p:cNvPr id="23" name="Picture 22">
                <a:extLst>
                  <a:ext uri="{FF2B5EF4-FFF2-40B4-BE49-F238E27FC236}">
                    <a16:creationId xmlns:a16="http://schemas.microsoft.com/office/drawing/2014/main" id="{CC572199-42F9-42E5-95E3-A18A7F433F43}"/>
                  </a:ext>
                </a:extLst>
              </p:cNvPr>
              <p:cNvPicPr>
                <a:picLocks noChangeAspect="1"/>
              </p:cNvPicPr>
              <p:nvPr/>
            </p:nvPicPr>
            <p:blipFill>
              <a:blip r:embed="rId3"/>
              <a:stretch>
                <a:fillRect/>
              </a:stretch>
            </p:blipFill>
            <p:spPr>
              <a:xfrm>
                <a:off x="4264948" y="3267768"/>
                <a:ext cx="819150" cy="704850"/>
              </a:xfrm>
              <a:prstGeom prst="rect">
                <a:avLst/>
              </a:prstGeom>
            </p:spPr>
          </p:pic>
          <p:sp>
            <p:nvSpPr>
              <p:cNvPr id="24" name="Rectangle 23">
                <a:extLst>
                  <a:ext uri="{FF2B5EF4-FFF2-40B4-BE49-F238E27FC236}">
                    <a16:creationId xmlns:a16="http://schemas.microsoft.com/office/drawing/2014/main" id="{455E2513-8B44-422A-954C-B901F6BD288B}"/>
                  </a:ext>
                </a:extLst>
              </p:cNvPr>
              <p:cNvSpPr/>
              <p:nvPr/>
            </p:nvSpPr>
            <p:spPr>
              <a:xfrm>
                <a:off x="5663674" y="3456428"/>
                <a:ext cx="1867983" cy="318559"/>
              </a:xfrm>
              <a:prstGeom prst="rect">
                <a:avLst/>
              </a:prstGeom>
            </p:spPr>
            <p:txBody>
              <a:bodyPr wrap="none" anchor="ctr" anchorCtr="0">
                <a:noAutofit/>
              </a:bodyPr>
              <a:lstStyle/>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System Center DPM</a:t>
                </a:r>
              </a:p>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Or Azure Backup Server</a:t>
                </a:r>
              </a:p>
            </p:txBody>
          </p:sp>
          <p:sp>
            <p:nvSpPr>
              <p:cNvPr id="25" name="Cloud 24">
                <a:extLst>
                  <a:ext uri="{FF2B5EF4-FFF2-40B4-BE49-F238E27FC236}">
                    <a16:creationId xmlns:a16="http://schemas.microsoft.com/office/drawing/2014/main" id="{990AB74D-8B17-416A-8B65-193561D3AFDB}"/>
                  </a:ext>
                </a:extLst>
              </p:cNvPr>
              <p:cNvSpPr/>
              <p:nvPr/>
            </p:nvSpPr>
            <p:spPr>
              <a:xfrm>
                <a:off x="8130845" y="3180338"/>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Azure</a:t>
                </a:r>
              </a:p>
            </p:txBody>
          </p:sp>
          <p:cxnSp>
            <p:nvCxnSpPr>
              <p:cNvPr id="28" name="Connector: Elbow 27">
                <a:extLst>
                  <a:ext uri="{FF2B5EF4-FFF2-40B4-BE49-F238E27FC236}">
                    <a16:creationId xmlns:a16="http://schemas.microsoft.com/office/drawing/2014/main" id="{AB43EA14-9E34-455D-A7C3-6082EFCC70F6}"/>
                  </a:ext>
                </a:extLst>
              </p:cNvPr>
              <p:cNvCxnSpPr>
                <a:cxnSpLocks/>
                <a:stCxn id="23" idx="3"/>
                <a:endCxn id="25" idx="2"/>
              </p:cNvCxnSpPr>
              <p:nvPr/>
            </p:nvCxnSpPr>
            <p:spPr>
              <a:xfrm flipV="1">
                <a:off x="5084098" y="3616943"/>
                <a:ext cx="3053314" cy="3250"/>
              </a:xfrm>
              <a:prstGeom prst="bentConnector3">
                <a:avLst/>
              </a:prstGeom>
              <a:noFill/>
              <a:ln w="28575" cap="flat" cmpd="sng" algn="ctr">
                <a:solidFill>
                  <a:sysClr val="windowText" lastClr="000000"/>
                </a:solidFill>
                <a:prstDash val="solid"/>
                <a:miter lim="800000"/>
                <a:tailEnd type="triangle"/>
              </a:ln>
              <a:effectLst/>
            </p:spPr>
          </p:cxnSp>
        </p:grpSp>
        <p:cxnSp>
          <p:nvCxnSpPr>
            <p:cNvPr id="6" name="Straight Arrow Connector 5">
              <a:extLst>
                <a:ext uri="{FF2B5EF4-FFF2-40B4-BE49-F238E27FC236}">
                  <a16:creationId xmlns:a16="http://schemas.microsoft.com/office/drawing/2014/main" id="{9AB8E267-5ECE-4EE2-803D-F91C21525AF3}"/>
                </a:ext>
              </a:extLst>
            </p:cNvPr>
            <p:cNvCxnSpPr>
              <a:stCxn id="22" idx="3"/>
            </p:cNvCxnSpPr>
            <p:nvPr/>
          </p:nvCxnSpPr>
          <p:spPr>
            <a:xfrm>
              <a:off x="3504761" y="2542299"/>
              <a:ext cx="1241504" cy="75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AC11-65FA-E77E-26D4-9932083F6D0A}"/>
              </a:ext>
            </a:extLst>
          </p:cNvPr>
          <p:cNvSpPr>
            <a:spLocks noGrp="1"/>
          </p:cNvSpPr>
          <p:nvPr>
            <p:ph type="title"/>
          </p:nvPr>
        </p:nvSpPr>
        <p:spPr/>
        <p:txBody>
          <a:bodyPr/>
          <a:lstStyle/>
          <a:p>
            <a:r>
              <a:rPr lang="en-GB" dirty="0"/>
              <a:t>Install Azure Backup Server (MABS)</a:t>
            </a:r>
          </a:p>
        </p:txBody>
      </p:sp>
      <p:sp>
        <p:nvSpPr>
          <p:cNvPr id="4" name="TextBox 3">
            <a:extLst>
              <a:ext uri="{FF2B5EF4-FFF2-40B4-BE49-F238E27FC236}">
                <a16:creationId xmlns:a16="http://schemas.microsoft.com/office/drawing/2014/main" id="{27B413CF-EADA-EDC3-33D6-DED8B4BC4CC8}"/>
              </a:ext>
            </a:extLst>
          </p:cNvPr>
          <p:cNvSpPr txBox="1"/>
          <p:nvPr/>
        </p:nvSpPr>
        <p:spPr>
          <a:xfrm>
            <a:off x="433135" y="1422936"/>
            <a:ext cx="11565190" cy="5130635"/>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Install MABS Application on Server (on prem).</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Configure MABS Storage Pool </a:t>
            </a:r>
          </a:p>
          <a:p>
            <a:pPr marL="923571" lvl="1" indent="-457200">
              <a:lnSpc>
                <a:spcPct val="90000"/>
              </a:lnSpc>
              <a:spcAft>
                <a:spcPts val="600"/>
              </a:spcAft>
              <a:buAutoNum type="arabicPeriod"/>
            </a:pPr>
            <a:r>
              <a:rPr lang="en-GB" sz="2400" dirty="0">
                <a:gradFill>
                  <a:gsLst>
                    <a:gs pos="2917">
                      <a:schemeClr val="tx1"/>
                    </a:gs>
                    <a:gs pos="30000">
                      <a:schemeClr val="tx1"/>
                    </a:gs>
                  </a:gsLst>
                  <a:lin ang="5400000" scaled="0"/>
                </a:gradFill>
              </a:rPr>
              <a:t>MABS requires a local storage pool as a staging area. </a:t>
            </a:r>
          </a:p>
          <a:p>
            <a:pPr marL="923571" lvl="1" indent="-457200">
              <a:lnSpc>
                <a:spcPct val="90000"/>
              </a:lnSpc>
              <a:spcAft>
                <a:spcPts val="600"/>
              </a:spcAft>
              <a:buAutoNum type="arabicPeriod"/>
            </a:pPr>
            <a:r>
              <a:rPr lang="en-GB" sz="2400" dirty="0">
                <a:gradFill>
                  <a:gsLst>
                    <a:gs pos="2917">
                      <a:schemeClr val="tx1"/>
                    </a:gs>
                    <a:gs pos="30000">
                      <a:schemeClr val="tx1"/>
                    </a:gs>
                  </a:gsLst>
                  <a:lin ang="5400000" scaled="0"/>
                </a:gradFill>
              </a:rPr>
              <a:t>Backup data is placed on the staging area before being shipped to Azure.</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Install MABS Protection Agent on Protected Machines (P or V).</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Create Protection Groups for Protected Machines.</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Configure Backups – Files, Folders, Volumes etc. </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Configure Backup Schedule and Retention Policy</a:t>
            </a:r>
          </a:p>
          <a:p>
            <a:pPr marL="457200" indent="-457200">
              <a:lnSpc>
                <a:spcPct val="90000"/>
              </a:lnSpc>
              <a:spcAft>
                <a:spcPts val="600"/>
              </a:spcAft>
              <a:buAutoNum type="arabicPeriod"/>
            </a:pPr>
            <a:r>
              <a:rPr lang="en-GB" sz="2400" dirty="0">
                <a:gradFill>
                  <a:gsLst>
                    <a:gs pos="2917">
                      <a:schemeClr val="tx1"/>
                    </a:gs>
                    <a:gs pos="30000">
                      <a:schemeClr val="tx1"/>
                    </a:gs>
                  </a:gsLst>
                  <a:lin ang="5400000" scaled="0"/>
                </a:gradFill>
              </a:rPr>
              <a:t>MARS Agent is used to ship online data to Azure.</a:t>
            </a:r>
          </a:p>
          <a:p>
            <a:pPr marL="457200" indent="-457200">
              <a:lnSpc>
                <a:spcPct val="90000"/>
              </a:lnSpc>
              <a:spcAft>
                <a:spcPts val="600"/>
              </a:spcAft>
              <a:buAutoNum type="arabicPeriod"/>
            </a:pPr>
            <a:endParaRPr lang="en-GB"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The Azure Backup Server is built on the same code base as DPM. </a:t>
            </a:r>
          </a:p>
        </p:txBody>
      </p:sp>
    </p:spTree>
    <p:extLst>
      <p:ext uri="{BB962C8B-B14F-4D97-AF65-F5344CB8AC3E}">
        <p14:creationId xmlns:p14="http://schemas.microsoft.com/office/powerpoint/2010/main" val="28954531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Compare Backup Options</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641197851"/>
              </p:ext>
            </p:extLst>
          </p:nvPr>
        </p:nvGraphicFramePr>
        <p:xfrm>
          <a:off x="420913" y="1342113"/>
          <a:ext cx="11577413" cy="5019633"/>
        </p:xfrm>
        <a:graphic>
          <a:graphicData uri="http://schemas.openxmlformats.org/drawingml/2006/table">
            <a:tbl>
              <a:tblPr firstRow="1" bandRow="1">
                <a:tableStyleId>{E8B1032C-EA38-4F05-BA0D-38AFFFC7BED3}</a:tableStyleId>
              </a:tblPr>
              <a:tblGrid>
                <a:gridCol w="1625601">
                  <a:extLst>
                    <a:ext uri="{9D8B030D-6E8A-4147-A177-3AD203B41FA5}">
                      <a16:colId xmlns:a16="http://schemas.microsoft.com/office/drawing/2014/main" val="432228811"/>
                    </a:ext>
                  </a:extLst>
                </a:gridCol>
                <a:gridCol w="3265715">
                  <a:extLst>
                    <a:ext uri="{9D8B030D-6E8A-4147-A177-3AD203B41FA5}">
                      <a16:colId xmlns:a16="http://schemas.microsoft.com/office/drawing/2014/main" val="75774198"/>
                    </a:ext>
                  </a:extLst>
                </a:gridCol>
                <a:gridCol w="3006271">
                  <a:extLst>
                    <a:ext uri="{9D8B030D-6E8A-4147-A177-3AD203B41FA5}">
                      <a16:colId xmlns:a16="http://schemas.microsoft.com/office/drawing/2014/main" val="2296394419"/>
                    </a:ext>
                  </a:extLst>
                </a:gridCol>
                <a:gridCol w="1562100">
                  <a:extLst>
                    <a:ext uri="{9D8B030D-6E8A-4147-A177-3AD203B41FA5}">
                      <a16:colId xmlns:a16="http://schemas.microsoft.com/office/drawing/2014/main" val="3872385710"/>
                    </a:ext>
                  </a:extLst>
                </a:gridCol>
                <a:gridCol w="2117726">
                  <a:extLst>
                    <a:ext uri="{9D8B030D-6E8A-4147-A177-3AD203B41FA5}">
                      <a16:colId xmlns:a16="http://schemas.microsoft.com/office/drawing/2014/main" val="8381727"/>
                    </a:ext>
                  </a:extLst>
                </a:gridCol>
              </a:tblGrid>
              <a:tr h="468963">
                <a:tc>
                  <a:txBody>
                    <a:bodyPr/>
                    <a:lstStyle/>
                    <a:p>
                      <a:pPr algn="l">
                        <a:spcBef>
                          <a:spcPts val="300"/>
                        </a:spcBef>
                      </a:pPr>
                      <a:r>
                        <a:rPr lang="en-US" sz="1800" b="0" dirty="0">
                          <a:solidFill>
                            <a:schemeClr val="bg1"/>
                          </a:solidFill>
                          <a:effectLst/>
                          <a:latin typeface="+mj-lt"/>
                        </a:rPr>
                        <a:t>Component</a:t>
                      </a:r>
                    </a:p>
                  </a:txBody>
                  <a:tcPr marT="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Benefits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Limits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Protects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spcBef>
                          <a:spcPts val="300"/>
                        </a:spcBef>
                      </a:pPr>
                      <a:r>
                        <a:rPr lang="en-US" sz="1800" b="0" dirty="0">
                          <a:solidFill>
                            <a:schemeClr val="bg1"/>
                          </a:solidFill>
                          <a:effectLst/>
                          <a:latin typeface="+mj-lt"/>
                        </a:rPr>
                        <a:t>Backup Storage</a:t>
                      </a:r>
                    </a:p>
                  </a:txBody>
                  <a:tcPr marT="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57862615"/>
                  </a:ext>
                </a:extLst>
              </a:tr>
              <a:tr h="1676108">
                <a:tc>
                  <a:txBody>
                    <a:bodyPr/>
                    <a:lstStyle/>
                    <a:p>
                      <a:pPr algn="l">
                        <a:spcBef>
                          <a:spcPts val="300"/>
                        </a:spcBef>
                      </a:pPr>
                      <a:r>
                        <a:rPr lang="en-US" sz="1600" dirty="0">
                          <a:solidFill>
                            <a:schemeClr val="tx1"/>
                          </a:solidFill>
                          <a:effectLst/>
                          <a:latin typeface="+mj-lt"/>
                        </a:rPr>
                        <a:t>Azure Backup (MARS) agent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files and folders on physical or virtual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Windows OS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separate backup</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server required</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Backup 3x per day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Not application aware</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File, folder, and volume-level</a:t>
                      </a:r>
                      <a:br>
                        <a:rPr lang="en-US" sz="1600" kern="1200">
                          <a:solidFill>
                            <a:schemeClr val="tx1"/>
                          </a:solidFill>
                          <a:effectLst/>
                          <a:latin typeface="+mn-lt"/>
                          <a:ea typeface="+mn-ea"/>
                          <a:cs typeface="+mn-cs"/>
                        </a:rPr>
                      </a:br>
                      <a:r>
                        <a:rPr lang="en-US" sz="1600" kern="1200">
                          <a:solidFill>
                            <a:schemeClr val="tx1"/>
                          </a:solidFill>
                          <a:effectLst/>
                          <a:latin typeface="+mn-lt"/>
                          <a:ea typeface="+mn-ea"/>
                          <a:cs typeface="+mn-cs"/>
                        </a:rPr>
                        <a:t>restore only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No support for Linux</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Files </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Folders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a:solidFill>
                            <a:schemeClr val="tx1"/>
                          </a:solidFill>
                          <a:effectLst/>
                          <a:latin typeface="+mn-lt"/>
                          <a:ea typeface="+mn-ea"/>
                          <a:cs typeface="+mn-cs"/>
                        </a:rPr>
                        <a:t>Recovery</a:t>
                      </a:r>
                      <a:br>
                        <a:rPr lang="en-US" sz="1600" kern="1200">
                          <a:solidFill>
                            <a:schemeClr val="tx1"/>
                          </a:solidFill>
                          <a:effectLst/>
                          <a:latin typeface="+mn-lt"/>
                          <a:ea typeface="+mn-ea"/>
                          <a:cs typeface="+mn-cs"/>
                        </a:rPr>
                      </a:br>
                      <a:r>
                        <a:rPr lang="en-US" sz="1600" kern="1200">
                          <a:solidFill>
                            <a:schemeClr val="tx1"/>
                          </a:solidFill>
                          <a:effectLst/>
                          <a:latin typeface="+mn-lt"/>
                          <a:ea typeface="+mn-ea"/>
                          <a:cs typeface="+mn-cs"/>
                        </a:rPr>
                        <a:t>services vault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0730330"/>
                  </a:ext>
                </a:extLst>
              </a:tr>
              <a:tr h="2874562">
                <a:tc>
                  <a:txBody>
                    <a:bodyPr/>
                    <a:lstStyle/>
                    <a:p>
                      <a:pPr algn="l">
                        <a:spcBef>
                          <a:spcPts val="300"/>
                        </a:spcBef>
                      </a:pPr>
                      <a:r>
                        <a:rPr lang="en-US" sz="1600" dirty="0">
                          <a:solidFill>
                            <a:schemeClr val="tx1"/>
                          </a:solidFill>
                          <a:effectLst/>
                          <a:latin typeface="+mj-lt"/>
                        </a:rPr>
                        <a:t>Azure</a:t>
                      </a:r>
                      <a:br>
                        <a:rPr lang="en-US" sz="1600" dirty="0">
                          <a:solidFill>
                            <a:schemeClr val="tx1"/>
                          </a:solidFill>
                          <a:effectLst/>
                          <a:latin typeface="+mj-lt"/>
                        </a:rPr>
                      </a:br>
                      <a:r>
                        <a:rPr lang="en-US" sz="1600" dirty="0">
                          <a:solidFill>
                            <a:schemeClr val="tx1"/>
                          </a:solidFill>
                          <a:effectLst/>
                          <a:latin typeface="+mj-lt"/>
                        </a:rPr>
                        <a:t>Backup Server (MABS)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 aware snapshots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Full flex for when to backups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 granularity</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Linux support on Hyper-V and 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and restore</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VMware 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Doesn’t require a System Center license</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Cannot backup Oracle workloads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Always requires live Azure subscription</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tape backup</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Workloads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p>
                      <a:pPr marL="231775" indent="-171450" algn="l" defTabSz="932742" rtl="0" eaLnBrk="1" latinLnBrk="0" hangingPunct="1">
                        <a:spcBef>
                          <a:spcPts val="30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Locally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attached disk</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583-18D4-4230-90E4-DB44D1016E08}"/>
              </a:ext>
            </a:extLst>
          </p:cNvPr>
          <p:cNvSpPr>
            <a:spLocks noGrp="1"/>
          </p:cNvSpPr>
          <p:nvPr>
            <p:ph type="title"/>
          </p:nvPr>
        </p:nvSpPr>
        <p:spPr/>
        <p:txBody>
          <a:bodyPr/>
          <a:lstStyle/>
          <a:p>
            <a:r>
              <a:rPr lang="en-US" dirty="0"/>
              <a:t>Manage Soft Delete</a:t>
            </a:r>
          </a:p>
        </p:txBody>
      </p:sp>
      <p:sp>
        <p:nvSpPr>
          <p:cNvPr id="10" name="Rectangle 9">
            <a:extLst>
              <a:ext uri="{FF2B5EF4-FFF2-40B4-BE49-F238E27FC236}">
                <a16:creationId xmlns:a16="http://schemas.microsoft.com/office/drawing/2014/main" id="{F362F1C7-7286-4F27-AAFA-0199E6A60F1C}"/>
              </a:ext>
              <a:ext uri="{C183D7F6-B498-43B3-948B-1728B52AA6E4}">
                <adec:decorative xmlns:adec="http://schemas.microsoft.com/office/drawing/2017/decorative" val="0"/>
              </a:ext>
            </a:extLst>
          </p:cNvPr>
          <p:cNvSpPr/>
          <p:nvPr/>
        </p:nvSpPr>
        <p:spPr bwMode="auto">
          <a:xfrm>
            <a:off x="427038" y="1247141"/>
            <a:ext cx="5410243" cy="10566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400" dirty="0">
                <a:solidFill>
                  <a:schemeClr val="tx1"/>
                </a:solidFill>
              </a:rPr>
              <a:t>Backup data is retained for</a:t>
            </a:r>
            <a:br>
              <a:rPr lang="en-US" sz="2400" dirty="0">
                <a:solidFill>
                  <a:schemeClr val="tx1"/>
                </a:solidFill>
              </a:rPr>
            </a:br>
            <a:r>
              <a:rPr lang="en-US" sz="2400" dirty="0">
                <a:solidFill>
                  <a:schemeClr val="tx1"/>
                </a:solidFill>
              </a:rPr>
              <a:t>14 additional days</a:t>
            </a:r>
          </a:p>
        </p:txBody>
      </p:sp>
      <p:sp>
        <p:nvSpPr>
          <p:cNvPr id="11" name="Rectangle 10">
            <a:extLst>
              <a:ext uri="{FF2B5EF4-FFF2-40B4-BE49-F238E27FC236}">
                <a16:creationId xmlns:a16="http://schemas.microsoft.com/office/drawing/2014/main" id="{C3C0D6F6-A62B-4ADB-8C62-99E84364DAAB}"/>
              </a:ext>
              <a:ext uri="{C183D7F6-B498-43B3-948B-1728B52AA6E4}">
                <adec:decorative xmlns:adec="http://schemas.microsoft.com/office/drawing/2017/decorative" val="0"/>
              </a:ext>
            </a:extLst>
          </p:cNvPr>
          <p:cNvSpPr/>
          <p:nvPr/>
        </p:nvSpPr>
        <p:spPr bwMode="auto">
          <a:xfrm>
            <a:off x="427037" y="2507013"/>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a:solidFill>
                  <a:schemeClr val="tx1"/>
                </a:solidFill>
              </a:rPr>
              <a:t>Recover soft deleted backup items using an ‘Undelete’ operation</a:t>
            </a:r>
          </a:p>
        </p:txBody>
      </p:sp>
      <p:sp>
        <p:nvSpPr>
          <p:cNvPr id="9" name="Rectangle 8">
            <a:extLst>
              <a:ext uri="{FF2B5EF4-FFF2-40B4-BE49-F238E27FC236}">
                <a16:creationId xmlns:a16="http://schemas.microsoft.com/office/drawing/2014/main" id="{59688999-BB18-4DE4-9082-9FFA8EBB304F}"/>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938F8FB2-7B9C-41DA-B63F-AB71FB700430}"/>
              </a:ext>
              <a:ext uri="{C183D7F6-B498-43B3-948B-1728B52AA6E4}">
                <adec:decorative xmlns:adec="http://schemas.microsoft.com/office/drawing/2017/decorative" val="0"/>
              </a:ext>
            </a:extLst>
          </p:cNvPr>
          <p:cNvSpPr/>
          <p:nvPr/>
        </p:nvSpPr>
        <p:spPr bwMode="auto">
          <a:xfrm>
            <a:off x="427036" y="3850831"/>
            <a:ext cx="5410243" cy="1186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Also available for storage account containers and file shares</a:t>
            </a:r>
          </a:p>
        </p:txBody>
      </p:sp>
      <p:sp>
        <p:nvSpPr>
          <p:cNvPr id="12" name="Rectangle 11">
            <a:extLst>
              <a:ext uri="{FF2B5EF4-FFF2-40B4-BE49-F238E27FC236}">
                <a16:creationId xmlns:a16="http://schemas.microsoft.com/office/drawing/2014/main" id="{83CC23DD-EE91-4A9D-829A-5325BAD78B4C}"/>
              </a:ext>
              <a:ext uri="{C183D7F6-B498-43B3-948B-1728B52AA6E4}">
                <adec:decorative xmlns:adec="http://schemas.microsoft.com/office/drawing/2017/decorative" val="0"/>
              </a:ext>
            </a:extLst>
          </p:cNvPr>
          <p:cNvSpPr/>
          <p:nvPr/>
        </p:nvSpPr>
        <p:spPr bwMode="auto">
          <a:xfrm>
            <a:off x="427037" y="5194650"/>
            <a:ext cx="5410243" cy="118621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Natively built-in for all the recovery</a:t>
            </a:r>
            <a:br>
              <a:rPr lang="en-US" sz="2400" dirty="0">
                <a:solidFill>
                  <a:schemeClr val="tx1"/>
                </a:solidFill>
              </a:rPr>
            </a:br>
            <a:r>
              <a:rPr lang="en-US" sz="2400" dirty="0">
                <a:solidFill>
                  <a:schemeClr val="tx1"/>
                </a:solidFill>
              </a:rPr>
              <a:t>services vaults</a:t>
            </a:r>
          </a:p>
        </p:txBody>
      </p:sp>
      <p:pic>
        <p:nvPicPr>
          <p:cNvPr id="4" name="Picture 3" descr="Flowchart showing a soft deleted state for 14 days until the item is permanently deleted">
            <a:extLst>
              <a:ext uri="{FF2B5EF4-FFF2-40B4-BE49-F238E27FC236}">
                <a16:creationId xmlns:a16="http://schemas.microsoft.com/office/drawing/2014/main" id="{05FD2B24-36E3-49AA-9342-D6E8163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569" y="2141458"/>
            <a:ext cx="5793440" cy="3509488"/>
          </a:xfrm>
          <a:prstGeom prst="rect">
            <a:avLst/>
          </a:prstGeom>
        </p:spPr>
      </p:pic>
    </p:spTree>
    <p:extLst>
      <p:ext uri="{BB962C8B-B14F-4D97-AF65-F5344CB8AC3E}">
        <p14:creationId xmlns:p14="http://schemas.microsoft.com/office/powerpoint/2010/main" val="30590297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4E5E-4336-3EB5-0BEA-A0964BB3AE4A}"/>
              </a:ext>
            </a:extLst>
          </p:cNvPr>
          <p:cNvSpPr>
            <a:spLocks noGrp="1"/>
          </p:cNvSpPr>
          <p:nvPr>
            <p:ph type="title"/>
          </p:nvPr>
        </p:nvSpPr>
        <p:spPr/>
        <p:txBody>
          <a:bodyPr/>
          <a:lstStyle/>
          <a:p>
            <a:r>
              <a:rPr lang="en-GB" dirty="0"/>
              <a:t>Azure Backup Soft Delete : Flow</a:t>
            </a:r>
          </a:p>
        </p:txBody>
      </p:sp>
      <p:pic>
        <p:nvPicPr>
          <p:cNvPr id="4" name="Picture 3">
            <a:extLst>
              <a:ext uri="{FF2B5EF4-FFF2-40B4-BE49-F238E27FC236}">
                <a16:creationId xmlns:a16="http://schemas.microsoft.com/office/drawing/2014/main" id="{BB17AD8D-EF70-21E0-7D3B-4CD264DC3E53}"/>
              </a:ext>
            </a:extLst>
          </p:cNvPr>
          <p:cNvPicPr>
            <a:picLocks noChangeAspect="1"/>
          </p:cNvPicPr>
          <p:nvPr/>
        </p:nvPicPr>
        <p:blipFill>
          <a:blip r:embed="rId3"/>
          <a:stretch>
            <a:fillRect/>
          </a:stretch>
        </p:blipFill>
        <p:spPr>
          <a:xfrm>
            <a:off x="427038" y="1588169"/>
            <a:ext cx="10858484" cy="4199021"/>
          </a:xfrm>
          <a:prstGeom prst="rect">
            <a:avLst/>
          </a:prstGeom>
        </p:spPr>
      </p:pic>
    </p:spTree>
    <p:extLst>
      <p:ext uri="{BB962C8B-B14F-4D97-AF65-F5344CB8AC3E}">
        <p14:creationId xmlns:p14="http://schemas.microsoft.com/office/powerpoint/2010/main" val="28151144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Site Recovery</a:t>
            </a:r>
          </a:p>
        </p:txBody>
      </p:sp>
      <p:sp>
        <p:nvSpPr>
          <p:cNvPr id="6" name="Rectangle 5">
            <a:extLst>
              <a:ext uri="{FF2B5EF4-FFF2-40B4-BE49-F238E27FC236}">
                <a16:creationId xmlns:a16="http://schemas.microsoft.com/office/drawing/2014/main" id="{D0E5B8D1-C382-465B-81D4-AE65A10DEBBD}"/>
              </a:ext>
              <a:ext uri="{C183D7F6-B498-43B3-948B-1728B52AA6E4}">
                <adec:decorative xmlns:adec="http://schemas.microsoft.com/office/drawing/2017/decorative" val="0"/>
              </a:ext>
            </a:extLst>
          </p:cNvPr>
          <p:cNvSpPr/>
          <p:nvPr/>
        </p:nvSpPr>
        <p:spPr bwMode="auto">
          <a:xfrm>
            <a:off x="440353" y="1247142"/>
            <a:ext cx="5400815" cy="10693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Replicate Azure VMs from one Azure region to another</a:t>
            </a:r>
          </a:p>
        </p:txBody>
      </p:sp>
      <p:sp>
        <p:nvSpPr>
          <p:cNvPr id="8" name="Rectangle 7">
            <a:extLst>
              <a:ext uri="{FF2B5EF4-FFF2-40B4-BE49-F238E27FC236}">
                <a16:creationId xmlns:a16="http://schemas.microsoft.com/office/drawing/2014/main" id="{3CBA2247-18C6-410B-A1F0-36C22C87D522}"/>
              </a:ext>
              <a:ext uri="{C183D7F6-B498-43B3-948B-1728B52AA6E4}">
                <adec:decorative xmlns:adec="http://schemas.microsoft.com/office/drawing/2017/decorative" val="0"/>
              </a:ext>
            </a:extLst>
          </p:cNvPr>
          <p:cNvSpPr/>
          <p:nvPr/>
        </p:nvSpPr>
        <p:spPr bwMode="auto">
          <a:xfrm>
            <a:off x="440353" y="2500477"/>
            <a:ext cx="5400815" cy="121808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a:t>
            </a:r>
            <a:br>
              <a:rPr lang="en-US" sz="2000" dirty="0">
                <a:solidFill>
                  <a:schemeClr val="tx1"/>
                </a:solidFill>
              </a:rPr>
            </a:br>
            <a:r>
              <a:rPr lang="en-US" sz="2000" dirty="0">
                <a:solidFill>
                  <a:schemeClr val="tx1"/>
                </a:solidFill>
              </a:rPr>
              <a:t>Hyper-V VMs, physical servers (Windows</a:t>
            </a:r>
            <a:br>
              <a:rPr lang="en-US" sz="2000" dirty="0">
                <a:solidFill>
                  <a:schemeClr val="tx1"/>
                </a:solidFill>
              </a:rPr>
            </a:br>
            <a:r>
              <a:rPr lang="en-US" sz="2000" dirty="0">
                <a:solidFill>
                  <a:schemeClr val="tx1"/>
                </a:solidFill>
              </a:rPr>
              <a:t>and Linux), Azure Stack VMs to Azure</a:t>
            </a:r>
          </a:p>
        </p:txBody>
      </p:sp>
      <p:sp>
        <p:nvSpPr>
          <p:cNvPr id="9" name="Rectangle 8">
            <a:extLst>
              <a:ext uri="{FF2B5EF4-FFF2-40B4-BE49-F238E27FC236}">
                <a16:creationId xmlns:a16="http://schemas.microsoft.com/office/drawing/2014/main" id="{65984D35-816C-4B5D-A78A-5E5C812929B2}"/>
              </a:ext>
              <a:ext uri="{C183D7F6-B498-43B3-948B-1728B52AA6E4}">
                <adec:decorative xmlns:adec="http://schemas.microsoft.com/office/drawing/2017/decorative" val="0"/>
              </a:ext>
            </a:extLst>
          </p:cNvPr>
          <p:cNvSpPr/>
          <p:nvPr/>
        </p:nvSpPr>
        <p:spPr bwMode="auto">
          <a:xfrm>
            <a:off x="440353" y="3902557"/>
            <a:ext cx="5400815" cy="83490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AWS Windows instances to Azure</a:t>
            </a:r>
          </a:p>
        </p:txBody>
      </p:sp>
      <p:sp>
        <p:nvSpPr>
          <p:cNvPr id="10" name="Rectangle 9">
            <a:extLst>
              <a:ext uri="{FF2B5EF4-FFF2-40B4-BE49-F238E27FC236}">
                <a16:creationId xmlns:a16="http://schemas.microsoft.com/office/drawing/2014/main" id="{F9EEC877-1D65-4F81-80BD-9CBD96508DFB}"/>
              </a:ext>
              <a:ext uri="{C183D7F6-B498-43B3-948B-1728B52AA6E4}">
                <adec:decorative xmlns:adec="http://schemas.microsoft.com/office/drawing/2017/decorative" val="0"/>
              </a:ext>
            </a:extLst>
          </p:cNvPr>
          <p:cNvSpPr/>
          <p:nvPr/>
        </p:nvSpPr>
        <p:spPr bwMode="auto">
          <a:xfrm>
            <a:off x="440353" y="4921459"/>
            <a:ext cx="5400815" cy="14402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Replicate on-premises VMware VMs, Hyper-V VMs managed by System Center VMM, and physical servers to a secondary site</a:t>
            </a:r>
          </a:p>
        </p:txBody>
      </p:sp>
      <p:sp>
        <p:nvSpPr>
          <p:cNvPr id="13" name="Rectangle 12">
            <a:extLst>
              <a:ext uri="{FF2B5EF4-FFF2-40B4-BE49-F238E27FC236}">
                <a16:creationId xmlns:a16="http://schemas.microsoft.com/office/drawing/2014/main" id="{D278156D-E945-4A1E-A767-24F1897BF126}"/>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3" descr="Screenshot of an Azure Site recovery architecture. Region 1 is using Traffic Manager to failover to Region 2">
            <a:extLst>
              <a:ext uri="{FF2B5EF4-FFF2-40B4-BE49-F238E27FC236}">
                <a16:creationId xmlns:a16="http://schemas.microsoft.com/office/drawing/2014/main" id="{685514B4-0969-40FA-B44E-6B904E7B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64" y="1909482"/>
            <a:ext cx="5683651" cy="3973441"/>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ECCC-99DB-5A36-9E32-A5A175221CB7}"/>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D250FE5B-2636-8A79-CFBC-A3FB766A3590}"/>
              </a:ext>
            </a:extLst>
          </p:cNvPr>
          <p:cNvPicPr>
            <a:picLocks noChangeAspect="1"/>
          </p:cNvPicPr>
          <p:nvPr/>
        </p:nvPicPr>
        <p:blipFill>
          <a:blip r:embed="rId3"/>
          <a:stretch>
            <a:fillRect/>
          </a:stretch>
        </p:blipFill>
        <p:spPr>
          <a:xfrm>
            <a:off x="427038" y="1439659"/>
            <a:ext cx="8009314" cy="4694327"/>
          </a:xfrm>
          <a:prstGeom prst="rect">
            <a:avLst/>
          </a:prstGeom>
        </p:spPr>
      </p:pic>
    </p:spTree>
    <p:extLst>
      <p:ext uri="{BB962C8B-B14F-4D97-AF65-F5344CB8AC3E}">
        <p14:creationId xmlns:p14="http://schemas.microsoft.com/office/powerpoint/2010/main" val="25266009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9311" y="3243000"/>
            <a:ext cx="9070923" cy="508524"/>
          </a:xfrm>
        </p:spPr>
        <p:txBody>
          <a:bodyPr/>
          <a:lstStyle/>
          <a:p>
            <a:r>
              <a:rPr lang="en-US" dirty="0"/>
              <a:t>Configure File and Folder Backups</a:t>
            </a:r>
          </a:p>
        </p:txBody>
      </p:sp>
      <p:pic>
        <p:nvPicPr>
          <p:cNvPr id="2" name="Graphic 1">
            <a:extLst>
              <a:ext uri="{FF2B5EF4-FFF2-40B4-BE49-F238E27FC236}">
                <a16:creationId xmlns:a16="http://schemas.microsoft.com/office/drawing/2014/main" id="{40CC239A-08AC-4D22-B767-30D8FE29ECA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10525" y="2816579"/>
            <a:ext cx="1361365" cy="1361365"/>
          </a:xfrm>
          <a:prstGeom prst="rect">
            <a:avLst/>
          </a:prstGeom>
        </p:spPr>
      </p:pic>
    </p:spTree>
    <p:extLst>
      <p:ext uri="{BB962C8B-B14F-4D97-AF65-F5344CB8AC3E}">
        <p14:creationId xmlns:p14="http://schemas.microsoft.com/office/powerpoint/2010/main" val="257291540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a:xfrm>
            <a:off x="427040" y="632779"/>
            <a:ext cx="11571285" cy="411162"/>
          </a:xfrm>
        </p:spPr>
        <p:txBody>
          <a:bodyPr/>
          <a:lstStyle/>
          <a:p>
            <a:r>
              <a:rPr lang="en-US" dirty="0"/>
              <a:t>Summary and Resources – Configure Virtual Machine Backups</a:t>
            </a:r>
            <a:endParaRPr lang="en-IN" dirty="0"/>
          </a:p>
        </p:txBody>
      </p:sp>
      <p:sp>
        <p:nvSpPr>
          <p:cNvPr id="34" name="TextBox 33">
            <a:extLst>
              <a:ext uri="{FF2B5EF4-FFF2-40B4-BE49-F238E27FC236}">
                <a16:creationId xmlns:a16="http://schemas.microsoft.com/office/drawing/2014/main" id="{79E3E8A3-C1CF-48E4-AAA3-87AE0830BCC7}"/>
              </a:ext>
            </a:extLst>
          </p:cNvPr>
          <p:cNvSpPr txBox="1"/>
          <p:nvPr/>
        </p:nvSpPr>
        <p:spPr>
          <a:xfrm>
            <a:off x="4498041" y="2341669"/>
            <a:ext cx="6216868" cy="369332"/>
          </a:xfrm>
          <a:prstGeom prst="rect">
            <a:avLst/>
          </a:prstGeom>
          <a:noFill/>
        </p:spPr>
        <p:txBody>
          <a:bodyPr wrap="square">
            <a:spAutoFit/>
          </a:bodyPr>
          <a:lstStyle/>
          <a:p>
            <a:r>
              <a:rPr lang="en-US" dirty="0">
                <a:hlinkClick r:id="rId3"/>
              </a:rPr>
              <a:t>Introduction to Azure Backup</a:t>
            </a:r>
            <a:endParaRPr lang="en-US" dirty="0"/>
          </a:p>
        </p:txBody>
      </p:sp>
      <p:sp>
        <p:nvSpPr>
          <p:cNvPr id="30" name="TextBox 29">
            <a:extLst>
              <a:ext uri="{FF2B5EF4-FFF2-40B4-BE49-F238E27FC236}">
                <a16:creationId xmlns:a16="http://schemas.microsoft.com/office/drawing/2014/main" id="{6E1A337C-436E-48D6-A0C0-E96B4264CB14}"/>
              </a:ext>
            </a:extLst>
          </p:cNvPr>
          <p:cNvSpPr txBox="1"/>
          <p:nvPr/>
        </p:nvSpPr>
        <p:spPr>
          <a:xfrm>
            <a:off x="4508551" y="2991777"/>
            <a:ext cx="6216868" cy="369332"/>
          </a:xfrm>
          <a:prstGeom prst="rect">
            <a:avLst/>
          </a:prstGeom>
          <a:noFill/>
        </p:spPr>
        <p:txBody>
          <a:bodyPr wrap="square">
            <a:spAutoFit/>
          </a:bodyPr>
          <a:lstStyle/>
          <a:p>
            <a:r>
              <a:rPr lang="en-US" dirty="0">
                <a:hlinkClick r:id="rId4"/>
              </a:rPr>
              <a:t>Protect your virtual machines by using Azure Backup</a:t>
            </a:r>
            <a:endParaRPr lang="en-US" dirty="0"/>
          </a:p>
        </p:txBody>
      </p:sp>
      <p:sp>
        <p:nvSpPr>
          <p:cNvPr id="26" name="Rectangle 25">
            <a:extLst>
              <a:ext uri="{FF2B5EF4-FFF2-40B4-BE49-F238E27FC236}">
                <a16:creationId xmlns:a16="http://schemas.microsoft.com/office/drawing/2014/main" id="{A3775405-B048-45EE-9577-122467050F9F}"/>
              </a:ext>
            </a:extLst>
          </p:cNvPr>
          <p:cNvSpPr/>
          <p:nvPr/>
        </p:nvSpPr>
        <p:spPr>
          <a:xfrm>
            <a:off x="4469233" y="3462743"/>
            <a:ext cx="7739355"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5"/>
              </a:rPr>
              <a:t>Implement hybrid backup and recovery with Windows Server IaaS </a:t>
            </a:r>
            <a:endParaRPr lang="en-US" sz="2000" dirty="0">
              <a:solidFill>
                <a:schemeClr val="tx1"/>
              </a:solidFill>
            </a:endParaRPr>
          </a:p>
        </p:txBody>
      </p:sp>
      <p:sp>
        <p:nvSpPr>
          <p:cNvPr id="16" name="Rectangle 15">
            <a:extLst>
              <a:ext uri="{FF2B5EF4-FFF2-40B4-BE49-F238E27FC236}">
                <a16:creationId xmlns:a16="http://schemas.microsoft.com/office/drawing/2014/main" id="{4A63BDAB-9CA2-4978-9135-D2BCC4C26C54}"/>
              </a:ext>
            </a:extLst>
          </p:cNvPr>
          <p:cNvSpPr/>
          <p:nvPr/>
        </p:nvSpPr>
        <p:spPr>
          <a:xfrm>
            <a:off x="4477021" y="4114634"/>
            <a:ext cx="7511397" cy="6668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defTabSz="800100">
              <a:spcBef>
                <a:spcPct val="0"/>
              </a:spcBef>
              <a:spcAft>
                <a:spcPct val="35000"/>
              </a:spcAft>
            </a:pPr>
            <a:r>
              <a:rPr lang="en-US" sz="2000" dirty="0">
                <a:hlinkClick r:id="rId6"/>
              </a:rPr>
              <a:t>Protect your Azure infrastructure with Azure Site Recovery </a:t>
            </a:r>
            <a:endParaRPr lang="en-US" sz="2000" dirty="0">
              <a:solidFill>
                <a:schemeClr val="tx1"/>
              </a:solidFill>
            </a:endParaRPr>
          </a:p>
        </p:txBody>
      </p:sp>
      <p:sp>
        <p:nvSpPr>
          <p:cNvPr id="8" name="Rectangle 7">
            <a:extLst>
              <a:ext uri="{FF2B5EF4-FFF2-40B4-BE49-F238E27FC236}">
                <a16:creationId xmlns:a16="http://schemas.microsoft.com/office/drawing/2014/main" id="{36DF4E9F-8022-4725-ADA7-DEEFCAAEA01C}"/>
              </a:ext>
              <a:ext uri="{C183D7F6-B498-43B3-948B-1728B52AA6E4}">
                <adec:decorative xmlns:adec="http://schemas.microsoft.com/office/drawing/2017/decorative" val="1"/>
              </a:ext>
            </a:extLst>
          </p:cNvPr>
          <p:cNvSpPr/>
          <p:nvPr/>
        </p:nvSpPr>
        <p:spPr bwMode="auto">
          <a:xfrm>
            <a:off x="427040" y="1553834"/>
            <a:ext cx="3913354"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Knowledge Check Questions</a:t>
            </a:r>
          </a:p>
        </p:txBody>
      </p:sp>
      <p:sp>
        <p:nvSpPr>
          <p:cNvPr id="9" name="Rectangle 8">
            <a:extLst>
              <a:ext uri="{FF2B5EF4-FFF2-40B4-BE49-F238E27FC236}">
                <a16:creationId xmlns:a16="http://schemas.microsoft.com/office/drawing/2014/main" id="{4D4E2B00-A785-4F5D-9105-246DE5C69F05}"/>
              </a:ext>
              <a:ext uri="{C183D7F6-B498-43B3-948B-1728B52AA6E4}">
                <adec:decorative xmlns:adec="http://schemas.microsoft.com/office/drawing/2017/decorative" val="1"/>
              </a:ext>
            </a:extLst>
          </p:cNvPr>
          <p:cNvSpPr/>
          <p:nvPr/>
        </p:nvSpPr>
        <p:spPr bwMode="auto">
          <a:xfrm>
            <a:off x="4498041" y="1553834"/>
            <a:ext cx="7511397"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pPr>
            <a:r>
              <a:rPr lang="en-US" sz="2200" dirty="0">
                <a:solidFill>
                  <a:schemeClr val="bg1"/>
                </a:solidFill>
                <a:latin typeface="+mj-lt"/>
              </a:rPr>
              <a:t>Microsoft Learn Modules (docs.microsoft.com/Learn)</a:t>
            </a:r>
          </a:p>
        </p:txBody>
      </p:sp>
      <p:cxnSp>
        <p:nvCxnSpPr>
          <p:cNvPr id="15" name="Straight Connector 14">
            <a:extLst>
              <a:ext uri="{FF2B5EF4-FFF2-40B4-BE49-F238E27FC236}">
                <a16:creationId xmlns:a16="http://schemas.microsoft.com/office/drawing/2014/main" id="{F4875470-6175-4891-B19C-11ECCDDC057E}"/>
              </a:ext>
              <a:ext uri="{C183D7F6-B498-43B3-948B-1728B52AA6E4}">
                <adec:decorative xmlns:adec="http://schemas.microsoft.com/office/drawing/2017/decorative" val="1"/>
              </a:ext>
            </a:extLst>
          </p:cNvPr>
          <p:cNvCxnSpPr>
            <a:cxnSpLocks/>
          </p:cNvCxnSpPr>
          <p:nvPr/>
        </p:nvCxnSpPr>
        <p:spPr>
          <a:xfrm>
            <a:off x="4583213" y="490243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0B06E47-6B08-44B8-922B-872989083CF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394" y="2951143"/>
            <a:ext cx="1494645" cy="2173707"/>
          </a:xfrm>
          <a:prstGeom prst="rect">
            <a:avLst/>
          </a:prstGeom>
        </p:spPr>
      </p:pic>
      <p:cxnSp>
        <p:nvCxnSpPr>
          <p:cNvPr id="28" name="Straight Connector 27">
            <a:extLst>
              <a:ext uri="{FF2B5EF4-FFF2-40B4-BE49-F238E27FC236}">
                <a16:creationId xmlns:a16="http://schemas.microsoft.com/office/drawing/2014/main" id="{195F39DE-508A-466E-B84F-B1C1AA57860F}"/>
              </a:ext>
              <a:ext uri="{C183D7F6-B498-43B3-948B-1728B52AA6E4}">
                <adec:decorative xmlns:adec="http://schemas.microsoft.com/office/drawing/2017/decorative" val="1"/>
              </a:ext>
            </a:extLst>
          </p:cNvPr>
          <p:cNvCxnSpPr>
            <a:cxnSpLocks/>
          </p:cNvCxnSpPr>
          <p:nvPr/>
        </p:nvCxnSpPr>
        <p:spPr>
          <a:xfrm>
            <a:off x="4486928" y="286609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35563D-E483-4085-8C7B-3D6709319302}"/>
              </a:ext>
              <a:ext uri="{C183D7F6-B498-43B3-948B-1728B52AA6E4}">
                <adec:decorative xmlns:adec="http://schemas.microsoft.com/office/drawing/2017/decorative" val="1"/>
              </a:ext>
            </a:extLst>
          </p:cNvPr>
          <p:cNvCxnSpPr>
            <a:cxnSpLocks/>
          </p:cNvCxnSpPr>
          <p:nvPr/>
        </p:nvCxnSpPr>
        <p:spPr>
          <a:xfrm>
            <a:off x="4486927" y="3497262"/>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78C743-D944-4A7F-88B2-23B091C53177}"/>
              </a:ext>
              <a:ext uri="{C183D7F6-B498-43B3-948B-1728B52AA6E4}">
                <adec:decorative xmlns:adec="http://schemas.microsoft.com/office/drawing/2017/decorative" val="1"/>
              </a:ext>
            </a:extLst>
          </p:cNvPr>
          <p:cNvCxnSpPr>
            <a:cxnSpLocks/>
          </p:cNvCxnSpPr>
          <p:nvPr/>
        </p:nvCxnSpPr>
        <p:spPr>
          <a:xfrm>
            <a:off x="4583213" y="4175179"/>
            <a:ext cx="75113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9643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10 – Implement Data Protection</a:t>
            </a:r>
          </a:p>
        </p:txBody>
      </p:sp>
      <p:pic>
        <p:nvPicPr>
          <p:cNvPr id="5" name="Picture 4" descr="Icon of a lab flask">
            <a:extLst>
              <a:ext uri="{FF2B5EF4-FFF2-40B4-BE49-F238E27FC236}">
                <a16:creationId xmlns:a16="http://schemas.microsoft.com/office/drawing/2014/main" id="{A781E79A-5FD3-4EC2-9236-5C69EB591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2928" y="2851176"/>
            <a:ext cx="1004002" cy="1460144"/>
          </a:xfrm>
          <a:prstGeom prst="rect">
            <a:avLst/>
          </a:prstGeom>
        </p:spPr>
      </p:pic>
    </p:spTree>
    <p:extLst>
      <p:ext uri="{BB962C8B-B14F-4D97-AF65-F5344CB8AC3E}">
        <p14:creationId xmlns:p14="http://schemas.microsoft.com/office/powerpoint/2010/main" val="10036412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6EEE9D-5191-4926-B544-DDD42BBC7893}"/>
              </a:ext>
            </a:extLst>
          </p:cNvPr>
          <p:cNvSpPr>
            <a:spLocks noGrp="1"/>
          </p:cNvSpPr>
          <p:nvPr>
            <p:ph type="title"/>
          </p:nvPr>
        </p:nvSpPr>
        <p:spPr/>
        <p:txBody>
          <a:bodyPr/>
          <a:lstStyle/>
          <a:p>
            <a:r>
              <a:rPr lang="en-US" dirty="0"/>
              <a:t>Lab 10 – Backup virtual machines</a:t>
            </a:r>
            <a:endParaRPr lang="en-IN" dirty="0"/>
          </a:p>
        </p:txBody>
      </p:sp>
      <p:sp>
        <p:nvSpPr>
          <p:cNvPr id="30" name="Text Placeholder 2">
            <a:extLst>
              <a:ext uri="{FF2B5EF4-FFF2-40B4-BE49-F238E27FC236}">
                <a16:creationId xmlns:a16="http://schemas.microsoft.com/office/drawing/2014/main" id="{22136A62-F855-4350-8F9A-20B49BF139E5}"/>
              </a:ext>
            </a:extLst>
          </p:cNvPr>
          <p:cNvSpPr txBox="1">
            <a:spLocks/>
          </p:cNvSpPr>
          <p:nvPr/>
        </p:nvSpPr>
        <p:spPr>
          <a:xfrm>
            <a:off x="427038" y="1279213"/>
            <a:ext cx="11582400" cy="116955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have been tasked with evaluating the use of Azure Recovery Services for backup and restore of files hosted on Azure virtual machines and on-premises computers. In addition, you want to identify methods of protecting data stored in the Recovery Services vault from accidental or malicious data loss</a:t>
            </a:r>
          </a:p>
        </p:txBody>
      </p:sp>
      <p:sp>
        <p:nvSpPr>
          <p:cNvPr id="31" name="Text Placeholder 2">
            <a:extLst>
              <a:ext uri="{FF2B5EF4-FFF2-40B4-BE49-F238E27FC236}">
                <a16:creationId xmlns:a16="http://schemas.microsoft.com/office/drawing/2014/main" id="{82FB02A8-765F-494E-BD91-433F8F1C623A}"/>
              </a:ext>
            </a:extLst>
          </p:cNvPr>
          <p:cNvSpPr txBox="1">
            <a:spLocks/>
          </p:cNvSpPr>
          <p:nvPr/>
        </p:nvSpPr>
        <p:spPr>
          <a:xfrm>
            <a:off x="415925" y="2701154"/>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39" name="Rectangle 38">
            <a:extLst>
              <a:ext uri="{FF2B5EF4-FFF2-40B4-BE49-F238E27FC236}">
                <a16:creationId xmlns:a16="http://schemas.microsoft.com/office/drawing/2014/main" id="{BC42E0FD-A4D8-43B9-8CE6-955654DEB296}"/>
              </a:ext>
            </a:extLst>
          </p:cNvPr>
          <p:cNvSpPr/>
          <p:nvPr/>
        </p:nvSpPr>
        <p:spPr bwMode="auto">
          <a:xfrm>
            <a:off x="4270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p:txBody>
      </p:sp>
      <p:sp>
        <p:nvSpPr>
          <p:cNvPr id="40" name="Rectangle 39">
            <a:extLst>
              <a:ext uri="{FF2B5EF4-FFF2-40B4-BE49-F238E27FC236}">
                <a16:creationId xmlns:a16="http://schemas.microsoft.com/office/drawing/2014/main" id="{2A5D16CB-EB6E-4BBB-96FB-B2A4928FA7A3}"/>
              </a:ext>
            </a:extLst>
          </p:cNvPr>
          <p:cNvSpPr/>
          <p:nvPr/>
        </p:nvSpPr>
        <p:spPr bwMode="auto">
          <a:xfrm>
            <a:off x="334908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 Recovery Services vault</a:t>
            </a:r>
          </a:p>
        </p:txBody>
      </p:sp>
      <p:sp>
        <p:nvSpPr>
          <p:cNvPr id="41" name="Rectangle 40">
            <a:extLst>
              <a:ext uri="{FF2B5EF4-FFF2-40B4-BE49-F238E27FC236}">
                <a16:creationId xmlns:a16="http://schemas.microsoft.com/office/drawing/2014/main" id="{BE97ABC0-86EC-4452-8E2B-89E2D2E2792E}"/>
              </a:ext>
            </a:extLst>
          </p:cNvPr>
          <p:cNvSpPr/>
          <p:nvPr/>
        </p:nvSpPr>
        <p:spPr bwMode="auto">
          <a:xfrm>
            <a:off x="6271136"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Implement Azure virtual machine-level backup</a:t>
            </a:r>
          </a:p>
        </p:txBody>
      </p:sp>
      <p:sp>
        <p:nvSpPr>
          <p:cNvPr id="42" name="Rectangle 41">
            <a:extLst>
              <a:ext uri="{FF2B5EF4-FFF2-40B4-BE49-F238E27FC236}">
                <a16:creationId xmlns:a16="http://schemas.microsoft.com/office/drawing/2014/main" id="{55605CAE-7DE6-463E-9B75-F0E938173FF9}"/>
              </a:ext>
            </a:extLst>
          </p:cNvPr>
          <p:cNvSpPr/>
          <p:nvPr/>
        </p:nvSpPr>
        <p:spPr bwMode="auto">
          <a:xfrm>
            <a:off x="9193185" y="313380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Implement File and Folder backup</a:t>
            </a:r>
          </a:p>
        </p:txBody>
      </p:sp>
      <p:sp>
        <p:nvSpPr>
          <p:cNvPr id="43" name="Rectangle 42">
            <a:extLst>
              <a:ext uri="{FF2B5EF4-FFF2-40B4-BE49-F238E27FC236}">
                <a16:creationId xmlns:a16="http://schemas.microsoft.com/office/drawing/2014/main" id="{BADAB0AD-F447-40F7-8834-76A1840F84E0}"/>
              </a:ext>
            </a:extLst>
          </p:cNvPr>
          <p:cNvSpPr/>
          <p:nvPr/>
        </p:nvSpPr>
        <p:spPr bwMode="auto">
          <a:xfrm>
            <a:off x="4270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Perform file recovery by using Azure Recovery Services agent</a:t>
            </a:r>
          </a:p>
        </p:txBody>
      </p:sp>
      <p:sp>
        <p:nvSpPr>
          <p:cNvPr id="44" name="Rectangle 43">
            <a:extLst>
              <a:ext uri="{FF2B5EF4-FFF2-40B4-BE49-F238E27FC236}">
                <a16:creationId xmlns:a16="http://schemas.microsoft.com/office/drawing/2014/main" id="{388B84A1-0D6B-4EFA-9273-0077A4DA3E1C}"/>
              </a:ext>
            </a:extLst>
          </p:cNvPr>
          <p:cNvSpPr/>
          <p:nvPr/>
        </p:nvSpPr>
        <p:spPr bwMode="auto">
          <a:xfrm>
            <a:off x="334908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Perform file recovery by using Azure virtual machine snapshots</a:t>
            </a:r>
          </a:p>
        </p:txBody>
      </p:sp>
      <p:sp>
        <p:nvSpPr>
          <p:cNvPr id="45" name="Rectangle 44">
            <a:extLst>
              <a:ext uri="{FF2B5EF4-FFF2-40B4-BE49-F238E27FC236}">
                <a16:creationId xmlns:a16="http://schemas.microsoft.com/office/drawing/2014/main" id="{CA33D66D-FE14-4B4F-A62B-606559051A23}"/>
              </a:ext>
            </a:extLst>
          </p:cNvPr>
          <p:cNvSpPr/>
          <p:nvPr/>
        </p:nvSpPr>
        <p:spPr bwMode="auto">
          <a:xfrm>
            <a:off x="6271136" y="4539599"/>
            <a:ext cx="2769140" cy="13116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7:</a:t>
            </a:r>
            <a:br>
              <a:rPr lang="en-US" dirty="0">
                <a:solidFill>
                  <a:schemeClr val="tx1"/>
                </a:solidFill>
                <a:cs typeface="Segoe UI Semilight"/>
              </a:rPr>
            </a:br>
            <a:r>
              <a:rPr lang="en-US" dirty="0">
                <a:solidFill>
                  <a:schemeClr val="tx1"/>
                </a:solidFill>
                <a:cs typeface="Segoe UI Semilight"/>
              </a:rPr>
              <a:t>Review the Azure Recovery Services soft delete functionality</a:t>
            </a:r>
          </a:p>
        </p:txBody>
      </p:sp>
      <p:sp>
        <p:nvSpPr>
          <p:cNvPr id="2" name="Text Placeholder 2">
            <a:extLst>
              <a:ext uri="{FF2B5EF4-FFF2-40B4-BE49-F238E27FC236}">
                <a16:creationId xmlns:a16="http://schemas.microsoft.com/office/drawing/2014/main" id="{42ACE91D-A44C-4242-B64E-DF464150557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3" name="arrow_15">
            <a:extLst>
              <a:ext uri="{FF2B5EF4-FFF2-40B4-BE49-F238E27FC236}">
                <a16:creationId xmlns:a16="http://schemas.microsoft.com/office/drawing/2014/main" id="{EB453DD1-EECF-4A75-846C-27A38AC9C6D4}"/>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0329016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8EF-F5C3-4790-859D-036DD1AA091F}"/>
              </a:ext>
            </a:extLst>
          </p:cNvPr>
          <p:cNvSpPr>
            <a:spLocks noGrp="1"/>
          </p:cNvSpPr>
          <p:nvPr>
            <p:ph type="title"/>
          </p:nvPr>
        </p:nvSpPr>
        <p:spPr/>
        <p:txBody>
          <a:bodyPr/>
          <a:lstStyle/>
          <a:p>
            <a:r>
              <a:rPr lang="en-US" dirty="0"/>
              <a:t>Lab 10 – Architecture diagram</a:t>
            </a:r>
          </a:p>
        </p:txBody>
      </p:sp>
      <p:sp>
        <p:nvSpPr>
          <p:cNvPr id="34" name="Rectangle 33">
            <a:extLst>
              <a:ext uri="{FF2B5EF4-FFF2-40B4-BE49-F238E27FC236}">
                <a16:creationId xmlns:a16="http://schemas.microsoft.com/office/drawing/2014/main" id="{C573D885-9B7A-4D1B-A829-9C5A01665570}"/>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99" name="Group 98" descr="Architecture diagram of the detailed lab steps. ">
            <a:extLst>
              <a:ext uri="{FF2B5EF4-FFF2-40B4-BE49-F238E27FC236}">
                <a16:creationId xmlns:a16="http://schemas.microsoft.com/office/drawing/2014/main" id="{6E2B29D5-E721-4F09-8A57-5A469430451C}"/>
              </a:ext>
            </a:extLst>
          </p:cNvPr>
          <p:cNvGrpSpPr/>
          <p:nvPr/>
        </p:nvGrpSpPr>
        <p:grpSpPr>
          <a:xfrm>
            <a:off x="2059447" y="1251072"/>
            <a:ext cx="8245491" cy="5019100"/>
            <a:chOff x="2059447" y="1251072"/>
            <a:chExt cx="8245491" cy="5019100"/>
          </a:xfrm>
        </p:grpSpPr>
        <p:sp>
          <p:nvSpPr>
            <p:cNvPr id="39" name="Rectangle 38">
              <a:extLst>
                <a:ext uri="{FF2B5EF4-FFF2-40B4-BE49-F238E27FC236}">
                  <a16:creationId xmlns:a16="http://schemas.microsoft.com/office/drawing/2014/main" id="{777BF1B0-D25A-435E-9E2B-B64C37FB31F6}"/>
                </a:ext>
              </a:extLst>
            </p:cNvPr>
            <p:cNvSpPr/>
            <p:nvPr/>
          </p:nvSpPr>
          <p:spPr bwMode="auto">
            <a:xfrm>
              <a:off x="6156789" y="1251072"/>
              <a:ext cx="4148149"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descr="Architecture diagram of the detailed lab steps. ">
              <a:extLst>
                <a:ext uri="{FF2B5EF4-FFF2-40B4-BE49-F238E27FC236}">
                  <a16:creationId xmlns:a16="http://schemas.microsoft.com/office/drawing/2014/main" id="{B91F965A-0B80-4CC9-871B-EFAA1542B9C9}"/>
                </a:ext>
              </a:extLst>
            </p:cNvPr>
            <p:cNvGrpSpPr/>
            <p:nvPr/>
          </p:nvGrpSpPr>
          <p:grpSpPr>
            <a:xfrm>
              <a:off x="2059447" y="1251072"/>
              <a:ext cx="7936677" cy="5019100"/>
              <a:chOff x="1806896" y="1251072"/>
              <a:chExt cx="7936677" cy="5019100"/>
            </a:xfrm>
          </p:grpSpPr>
          <p:sp>
            <p:nvSpPr>
              <p:cNvPr id="37" name="Rectangle 36">
                <a:extLst>
                  <a:ext uri="{FF2B5EF4-FFF2-40B4-BE49-F238E27FC236}">
                    <a16:creationId xmlns:a16="http://schemas.microsoft.com/office/drawing/2014/main" id="{DC4FA8F3-48B3-40A4-A743-194F884B3B61}"/>
                  </a:ext>
                </a:extLst>
              </p:cNvPr>
              <p:cNvSpPr/>
              <p:nvPr/>
            </p:nvSpPr>
            <p:spPr bwMode="auto">
              <a:xfrm>
                <a:off x="1806896" y="1251072"/>
                <a:ext cx="3692926"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6562013-65F7-48F6-88B6-DBA01A86DA2E}"/>
                  </a:ext>
                </a:extLst>
              </p:cNvPr>
              <p:cNvSpPr/>
              <p:nvPr/>
            </p:nvSpPr>
            <p:spPr bwMode="auto">
              <a:xfrm>
                <a:off x="3232190" y="4511426"/>
                <a:ext cx="6086471" cy="138835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E3683879-ED99-4FA7-B449-6A3AE1A614DD}"/>
                  </a:ext>
                </a:extLst>
              </p:cNvPr>
              <p:cNvSpPr/>
              <p:nvPr/>
            </p:nvSpPr>
            <p:spPr bwMode="auto">
              <a:xfrm>
                <a:off x="3232189" y="2843207"/>
                <a:ext cx="6086472" cy="1451455"/>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Graphic 44">
                <a:extLst>
                  <a:ext uri="{FF2B5EF4-FFF2-40B4-BE49-F238E27FC236}">
                    <a16:creationId xmlns:a16="http://schemas.microsoft.com/office/drawing/2014/main" id="{917AC7B0-544C-45DC-8C52-10DA4135D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765" y="2043666"/>
                <a:ext cx="412418" cy="412418"/>
              </a:xfrm>
              <a:prstGeom prst="rect">
                <a:avLst/>
              </a:prstGeom>
            </p:spPr>
          </p:pic>
          <p:sp>
            <p:nvSpPr>
              <p:cNvPr id="47" name="Rectangle 46">
                <a:extLst>
                  <a:ext uri="{FF2B5EF4-FFF2-40B4-BE49-F238E27FC236}">
                    <a16:creationId xmlns:a16="http://schemas.microsoft.com/office/drawing/2014/main" id="{0397343F-ACD3-47F9-B2EC-20DA250ECA01}"/>
                  </a:ext>
                </a:extLst>
              </p:cNvPr>
              <p:cNvSpPr/>
              <p:nvPr/>
            </p:nvSpPr>
            <p:spPr bwMode="auto">
              <a:xfrm>
                <a:off x="2174386" y="2399815"/>
                <a:ext cx="3004699" cy="366452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9" name="TextBox 48">
                <a:extLst>
                  <a:ext uri="{FF2B5EF4-FFF2-40B4-BE49-F238E27FC236}">
                    <a16:creationId xmlns:a16="http://schemas.microsoft.com/office/drawing/2014/main" id="{1E01DA05-4CB8-4EE5-8844-1AC555CB1EEA}"/>
                  </a:ext>
                </a:extLst>
              </p:cNvPr>
              <p:cNvSpPr txBox="1"/>
              <p:nvPr/>
            </p:nvSpPr>
            <p:spPr>
              <a:xfrm>
                <a:off x="2596183" y="2080289"/>
                <a:ext cx="2688259" cy="271554"/>
              </a:xfrm>
              <a:prstGeom prst="rect">
                <a:avLst/>
              </a:prstGeom>
              <a:noFill/>
            </p:spPr>
            <p:txBody>
              <a:bodyPr wrap="square">
                <a:spAutoFit/>
              </a:bodyPr>
              <a:lstStyle/>
              <a:p>
                <a:r>
                  <a:rPr lang="fr-FR" sz="1176" b="1" dirty="0"/>
                  <a:t>az104-10-vnet </a:t>
                </a:r>
                <a:r>
                  <a:rPr lang="fr-FR" sz="1176" dirty="0"/>
                  <a:t>10.0.0.0/24</a:t>
                </a:r>
              </a:p>
            </p:txBody>
          </p:sp>
          <p:sp>
            <p:nvSpPr>
              <p:cNvPr id="51" name="Rectangle 50">
                <a:extLst>
                  <a:ext uri="{FF2B5EF4-FFF2-40B4-BE49-F238E27FC236}">
                    <a16:creationId xmlns:a16="http://schemas.microsoft.com/office/drawing/2014/main" id="{374F379B-8A70-436E-8F6C-588966AF4C3B}"/>
                  </a:ext>
                </a:extLst>
              </p:cNvPr>
              <p:cNvSpPr/>
              <p:nvPr/>
            </p:nvSpPr>
            <p:spPr bwMode="auto">
              <a:xfrm>
                <a:off x="2395136" y="2707992"/>
                <a:ext cx="2672113" cy="327328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3" name="TextBox 52">
                <a:extLst>
                  <a:ext uri="{FF2B5EF4-FFF2-40B4-BE49-F238E27FC236}">
                    <a16:creationId xmlns:a16="http://schemas.microsoft.com/office/drawing/2014/main" id="{571113C6-21CA-4D3C-9A36-ACCEC9BA922A}"/>
                  </a:ext>
                </a:extLst>
              </p:cNvPr>
              <p:cNvSpPr txBox="1"/>
              <p:nvPr/>
            </p:nvSpPr>
            <p:spPr>
              <a:xfrm>
                <a:off x="2372064" y="2452566"/>
                <a:ext cx="1848143" cy="271554"/>
              </a:xfrm>
              <a:prstGeom prst="rect">
                <a:avLst/>
              </a:prstGeom>
              <a:noFill/>
            </p:spPr>
            <p:txBody>
              <a:bodyPr wrap="square">
                <a:spAutoFit/>
              </a:bodyPr>
              <a:lstStyle/>
              <a:p>
                <a:r>
                  <a:rPr lang="fr-FR" sz="1176" b="1" dirty="0"/>
                  <a:t>Subnet0 </a:t>
                </a:r>
                <a:r>
                  <a:rPr lang="fr-FR" sz="1176" dirty="0"/>
                  <a:t>10.0.0.0/26</a:t>
                </a:r>
              </a:p>
            </p:txBody>
          </p:sp>
          <p:sp>
            <p:nvSpPr>
              <p:cNvPr id="55" name="TextBox 54">
                <a:extLst>
                  <a:ext uri="{FF2B5EF4-FFF2-40B4-BE49-F238E27FC236}">
                    <a16:creationId xmlns:a16="http://schemas.microsoft.com/office/drawing/2014/main" id="{0321EBC7-C09C-4DD7-9DC3-A030BB4A29C7}"/>
                  </a:ext>
                </a:extLst>
              </p:cNvPr>
              <p:cNvSpPr txBox="1"/>
              <p:nvPr/>
            </p:nvSpPr>
            <p:spPr>
              <a:xfrm>
                <a:off x="2340356" y="1655947"/>
                <a:ext cx="1297732" cy="271554"/>
              </a:xfrm>
              <a:prstGeom prst="rect">
                <a:avLst/>
              </a:prstGeom>
              <a:noFill/>
            </p:spPr>
            <p:txBody>
              <a:bodyPr wrap="square">
                <a:spAutoFit/>
              </a:bodyPr>
              <a:lstStyle/>
              <a:p>
                <a:r>
                  <a:rPr lang="fr-FR" sz="1176" b="1" dirty="0"/>
                  <a:t>az104-10-rg0</a:t>
                </a:r>
              </a:p>
            </p:txBody>
          </p:sp>
          <p:sp>
            <p:nvSpPr>
              <p:cNvPr id="57" name="Rectangle 56">
                <a:extLst>
                  <a:ext uri="{FF2B5EF4-FFF2-40B4-BE49-F238E27FC236}">
                    <a16:creationId xmlns:a16="http://schemas.microsoft.com/office/drawing/2014/main" id="{8F0FE42D-CCE5-4226-8F65-D89BD3186F6F}"/>
                  </a:ext>
                </a:extLst>
              </p:cNvPr>
              <p:cNvSpPr/>
              <p:nvPr/>
            </p:nvSpPr>
            <p:spPr bwMode="auto">
              <a:xfrm>
                <a:off x="1924009" y="2032317"/>
                <a:ext cx="3406546" cy="410643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9" name="Graphic 58">
                <a:extLst>
                  <a:ext uri="{FF2B5EF4-FFF2-40B4-BE49-F238E27FC236}">
                    <a16:creationId xmlns:a16="http://schemas.microsoft.com/office/drawing/2014/main" id="{FA29B363-5071-4A1C-9DD5-338170823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7432" y="1604561"/>
                <a:ext cx="376369" cy="376369"/>
              </a:xfrm>
              <a:prstGeom prst="rect">
                <a:avLst/>
              </a:prstGeom>
            </p:spPr>
          </p:pic>
          <p:sp>
            <p:nvSpPr>
              <p:cNvPr id="61" name="TextBox 60">
                <a:extLst>
                  <a:ext uri="{FF2B5EF4-FFF2-40B4-BE49-F238E27FC236}">
                    <a16:creationId xmlns:a16="http://schemas.microsoft.com/office/drawing/2014/main" id="{D4622722-420D-48A6-B9DA-DA93569C6D2F}"/>
                  </a:ext>
                </a:extLst>
              </p:cNvPr>
              <p:cNvSpPr txBox="1"/>
              <p:nvPr/>
            </p:nvSpPr>
            <p:spPr>
              <a:xfrm>
                <a:off x="1806896" y="1301536"/>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63" name="TextBox 62">
                <a:extLst>
                  <a:ext uri="{FF2B5EF4-FFF2-40B4-BE49-F238E27FC236}">
                    <a16:creationId xmlns:a16="http://schemas.microsoft.com/office/drawing/2014/main" id="{15D567D1-CD38-44A9-BA8F-C206B668C2CE}"/>
                  </a:ext>
                </a:extLst>
              </p:cNvPr>
              <p:cNvSpPr txBox="1"/>
              <p:nvPr/>
            </p:nvSpPr>
            <p:spPr>
              <a:xfrm>
                <a:off x="6593645" y="1636204"/>
                <a:ext cx="1297732" cy="271554"/>
              </a:xfrm>
              <a:prstGeom prst="rect">
                <a:avLst/>
              </a:prstGeom>
              <a:noFill/>
            </p:spPr>
            <p:txBody>
              <a:bodyPr wrap="square">
                <a:spAutoFit/>
              </a:bodyPr>
              <a:lstStyle/>
              <a:p>
                <a:r>
                  <a:rPr lang="fr-FR" sz="1176" b="1" dirty="0"/>
                  <a:t>az104-10-rg1</a:t>
                </a:r>
              </a:p>
            </p:txBody>
          </p:sp>
          <p:sp>
            <p:nvSpPr>
              <p:cNvPr id="65" name="Rectangle 64">
                <a:extLst>
                  <a:ext uri="{FF2B5EF4-FFF2-40B4-BE49-F238E27FC236}">
                    <a16:creationId xmlns:a16="http://schemas.microsoft.com/office/drawing/2014/main" id="{D83F7B2C-C8A3-4177-947E-08522670630A}"/>
                  </a:ext>
                </a:extLst>
              </p:cNvPr>
              <p:cNvSpPr/>
              <p:nvPr/>
            </p:nvSpPr>
            <p:spPr bwMode="auto">
              <a:xfrm>
                <a:off x="6167542" y="1980930"/>
                <a:ext cx="3576031" cy="415782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67" name="TextBox 66">
                <a:extLst>
                  <a:ext uri="{FF2B5EF4-FFF2-40B4-BE49-F238E27FC236}">
                    <a16:creationId xmlns:a16="http://schemas.microsoft.com/office/drawing/2014/main" id="{3FDB24CC-1777-4A60-A985-094AD5819ECD}"/>
                  </a:ext>
                </a:extLst>
              </p:cNvPr>
              <p:cNvSpPr txBox="1"/>
              <p:nvPr/>
            </p:nvSpPr>
            <p:spPr>
              <a:xfrm>
                <a:off x="5904238" y="1321418"/>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69" name="Graphic 68">
                <a:extLst>
                  <a:ext uri="{FF2B5EF4-FFF2-40B4-BE49-F238E27FC236}">
                    <a16:creationId xmlns:a16="http://schemas.microsoft.com/office/drawing/2014/main" id="{7E486832-E799-4D61-B415-132D84D0FD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3428" y="2015303"/>
                <a:ext cx="535017" cy="535017"/>
              </a:xfrm>
              <a:prstGeom prst="rect">
                <a:avLst/>
              </a:prstGeom>
            </p:spPr>
          </p:pic>
          <p:pic>
            <p:nvPicPr>
              <p:cNvPr id="71" name="Graphic 70">
                <a:extLst>
                  <a:ext uri="{FF2B5EF4-FFF2-40B4-BE49-F238E27FC236}">
                    <a16:creationId xmlns:a16="http://schemas.microsoft.com/office/drawing/2014/main" id="{F3A8A031-B9D3-4F34-9172-EF92B0D82F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0721" y="1584817"/>
                <a:ext cx="376369" cy="376369"/>
              </a:xfrm>
              <a:prstGeom prst="rect">
                <a:avLst/>
              </a:prstGeom>
            </p:spPr>
          </p:pic>
          <p:sp>
            <p:nvSpPr>
              <p:cNvPr id="73" name="TextBox 72">
                <a:extLst>
                  <a:ext uri="{FF2B5EF4-FFF2-40B4-BE49-F238E27FC236}">
                    <a16:creationId xmlns:a16="http://schemas.microsoft.com/office/drawing/2014/main" id="{9772EC61-F79A-4416-82F6-7C74BB8E1B6C}"/>
                  </a:ext>
                </a:extLst>
              </p:cNvPr>
              <p:cNvSpPr txBox="1"/>
              <p:nvPr/>
            </p:nvSpPr>
            <p:spPr>
              <a:xfrm>
                <a:off x="7388039" y="2502927"/>
                <a:ext cx="1297732" cy="271554"/>
              </a:xfrm>
              <a:prstGeom prst="rect">
                <a:avLst/>
              </a:prstGeom>
              <a:noFill/>
            </p:spPr>
            <p:txBody>
              <a:bodyPr wrap="square">
                <a:spAutoFit/>
              </a:bodyPr>
              <a:lstStyle/>
              <a:p>
                <a:r>
                  <a:rPr lang="fr-FR" sz="1176" b="1" dirty="0"/>
                  <a:t>az104-10-rsv1</a:t>
                </a:r>
              </a:p>
            </p:txBody>
          </p:sp>
          <p:pic>
            <p:nvPicPr>
              <p:cNvPr id="75" name="Graphic 74">
                <a:extLst>
                  <a:ext uri="{FF2B5EF4-FFF2-40B4-BE49-F238E27FC236}">
                    <a16:creationId xmlns:a16="http://schemas.microsoft.com/office/drawing/2014/main" id="{C1C29944-786D-46B3-8428-746B96BBCBCE}"/>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85855" y="3293746"/>
                <a:ext cx="452590" cy="452590"/>
              </a:xfrm>
              <a:prstGeom prst="rect">
                <a:avLst/>
              </a:prstGeom>
            </p:spPr>
          </p:pic>
          <p:sp>
            <p:nvSpPr>
              <p:cNvPr id="77" name="TextBox 76">
                <a:extLst>
                  <a:ext uri="{FF2B5EF4-FFF2-40B4-BE49-F238E27FC236}">
                    <a16:creationId xmlns:a16="http://schemas.microsoft.com/office/drawing/2014/main" id="{29B05A1B-08C7-47B7-81FD-99F7CE88A6FC}"/>
                  </a:ext>
                </a:extLst>
              </p:cNvPr>
              <p:cNvSpPr txBox="1"/>
              <p:nvPr/>
            </p:nvSpPr>
            <p:spPr>
              <a:xfrm>
                <a:off x="3240788" y="2821226"/>
                <a:ext cx="2353975" cy="45422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 Backup VM</a:t>
                </a:r>
              </a:p>
              <a:p>
                <a:r>
                  <a:rPr lang="fr-FR" sz="1176" b="1" dirty="0" err="1">
                    <a:solidFill>
                      <a:schemeClr val="tx2">
                        <a:lumMod val="50000"/>
                      </a:schemeClr>
                    </a:solidFill>
                  </a:rPr>
                  <a:t>Task</a:t>
                </a:r>
                <a:r>
                  <a:rPr lang="fr-FR" sz="1176" b="1" dirty="0">
                    <a:solidFill>
                      <a:schemeClr val="tx2">
                        <a:lumMod val="50000"/>
                      </a:schemeClr>
                    </a:solidFill>
                  </a:rPr>
                  <a:t> 6: </a:t>
                </a:r>
                <a:r>
                  <a:rPr lang="fr-FR" sz="1176" b="1" dirty="0" err="1">
                    <a:solidFill>
                      <a:schemeClr val="tx2">
                        <a:lumMod val="50000"/>
                      </a:schemeClr>
                    </a:solidFill>
                  </a:rPr>
                  <a:t>Recover</a:t>
                </a:r>
                <a:r>
                  <a:rPr lang="fr-FR" sz="1176" b="1" dirty="0">
                    <a:solidFill>
                      <a:schemeClr val="tx2">
                        <a:lumMod val="50000"/>
                      </a:schemeClr>
                    </a:solidFill>
                  </a:rPr>
                  <a:t> File </a:t>
                </a:r>
              </a:p>
            </p:txBody>
          </p:sp>
          <p:sp>
            <p:nvSpPr>
              <p:cNvPr id="79" name="TextBox 78">
                <a:extLst>
                  <a:ext uri="{FF2B5EF4-FFF2-40B4-BE49-F238E27FC236}">
                    <a16:creationId xmlns:a16="http://schemas.microsoft.com/office/drawing/2014/main" id="{C0F5E50C-CF9B-41C7-9F81-0C8B90FF2E83}"/>
                  </a:ext>
                </a:extLst>
              </p:cNvPr>
              <p:cNvSpPr txBox="1"/>
              <p:nvPr/>
            </p:nvSpPr>
            <p:spPr>
              <a:xfrm>
                <a:off x="7051853" y="3832883"/>
                <a:ext cx="1854732" cy="452590"/>
              </a:xfrm>
              <a:prstGeom prst="rect">
                <a:avLst/>
              </a:prstGeom>
              <a:noFill/>
            </p:spPr>
            <p:txBody>
              <a:bodyPr wrap="square">
                <a:spAutoFit/>
              </a:bodyPr>
              <a:lstStyle/>
              <a:p>
                <a:r>
                  <a:rPr lang="fr-FR" sz="1176" b="1" dirty="0"/>
                  <a:t>az104-10-vm0 Backup </a:t>
                </a:r>
              </a:p>
              <a:p>
                <a:r>
                  <a:rPr lang="fr-FR" sz="1176" b="1" dirty="0"/>
                  <a:t> </a:t>
                </a:r>
              </a:p>
            </p:txBody>
          </p:sp>
          <p:sp>
            <p:nvSpPr>
              <p:cNvPr id="81" name="TextBox 80">
                <a:extLst>
                  <a:ext uri="{FF2B5EF4-FFF2-40B4-BE49-F238E27FC236}">
                    <a16:creationId xmlns:a16="http://schemas.microsoft.com/office/drawing/2014/main" id="{FA6AFAC7-7AFF-46B7-8C70-EF4D7630E767}"/>
                  </a:ext>
                </a:extLst>
              </p:cNvPr>
              <p:cNvSpPr txBox="1"/>
              <p:nvPr/>
            </p:nvSpPr>
            <p:spPr>
              <a:xfrm>
                <a:off x="3232189" y="4504497"/>
                <a:ext cx="1965543" cy="45422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 Backup File</a:t>
                </a:r>
              </a:p>
              <a:p>
                <a:r>
                  <a:rPr lang="fr-FR" sz="1176" b="1" dirty="0" err="1">
                    <a:solidFill>
                      <a:schemeClr val="tx2">
                        <a:lumMod val="50000"/>
                      </a:schemeClr>
                    </a:solidFill>
                  </a:rPr>
                  <a:t>Task</a:t>
                </a:r>
                <a:r>
                  <a:rPr lang="fr-FR" sz="1176" b="1" dirty="0">
                    <a:solidFill>
                      <a:schemeClr val="tx2">
                        <a:lumMod val="50000"/>
                      </a:schemeClr>
                    </a:solidFill>
                  </a:rPr>
                  <a:t> 5: </a:t>
                </a:r>
                <a:r>
                  <a:rPr lang="fr-FR" sz="1176" b="1" dirty="0" err="1">
                    <a:solidFill>
                      <a:schemeClr val="tx2">
                        <a:lumMod val="50000"/>
                      </a:schemeClr>
                    </a:solidFill>
                  </a:rPr>
                  <a:t>Recover</a:t>
                </a:r>
                <a:r>
                  <a:rPr lang="fr-FR" sz="1176" b="1" dirty="0">
                    <a:solidFill>
                      <a:schemeClr val="tx2">
                        <a:lumMod val="50000"/>
                      </a:schemeClr>
                    </a:solidFill>
                  </a:rPr>
                  <a:t> File</a:t>
                </a:r>
              </a:p>
            </p:txBody>
          </p:sp>
          <p:pic>
            <p:nvPicPr>
              <p:cNvPr id="83" name="Graphic 82" descr="Paper">
                <a:extLst>
                  <a:ext uri="{FF2B5EF4-FFF2-40B4-BE49-F238E27FC236}">
                    <a16:creationId xmlns:a16="http://schemas.microsoft.com/office/drawing/2014/main" id="{550FE6C1-1109-4ECE-BF8E-B2915D0299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35760" y="4913530"/>
                <a:ext cx="540386" cy="540386"/>
              </a:xfrm>
              <a:prstGeom prst="rect">
                <a:avLst/>
              </a:prstGeom>
            </p:spPr>
          </p:pic>
          <p:sp>
            <p:nvSpPr>
              <p:cNvPr id="85" name="TextBox 84">
                <a:extLst>
                  <a:ext uri="{FF2B5EF4-FFF2-40B4-BE49-F238E27FC236}">
                    <a16:creationId xmlns:a16="http://schemas.microsoft.com/office/drawing/2014/main" id="{0433D08D-494A-4E62-8110-71E6343B8747}"/>
                  </a:ext>
                </a:extLst>
              </p:cNvPr>
              <p:cNvSpPr txBox="1"/>
              <p:nvPr/>
            </p:nvSpPr>
            <p:spPr>
              <a:xfrm>
                <a:off x="6154073" y="5447189"/>
                <a:ext cx="3376946" cy="452590"/>
              </a:xfrm>
              <a:prstGeom prst="rect">
                <a:avLst/>
              </a:prstGeom>
              <a:noFill/>
            </p:spPr>
            <p:txBody>
              <a:bodyPr wrap="square">
                <a:spAutoFit/>
              </a:bodyPr>
              <a:lstStyle/>
              <a:p>
                <a:pPr algn="ctr"/>
                <a:r>
                  <a:rPr lang="fr-FR" sz="1176" b="1" dirty="0"/>
                  <a:t>File Backup </a:t>
                </a:r>
                <a:r>
                  <a:rPr lang="fr-FR" sz="1176" b="1" dirty="0" err="1"/>
                  <a:t>from</a:t>
                </a:r>
                <a:r>
                  <a:rPr lang="fr-FR" sz="1176" b="1" dirty="0"/>
                  <a:t> az104-10-vm1</a:t>
                </a:r>
                <a:endParaRPr lang="fr-FR" sz="1176" dirty="0"/>
              </a:p>
              <a:p>
                <a:pPr algn="ctr"/>
                <a:r>
                  <a:rPr lang="fr-FR" sz="1176" dirty="0"/>
                  <a:t>C:\Windows\System32\drivers\etc\hosts</a:t>
                </a:r>
              </a:p>
            </p:txBody>
          </p:sp>
          <p:pic>
            <p:nvPicPr>
              <p:cNvPr id="87" name="Graphic 86">
                <a:extLst>
                  <a:ext uri="{FF2B5EF4-FFF2-40B4-BE49-F238E27FC236}">
                    <a16:creationId xmlns:a16="http://schemas.microsoft.com/office/drawing/2014/main" id="{9DB069F1-4F8E-4625-8A6A-2FC8591CA8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7712" y="5040223"/>
                <a:ext cx="492556" cy="492556"/>
              </a:xfrm>
              <a:prstGeom prst="rect">
                <a:avLst/>
              </a:prstGeom>
            </p:spPr>
          </p:pic>
          <p:sp>
            <p:nvSpPr>
              <p:cNvPr id="89" name="TextBox 88">
                <a:extLst>
                  <a:ext uri="{FF2B5EF4-FFF2-40B4-BE49-F238E27FC236}">
                    <a16:creationId xmlns:a16="http://schemas.microsoft.com/office/drawing/2014/main" id="{33329754-81E4-4C58-B732-519DAB7014C4}"/>
                  </a:ext>
                </a:extLst>
              </p:cNvPr>
              <p:cNvSpPr txBox="1"/>
              <p:nvPr/>
            </p:nvSpPr>
            <p:spPr>
              <a:xfrm>
                <a:off x="3565473" y="5490641"/>
                <a:ext cx="1322180" cy="633625"/>
              </a:xfrm>
              <a:prstGeom prst="rect">
                <a:avLst/>
              </a:prstGeom>
              <a:noFill/>
            </p:spPr>
            <p:txBody>
              <a:bodyPr wrap="square">
                <a:spAutoFit/>
              </a:bodyPr>
              <a:lstStyle/>
              <a:p>
                <a:pPr algn="ctr"/>
                <a:r>
                  <a:rPr lang="fr-FR" sz="1176" b="1" dirty="0"/>
                  <a:t>az104-10-vm1</a:t>
                </a:r>
              </a:p>
              <a:p>
                <a:pPr algn="ctr"/>
                <a:r>
                  <a:rPr lang="fr-FR" sz="1176" dirty="0"/>
                  <a:t>10.0.0.5</a:t>
                </a:r>
              </a:p>
              <a:p>
                <a:pPr algn="ctr"/>
                <a:endParaRPr lang="fr-FR" sz="1176" b="1" dirty="0"/>
              </a:p>
            </p:txBody>
          </p:sp>
          <p:cxnSp>
            <p:nvCxnSpPr>
              <p:cNvPr id="91" name="Straight Arrow Connector 90">
                <a:extLst>
                  <a:ext uri="{FF2B5EF4-FFF2-40B4-BE49-F238E27FC236}">
                    <a16:creationId xmlns:a16="http://schemas.microsoft.com/office/drawing/2014/main" id="{9BC636D6-4233-48AC-BC29-0989340E3F15}"/>
                  </a:ext>
                </a:extLst>
              </p:cNvPr>
              <p:cNvCxnSpPr>
                <a:cxnSpLocks/>
              </p:cNvCxnSpPr>
              <p:nvPr/>
            </p:nvCxnSpPr>
            <p:spPr>
              <a:xfrm>
                <a:off x="4493084" y="5183723"/>
                <a:ext cx="30240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478F0D6-8A69-4D3E-B405-927E8923EABF}"/>
                  </a:ext>
                </a:extLst>
              </p:cNvPr>
              <p:cNvSpPr txBox="1"/>
              <p:nvPr/>
            </p:nvSpPr>
            <p:spPr>
              <a:xfrm>
                <a:off x="3553870" y="3842663"/>
                <a:ext cx="1322180" cy="633625"/>
              </a:xfrm>
              <a:prstGeom prst="rect">
                <a:avLst/>
              </a:prstGeom>
              <a:noFill/>
            </p:spPr>
            <p:txBody>
              <a:bodyPr wrap="square">
                <a:spAutoFit/>
              </a:bodyPr>
              <a:lstStyle/>
              <a:p>
                <a:pPr algn="ctr"/>
                <a:r>
                  <a:rPr lang="fr-FR" sz="1176" b="1" dirty="0"/>
                  <a:t>az104-10-vm0</a:t>
                </a:r>
              </a:p>
              <a:p>
                <a:pPr algn="ctr"/>
                <a:r>
                  <a:rPr lang="fr-FR" sz="1176" dirty="0"/>
                  <a:t>10.0.0.4</a:t>
                </a:r>
              </a:p>
              <a:p>
                <a:pPr algn="ctr"/>
                <a:endParaRPr lang="fr-FR" sz="1176" b="1" dirty="0"/>
              </a:p>
            </p:txBody>
          </p:sp>
          <p:pic>
            <p:nvPicPr>
              <p:cNvPr id="95" name="Graphic 94">
                <a:extLst>
                  <a:ext uri="{FF2B5EF4-FFF2-40B4-BE49-F238E27FC236}">
                    <a16:creationId xmlns:a16="http://schemas.microsoft.com/office/drawing/2014/main" id="{B6D0C7BF-C452-42D8-AD5D-81E61E7454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9522" y="3335379"/>
                <a:ext cx="492556" cy="492556"/>
              </a:xfrm>
              <a:prstGeom prst="rect">
                <a:avLst/>
              </a:prstGeom>
            </p:spPr>
          </p:pic>
        </p:grpSp>
        <p:sp>
          <p:nvSpPr>
            <p:cNvPr id="98" name="TextBox 97">
              <a:extLst>
                <a:ext uri="{FF2B5EF4-FFF2-40B4-BE49-F238E27FC236}">
                  <a16:creationId xmlns:a16="http://schemas.microsoft.com/office/drawing/2014/main" id="{07D0A4AE-EC9E-4728-9D1F-5CA6E9BE2A8A}"/>
                </a:ext>
              </a:extLst>
            </p:cNvPr>
            <p:cNvSpPr txBox="1"/>
            <p:nvPr/>
          </p:nvSpPr>
          <p:spPr>
            <a:xfrm>
              <a:off x="8615023" y="2196468"/>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7</a:t>
              </a:r>
            </a:p>
          </p:txBody>
        </p:sp>
      </p:grpSp>
    </p:spTree>
    <p:extLst>
      <p:ext uri="{BB962C8B-B14F-4D97-AF65-F5344CB8AC3E}">
        <p14:creationId xmlns:p14="http://schemas.microsoft.com/office/powerpoint/2010/main" val="5786691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52E49E-C399-4EC8-B5AC-9D50248ACAF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FCBAB211-2994-4416-8CAA-73DB47B5213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703" y="2735155"/>
            <a:ext cx="1524213" cy="1524213"/>
          </a:xfrm>
          <a:prstGeom prst="rect">
            <a:avLst/>
          </a:prstGeom>
        </p:spPr>
      </p:pic>
    </p:spTree>
    <p:extLst>
      <p:ext uri="{BB962C8B-B14F-4D97-AF65-F5344CB8AC3E}">
        <p14:creationId xmlns:p14="http://schemas.microsoft.com/office/powerpoint/2010/main" val="21890767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Workload Protection Needs</a:t>
            </a:r>
          </a:p>
        </p:txBody>
      </p:sp>
      <p:sp>
        <p:nvSpPr>
          <p:cNvPr id="18" name="Rectangle 17">
            <a:extLst>
              <a:ext uri="{FF2B5EF4-FFF2-40B4-BE49-F238E27FC236}">
                <a16:creationId xmlns:a16="http://schemas.microsoft.com/office/drawing/2014/main" id="{8C971E5D-E04C-47A5-86E1-E95C8244931D}"/>
              </a:ext>
              <a:ext uri="{C183D7F6-B498-43B3-948B-1728B52AA6E4}">
                <adec:decorative xmlns:adec="http://schemas.microsoft.com/office/drawing/2017/decorative" val="0"/>
              </a:ext>
            </a:extLst>
          </p:cNvPr>
          <p:cNvSpPr/>
          <p:nvPr/>
        </p:nvSpPr>
        <p:spPr bwMode="auto">
          <a:xfrm>
            <a:off x="427037" y="1262744"/>
            <a:ext cx="5431747" cy="862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Many backup options are available</a:t>
            </a:r>
          </a:p>
        </p:txBody>
      </p:sp>
      <p:sp>
        <p:nvSpPr>
          <p:cNvPr id="19" name="Rectangle 18">
            <a:extLst>
              <a:ext uri="{FF2B5EF4-FFF2-40B4-BE49-F238E27FC236}">
                <a16:creationId xmlns:a16="http://schemas.microsoft.com/office/drawing/2014/main" id="{981BD105-67EF-4325-A069-AA0DDD391397}"/>
              </a:ext>
              <a:ext uri="{C183D7F6-B498-43B3-948B-1728B52AA6E4}">
                <adec:decorative xmlns:adec="http://schemas.microsoft.com/office/drawing/2017/decorative" val="0"/>
              </a:ext>
            </a:extLst>
          </p:cNvPr>
          <p:cNvSpPr/>
          <p:nvPr/>
        </p:nvSpPr>
        <p:spPr bwMode="auto">
          <a:xfrm>
            <a:off x="427037" y="2290321"/>
            <a:ext cx="5431747" cy="862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How the workload is being protected today?</a:t>
            </a:r>
          </a:p>
        </p:txBody>
      </p:sp>
      <p:sp>
        <p:nvSpPr>
          <p:cNvPr id="20" name="Rectangle 19">
            <a:extLst>
              <a:ext uri="{FF2B5EF4-FFF2-40B4-BE49-F238E27FC236}">
                <a16:creationId xmlns:a16="http://schemas.microsoft.com/office/drawing/2014/main" id="{29601BA8-EF07-475D-A986-57034C3D8EA3}"/>
              </a:ext>
              <a:ext uri="{C183D7F6-B498-43B3-948B-1728B52AA6E4}">
                <adec:decorative xmlns:adec="http://schemas.microsoft.com/office/drawing/2017/decorative" val="0"/>
              </a:ext>
            </a:extLst>
          </p:cNvPr>
          <p:cNvSpPr/>
          <p:nvPr/>
        </p:nvSpPr>
        <p:spPr bwMode="auto">
          <a:xfrm>
            <a:off x="427036" y="3317898"/>
            <a:ext cx="5431747" cy="862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How often is the workload is backed up?</a:t>
            </a:r>
          </a:p>
        </p:txBody>
      </p:sp>
      <p:sp>
        <p:nvSpPr>
          <p:cNvPr id="21" name="Rectangle 20">
            <a:extLst>
              <a:ext uri="{FF2B5EF4-FFF2-40B4-BE49-F238E27FC236}">
                <a16:creationId xmlns:a16="http://schemas.microsoft.com/office/drawing/2014/main" id="{45356E45-F188-4B35-AC4A-B2BA77AF7535}"/>
              </a:ext>
              <a:ext uri="{C183D7F6-B498-43B3-948B-1728B52AA6E4}">
                <adec:decorative xmlns:adec="http://schemas.microsoft.com/office/drawing/2017/decorative" val="0"/>
              </a:ext>
            </a:extLst>
          </p:cNvPr>
          <p:cNvSpPr/>
          <p:nvPr/>
        </p:nvSpPr>
        <p:spPr bwMode="auto">
          <a:xfrm>
            <a:off x="427035" y="4398849"/>
            <a:ext cx="5431747" cy="862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What types of backups are being done?</a:t>
            </a:r>
          </a:p>
        </p:txBody>
      </p:sp>
      <p:sp>
        <p:nvSpPr>
          <p:cNvPr id="28" name="Rectangle 27">
            <a:extLst>
              <a:ext uri="{FF2B5EF4-FFF2-40B4-BE49-F238E27FC236}">
                <a16:creationId xmlns:a16="http://schemas.microsoft.com/office/drawing/2014/main" id="{A557A913-F2EE-47A8-AD71-8BD167B599CB}"/>
              </a:ext>
              <a:ext uri="{C183D7F6-B498-43B3-948B-1728B52AA6E4}">
                <adec:decorative xmlns:adec="http://schemas.microsoft.com/office/drawing/2017/decorative" val="0"/>
              </a:ext>
            </a:extLst>
          </p:cNvPr>
          <p:cNvSpPr/>
          <p:nvPr/>
        </p:nvSpPr>
        <p:spPr bwMode="auto">
          <a:xfrm>
            <a:off x="427035" y="5466471"/>
            <a:ext cx="5431747" cy="93935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a:solidFill>
                  <a:schemeClr val="tx1"/>
                </a:solidFill>
              </a:rPr>
              <a:t>Is disaster recovery protection in place?</a:t>
            </a:r>
          </a:p>
        </p:txBody>
      </p:sp>
      <p:sp>
        <p:nvSpPr>
          <p:cNvPr id="22" name="Rectangle 21">
            <a:extLst>
              <a:ext uri="{FF2B5EF4-FFF2-40B4-BE49-F238E27FC236}">
                <a16:creationId xmlns:a16="http://schemas.microsoft.com/office/drawing/2014/main" id="{67EBED2C-2214-4423-BD2A-1080A21BCD61}"/>
              </a:ext>
              <a:ext uri="{C183D7F6-B498-43B3-948B-1728B52AA6E4}">
                <adec:decorative xmlns:adec="http://schemas.microsoft.com/office/drawing/2017/decorative" val="1"/>
              </a:ext>
            </a:extLst>
          </p:cNvPr>
          <p:cNvSpPr/>
          <p:nvPr/>
        </p:nvSpPr>
        <p:spPr bwMode="auto">
          <a:xfrm>
            <a:off x="6024213" y="1262743"/>
            <a:ext cx="5985226" cy="50990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Azure Marketplace. Shows different Backup services options available">
            <a:extLst>
              <a:ext uri="{FF2B5EF4-FFF2-40B4-BE49-F238E27FC236}">
                <a16:creationId xmlns:a16="http://schemas.microsoft.com/office/drawing/2014/main" id="{621D5AC3-D5E4-4469-A2D4-F28151739A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82142" y="1374861"/>
            <a:ext cx="5469368" cy="4622857"/>
          </a:xfrm>
          <a:prstGeom prst="rect">
            <a:avLst/>
          </a:prstGeom>
          <a:ln>
            <a:noFill/>
          </a:ln>
        </p:spPr>
      </p:pic>
    </p:spTree>
    <p:extLst>
      <p:ext uri="{BB962C8B-B14F-4D97-AF65-F5344CB8AC3E}">
        <p14:creationId xmlns:p14="http://schemas.microsoft.com/office/powerpoint/2010/main" val="28528963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70CF-4D51-422A-BBC3-397E87D503A1}"/>
              </a:ext>
            </a:extLst>
          </p:cNvPr>
          <p:cNvSpPr>
            <a:spLocks noGrp="1"/>
          </p:cNvSpPr>
          <p:nvPr>
            <p:ph type="title"/>
          </p:nvPr>
        </p:nvSpPr>
        <p:spPr/>
        <p:txBody>
          <a:bodyPr/>
          <a:lstStyle/>
          <a:p>
            <a:r>
              <a:rPr lang="en-US" dirty="0"/>
              <a:t>Azure to Azure Architecture</a:t>
            </a:r>
          </a:p>
        </p:txBody>
      </p:sp>
      <p:sp>
        <p:nvSpPr>
          <p:cNvPr id="8" name="Rectangle 7">
            <a:extLst>
              <a:ext uri="{FF2B5EF4-FFF2-40B4-BE49-F238E27FC236}">
                <a16:creationId xmlns:a16="http://schemas.microsoft.com/office/drawing/2014/main" id="{BA87E13F-67F7-436F-B2E7-5A8093EDAEFF}"/>
              </a:ext>
              <a:ext uri="{C183D7F6-B498-43B3-948B-1728B52AA6E4}">
                <adec:decorative xmlns:adec="http://schemas.microsoft.com/office/drawing/2017/decorative" val="0"/>
              </a:ext>
            </a:extLst>
          </p:cNvPr>
          <p:cNvSpPr/>
          <p:nvPr/>
        </p:nvSpPr>
        <p:spPr bwMode="auto">
          <a:xfrm>
            <a:off x="440353" y="1247141"/>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a:tabLst>
                <a:tab pos="231775" algn="l"/>
              </a:tabLst>
            </a:pPr>
            <a:r>
              <a:rPr lang="en-US" sz="2000" dirty="0">
                <a:solidFill>
                  <a:schemeClr val="tx1"/>
                </a:solidFill>
              </a:rPr>
              <a:t>VM is registered with Azure</a:t>
            </a:r>
            <a:br>
              <a:rPr lang="en-US" sz="2000" dirty="0">
                <a:solidFill>
                  <a:schemeClr val="tx1"/>
                </a:solidFill>
              </a:rPr>
            </a:br>
            <a:r>
              <a:rPr lang="en-US" sz="2000" dirty="0">
                <a:solidFill>
                  <a:schemeClr val="tx1"/>
                </a:solidFill>
              </a:rPr>
              <a:t>Site Recovery</a:t>
            </a:r>
          </a:p>
        </p:txBody>
      </p:sp>
      <p:sp>
        <p:nvSpPr>
          <p:cNvPr id="9" name="Rectangle 8">
            <a:extLst>
              <a:ext uri="{FF2B5EF4-FFF2-40B4-BE49-F238E27FC236}">
                <a16:creationId xmlns:a16="http://schemas.microsoft.com/office/drawing/2014/main" id="{23DBF060-D557-4FFC-AD21-7A4EB21DB0DF}"/>
              </a:ext>
              <a:ext uri="{C183D7F6-B498-43B3-948B-1728B52AA6E4}">
                <adec:decorative xmlns:adec="http://schemas.microsoft.com/office/drawing/2017/decorative" val="0"/>
              </a:ext>
            </a:extLst>
          </p:cNvPr>
          <p:cNvSpPr/>
          <p:nvPr/>
        </p:nvSpPr>
        <p:spPr bwMode="auto">
          <a:xfrm>
            <a:off x="440353" y="2504385"/>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2"/>
              <a:tabLst>
                <a:tab pos="342900" algn="l"/>
              </a:tabLst>
            </a:pPr>
            <a:r>
              <a:rPr lang="en-US" sz="2000" dirty="0">
                <a:solidFill>
                  <a:schemeClr val="tx1"/>
                </a:solidFill>
              </a:rPr>
              <a:t>Data is continuously replicated to cache</a:t>
            </a:r>
          </a:p>
        </p:txBody>
      </p:sp>
      <p:sp>
        <p:nvSpPr>
          <p:cNvPr id="10" name="Rectangle 9">
            <a:extLst>
              <a:ext uri="{FF2B5EF4-FFF2-40B4-BE49-F238E27FC236}">
                <a16:creationId xmlns:a16="http://schemas.microsoft.com/office/drawing/2014/main" id="{9832AF88-3B96-49E0-B3CF-631ED39C3F1D}"/>
              </a:ext>
              <a:ext uri="{C183D7F6-B498-43B3-948B-1728B52AA6E4}">
                <adec:decorative xmlns:adec="http://schemas.microsoft.com/office/drawing/2017/decorative" val="0"/>
              </a:ext>
            </a:extLst>
          </p:cNvPr>
          <p:cNvSpPr/>
          <p:nvPr/>
        </p:nvSpPr>
        <p:spPr bwMode="auto">
          <a:xfrm>
            <a:off x="440353" y="3761629"/>
            <a:ext cx="4133675" cy="11321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3"/>
              <a:tabLst>
                <a:tab pos="342900" algn="l"/>
              </a:tabLst>
            </a:pPr>
            <a:r>
              <a:rPr lang="en-US" sz="2000" dirty="0">
                <a:solidFill>
                  <a:schemeClr val="tx1"/>
                </a:solidFill>
              </a:rPr>
              <a:t>Cache is replicated to the target storage account</a:t>
            </a:r>
          </a:p>
        </p:txBody>
      </p:sp>
      <p:sp>
        <p:nvSpPr>
          <p:cNvPr id="16" name="Rectangle 15">
            <a:extLst>
              <a:ext uri="{FF2B5EF4-FFF2-40B4-BE49-F238E27FC236}">
                <a16:creationId xmlns:a16="http://schemas.microsoft.com/office/drawing/2014/main" id="{6FDCA903-DE7F-4D8C-A220-9622954E1A18}"/>
              </a:ext>
              <a:ext uri="{C183D7F6-B498-43B3-948B-1728B52AA6E4}">
                <adec:decorative xmlns:adec="http://schemas.microsoft.com/office/drawing/2017/decorative" val="0"/>
              </a:ext>
            </a:extLst>
          </p:cNvPr>
          <p:cNvSpPr/>
          <p:nvPr/>
        </p:nvSpPr>
        <p:spPr bwMode="auto">
          <a:xfrm>
            <a:off x="440353" y="5018871"/>
            <a:ext cx="4133675" cy="134287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7663" indent="-347663">
              <a:spcBef>
                <a:spcPts val="1200"/>
              </a:spcBef>
              <a:buFont typeface="+mj-lt"/>
              <a:buAutoNum type="arabicPeriod" startAt="4"/>
              <a:tabLst>
                <a:tab pos="342900" algn="l"/>
              </a:tabLst>
            </a:pPr>
            <a:r>
              <a:rPr lang="en-US" sz="2000" dirty="0">
                <a:solidFill>
                  <a:schemeClr val="tx1"/>
                </a:solidFill>
              </a:rPr>
              <a:t>During failover the virtual</a:t>
            </a:r>
            <a:br>
              <a:rPr lang="en-US" sz="2000" dirty="0">
                <a:solidFill>
                  <a:schemeClr val="tx1"/>
                </a:solidFill>
              </a:rPr>
            </a:br>
            <a:r>
              <a:rPr lang="en-US" sz="2000" dirty="0">
                <a:solidFill>
                  <a:schemeClr val="tx1"/>
                </a:solidFill>
              </a:rPr>
              <a:t>machine is added to the target environment</a:t>
            </a:r>
          </a:p>
        </p:txBody>
      </p:sp>
      <p:sp>
        <p:nvSpPr>
          <p:cNvPr id="5" name="Rectangle 4">
            <a:extLst>
              <a:ext uri="{FF2B5EF4-FFF2-40B4-BE49-F238E27FC236}">
                <a16:creationId xmlns:a16="http://schemas.microsoft.com/office/drawing/2014/main" id="{2CF93B93-F7FC-4A08-A243-1A024AD802B8}"/>
              </a:ext>
              <a:ext uri="{C183D7F6-B498-43B3-948B-1728B52AA6E4}">
                <adec:decorative xmlns:adec="http://schemas.microsoft.com/office/drawing/2017/decorative" val="1"/>
              </a:ext>
            </a:extLst>
          </p:cNvPr>
          <p:cNvSpPr/>
          <p:nvPr/>
        </p:nvSpPr>
        <p:spPr bwMode="auto">
          <a:xfrm>
            <a:off x="4731656" y="1247141"/>
            <a:ext cx="7277781"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descr="Source Environment sends data to the Target Environment. ">
            <a:extLst>
              <a:ext uri="{FF2B5EF4-FFF2-40B4-BE49-F238E27FC236}">
                <a16:creationId xmlns:a16="http://schemas.microsoft.com/office/drawing/2014/main" id="{10CB02F8-99C1-4D02-BDEB-C62C588FBB47}"/>
              </a:ext>
            </a:extLst>
          </p:cNvPr>
          <p:cNvGrpSpPr/>
          <p:nvPr/>
        </p:nvGrpSpPr>
        <p:grpSpPr>
          <a:xfrm>
            <a:off x="5024330" y="2463103"/>
            <a:ext cx="6692431" cy="2346960"/>
            <a:chOff x="1166949" y="1119052"/>
            <a:chExt cx="6692431" cy="2346960"/>
          </a:xfrm>
        </p:grpSpPr>
        <p:grpSp>
          <p:nvGrpSpPr>
            <p:cNvPr id="34" name="Group 33">
              <a:extLst>
                <a:ext uri="{FF2B5EF4-FFF2-40B4-BE49-F238E27FC236}">
                  <a16:creationId xmlns:a16="http://schemas.microsoft.com/office/drawing/2014/main" id="{A5E3B621-A2AE-498A-9FEA-33530E5337A3}"/>
                </a:ext>
              </a:extLst>
            </p:cNvPr>
            <p:cNvGrpSpPr/>
            <p:nvPr/>
          </p:nvGrpSpPr>
          <p:grpSpPr>
            <a:xfrm>
              <a:off x="1166949" y="1119052"/>
              <a:ext cx="6692431" cy="2346960"/>
              <a:chOff x="1166949" y="1119052"/>
              <a:chExt cx="6692431" cy="2346960"/>
            </a:xfrm>
          </p:grpSpPr>
          <p:sp>
            <p:nvSpPr>
              <p:cNvPr id="36" name="TextBox 35">
                <a:extLst>
                  <a:ext uri="{FF2B5EF4-FFF2-40B4-BE49-F238E27FC236}">
                    <a16:creationId xmlns:a16="http://schemas.microsoft.com/office/drawing/2014/main" id="{7D88553A-CEF1-4F4E-885D-17865E46858E}"/>
                  </a:ext>
                </a:extLst>
              </p:cNvPr>
              <p:cNvSpPr txBox="1"/>
              <p:nvPr/>
            </p:nvSpPr>
            <p:spPr>
              <a:xfrm>
                <a:off x="1201783" y="1123405"/>
                <a:ext cx="29640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Source Environment (East US)</a:t>
                </a:r>
              </a:p>
            </p:txBody>
          </p:sp>
          <p:sp>
            <p:nvSpPr>
              <p:cNvPr id="37" name="Rectangle: Rounded Corners 36">
                <a:extLst>
                  <a:ext uri="{FF2B5EF4-FFF2-40B4-BE49-F238E27FC236}">
                    <a16:creationId xmlns:a16="http://schemas.microsoft.com/office/drawing/2014/main" id="{608EC646-204D-47A2-AB50-C66C4916051A}"/>
                  </a:ext>
                </a:extLst>
              </p:cNvPr>
              <p:cNvSpPr/>
              <p:nvPr/>
            </p:nvSpPr>
            <p:spPr>
              <a:xfrm>
                <a:off x="1166949" y="1619795"/>
                <a:ext cx="1341120" cy="566057"/>
              </a:xfrm>
              <a:prstGeom prst="roundRect">
                <a:avLst/>
              </a:prstGeom>
              <a:solidFill>
                <a:srgbClr val="44546A">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Storage Account</a:t>
                </a:r>
              </a:p>
            </p:txBody>
          </p:sp>
          <p:sp>
            <p:nvSpPr>
              <p:cNvPr id="38" name="Rectangle: Rounded Corners 37">
                <a:extLst>
                  <a:ext uri="{FF2B5EF4-FFF2-40B4-BE49-F238E27FC236}">
                    <a16:creationId xmlns:a16="http://schemas.microsoft.com/office/drawing/2014/main" id="{67F36A46-760C-4AFA-A98C-8319D89F830A}"/>
                  </a:ext>
                </a:extLst>
              </p:cNvPr>
              <p:cNvSpPr/>
              <p:nvPr/>
            </p:nvSpPr>
            <p:spPr>
              <a:xfrm>
                <a:off x="2843349" y="1624149"/>
                <a:ext cx="1341120" cy="566057"/>
              </a:xfrm>
              <a:prstGeom prst="roundRect">
                <a:avLst/>
              </a:prstGeom>
              <a:solidFill>
                <a:srgbClr val="44546A">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Data</a:t>
                </a:r>
              </a:p>
            </p:txBody>
          </p:sp>
          <p:pic>
            <p:nvPicPr>
              <p:cNvPr id="39" name="Picture 38">
                <a:extLst>
                  <a:ext uri="{FF2B5EF4-FFF2-40B4-BE49-F238E27FC236}">
                    <a16:creationId xmlns:a16="http://schemas.microsoft.com/office/drawing/2014/main" id="{5A32240B-3A17-4F83-9999-841C8CD1559A}"/>
                  </a:ext>
                </a:extLst>
              </p:cNvPr>
              <p:cNvPicPr>
                <a:picLocks noChangeAspect="1"/>
              </p:cNvPicPr>
              <p:nvPr/>
            </p:nvPicPr>
            <p:blipFill>
              <a:blip r:embed="rId3"/>
              <a:stretch>
                <a:fillRect/>
              </a:stretch>
            </p:blipFill>
            <p:spPr>
              <a:xfrm>
                <a:off x="1400756" y="2717127"/>
                <a:ext cx="865590" cy="647926"/>
              </a:xfrm>
              <a:prstGeom prst="rect">
                <a:avLst/>
              </a:prstGeom>
            </p:spPr>
          </p:pic>
          <p:cxnSp>
            <p:nvCxnSpPr>
              <p:cNvPr id="40" name="Connector: Elbow 39">
                <a:extLst>
                  <a:ext uri="{FF2B5EF4-FFF2-40B4-BE49-F238E27FC236}">
                    <a16:creationId xmlns:a16="http://schemas.microsoft.com/office/drawing/2014/main" id="{B7150BE0-AFD9-4BBC-9339-4C0148B303C6}"/>
                  </a:ext>
                </a:extLst>
              </p:cNvPr>
              <p:cNvCxnSpPr>
                <a:stCxn id="37" idx="2"/>
                <a:endCxn id="39" idx="0"/>
              </p:cNvCxnSpPr>
              <p:nvPr/>
            </p:nvCxnSpPr>
            <p:spPr>
              <a:xfrm rot="5400000">
                <a:off x="1569893" y="2449510"/>
                <a:ext cx="531275" cy="3958"/>
              </a:xfrm>
              <a:prstGeom prst="bentConnector3">
                <a:avLst/>
              </a:prstGeom>
              <a:noFill/>
              <a:ln w="28575" cap="flat" cmpd="sng" algn="ctr">
                <a:solidFill>
                  <a:sysClr val="windowText" lastClr="000000"/>
                </a:solidFill>
                <a:prstDash val="sysDash"/>
                <a:miter lim="800000"/>
                <a:tailEnd type="none"/>
              </a:ln>
              <a:effectLst/>
            </p:spPr>
          </p:cxnSp>
          <p:cxnSp>
            <p:nvCxnSpPr>
              <p:cNvPr id="41" name="Connector: Elbow 40">
                <a:extLst>
                  <a:ext uri="{FF2B5EF4-FFF2-40B4-BE49-F238E27FC236}">
                    <a16:creationId xmlns:a16="http://schemas.microsoft.com/office/drawing/2014/main" id="{990E48AD-7B86-4A4A-9D9E-4C355BD41077}"/>
                  </a:ext>
                </a:extLst>
              </p:cNvPr>
              <p:cNvCxnSpPr>
                <a:cxnSpLocks/>
                <a:stCxn id="38" idx="2"/>
                <a:endCxn id="39" idx="3"/>
              </p:cNvCxnSpPr>
              <p:nvPr/>
            </p:nvCxnSpPr>
            <p:spPr>
              <a:xfrm rot="5400000">
                <a:off x="2464686" y="1991867"/>
                <a:ext cx="850884" cy="1247563"/>
              </a:xfrm>
              <a:prstGeom prst="bentConnector2">
                <a:avLst/>
              </a:prstGeom>
              <a:noFill/>
              <a:ln w="28575" cap="flat" cmpd="sng" algn="ctr">
                <a:solidFill>
                  <a:sysClr val="windowText" lastClr="000000"/>
                </a:solidFill>
                <a:prstDash val="sysDash"/>
                <a:miter lim="800000"/>
                <a:headEnd type="triangle"/>
                <a:tailEnd type="none"/>
              </a:ln>
              <a:effectLst/>
            </p:spPr>
          </p:cxnSp>
          <p:sp>
            <p:nvSpPr>
              <p:cNvPr id="42" name="TextBox 41">
                <a:extLst>
                  <a:ext uri="{FF2B5EF4-FFF2-40B4-BE49-F238E27FC236}">
                    <a16:creationId xmlns:a16="http://schemas.microsoft.com/office/drawing/2014/main" id="{C7F1B940-79DC-4391-9966-266FAB5FFF23}"/>
                  </a:ext>
                </a:extLst>
              </p:cNvPr>
              <p:cNvSpPr txBox="1"/>
              <p:nvPr/>
            </p:nvSpPr>
            <p:spPr>
              <a:xfrm>
                <a:off x="4663440" y="1119052"/>
                <a:ext cx="319594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Target Environment (Central US)</a:t>
                </a:r>
              </a:p>
            </p:txBody>
          </p:sp>
          <p:sp>
            <p:nvSpPr>
              <p:cNvPr id="43" name="Rectangle: Rounded Corners 42">
                <a:extLst>
                  <a:ext uri="{FF2B5EF4-FFF2-40B4-BE49-F238E27FC236}">
                    <a16:creationId xmlns:a16="http://schemas.microsoft.com/office/drawing/2014/main" id="{89ED892E-B0AB-45F9-95F2-69DBB823F803}"/>
                  </a:ext>
                </a:extLst>
              </p:cNvPr>
              <p:cNvSpPr/>
              <p:nvPr/>
            </p:nvSpPr>
            <p:spPr>
              <a:xfrm>
                <a:off x="5455921" y="1632861"/>
                <a:ext cx="1341120" cy="566057"/>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Storage Account</a:t>
                </a:r>
              </a:p>
            </p:txBody>
          </p:sp>
          <p:cxnSp>
            <p:nvCxnSpPr>
              <p:cNvPr id="44" name="Connector: Elbow 43">
                <a:extLst>
                  <a:ext uri="{FF2B5EF4-FFF2-40B4-BE49-F238E27FC236}">
                    <a16:creationId xmlns:a16="http://schemas.microsoft.com/office/drawing/2014/main" id="{E8F1FA9A-5567-42AA-9362-AB05AF2D48BA}"/>
                  </a:ext>
                </a:extLst>
              </p:cNvPr>
              <p:cNvCxnSpPr>
                <a:cxnSpLocks/>
                <a:stCxn id="43" idx="1"/>
                <a:endCxn id="38" idx="3"/>
              </p:cNvCxnSpPr>
              <p:nvPr/>
            </p:nvCxnSpPr>
            <p:spPr>
              <a:xfrm rot="10800000">
                <a:off x="4184469" y="1907178"/>
                <a:ext cx="1271452" cy="8712"/>
              </a:xfrm>
              <a:prstGeom prst="bentConnector3">
                <a:avLst>
                  <a:gd name="adj1" fmla="val 50000"/>
                </a:avLst>
              </a:prstGeom>
              <a:noFill/>
              <a:ln w="28575" cap="flat" cmpd="sng" algn="ctr">
                <a:solidFill>
                  <a:sysClr val="windowText" lastClr="000000"/>
                </a:solidFill>
                <a:prstDash val="sysDash"/>
                <a:miter lim="800000"/>
                <a:headEnd type="triangle"/>
                <a:tailEnd type="none"/>
              </a:ln>
              <a:effectLst/>
            </p:spPr>
          </p:cxnSp>
          <p:sp>
            <p:nvSpPr>
              <p:cNvPr id="45" name="Rectangle 44">
                <a:extLst>
                  <a:ext uri="{FF2B5EF4-FFF2-40B4-BE49-F238E27FC236}">
                    <a16:creationId xmlns:a16="http://schemas.microsoft.com/office/drawing/2014/main" id="{C6C1C283-0AB6-4187-8387-F3D9EB1B227C}"/>
                  </a:ext>
                </a:extLst>
              </p:cNvPr>
              <p:cNvSpPr/>
              <p:nvPr/>
            </p:nvSpPr>
            <p:spPr>
              <a:xfrm>
                <a:off x="4490009" y="1580996"/>
                <a:ext cx="629403"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Flow</a:t>
                </a:r>
              </a:p>
            </p:txBody>
          </p:sp>
          <p:sp>
            <p:nvSpPr>
              <p:cNvPr id="46" name="Rectangle 45">
                <a:extLst>
                  <a:ext uri="{FF2B5EF4-FFF2-40B4-BE49-F238E27FC236}">
                    <a16:creationId xmlns:a16="http://schemas.microsoft.com/office/drawing/2014/main" id="{7031C791-32D9-4D81-B031-0E2125B0B155}"/>
                  </a:ext>
                </a:extLst>
              </p:cNvPr>
              <p:cNvSpPr/>
              <p:nvPr/>
            </p:nvSpPr>
            <p:spPr>
              <a:xfrm>
                <a:off x="2569769" y="2717464"/>
                <a:ext cx="629403"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Flow</a:t>
                </a:r>
              </a:p>
            </p:txBody>
          </p:sp>
          <p:sp>
            <p:nvSpPr>
              <p:cNvPr id="47" name="Oval 46">
                <a:extLst>
                  <a:ext uri="{FF2B5EF4-FFF2-40B4-BE49-F238E27FC236}">
                    <a16:creationId xmlns:a16="http://schemas.microsoft.com/office/drawing/2014/main" id="{1FBF3A52-A0C9-45F5-8860-C98391C4B37C}"/>
                  </a:ext>
                </a:extLst>
              </p:cNvPr>
              <p:cNvSpPr/>
              <p:nvPr/>
            </p:nvSpPr>
            <p:spPr>
              <a:xfrm>
                <a:off x="1267625" y="3179607"/>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1</a:t>
                </a:r>
              </a:p>
            </p:txBody>
          </p:sp>
          <p:sp>
            <p:nvSpPr>
              <p:cNvPr id="48" name="Oval 47">
                <a:extLst>
                  <a:ext uri="{FF2B5EF4-FFF2-40B4-BE49-F238E27FC236}">
                    <a16:creationId xmlns:a16="http://schemas.microsoft.com/office/drawing/2014/main" id="{705CAA5D-8A12-4054-8EA9-7034256FB5DF}"/>
                  </a:ext>
                </a:extLst>
              </p:cNvPr>
              <p:cNvSpPr/>
              <p:nvPr/>
            </p:nvSpPr>
            <p:spPr>
              <a:xfrm>
                <a:off x="3605877" y="2339229"/>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2</a:t>
                </a:r>
              </a:p>
            </p:txBody>
          </p:sp>
          <p:sp>
            <p:nvSpPr>
              <p:cNvPr id="49" name="Oval 48">
                <a:extLst>
                  <a:ext uri="{FF2B5EF4-FFF2-40B4-BE49-F238E27FC236}">
                    <a16:creationId xmlns:a16="http://schemas.microsoft.com/office/drawing/2014/main" id="{F7C4F9F1-31C8-433D-9458-4237EA0F0F52}"/>
                  </a:ext>
                </a:extLst>
              </p:cNvPr>
              <p:cNvSpPr/>
              <p:nvPr/>
            </p:nvSpPr>
            <p:spPr>
              <a:xfrm>
                <a:off x="6849820" y="1794943"/>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3</a:t>
                </a:r>
              </a:p>
            </p:txBody>
          </p:sp>
          <p:sp>
            <p:nvSpPr>
              <p:cNvPr id="50" name="Arrow: Right 49">
                <a:extLst>
                  <a:ext uri="{FF2B5EF4-FFF2-40B4-BE49-F238E27FC236}">
                    <a16:creationId xmlns:a16="http://schemas.microsoft.com/office/drawing/2014/main" id="{7EAE20AD-7D48-4496-9FA2-652006EC6D58}"/>
                  </a:ext>
                </a:extLst>
              </p:cNvPr>
              <p:cNvSpPr/>
              <p:nvPr/>
            </p:nvSpPr>
            <p:spPr>
              <a:xfrm>
                <a:off x="4188822" y="2734492"/>
                <a:ext cx="1367246" cy="73152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Failover</a:t>
                </a:r>
              </a:p>
            </p:txBody>
          </p:sp>
          <p:pic>
            <p:nvPicPr>
              <p:cNvPr id="51" name="Picture 50">
                <a:extLst>
                  <a:ext uri="{FF2B5EF4-FFF2-40B4-BE49-F238E27FC236}">
                    <a16:creationId xmlns:a16="http://schemas.microsoft.com/office/drawing/2014/main" id="{7F96F275-64C3-483A-B517-A80349A818EA}"/>
                  </a:ext>
                </a:extLst>
              </p:cNvPr>
              <p:cNvPicPr>
                <a:picLocks noChangeAspect="1"/>
              </p:cNvPicPr>
              <p:nvPr/>
            </p:nvPicPr>
            <p:blipFill>
              <a:blip r:embed="rId3">
                <a:grayscl/>
              </a:blip>
              <a:stretch>
                <a:fillRect/>
              </a:stretch>
            </p:blipFill>
            <p:spPr>
              <a:xfrm>
                <a:off x="5698445" y="2782442"/>
                <a:ext cx="865590" cy="647926"/>
              </a:xfrm>
              <a:prstGeom prst="rect">
                <a:avLst/>
              </a:prstGeom>
            </p:spPr>
          </p:pic>
          <p:cxnSp>
            <p:nvCxnSpPr>
              <p:cNvPr id="52" name="Connector: Elbow 51">
                <a:extLst>
                  <a:ext uri="{FF2B5EF4-FFF2-40B4-BE49-F238E27FC236}">
                    <a16:creationId xmlns:a16="http://schemas.microsoft.com/office/drawing/2014/main" id="{DC465BED-B0D4-4BEA-9098-AF2A0AFC8381}"/>
                  </a:ext>
                </a:extLst>
              </p:cNvPr>
              <p:cNvCxnSpPr>
                <a:cxnSpLocks/>
                <a:stCxn id="43" idx="2"/>
                <a:endCxn id="51" idx="0"/>
              </p:cNvCxnSpPr>
              <p:nvPr/>
            </p:nvCxnSpPr>
            <p:spPr>
              <a:xfrm rot="16200000" flipH="1">
                <a:off x="5837098" y="2488300"/>
                <a:ext cx="583524" cy="4759"/>
              </a:xfrm>
              <a:prstGeom prst="bentConnector3">
                <a:avLst>
                  <a:gd name="adj1" fmla="val 50000"/>
                </a:avLst>
              </a:prstGeom>
              <a:noFill/>
              <a:ln w="28575" cap="flat" cmpd="sng" algn="ctr">
                <a:solidFill>
                  <a:sysClr val="window" lastClr="FFFFFF">
                    <a:lumMod val="50000"/>
                  </a:sysClr>
                </a:solidFill>
                <a:prstDash val="sysDash"/>
                <a:miter lim="800000"/>
                <a:headEnd type="triangle"/>
                <a:tailEnd type="none"/>
              </a:ln>
              <a:effectLst/>
            </p:spPr>
          </p:cxnSp>
        </p:grpSp>
        <p:sp>
          <p:nvSpPr>
            <p:cNvPr id="35" name="Oval 34">
              <a:extLst>
                <a:ext uri="{FF2B5EF4-FFF2-40B4-BE49-F238E27FC236}">
                  <a16:creationId xmlns:a16="http://schemas.microsoft.com/office/drawing/2014/main" id="{44761E19-8D51-4E34-8892-2F99741DE0FD}"/>
                </a:ext>
              </a:extLst>
            </p:cNvPr>
            <p:cNvSpPr/>
            <p:nvPr/>
          </p:nvSpPr>
          <p:spPr>
            <a:xfrm>
              <a:off x="4589946" y="2644028"/>
              <a:ext cx="281560" cy="220940"/>
            </a:xfrm>
            <a:prstGeom prst="ellipse">
              <a:avLst/>
            </a:prstGeom>
            <a:solidFill>
              <a:srgbClr val="FFFFCC"/>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Segoe UI" panose="020B0502040204020203" pitchFamily="34" charset="0"/>
                </a:rPr>
                <a:t>4</a:t>
              </a:r>
            </a:p>
          </p:txBody>
        </p:sp>
      </p:grpSp>
    </p:spTree>
    <p:extLst>
      <p:ext uri="{BB962C8B-B14F-4D97-AF65-F5344CB8AC3E}">
        <p14:creationId xmlns:p14="http://schemas.microsoft.com/office/powerpoint/2010/main" val="33581011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a:xfrm>
            <a:off x="413087" y="2415465"/>
            <a:ext cx="2147432" cy="1723549"/>
          </a:xfrm>
        </p:spPr>
        <p:txBody>
          <a:bodyPr/>
          <a:lstStyle/>
          <a:p>
            <a:pPr>
              <a:lnSpc>
                <a:spcPct val="100000"/>
              </a:lnSpc>
            </a:pPr>
            <a:r>
              <a:rPr lang="en-US" spc="0" dirty="0">
                <a:solidFill>
                  <a:schemeClr val="bg1"/>
                </a:solidFill>
              </a:rPr>
              <a:t>Configure File and Folder Backups Introduction</a:t>
            </a:r>
          </a:p>
        </p:txBody>
      </p:sp>
      <p:sp>
        <p:nvSpPr>
          <p:cNvPr id="72" name="Text Placeholder 2">
            <a:extLst>
              <a:ext uri="{FF2B5EF4-FFF2-40B4-BE49-F238E27FC236}">
                <a16:creationId xmlns:a16="http://schemas.microsoft.com/office/drawing/2014/main" id="{277FE40F-C039-454A-BB31-DE97AC12AF54}"/>
              </a:ext>
            </a:extLst>
          </p:cNvPr>
          <p:cNvSpPr txBox="1">
            <a:spLocks/>
          </p:cNvSpPr>
          <p:nvPr/>
        </p:nvSpPr>
        <p:spPr>
          <a:xfrm>
            <a:off x="4328584" y="575210"/>
            <a:ext cx="7506420" cy="4567766"/>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pPr>
            <a:r>
              <a:rPr lang="en-US" spc="0" dirty="0">
                <a:solidFill>
                  <a:schemeClr val="tx1"/>
                </a:solidFill>
                <a:latin typeface="+mn-lt"/>
              </a:rPr>
              <a:t>Describe Azure Backup Benefits</a:t>
            </a:r>
          </a:p>
          <a:p>
            <a:pPr>
              <a:lnSpc>
                <a:spcPct val="150000"/>
              </a:lnSpc>
              <a:spcAft>
                <a:spcPts val="600"/>
              </a:spcAft>
            </a:pPr>
            <a:r>
              <a:rPr lang="en-US" spc="0" dirty="0">
                <a:solidFill>
                  <a:schemeClr val="tx1"/>
                </a:solidFill>
                <a:latin typeface="+mn-lt"/>
              </a:rPr>
              <a:t>Implement Azure Backup Center</a:t>
            </a:r>
          </a:p>
          <a:p>
            <a:pPr>
              <a:lnSpc>
                <a:spcPct val="150000"/>
              </a:lnSpc>
              <a:spcAft>
                <a:spcPts val="600"/>
              </a:spcAft>
            </a:pPr>
            <a:r>
              <a:rPr lang="en-US" spc="0" dirty="0">
                <a:solidFill>
                  <a:schemeClr val="tx1"/>
                </a:solidFill>
                <a:latin typeface="+mn-lt"/>
              </a:rPr>
              <a:t>Setup Recovery Service Vault Backup Options</a:t>
            </a:r>
          </a:p>
          <a:p>
            <a:pPr>
              <a:lnSpc>
                <a:spcPct val="150000"/>
              </a:lnSpc>
              <a:spcAft>
                <a:spcPts val="600"/>
              </a:spcAft>
            </a:pPr>
            <a:r>
              <a:rPr lang="en-US" spc="0" dirty="0">
                <a:solidFill>
                  <a:schemeClr val="tx1"/>
                </a:solidFill>
                <a:latin typeface="+mn-lt"/>
              </a:rPr>
              <a:t>Demonstration – Backup Azure File Shares</a:t>
            </a:r>
          </a:p>
          <a:p>
            <a:pPr>
              <a:lnSpc>
                <a:spcPct val="150000"/>
              </a:lnSpc>
              <a:spcAft>
                <a:spcPts val="600"/>
              </a:spcAft>
            </a:pPr>
            <a:r>
              <a:rPr lang="en-US" spc="0" dirty="0">
                <a:solidFill>
                  <a:schemeClr val="tx1"/>
                </a:solidFill>
                <a:latin typeface="+mn-lt"/>
              </a:rPr>
              <a:t>Configure On-premises File and Folder Backups</a:t>
            </a:r>
          </a:p>
          <a:p>
            <a:pPr>
              <a:lnSpc>
                <a:spcPct val="150000"/>
              </a:lnSpc>
              <a:spcAft>
                <a:spcPts val="600"/>
              </a:spcAft>
            </a:pPr>
            <a:r>
              <a:rPr lang="en-US" spc="0" dirty="0">
                <a:solidFill>
                  <a:schemeClr val="tx1"/>
                </a:solidFill>
                <a:latin typeface="+mn-lt"/>
              </a:rPr>
              <a:t>Manage the Microsoft Azure Recovery Services Agent</a:t>
            </a:r>
          </a:p>
          <a:p>
            <a:pPr>
              <a:lnSpc>
                <a:spcPct val="150000"/>
              </a:lnSpc>
              <a:spcAft>
                <a:spcPts val="600"/>
              </a:spcAft>
            </a:pPr>
            <a:r>
              <a:rPr lang="en-US" spc="0" dirty="0">
                <a:solidFill>
                  <a:schemeClr val="tx1"/>
                </a:solidFill>
                <a:latin typeface="+mn-lt"/>
              </a:rPr>
              <a:t>Demonstration – Backup Files and Folders</a:t>
            </a:r>
          </a:p>
          <a:p>
            <a:pPr>
              <a:lnSpc>
                <a:spcPct val="150000"/>
              </a:lnSpc>
              <a:spcAft>
                <a:spcPts val="600"/>
              </a:spcAft>
            </a:pPr>
            <a:r>
              <a:rPr lang="en-US" spc="0" dirty="0">
                <a:solidFill>
                  <a:schemeClr val="tx1"/>
                </a:solidFill>
                <a:latin typeface="+mn-lt"/>
              </a:rPr>
              <a:t>Summary and Resources</a:t>
            </a:r>
          </a:p>
        </p:txBody>
      </p:sp>
      <p:grpSp>
        <p:nvGrpSpPr>
          <p:cNvPr id="3" name="Group 2">
            <a:extLst>
              <a:ext uri="{FF2B5EF4-FFF2-40B4-BE49-F238E27FC236}">
                <a16:creationId xmlns:a16="http://schemas.microsoft.com/office/drawing/2014/main" id="{FB45EB13-69F1-44E2-890F-002F49A594F0}"/>
              </a:ext>
              <a:ext uri="{C183D7F6-B498-43B3-948B-1728B52AA6E4}">
                <adec:decorative xmlns:adec="http://schemas.microsoft.com/office/drawing/2017/decorative" val="1"/>
              </a:ext>
            </a:extLst>
          </p:cNvPr>
          <p:cNvGrpSpPr/>
          <p:nvPr/>
        </p:nvGrpSpPr>
        <p:grpSpPr>
          <a:xfrm>
            <a:off x="3690829" y="514994"/>
            <a:ext cx="530976" cy="4877552"/>
            <a:chOff x="3690829" y="514994"/>
            <a:chExt cx="530976" cy="4877552"/>
          </a:xfrm>
        </p:grpSpPr>
        <p:pic>
          <p:nvPicPr>
            <p:cNvPr id="43" name="Picture 42" descr="Icon of an arrow in a circular motion and a cloud inside it">
              <a:extLst>
                <a:ext uri="{FF2B5EF4-FFF2-40B4-BE49-F238E27FC236}">
                  <a16:creationId xmlns:a16="http://schemas.microsoft.com/office/drawing/2014/main" id="{53891EDE-E7AA-4867-AE41-85B866207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098" y="514994"/>
              <a:ext cx="525707" cy="525707"/>
            </a:xfrm>
            <a:prstGeom prst="rect">
              <a:avLst/>
            </a:prstGeom>
          </p:spPr>
        </p:pic>
        <p:pic>
          <p:nvPicPr>
            <p:cNvPr id="88" name="Picture 87" descr="Icon of two gears">
              <a:extLst>
                <a:ext uri="{FF2B5EF4-FFF2-40B4-BE49-F238E27FC236}">
                  <a16:creationId xmlns:a16="http://schemas.microsoft.com/office/drawing/2014/main" id="{E59BD173-EDB5-4A02-8A84-2EA7BC4B26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43" t="1743" r="1743" b="1743"/>
            <a:stretch/>
          </p:blipFill>
          <p:spPr>
            <a:xfrm>
              <a:off x="3696098" y="1097770"/>
              <a:ext cx="525707" cy="525707"/>
            </a:xfrm>
            <a:prstGeom prst="ellipse">
              <a:avLst/>
            </a:prstGeom>
          </p:spPr>
        </p:pic>
        <p:pic>
          <p:nvPicPr>
            <p:cNvPr id="106" name="Picture 105" descr="Icon of a webpage showing a person on the screen">
              <a:extLst>
                <a:ext uri="{FF2B5EF4-FFF2-40B4-BE49-F238E27FC236}">
                  <a16:creationId xmlns:a16="http://schemas.microsoft.com/office/drawing/2014/main" id="{8E6B1583-117B-4008-8516-47C45BB58F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098" y="1718340"/>
              <a:ext cx="525707" cy="525707"/>
            </a:xfrm>
            <a:prstGeom prst="rect">
              <a:avLst/>
            </a:prstGeom>
          </p:spPr>
        </p:pic>
        <p:pic>
          <p:nvPicPr>
            <p:cNvPr id="120" name="Picture 119" descr="Icon of a book">
              <a:extLst>
                <a:ext uri="{FF2B5EF4-FFF2-40B4-BE49-F238E27FC236}">
                  <a16:creationId xmlns:a16="http://schemas.microsoft.com/office/drawing/2014/main" id="{B68C87AE-9ACF-49F8-A6A0-75F591025B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098" y="2359568"/>
              <a:ext cx="525707" cy="525707"/>
            </a:xfrm>
            <a:prstGeom prst="rect">
              <a:avLst/>
            </a:prstGeom>
          </p:spPr>
        </p:pic>
        <p:pic>
          <p:nvPicPr>
            <p:cNvPr id="130" name="Picture 129" descr="Icon of a person sitting in a desk">
              <a:extLst>
                <a:ext uri="{FF2B5EF4-FFF2-40B4-BE49-F238E27FC236}">
                  <a16:creationId xmlns:a16="http://schemas.microsoft.com/office/drawing/2014/main" id="{2136367D-52F1-44E6-AF95-A4B409C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0832" y="2972079"/>
              <a:ext cx="525707" cy="525707"/>
            </a:xfrm>
            <a:prstGeom prst="rect">
              <a:avLst/>
            </a:prstGeom>
          </p:spPr>
        </p:pic>
        <p:pic>
          <p:nvPicPr>
            <p:cNvPr id="136" name="Picture 135" descr="Icon of a webpage showing a person on the screen">
              <a:extLst>
                <a:ext uri="{FF2B5EF4-FFF2-40B4-BE49-F238E27FC236}">
                  <a16:creationId xmlns:a16="http://schemas.microsoft.com/office/drawing/2014/main" id="{51EC4898-2B06-4A71-9FC2-7375FA067FD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0831" y="3613307"/>
              <a:ext cx="525707" cy="525707"/>
            </a:xfrm>
            <a:prstGeom prst="rect">
              <a:avLst/>
            </a:prstGeom>
          </p:spPr>
        </p:pic>
        <p:pic>
          <p:nvPicPr>
            <p:cNvPr id="7" name="Picture 6" descr="Icon of an arrow in a circular motion and a cloud inside it">
              <a:extLst>
                <a:ext uri="{FF2B5EF4-FFF2-40B4-BE49-F238E27FC236}">
                  <a16:creationId xmlns:a16="http://schemas.microsoft.com/office/drawing/2014/main" id="{7968571B-A826-4D7F-A0E5-56342C9233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0830" y="4254535"/>
              <a:ext cx="525707" cy="525707"/>
            </a:xfrm>
            <a:prstGeom prst="rect">
              <a:avLst/>
            </a:prstGeom>
          </p:spPr>
        </p:pic>
        <p:grpSp>
          <p:nvGrpSpPr>
            <p:cNvPr id="11" name="Group 10">
              <a:extLst>
                <a:ext uri="{FF2B5EF4-FFF2-40B4-BE49-F238E27FC236}">
                  <a16:creationId xmlns:a16="http://schemas.microsoft.com/office/drawing/2014/main" id="{70974D01-DFB9-43CA-A699-060CA3B1E718}"/>
                </a:ext>
              </a:extLst>
            </p:cNvPr>
            <p:cNvGrpSpPr/>
            <p:nvPr/>
          </p:nvGrpSpPr>
          <p:grpSpPr>
            <a:xfrm>
              <a:off x="3690829" y="4866839"/>
              <a:ext cx="525707" cy="525707"/>
              <a:chOff x="10493727" y="629664"/>
              <a:chExt cx="519000" cy="503150"/>
            </a:xfrm>
          </p:grpSpPr>
          <p:pic>
            <p:nvPicPr>
              <p:cNvPr id="12" name="Picture 11">
                <a:extLst>
                  <a:ext uri="{FF2B5EF4-FFF2-40B4-BE49-F238E27FC236}">
                    <a16:creationId xmlns:a16="http://schemas.microsoft.com/office/drawing/2014/main" id="{99124C16-370A-4686-987D-CA99C0C659E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13" name="Group 12">
                <a:extLst>
                  <a:ext uri="{FF2B5EF4-FFF2-40B4-BE49-F238E27FC236}">
                    <a16:creationId xmlns:a16="http://schemas.microsoft.com/office/drawing/2014/main" id="{25A2818E-5071-4F80-84AB-8161ACAC462B}"/>
                  </a:ext>
                </a:extLst>
              </p:cNvPr>
              <p:cNvGrpSpPr/>
              <p:nvPr/>
            </p:nvGrpSpPr>
            <p:grpSpPr>
              <a:xfrm>
                <a:off x="10604345" y="727773"/>
                <a:ext cx="297764" cy="272864"/>
                <a:chOff x="3876178" y="3413953"/>
                <a:chExt cx="297764" cy="255320"/>
              </a:xfrm>
            </p:grpSpPr>
            <p:sp>
              <p:nvSpPr>
                <p:cNvPr id="14" name="Freeform: Shape 13">
                  <a:extLst>
                    <a:ext uri="{FF2B5EF4-FFF2-40B4-BE49-F238E27FC236}">
                      <a16:creationId xmlns:a16="http://schemas.microsoft.com/office/drawing/2014/main" id="{47514F68-2B74-42A2-845C-8FE75249CB9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E71431F-FCA5-48A0-A9C1-3BD53BD7F1B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A80AA6C-C837-478F-8BD2-6DA29020ED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8872404-CEC4-4AC0-BDA7-5A9C48674B7E}"/>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3920A17-13EA-49DF-832B-F505F7F9D2F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62F7827-A60B-4762-A495-9B45679811A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1BDE9FF-C7B2-4769-B618-514CC7FA86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05E31CA-3407-49DF-9DB9-41B607F630C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30354069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Describe Azure Backup Benefits</a:t>
            </a:r>
          </a:p>
        </p:txBody>
      </p:sp>
      <p:pic>
        <p:nvPicPr>
          <p:cNvPr id="85" name="Picture 84" descr="Icon of a linear chart">
            <a:extLst>
              <a:ext uri="{FF2B5EF4-FFF2-40B4-BE49-F238E27FC236}">
                <a16:creationId xmlns:a16="http://schemas.microsoft.com/office/drawing/2014/main" id="{0B413811-448B-499D-AD86-48122217BF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03" y="1326113"/>
            <a:ext cx="688848" cy="690372"/>
          </a:xfrm>
          <a:prstGeom prst="rect">
            <a:avLst/>
          </a:prstGeom>
        </p:spPr>
      </p:pic>
      <p:sp>
        <p:nvSpPr>
          <p:cNvPr id="123" name="Text Placeholder 5">
            <a:extLst>
              <a:ext uri="{FF2B5EF4-FFF2-40B4-BE49-F238E27FC236}">
                <a16:creationId xmlns:a16="http://schemas.microsoft.com/office/drawing/2014/main" id="{8E625644-9E64-42AB-946A-0D5EEE7ECA21}"/>
              </a:ext>
            </a:extLst>
          </p:cNvPr>
          <p:cNvSpPr txBox="1">
            <a:spLocks/>
          </p:cNvSpPr>
          <p:nvPr/>
        </p:nvSpPr>
        <p:spPr>
          <a:xfrm>
            <a:off x="1283750" y="1352550"/>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Azure-based service used to back up and restore data in Microsoft cloud</a:t>
            </a:r>
          </a:p>
        </p:txBody>
      </p:sp>
      <p:cxnSp>
        <p:nvCxnSpPr>
          <p:cNvPr id="142" name="Straight Connector 141">
            <a:extLst>
              <a:ext uri="{FF2B5EF4-FFF2-40B4-BE49-F238E27FC236}">
                <a16:creationId xmlns:a16="http://schemas.microsoft.com/office/drawing/2014/main" id="{297437B7-37AF-4283-9756-45B76A78861A}"/>
              </a:ext>
              <a:ext uri="{C183D7F6-B498-43B3-948B-1728B52AA6E4}">
                <adec:decorative xmlns:adec="http://schemas.microsoft.com/office/drawing/2017/decorative" val="1"/>
              </a:ext>
            </a:extLst>
          </p:cNvPr>
          <p:cNvCxnSpPr>
            <a:cxnSpLocks/>
          </p:cNvCxnSpPr>
          <p:nvPr/>
        </p:nvCxnSpPr>
        <p:spPr>
          <a:xfrm>
            <a:off x="1283751" y="20508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1" name="Picture 170" descr="Icon of 3 interlap arc">
            <a:extLst>
              <a:ext uri="{FF2B5EF4-FFF2-40B4-BE49-F238E27FC236}">
                <a16:creationId xmlns:a16="http://schemas.microsoft.com/office/drawing/2014/main" id="{0782E0E9-1D8D-4B5B-BBA0-FD2249143E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503" y="2087193"/>
            <a:ext cx="688848" cy="688848"/>
          </a:xfrm>
          <a:prstGeom prst="rect">
            <a:avLst/>
          </a:prstGeom>
        </p:spPr>
      </p:pic>
      <p:sp>
        <p:nvSpPr>
          <p:cNvPr id="177" name="Text Placeholder 5 - 1">
            <a:extLst>
              <a:ext uri="{FF2B5EF4-FFF2-40B4-BE49-F238E27FC236}">
                <a16:creationId xmlns:a16="http://schemas.microsoft.com/office/drawing/2014/main" id="{39CEB40B-D369-4C0A-9C03-F2350EE507E6}"/>
              </a:ext>
            </a:extLst>
          </p:cNvPr>
          <p:cNvSpPr txBox="1">
            <a:spLocks/>
          </p:cNvSpPr>
          <p:nvPr/>
        </p:nvSpPr>
        <p:spPr>
          <a:xfrm>
            <a:off x="1283750" y="2113631"/>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Automatic Storage Management</a:t>
            </a:r>
          </a:p>
        </p:txBody>
      </p:sp>
      <p:cxnSp>
        <p:nvCxnSpPr>
          <p:cNvPr id="235" name="Straight Connector 234">
            <a:extLst>
              <a:ext uri="{FF2B5EF4-FFF2-40B4-BE49-F238E27FC236}">
                <a16:creationId xmlns:a16="http://schemas.microsoft.com/office/drawing/2014/main" id="{532477A2-D4A0-406F-B83C-85ECFC429D5E}"/>
              </a:ext>
              <a:ext uri="{C183D7F6-B498-43B3-948B-1728B52AA6E4}">
                <adec:decorative xmlns:adec="http://schemas.microsoft.com/office/drawing/2017/decorative" val="1"/>
              </a:ext>
            </a:extLst>
          </p:cNvPr>
          <p:cNvCxnSpPr>
            <a:cxnSpLocks/>
          </p:cNvCxnSpPr>
          <p:nvPr/>
        </p:nvCxnSpPr>
        <p:spPr>
          <a:xfrm>
            <a:off x="1283751" y="281188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0" name="Picture 249" descr="Icon of 3 boxes on top each other">
            <a:extLst>
              <a:ext uri="{FF2B5EF4-FFF2-40B4-BE49-F238E27FC236}">
                <a16:creationId xmlns:a16="http://schemas.microsoft.com/office/drawing/2014/main" id="{7A3AFE76-F223-4FF6-A38B-86381CF82CB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5" t="645" r="645" b="645"/>
          <a:stretch/>
        </p:blipFill>
        <p:spPr>
          <a:xfrm>
            <a:off x="432953" y="2852723"/>
            <a:ext cx="681472" cy="681472"/>
          </a:xfrm>
          <a:prstGeom prst="ellipse">
            <a:avLst/>
          </a:prstGeom>
        </p:spPr>
      </p:pic>
      <p:sp>
        <p:nvSpPr>
          <p:cNvPr id="264" name="Text Placeholder 5 - 2">
            <a:extLst>
              <a:ext uri="{FF2B5EF4-FFF2-40B4-BE49-F238E27FC236}">
                <a16:creationId xmlns:a16="http://schemas.microsoft.com/office/drawing/2014/main" id="{8847DECC-7EB7-4F64-8391-D56527B5D00C}"/>
              </a:ext>
            </a:extLst>
          </p:cNvPr>
          <p:cNvSpPr txBox="1">
            <a:spLocks/>
          </p:cNvSpPr>
          <p:nvPr/>
        </p:nvSpPr>
        <p:spPr>
          <a:xfrm>
            <a:off x="1283750" y="2874712"/>
            <a:ext cx="10725687" cy="584179"/>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Multiple storage options</a:t>
            </a:r>
          </a:p>
        </p:txBody>
      </p:sp>
      <p:cxnSp>
        <p:nvCxnSpPr>
          <p:cNvPr id="289" name="Straight Connector 288">
            <a:extLst>
              <a:ext uri="{FF2B5EF4-FFF2-40B4-BE49-F238E27FC236}">
                <a16:creationId xmlns:a16="http://schemas.microsoft.com/office/drawing/2014/main" id="{38D86F30-A1AB-4FE6-BEF6-7823544B1CA6}"/>
              </a:ext>
              <a:ext uri="{C183D7F6-B498-43B3-948B-1728B52AA6E4}">
                <adec:decorative xmlns:adec="http://schemas.microsoft.com/office/drawing/2017/decorative" val="1"/>
              </a:ext>
            </a:extLst>
          </p:cNvPr>
          <p:cNvCxnSpPr>
            <a:cxnSpLocks/>
          </p:cNvCxnSpPr>
          <p:nvPr/>
        </p:nvCxnSpPr>
        <p:spPr>
          <a:xfrm>
            <a:off x="1283751" y="357296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3" name="Picture 432" descr="Icon of data centers">
            <a:extLst>
              <a:ext uri="{FF2B5EF4-FFF2-40B4-BE49-F238E27FC236}">
                <a16:creationId xmlns:a16="http://schemas.microsoft.com/office/drawing/2014/main" id="{C74DE31D-D8B7-4468-907E-CDC519134B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503" y="3607285"/>
            <a:ext cx="688848" cy="690372"/>
          </a:xfrm>
          <a:prstGeom prst="rect">
            <a:avLst/>
          </a:prstGeom>
        </p:spPr>
      </p:pic>
      <p:sp>
        <p:nvSpPr>
          <p:cNvPr id="434" name="Text Placeholder 5 - 3">
            <a:extLst>
              <a:ext uri="{FF2B5EF4-FFF2-40B4-BE49-F238E27FC236}">
                <a16:creationId xmlns:a16="http://schemas.microsoft.com/office/drawing/2014/main" id="{B5E094FC-514D-4E4B-8EFC-EA94B19A1994}"/>
              </a:ext>
            </a:extLst>
          </p:cNvPr>
          <p:cNvSpPr txBox="1">
            <a:spLocks/>
          </p:cNvSpPr>
          <p:nvPr/>
        </p:nvSpPr>
        <p:spPr>
          <a:xfrm>
            <a:off x="1283750" y="3635793"/>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Unlimited data transfer</a:t>
            </a:r>
          </a:p>
        </p:txBody>
      </p:sp>
      <p:cxnSp>
        <p:nvCxnSpPr>
          <p:cNvPr id="435" name="Straight Connector 434">
            <a:extLst>
              <a:ext uri="{FF2B5EF4-FFF2-40B4-BE49-F238E27FC236}">
                <a16:creationId xmlns:a16="http://schemas.microsoft.com/office/drawing/2014/main" id="{517C3B0B-9D17-4676-8D4A-F418032009E1}"/>
              </a:ext>
              <a:ext uri="{C183D7F6-B498-43B3-948B-1728B52AA6E4}">
                <adec:decorative xmlns:adec="http://schemas.microsoft.com/office/drawing/2017/decorative" val="1"/>
              </a:ext>
            </a:extLst>
          </p:cNvPr>
          <p:cNvCxnSpPr>
            <a:cxnSpLocks/>
          </p:cNvCxnSpPr>
          <p:nvPr/>
        </p:nvCxnSpPr>
        <p:spPr>
          <a:xfrm>
            <a:off x="1283751" y="433404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6" name="Picture 435" descr="Icon of circles in different sizes">
            <a:extLst>
              <a:ext uri="{FF2B5EF4-FFF2-40B4-BE49-F238E27FC236}">
                <a16:creationId xmlns:a16="http://schemas.microsoft.com/office/drawing/2014/main" id="{288C4950-DD32-41F2-89E1-1A2640550CC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62" t="1462" r="1462" b="1462"/>
          <a:stretch/>
        </p:blipFill>
        <p:spPr>
          <a:xfrm>
            <a:off x="438573" y="4378457"/>
            <a:ext cx="668708" cy="670188"/>
          </a:xfrm>
          <a:prstGeom prst="ellipse">
            <a:avLst/>
          </a:prstGeom>
        </p:spPr>
      </p:pic>
      <p:sp>
        <p:nvSpPr>
          <p:cNvPr id="437" name="Text Placeholder 5 - 4">
            <a:extLst>
              <a:ext uri="{FF2B5EF4-FFF2-40B4-BE49-F238E27FC236}">
                <a16:creationId xmlns:a16="http://schemas.microsoft.com/office/drawing/2014/main" id="{8B089078-C9A1-49A7-86C8-E8242B1DDB7E}"/>
              </a:ext>
            </a:extLst>
          </p:cNvPr>
          <p:cNvSpPr txBox="1">
            <a:spLocks/>
          </p:cNvSpPr>
          <p:nvPr/>
        </p:nvSpPr>
        <p:spPr>
          <a:xfrm>
            <a:off x="1283750" y="439687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Data encryption</a:t>
            </a:r>
          </a:p>
        </p:txBody>
      </p:sp>
      <p:cxnSp>
        <p:nvCxnSpPr>
          <p:cNvPr id="439" name="Straight Connector 438">
            <a:extLst>
              <a:ext uri="{FF2B5EF4-FFF2-40B4-BE49-F238E27FC236}">
                <a16:creationId xmlns:a16="http://schemas.microsoft.com/office/drawing/2014/main" id="{76AB5375-9565-40A4-8700-4FED26C5307A}"/>
              </a:ext>
              <a:ext uri="{C183D7F6-B498-43B3-948B-1728B52AA6E4}">
                <adec:decorative xmlns:adec="http://schemas.microsoft.com/office/drawing/2017/decorative" val="1"/>
              </a:ext>
            </a:extLst>
          </p:cNvPr>
          <p:cNvCxnSpPr>
            <a:cxnSpLocks/>
          </p:cNvCxnSpPr>
          <p:nvPr/>
        </p:nvCxnSpPr>
        <p:spPr>
          <a:xfrm>
            <a:off x="1283751" y="509512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4" name="Picture 443" descr="Icon of a arrow in a circular path with a timer inside the circle">
            <a:extLst>
              <a:ext uri="{FF2B5EF4-FFF2-40B4-BE49-F238E27FC236}">
                <a16:creationId xmlns:a16="http://schemas.microsoft.com/office/drawing/2014/main" id="{93BB7C5E-7C12-4020-82CD-9E9A0AC68BC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6909" y="5126626"/>
            <a:ext cx="690372" cy="690372"/>
          </a:xfrm>
          <a:prstGeom prst="rect">
            <a:avLst/>
          </a:prstGeom>
        </p:spPr>
      </p:pic>
      <p:sp>
        <p:nvSpPr>
          <p:cNvPr id="445" name="Text Placeholder 5 - 5">
            <a:extLst>
              <a:ext uri="{FF2B5EF4-FFF2-40B4-BE49-F238E27FC236}">
                <a16:creationId xmlns:a16="http://schemas.microsoft.com/office/drawing/2014/main" id="{092B94C8-7B67-4611-B56F-2527F1380F71}"/>
              </a:ext>
            </a:extLst>
          </p:cNvPr>
          <p:cNvSpPr txBox="1">
            <a:spLocks/>
          </p:cNvSpPr>
          <p:nvPr/>
        </p:nvSpPr>
        <p:spPr>
          <a:xfrm>
            <a:off x="1283750" y="5157955"/>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rPr>
              <a:t>Application consistent backup</a:t>
            </a:r>
          </a:p>
        </p:txBody>
      </p:sp>
      <p:cxnSp>
        <p:nvCxnSpPr>
          <p:cNvPr id="446" name="Straight Connector 445">
            <a:extLst>
              <a:ext uri="{FF2B5EF4-FFF2-40B4-BE49-F238E27FC236}">
                <a16:creationId xmlns:a16="http://schemas.microsoft.com/office/drawing/2014/main" id="{940092E0-661B-4684-BB6F-D751AFE715F0}"/>
              </a:ext>
              <a:ext uri="{C183D7F6-B498-43B3-948B-1728B52AA6E4}">
                <adec:decorative xmlns:adec="http://schemas.microsoft.com/office/drawing/2017/decorative" val="1"/>
              </a:ext>
            </a:extLst>
          </p:cNvPr>
          <p:cNvCxnSpPr>
            <a:cxnSpLocks/>
          </p:cNvCxnSpPr>
          <p:nvPr/>
        </p:nvCxnSpPr>
        <p:spPr>
          <a:xfrm>
            <a:off x="1283751" y="5856205"/>
            <a:ext cx="107256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7" name="Picture 446" descr="Icon of a lightning bolt symbol inside a circle">
            <a:extLst>
              <a:ext uri="{FF2B5EF4-FFF2-40B4-BE49-F238E27FC236}">
                <a16:creationId xmlns:a16="http://schemas.microsoft.com/office/drawing/2014/main" id="{B12D8661-246D-4C4C-83C6-7F70B123074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45" t="645" r="645" b="645"/>
          <a:stretch/>
        </p:blipFill>
        <p:spPr>
          <a:xfrm>
            <a:off x="432953" y="5894979"/>
            <a:ext cx="681472" cy="681472"/>
          </a:xfrm>
          <a:prstGeom prst="ellipse">
            <a:avLst/>
          </a:prstGeom>
        </p:spPr>
      </p:pic>
      <p:sp>
        <p:nvSpPr>
          <p:cNvPr id="448" name="Text Placeholder 5 - 6">
            <a:extLst>
              <a:ext uri="{FF2B5EF4-FFF2-40B4-BE49-F238E27FC236}">
                <a16:creationId xmlns:a16="http://schemas.microsoft.com/office/drawing/2014/main" id="{B6855D6A-2358-421D-A38E-65B2CF11A738}"/>
              </a:ext>
            </a:extLst>
          </p:cNvPr>
          <p:cNvSpPr txBox="1">
            <a:spLocks/>
          </p:cNvSpPr>
          <p:nvPr/>
        </p:nvSpPr>
        <p:spPr>
          <a:xfrm>
            <a:off x="1283750" y="5919034"/>
            <a:ext cx="10725687" cy="59424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Long-term retention</a:t>
            </a:r>
          </a:p>
        </p:txBody>
      </p:sp>
    </p:spTree>
    <p:extLst>
      <p:ext uri="{BB962C8B-B14F-4D97-AF65-F5344CB8AC3E}">
        <p14:creationId xmlns:p14="http://schemas.microsoft.com/office/powerpoint/2010/main" val="265937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878-40DF-48C9-9274-908C2CEAE81D}"/>
              </a:ext>
            </a:extLst>
          </p:cNvPr>
          <p:cNvSpPr>
            <a:spLocks noGrp="1"/>
          </p:cNvSpPr>
          <p:nvPr>
            <p:ph type="title"/>
          </p:nvPr>
        </p:nvSpPr>
        <p:spPr/>
        <p:txBody>
          <a:bodyPr/>
          <a:lstStyle/>
          <a:p>
            <a:r>
              <a:rPr lang="en-US" dirty="0"/>
              <a:t>Implement Azure Backup Center</a:t>
            </a:r>
          </a:p>
        </p:txBody>
      </p:sp>
      <p:sp>
        <p:nvSpPr>
          <p:cNvPr id="6" name="Rectangle 5">
            <a:extLst>
              <a:ext uri="{FF2B5EF4-FFF2-40B4-BE49-F238E27FC236}">
                <a16:creationId xmlns:a16="http://schemas.microsoft.com/office/drawing/2014/main" id="{8D8C0BD7-5054-4C82-9069-4D8AD14B277E}"/>
              </a:ext>
              <a:ext uri="{C183D7F6-B498-43B3-948B-1728B52AA6E4}">
                <adec:decorative xmlns:adec="http://schemas.microsoft.com/office/drawing/2017/decorative" val="0"/>
              </a:ext>
            </a:extLst>
          </p:cNvPr>
          <p:cNvSpPr/>
          <p:nvPr/>
        </p:nvSpPr>
        <p:spPr bwMode="auto">
          <a:xfrm>
            <a:off x="427037" y="1460833"/>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Single pane of glass to manage backups across a large and distributed Azure environment</a:t>
            </a:r>
          </a:p>
        </p:txBody>
      </p:sp>
      <p:sp>
        <p:nvSpPr>
          <p:cNvPr id="8" name="Rectangle 7">
            <a:extLst>
              <a:ext uri="{FF2B5EF4-FFF2-40B4-BE49-F238E27FC236}">
                <a16:creationId xmlns:a16="http://schemas.microsoft.com/office/drawing/2014/main" id="{153A1D18-61BF-4886-A2CB-1ED015211BF6}"/>
              </a:ext>
              <a:ext uri="{C183D7F6-B498-43B3-948B-1728B52AA6E4}">
                <adec:decorative xmlns:adec="http://schemas.microsoft.com/office/drawing/2017/decorative" val="0"/>
              </a:ext>
            </a:extLst>
          </p:cNvPr>
          <p:cNvSpPr/>
          <p:nvPr/>
        </p:nvSpPr>
        <p:spPr bwMode="auto">
          <a:xfrm>
            <a:off x="427037" y="3001981"/>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err="1">
                <a:solidFill>
                  <a:schemeClr val="tx1"/>
                </a:solidFill>
              </a:rPr>
              <a:t>Datasource</a:t>
            </a:r>
            <a:r>
              <a:rPr lang="en-US" sz="2000" dirty="0">
                <a:solidFill>
                  <a:schemeClr val="tx1"/>
                </a:solidFill>
              </a:rPr>
              <a:t>-centric management focused on what you are backing up</a:t>
            </a:r>
          </a:p>
        </p:txBody>
      </p:sp>
      <p:sp>
        <p:nvSpPr>
          <p:cNvPr id="10" name="Rectangle 9">
            <a:extLst>
              <a:ext uri="{FF2B5EF4-FFF2-40B4-BE49-F238E27FC236}">
                <a16:creationId xmlns:a16="http://schemas.microsoft.com/office/drawing/2014/main" id="{70CBED73-8E40-47C0-AAEF-C9568ECE8D48}"/>
              </a:ext>
              <a:ext uri="{C183D7F6-B498-43B3-948B-1728B52AA6E4}">
                <adec:decorative xmlns:adec="http://schemas.microsoft.com/office/drawing/2017/decorative" val="0"/>
              </a:ext>
            </a:extLst>
          </p:cNvPr>
          <p:cNvSpPr/>
          <p:nvPr/>
        </p:nvSpPr>
        <p:spPr bwMode="auto">
          <a:xfrm>
            <a:off x="427037" y="4543129"/>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i="0" dirty="0">
                <a:solidFill>
                  <a:srgbClr val="171717"/>
                </a:solidFill>
                <a:effectLst/>
              </a:rPr>
              <a:t>Connected experiences with native integrations that enables management at scale</a:t>
            </a:r>
            <a:endParaRPr lang="en-US" sz="2000" dirty="0">
              <a:solidFill>
                <a:schemeClr val="tx1"/>
              </a:solidFill>
            </a:endParaRPr>
          </a:p>
        </p:txBody>
      </p:sp>
      <p:pic>
        <p:nvPicPr>
          <p:cNvPr id="4" name="Picture 3" descr="Screenshot of the Backup Center. Jobs and Backup Instances are shown. ">
            <a:extLst>
              <a:ext uri="{FF2B5EF4-FFF2-40B4-BE49-F238E27FC236}">
                <a16:creationId xmlns:a16="http://schemas.microsoft.com/office/drawing/2014/main" id="{6CCAFD1B-8212-40E8-9ECE-C750E29BE077}"/>
              </a:ext>
            </a:extLst>
          </p:cNvPr>
          <p:cNvPicPr>
            <a:picLocks noChangeAspect="1"/>
          </p:cNvPicPr>
          <p:nvPr/>
        </p:nvPicPr>
        <p:blipFill>
          <a:blip r:embed="rId3"/>
          <a:stretch>
            <a:fillRect/>
          </a:stretch>
        </p:blipFill>
        <p:spPr>
          <a:xfrm>
            <a:off x="6164967" y="1499599"/>
            <a:ext cx="5844470" cy="4862147"/>
          </a:xfrm>
          <a:prstGeom prst="rect">
            <a:avLst/>
          </a:prstGeom>
        </p:spPr>
      </p:pic>
      <p:sp>
        <p:nvSpPr>
          <p:cNvPr id="12" name="Rectangle 11">
            <a:extLst>
              <a:ext uri="{FF2B5EF4-FFF2-40B4-BE49-F238E27FC236}">
                <a16:creationId xmlns:a16="http://schemas.microsoft.com/office/drawing/2014/main" id="{79871B9D-90CA-468D-B817-1D709512AA69}"/>
              </a:ext>
              <a:ext uri="{C183D7F6-B498-43B3-948B-1728B52AA6E4}">
                <adec:decorative xmlns:adec="http://schemas.microsoft.com/office/drawing/2017/decorative" val="1"/>
              </a:ext>
            </a:extLst>
          </p:cNvPr>
          <p:cNvSpPr/>
          <p:nvPr/>
        </p:nvSpPr>
        <p:spPr bwMode="auto">
          <a:xfrm>
            <a:off x="6012542" y="1247141"/>
            <a:ext cx="5996896" cy="51146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52764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Recovery Services Vault Backup Options - Files</a:t>
            </a:r>
          </a:p>
        </p:txBody>
      </p:sp>
      <p:sp>
        <p:nvSpPr>
          <p:cNvPr id="12" name="Freeform: Shape 11">
            <a:extLst>
              <a:ext uri="{FF2B5EF4-FFF2-40B4-BE49-F238E27FC236}">
                <a16:creationId xmlns:a16="http://schemas.microsoft.com/office/drawing/2014/main" id="{6F1B11E1-A04A-493E-9448-30162AC90C28}"/>
              </a:ext>
            </a:extLst>
          </p:cNvPr>
          <p:cNvSpPr/>
          <p:nvPr/>
        </p:nvSpPr>
        <p:spPr>
          <a:xfrm>
            <a:off x="427036"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bg1"/>
                </a:solidFill>
                <a:latin typeface="+mj-lt"/>
              </a:rPr>
              <a:t>Azure Workloads</a:t>
            </a:r>
          </a:p>
        </p:txBody>
      </p:sp>
      <p:sp>
        <p:nvSpPr>
          <p:cNvPr id="23" name="Rectangle 22">
            <a:extLst>
              <a:ext uri="{FF2B5EF4-FFF2-40B4-BE49-F238E27FC236}">
                <a16:creationId xmlns:a16="http://schemas.microsoft.com/office/drawing/2014/main" id="{5450CA24-7ECC-4082-8E68-B418EAFEB9D6}"/>
              </a:ext>
              <a:ext uri="{C183D7F6-B498-43B3-948B-1728B52AA6E4}">
                <adec:decorative xmlns:adec="http://schemas.microsoft.com/office/drawing/2017/decorative" val="1"/>
              </a:ext>
            </a:extLst>
          </p:cNvPr>
          <p:cNvSpPr/>
          <p:nvPr/>
        </p:nvSpPr>
        <p:spPr bwMode="auto">
          <a:xfrm>
            <a:off x="427038"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Azure backup page. The what do you want to backup drop-down selections are shown. Azure Fileshare is selected">
            <a:extLst>
              <a:ext uri="{FF2B5EF4-FFF2-40B4-BE49-F238E27FC236}">
                <a16:creationId xmlns:a16="http://schemas.microsoft.com/office/drawing/2014/main" id="{D33D6452-392E-4439-BD51-62B1D60C3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22" y="2207262"/>
            <a:ext cx="4530516" cy="3932281"/>
          </a:xfrm>
          <a:prstGeom prst="rect">
            <a:avLst/>
          </a:prstGeom>
        </p:spPr>
      </p:pic>
      <p:sp>
        <p:nvSpPr>
          <p:cNvPr id="13" name="Freeform: Shape 12">
            <a:extLst>
              <a:ext uri="{FF2B5EF4-FFF2-40B4-BE49-F238E27FC236}">
                <a16:creationId xmlns:a16="http://schemas.microsoft.com/office/drawing/2014/main" id="{FB600769-4A1D-47D7-8C3F-78DF2281ABDE}"/>
              </a:ext>
            </a:extLst>
          </p:cNvPr>
          <p:cNvSpPr/>
          <p:nvPr/>
        </p:nvSpPr>
        <p:spPr>
          <a:xfrm>
            <a:off x="6296755"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bg1"/>
                </a:solidFill>
                <a:latin typeface="+mj-lt"/>
              </a:rPr>
              <a:t>On-Premises Workloads</a:t>
            </a:r>
          </a:p>
        </p:txBody>
      </p:sp>
      <p:sp>
        <p:nvSpPr>
          <p:cNvPr id="24" name="Rectangle 23">
            <a:extLst>
              <a:ext uri="{FF2B5EF4-FFF2-40B4-BE49-F238E27FC236}">
                <a16:creationId xmlns:a16="http://schemas.microsoft.com/office/drawing/2014/main" id="{F9283411-5493-47CF-8531-89BF34BF051B}"/>
              </a:ext>
              <a:ext uri="{C183D7F6-B498-43B3-948B-1728B52AA6E4}">
                <adec:decorative xmlns:adec="http://schemas.microsoft.com/office/drawing/2017/decorative" val="1"/>
              </a:ext>
            </a:extLst>
          </p:cNvPr>
          <p:cNvSpPr/>
          <p:nvPr/>
        </p:nvSpPr>
        <p:spPr bwMode="auto">
          <a:xfrm>
            <a:off x="6296755"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Recovery Services vault. The workload is running on-premises. File and Folders is selected as the backup">
            <a:extLst>
              <a:ext uri="{FF2B5EF4-FFF2-40B4-BE49-F238E27FC236}">
                <a16:creationId xmlns:a16="http://schemas.microsoft.com/office/drawing/2014/main" id="{A775974F-919E-4AB8-911C-3A39A6662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792" y="2151785"/>
            <a:ext cx="2826608" cy="4100824"/>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6D60-FB9D-D7BB-27A1-E66A1D1A74FE}"/>
              </a:ext>
            </a:extLst>
          </p:cNvPr>
          <p:cNvSpPr>
            <a:spLocks noGrp="1"/>
          </p:cNvSpPr>
          <p:nvPr>
            <p:ph type="title"/>
          </p:nvPr>
        </p:nvSpPr>
        <p:spPr/>
        <p:txBody>
          <a:bodyPr/>
          <a:lstStyle/>
          <a:p>
            <a:r>
              <a:rPr lang="en-GB" dirty="0"/>
              <a:t>Configure Azure File &amp; Folder Backup</a:t>
            </a:r>
          </a:p>
        </p:txBody>
      </p:sp>
      <p:sp>
        <p:nvSpPr>
          <p:cNvPr id="3" name="TextBox 2">
            <a:extLst>
              <a:ext uri="{FF2B5EF4-FFF2-40B4-BE49-F238E27FC236}">
                <a16:creationId xmlns:a16="http://schemas.microsoft.com/office/drawing/2014/main" id="{4CDA0FEA-9735-A977-7A7C-E6384C8B2036}"/>
              </a:ext>
            </a:extLst>
          </p:cNvPr>
          <p:cNvSpPr txBox="1"/>
          <p:nvPr/>
        </p:nvSpPr>
        <p:spPr>
          <a:xfrm>
            <a:off x="427038" y="1419726"/>
            <a:ext cx="11571287" cy="5053691"/>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Create Recovery Services Vault</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Download Backup Agent and Credential File</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Install Backup Agent and Connect to Recovery Services Vault with Credential File</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Configure Files &amp; Folders to Backup</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Customer sets an encryption key which is required during a restore operation.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Microsoft have no visibility of the encryption key and the backup is useless without it. </a:t>
            </a:r>
          </a:p>
        </p:txBody>
      </p:sp>
    </p:spTree>
    <p:extLst>
      <p:ext uri="{BB962C8B-B14F-4D97-AF65-F5344CB8AC3E}">
        <p14:creationId xmlns:p14="http://schemas.microsoft.com/office/powerpoint/2010/main" val="29146252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Configure On-Premises File and Folder Backup</a:t>
            </a:r>
          </a:p>
        </p:txBody>
      </p:sp>
      <p:sp>
        <p:nvSpPr>
          <p:cNvPr id="12" name="Rectangle 11">
            <a:extLst>
              <a:ext uri="{FF2B5EF4-FFF2-40B4-BE49-F238E27FC236}">
                <a16:creationId xmlns:a16="http://schemas.microsoft.com/office/drawing/2014/main" id="{0EA938F5-8001-483E-BFE2-9C21792029AF}"/>
              </a:ext>
              <a:ext uri="{C183D7F6-B498-43B3-948B-1728B52AA6E4}">
                <adec:decorative xmlns:adec="http://schemas.microsoft.com/office/drawing/2017/decorative" val="0"/>
              </a:ext>
            </a:extLst>
          </p:cNvPr>
          <p:cNvSpPr/>
          <p:nvPr/>
        </p:nvSpPr>
        <p:spPr bwMode="auto">
          <a:xfrm>
            <a:off x="427038" y="126274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a:tabLst>
                <a:tab pos="457200" algn="l"/>
              </a:tabLst>
            </a:pPr>
            <a:r>
              <a:rPr lang="en-US" sz="2200" dirty="0">
                <a:solidFill>
                  <a:schemeClr val="tx1"/>
                </a:solidFill>
              </a:rPr>
              <a:t>Create the recovery services vault</a:t>
            </a:r>
          </a:p>
        </p:txBody>
      </p:sp>
      <p:sp>
        <p:nvSpPr>
          <p:cNvPr id="13" name="Rectangle 12">
            <a:extLst>
              <a:ext uri="{FF2B5EF4-FFF2-40B4-BE49-F238E27FC236}">
                <a16:creationId xmlns:a16="http://schemas.microsoft.com/office/drawing/2014/main" id="{365142C4-1908-48D3-B6AE-412110AD833A}"/>
              </a:ext>
              <a:ext uri="{C183D7F6-B498-43B3-948B-1728B52AA6E4}">
                <adec:decorative xmlns:adec="http://schemas.microsoft.com/office/drawing/2017/decorative" val="0"/>
              </a:ext>
            </a:extLst>
          </p:cNvPr>
          <p:cNvSpPr/>
          <p:nvPr/>
        </p:nvSpPr>
        <p:spPr bwMode="auto">
          <a:xfrm>
            <a:off x="427037" y="2593189"/>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2"/>
              <a:tabLst>
                <a:tab pos="342900" algn="l"/>
              </a:tabLst>
            </a:pPr>
            <a:r>
              <a:rPr lang="en-US" sz="2200" dirty="0">
                <a:solidFill>
                  <a:schemeClr val="tx1"/>
                </a:solidFill>
              </a:rPr>
              <a:t>Download the agent and credential file</a:t>
            </a:r>
          </a:p>
        </p:txBody>
      </p:sp>
      <p:sp>
        <p:nvSpPr>
          <p:cNvPr id="14" name="Rectangle 13">
            <a:extLst>
              <a:ext uri="{FF2B5EF4-FFF2-40B4-BE49-F238E27FC236}">
                <a16:creationId xmlns:a16="http://schemas.microsoft.com/office/drawing/2014/main" id="{1576ADE1-F212-47CD-B58E-E3774A5AAB1B}"/>
              </a:ext>
              <a:ext uri="{C183D7F6-B498-43B3-948B-1728B52AA6E4}">
                <adec:decorative xmlns:adec="http://schemas.microsoft.com/office/drawing/2017/decorative" val="0"/>
              </a:ext>
            </a:extLst>
          </p:cNvPr>
          <p:cNvSpPr/>
          <p:nvPr/>
        </p:nvSpPr>
        <p:spPr bwMode="auto">
          <a:xfrm>
            <a:off x="427037" y="3923634"/>
            <a:ext cx="5455458" cy="11146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3"/>
              <a:tabLst>
                <a:tab pos="342900" algn="l"/>
              </a:tabLst>
            </a:pPr>
            <a:r>
              <a:rPr lang="en-US" sz="2200">
                <a:solidFill>
                  <a:schemeClr val="tx1"/>
                </a:solidFill>
              </a:rPr>
              <a:t>Install and register agent</a:t>
            </a:r>
          </a:p>
        </p:txBody>
      </p:sp>
      <p:sp>
        <p:nvSpPr>
          <p:cNvPr id="15" name="Rectangle 14">
            <a:extLst>
              <a:ext uri="{FF2B5EF4-FFF2-40B4-BE49-F238E27FC236}">
                <a16:creationId xmlns:a16="http://schemas.microsoft.com/office/drawing/2014/main" id="{A6C88CE8-8384-4E3C-823A-A814C6138366}"/>
              </a:ext>
              <a:ext uri="{C183D7F6-B498-43B3-948B-1728B52AA6E4}">
                <adec:decorative xmlns:adec="http://schemas.microsoft.com/office/drawing/2017/decorative" val="0"/>
              </a:ext>
            </a:extLst>
          </p:cNvPr>
          <p:cNvSpPr/>
          <p:nvPr/>
        </p:nvSpPr>
        <p:spPr bwMode="auto">
          <a:xfrm>
            <a:off x="427037" y="5254079"/>
            <a:ext cx="5455458" cy="110766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4"/>
              <a:tabLst>
                <a:tab pos="342900" algn="l"/>
              </a:tabLst>
            </a:pPr>
            <a:r>
              <a:rPr lang="en-US" sz="2200">
                <a:solidFill>
                  <a:schemeClr val="tx1"/>
                </a:solidFill>
              </a:rPr>
              <a:t>Configure the backup</a:t>
            </a:r>
          </a:p>
        </p:txBody>
      </p:sp>
      <p:sp>
        <p:nvSpPr>
          <p:cNvPr id="16" name="Rectangle 15">
            <a:extLst>
              <a:ext uri="{FF2B5EF4-FFF2-40B4-BE49-F238E27FC236}">
                <a16:creationId xmlns:a16="http://schemas.microsoft.com/office/drawing/2014/main" id="{EBF16311-31DB-475C-A31F-B9734CCF9B26}"/>
              </a:ext>
              <a:ext uri="{C183D7F6-B498-43B3-948B-1728B52AA6E4}">
                <adec:decorative xmlns:adec="http://schemas.microsoft.com/office/drawing/2017/decorative" val="1"/>
              </a:ext>
            </a:extLst>
          </p:cNvPr>
          <p:cNvSpPr/>
          <p:nvPr/>
        </p:nvSpPr>
        <p:spPr bwMode="auto">
          <a:xfrm>
            <a:off x="6037943" y="1262743"/>
            <a:ext cx="5971495" cy="50990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n Azure recovery services vault is receiving data from an Azure backup agent">
            <a:extLst>
              <a:ext uri="{FF2B5EF4-FFF2-40B4-BE49-F238E27FC236}">
                <a16:creationId xmlns:a16="http://schemas.microsoft.com/office/drawing/2014/main" id="{71EAF5ED-213B-48CD-8B85-E9817FCD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80" y="1282575"/>
            <a:ext cx="4914220" cy="5094486"/>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3690</Words>
  <Application>Microsoft Office PowerPoint</Application>
  <PresentationFormat>Custom</PresentationFormat>
  <Paragraphs>417</Paragraphs>
  <Slides>36</Slides>
  <Notes>29</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Consolas</vt:lpstr>
      <vt:lpstr>Segoe UI</vt:lpstr>
      <vt:lpstr>Segoe UI Semibold</vt:lpstr>
      <vt:lpstr>Verdana</vt:lpstr>
      <vt:lpstr>Wingdings</vt:lpstr>
      <vt:lpstr>Azure 1</vt:lpstr>
      <vt:lpstr>Bitmap Image</vt:lpstr>
      <vt:lpstr>AZ-104T00A Administer Data Protection</vt:lpstr>
      <vt:lpstr>Administer Network Protection Introduction</vt:lpstr>
      <vt:lpstr>Configure File and Folder Backups</vt:lpstr>
      <vt:lpstr>Configure File and Folder Backups Introduction</vt:lpstr>
      <vt:lpstr>Describe Azure Backup Benefits</vt:lpstr>
      <vt:lpstr>Implement Azure Backup Center</vt:lpstr>
      <vt:lpstr>Setup Recovery Services Vault Backup Options - Files</vt:lpstr>
      <vt:lpstr>Configure Azure File &amp; Folder Backup</vt:lpstr>
      <vt:lpstr>Configure On-Premises File and Folder Backup</vt:lpstr>
      <vt:lpstr>Manage the Microsoft Azure Recovery Services Agent</vt:lpstr>
      <vt:lpstr>Demonstration – Backup Azure File Shares</vt:lpstr>
      <vt:lpstr>Demonstration – Backup Files and Folders</vt:lpstr>
      <vt:lpstr>Knowledge Check </vt:lpstr>
      <vt:lpstr>Summary and Resources – Configure File and Folder Backups</vt:lpstr>
      <vt:lpstr>Configure Virtual Machine Backups</vt:lpstr>
      <vt:lpstr>Configure Virtual Machine Backups Introduction</vt:lpstr>
      <vt:lpstr>Protect Virtual Machine Data</vt:lpstr>
      <vt:lpstr>Create Virtual Machine Snapshots</vt:lpstr>
      <vt:lpstr>Setup Recovery Services Vault Backup Options - VMs</vt:lpstr>
      <vt:lpstr>Backup Virtual Machines</vt:lpstr>
      <vt:lpstr>Restore Virtual Machines</vt:lpstr>
      <vt:lpstr>Demonstration – Virtual Machine Backups</vt:lpstr>
      <vt:lpstr>Implement Azure Backup Server (MABS)</vt:lpstr>
      <vt:lpstr>Install Azure Backup Server (MABS)</vt:lpstr>
      <vt:lpstr>Compare Backup Options</vt:lpstr>
      <vt:lpstr>Manage Soft Delete</vt:lpstr>
      <vt:lpstr>Azure Backup Soft Delete : Flow</vt:lpstr>
      <vt:lpstr>Implement Azure Site Recovery</vt:lpstr>
      <vt:lpstr>Knowledge Check</vt:lpstr>
      <vt:lpstr>Summary and Resources – Configure Virtual Machine Backups</vt:lpstr>
      <vt:lpstr>Lab 10 – Implement Data Protection</vt:lpstr>
      <vt:lpstr>Lab 10 – Backup virtual machines</vt:lpstr>
      <vt:lpstr>Lab 10 – Architecture diagram</vt:lpstr>
      <vt:lpstr>End of presentation</vt:lpstr>
      <vt:lpstr>Workload Protection Needs</vt:lpstr>
      <vt:lpstr>Azure to Azure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2022-03-15T21:17:25Z</dcterms:created>
  <dcterms:modified xsi:type="dcterms:W3CDTF">2022-12-07T14:12:43Z</dcterms:modified>
</cp:coreProperties>
</file>