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8"/>
  </p:notesMasterIdLst>
  <p:handoutMasterIdLst>
    <p:handoutMasterId r:id="rId19"/>
  </p:handoutMasterIdLst>
  <p:sldIdLst>
    <p:sldId id="1746" r:id="rId2"/>
    <p:sldId id="1886" r:id="rId3"/>
    <p:sldId id="1750" r:id="rId4"/>
    <p:sldId id="1751" r:id="rId5"/>
    <p:sldId id="1754" r:id="rId6"/>
    <p:sldId id="1753" r:id="rId7"/>
    <p:sldId id="1888" r:id="rId8"/>
    <p:sldId id="1873" r:id="rId9"/>
    <p:sldId id="1890" r:id="rId10"/>
    <p:sldId id="1885" r:id="rId11"/>
    <p:sldId id="1902" r:id="rId12"/>
    <p:sldId id="1901" r:id="rId13"/>
    <p:sldId id="1882" r:id="rId14"/>
    <p:sldId id="1903" r:id="rId15"/>
    <p:sldId id="1883" r:id="rId16"/>
    <p:sldId id="1891"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0078D4"/>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87152" autoAdjust="0"/>
  </p:normalViewPr>
  <p:slideViewPr>
    <p:cSldViewPr snapToGrid="0">
      <p:cViewPr varScale="1">
        <p:scale>
          <a:sx n="81" d="100"/>
          <a:sy n="81" d="100"/>
        </p:scale>
        <p:origin x="586"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12/11/2022 4:58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12/11/2022 4:58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AZ-104-MicrosoftAzureAdministrato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certifications/exams/az-10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lab repository - </a:t>
            </a:r>
            <a:r>
              <a:rPr lang="en-US" dirty="0">
                <a:hlinkClick r:id="rId3"/>
              </a:rPr>
              <a:t>https://github.com/MicrosoftLearning/AZ-104-MicrosoftAzureAdministrator</a:t>
            </a:r>
            <a:r>
              <a:rPr lang="en-US" dirty="0"/>
              <a:t>.</a:t>
            </a:r>
          </a:p>
          <a:p>
            <a:endParaRPr lang="en-US" dirty="0"/>
          </a:p>
          <a:p>
            <a:r>
              <a:rPr lang="en-US" dirty="0"/>
              <a:t>If you find something that needs corrected in the labs, submit an Issue on the repository. Also, you may want to review any recent Issues that have been submitted by other instructors.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4:58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Microsoft Learn - </a:t>
            </a:r>
            <a:r>
              <a:rPr lang="en-US">
                <a:hlinkClick r:id="rId3"/>
              </a:rPr>
              <a:t>https://docs.microsoft.com/en-us/learn/browse/</a:t>
            </a:r>
            <a:r>
              <a:rPr lang="en-US" b="0">
                <a:solidFill>
                  <a:srgbClr val="000000"/>
                </a:solidFill>
                <a:effectLst/>
                <a:latin typeface="Consolas" panose="020B0609020204030204" pitchFamily="49" charset="0"/>
              </a:rPr>
              <a:t>. There is a summary slide at the end of each lesson with applicable online training modules. </a:t>
            </a:r>
          </a:p>
          <a:p>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Azure Documentation - </a:t>
            </a:r>
            <a:r>
              <a:rPr lang="en-US" b="0">
                <a:solidFill>
                  <a:srgbClr val="A31515"/>
                </a:solidFill>
                <a:effectLst/>
                <a:latin typeface="Consolas" panose="020B0609020204030204" pitchFamily="49" charset="0"/>
              </a:rPr>
              <a:t>https://docs.microsoft.com/en-us/azure/</a:t>
            </a:r>
            <a:r>
              <a:rPr lang="en-US" b="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Azure forums</a:t>
            </a:r>
            <a:r>
              <a:rPr lang="en-US" b="0">
                <a:solidFill>
                  <a:srgbClr val="A31515"/>
                </a:solidFill>
                <a:effectLst/>
                <a:latin typeface="Consolas" panose="020B0609020204030204" pitchFamily="49" charset="0"/>
              </a:rPr>
              <a:t> https://social.msdn.microsoft.com/Forums/enUS/home?category=windowsazureplatform</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The Azure forums are very active. You can search the threads for a specific area of interest. You can also browse categories like Azure Storage, Pricing and Billing, Azure Virtual Machines, and Azure Migrate.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Tuesdays with Core - </a:t>
            </a:r>
            <a:r>
              <a:rPr lang="en-US" b="0">
                <a:solidFill>
                  <a:srgbClr val="A31515"/>
                </a:solidFill>
                <a:effectLst/>
                <a:latin typeface="Consolas" panose="020B0609020204030204" pitchFamily="49" charset="0"/>
              </a:rPr>
              <a:t>https://channel9.msdn.com/Shows/Tuesdays-With-Corey/</a:t>
            </a:r>
            <a:r>
              <a:rPr lang="en-US" b="0">
                <a:solidFill>
                  <a:srgbClr val="000000"/>
                </a:solidFill>
                <a:effectLst/>
                <a:latin typeface="Consolas" panose="020B0609020204030204" pitchFamily="49" charset="0"/>
              </a:rPr>
              <a:t>. Corey Sanders answers your questions about Microsoft Azure - Virtual Machines, Web Sites, Mobile Services, Dev/Test etc.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Fridays</a:t>
            </a:r>
            <a:r>
              <a:rPr lang="en-US" b="0">
                <a:solidFill>
                  <a:srgbClr val="A31515"/>
                </a:solidFill>
                <a:effectLst/>
                <a:latin typeface="Consolas" panose="020B0609020204030204" pitchFamily="49" charset="0"/>
              </a:rPr>
              <a:t> - https://channel9.msdn.com/Shows/Azure-Friday</a:t>
            </a:r>
            <a:r>
              <a:rPr lang="en-US" b="0">
                <a:solidFill>
                  <a:srgbClr val="000000"/>
                </a:solidFill>
                <a:effectLst/>
                <a:latin typeface="Consolas" panose="020B0609020204030204" pitchFamily="49" charset="0"/>
              </a:rPr>
              <a:t>. Join Scott </a:t>
            </a:r>
            <a:r>
              <a:rPr lang="en-US" b="0" err="1">
                <a:solidFill>
                  <a:srgbClr val="000000"/>
                </a:solidFill>
                <a:effectLst/>
                <a:latin typeface="Consolas" panose="020B0609020204030204" pitchFamily="49" charset="0"/>
              </a:rPr>
              <a:t>Hanselman</a:t>
            </a:r>
            <a:r>
              <a:rPr lang="en-US" b="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Channel 9</a:t>
            </a:r>
            <a:r>
              <a:rPr lang="en-US" b="0">
                <a:solidFill>
                  <a:srgbClr val="A31515"/>
                </a:solidFill>
                <a:effectLst/>
                <a:latin typeface="Consolas" panose="020B0609020204030204" pitchFamily="49" charset="0"/>
              </a:rPr>
              <a:t> - https://channel9.msdn.com/</a:t>
            </a:r>
            <a:r>
              <a:rPr lang="en-US" b="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Microsoft Azure Blog - </a:t>
            </a:r>
            <a:r>
              <a:rPr lang="en-US" b="0">
                <a:solidFill>
                  <a:srgbClr val="A31515"/>
                </a:solidFill>
                <a:effectLst/>
                <a:latin typeface="Consolas" panose="020B0609020204030204" pitchFamily="49" charset="0"/>
              </a:rPr>
              <a:t>https://azure.microsoft.com/en-us/blog/</a:t>
            </a:r>
            <a:r>
              <a:rPr lang="en-US" b="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Microsoft Learning Community Blog - </a:t>
            </a:r>
            <a:r>
              <a:rPr lang="en-US" b="0">
                <a:solidFill>
                  <a:srgbClr val="A31515"/>
                </a:solidFill>
                <a:effectLst/>
                <a:latin typeface="Consolas" panose="020B0609020204030204" pitchFamily="49" charset="0"/>
              </a:rPr>
              <a:t>https://www.microsoft.com/en-us/learning/community-blog.aspx)</a:t>
            </a:r>
            <a:r>
              <a:rPr lang="en-US" b="0">
                <a:solidFill>
                  <a:srgbClr val="000000"/>
                </a:solidFill>
                <a:effectLst/>
                <a:latin typeface="Consolas" panose="020B0609020204030204" pitchFamily="49" charset="0"/>
              </a:rPr>
              <a:t>. Get the latest information about the certification tests and exam study groups.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4:58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9782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https://docs.microsoft.com/en-us/learn/browse/?term=fundamentals</a:t>
            </a:r>
          </a:p>
          <a:p>
            <a:endParaRPr lang="en-US" dirty="0"/>
          </a:p>
          <a:p>
            <a:r>
              <a:rPr lang="en-US" dirty="0"/>
              <a:t>There is also an AZ-104: Prerequisites for Azure administrators learning path - https://docs.microsoft.com/en-us/learn/paths/az-104-administrator-prerequisites/.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year Microsoft reviews each role to determine what tasks are included in a typical day.  Ask students what areas are most important for their jobs. What are they most interested in?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2978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a:t>AZ-104 Exam page - </a:t>
            </a:r>
            <a:r>
              <a:rPr lang="en-US">
                <a:hlinkClick r:id="rId3"/>
              </a:rPr>
              <a:t>https://docs.microsoft.com/en-us/learn/certifications/exams/az-104</a:t>
            </a:r>
            <a:endParaRPr lang="en-US" i="0"/>
          </a:p>
        </p:txBody>
      </p:sp>
      <p:sp>
        <p:nvSpPr>
          <p:cNvPr id="4" name="Slide Number Placeholder 3"/>
          <p:cNvSpPr>
            <a:spLocks noGrp="1"/>
          </p:cNvSpPr>
          <p:nvPr>
            <p:ph type="sldNum" sz="quarter" idx="5"/>
          </p:nvPr>
        </p:nvSpPr>
        <p:spPr/>
        <p:txBody>
          <a:bodyPr/>
          <a:lstStyle/>
          <a:p>
            <a:fld id="{14FEC80D-91D6-4A7B-B9BD-16D88774DDB2}" type="slidenum">
              <a:rPr lang="en-US" smtClean="0"/>
              <a:t>7</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AZ-104 Exam page - https://docs.microsoft.com/en-us/learn/certifications/exams/az-104</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4:58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Trainer Prep Guide for general information about how the course was structured. Some instructors prefer to start with Module 03. </a:t>
            </a:r>
          </a:p>
          <a:p>
            <a:endParaRPr lang="en-US" dirty="0"/>
          </a:p>
          <a:p>
            <a:r>
              <a:rPr lang="en-US" dirty="0"/>
              <a:t>Also, review the Change Log for anything that may have changed since the last time you taught the course.</a:t>
            </a:r>
          </a:p>
          <a:p>
            <a:endParaRPr lang="en-US" dirty="0"/>
          </a:p>
          <a:p>
            <a:r>
              <a:rPr lang="en-US" dirty="0"/>
              <a:t>Both documents are downloadable from the MCT Download Center.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9552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Consider using the last lab of the day as something to complete (homework) before the next training day. Also, consider using the Module Review questions to recap the day before or after breaks to refocus the class. Some instructors like to lecture in the morning then lab all afternoon. Other instructors like to complete labs with the lecture material.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4:58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Learn Collection - https://aka.ms/AZ-104LearningPaths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 Learn Collection has been created for the course. Feel free to share the link with your students. This link provides direct access to the exam page, student content, the GitHub labs.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Discuss the self-paced Learning Paths available from the exam page or by searching. Explain the course provides very high-level information. The Summary and Resources page gives links to additional Learn content. To fully prepare for the exam students should go through this additional content as much as possible. For example, AD Join has one slide in the classroom, but there is an entire module in Learn on that.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Also explain each self-paced Learning Path has, at the end, a few modules with hands-on sandbox exercises. If student are struggling with the GitHub labs or just want more lab time, Learn sandboxes provides an alternative.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47263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09EF93F2-5375-415F-A57E-76E392E4450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6100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3"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hyperlink" Target="https://microsoftlearning.github.io/AZ-104-MicrosoftAzureAdministrator/" TargetMode="External"/><Relationship Id="rId2" Type="http://schemas.openxmlformats.org/officeDocument/2006/relationships/hyperlink" Target="https://github.com/ryanpbetts/az-104-material" TargetMode="External"/><Relationship Id="rId1" Type="http://schemas.openxmlformats.org/officeDocument/2006/relationships/slideLayout" Target="../slideLayouts/slideLayout4.xml"/><Relationship Id="rId4" Type="http://schemas.openxmlformats.org/officeDocument/2006/relationships/hyperlink" Target="https://learn.microsoft.com/en-us/certifications/exams/az-104"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log.ryanbetts.co.uk/" TargetMode="Externa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0.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p:txBody>
          <a:bodyPr/>
          <a:lstStyle/>
          <a:p>
            <a:r>
              <a:rPr lang="en-US" sz="4600"/>
              <a:t>AZ-104T00A</a:t>
            </a:r>
            <a:br>
              <a:rPr lang="en-US" sz="4600"/>
            </a:br>
            <a:r>
              <a:rPr lang="en-US" sz="4600"/>
              <a:t>Microsoft</a:t>
            </a:r>
            <a:br>
              <a:rPr lang="en-US" sz="4600"/>
            </a:br>
            <a:r>
              <a:rPr lang="en-US" sz="4600"/>
              <a:t>Azure Administrator</a:t>
            </a:r>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a:t>
            </a:r>
            <a:endParaRPr lang="en-US" dirty="0">
              <a:solidFill>
                <a:srgbClr val="C00000"/>
              </a:solidFill>
            </a:endParaRPr>
          </a:p>
        </p:txBody>
      </p:sp>
      <p:sp>
        <p:nvSpPr>
          <p:cNvPr id="3" name="TextBox 2">
            <a:extLst>
              <a:ext uri="{FF2B5EF4-FFF2-40B4-BE49-F238E27FC236}">
                <a16:creationId xmlns:a16="http://schemas.microsoft.com/office/drawing/2014/main" id="{F1EA3005-6A59-3D07-2953-FE45026450E0}"/>
              </a:ext>
            </a:extLst>
          </p:cNvPr>
          <p:cNvSpPr txBox="1"/>
          <p:nvPr/>
        </p:nvSpPr>
        <p:spPr>
          <a:xfrm>
            <a:off x="451643" y="999240"/>
            <a:ext cx="6081132" cy="5735416"/>
          </a:xfrm>
          <a:prstGeom prst="rect">
            <a:avLst/>
          </a:prstGeom>
          <a:noFill/>
        </p:spPr>
        <p:txBody>
          <a:bodyPr wrap="square" lIns="182880" tIns="146304" rIns="182880" bIns="146304" rtlCol="0">
            <a:spAutoFit/>
          </a:bodyPr>
          <a:lstStyle/>
          <a:p>
            <a:pPr>
              <a:lnSpc>
                <a:spcPct val="90000"/>
              </a:lnSpc>
              <a:spcAft>
                <a:spcPts val="600"/>
              </a:spcAft>
            </a:pPr>
            <a:r>
              <a:rPr lang="en-GB" sz="2100" b="1" u="sng" dirty="0">
                <a:gradFill>
                  <a:gsLst>
                    <a:gs pos="2917">
                      <a:schemeClr val="tx1"/>
                    </a:gs>
                    <a:gs pos="30000">
                      <a:schemeClr val="tx1"/>
                    </a:gs>
                  </a:gsLst>
                  <a:lin ang="5400000" scaled="0"/>
                </a:gradFill>
              </a:rPr>
              <a:t>Day 1</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 – Identity</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2 – Governance and Compliance</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3 – Azure Administration</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4 – Azure Virtual Networking</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u="sng" dirty="0">
                <a:gradFill>
                  <a:gsLst>
                    <a:gs pos="2917">
                      <a:schemeClr val="tx1"/>
                    </a:gs>
                    <a:gs pos="30000">
                      <a:schemeClr val="tx1"/>
                    </a:gs>
                  </a:gsLst>
                  <a:lin ang="5400000" scaled="0"/>
                </a:gradFill>
              </a:rPr>
              <a:t>Day 2</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5 – Azure Intersite Connectivity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6 – Azure Network Traffic Manager</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7 – Azure Storage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8 – Azure Virtual Machines </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p:txBody>
      </p:sp>
      <p:sp>
        <p:nvSpPr>
          <p:cNvPr id="7" name="TextBox 6">
            <a:extLst>
              <a:ext uri="{FF2B5EF4-FFF2-40B4-BE49-F238E27FC236}">
                <a16:creationId xmlns:a16="http://schemas.microsoft.com/office/drawing/2014/main" id="{D1FB7C1B-0F36-1D9C-B8C4-B39D8B63815D}"/>
              </a:ext>
            </a:extLst>
          </p:cNvPr>
          <p:cNvSpPr txBox="1"/>
          <p:nvPr/>
        </p:nvSpPr>
        <p:spPr>
          <a:xfrm>
            <a:off x="6383623" y="999240"/>
            <a:ext cx="6081132" cy="5735416"/>
          </a:xfrm>
          <a:prstGeom prst="rect">
            <a:avLst/>
          </a:prstGeom>
          <a:noFill/>
        </p:spPr>
        <p:txBody>
          <a:bodyPr wrap="square" lIns="182880" tIns="146304" rIns="182880" bIns="146304" rtlCol="0">
            <a:spAutoFit/>
          </a:bodyPr>
          <a:lstStyle/>
          <a:p>
            <a:pPr>
              <a:lnSpc>
                <a:spcPct val="90000"/>
              </a:lnSpc>
              <a:spcAft>
                <a:spcPts val="600"/>
              </a:spcAft>
            </a:pPr>
            <a:r>
              <a:rPr lang="en-GB" sz="2100" b="1" u="sng" dirty="0">
                <a:gradFill>
                  <a:gsLst>
                    <a:gs pos="2917">
                      <a:schemeClr val="tx1"/>
                    </a:gs>
                    <a:gs pos="30000">
                      <a:schemeClr val="tx1"/>
                    </a:gs>
                  </a:gsLst>
                  <a:lin ang="5400000" scaled="0"/>
                </a:gradFill>
              </a:rPr>
              <a:t>Day 3</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9 – PaaS Compute Offerings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10 – Data Protection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11 – Monitoring</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u="sng" dirty="0">
                <a:gradFill>
                  <a:gsLst>
                    <a:gs pos="2917">
                      <a:schemeClr val="tx1"/>
                    </a:gs>
                    <a:gs pos="30000">
                      <a:schemeClr val="tx1"/>
                    </a:gs>
                  </a:gsLst>
                  <a:lin ang="5400000" scaled="0"/>
                </a:gradFill>
              </a:rPr>
              <a:t>Day 4</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Review All Modules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Custom Scenario Workshop</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Interactive Measure Up Practice Tests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Exam Cram Study PDF</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Ace Pass AZ-104</a:t>
            </a:r>
          </a:p>
        </p:txBody>
      </p:sp>
    </p:spTree>
    <p:extLst>
      <p:ext uri="{BB962C8B-B14F-4D97-AF65-F5344CB8AC3E}">
        <p14:creationId xmlns:p14="http://schemas.microsoft.com/office/powerpoint/2010/main" val="321035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47EF-E353-2D36-AB4E-5237129A52E7}"/>
              </a:ext>
            </a:extLst>
          </p:cNvPr>
          <p:cNvSpPr>
            <a:spLocks noGrp="1"/>
          </p:cNvSpPr>
          <p:nvPr>
            <p:ph type="title"/>
          </p:nvPr>
        </p:nvSpPr>
        <p:spPr/>
        <p:txBody>
          <a:bodyPr/>
          <a:lstStyle/>
          <a:p>
            <a:r>
              <a:rPr lang="en-GB" dirty="0"/>
              <a:t>Module Delivery Structure </a:t>
            </a:r>
          </a:p>
        </p:txBody>
      </p:sp>
      <p:sp>
        <p:nvSpPr>
          <p:cNvPr id="3" name="TextBox 2">
            <a:extLst>
              <a:ext uri="{FF2B5EF4-FFF2-40B4-BE49-F238E27FC236}">
                <a16:creationId xmlns:a16="http://schemas.microsoft.com/office/drawing/2014/main" id="{F92F5EDB-4F76-F3CA-27F2-7D52C87BDB96}"/>
              </a:ext>
            </a:extLst>
          </p:cNvPr>
          <p:cNvSpPr txBox="1"/>
          <p:nvPr/>
        </p:nvSpPr>
        <p:spPr>
          <a:xfrm>
            <a:off x="451643" y="1253765"/>
            <a:ext cx="11633520" cy="562923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Each module will follow the same structure. This method is designed to cover all official syllabus material. In addition to demonstrations and hands on labs, real world examples will be given to help reinforce all concepts.</a:t>
            </a:r>
          </a:p>
          <a:p>
            <a:pPr>
              <a:lnSpc>
                <a:spcPct val="90000"/>
              </a:lnSpc>
              <a:spcAft>
                <a:spcPts val="600"/>
              </a:spcAft>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Interactive Lecture </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Knowledge Check</a:t>
            </a:r>
          </a:p>
          <a:p>
            <a:pPr marL="809271" lvl="1" indent="-34290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15m break</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Demonstration</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Lab Walkthrough</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Hands on Labs</a:t>
            </a:r>
          </a:p>
          <a:p>
            <a:pPr marL="809271" lvl="1" indent="-34290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15m break</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Module Review</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Open Q&amp;A</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Review Microsoft FAQs</a:t>
            </a:r>
          </a:p>
        </p:txBody>
      </p:sp>
      <p:pic>
        <p:nvPicPr>
          <p:cNvPr id="1026" name="Picture 2" descr="Exam Pass Rates - Hudson">
            <a:extLst>
              <a:ext uri="{FF2B5EF4-FFF2-40B4-BE49-F238E27FC236}">
                <a16:creationId xmlns:a16="http://schemas.microsoft.com/office/drawing/2014/main" id="{02A9FE85-B70E-2AAE-5633-C4E7C77D4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312" y="3125641"/>
            <a:ext cx="2922579" cy="25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512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t>Student materials on Learn</a:t>
            </a:r>
          </a:p>
        </p:txBody>
      </p:sp>
      <p:grpSp>
        <p:nvGrpSpPr>
          <p:cNvPr id="5" name="Group 4" descr="Six AZ-104 learning paths. ">
            <a:extLst>
              <a:ext uri="{FF2B5EF4-FFF2-40B4-BE49-F238E27FC236}">
                <a16:creationId xmlns:a16="http://schemas.microsoft.com/office/drawing/2014/main" id="{913F88AD-A32B-4CEB-88FE-88962DD82E3D}"/>
              </a:ext>
            </a:extLst>
          </p:cNvPr>
          <p:cNvGrpSpPr/>
          <p:nvPr/>
        </p:nvGrpSpPr>
        <p:grpSpPr>
          <a:xfrm>
            <a:off x="675379" y="1299174"/>
            <a:ext cx="4153423" cy="4717915"/>
            <a:chOff x="675379" y="1299174"/>
            <a:chExt cx="4153423" cy="4717915"/>
          </a:xfrm>
        </p:grpSpPr>
        <p:pic>
          <p:nvPicPr>
            <p:cNvPr id="8" name="Picture 7" descr="Logo&#10;&#10;Description automatically generated">
              <a:extLst>
                <a:ext uri="{FF2B5EF4-FFF2-40B4-BE49-F238E27FC236}">
                  <a16:creationId xmlns:a16="http://schemas.microsoft.com/office/drawing/2014/main" id="{7EEECA89-729C-4565-9946-7A8AA720F257}"/>
                </a:ext>
              </a:extLst>
            </p:cNvPr>
            <p:cNvPicPr>
              <a:picLocks noChangeAspect="1"/>
            </p:cNvPicPr>
            <p:nvPr/>
          </p:nvPicPr>
          <p:blipFill>
            <a:blip r:embed="rId3"/>
            <a:stretch>
              <a:fillRect/>
            </a:stretch>
          </p:blipFill>
          <p:spPr>
            <a:xfrm>
              <a:off x="675379" y="1299174"/>
              <a:ext cx="3966332" cy="565504"/>
            </a:xfrm>
            <a:prstGeom prst="rect">
              <a:avLst/>
            </a:prstGeom>
          </p:spPr>
        </p:pic>
        <p:pic>
          <p:nvPicPr>
            <p:cNvPr id="10" name="Picture 9">
              <a:extLst>
                <a:ext uri="{FF2B5EF4-FFF2-40B4-BE49-F238E27FC236}">
                  <a16:creationId xmlns:a16="http://schemas.microsoft.com/office/drawing/2014/main" id="{064308F4-E167-4797-A3C3-A4FDB190F3B5}"/>
                </a:ext>
              </a:extLst>
            </p:cNvPr>
            <p:cNvPicPr>
              <a:picLocks noChangeAspect="1"/>
            </p:cNvPicPr>
            <p:nvPr/>
          </p:nvPicPr>
          <p:blipFill>
            <a:blip r:embed="rId4"/>
            <a:stretch>
              <a:fillRect/>
            </a:stretch>
          </p:blipFill>
          <p:spPr>
            <a:xfrm>
              <a:off x="675379" y="2144992"/>
              <a:ext cx="3507959" cy="450487"/>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B70FD2C2-1F63-414C-8327-77AA4CA9C036}"/>
                </a:ext>
              </a:extLst>
            </p:cNvPr>
            <p:cNvPicPr>
              <a:picLocks noChangeAspect="1"/>
            </p:cNvPicPr>
            <p:nvPr/>
          </p:nvPicPr>
          <p:blipFill>
            <a:blip r:embed="rId5"/>
            <a:stretch>
              <a:fillRect/>
            </a:stretch>
          </p:blipFill>
          <p:spPr>
            <a:xfrm>
              <a:off x="675379" y="2875792"/>
              <a:ext cx="3648277" cy="507995"/>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2C358F28-AB79-4E58-A473-98D36974B40B}"/>
                </a:ext>
              </a:extLst>
            </p:cNvPr>
            <p:cNvPicPr>
              <a:picLocks noChangeAspect="1"/>
            </p:cNvPicPr>
            <p:nvPr/>
          </p:nvPicPr>
          <p:blipFill>
            <a:blip r:embed="rId6"/>
            <a:stretch>
              <a:fillRect/>
            </a:stretch>
          </p:blipFill>
          <p:spPr>
            <a:xfrm>
              <a:off x="675379" y="3664101"/>
              <a:ext cx="3760532" cy="565504"/>
            </a:xfrm>
            <a:prstGeom prst="rect">
              <a:avLst/>
            </a:prstGeom>
          </p:spPr>
        </p:pic>
        <p:pic>
          <p:nvPicPr>
            <p:cNvPr id="16" name="Picture 15" descr="Logo&#10;&#10;Description automatically generated with medium confidence">
              <a:extLst>
                <a:ext uri="{FF2B5EF4-FFF2-40B4-BE49-F238E27FC236}">
                  <a16:creationId xmlns:a16="http://schemas.microsoft.com/office/drawing/2014/main" id="{0A1C0AE3-4C08-4FDC-A550-8705C2B17F30}"/>
                </a:ext>
              </a:extLst>
            </p:cNvPr>
            <p:cNvPicPr>
              <a:picLocks noChangeAspect="1"/>
            </p:cNvPicPr>
            <p:nvPr/>
          </p:nvPicPr>
          <p:blipFill>
            <a:blip r:embed="rId7"/>
            <a:stretch>
              <a:fillRect/>
            </a:stretch>
          </p:blipFill>
          <p:spPr>
            <a:xfrm>
              <a:off x="675379" y="4509919"/>
              <a:ext cx="4153423" cy="507995"/>
            </a:xfrm>
            <a:prstGeom prst="rect">
              <a:avLst/>
            </a:prstGeom>
          </p:spPr>
        </p:pic>
        <p:pic>
          <p:nvPicPr>
            <p:cNvPr id="18" name="Picture 17" descr="Logo, company name&#10;&#10;Description automatically generated">
              <a:extLst>
                <a:ext uri="{FF2B5EF4-FFF2-40B4-BE49-F238E27FC236}">
                  <a16:creationId xmlns:a16="http://schemas.microsoft.com/office/drawing/2014/main" id="{B49851D1-5974-406D-82C8-32303766CB56}"/>
                </a:ext>
              </a:extLst>
            </p:cNvPr>
            <p:cNvPicPr>
              <a:picLocks noChangeAspect="1"/>
            </p:cNvPicPr>
            <p:nvPr/>
          </p:nvPicPr>
          <p:blipFill>
            <a:blip r:embed="rId8"/>
            <a:stretch>
              <a:fillRect/>
            </a:stretch>
          </p:blipFill>
          <p:spPr>
            <a:xfrm>
              <a:off x="675379" y="5298228"/>
              <a:ext cx="3545377" cy="718861"/>
            </a:xfrm>
            <a:prstGeom prst="rect">
              <a:avLst/>
            </a:prstGeom>
          </p:spPr>
        </p:pic>
      </p:grpSp>
      <p:sp>
        <p:nvSpPr>
          <p:cNvPr id="6" name="TextBox 5">
            <a:extLst>
              <a:ext uri="{FF2B5EF4-FFF2-40B4-BE49-F238E27FC236}">
                <a16:creationId xmlns:a16="http://schemas.microsoft.com/office/drawing/2014/main" id="{F93DE422-9956-4281-9C31-2B305E9047B2}"/>
              </a:ext>
            </a:extLst>
          </p:cNvPr>
          <p:cNvSpPr txBox="1"/>
          <p:nvPr/>
        </p:nvSpPr>
        <p:spPr>
          <a:xfrm>
            <a:off x="6611828" y="1279633"/>
            <a:ext cx="3978883" cy="341632"/>
          </a:xfrm>
          <a:prstGeom prst="rect">
            <a:avLst/>
          </a:prstGeom>
          <a:noFill/>
        </p:spPr>
        <p:txBody>
          <a:bodyPr wrap="square">
            <a:sp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highlight>
                  <a:srgbClr val="FFFF00"/>
                </a:highlight>
                <a:latin typeface="Calibri" panose="020F0502020204030204" pitchFamily="34" charset="0"/>
                <a:ea typeface="Calibri" panose="020F0502020204030204" pitchFamily="34" charset="0"/>
              </a:rPr>
              <a:t>https://aka.ms/AZ-104LearningPaths</a:t>
            </a:r>
          </a:p>
        </p:txBody>
      </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digital Learn collection. ">
            <a:extLst>
              <a:ext uri="{FF2B5EF4-FFF2-40B4-BE49-F238E27FC236}">
                <a16:creationId xmlns:a16="http://schemas.microsoft.com/office/drawing/2014/main" id="{5E7791E5-7D37-4169-A70C-08E9E25EE1C1}"/>
              </a:ext>
            </a:extLst>
          </p:cNvPr>
          <p:cNvPicPr>
            <a:picLocks noChangeAspect="1"/>
          </p:cNvPicPr>
          <p:nvPr/>
        </p:nvPicPr>
        <p:blipFill>
          <a:blip r:embed="rId9"/>
          <a:stretch>
            <a:fillRect/>
          </a:stretch>
        </p:blipFill>
        <p:spPr>
          <a:xfrm>
            <a:off x="6035999" y="1791207"/>
            <a:ext cx="4823460" cy="3185160"/>
          </a:xfrm>
          <a:prstGeom prst="rect">
            <a:avLst/>
          </a:prstGeom>
        </p:spPr>
      </p:pic>
    </p:spTree>
    <p:extLst>
      <p:ext uri="{BB962C8B-B14F-4D97-AF65-F5344CB8AC3E}">
        <p14:creationId xmlns:p14="http://schemas.microsoft.com/office/powerpoint/2010/main" val="291350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Hands-on Labs</a:t>
            </a:r>
            <a:endParaRPr lang="en-US" dirty="0">
              <a:solidFill>
                <a:srgbClr val="C00000"/>
              </a:solidFill>
            </a:endParaRPr>
          </a:p>
        </p:txBody>
      </p:sp>
      <p:pic>
        <p:nvPicPr>
          <p:cNvPr id="72" name="Picture 71" descr="Icon of a security lock">
            <a:extLst>
              <a:ext uri="{FF2B5EF4-FFF2-40B4-BE49-F238E27FC236}">
                <a16:creationId xmlns:a16="http://schemas.microsoft.com/office/drawing/2014/main" id="{F8122FF1-9A6E-4141-A4BF-F3D43FB85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076" y="1185428"/>
            <a:ext cx="792480" cy="790956"/>
          </a:xfrm>
          <a:prstGeom prst="rect">
            <a:avLst/>
          </a:prstGeom>
        </p:spPr>
      </p:pic>
      <p:sp>
        <p:nvSpPr>
          <p:cNvPr id="9" name="Rectangle 8">
            <a:extLst>
              <a:ext uri="{FF2B5EF4-FFF2-40B4-BE49-F238E27FC236}">
                <a16:creationId xmlns:a16="http://schemas.microsoft.com/office/drawing/2014/main" id="{C27CCAD6-BD5D-4784-9ADD-DB78B753C3BE}"/>
              </a:ext>
            </a:extLst>
          </p:cNvPr>
          <p:cNvSpPr/>
          <p:nvPr/>
        </p:nvSpPr>
        <p:spPr bwMode="auto">
          <a:xfrm>
            <a:off x="1484788" y="1135545"/>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You may use a Microsoft Learning Azure Pass to provide access to Microsoft Azure</a:t>
            </a:r>
          </a:p>
        </p:txBody>
      </p:sp>
      <p:cxnSp>
        <p:nvCxnSpPr>
          <p:cNvPr id="15" name="Straight Connector 14">
            <a:extLst>
              <a:ext uri="{FF2B5EF4-FFF2-40B4-BE49-F238E27FC236}">
                <a16:creationId xmlns:a16="http://schemas.microsoft.com/office/drawing/2014/main" id="{823AB78B-29FF-42E9-BF93-BF02F8EE2D60}"/>
              </a:ext>
              <a:ext uri="{C183D7F6-B498-43B3-948B-1728B52AA6E4}">
                <adec:decorative xmlns:adec="http://schemas.microsoft.com/office/drawing/2017/decorative" val="1"/>
              </a:ext>
            </a:extLst>
          </p:cNvPr>
          <p:cNvCxnSpPr>
            <a:cxnSpLocks/>
          </p:cNvCxnSpPr>
          <p:nvPr/>
        </p:nvCxnSpPr>
        <p:spPr>
          <a:xfrm>
            <a:off x="1484788" y="2093711"/>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dollar sign inside circle">
            <a:extLst>
              <a:ext uri="{FF2B5EF4-FFF2-40B4-BE49-F238E27FC236}">
                <a16:creationId xmlns:a16="http://schemas.microsoft.com/office/drawing/2014/main" id="{B325A6DA-8ED2-484F-8A30-A4838A7BDC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076" y="2190067"/>
            <a:ext cx="792480" cy="790956"/>
          </a:xfrm>
          <a:prstGeom prst="rect">
            <a:avLst/>
          </a:prstGeom>
        </p:spPr>
      </p:pic>
      <p:sp>
        <p:nvSpPr>
          <p:cNvPr id="10" name="Rectangle 9">
            <a:extLst>
              <a:ext uri="{FF2B5EF4-FFF2-40B4-BE49-F238E27FC236}">
                <a16:creationId xmlns:a16="http://schemas.microsoft.com/office/drawing/2014/main" id="{6CE54E97-FBDB-4EA8-BC1F-C332D12BFB6D}"/>
              </a:ext>
            </a:extLst>
          </p:cNvPr>
          <p:cNvSpPr/>
          <p:nvPr/>
        </p:nvSpPr>
        <p:spPr bwMode="auto">
          <a:xfrm>
            <a:off x="1484788" y="2137477"/>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Check the dollar balance of you Azure Pass within Microsoft Azure once you have set up your subscription</a:t>
            </a:r>
          </a:p>
        </p:txBody>
      </p:sp>
      <p:cxnSp>
        <p:nvCxnSpPr>
          <p:cNvPr id="20" name="Straight Connector 19">
            <a:extLst>
              <a:ext uri="{FF2B5EF4-FFF2-40B4-BE49-F238E27FC236}">
                <a16:creationId xmlns:a16="http://schemas.microsoft.com/office/drawing/2014/main" id="{4B250F98-98F3-4819-9B85-D2E225C35FBE}"/>
              </a:ext>
              <a:ext uri="{C183D7F6-B498-43B3-948B-1728B52AA6E4}">
                <adec:decorative xmlns:adec="http://schemas.microsoft.com/office/drawing/2017/decorative" val="1"/>
              </a:ext>
            </a:extLst>
          </p:cNvPr>
          <p:cNvCxnSpPr>
            <a:cxnSpLocks/>
          </p:cNvCxnSpPr>
          <p:nvPr/>
        </p:nvCxnSpPr>
        <p:spPr>
          <a:xfrm>
            <a:off x="1484788" y="3095643"/>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letter I inside circle">
            <a:extLst>
              <a:ext uri="{FF2B5EF4-FFF2-40B4-BE49-F238E27FC236}">
                <a16:creationId xmlns:a16="http://schemas.microsoft.com/office/drawing/2014/main" id="{5DF04029-5F2D-4B0B-805D-27B0EEFC0F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076" y="3201662"/>
            <a:ext cx="792480" cy="790956"/>
          </a:xfrm>
          <a:prstGeom prst="rect">
            <a:avLst/>
          </a:prstGeom>
        </p:spPr>
      </p:pic>
      <p:sp>
        <p:nvSpPr>
          <p:cNvPr id="13" name="Rectangle 12">
            <a:extLst>
              <a:ext uri="{FF2B5EF4-FFF2-40B4-BE49-F238E27FC236}">
                <a16:creationId xmlns:a16="http://schemas.microsoft.com/office/drawing/2014/main" id="{0D814D71-E629-4CFC-B3E6-069CE973D3F4}"/>
              </a:ext>
            </a:extLst>
          </p:cNvPr>
          <p:cNvSpPr/>
          <p:nvPr/>
        </p:nvSpPr>
        <p:spPr bwMode="auto">
          <a:xfrm>
            <a:off x="1484787" y="3139409"/>
            <a:ext cx="10554017"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Be aware of how much you are consuming and do not allow Microsoft Azure components to run overnight or for extended periods</a:t>
            </a:r>
          </a:p>
        </p:txBody>
      </p:sp>
      <p:cxnSp>
        <p:nvCxnSpPr>
          <p:cNvPr id="21" name="Straight Connector 20">
            <a:extLst>
              <a:ext uri="{FF2B5EF4-FFF2-40B4-BE49-F238E27FC236}">
                <a16:creationId xmlns:a16="http://schemas.microsoft.com/office/drawing/2014/main" id="{03C45F82-ECB3-48EE-8348-7C9FB8E128FC}"/>
              </a:ext>
              <a:ext uri="{C183D7F6-B498-43B3-948B-1728B52AA6E4}">
                <adec:decorative xmlns:adec="http://schemas.microsoft.com/office/drawing/2017/decorative" val="1"/>
              </a:ext>
            </a:extLst>
          </p:cNvPr>
          <p:cNvCxnSpPr>
            <a:cxnSpLocks/>
          </p:cNvCxnSpPr>
          <p:nvPr/>
        </p:nvCxnSpPr>
        <p:spPr>
          <a:xfrm>
            <a:off x="1484788" y="409757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lab flask">
            <a:extLst>
              <a:ext uri="{FF2B5EF4-FFF2-40B4-BE49-F238E27FC236}">
                <a16:creationId xmlns:a16="http://schemas.microsoft.com/office/drawing/2014/main" id="{AA4CD8DA-AB72-46FA-AA7C-22ABB7B780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076" y="4199345"/>
            <a:ext cx="792480" cy="790956"/>
          </a:xfrm>
          <a:prstGeom prst="rect">
            <a:avLst/>
          </a:prstGeom>
        </p:spPr>
      </p:pic>
      <p:sp>
        <p:nvSpPr>
          <p:cNvPr id="11" name="Rectangle 10">
            <a:extLst>
              <a:ext uri="{FF2B5EF4-FFF2-40B4-BE49-F238E27FC236}">
                <a16:creationId xmlns:a16="http://schemas.microsoft.com/office/drawing/2014/main" id="{6B6FF3FF-B8EE-4CA6-8325-9BEC0D240FE3}"/>
              </a:ext>
            </a:extLst>
          </p:cNvPr>
          <p:cNvSpPr/>
          <p:nvPr/>
        </p:nvSpPr>
        <p:spPr bwMode="auto">
          <a:xfrm>
            <a:off x="1484788" y="4141341"/>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Lab instructions are in a GitHub repository. For this class use the </a:t>
            </a:r>
            <a:r>
              <a:rPr lang="en-US" sz="2000">
                <a:solidFill>
                  <a:srgbClr val="C00000"/>
                </a:solidFill>
              </a:rPr>
              <a:t>&lt;your region&gt; </a:t>
            </a:r>
            <a:r>
              <a:rPr lang="en-US" sz="2000">
                <a:solidFill>
                  <a:schemeClr val="tx1"/>
                </a:solidFill>
              </a:rPr>
              <a:t>location</a:t>
            </a:r>
          </a:p>
        </p:txBody>
      </p:sp>
      <p:cxnSp>
        <p:nvCxnSpPr>
          <p:cNvPr id="22" name="Straight Connector 21">
            <a:extLst>
              <a:ext uri="{FF2B5EF4-FFF2-40B4-BE49-F238E27FC236}">
                <a16:creationId xmlns:a16="http://schemas.microsoft.com/office/drawing/2014/main" id="{D898B631-3181-4B9E-9B9B-E86C7D5CEA86}"/>
              </a:ext>
              <a:ext uri="{C183D7F6-B498-43B3-948B-1728B52AA6E4}">
                <adec:decorative xmlns:adec="http://schemas.microsoft.com/office/drawing/2017/decorative" val="1"/>
              </a:ext>
            </a:extLst>
          </p:cNvPr>
          <p:cNvCxnSpPr>
            <a:cxnSpLocks/>
          </p:cNvCxnSpPr>
          <p:nvPr/>
        </p:nvCxnSpPr>
        <p:spPr>
          <a:xfrm>
            <a:off x="1484788" y="5099507"/>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four square box arrange within square line">
            <a:extLst>
              <a:ext uri="{FF2B5EF4-FFF2-40B4-BE49-F238E27FC236}">
                <a16:creationId xmlns:a16="http://schemas.microsoft.com/office/drawing/2014/main" id="{96678EEB-111E-45D4-A970-615DCB6E89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076" y="5203980"/>
            <a:ext cx="792480" cy="790956"/>
          </a:xfrm>
          <a:prstGeom prst="rect">
            <a:avLst/>
          </a:prstGeom>
        </p:spPr>
      </p:pic>
      <p:sp>
        <p:nvSpPr>
          <p:cNvPr id="12" name="Rectangle 11">
            <a:extLst>
              <a:ext uri="{FF2B5EF4-FFF2-40B4-BE49-F238E27FC236}">
                <a16:creationId xmlns:a16="http://schemas.microsoft.com/office/drawing/2014/main" id="{4191457C-432E-4298-AEE3-F4B4378FED97}"/>
              </a:ext>
            </a:extLst>
          </p:cNvPr>
          <p:cNvSpPr/>
          <p:nvPr/>
        </p:nvSpPr>
        <p:spPr bwMode="auto">
          <a:xfrm>
            <a:off x="1484788" y="5143273"/>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Each lab creates a new resource group. To minimize costs, remove the resource group at the end of the lab.</a:t>
            </a:r>
          </a:p>
        </p:txBody>
      </p:sp>
    </p:spTree>
    <p:extLst>
      <p:ext uri="{BB962C8B-B14F-4D97-AF65-F5344CB8AC3E}">
        <p14:creationId xmlns:p14="http://schemas.microsoft.com/office/powerpoint/2010/main" val="4811918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263D-1144-28FE-621A-20C87790F1FE}"/>
              </a:ext>
            </a:extLst>
          </p:cNvPr>
          <p:cNvSpPr>
            <a:spLocks noGrp="1"/>
          </p:cNvSpPr>
          <p:nvPr>
            <p:ph type="title"/>
          </p:nvPr>
        </p:nvSpPr>
        <p:spPr/>
        <p:txBody>
          <a:bodyPr/>
          <a:lstStyle/>
          <a:p>
            <a:r>
              <a:rPr lang="en-GB" dirty="0"/>
              <a:t>Useful Links</a:t>
            </a:r>
          </a:p>
        </p:txBody>
      </p:sp>
      <p:sp>
        <p:nvSpPr>
          <p:cNvPr id="4" name="TextBox 3">
            <a:extLst>
              <a:ext uri="{FF2B5EF4-FFF2-40B4-BE49-F238E27FC236}">
                <a16:creationId xmlns:a16="http://schemas.microsoft.com/office/drawing/2014/main" id="{4663C00B-DC86-3032-E1C4-090E62CF6420}"/>
              </a:ext>
            </a:extLst>
          </p:cNvPr>
          <p:cNvSpPr txBox="1"/>
          <p:nvPr/>
        </p:nvSpPr>
        <p:spPr>
          <a:xfrm>
            <a:off x="451642" y="1106805"/>
            <a:ext cx="11426131" cy="2031325"/>
          </a:xfrm>
          <a:prstGeom prst="rect">
            <a:avLst/>
          </a:prstGeom>
          <a:noFill/>
        </p:spPr>
        <p:txBody>
          <a:bodyPr wrap="square">
            <a:spAutoFit/>
          </a:bodyPr>
          <a:lstStyle/>
          <a:p>
            <a:r>
              <a:rPr lang="en-GB" dirty="0"/>
              <a:t>GitHub repo for the course </a:t>
            </a:r>
            <a:r>
              <a:rPr lang="en-GB" dirty="0">
                <a:hlinkClick r:id="rId2"/>
              </a:rPr>
              <a:t>https://github.com/ryanpbetts/az-104-material</a:t>
            </a:r>
            <a:endParaRPr lang="en-GB" dirty="0"/>
          </a:p>
          <a:p>
            <a:endParaRPr lang="en-GB" dirty="0"/>
          </a:p>
          <a:p>
            <a:r>
              <a:rPr lang="en-GB" dirty="0"/>
              <a:t>MOC AZ-104 lab guide </a:t>
            </a:r>
            <a:r>
              <a:rPr lang="en-GB" dirty="0">
                <a:hlinkClick r:id="rId3"/>
              </a:rPr>
              <a:t>https://microsoftlearning.github.io/AZ-104-MicrosoftAzureAdministrator/</a:t>
            </a:r>
            <a:endParaRPr lang="en-GB" dirty="0"/>
          </a:p>
          <a:p>
            <a:endParaRPr lang="en-GB" dirty="0"/>
          </a:p>
          <a:p>
            <a:r>
              <a:rPr lang="en-GB" dirty="0"/>
              <a:t>MS Learn path for AZ-104 </a:t>
            </a:r>
            <a:r>
              <a:rPr lang="en-GB" dirty="0">
                <a:hlinkClick r:id="rId4"/>
              </a:rPr>
              <a:t>https://learn.microsoft.com/en-us/certifications/exams/az-104</a:t>
            </a:r>
            <a:endParaRPr lang="en-GB" dirty="0"/>
          </a:p>
          <a:p>
            <a:endParaRPr lang="en-GB" dirty="0"/>
          </a:p>
          <a:p>
            <a:r>
              <a:rPr lang="en-GB" dirty="0"/>
              <a:t>MS AZ-104 </a:t>
            </a:r>
            <a:r>
              <a:rPr lang="en-GB"/>
              <a:t>Exam Blueprint </a:t>
            </a:r>
            <a:endParaRPr lang="en-GB" dirty="0"/>
          </a:p>
        </p:txBody>
      </p:sp>
    </p:spTree>
    <p:extLst>
      <p:ext uri="{BB962C8B-B14F-4D97-AF65-F5344CB8AC3E}">
        <p14:creationId xmlns:p14="http://schemas.microsoft.com/office/powerpoint/2010/main" val="1781872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t>Additional Resources</a:t>
            </a:r>
            <a:endParaRPr lang="en-US" dirty="0">
              <a:solidFill>
                <a:srgbClr val="C00000"/>
              </a:solidFill>
            </a:endParaRPr>
          </a:p>
        </p:txBody>
      </p:sp>
      <p:pic>
        <p:nvPicPr>
          <p:cNvPr id="1797" name="Picture 1796" descr="Icon of a web page browser">
            <a:extLst>
              <a:ext uri="{FF2B5EF4-FFF2-40B4-BE49-F238E27FC236}">
                <a16:creationId xmlns:a16="http://schemas.microsoft.com/office/drawing/2014/main" id="{2F68659E-F5EC-48A2-B77F-6C7453BB1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69" y="1297576"/>
            <a:ext cx="787908" cy="789432"/>
          </a:xfrm>
          <a:prstGeom prst="rect">
            <a:avLst/>
          </a:prstGeom>
        </p:spPr>
      </p:pic>
      <p:sp>
        <p:nvSpPr>
          <p:cNvPr id="7" name="Rectangle 6">
            <a:extLst>
              <a:ext uri="{FF2B5EF4-FFF2-40B4-BE49-F238E27FC236}">
                <a16:creationId xmlns:a16="http://schemas.microsoft.com/office/drawing/2014/main" id="{FAC2A725-E9F7-45A4-9C46-21A2597EACD5}"/>
              </a:ext>
            </a:extLst>
          </p:cNvPr>
          <p:cNvSpPr/>
          <p:nvPr/>
        </p:nvSpPr>
        <p:spPr bwMode="auto">
          <a:xfrm>
            <a:off x="1548161" y="140492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Microsoft Learn </a:t>
            </a:r>
          </a:p>
        </p:txBody>
      </p:sp>
      <p:cxnSp>
        <p:nvCxnSpPr>
          <p:cNvPr id="25" name="Straight Connector 24">
            <a:extLst>
              <a:ext uri="{FF2B5EF4-FFF2-40B4-BE49-F238E27FC236}">
                <a16:creationId xmlns:a16="http://schemas.microsoft.com/office/drawing/2014/main" id="{23C8696D-B7E4-487E-A483-3D357C9FBDB6}"/>
              </a:ext>
              <a:ext uri="{C183D7F6-B498-43B3-948B-1728B52AA6E4}">
                <adec:decorative xmlns:adec="http://schemas.microsoft.com/office/drawing/2017/decorative" val="1"/>
              </a:ext>
            </a:extLst>
          </p:cNvPr>
          <p:cNvCxnSpPr>
            <a:cxnSpLocks/>
          </p:cNvCxnSpPr>
          <p:nvPr/>
        </p:nvCxnSpPr>
        <p:spPr>
          <a:xfrm>
            <a:off x="152762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6" name="Picture 1795" descr="Icon of tick mark on a paper">
            <a:extLst>
              <a:ext uri="{FF2B5EF4-FFF2-40B4-BE49-F238E27FC236}">
                <a16:creationId xmlns:a16="http://schemas.microsoft.com/office/drawing/2014/main" id="{B5E5573C-3EE5-4B76-969A-943CEA789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569" y="2309461"/>
            <a:ext cx="787908" cy="789432"/>
          </a:xfrm>
          <a:prstGeom prst="rect">
            <a:avLst/>
          </a:prstGeom>
        </p:spPr>
      </p:pic>
      <p:sp>
        <p:nvSpPr>
          <p:cNvPr id="6" name="Rectangle 5">
            <a:extLst>
              <a:ext uri="{FF2B5EF4-FFF2-40B4-BE49-F238E27FC236}">
                <a16:creationId xmlns:a16="http://schemas.microsoft.com/office/drawing/2014/main" id="{FE541FE8-D323-49EB-B62A-A6800BE0036D}"/>
              </a:ext>
            </a:extLst>
          </p:cNvPr>
          <p:cNvSpPr/>
          <p:nvPr/>
        </p:nvSpPr>
        <p:spPr bwMode="auto">
          <a:xfrm>
            <a:off x="1548161" y="2416810"/>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Documentation</a:t>
            </a:r>
          </a:p>
        </p:txBody>
      </p:sp>
      <p:cxnSp>
        <p:nvCxnSpPr>
          <p:cNvPr id="34" name="Straight Connector 33">
            <a:extLst>
              <a:ext uri="{FF2B5EF4-FFF2-40B4-BE49-F238E27FC236}">
                <a16:creationId xmlns:a16="http://schemas.microsoft.com/office/drawing/2014/main" id="{7BEF953B-96EF-407A-ADDC-AD63FEAED38F}"/>
              </a:ext>
              <a:ext uri="{C183D7F6-B498-43B3-948B-1728B52AA6E4}">
                <adec:decorative xmlns:adec="http://schemas.microsoft.com/office/drawing/2017/decorative" val="1"/>
              </a:ext>
            </a:extLst>
          </p:cNvPr>
          <p:cNvCxnSpPr>
            <a:cxnSpLocks/>
          </p:cNvCxnSpPr>
          <p:nvPr/>
        </p:nvCxnSpPr>
        <p:spPr>
          <a:xfrm>
            <a:off x="152762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5" name="Picture 1794" descr="Icon of chat message pop up">
            <a:extLst>
              <a:ext uri="{FF2B5EF4-FFF2-40B4-BE49-F238E27FC236}">
                <a16:creationId xmlns:a16="http://schemas.microsoft.com/office/drawing/2014/main" id="{8210CD22-1AF3-4528-B800-0F389DD05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569" y="3321346"/>
            <a:ext cx="787908" cy="787908"/>
          </a:xfrm>
          <a:prstGeom prst="rect">
            <a:avLst/>
          </a:prstGeom>
        </p:spPr>
      </p:pic>
      <p:sp>
        <p:nvSpPr>
          <p:cNvPr id="10" name="Rectangle 9">
            <a:extLst>
              <a:ext uri="{FF2B5EF4-FFF2-40B4-BE49-F238E27FC236}">
                <a16:creationId xmlns:a16="http://schemas.microsoft.com/office/drawing/2014/main" id="{A7E57C26-643C-4D15-870D-437851D99D6C}"/>
              </a:ext>
            </a:extLst>
          </p:cNvPr>
          <p:cNvSpPr/>
          <p:nvPr/>
        </p:nvSpPr>
        <p:spPr bwMode="auto">
          <a:xfrm>
            <a:off x="1548161" y="342869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Forum</a:t>
            </a:r>
          </a:p>
        </p:txBody>
      </p:sp>
      <p:cxnSp>
        <p:nvCxnSpPr>
          <p:cNvPr id="35" name="Straight Connector 34">
            <a:extLst>
              <a:ext uri="{FF2B5EF4-FFF2-40B4-BE49-F238E27FC236}">
                <a16:creationId xmlns:a16="http://schemas.microsoft.com/office/drawing/2014/main" id="{E7F7E80A-CEE2-4EAE-AF23-65C2BD947F12}"/>
              </a:ext>
              <a:ext uri="{C183D7F6-B498-43B3-948B-1728B52AA6E4}">
                <adec:decorative xmlns:adec="http://schemas.microsoft.com/office/drawing/2017/decorative" val="1"/>
              </a:ext>
            </a:extLst>
          </p:cNvPr>
          <p:cNvCxnSpPr>
            <a:cxnSpLocks/>
          </p:cNvCxnSpPr>
          <p:nvPr/>
        </p:nvCxnSpPr>
        <p:spPr>
          <a:xfrm>
            <a:off x="152762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1" name="Picture 1800" descr="Icon of lines with rounded tip spreading outside from the centre circle">
            <a:extLst>
              <a:ext uri="{FF2B5EF4-FFF2-40B4-BE49-F238E27FC236}">
                <a16:creationId xmlns:a16="http://schemas.microsoft.com/office/drawing/2014/main" id="{0AF58701-BBBD-46C5-B2BA-90A9605855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7787" y="1297576"/>
            <a:ext cx="787908" cy="789432"/>
          </a:xfrm>
          <a:prstGeom prst="rect">
            <a:avLst/>
          </a:prstGeom>
        </p:spPr>
      </p:pic>
      <p:cxnSp>
        <p:nvCxnSpPr>
          <p:cNvPr id="37" name="Straight Connector 36">
            <a:extLst>
              <a:ext uri="{FF2B5EF4-FFF2-40B4-BE49-F238E27FC236}">
                <a16:creationId xmlns:a16="http://schemas.microsoft.com/office/drawing/2014/main" id="{3DE6B178-B8FC-4427-AB9B-8BE4EAEBC6CF}"/>
              </a:ext>
              <a:ext uri="{C183D7F6-B498-43B3-948B-1728B52AA6E4}">
                <adec:decorative xmlns:adec="http://schemas.microsoft.com/office/drawing/2017/decorative" val="1"/>
              </a:ext>
            </a:extLst>
          </p:cNvPr>
          <p:cNvCxnSpPr>
            <a:cxnSpLocks/>
          </p:cNvCxnSpPr>
          <p:nvPr/>
        </p:nvCxnSpPr>
        <p:spPr>
          <a:xfrm>
            <a:off x="751363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0" name="Picture 1799" descr="Icon of a document">
            <a:extLst>
              <a:ext uri="{FF2B5EF4-FFF2-40B4-BE49-F238E27FC236}">
                <a16:creationId xmlns:a16="http://schemas.microsoft.com/office/drawing/2014/main" id="{FF2167BF-97D3-48CE-91F7-1509B47663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7787" y="2309460"/>
            <a:ext cx="787908" cy="789432"/>
          </a:xfrm>
          <a:prstGeom prst="rect">
            <a:avLst/>
          </a:prstGeom>
        </p:spPr>
      </p:pic>
      <p:sp>
        <p:nvSpPr>
          <p:cNvPr id="11" name="Rectangle 10">
            <a:extLst>
              <a:ext uri="{FF2B5EF4-FFF2-40B4-BE49-F238E27FC236}">
                <a16:creationId xmlns:a16="http://schemas.microsoft.com/office/drawing/2014/main" id="{96423ECF-0CBD-43A9-9379-EBB0FD73C571}"/>
              </a:ext>
            </a:extLst>
          </p:cNvPr>
          <p:cNvSpPr/>
          <p:nvPr/>
        </p:nvSpPr>
        <p:spPr bwMode="auto">
          <a:xfrm>
            <a:off x="7513637" y="1351872"/>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Azure Blog</a:t>
            </a:r>
          </a:p>
        </p:txBody>
      </p:sp>
      <p:cxnSp>
        <p:nvCxnSpPr>
          <p:cNvPr id="38" name="Straight Connector 37">
            <a:extLst>
              <a:ext uri="{FF2B5EF4-FFF2-40B4-BE49-F238E27FC236}">
                <a16:creationId xmlns:a16="http://schemas.microsoft.com/office/drawing/2014/main" id="{48EBF645-809F-444B-993A-45580D9C1E8A}"/>
              </a:ext>
              <a:ext uri="{C183D7F6-B498-43B3-948B-1728B52AA6E4}">
                <adec:decorative xmlns:adec="http://schemas.microsoft.com/office/drawing/2017/decorative" val="1"/>
              </a:ext>
            </a:extLst>
          </p:cNvPr>
          <p:cNvCxnSpPr>
            <a:cxnSpLocks/>
          </p:cNvCxnSpPr>
          <p:nvPr/>
        </p:nvCxnSpPr>
        <p:spPr>
          <a:xfrm>
            <a:off x="751363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9" name="Picture 1798" descr="Icon of a book">
            <a:extLst>
              <a:ext uri="{FF2B5EF4-FFF2-40B4-BE49-F238E27FC236}">
                <a16:creationId xmlns:a16="http://schemas.microsoft.com/office/drawing/2014/main" id="{317282F4-0E23-481E-9C77-8CF9455522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7787" y="3321344"/>
            <a:ext cx="787908" cy="787908"/>
          </a:xfrm>
          <a:prstGeom prst="rect">
            <a:avLst/>
          </a:prstGeom>
        </p:spPr>
      </p:pic>
      <p:sp>
        <p:nvSpPr>
          <p:cNvPr id="14" name="Rectangle 13">
            <a:extLst>
              <a:ext uri="{FF2B5EF4-FFF2-40B4-BE49-F238E27FC236}">
                <a16:creationId xmlns:a16="http://schemas.microsoft.com/office/drawing/2014/main" id="{53E17F31-0E64-43E8-8CFA-7789338BEB64}"/>
              </a:ext>
            </a:extLst>
          </p:cNvPr>
          <p:cNvSpPr/>
          <p:nvPr/>
        </p:nvSpPr>
        <p:spPr bwMode="auto">
          <a:xfrm>
            <a:off x="7513636" y="2371154"/>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Learning Community Blog</a:t>
            </a:r>
          </a:p>
        </p:txBody>
      </p:sp>
      <p:cxnSp>
        <p:nvCxnSpPr>
          <p:cNvPr id="39" name="Straight Connector 38">
            <a:extLst>
              <a:ext uri="{FF2B5EF4-FFF2-40B4-BE49-F238E27FC236}">
                <a16:creationId xmlns:a16="http://schemas.microsoft.com/office/drawing/2014/main" id="{D7C129AD-00E6-4F0F-92E1-537C59F5D9E4}"/>
              </a:ext>
              <a:ext uri="{C183D7F6-B498-43B3-948B-1728B52AA6E4}">
                <adec:decorative xmlns:adec="http://schemas.microsoft.com/office/drawing/2017/decorative" val="1"/>
              </a:ext>
            </a:extLst>
          </p:cNvPr>
          <p:cNvCxnSpPr>
            <a:cxnSpLocks/>
          </p:cNvCxnSpPr>
          <p:nvPr/>
        </p:nvCxnSpPr>
        <p:spPr>
          <a:xfrm>
            <a:off x="751363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8E2976E-8591-4F69-A84A-67EC43E17620}"/>
              </a:ext>
            </a:extLst>
          </p:cNvPr>
          <p:cNvSpPr/>
          <p:nvPr/>
        </p:nvSpPr>
        <p:spPr bwMode="auto">
          <a:xfrm>
            <a:off x="7513636" y="3453169"/>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Summary and Resources page (Learn modules)</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035E6AA7-73A8-46DB-A167-5EB52232ED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050" y="2735155"/>
            <a:ext cx="1524213" cy="152421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51643" y="1549081"/>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100" dirty="0">
                <a:solidFill>
                  <a:schemeClr val="tx1"/>
                </a:solidFill>
                <a:latin typeface="+mj-lt"/>
              </a:rPr>
              <a:t>Instructor:</a:t>
            </a:r>
            <a:r>
              <a:rPr lang="en-US" sz="2100" dirty="0">
                <a:solidFill>
                  <a:schemeClr val="tx1"/>
                </a:solidFill>
              </a:rPr>
              <a:t> Ryan Betts</a:t>
            </a:r>
          </a:p>
          <a:p>
            <a:pPr>
              <a:spcBef>
                <a:spcPts val="1200"/>
              </a:spcBef>
            </a:pPr>
            <a:r>
              <a:rPr lang="en-US" sz="2100" dirty="0">
                <a:solidFill>
                  <a:schemeClr val="tx1"/>
                </a:solidFill>
              </a:rPr>
              <a:t>Consulting Architect, MCT Instructor</a:t>
            </a:r>
          </a:p>
          <a:p>
            <a:pPr>
              <a:spcBef>
                <a:spcPts val="1200"/>
              </a:spcBef>
            </a:pPr>
            <a:r>
              <a:rPr lang="en-US" sz="2100" dirty="0">
                <a:solidFill>
                  <a:schemeClr val="tx1"/>
                </a:solidFill>
              </a:rPr>
              <a:t>Microsoft (Contractor)</a:t>
            </a:r>
          </a:p>
          <a:p>
            <a:pPr marL="342900" indent="-342900">
              <a:spcBef>
                <a:spcPts val="1200"/>
              </a:spcBef>
              <a:buFont typeface="Arial" panose="020B0604020202020204" pitchFamily="34" charset="0"/>
              <a:buChar char="•"/>
            </a:pPr>
            <a:r>
              <a:rPr lang="en-US" sz="2100" dirty="0">
                <a:solidFill>
                  <a:schemeClr val="tx1"/>
                </a:solidFill>
              </a:rPr>
              <a:t>Specialist in Azure since 2014.</a:t>
            </a:r>
          </a:p>
          <a:p>
            <a:pPr marL="342900" indent="-342900">
              <a:spcBef>
                <a:spcPts val="1200"/>
              </a:spcBef>
              <a:buFont typeface="Arial" panose="020B0604020202020204" pitchFamily="34" charset="0"/>
              <a:buChar char="•"/>
            </a:pPr>
            <a:r>
              <a:rPr lang="en-US" sz="2100" dirty="0">
                <a:solidFill>
                  <a:schemeClr val="tx1"/>
                </a:solidFill>
              </a:rPr>
              <a:t>Background in Infrastructure, Networking and Virtualization.</a:t>
            </a:r>
          </a:p>
          <a:p>
            <a:pPr marL="342900" indent="-342900">
              <a:spcBef>
                <a:spcPts val="1200"/>
              </a:spcBef>
              <a:buFont typeface="Arial" panose="020B0604020202020204" pitchFamily="34" charset="0"/>
              <a:buChar char="•"/>
            </a:pPr>
            <a:r>
              <a:rPr lang="en-US" sz="2100" dirty="0">
                <a:solidFill>
                  <a:schemeClr val="tx1"/>
                </a:solidFill>
              </a:rPr>
              <a:t>MCT Instructor since 2017.</a:t>
            </a:r>
          </a:p>
          <a:p>
            <a:pPr marL="342900" indent="-342900">
              <a:spcBef>
                <a:spcPts val="1200"/>
              </a:spcBef>
              <a:buFont typeface="Arial" panose="020B0604020202020204" pitchFamily="34" charset="0"/>
              <a:buChar char="•"/>
            </a:pPr>
            <a:r>
              <a:rPr lang="en-US" sz="2100" dirty="0">
                <a:solidFill>
                  <a:schemeClr val="tx1"/>
                </a:solidFill>
              </a:rPr>
              <a:t>Certifications from Microsoft, Cisco, VMware, Citrix, AWS and Google. </a:t>
            </a:r>
          </a:p>
          <a:p>
            <a:pPr marL="342900" indent="-342900">
              <a:spcBef>
                <a:spcPts val="1200"/>
              </a:spcBef>
              <a:buFont typeface="Arial" panose="020B0604020202020204" pitchFamily="34" charset="0"/>
              <a:buChar char="•"/>
            </a:pPr>
            <a:r>
              <a:rPr lang="en-US" sz="2100" dirty="0">
                <a:solidFill>
                  <a:schemeClr val="tx1"/>
                </a:solidFill>
                <a:hlinkClick r:id="rId2"/>
              </a:rPr>
              <a:t>https://blog.ryanbetts.co.uk</a:t>
            </a:r>
            <a:r>
              <a:rPr lang="en-US" sz="2100" dirty="0">
                <a:solidFill>
                  <a:schemeClr val="tx1"/>
                </a:solidFill>
              </a:rPr>
              <a:t> </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pic>
        <p:nvPicPr>
          <p:cNvPr id="3" name="Picture 2">
            <a:extLst>
              <a:ext uri="{FF2B5EF4-FFF2-40B4-BE49-F238E27FC236}">
                <a16:creationId xmlns:a16="http://schemas.microsoft.com/office/drawing/2014/main" id="{1E506508-A322-4D73-8018-37D4EEEF0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7511" y="3421849"/>
            <a:ext cx="1392358" cy="1390366"/>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Existing certifications </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a:t>About this course: Prerequisites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Successful Azure Administrators start this role with experience on operating systems, virtualization,</a:t>
            </a:r>
            <a:br>
              <a:rPr lang="en-US" sz="2000" spc="0">
                <a:solidFill>
                  <a:schemeClr val="bg1"/>
                </a:solidFill>
                <a:latin typeface="+mn-lt"/>
              </a:rPr>
            </a:br>
            <a:r>
              <a:rPr lang="en-US" sz="2000" spc="0">
                <a:solidFill>
                  <a:schemeClr val="bg1"/>
                </a:solidFill>
                <a:latin typeface="+mn-lt"/>
              </a:rPr>
              <a:t>cloud infrastructure, storage structures, and networking</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a:t>Understanding of on-premises virtualization technologies, including: VMs, virtual networking, and virtual hard disks</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a:t>Understanding of network configuration, including TCP/IP, Domain Name System (DNS), virtual private networks (VPNs), firewalls, and encryption technologies</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a:t>Understanding of Active Directory concepts, such as users, groups, and role-based access control</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a:t>Understanding of resilience and disaster recovery, including backup and restore operations</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CD97-3518-4421-90FF-8CA76EA109EF}"/>
              </a:ext>
            </a:extLst>
          </p:cNvPr>
          <p:cNvSpPr>
            <a:spLocks noGrp="1"/>
          </p:cNvSpPr>
          <p:nvPr>
            <p:ph type="title"/>
          </p:nvPr>
        </p:nvSpPr>
        <p:spPr/>
        <p:txBody>
          <a:bodyPr/>
          <a:lstStyle/>
          <a:p>
            <a:r>
              <a:rPr lang="en-US" dirty="0"/>
              <a:t>Cloud Administrator role</a:t>
            </a:r>
          </a:p>
        </p:txBody>
      </p:sp>
      <p:pic>
        <p:nvPicPr>
          <p:cNvPr id="8" name="Picture 7" descr="Icon of cloud symbol">
            <a:extLst>
              <a:ext uri="{FF2B5EF4-FFF2-40B4-BE49-F238E27FC236}">
                <a16:creationId xmlns:a16="http://schemas.microsoft.com/office/drawing/2014/main" id="{12DFEC53-067B-4218-80FD-336681AC53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643" y="1223215"/>
            <a:ext cx="1075944" cy="1075944"/>
          </a:xfrm>
          <a:prstGeom prst="rect">
            <a:avLst/>
          </a:prstGeom>
        </p:spPr>
      </p:pic>
      <p:sp>
        <p:nvSpPr>
          <p:cNvPr id="64" name="TextBox 63">
            <a:extLst>
              <a:ext uri="{FF2B5EF4-FFF2-40B4-BE49-F238E27FC236}">
                <a16:creationId xmlns:a16="http://schemas.microsoft.com/office/drawing/2014/main" id="{48CF135D-F78B-4F51-A550-1F30EA3C5B86}"/>
              </a:ext>
            </a:extLst>
          </p:cNvPr>
          <p:cNvSpPr txBox="1"/>
          <p:nvPr/>
        </p:nvSpPr>
        <p:spPr>
          <a:xfrm>
            <a:off x="1807920" y="1303043"/>
            <a:ext cx="10163174" cy="914400"/>
          </a:xfrm>
          <a:prstGeom prst="rect">
            <a:avLst/>
          </a:prstGeom>
          <a:noFill/>
        </p:spPr>
        <p:txBody>
          <a:bodyPr wrap="square" lIns="0" tIns="0" rIns="0" bIns="0" rtlCol="0" anchor="ctr">
            <a:noAutofit/>
          </a:bodyPr>
          <a:lstStyle/>
          <a:p>
            <a:pPr>
              <a:spcBef>
                <a:spcPts val="600"/>
              </a:spcBef>
            </a:pPr>
            <a:r>
              <a:rPr lang="en-US" dirty="0"/>
              <a:t>Cloud Administrators manage the cloud services that span storage, networking and compute cloud capabilities, with a deep understanding of each service across the full IT lifecycle</a:t>
            </a:r>
          </a:p>
        </p:txBody>
      </p:sp>
      <p:cxnSp>
        <p:nvCxnSpPr>
          <p:cNvPr id="14" name="Straight Connector 13">
            <a:extLst>
              <a:ext uri="{FF2B5EF4-FFF2-40B4-BE49-F238E27FC236}">
                <a16:creationId xmlns:a16="http://schemas.microsoft.com/office/drawing/2014/main" id="{7ACCEA5E-C31B-4250-8985-A3660D8D640A}"/>
              </a:ext>
              <a:ext uri="{C183D7F6-B498-43B3-948B-1728B52AA6E4}">
                <adec:decorative xmlns:adec="http://schemas.microsoft.com/office/drawing/2017/decorative" val="1"/>
              </a:ext>
            </a:extLst>
          </p:cNvPr>
          <p:cNvCxnSpPr>
            <a:cxnSpLocks/>
          </p:cNvCxnSpPr>
          <p:nvPr/>
        </p:nvCxnSpPr>
        <p:spPr>
          <a:xfrm>
            <a:off x="1807918" y="2360054"/>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line drawn like a maze">
            <a:extLst>
              <a:ext uri="{FF2B5EF4-FFF2-40B4-BE49-F238E27FC236}">
                <a16:creationId xmlns:a16="http://schemas.microsoft.com/office/drawing/2014/main" id="{62D4D416-77B7-473D-84F4-06696176E1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43" y="2422836"/>
            <a:ext cx="1075944" cy="1075944"/>
          </a:xfrm>
          <a:prstGeom prst="rect">
            <a:avLst/>
          </a:prstGeom>
        </p:spPr>
      </p:pic>
      <p:sp>
        <p:nvSpPr>
          <p:cNvPr id="69" name="TextBox 68">
            <a:extLst>
              <a:ext uri="{FF2B5EF4-FFF2-40B4-BE49-F238E27FC236}">
                <a16:creationId xmlns:a16="http://schemas.microsoft.com/office/drawing/2014/main" id="{3C06D201-3B4F-4579-B5A1-001EA7B2E7AE}"/>
              </a:ext>
            </a:extLst>
          </p:cNvPr>
          <p:cNvSpPr txBox="1"/>
          <p:nvPr/>
        </p:nvSpPr>
        <p:spPr>
          <a:xfrm>
            <a:off x="1807920" y="2502664"/>
            <a:ext cx="10163174" cy="914400"/>
          </a:xfrm>
          <a:prstGeom prst="rect">
            <a:avLst/>
          </a:prstGeom>
          <a:noFill/>
        </p:spPr>
        <p:txBody>
          <a:bodyPr wrap="square" lIns="0" tIns="0" rIns="0" bIns="0" rtlCol="0" anchor="ctr">
            <a:noAutofit/>
          </a:bodyPr>
          <a:lstStyle/>
          <a:p>
            <a:pPr>
              <a:spcBef>
                <a:spcPts val="600"/>
              </a:spcBef>
            </a:pPr>
            <a:r>
              <a:rPr lang="en-US" dirty="0"/>
              <a:t>They take end-user requests for new cloud applications and make recommendations on services to use for optimal performance and scale, as well as provision, capacity, monitor and adjust as appropriate. This role requires communicating and coordinating with vendors</a:t>
            </a:r>
          </a:p>
        </p:txBody>
      </p:sp>
      <p:cxnSp>
        <p:nvCxnSpPr>
          <p:cNvPr id="18" name="Straight Connector 17">
            <a:extLst>
              <a:ext uri="{FF2B5EF4-FFF2-40B4-BE49-F238E27FC236}">
                <a16:creationId xmlns:a16="http://schemas.microsoft.com/office/drawing/2014/main" id="{D35C8F55-F73B-4B59-8E24-FE0DEEFE66C0}"/>
              </a:ext>
              <a:ext uri="{C183D7F6-B498-43B3-948B-1728B52AA6E4}">
                <adec:decorative xmlns:adec="http://schemas.microsoft.com/office/drawing/2017/decorative" val="1"/>
              </a:ext>
            </a:extLst>
          </p:cNvPr>
          <p:cNvCxnSpPr>
            <a:cxnSpLocks/>
          </p:cNvCxnSpPr>
          <p:nvPr/>
        </p:nvCxnSpPr>
        <p:spPr>
          <a:xfrm>
            <a:off x="1807918" y="3559675"/>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4 rectangular shapes inside a square">
            <a:extLst>
              <a:ext uri="{FF2B5EF4-FFF2-40B4-BE49-F238E27FC236}">
                <a16:creationId xmlns:a16="http://schemas.microsoft.com/office/drawing/2014/main" id="{8996BBE4-1B05-44AE-AB38-49F191D1CE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643" y="3622457"/>
            <a:ext cx="1075944" cy="1075944"/>
          </a:xfrm>
          <a:prstGeom prst="rect">
            <a:avLst/>
          </a:prstGeom>
        </p:spPr>
      </p:pic>
      <p:sp>
        <p:nvSpPr>
          <p:cNvPr id="74" name="TextBox 73">
            <a:extLst>
              <a:ext uri="{FF2B5EF4-FFF2-40B4-BE49-F238E27FC236}">
                <a16:creationId xmlns:a16="http://schemas.microsoft.com/office/drawing/2014/main" id="{D1E74D83-04D8-42B5-B848-6C82609519A3}"/>
              </a:ext>
            </a:extLst>
          </p:cNvPr>
          <p:cNvSpPr txBox="1"/>
          <p:nvPr/>
        </p:nvSpPr>
        <p:spPr>
          <a:xfrm>
            <a:off x="1807920" y="3702285"/>
            <a:ext cx="10163174" cy="914400"/>
          </a:xfrm>
          <a:prstGeom prst="rect">
            <a:avLst/>
          </a:prstGeom>
          <a:noFill/>
        </p:spPr>
        <p:txBody>
          <a:bodyPr wrap="square" lIns="0" tIns="0" rIns="0" bIns="0" rtlCol="0" anchor="ctr">
            <a:noAutofit/>
          </a:bodyPr>
          <a:lstStyle/>
          <a:p>
            <a:pPr>
              <a:spcBef>
                <a:spcPts val="600"/>
              </a:spcBef>
            </a:pPr>
            <a:r>
              <a:rPr lang="en-US"/>
              <a:t>Cloud Administrators use the Azure Portal and as they become more proficient, they use PowerShell and the Command Line Interface </a:t>
            </a:r>
          </a:p>
        </p:txBody>
      </p:sp>
      <p:cxnSp>
        <p:nvCxnSpPr>
          <p:cNvPr id="19" name="Straight Connector 18">
            <a:extLst>
              <a:ext uri="{FF2B5EF4-FFF2-40B4-BE49-F238E27FC236}">
                <a16:creationId xmlns:a16="http://schemas.microsoft.com/office/drawing/2014/main" id="{C0179853-B9BC-4C71-9078-CE4AC9E47682}"/>
              </a:ext>
              <a:ext uri="{C183D7F6-B498-43B3-948B-1728B52AA6E4}">
                <adec:decorative xmlns:adec="http://schemas.microsoft.com/office/drawing/2017/decorative" val="1"/>
              </a:ext>
            </a:extLst>
          </p:cNvPr>
          <p:cNvCxnSpPr>
            <a:cxnSpLocks/>
          </p:cNvCxnSpPr>
          <p:nvPr/>
        </p:nvCxnSpPr>
        <p:spPr>
          <a:xfrm>
            <a:off x="1807918" y="4759296"/>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cloud with 5 lines on bottom glowing downwards">
            <a:extLst>
              <a:ext uri="{FF2B5EF4-FFF2-40B4-BE49-F238E27FC236}">
                <a16:creationId xmlns:a16="http://schemas.microsoft.com/office/drawing/2014/main" id="{7A175A5E-8BEA-4FBD-8BF3-9207EE9BE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643" y="4822078"/>
            <a:ext cx="1075944" cy="1075944"/>
          </a:xfrm>
          <a:prstGeom prst="rect">
            <a:avLst/>
          </a:prstGeom>
        </p:spPr>
      </p:pic>
      <p:sp>
        <p:nvSpPr>
          <p:cNvPr id="78" name="TextBox 77">
            <a:extLst>
              <a:ext uri="{FF2B5EF4-FFF2-40B4-BE49-F238E27FC236}">
                <a16:creationId xmlns:a16="http://schemas.microsoft.com/office/drawing/2014/main" id="{A9FCFEAE-033A-4DA0-BC18-753963990FA7}"/>
              </a:ext>
            </a:extLst>
          </p:cNvPr>
          <p:cNvSpPr txBox="1"/>
          <p:nvPr/>
        </p:nvSpPr>
        <p:spPr>
          <a:xfrm>
            <a:off x="1807920" y="4901906"/>
            <a:ext cx="10163174" cy="914400"/>
          </a:xfrm>
          <a:prstGeom prst="rect">
            <a:avLst/>
          </a:prstGeom>
          <a:noFill/>
        </p:spPr>
        <p:txBody>
          <a:bodyPr wrap="square" lIns="0" tIns="0" rIns="0" bIns="0" rtlCol="0" anchor="ctr">
            <a:noAutofit/>
          </a:bodyPr>
          <a:lstStyle/>
          <a:p>
            <a:pPr>
              <a:spcBef>
                <a:spcPts val="600"/>
              </a:spcBef>
            </a:pPr>
            <a:r>
              <a:rPr lang="en-US"/>
              <a:t>Successful Cloud Administrators start this role with experience on operating systems, virtualization, cloud infrastructure, storage structures, and networking</a:t>
            </a:r>
          </a:p>
        </p:txBody>
      </p:sp>
    </p:spTree>
    <p:extLst>
      <p:ext uri="{BB962C8B-B14F-4D97-AF65-F5344CB8AC3E}">
        <p14:creationId xmlns:p14="http://schemas.microsoft.com/office/powerpoint/2010/main" val="3515938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endParaRPr lang="en-US" dirty="0">
              <a:solidFill>
                <a:srgbClr val="C0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479" y="2772046"/>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698080"/>
            <a:ext cx="3140609" cy="824075"/>
          </a:xfrm>
          <a:prstGeom prst="rect">
            <a:avLst/>
          </a:prstGeom>
        </p:spPr>
        <p:txBody>
          <a:bodyPr wrap="square" lIns="0" tIns="0" rIns="0" bIns="0" anchor="ctr">
            <a:noAutofit/>
          </a:bodyPr>
          <a:lstStyle/>
          <a:p>
            <a:r>
              <a:rPr lang="pt-BR" sz="2000">
                <a:latin typeface="+mj-lt"/>
              </a:rPr>
              <a:t>Exam AZ-900: Microsoft Azure </a:t>
            </a:r>
            <a:r>
              <a:rPr lang="pt-BR" sz="2000">
                <a:solidFill>
                  <a:schemeClr val="tx2"/>
                </a:solidFill>
                <a:latin typeface="+mj-lt"/>
              </a:rPr>
              <a:t>Fundamentals</a:t>
            </a:r>
            <a:endParaRPr lang="en-US" sz="2000">
              <a:solidFill>
                <a:schemeClr val="tx2"/>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522153"/>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5662" y="2772046"/>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698078"/>
            <a:ext cx="3140609" cy="824075"/>
          </a:xfrm>
          <a:prstGeom prst="rect">
            <a:avLst/>
          </a:prstGeom>
        </p:spPr>
        <p:txBody>
          <a:bodyPr wrap="square" lIns="0" tIns="0" rIns="0" bIns="0" anchor="ctr">
            <a:noAutofit/>
          </a:bodyPr>
          <a:lstStyle/>
          <a:p>
            <a:r>
              <a:rPr lang="en-US" sz="2000">
                <a:latin typeface="+mj-lt"/>
              </a:rPr>
              <a:t>Microsoft Certified: Azure Administrator </a:t>
            </a:r>
            <a:r>
              <a:rPr lang="en-US" sz="2000">
                <a:solidFill>
                  <a:schemeClr val="tx2"/>
                </a:solidFill>
                <a:latin typeface="+mj-lt"/>
              </a:rPr>
              <a:t>Associate</a:t>
            </a: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522153"/>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5237" y="2772046"/>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698080"/>
            <a:ext cx="3140609" cy="824075"/>
          </a:xfrm>
          <a:prstGeom prst="rect">
            <a:avLst/>
          </a:prstGeom>
        </p:spPr>
        <p:txBody>
          <a:bodyPr wrap="square" lIns="0" tIns="0" rIns="0" bIns="0" anchor="ctr">
            <a:noAutofit/>
          </a:bodyPr>
          <a:lstStyle/>
          <a:p>
            <a:r>
              <a:rPr lang="en-US" sz="2000">
                <a:latin typeface="+mj-lt"/>
              </a:rPr>
              <a:t>Microsoft Certified: Azure Solutions Architect </a:t>
            </a:r>
            <a:r>
              <a:rPr lang="en-US" sz="2000">
                <a:solidFill>
                  <a:schemeClr val="tx2"/>
                </a:solidFill>
                <a:latin typeface="+mj-lt"/>
              </a:rPr>
              <a:t>Expert</a:t>
            </a: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522153"/>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AZ-104 certification areas </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607763608"/>
              </p:ext>
            </p:extLst>
          </p:nvPr>
        </p:nvGraphicFramePr>
        <p:xfrm>
          <a:off x="427036" y="1258867"/>
          <a:ext cx="11582402" cy="3230880"/>
        </p:xfrm>
        <a:graphic>
          <a:graphicData uri="http://schemas.openxmlformats.org/drawingml/2006/table">
            <a:tbl>
              <a:tblPr firstRow="1" firstCol="1" bandRow="1">
                <a:tableStyleId>{B301B821-A1FF-4177-AEE7-76D212191A09}</a:tableStyleId>
              </a:tblPr>
              <a:tblGrid>
                <a:gridCol w="5783264">
                  <a:extLst>
                    <a:ext uri="{9D8B030D-6E8A-4147-A177-3AD203B41FA5}">
                      <a16:colId xmlns:a16="http://schemas.microsoft.com/office/drawing/2014/main" val="1345882144"/>
                    </a:ext>
                  </a:extLst>
                </a:gridCol>
                <a:gridCol w="5799138">
                  <a:extLst>
                    <a:ext uri="{9D8B030D-6E8A-4147-A177-3AD203B41FA5}">
                      <a16:colId xmlns:a16="http://schemas.microsoft.com/office/drawing/2014/main" val="1086091707"/>
                    </a:ext>
                  </a:extLst>
                </a:gridCol>
              </a:tblGrid>
              <a:tr h="0">
                <a:tc>
                  <a:txBody>
                    <a:bodyPr/>
                    <a:lstStyle/>
                    <a:p>
                      <a:pPr marL="0" marR="0" algn="l">
                        <a:lnSpc>
                          <a:spcPct val="100000"/>
                        </a:lnSpc>
                        <a:spcBef>
                          <a:spcPts val="0"/>
                        </a:spcBef>
                        <a:spcAft>
                          <a:spcPts val="0"/>
                        </a:spcAft>
                      </a:pPr>
                      <a:r>
                        <a:rPr lang="en-US" sz="2200" b="0">
                          <a:solidFill>
                            <a:schemeClr val="bg1"/>
                          </a:solidFill>
                          <a:effectLst/>
                          <a:latin typeface="+mj-lt"/>
                          <a:cs typeface="Segoe UI Semilight"/>
                        </a:rPr>
                        <a:t>Study Areas</a:t>
                      </a:r>
                      <a:endParaRPr lang="en-US" sz="2200" b="0">
                        <a:solidFill>
                          <a:schemeClr val="bg1"/>
                        </a:solidFill>
                        <a:effectLst/>
                        <a:latin typeface="+mj-lt"/>
                        <a:ea typeface="Calibri" panose="020F0502020204030204" pitchFamily="34" charset="0"/>
                        <a:cs typeface="Segoe UI Semilight"/>
                      </a:endParaRPr>
                    </a:p>
                  </a:txBody>
                  <a:tcPr marL="137160" marR="137160" marT="13716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0">
                <a:tc>
                  <a:txBody>
                    <a:bodyPr/>
                    <a:lstStyle/>
                    <a:p>
                      <a:pPr algn="l"/>
                      <a:r>
                        <a:rPr lang="en-US" sz="2000" b="0">
                          <a:solidFill>
                            <a:schemeClr val="tx1"/>
                          </a:solidFill>
                          <a:effectLst/>
                        </a:rPr>
                        <a:t>Manage Azure identities and governance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0">
                <a:tc>
                  <a:txBody>
                    <a:bodyPr/>
                    <a:lstStyle/>
                    <a:p>
                      <a:pPr algn="l"/>
                      <a:r>
                        <a:rPr lang="en-US" sz="2000" b="0">
                          <a:solidFill>
                            <a:schemeClr val="tx1"/>
                          </a:solidFill>
                          <a:effectLst/>
                        </a:rPr>
                        <a:t>Implement and manage storage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0">
                <a:tc>
                  <a:txBody>
                    <a:bodyPr/>
                    <a:lstStyle/>
                    <a:p>
                      <a:pPr algn="l"/>
                      <a:r>
                        <a:rPr lang="en-US" sz="2000" b="0">
                          <a:solidFill>
                            <a:schemeClr val="tx1"/>
                          </a:solidFill>
                          <a:effectLst/>
                        </a:rPr>
                        <a:t>Deploy and manage Azure compute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20 – 25%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0">
                <a:tc>
                  <a:txBody>
                    <a:bodyPr/>
                    <a:lstStyle/>
                    <a:p>
                      <a:pPr algn="l"/>
                      <a:r>
                        <a:rPr lang="en-US" sz="2000" b="0">
                          <a:solidFill>
                            <a:schemeClr val="tx1"/>
                          </a:solidFill>
                          <a:effectLst/>
                        </a:rPr>
                        <a:t>Configure and manage virtual networking</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 – 30%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r h="0">
                <a:tc>
                  <a:txBody>
                    <a:bodyPr/>
                    <a:lstStyle/>
                    <a:p>
                      <a:pPr algn="l"/>
                      <a:r>
                        <a:rPr lang="en-US" sz="2000" b="0">
                          <a:solidFill>
                            <a:schemeClr val="tx1"/>
                          </a:solidFill>
                          <a:effectLst/>
                        </a:rPr>
                        <a:t>Monitor and backup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 – 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62945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427036"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88947"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F3C-18A2-46F0-B569-D338E06E0809}"/>
              </a:ext>
            </a:extLst>
          </p:cNvPr>
          <p:cNvSpPr>
            <a:spLocks noGrp="1"/>
          </p:cNvSpPr>
          <p:nvPr>
            <p:ph type="title"/>
          </p:nvPr>
        </p:nvSpPr>
        <p:spPr/>
        <p:txBody>
          <a:bodyPr/>
          <a:lstStyle/>
          <a:p>
            <a:r>
              <a:rPr lang="en-US" dirty="0"/>
              <a:t>About this course: Course Outline</a:t>
            </a:r>
          </a:p>
        </p:txBody>
      </p:sp>
      <p:pic>
        <p:nvPicPr>
          <p:cNvPr id="67" name="Picture 66" descr="Icon of a person inside square shape box">
            <a:extLst>
              <a:ext uri="{FF2B5EF4-FFF2-40B4-BE49-F238E27FC236}">
                <a16:creationId xmlns:a16="http://schemas.microsoft.com/office/drawing/2014/main" id="{45792455-C9DD-4D86-AC33-ED120288A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204" y="1170181"/>
            <a:ext cx="734568" cy="736092"/>
          </a:xfrm>
          <a:prstGeom prst="rect">
            <a:avLst/>
          </a:prstGeom>
        </p:spPr>
      </p:pic>
      <p:sp>
        <p:nvSpPr>
          <p:cNvPr id="132" name="TextBox 131">
            <a:extLst>
              <a:ext uri="{FF2B5EF4-FFF2-40B4-BE49-F238E27FC236}">
                <a16:creationId xmlns:a16="http://schemas.microsoft.com/office/drawing/2014/main" id="{A014B532-9FAF-42CF-A186-B172BAE9E547}"/>
              </a:ext>
            </a:extLst>
          </p:cNvPr>
          <p:cNvSpPr txBox="1"/>
          <p:nvPr/>
        </p:nvSpPr>
        <p:spPr>
          <a:xfrm>
            <a:off x="1334536" y="1400074"/>
            <a:ext cx="4480560" cy="274320"/>
          </a:xfrm>
          <a:prstGeom prst="rect">
            <a:avLst/>
          </a:prstGeom>
          <a:noFill/>
        </p:spPr>
        <p:txBody>
          <a:bodyPr wrap="none" lIns="0" tIns="0" rIns="0" bIns="0" rtlCol="0" anchor="ctr">
            <a:noAutofit/>
          </a:bodyPr>
          <a:lstStyle/>
          <a:p>
            <a:pPr>
              <a:spcAft>
                <a:spcPts val="600"/>
              </a:spcAft>
            </a:pPr>
            <a:r>
              <a:rPr lang="en-US" dirty="0"/>
              <a:t>01: Administer Identity</a:t>
            </a:r>
          </a:p>
        </p:txBody>
      </p:sp>
      <p:cxnSp>
        <p:nvCxnSpPr>
          <p:cNvPr id="162" name="Straight Connector 161">
            <a:extLst>
              <a:ext uri="{FF2B5EF4-FFF2-40B4-BE49-F238E27FC236}">
                <a16:creationId xmlns:a16="http://schemas.microsoft.com/office/drawing/2014/main" id="{B1CF964B-37A5-4829-B370-9FB0F0580227}"/>
              </a:ext>
              <a:ext uri="{C183D7F6-B498-43B3-948B-1728B52AA6E4}">
                <adec:decorative xmlns:adec="http://schemas.microsoft.com/office/drawing/2017/decorative" val="1"/>
              </a:ext>
            </a:extLst>
          </p:cNvPr>
          <p:cNvCxnSpPr>
            <a:cxnSpLocks/>
          </p:cNvCxnSpPr>
          <p:nvPr/>
        </p:nvCxnSpPr>
        <p:spPr>
          <a:xfrm>
            <a:off x="1274897"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9" name="Picture 208" descr="Icon of 5 circles join in a line">
            <a:extLst>
              <a:ext uri="{FF2B5EF4-FFF2-40B4-BE49-F238E27FC236}">
                <a16:creationId xmlns:a16="http://schemas.microsoft.com/office/drawing/2014/main" id="{7E547B55-522E-4994-BD01-943F638D8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04" y="2012074"/>
            <a:ext cx="734568" cy="734568"/>
          </a:xfrm>
          <a:prstGeom prst="rect">
            <a:avLst/>
          </a:prstGeom>
        </p:spPr>
      </p:pic>
      <p:sp>
        <p:nvSpPr>
          <p:cNvPr id="219" name="TextBox 218">
            <a:extLst>
              <a:ext uri="{FF2B5EF4-FFF2-40B4-BE49-F238E27FC236}">
                <a16:creationId xmlns:a16="http://schemas.microsoft.com/office/drawing/2014/main" id="{724D4C3C-EA88-44EB-BB57-7187F2745E13}"/>
              </a:ext>
            </a:extLst>
          </p:cNvPr>
          <p:cNvSpPr txBox="1"/>
          <p:nvPr/>
        </p:nvSpPr>
        <p:spPr>
          <a:xfrm>
            <a:off x="1334536" y="2241967"/>
            <a:ext cx="4480560" cy="274320"/>
          </a:xfrm>
          <a:prstGeom prst="rect">
            <a:avLst/>
          </a:prstGeom>
          <a:noFill/>
        </p:spPr>
        <p:txBody>
          <a:bodyPr wrap="none" lIns="0" tIns="0" rIns="0" bIns="0" rtlCol="0" anchor="ctr">
            <a:noAutofit/>
          </a:bodyPr>
          <a:lstStyle/>
          <a:p>
            <a:pPr>
              <a:spcAft>
                <a:spcPts val="600"/>
              </a:spcAft>
            </a:pPr>
            <a:r>
              <a:rPr lang="en-US" dirty="0"/>
              <a:t>02: Administer Governance and Compliance</a:t>
            </a:r>
          </a:p>
        </p:txBody>
      </p:sp>
      <p:cxnSp>
        <p:nvCxnSpPr>
          <p:cNvPr id="246" name="Straight Connector 245">
            <a:extLst>
              <a:ext uri="{FF2B5EF4-FFF2-40B4-BE49-F238E27FC236}">
                <a16:creationId xmlns:a16="http://schemas.microsoft.com/office/drawing/2014/main" id="{DF5E1B7C-663A-49F1-A396-F4015DCA71B5}"/>
              </a:ext>
              <a:ext uri="{C183D7F6-B498-43B3-948B-1728B52AA6E4}">
                <adec:decorative xmlns:adec="http://schemas.microsoft.com/office/drawing/2017/decorative" val="1"/>
              </a:ext>
            </a:extLst>
          </p:cNvPr>
          <p:cNvCxnSpPr>
            <a:cxnSpLocks/>
          </p:cNvCxnSpPr>
          <p:nvPr/>
        </p:nvCxnSpPr>
        <p:spPr>
          <a:xfrm>
            <a:off x="1274897"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8" name="Picture 287" descr="Icon of two buildings and a cloud on top of them">
            <a:extLst>
              <a:ext uri="{FF2B5EF4-FFF2-40B4-BE49-F238E27FC236}">
                <a16:creationId xmlns:a16="http://schemas.microsoft.com/office/drawing/2014/main" id="{AE6A68B5-5056-4B39-A3E8-4561ACAF66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9" t="649" r="649" b="649"/>
          <a:stretch/>
        </p:blipFill>
        <p:spPr>
          <a:xfrm>
            <a:off x="417976" y="2858749"/>
            <a:ext cx="725024" cy="726528"/>
          </a:xfrm>
          <a:prstGeom prst="ellipse">
            <a:avLst/>
          </a:prstGeom>
        </p:spPr>
      </p:pic>
      <p:sp>
        <p:nvSpPr>
          <p:cNvPr id="369" name="TextBox 368">
            <a:extLst>
              <a:ext uri="{FF2B5EF4-FFF2-40B4-BE49-F238E27FC236}">
                <a16:creationId xmlns:a16="http://schemas.microsoft.com/office/drawing/2014/main" id="{8D105FB9-7DF5-401F-9DD3-9228B929B73B}"/>
              </a:ext>
            </a:extLst>
          </p:cNvPr>
          <p:cNvSpPr txBox="1"/>
          <p:nvPr/>
        </p:nvSpPr>
        <p:spPr>
          <a:xfrm>
            <a:off x="1334536" y="3083860"/>
            <a:ext cx="4480560" cy="274320"/>
          </a:xfrm>
          <a:prstGeom prst="rect">
            <a:avLst/>
          </a:prstGeom>
          <a:noFill/>
        </p:spPr>
        <p:txBody>
          <a:bodyPr wrap="none" lIns="0" tIns="0" rIns="0" bIns="0" rtlCol="0" anchor="ctr">
            <a:noAutofit/>
          </a:bodyPr>
          <a:lstStyle/>
          <a:p>
            <a:pPr>
              <a:spcAft>
                <a:spcPts val="600"/>
              </a:spcAft>
            </a:pPr>
            <a:r>
              <a:rPr lang="en-US" dirty="0"/>
              <a:t>03: Administer Azure Resources </a:t>
            </a:r>
          </a:p>
        </p:txBody>
      </p:sp>
      <p:cxnSp>
        <p:nvCxnSpPr>
          <p:cNvPr id="392" name="Straight Connector 391">
            <a:extLst>
              <a:ext uri="{FF2B5EF4-FFF2-40B4-BE49-F238E27FC236}">
                <a16:creationId xmlns:a16="http://schemas.microsoft.com/office/drawing/2014/main" id="{E1053AC9-8D6F-40D3-9D60-E86BA3C7EC44}"/>
              </a:ext>
              <a:ext uri="{C183D7F6-B498-43B3-948B-1728B52AA6E4}">
                <adec:decorative xmlns:adec="http://schemas.microsoft.com/office/drawing/2017/decorative" val="1"/>
              </a:ext>
            </a:extLst>
          </p:cNvPr>
          <p:cNvCxnSpPr>
            <a:cxnSpLocks/>
          </p:cNvCxnSpPr>
          <p:nvPr/>
        </p:nvCxnSpPr>
        <p:spPr>
          <a:xfrm>
            <a:off x="1274897"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9" name="Picture 428" descr="Icon of a 3 lines forming hierarchy">
            <a:extLst>
              <a:ext uri="{FF2B5EF4-FFF2-40B4-BE49-F238E27FC236}">
                <a16:creationId xmlns:a16="http://schemas.microsoft.com/office/drawing/2014/main" id="{03F07974-54CF-4CCA-B8AB-517029E8F2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04" y="3693875"/>
            <a:ext cx="736092" cy="736092"/>
          </a:xfrm>
          <a:prstGeom prst="rect">
            <a:avLst/>
          </a:prstGeom>
        </p:spPr>
      </p:pic>
      <p:sp>
        <p:nvSpPr>
          <p:cNvPr id="437" name="TextBox 436">
            <a:extLst>
              <a:ext uri="{FF2B5EF4-FFF2-40B4-BE49-F238E27FC236}">
                <a16:creationId xmlns:a16="http://schemas.microsoft.com/office/drawing/2014/main" id="{1CC681B9-33F7-4C3E-B941-1B4A7D18117C}"/>
              </a:ext>
            </a:extLst>
          </p:cNvPr>
          <p:cNvSpPr txBox="1"/>
          <p:nvPr/>
        </p:nvSpPr>
        <p:spPr>
          <a:xfrm>
            <a:off x="1334536" y="3925753"/>
            <a:ext cx="4480560" cy="274320"/>
          </a:xfrm>
          <a:prstGeom prst="rect">
            <a:avLst/>
          </a:prstGeom>
          <a:noFill/>
        </p:spPr>
        <p:txBody>
          <a:bodyPr wrap="none" lIns="0" tIns="0" rIns="0" bIns="0" rtlCol="0" anchor="ctr">
            <a:noAutofit/>
          </a:bodyPr>
          <a:lstStyle/>
          <a:p>
            <a:pPr>
              <a:spcAft>
                <a:spcPts val="600"/>
              </a:spcAft>
            </a:pPr>
            <a:r>
              <a:rPr lang="en-US" dirty="0"/>
              <a:t>04: Administer Virtual Networking</a:t>
            </a:r>
          </a:p>
        </p:txBody>
      </p:sp>
      <p:cxnSp>
        <p:nvCxnSpPr>
          <p:cNvPr id="458" name="Straight Connector 457">
            <a:extLst>
              <a:ext uri="{FF2B5EF4-FFF2-40B4-BE49-F238E27FC236}">
                <a16:creationId xmlns:a16="http://schemas.microsoft.com/office/drawing/2014/main" id="{89AC1A95-EF4E-4AF3-8128-41C997ECE54E}"/>
              </a:ext>
              <a:ext uri="{C183D7F6-B498-43B3-948B-1728B52AA6E4}">
                <adec:decorative xmlns:adec="http://schemas.microsoft.com/office/drawing/2017/decorative" val="1"/>
              </a:ext>
            </a:extLst>
          </p:cNvPr>
          <p:cNvCxnSpPr>
            <a:cxnSpLocks/>
          </p:cNvCxnSpPr>
          <p:nvPr/>
        </p:nvCxnSpPr>
        <p:spPr>
          <a:xfrm>
            <a:off x="1274897"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0" name="Picture 489" descr="Icon of a rectangle shape arranging ascending order">
            <a:extLst>
              <a:ext uri="{FF2B5EF4-FFF2-40B4-BE49-F238E27FC236}">
                <a16:creationId xmlns:a16="http://schemas.microsoft.com/office/drawing/2014/main" id="{83332DE8-6FA7-4077-935E-6EFC8D4E9E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204" y="4535768"/>
            <a:ext cx="734568" cy="736092"/>
          </a:xfrm>
          <a:prstGeom prst="rect">
            <a:avLst/>
          </a:prstGeom>
        </p:spPr>
      </p:pic>
      <p:sp>
        <p:nvSpPr>
          <p:cNvPr id="497" name="TextBox 496">
            <a:extLst>
              <a:ext uri="{FF2B5EF4-FFF2-40B4-BE49-F238E27FC236}">
                <a16:creationId xmlns:a16="http://schemas.microsoft.com/office/drawing/2014/main" id="{1EBF8579-E73A-4F20-938E-4686F6B00CEA}"/>
              </a:ext>
            </a:extLst>
          </p:cNvPr>
          <p:cNvSpPr txBox="1"/>
          <p:nvPr/>
        </p:nvSpPr>
        <p:spPr>
          <a:xfrm>
            <a:off x="1334536" y="4767646"/>
            <a:ext cx="4480560" cy="274320"/>
          </a:xfrm>
          <a:prstGeom prst="rect">
            <a:avLst/>
          </a:prstGeom>
          <a:noFill/>
        </p:spPr>
        <p:txBody>
          <a:bodyPr wrap="none" lIns="0" tIns="0" rIns="0" bIns="0" rtlCol="0" anchor="ctr">
            <a:noAutofit/>
          </a:bodyPr>
          <a:lstStyle/>
          <a:p>
            <a:pPr>
              <a:spcAft>
                <a:spcPts val="600"/>
              </a:spcAft>
            </a:pPr>
            <a:r>
              <a:rPr lang="en-US" dirty="0"/>
              <a:t>05: Administer Intersite Connectivity</a:t>
            </a:r>
          </a:p>
        </p:txBody>
      </p:sp>
      <p:cxnSp>
        <p:nvCxnSpPr>
          <p:cNvPr id="515" name="Straight Connector 514">
            <a:extLst>
              <a:ext uri="{FF2B5EF4-FFF2-40B4-BE49-F238E27FC236}">
                <a16:creationId xmlns:a16="http://schemas.microsoft.com/office/drawing/2014/main" id="{11E7C29F-E18C-465D-81EA-B1B5B6537091}"/>
              </a:ext>
              <a:ext uri="{C183D7F6-B498-43B3-948B-1728B52AA6E4}">
                <adec:decorative xmlns:adec="http://schemas.microsoft.com/office/drawing/2017/decorative" val="1"/>
              </a:ext>
            </a:extLst>
          </p:cNvPr>
          <p:cNvCxnSpPr>
            <a:cxnSpLocks/>
          </p:cNvCxnSpPr>
          <p:nvPr/>
        </p:nvCxnSpPr>
        <p:spPr>
          <a:xfrm>
            <a:off x="1274897" y="5325753"/>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2" name="Picture 541" descr="Icon of two arrows pointing up and down with traffic light in between">
            <a:extLst>
              <a:ext uri="{FF2B5EF4-FFF2-40B4-BE49-F238E27FC236}">
                <a16:creationId xmlns:a16="http://schemas.microsoft.com/office/drawing/2014/main" id="{EBF3D664-806C-4067-94D1-A5E50AF82F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4" y="5377657"/>
            <a:ext cx="734568" cy="736092"/>
          </a:xfrm>
          <a:prstGeom prst="rect">
            <a:avLst/>
          </a:prstGeom>
        </p:spPr>
      </p:pic>
      <p:sp>
        <p:nvSpPr>
          <p:cNvPr id="548" name="TextBox 547">
            <a:extLst>
              <a:ext uri="{FF2B5EF4-FFF2-40B4-BE49-F238E27FC236}">
                <a16:creationId xmlns:a16="http://schemas.microsoft.com/office/drawing/2014/main" id="{BA6F043E-0C73-460C-B431-F8DE729464BE}"/>
              </a:ext>
            </a:extLst>
          </p:cNvPr>
          <p:cNvSpPr txBox="1"/>
          <p:nvPr/>
        </p:nvSpPr>
        <p:spPr>
          <a:xfrm>
            <a:off x="1334536" y="5609535"/>
            <a:ext cx="4480560" cy="274320"/>
          </a:xfrm>
          <a:prstGeom prst="rect">
            <a:avLst/>
          </a:prstGeom>
          <a:noFill/>
        </p:spPr>
        <p:txBody>
          <a:bodyPr wrap="none" lIns="0" tIns="0" rIns="0" bIns="0" rtlCol="0" anchor="ctr">
            <a:noAutofit/>
          </a:bodyPr>
          <a:lstStyle/>
          <a:p>
            <a:pPr>
              <a:spcAft>
                <a:spcPts val="600"/>
              </a:spcAft>
            </a:pPr>
            <a:r>
              <a:rPr lang="en-US" dirty="0"/>
              <a:t>06: Administer Network Traffic Management</a:t>
            </a:r>
          </a:p>
        </p:txBody>
      </p:sp>
      <p:pic>
        <p:nvPicPr>
          <p:cNvPr id="572" name="Picture 571" descr="Icon of data warehouse">
            <a:extLst>
              <a:ext uri="{FF2B5EF4-FFF2-40B4-BE49-F238E27FC236}">
                <a16:creationId xmlns:a16="http://schemas.microsoft.com/office/drawing/2014/main" id="{4701362A-9B6C-463D-844D-F624557E6F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7361" y="1170181"/>
            <a:ext cx="736092" cy="736092"/>
          </a:xfrm>
          <a:prstGeom prst="rect">
            <a:avLst/>
          </a:prstGeom>
        </p:spPr>
      </p:pic>
      <p:sp>
        <p:nvSpPr>
          <p:cNvPr id="577" name="TextBox 576">
            <a:extLst>
              <a:ext uri="{FF2B5EF4-FFF2-40B4-BE49-F238E27FC236}">
                <a16:creationId xmlns:a16="http://schemas.microsoft.com/office/drawing/2014/main" id="{F699D5BA-DAF8-41D5-A811-686E9B1D5A19}"/>
              </a:ext>
            </a:extLst>
          </p:cNvPr>
          <p:cNvSpPr txBox="1"/>
          <p:nvPr/>
        </p:nvSpPr>
        <p:spPr>
          <a:xfrm>
            <a:off x="7639383" y="1400074"/>
            <a:ext cx="4480560" cy="274320"/>
          </a:xfrm>
          <a:prstGeom prst="rect">
            <a:avLst/>
          </a:prstGeom>
          <a:noFill/>
        </p:spPr>
        <p:txBody>
          <a:bodyPr wrap="none" lIns="0" tIns="0" rIns="0" bIns="0" rtlCol="0" anchor="ctr">
            <a:noAutofit/>
          </a:bodyPr>
          <a:lstStyle/>
          <a:p>
            <a:pPr>
              <a:spcAft>
                <a:spcPts val="600"/>
              </a:spcAft>
            </a:pPr>
            <a:r>
              <a:rPr lang="en-US" dirty="0"/>
              <a:t>07: Administer Azure Storage</a:t>
            </a:r>
          </a:p>
        </p:txBody>
      </p:sp>
      <p:cxnSp>
        <p:nvCxnSpPr>
          <p:cNvPr id="590" name="Straight Connector 589">
            <a:extLst>
              <a:ext uri="{FF2B5EF4-FFF2-40B4-BE49-F238E27FC236}">
                <a16:creationId xmlns:a16="http://schemas.microsoft.com/office/drawing/2014/main" id="{9380EE40-3987-46FE-9C29-1F1F59E59948}"/>
              </a:ext>
              <a:ext uri="{C183D7F6-B498-43B3-948B-1728B52AA6E4}">
                <adec:decorative xmlns:adec="http://schemas.microsoft.com/office/drawing/2017/decorative" val="1"/>
              </a:ext>
            </a:extLst>
          </p:cNvPr>
          <p:cNvCxnSpPr>
            <a:cxnSpLocks/>
          </p:cNvCxnSpPr>
          <p:nvPr/>
        </p:nvCxnSpPr>
        <p:spPr>
          <a:xfrm>
            <a:off x="7613661"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9" name="Picture 608" descr="Icon of three gears">
            <a:extLst>
              <a:ext uri="{FF2B5EF4-FFF2-40B4-BE49-F238E27FC236}">
                <a16:creationId xmlns:a16="http://schemas.microsoft.com/office/drawing/2014/main" id="{0D34866F-E9E3-4473-B740-E81A7550AE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37361" y="2012073"/>
            <a:ext cx="736092" cy="736092"/>
          </a:xfrm>
          <a:prstGeom prst="rect">
            <a:avLst/>
          </a:prstGeom>
        </p:spPr>
      </p:pic>
      <p:sp>
        <p:nvSpPr>
          <p:cNvPr id="613" name="TextBox 612">
            <a:extLst>
              <a:ext uri="{FF2B5EF4-FFF2-40B4-BE49-F238E27FC236}">
                <a16:creationId xmlns:a16="http://schemas.microsoft.com/office/drawing/2014/main" id="{D303000B-5984-4DD9-929A-4EF702B12E8A}"/>
              </a:ext>
            </a:extLst>
          </p:cNvPr>
          <p:cNvSpPr txBox="1"/>
          <p:nvPr/>
        </p:nvSpPr>
        <p:spPr>
          <a:xfrm>
            <a:off x="7639383" y="2241966"/>
            <a:ext cx="4480560" cy="274320"/>
          </a:xfrm>
          <a:prstGeom prst="rect">
            <a:avLst/>
          </a:prstGeom>
          <a:noFill/>
        </p:spPr>
        <p:txBody>
          <a:bodyPr wrap="none" lIns="0" tIns="0" rIns="0" bIns="0" rtlCol="0" anchor="ctr">
            <a:noAutofit/>
          </a:bodyPr>
          <a:lstStyle/>
          <a:p>
            <a:pPr>
              <a:spcAft>
                <a:spcPts val="600"/>
              </a:spcAft>
            </a:pPr>
            <a:r>
              <a:rPr lang="en-US" dirty="0"/>
              <a:t>08: Administer Azure Virtual Machines</a:t>
            </a:r>
          </a:p>
        </p:txBody>
      </p:sp>
      <p:cxnSp>
        <p:nvCxnSpPr>
          <p:cNvPr id="623" name="Straight Connector 622">
            <a:extLst>
              <a:ext uri="{FF2B5EF4-FFF2-40B4-BE49-F238E27FC236}">
                <a16:creationId xmlns:a16="http://schemas.microsoft.com/office/drawing/2014/main" id="{D8921217-5B5D-49CE-B415-B66C31FA1FB9}"/>
              </a:ext>
              <a:ext uri="{C183D7F6-B498-43B3-948B-1728B52AA6E4}">
                <adec:decorative xmlns:adec="http://schemas.microsoft.com/office/drawing/2017/decorative" val="1"/>
              </a:ext>
            </a:extLst>
          </p:cNvPr>
          <p:cNvCxnSpPr>
            <a:cxnSpLocks/>
          </p:cNvCxnSpPr>
          <p:nvPr/>
        </p:nvCxnSpPr>
        <p:spPr>
          <a:xfrm>
            <a:off x="7613661"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7" name="Picture 636" descr="Icon of a server with cloud ">
            <a:extLst>
              <a:ext uri="{FF2B5EF4-FFF2-40B4-BE49-F238E27FC236}">
                <a16:creationId xmlns:a16="http://schemas.microsoft.com/office/drawing/2014/main" id="{41EE47F3-9C2E-4B95-BB42-F58985EF51A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5376" y="2866566"/>
            <a:ext cx="736092" cy="736092"/>
          </a:xfrm>
          <a:prstGeom prst="rect">
            <a:avLst/>
          </a:prstGeom>
        </p:spPr>
      </p:pic>
      <p:sp>
        <p:nvSpPr>
          <p:cNvPr id="640" name="TextBox 639">
            <a:extLst>
              <a:ext uri="{FF2B5EF4-FFF2-40B4-BE49-F238E27FC236}">
                <a16:creationId xmlns:a16="http://schemas.microsoft.com/office/drawing/2014/main" id="{65F644CB-36AA-4A45-A0A7-E9EBBC25EC97}"/>
              </a:ext>
            </a:extLst>
          </p:cNvPr>
          <p:cNvSpPr txBox="1"/>
          <p:nvPr/>
        </p:nvSpPr>
        <p:spPr>
          <a:xfrm>
            <a:off x="7639383" y="3083858"/>
            <a:ext cx="4480560" cy="274320"/>
          </a:xfrm>
          <a:prstGeom prst="rect">
            <a:avLst/>
          </a:prstGeom>
          <a:noFill/>
        </p:spPr>
        <p:txBody>
          <a:bodyPr wrap="none" lIns="0" tIns="0" rIns="0" bIns="0" rtlCol="0" anchor="ctr">
            <a:noAutofit/>
          </a:bodyPr>
          <a:lstStyle/>
          <a:p>
            <a:pPr>
              <a:spcAft>
                <a:spcPts val="600"/>
              </a:spcAft>
            </a:pPr>
            <a:r>
              <a:rPr lang="en-US" dirty="0"/>
              <a:t>09: Administer PaaS Compute Options</a:t>
            </a:r>
          </a:p>
        </p:txBody>
      </p:sp>
      <p:cxnSp>
        <p:nvCxnSpPr>
          <p:cNvPr id="647" name="Straight Connector 646">
            <a:extLst>
              <a:ext uri="{FF2B5EF4-FFF2-40B4-BE49-F238E27FC236}">
                <a16:creationId xmlns:a16="http://schemas.microsoft.com/office/drawing/2014/main" id="{6AD4787E-D979-4E09-8064-81381577B347}"/>
              </a:ext>
              <a:ext uri="{C183D7F6-B498-43B3-948B-1728B52AA6E4}">
                <adec:decorative xmlns:adec="http://schemas.microsoft.com/office/drawing/2017/decorative" val="1"/>
              </a:ext>
            </a:extLst>
          </p:cNvPr>
          <p:cNvCxnSpPr>
            <a:cxnSpLocks/>
          </p:cNvCxnSpPr>
          <p:nvPr/>
        </p:nvCxnSpPr>
        <p:spPr>
          <a:xfrm>
            <a:off x="7613661"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6" name="Picture 655" descr="Icon of 4 server box arranged horizontally">
            <a:extLst>
              <a:ext uri="{FF2B5EF4-FFF2-40B4-BE49-F238E27FC236}">
                <a16:creationId xmlns:a16="http://schemas.microsoft.com/office/drawing/2014/main" id="{AA41CED6-790D-424E-9DD7-4D8220B7690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35376" y="3695857"/>
            <a:ext cx="736092" cy="734568"/>
          </a:xfrm>
          <a:prstGeom prst="rect">
            <a:avLst/>
          </a:prstGeom>
        </p:spPr>
      </p:pic>
      <p:sp>
        <p:nvSpPr>
          <p:cNvPr id="658" name="TextBox 657">
            <a:extLst>
              <a:ext uri="{FF2B5EF4-FFF2-40B4-BE49-F238E27FC236}">
                <a16:creationId xmlns:a16="http://schemas.microsoft.com/office/drawing/2014/main" id="{F4C22660-F3B2-4B0D-82A3-9C189B90C2EF}"/>
              </a:ext>
            </a:extLst>
          </p:cNvPr>
          <p:cNvSpPr txBox="1"/>
          <p:nvPr/>
        </p:nvSpPr>
        <p:spPr>
          <a:xfrm>
            <a:off x="7639383" y="3925750"/>
            <a:ext cx="4480560" cy="274320"/>
          </a:xfrm>
          <a:prstGeom prst="rect">
            <a:avLst/>
          </a:prstGeom>
          <a:noFill/>
        </p:spPr>
        <p:txBody>
          <a:bodyPr wrap="none" lIns="0" tIns="0" rIns="0" bIns="0" rtlCol="0" anchor="ctr">
            <a:noAutofit/>
          </a:bodyPr>
          <a:lstStyle/>
          <a:p>
            <a:pPr>
              <a:spcAft>
                <a:spcPts val="600"/>
              </a:spcAft>
            </a:pPr>
            <a:r>
              <a:rPr lang="en-US" dirty="0"/>
              <a:t>10: Administer Data Protection</a:t>
            </a:r>
          </a:p>
        </p:txBody>
      </p:sp>
      <p:cxnSp>
        <p:nvCxnSpPr>
          <p:cNvPr id="662" name="Straight Connector 661">
            <a:extLst>
              <a:ext uri="{FF2B5EF4-FFF2-40B4-BE49-F238E27FC236}">
                <a16:creationId xmlns:a16="http://schemas.microsoft.com/office/drawing/2014/main" id="{C5DF1051-85DF-430C-9CE6-F03EEE6D6CAD}"/>
              </a:ext>
              <a:ext uri="{C183D7F6-B498-43B3-948B-1728B52AA6E4}">
                <adec:decorative xmlns:adec="http://schemas.microsoft.com/office/drawing/2017/decorative" val="1"/>
              </a:ext>
            </a:extLst>
          </p:cNvPr>
          <p:cNvCxnSpPr>
            <a:cxnSpLocks/>
          </p:cNvCxnSpPr>
          <p:nvPr/>
        </p:nvCxnSpPr>
        <p:spPr>
          <a:xfrm>
            <a:off x="7613661"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6" name="Picture 665" descr="Icon of a circle with 5 small circles inside">
            <a:extLst>
              <a:ext uri="{FF2B5EF4-FFF2-40B4-BE49-F238E27FC236}">
                <a16:creationId xmlns:a16="http://schemas.microsoft.com/office/drawing/2014/main" id="{3D4EA29A-73C7-4A2A-9F0F-60EB91A7908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847" t="847" r="847" b="847"/>
          <a:stretch/>
        </p:blipFill>
        <p:spPr>
          <a:xfrm>
            <a:off x="6741614" y="4543987"/>
            <a:ext cx="723616" cy="723616"/>
          </a:xfrm>
          <a:prstGeom prst="ellipse">
            <a:avLst/>
          </a:prstGeom>
        </p:spPr>
      </p:pic>
      <p:sp>
        <p:nvSpPr>
          <p:cNvPr id="667" name="TextBox 666">
            <a:extLst>
              <a:ext uri="{FF2B5EF4-FFF2-40B4-BE49-F238E27FC236}">
                <a16:creationId xmlns:a16="http://schemas.microsoft.com/office/drawing/2014/main" id="{1FCE80D4-FC8C-4887-8935-DBD12C67158F}"/>
              </a:ext>
            </a:extLst>
          </p:cNvPr>
          <p:cNvSpPr txBox="1"/>
          <p:nvPr/>
        </p:nvSpPr>
        <p:spPr>
          <a:xfrm>
            <a:off x="7639383" y="4767642"/>
            <a:ext cx="4480560" cy="274320"/>
          </a:xfrm>
          <a:prstGeom prst="rect">
            <a:avLst/>
          </a:prstGeom>
          <a:noFill/>
        </p:spPr>
        <p:txBody>
          <a:bodyPr wrap="none" lIns="0" tIns="0" rIns="0" bIns="0" rtlCol="0" anchor="ctr">
            <a:noAutofit/>
          </a:bodyPr>
          <a:lstStyle/>
          <a:p>
            <a:pPr>
              <a:spcAft>
                <a:spcPts val="600"/>
              </a:spcAft>
            </a:pPr>
            <a:r>
              <a:rPr lang="en-US" dirty="0"/>
              <a:t>11:  Administer Monitoring</a:t>
            </a:r>
          </a:p>
        </p:txBody>
      </p:sp>
    </p:spTree>
    <p:extLst>
      <p:ext uri="{BB962C8B-B14F-4D97-AF65-F5344CB8AC3E}">
        <p14:creationId xmlns:p14="http://schemas.microsoft.com/office/powerpoint/2010/main" val="42828022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2005</Words>
  <Application>Microsoft Office PowerPoint</Application>
  <PresentationFormat>Custom</PresentationFormat>
  <Paragraphs>203</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Segoe UI</vt:lpstr>
      <vt:lpstr>Segoe UI Light</vt:lpstr>
      <vt:lpstr>Segoe UI Semibold</vt:lpstr>
      <vt:lpstr>Wingdings</vt:lpstr>
      <vt:lpstr>Azure 1</vt:lpstr>
      <vt:lpstr>AZ-104T00A Microsoft Azure Administrator</vt:lpstr>
      <vt:lpstr>Welcome</vt:lpstr>
      <vt:lpstr>Hello! Instructor Introduction</vt:lpstr>
      <vt:lpstr>Hello! Student Introductions</vt:lpstr>
      <vt:lpstr>About this course: Prerequisites</vt:lpstr>
      <vt:lpstr>Cloud Administrator role</vt:lpstr>
      <vt:lpstr>Microsoft Certifications </vt:lpstr>
      <vt:lpstr>AZ-104 certification areas </vt:lpstr>
      <vt:lpstr>About this course: Course Outline</vt:lpstr>
      <vt:lpstr>Course schedule</vt:lpstr>
      <vt:lpstr>Module Delivery Structure </vt:lpstr>
      <vt:lpstr>Student materials on Learn</vt:lpstr>
      <vt:lpstr>Hands-on Labs</vt:lpstr>
      <vt:lpstr>Useful Links</vt:lpstr>
      <vt:lpstr>Additional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2022-03-21T19:15:13Z</dcterms:created>
  <dcterms:modified xsi:type="dcterms:W3CDTF">2022-12-11T17:01:48Z</dcterms:modified>
</cp:coreProperties>
</file>