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1"/>
  </p:sldMasterIdLst>
  <p:notesMasterIdLst>
    <p:notesMasterId r:id="rId50"/>
  </p:notesMasterIdLst>
  <p:handoutMasterIdLst>
    <p:handoutMasterId r:id="rId51"/>
  </p:handoutMasterIdLst>
  <p:sldIdLst>
    <p:sldId id="2545" r:id="rId2"/>
    <p:sldId id="2235" r:id="rId3"/>
    <p:sldId id="2546" r:id="rId4"/>
    <p:sldId id="2231" r:id="rId5"/>
    <p:sldId id="2134" r:id="rId6"/>
    <p:sldId id="2135" r:id="rId7"/>
    <p:sldId id="2552" r:id="rId8"/>
    <p:sldId id="1777" r:id="rId9"/>
    <p:sldId id="2558" r:id="rId10"/>
    <p:sldId id="2227" r:id="rId11"/>
    <p:sldId id="2224" r:id="rId12"/>
    <p:sldId id="2240" r:id="rId13"/>
    <p:sldId id="2226" r:id="rId14"/>
    <p:sldId id="2173" r:id="rId15"/>
    <p:sldId id="2562" r:id="rId16"/>
    <p:sldId id="2229" r:id="rId17"/>
    <p:sldId id="2559" r:id="rId18"/>
    <p:sldId id="2556" r:id="rId19"/>
    <p:sldId id="2005" r:id="rId20"/>
    <p:sldId id="2233" r:id="rId21"/>
    <p:sldId id="2201" r:id="rId22"/>
    <p:sldId id="2202" r:id="rId23"/>
    <p:sldId id="2560" r:id="rId24"/>
    <p:sldId id="2203" r:id="rId25"/>
    <p:sldId id="2239" r:id="rId26"/>
    <p:sldId id="2242" r:id="rId27"/>
    <p:sldId id="2245" r:id="rId28"/>
    <p:sldId id="2208" r:id="rId29"/>
    <p:sldId id="2557" r:id="rId30"/>
    <p:sldId id="2561" r:id="rId31"/>
    <p:sldId id="2551" r:id="rId32"/>
    <p:sldId id="2006" r:id="rId33"/>
    <p:sldId id="2234" r:id="rId34"/>
    <p:sldId id="2214" r:id="rId35"/>
    <p:sldId id="2215" r:id="rId36"/>
    <p:sldId id="2217" r:id="rId37"/>
    <p:sldId id="2220" r:id="rId38"/>
    <p:sldId id="2555" r:id="rId39"/>
    <p:sldId id="2549" r:id="rId40"/>
    <p:sldId id="2550" r:id="rId41"/>
    <p:sldId id="2554" r:id="rId42"/>
    <p:sldId id="2553" r:id="rId43"/>
    <p:sldId id="2547" r:id="rId44"/>
    <p:sldId id="2137" r:id="rId45"/>
    <p:sldId id="2225" r:id="rId46"/>
    <p:sldId id="2171" r:id="rId47"/>
    <p:sldId id="2206" r:id="rId48"/>
    <p:sldId id="2207" r:id="rId4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zure Virtual Machines" id="{E6DDF38B-529C-42BD-93DB-3F3511448FE6}">
          <p14:sldIdLst>
            <p14:sldId id="2545"/>
            <p14:sldId id="2235"/>
          </p14:sldIdLst>
        </p14:section>
        <p14:section name="Configure Virtual Machines" id="{C2B03640-4232-4115-92FC-65B3D46E4B65}">
          <p14:sldIdLst>
            <p14:sldId id="2546"/>
            <p14:sldId id="2231"/>
            <p14:sldId id="2134"/>
            <p14:sldId id="2135"/>
            <p14:sldId id="2552"/>
            <p14:sldId id="1777"/>
            <p14:sldId id="2558"/>
            <p14:sldId id="2227"/>
            <p14:sldId id="2224"/>
            <p14:sldId id="2240"/>
            <p14:sldId id="2226"/>
            <p14:sldId id="2173"/>
            <p14:sldId id="2562"/>
            <p14:sldId id="2229"/>
            <p14:sldId id="2559"/>
            <p14:sldId id="2556"/>
          </p14:sldIdLst>
        </p14:section>
        <p14:section name="Configure VM Availability" id="{569CECA8-39FB-46DF-AE5E-999D8658A87D}">
          <p14:sldIdLst>
            <p14:sldId id="2005"/>
            <p14:sldId id="2233"/>
            <p14:sldId id="2201"/>
            <p14:sldId id="2202"/>
            <p14:sldId id="2560"/>
            <p14:sldId id="2203"/>
            <p14:sldId id="2239"/>
            <p14:sldId id="2242"/>
            <p14:sldId id="2245"/>
            <p14:sldId id="2208"/>
            <p14:sldId id="2557"/>
            <p14:sldId id="2561"/>
            <p14:sldId id="2551"/>
          </p14:sldIdLst>
        </p14:section>
        <p14:section name="Configure VM Extensions" id="{48FE998A-AAF3-411C-83C5-173F61F15007}">
          <p14:sldIdLst>
            <p14:sldId id="2006"/>
            <p14:sldId id="2234"/>
            <p14:sldId id="2214"/>
            <p14:sldId id="2215"/>
            <p14:sldId id="2217"/>
            <p14:sldId id="2220"/>
            <p14:sldId id="2555"/>
          </p14:sldIdLst>
        </p14:section>
        <p14:section name="Lab" id="{99BA620C-7EC7-4883-A14A-9504398BC45B}">
          <p14:sldIdLst>
            <p14:sldId id="2549"/>
            <p14:sldId id="2550"/>
            <p14:sldId id="2554"/>
            <p14:sldId id="2553"/>
          </p14:sldIdLst>
        </p14:section>
        <p14:section name="Extra Optional Slides" id="{22AF8A36-8E75-41A0-A58F-70584D098475}">
          <p14:sldIdLst>
            <p14:sldId id="2547"/>
            <p14:sldId id="2137"/>
            <p14:sldId id="2225"/>
            <p14:sldId id="2171"/>
            <p14:sldId id="2206"/>
            <p14:sldId id="2207"/>
          </p14:sldIdLst>
        </p14:section>
      </p14:sectionLst>
    </p:ext>
    <p:ext uri="{EFAFB233-063F-42B5-8137-9DF3F51BA10A}">
      <p15:sldGuideLst xmlns:p15="http://schemas.microsoft.com/office/powerpoint/2012/main">
        <p15:guide id="1" orient="horz" pos="2203" userDrawn="1">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000000"/>
    <a:srgbClr val="EBEBEB"/>
    <a:srgbClr val="59B4D9"/>
    <a:srgbClr val="FFFFFF"/>
    <a:srgbClr val="FFF100"/>
    <a:srgbClr val="75757A"/>
    <a:srgbClr val="3C3C41"/>
    <a:srgbClr val="30E5D0"/>
    <a:srgbClr val="008272"/>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DD2EE7-0A2E-42AB-8DD1-35F0B403AB1C}" v="2" dt="2022-03-11T15:37:10.7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31" autoAdjust="0"/>
    <p:restoredTop sz="88848" autoAdjust="0"/>
  </p:normalViewPr>
  <p:slideViewPr>
    <p:cSldViewPr snapToGrid="0">
      <p:cViewPr varScale="1">
        <p:scale>
          <a:sx n="83" d="100"/>
          <a:sy n="83" d="100"/>
        </p:scale>
        <p:origin x="427" y="72"/>
      </p:cViewPr>
      <p:guideLst>
        <p:guide orient="horz" pos="2203"/>
        <p:guide pos="3917"/>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microsoft.com/office/2018/10/relationships/authors" Targe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12/14/2022 10:11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12/14/2022 10:11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12/14/2022 10:11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10</a:t>
            </a:fld>
            <a:endParaRPr lang="en-US" dirty="0"/>
          </a:p>
        </p:txBody>
      </p:sp>
    </p:spTree>
    <p:extLst>
      <p:ext uri="{BB962C8B-B14F-4D97-AF65-F5344CB8AC3E}">
        <p14:creationId xmlns:p14="http://schemas.microsoft.com/office/powerpoint/2010/main" val="808282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247606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Bastion? Does anyone know what a jump server is? </a:t>
            </a:r>
          </a:p>
          <a:p>
            <a:endParaRPr lang="en-IN" dirty="0"/>
          </a:p>
          <a:p>
            <a:r>
              <a:rPr lang="en-IN" dirty="0"/>
              <a:t>What security risks does opening SSH/RDP to the internet pose to a VM?</a:t>
            </a:r>
          </a:p>
          <a:p>
            <a:endParaRPr lang="en-IN" dirty="0"/>
          </a:p>
          <a:p>
            <a:r>
              <a:rPr lang="en-IN" dirty="0"/>
              <a:t>Could the VM be reached over a more secure channel?</a:t>
            </a:r>
          </a:p>
          <a:p>
            <a:endParaRPr lang="en-IN" dirty="0"/>
          </a:p>
          <a:p>
            <a:r>
              <a:rPr lang="en-IN" dirty="0"/>
              <a:t>Could we lock down the incoming routing/ACL rule to add security?</a:t>
            </a:r>
          </a:p>
          <a:p>
            <a:endParaRPr lang="en-IN" dirty="0"/>
          </a:p>
          <a:p>
            <a:r>
              <a:rPr lang="en-IN" dirty="0"/>
              <a:t>Linux VMs can authenticated to via password set at deployment or by a key pair</a:t>
            </a:r>
          </a:p>
          <a:p>
            <a:endParaRPr lang="en-IN" dirty="0"/>
          </a:p>
          <a:p>
            <a:r>
              <a:rPr lang="en-IN" dirty="0"/>
              <a:t>Bastion means no public IP is required on your VM</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933248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13</a:t>
            </a:fld>
            <a:endParaRPr lang="en-US" dirty="0"/>
          </a:p>
        </p:txBody>
      </p:sp>
    </p:spTree>
    <p:extLst>
      <p:ext uri="{BB962C8B-B14F-4D97-AF65-F5344CB8AC3E}">
        <p14:creationId xmlns:p14="http://schemas.microsoft.com/office/powerpoint/2010/main" val="2119117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12/14/2022 10:11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61213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16</a:t>
            </a:fld>
            <a:endParaRPr lang="en-US" dirty="0"/>
          </a:p>
        </p:txBody>
      </p:sp>
    </p:spTree>
    <p:extLst>
      <p:ext uri="{BB962C8B-B14F-4D97-AF65-F5344CB8AC3E}">
        <p14:creationId xmlns:p14="http://schemas.microsoft.com/office/powerpoint/2010/main" val="29075248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p>
          <a:p>
            <a:r>
              <a:rPr lang="en-GB" dirty="0"/>
              <a:t>C</a:t>
            </a:r>
          </a:p>
          <a:p>
            <a:r>
              <a:rPr lang="en-GB" dirty="0"/>
              <a:t>A</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910382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18</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1363286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20</a:t>
            </a:fld>
            <a:endParaRPr lang="en-US" dirty="0"/>
          </a:p>
        </p:txBody>
      </p:sp>
    </p:spTree>
    <p:extLst>
      <p:ext uri="{BB962C8B-B14F-4D97-AF65-F5344CB8AC3E}">
        <p14:creationId xmlns:p14="http://schemas.microsoft.com/office/powerpoint/2010/main" val="1171001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6426349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0" i="0" dirty="0">
                <a:solidFill>
                  <a:srgbClr val="171717"/>
                </a:solidFill>
                <a:effectLst/>
                <a:latin typeface="Segoe UI" panose="020B0502040204020203" pitchFamily="34" charset="0"/>
              </a:rPr>
              <a:t>An </a:t>
            </a:r>
            <a:r>
              <a:rPr lang="en-GB" b="1" i="0" dirty="0">
                <a:solidFill>
                  <a:srgbClr val="171717"/>
                </a:solidFill>
                <a:effectLst/>
                <a:latin typeface="Segoe UI" panose="020B0502040204020203" pitchFamily="34" charset="0"/>
              </a:rPr>
              <a:t>unplanned hardware maintenance</a:t>
            </a:r>
            <a:r>
              <a:rPr lang="en-GB" b="0" i="0" dirty="0">
                <a:solidFill>
                  <a:srgbClr val="171717"/>
                </a:solidFill>
                <a:effectLst/>
                <a:latin typeface="Segoe UI" panose="020B0502040204020203" pitchFamily="34" charset="0"/>
              </a:rPr>
              <a:t> event occurs when the Azure platform predicts that the hardware or any platform component associated to a physical machine is about to fail. When the platform predicts a failure, it issues an unplanned hardware maintenance event. Azure uses Live Migration technology to migrate your virtual machines from the failing hardware to a healthy physical machine. Live Migration is a virtual machine preserving operation that only pauses the virtual machine for a short time, but performance might be reduced before or after the event.</a:t>
            </a:r>
          </a:p>
          <a:p>
            <a:pPr algn="l">
              <a:buFont typeface="Arial" panose="020B0604020202020204" pitchFamily="34" charset="0"/>
              <a:buChar char="•"/>
            </a:pPr>
            <a:r>
              <a:rPr lang="en-GB" b="1" i="0" dirty="0">
                <a:solidFill>
                  <a:srgbClr val="171717"/>
                </a:solidFill>
                <a:effectLst/>
                <a:latin typeface="Segoe UI" panose="020B0502040204020203" pitchFamily="34" charset="0"/>
              </a:rPr>
              <a:t>Unexpected downtime</a:t>
            </a:r>
            <a:r>
              <a:rPr lang="en-GB" b="0" i="0" dirty="0">
                <a:solidFill>
                  <a:srgbClr val="171717"/>
                </a:solidFill>
                <a:effectLst/>
                <a:latin typeface="Segoe UI" panose="020B0502040204020203" pitchFamily="34" charset="0"/>
              </a:rPr>
              <a:t> occurs when the hardware or the physical infrastructure for your virtual machine fails unexpectedly. Unexpected downtime can include local network failures, local disk failures, or other rack level failures. When detected, the Azure platform automatically migrates (heals) your virtual machine to a healthy physical machine in the same </a:t>
            </a:r>
            <a:r>
              <a:rPr lang="en-GB" b="0" i="0" dirty="0" err="1">
                <a:solidFill>
                  <a:srgbClr val="171717"/>
                </a:solidFill>
                <a:effectLst/>
                <a:latin typeface="Segoe UI" panose="020B0502040204020203" pitchFamily="34" charset="0"/>
              </a:rPr>
              <a:t>datacenter</a:t>
            </a:r>
            <a:r>
              <a:rPr lang="en-GB" b="0" i="0" dirty="0">
                <a:solidFill>
                  <a:srgbClr val="171717"/>
                </a:solidFill>
                <a:effectLst/>
                <a:latin typeface="Segoe UI" panose="020B0502040204020203" pitchFamily="34" charset="0"/>
              </a:rPr>
              <a:t>. During the healing procedure, virtual machines experience downtime (reboot) and in some cases loss of the temporary drive.</a:t>
            </a:r>
          </a:p>
          <a:p>
            <a:pPr algn="l">
              <a:buFont typeface="Arial" panose="020B0604020202020204" pitchFamily="34" charset="0"/>
              <a:buChar char="•"/>
            </a:pPr>
            <a:r>
              <a:rPr lang="en-GB" b="1" i="0" dirty="0">
                <a:solidFill>
                  <a:srgbClr val="171717"/>
                </a:solidFill>
                <a:effectLst/>
                <a:latin typeface="Segoe UI" panose="020B0502040204020203" pitchFamily="34" charset="0"/>
              </a:rPr>
              <a:t>Planned maintenance</a:t>
            </a:r>
            <a:r>
              <a:rPr lang="en-GB" b="0" i="0" dirty="0">
                <a:solidFill>
                  <a:srgbClr val="171717"/>
                </a:solidFill>
                <a:effectLst/>
                <a:latin typeface="Segoe UI" panose="020B0502040204020203" pitchFamily="34" charset="0"/>
              </a:rPr>
              <a:t> events are periodic updates made by Microsoft to the underlying Azure platform to improve overall reliability, performance, and security of the platform infrastructure that your virtual machines run on. Most of these updates are performed without any impact to your virtual machines or Cloud Services.</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12/14/2022 10:11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811380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12/14/2022 10:11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964136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71717"/>
                </a:solidFill>
                <a:effectLst/>
                <a:latin typeface="Segoe UI" panose="020B0502040204020203" pitchFamily="34" charset="0"/>
              </a:rPr>
              <a:t>Adding your virtual machines to an availability set won't protect your applications from operating system or application-specific failures.</a:t>
            </a:r>
          </a:p>
          <a:p>
            <a:endParaRPr lang="en-GB" b="0" i="0" dirty="0">
              <a:solidFill>
                <a:srgbClr val="171717"/>
              </a:solidFill>
              <a:effectLst/>
              <a:latin typeface="Segoe UI" panose="020B0502040204020203" pitchFamily="34" charset="0"/>
            </a:endParaRPr>
          </a:p>
          <a:p>
            <a:r>
              <a:rPr lang="en-GB" b="0" i="0" dirty="0">
                <a:solidFill>
                  <a:srgbClr val="171717"/>
                </a:solidFill>
                <a:effectLst/>
                <a:latin typeface="Segoe UI" panose="020B0502040204020203" pitchFamily="34" charset="0"/>
              </a:rPr>
              <a:t>Redundancy</a:t>
            </a:r>
          </a:p>
          <a:p>
            <a:r>
              <a:rPr lang="en-GB" b="0" i="0" dirty="0">
                <a:solidFill>
                  <a:srgbClr val="171717"/>
                </a:solidFill>
                <a:effectLst/>
                <a:latin typeface="Segoe UI" panose="020B0502040204020203" pitchFamily="34" charset="0"/>
              </a:rPr>
              <a:t>Separate app tiers</a:t>
            </a:r>
          </a:p>
          <a:p>
            <a:r>
              <a:rPr lang="en-GB" b="0" i="0" dirty="0">
                <a:solidFill>
                  <a:srgbClr val="171717"/>
                </a:solidFill>
                <a:effectLst/>
                <a:latin typeface="Segoe UI" panose="020B0502040204020203" pitchFamily="34" charset="0"/>
              </a:rPr>
              <a:t>Load balancing</a:t>
            </a:r>
          </a:p>
          <a:p>
            <a:r>
              <a:rPr lang="en-GB" b="0" i="0" dirty="0">
                <a:solidFill>
                  <a:srgbClr val="171717"/>
                </a:solidFill>
                <a:effectLst/>
                <a:latin typeface="Segoe UI" panose="020B0502040204020203" pitchFamily="34" charset="0"/>
              </a:rPr>
              <a:t>Managed disks</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6064277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a:r>
              <a:rPr lang="en-US" b="1" i="0" dirty="0">
                <a:effectLst/>
                <a:latin typeface="-apple-system"/>
              </a:rPr>
              <a:t>Fault domain</a:t>
            </a:r>
            <a:endParaRPr lang="en-US" b="0" i="0" dirty="0">
              <a:effectLst/>
              <a:latin typeface="-apple-system"/>
            </a:endParaRPr>
          </a:p>
          <a:p>
            <a:pPr algn="l">
              <a:buFont typeface="Arial" panose="020B0604020202020204" pitchFamily="34" charset="0"/>
              <a:buChar char="•"/>
            </a:pPr>
            <a:r>
              <a:rPr lang="en-US" b="0" i="0" dirty="0">
                <a:effectLst/>
                <a:latin typeface="-apple-system"/>
              </a:rPr>
              <a:t>Prevent Hardware failures like limit the impact of potential physical hardware failures, network outages, or power interruptions</a:t>
            </a:r>
          </a:p>
          <a:p>
            <a:pPr algn="l">
              <a:buFont typeface="Arial" panose="020B0604020202020204" pitchFamily="34" charset="0"/>
              <a:buChar char="•"/>
            </a:pPr>
            <a:r>
              <a:rPr lang="en-US" b="0" i="0" dirty="0">
                <a:effectLst/>
                <a:latin typeface="-apple-system"/>
              </a:rPr>
              <a:t>1 Rack that share common power source and network switch.</a:t>
            </a:r>
          </a:p>
          <a:p>
            <a:pPr algn="l">
              <a:buFont typeface="Arial" panose="020B0604020202020204" pitchFamily="34" charset="0"/>
              <a:buChar char="•"/>
            </a:pPr>
            <a:r>
              <a:rPr lang="en-US" b="0" i="0" dirty="0">
                <a:effectLst/>
                <a:latin typeface="-apple-system"/>
              </a:rPr>
              <a:t>Max- 3 FD per availability set, Default value=2</a:t>
            </a:r>
          </a:p>
          <a:p>
            <a:pPr marL="0" algn="l"/>
            <a:r>
              <a:rPr lang="en-US" b="1" i="0" dirty="0">
                <a:effectLst/>
                <a:latin typeface="-apple-system"/>
              </a:rPr>
              <a:t>Update domain</a:t>
            </a:r>
            <a:endParaRPr lang="en-US" b="0" i="0" dirty="0">
              <a:effectLst/>
              <a:latin typeface="-apple-system"/>
            </a:endParaRPr>
          </a:p>
          <a:p>
            <a:pPr algn="l">
              <a:buFont typeface="Arial" panose="020B0604020202020204" pitchFamily="34" charset="0"/>
              <a:buChar char="•"/>
            </a:pPr>
            <a:r>
              <a:rPr lang="en-US" b="0" i="0" dirty="0">
                <a:effectLst/>
                <a:latin typeface="-apple-system"/>
              </a:rPr>
              <a:t>Max= 20 UD, Default=5</a:t>
            </a:r>
          </a:p>
          <a:p>
            <a:pPr algn="l">
              <a:buFont typeface="Arial" panose="020B0604020202020204" pitchFamily="34" charset="0"/>
              <a:buChar char="•"/>
            </a:pPr>
            <a:r>
              <a:rPr lang="en-US" b="0" i="0" dirty="0">
                <a:effectLst/>
                <a:latin typeface="-apple-system"/>
              </a:rPr>
              <a:t>Update domains indicate groups of virtual machines and underlying physical hardware that can be rebooted at the same time</a:t>
            </a:r>
          </a:p>
          <a:p>
            <a:pPr algn="l">
              <a:buFont typeface="Arial" panose="020B0604020202020204" pitchFamily="34" charset="0"/>
              <a:buChar char="•"/>
            </a:pPr>
            <a:r>
              <a:rPr lang="en-US" b="0" i="0" dirty="0">
                <a:effectLst/>
                <a:latin typeface="-apple-system"/>
              </a:rPr>
              <a:t>The order of update domains being rebooted may not proceed sequentially during planned maintenance, but only one update domain is rebooted at a time. A rebooted update domain is given 30 minutes to recover before maintenance is initiated on a different update domain.</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12/14/2022 10:11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618024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0" i="0" dirty="0">
                <a:solidFill>
                  <a:srgbClr val="171717"/>
                </a:solidFill>
                <a:effectLst/>
                <a:latin typeface="Segoe UI" panose="020B0502040204020203" pitchFamily="34" charset="0"/>
              </a:rPr>
              <a:t>Availability zones are unique physical locations within an Azure region.</a:t>
            </a:r>
          </a:p>
          <a:p>
            <a:pPr algn="l">
              <a:buFont typeface="Arial" panose="020B0604020202020204" pitchFamily="34" charset="0"/>
              <a:buChar char="•"/>
            </a:pPr>
            <a:r>
              <a:rPr lang="en-GB" b="0" i="0" dirty="0">
                <a:solidFill>
                  <a:srgbClr val="171717"/>
                </a:solidFill>
                <a:effectLst/>
                <a:latin typeface="Segoe UI" panose="020B0502040204020203" pitchFamily="34" charset="0"/>
              </a:rPr>
              <a:t>Each zone is made up of one or more </a:t>
            </a:r>
            <a:r>
              <a:rPr lang="en-GB" b="0" i="0" dirty="0" err="1">
                <a:solidFill>
                  <a:srgbClr val="171717"/>
                </a:solidFill>
                <a:effectLst/>
                <a:latin typeface="Segoe UI" panose="020B0502040204020203" pitchFamily="34" charset="0"/>
              </a:rPr>
              <a:t>datacenters</a:t>
            </a:r>
            <a:r>
              <a:rPr lang="en-GB" b="0" i="0" dirty="0">
                <a:solidFill>
                  <a:srgbClr val="171717"/>
                </a:solidFill>
                <a:effectLst/>
                <a:latin typeface="Segoe UI" panose="020B0502040204020203" pitchFamily="34" charset="0"/>
              </a:rPr>
              <a:t> that are equipped with independent power, cooling, and networking.</a:t>
            </a:r>
          </a:p>
          <a:p>
            <a:pPr algn="l">
              <a:buFont typeface="Arial" panose="020B0604020202020204" pitchFamily="34" charset="0"/>
              <a:buChar char="•"/>
            </a:pPr>
            <a:r>
              <a:rPr lang="en-GB" b="0" i="0" dirty="0">
                <a:solidFill>
                  <a:srgbClr val="171717"/>
                </a:solidFill>
                <a:effectLst/>
                <a:latin typeface="Segoe UI" panose="020B0502040204020203" pitchFamily="34" charset="0"/>
              </a:rPr>
              <a:t>To ensure resiliency, there's a minimum of three separate zones in all enabled regions.</a:t>
            </a:r>
          </a:p>
          <a:p>
            <a:pPr algn="l">
              <a:buFont typeface="Arial" panose="020B0604020202020204" pitchFamily="34" charset="0"/>
              <a:buChar char="•"/>
            </a:pPr>
            <a:r>
              <a:rPr lang="en-GB" b="0" i="0" dirty="0">
                <a:solidFill>
                  <a:srgbClr val="171717"/>
                </a:solidFill>
                <a:effectLst/>
                <a:latin typeface="Segoe UI" panose="020B0502040204020203" pitchFamily="34" charset="0"/>
              </a:rPr>
              <a:t>The physical separation of availability zones within a region protects applications and data from </a:t>
            </a:r>
            <a:r>
              <a:rPr lang="en-GB" b="0" i="0" dirty="0" err="1">
                <a:solidFill>
                  <a:srgbClr val="171717"/>
                </a:solidFill>
                <a:effectLst/>
                <a:latin typeface="Segoe UI" panose="020B0502040204020203" pitchFamily="34" charset="0"/>
              </a:rPr>
              <a:t>datacenter</a:t>
            </a:r>
            <a:r>
              <a:rPr lang="en-GB" b="0" i="0" dirty="0">
                <a:solidFill>
                  <a:srgbClr val="171717"/>
                </a:solidFill>
                <a:effectLst/>
                <a:latin typeface="Segoe UI" panose="020B0502040204020203" pitchFamily="34" charset="0"/>
              </a:rPr>
              <a:t> failures.</a:t>
            </a:r>
          </a:p>
          <a:p>
            <a:pPr algn="l">
              <a:buFont typeface="Arial" panose="020B0604020202020204" pitchFamily="34" charset="0"/>
              <a:buChar char="•"/>
            </a:pPr>
            <a:r>
              <a:rPr lang="en-GB" b="0" i="0" dirty="0">
                <a:solidFill>
                  <a:srgbClr val="171717"/>
                </a:solidFill>
                <a:effectLst/>
                <a:latin typeface="Segoe UI" panose="020B0502040204020203" pitchFamily="34" charset="0"/>
              </a:rPr>
              <a:t>Zone-redundant services replicate your applications and data across availability zones to protect against single-points-of-failure.</a:t>
            </a:r>
          </a:p>
          <a:p>
            <a:endParaRPr lang="en-IN" dirty="0"/>
          </a:p>
          <a:p>
            <a:endParaRPr lang="en-IN" dirty="0"/>
          </a:p>
          <a:p>
            <a:r>
              <a:rPr lang="en-GB" b="1" dirty="0">
                <a:effectLst/>
              </a:rPr>
              <a:t>Zonal </a:t>
            </a:r>
            <a:r>
              <a:rPr lang="en-GB" b="1" dirty="0" err="1">
                <a:effectLst/>
              </a:rPr>
              <a:t>services</a:t>
            </a:r>
            <a:r>
              <a:rPr lang="en-GB" dirty="0" err="1">
                <a:effectLst/>
              </a:rPr>
              <a:t>Azure</a:t>
            </a:r>
            <a:r>
              <a:rPr lang="en-GB" dirty="0">
                <a:effectLst/>
              </a:rPr>
              <a:t> </a:t>
            </a:r>
            <a:r>
              <a:rPr lang="en-GB" i="1" dirty="0">
                <a:effectLst/>
              </a:rPr>
              <a:t>zonal</a:t>
            </a:r>
            <a:r>
              <a:rPr lang="en-GB" dirty="0">
                <a:effectLst/>
              </a:rPr>
              <a:t> services pin each resource to a specific zone.</a:t>
            </a:r>
            <a:endParaRPr lang="en-IN" dirty="0">
              <a:effectLst/>
            </a:endParaRPr>
          </a:p>
          <a:p>
            <a:r>
              <a:rPr lang="en-GB" b="1" dirty="0">
                <a:effectLst/>
              </a:rPr>
              <a:t>Zone-redundant </a:t>
            </a:r>
            <a:r>
              <a:rPr lang="en-GB" b="1" dirty="0" err="1">
                <a:effectLst/>
              </a:rPr>
              <a:t>services</a:t>
            </a:r>
            <a:r>
              <a:rPr lang="en-GB" dirty="0" err="1">
                <a:effectLst/>
              </a:rPr>
              <a:t>For</a:t>
            </a:r>
            <a:r>
              <a:rPr lang="en-GB" dirty="0">
                <a:effectLst/>
              </a:rPr>
              <a:t> Azure services that are zone-redundant, the platform replicates automatically across all zones.</a:t>
            </a:r>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6858207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Vertical = increase/decrease VM size based on </a:t>
            </a:r>
            <a:r>
              <a:rPr lang="en-IN" dirty="0" err="1"/>
              <a:t>requriements</a:t>
            </a:r>
            <a:endParaRPr lang="en-IN" dirty="0"/>
          </a:p>
          <a:p>
            <a:r>
              <a:rPr lang="en-IN" dirty="0"/>
              <a:t>	Example – scale down over weekend or when demand is less</a:t>
            </a:r>
          </a:p>
          <a:p>
            <a:r>
              <a:rPr lang="en-IN" dirty="0"/>
              <a:t>		Increase current VM size to meet performance needs without adding more instances</a:t>
            </a:r>
          </a:p>
          <a:p>
            <a:endParaRPr lang="en-IN" dirty="0"/>
          </a:p>
          <a:p>
            <a:r>
              <a:rPr lang="en-IN" dirty="0"/>
              <a:t>Horizontal – adding more VMs to an app tier</a:t>
            </a:r>
          </a:p>
          <a:p>
            <a:r>
              <a:rPr lang="en-IN" dirty="0"/>
              <a:t>	Example – dynamically scale horizontal with VMSS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2897004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All VMs must be identical</a:t>
            </a:r>
          </a:p>
          <a:p>
            <a:r>
              <a:rPr lang="en-IN" dirty="0"/>
              <a:t>Enables elastic autoscaling</a:t>
            </a:r>
          </a:p>
          <a:p>
            <a:r>
              <a:rPr lang="en-IN" dirty="0"/>
              <a:t>Auto increase/decrease of capacity based on demand</a:t>
            </a:r>
          </a:p>
          <a:p>
            <a:r>
              <a:rPr lang="en-IN" dirty="0"/>
              <a:t>ALB/App GW can be provisioned in front of VMSS apps</a:t>
            </a:r>
          </a:p>
          <a:p>
            <a:r>
              <a:rPr lang="en-IN" dirty="0"/>
              <a:t>Max of 1000 VMs with default Azure images – max 600 when using custom images</a:t>
            </a:r>
          </a:p>
          <a:p>
            <a:endParaRPr lang="en-IN" dirty="0"/>
          </a:p>
          <a:p>
            <a:pPr marL="0" marR="0" lvl="0" indent="0" algn="l" defTabSz="932742" rtl="0" eaLnBrk="1" fontAlgn="auto" latinLnBrk="0" hangingPunct="1">
              <a:lnSpc>
                <a:spcPct val="90000"/>
              </a:lnSpc>
              <a:spcBef>
                <a:spcPts val="0"/>
              </a:spcBef>
              <a:spcAft>
                <a:spcPts val="340"/>
              </a:spcAft>
              <a:buClrTx/>
              <a:buSzTx/>
              <a:buFontTx/>
              <a:buNone/>
              <a:tabLst/>
              <a:defRPr/>
            </a:pPr>
            <a:r>
              <a:rPr lang="en-GB" b="1" i="0" dirty="0">
                <a:solidFill>
                  <a:srgbClr val="171717"/>
                </a:solidFill>
                <a:effectLst/>
                <a:latin typeface="Segoe UI" panose="020B0502040204020203" pitchFamily="34" charset="0"/>
              </a:rPr>
              <a:t>Azure Spot instance</a:t>
            </a:r>
            <a:r>
              <a:rPr lang="en-GB" b="0" i="0" dirty="0">
                <a:solidFill>
                  <a:srgbClr val="171717"/>
                </a:solidFill>
                <a:effectLst/>
                <a:latin typeface="Segoe UI" panose="020B0502040204020203" pitchFamily="34" charset="0"/>
              </a:rPr>
              <a:t>: Determine whether to enable the Azure Spot instance feature. When Azure Spot instance is enabled, low-priority virtual machines are allocated from Microsoft Azure's excess compute capacity. Azure Spot instances allow several types of workloads to run at a reduced cost.</a:t>
            </a:r>
          </a:p>
          <a:p>
            <a:endParaRPr lang="en-IN" dirty="0"/>
          </a:p>
          <a:p>
            <a:endParaRPr lang="en-IN" dirty="0"/>
          </a:p>
          <a:p>
            <a:pPr algn="l">
              <a:buFont typeface="Arial" panose="020B0604020202020204" pitchFamily="34" charset="0"/>
              <a:buChar char="•"/>
            </a:pPr>
            <a:r>
              <a:rPr lang="en-GB" b="1" i="0" dirty="0">
                <a:solidFill>
                  <a:srgbClr val="171717"/>
                </a:solidFill>
                <a:effectLst/>
                <a:latin typeface="Segoe UI" panose="020B0502040204020203" pitchFamily="34" charset="0"/>
              </a:rPr>
              <a:t>Enable scaling beyond 100 instances</a:t>
            </a:r>
            <a:r>
              <a:rPr lang="en-GB" b="0" i="0" dirty="0">
                <a:solidFill>
                  <a:srgbClr val="171717"/>
                </a:solidFill>
                <a:effectLst/>
                <a:latin typeface="Segoe UI" panose="020B0502040204020203" pitchFamily="34" charset="0"/>
              </a:rPr>
              <a:t>: Identify your scaling allocation preference. If you select </a:t>
            </a:r>
            <a:r>
              <a:rPr lang="en-GB" b="1" i="0" dirty="0">
                <a:solidFill>
                  <a:srgbClr val="171717"/>
                </a:solidFill>
                <a:effectLst/>
                <a:latin typeface="Segoe UI" panose="020B0502040204020203" pitchFamily="34" charset="0"/>
              </a:rPr>
              <a:t>No</a:t>
            </a:r>
            <a:r>
              <a:rPr lang="en-GB" b="0" i="0" dirty="0">
                <a:solidFill>
                  <a:srgbClr val="171717"/>
                </a:solidFill>
                <a:effectLst/>
                <a:latin typeface="Segoe UI" panose="020B0502040204020203" pitchFamily="34" charset="0"/>
              </a:rPr>
              <a:t>, your Virtual Machine Scale Sets implementation is limited to one placement group with a maximum capacity of 100. If you select </a:t>
            </a:r>
            <a:r>
              <a:rPr lang="en-GB" b="1" i="0" dirty="0">
                <a:solidFill>
                  <a:srgbClr val="171717"/>
                </a:solidFill>
                <a:effectLst/>
                <a:latin typeface="Segoe UI" panose="020B0502040204020203" pitchFamily="34" charset="0"/>
              </a:rPr>
              <a:t>Yes</a:t>
            </a:r>
            <a:r>
              <a:rPr lang="en-GB" b="0" i="0" dirty="0">
                <a:solidFill>
                  <a:srgbClr val="171717"/>
                </a:solidFill>
                <a:effectLst/>
                <a:latin typeface="Segoe UI" panose="020B0502040204020203" pitchFamily="34" charset="0"/>
              </a:rPr>
              <a:t>, your implementation can span multiple placement groups with capacity up to 1,000. Selecting </a:t>
            </a:r>
            <a:r>
              <a:rPr lang="en-GB" b="1" i="0" dirty="0">
                <a:solidFill>
                  <a:srgbClr val="171717"/>
                </a:solidFill>
                <a:effectLst/>
                <a:latin typeface="Segoe UI" panose="020B0502040204020203" pitchFamily="34" charset="0"/>
              </a:rPr>
              <a:t>Yes</a:t>
            </a:r>
            <a:r>
              <a:rPr lang="en-GB" b="0" i="0" dirty="0">
                <a:solidFill>
                  <a:srgbClr val="171717"/>
                </a:solidFill>
                <a:effectLst/>
                <a:latin typeface="Segoe UI" panose="020B0502040204020203" pitchFamily="34" charset="0"/>
              </a:rPr>
              <a:t> also changes the availability characteristics of your implementation.</a:t>
            </a:r>
          </a:p>
          <a:p>
            <a:pPr algn="l">
              <a:buFont typeface="Arial" panose="020B0604020202020204" pitchFamily="34" charset="0"/>
              <a:buChar char="•"/>
            </a:pPr>
            <a:r>
              <a:rPr lang="en-GB" b="1" i="0" dirty="0">
                <a:solidFill>
                  <a:srgbClr val="171717"/>
                </a:solidFill>
                <a:effectLst/>
                <a:latin typeface="Segoe UI" panose="020B0502040204020203" pitchFamily="34" charset="0"/>
              </a:rPr>
              <a:t>Spreading algorithm</a:t>
            </a:r>
            <a:r>
              <a:rPr lang="en-GB" b="0" i="0" dirty="0">
                <a:solidFill>
                  <a:srgbClr val="171717"/>
                </a:solidFill>
                <a:effectLst/>
                <a:latin typeface="Segoe UI" panose="020B0502040204020203" pitchFamily="34" charset="0"/>
              </a:rPr>
              <a:t>: Microsoft recommends allocating </a:t>
            </a:r>
            <a:r>
              <a:rPr lang="en-GB" b="1" i="0" dirty="0">
                <a:solidFill>
                  <a:srgbClr val="171717"/>
                </a:solidFill>
                <a:effectLst/>
                <a:latin typeface="Segoe UI" panose="020B0502040204020203" pitchFamily="34" charset="0"/>
              </a:rPr>
              <a:t>Max spreading</a:t>
            </a:r>
            <a:r>
              <a:rPr lang="en-GB" b="0" i="0" dirty="0">
                <a:solidFill>
                  <a:srgbClr val="171717"/>
                </a:solidFill>
                <a:effectLst/>
                <a:latin typeface="Segoe UI" panose="020B0502040204020203" pitchFamily="34" charset="0"/>
              </a:rPr>
              <a:t> for your implementation. This approach provides the optimal spreading.</a:t>
            </a:r>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5615928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71717"/>
                </a:solidFill>
                <a:effectLst/>
                <a:latin typeface="Segoe UI" panose="020B0502040204020203" pitchFamily="34" charset="0"/>
              </a:rPr>
              <a:t>An Azure Virtual Machine Scale Sets implementation can automatically increase or decrease the number of virtual machine instances that run your application. This process is known as </a:t>
            </a:r>
            <a:r>
              <a:rPr lang="en-GB" b="0" i="1" dirty="0">
                <a:solidFill>
                  <a:srgbClr val="171717"/>
                </a:solidFill>
                <a:effectLst/>
                <a:latin typeface="Segoe UI" panose="020B0502040204020203" pitchFamily="34" charset="0"/>
              </a:rPr>
              <a:t>autoscaling</a:t>
            </a:r>
            <a:r>
              <a:rPr lang="en-GB" b="0" i="0" dirty="0">
                <a:solidFill>
                  <a:srgbClr val="171717"/>
                </a:solidFill>
                <a:effectLst/>
                <a:latin typeface="Segoe UI" panose="020B0502040204020203" pitchFamily="34" charset="0"/>
              </a:rPr>
              <a:t>. Autoscaling allows you to dynamically scale your configuration to meet changing workload demands.</a:t>
            </a:r>
          </a:p>
          <a:p>
            <a:endParaRPr lang="en-GB" b="0" i="0" dirty="0">
              <a:solidFill>
                <a:srgbClr val="171717"/>
              </a:solidFill>
              <a:effectLst/>
              <a:latin typeface="Segoe UI" panose="020B0502040204020203" pitchFamily="34" charset="0"/>
            </a:endParaRPr>
          </a:p>
          <a:p>
            <a:pPr algn="l">
              <a:buFont typeface="Arial" panose="020B0604020202020204" pitchFamily="34" charset="0"/>
              <a:buChar char="•"/>
            </a:pPr>
            <a:r>
              <a:rPr lang="en-GB" b="1" i="0" dirty="0">
                <a:solidFill>
                  <a:srgbClr val="171717"/>
                </a:solidFill>
                <a:effectLst/>
                <a:latin typeface="Segoe UI" panose="020B0502040204020203" pitchFamily="34" charset="0"/>
              </a:rPr>
              <a:t>Consider automatic adjusted capacity</a:t>
            </a:r>
            <a:r>
              <a:rPr lang="en-GB" b="0" i="0" dirty="0">
                <a:solidFill>
                  <a:srgbClr val="171717"/>
                </a:solidFill>
                <a:effectLst/>
                <a:latin typeface="Segoe UI" panose="020B0502040204020203" pitchFamily="34" charset="0"/>
              </a:rPr>
              <a:t>. You can create autoscaling rules to define the acceptable performance for a positive customer experience. When the defined thresholds are met, the </a:t>
            </a:r>
            <a:r>
              <a:rPr lang="en-GB" b="0" i="0" dirty="0" err="1">
                <a:solidFill>
                  <a:srgbClr val="171717"/>
                </a:solidFill>
                <a:effectLst/>
                <a:latin typeface="Segoe UI" panose="020B0502040204020203" pitchFamily="34" charset="0"/>
              </a:rPr>
              <a:t>autoscale</a:t>
            </a:r>
            <a:r>
              <a:rPr lang="en-GB" b="0" i="0" dirty="0">
                <a:solidFill>
                  <a:srgbClr val="171717"/>
                </a:solidFill>
                <a:effectLst/>
                <a:latin typeface="Segoe UI" panose="020B0502040204020203" pitchFamily="34" charset="0"/>
              </a:rPr>
              <a:t> rules act to adjust the capacity of your Virtual Machine Scale Sets implementation.</a:t>
            </a:r>
          </a:p>
          <a:p>
            <a:pPr algn="l">
              <a:buFont typeface="Arial" panose="020B0604020202020204" pitchFamily="34" charset="0"/>
              <a:buChar char="•"/>
            </a:pPr>
            <a:r>
              <a:rPr lang="en-GB" b="1" i="0" dirty="0">
                <a:solidFill>
                  <a:srgbClr val="171717"/>
                </a:solidFill>
                <a:effectLst/>
                <a:latin typeface="Segoe UI" panose="020B0502040204020203" pitchFamily="34" charset="0"/>
              </a:rPr>
              <a:t>Consider scale out</a:t>
            </a:r>
            <a:r>
              <a:rPr lang="en-GB" b="0" i="0" dirty="0">
                <a:solidFill>
                  <a:srgbClr val="171717"/>
                </a:solidFill>
                <a:effectLst/>
                <a:latin typeface="Segoe UI" panose="020B0502040204020203" pitchFamily="34" charset="0"/>
              </a:rPr>
              <a:t>. If your application demand increases, the load on the virtual machine instances in your implementation increases. If the increased load is consistent, rather than a brief demand, you can configure </a:t>
            </a:r>
            <a:r>
              <a:rPr lang="en-GB" b="0" i="0" dirty="0" err="1">
                <a:solidFill>
                  <a:srgbClr val="171717"/>
                </a:solidFill>
                <a:effectLst/>
                <a:latin typeface="Segoe UI" panose="020B0502040204020203" pitchFamily="34" charset="0"/>
              </a:rPr>
              <a:t>autoscale</a:t>
            </a:r>
            <a:r>
              <a:rPr lang="en-GB" b="0" i="0" dirty="0">
                <a:solidFill>
                  <a:srgbClr val="171717"/>
                </a:solidFill>
                <a:effectLst/>
                <a:latin typeface="Segoe UI" panose="020B0502040204020203" pitchFamily="34" charset="0"/>
              </a:rPr>
              <a:t> rules to increase the number of virtual machine instances in your implementation.</a:t>
            </a:r>
          </a:p>
          <a:p>
            <a:pPr algn="l">
              <a:buFont typeface="Arial" panose="020B0604020202020204" pitchFamily="34" charset="0"/>
              <a:buChar char="•"/>
            </a:pPr>
            <a:r>
              <a:rPr lang="en-GB" b="1" i="0" dirty="0">
                <a:solidFill>
                  <a:srgbClr val="171717"/>
                </a:solidFill>
                <a:effectLst/>
                <a:latin typeface="Segoe UI" panose="020B0502040204020203" pitchFamily="34" charset="0"/>
              </a:rPr>
              <a:t>Consider scale in</a:t>
            </a:r>
            <a:r>
              <a:rPr lang="en-GB" b="0" i="0" dirty="0">
                <a:solidFill>
                  <a:srgbClr val="171717"/>
                </a:solidFill>
                <a:effectLst/>
                <a:latin typeface="Segoe UI" panose="020B0502040204020203" pitchFamily="34" charset="0"/>
              </a:rPr>
              <a:t>. On an evening or weekend, your application demand might decrease. If the decreased load is consistent over a period of time, you can configure </a:t>
            </a:r>
            <a:r>
              <a:rPr lang="en-GB" b="0" i="0" dirty="0" err="1">
                <a:solidFill>
                  <a:srgbClr val="171717"/>
                </a:solidFill>
                <a:effectLst/>
                <a:latin typeface="Segoe UI" panose="020B0502040204020203" pitchFamily="34" charset="0"/>
              </a:rPr>
              <a:t>autoscale</a:t>
            </a:r>
            <a:r>
              <a:rPr lang="en-GB" b="0" i="0" dirty="0">
                <a:solidFill>
                  <a:srgbClr val="171717"/>
                </a:solidFill>
                <a:effectLst/>
                <a:latin typeface="Segoe UI" panose="020B0502040204020203" pitchFamily="34" charset="0"/>
              </a:rPr>
              <a:t> rules to decrease the number of virtual machine instances in your implementation. The scale-in action reduces the cost to run your Virtual Machine Scale Sets implementation as you only run the number of instances required to meet the current demand.</a:t>
            </a:r>
          </a:p>
          <a:p>
            <a:pPr algn="l">
              <a:buFont typeface="Arial" panose="020B0604020202020204" pitchFamily="34" charset="0"/>
              <a:buChar char="•"/>
            </a:pPr>
            <a:r>
              <a:rPr lang="en-GB" b="1" i="0" dirty="0">
                <a:solidFill>
                  <a:srgbClr val="171717"/>
                </a:solidFill>
                <a:effectLst/>
                <a:latin typeface="Segoe UI" panose="020B0502040204020203" pitchFamily="34" charset="0"/>
              </a:rPr>
              <a:t>Consider scheduled events</a:t>
            </a:r>
            <a:r>
              <a:rPr lang="en-GB" b="0" i="0" dirty="0">
                <a:solidFill>
                  <a:srgbClr val="171717"/>
                </a:solidFill>
                <a:effectLst/>
                <a:latin typeface="Segoe UI" panose="020B0502040204020203" pitchFamily="34" charset="0"/>
              </a:rPr>
              <a:t>. You can implement autoscaling and schedule events to automatically increase or decrease the capacity of your implementation at fixed times.</a:t>
            </a:r>
          </a:p>
          <a:p>
            <a:pPr algn="l">
              <a:buFont typeface="Arial" panose="020B0604020202020204" pitchFamily="34" charset="0"/>
              <a:buChar char="•"/>
            </a:pPr>
            <a:r>
              <a:rPr lang="en-GB" b="1" i="0" dirty="0">
                <a:solidFill>
                  <a:srgbClr val="171717"/>
                </a:solidFill>
                <a:effectLst/>
                <a:latin typeface="Segoe UI" panose="020B0502040204020203" pitchFamily="34" charset="0"/>
              </a:rPr>
              <a:t>Consider overhead</a:t>
            </a:r>
            <a:r>
              <a:rPr lang="en-GB" b="0" i="0" dirty="0">
                <a:solidFill>
                  <a:srgbClr val="171717"/>
                </a:solidFill>
                <a:effectLst/>
                <a:latin typeface="Segoe UI" panose="020B0502040204020203" pitchFamily="34" charset="0"/>
              </a:rPr>
              <a:t>. Using Azure Virtual Machine Scale Sets with autoscaling reduces your management overhead to monitor and optimize the performance of your application.</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12/14/2022 10:11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681412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29</a:t>
            </a:fld>
            <a:endParaRPr lang="en-US" dirty="0"/>
          </a:p>
        </p:txBody>
      </p:sp>
    </p:spTree>
    <p:extLst>
      <p:ext uri="{BB962C8B-B14F-4D97-AF65-F5344CB8AC3E}">
        <p14:creationId xmlns:p14="http://schemas.microsoft.com/office/powerpoint/2010/main" val="29075248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t>
            </a:r>
          </a:p>
          <a:p>
            <a:r>
              <a:rPr lang="en-GB" dirty="0"/>
              <a:t>A</a:t>
            </a:r>
          </a:p>
          <a:p>
            <a:r>
              <a:rPr lang="en-GB" dirty="0"/>
              <a:t>B</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33796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40241648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31</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4655004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33</a:t>
            </a:fld>
            <a:endParaRPr lang="en-US" dirty="0"/>
          </a:p>
        </p:txBody>
      </p:sp>
    </p:spTree>
    <p:extLst>
      <p:ext uri="{BB962C8B-B14F-4D97-AF65-F5344CB8AC3E}">
        <p14:creationId xmlns:p14="http://schemas.microsoft.com/office/powerpoint/2010/main" val="2694715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12/14/2022 10:11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106399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171717"/>
                </a:solidFill>
                <a:effectLst/>
                <a:latin typeface="Segoe UI" panose="020B0502040204020203" pitchFamily="34" charset="0"/>
              </a:rPr>
              <a:t>A Custom Script Extension(CSE) can be used to automatically launch and execute virtual machine customization tasks post configuration. Your script extension may perform simple tasks such as stopping the virtual machine or installing a software component. However, the script could be more complex and perform a series of tasks.</a:t>
            </a:r>
          </a:p>
          <a:p>
            <a:pPr algn="l"/>
            <a:r>
              <a:rPr lang="en-GB" b="0" i="0" dirty="0">
                <a:solidFill>
                  <a:srgbClr val="171717"/>
                </a:solidFill>
                <a:effectLst/>
                <a:latin typeface="Segoe UI" panose="020B0502040204020203" pitchFamily="34" charset="0"/>
              </a:rPr>
              <a:t>You can install the CSE from the Azure portal by accessing the virtual machines </a:t>
            </a:r>
            <a:r>
              <a:rPr lang="en-GB" b="1" i="0" dirty="0">
                <a:solidFill>
                  <a:srgbClr val="171717"/>
                </a:solidFill>
                <a:effectLst/>
                <a:latin typeface="Segoe UI" panose="020B0502040204020203" pitchFamily="34" charset="0"/>
              </a:rPr>
              <a:t>Extensions</a:t>
            </a:r>
            <a:r>
              <a:rPr lang="en-GB" b="0" i="0" dirty="0">
                <a:solidFill>
                  <a:srgbClr val="171717"/>
                </a:solidFill>
                <a:effectLst/>
                <a:latin typeface="Segoe UI" panose="020B0502040204020203" pitchFamily="34" charset="0"/>
              </a:rPr>
              <a:t> blade. Once the CSE resource is created, you will provide a PowerShell script file. Your script file will include the PowerShell commands you want to execute on the virtual machine. Optionally, you can pass in arguments, such as param1, param2. After the file is uploaded, it executes immediately. Scripts can be downloaded from Azure storage or GitHub, or provided to the Azure portal at extension run time.</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12/14/2022 10:11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700139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71717"/>
                </a:solidFill>
                <a:effectLst/>
                <a:latin typeface="Segoe UI" panose="020B0502040204020203" pitchFamily="34" charset="0"/>
              </a:rPr>
              <a:t>Desired State Configuration (DSC) is a management platform in Windows PowerShell. DSC enables deploying and managing configuration data for software services and managing the environment in which these services run. DSC provides a set of Windows PowerShell language extensions, Windows PowerShell cmdlets, and resources that you can use to declaratively specify how you want your software environment to be configured. DSC also provides a means to maintain and manage existing configurations.</a:t>
            </a:r>
          </a:p>
          <a:p>
            <a:endParaRPr lang="en-GB" b="0" i="0" dirty="0">
              <a:solidFill>
                <a:srgbClr val="171717"/>
              </a:solidFill>
              <a:effectLst/>
              <a:latin typeface="Segoe UI" panose="020B0502040204020203" pitchFamily="34" charset="0"/>
            </a:endParaRPr>
          </a:p>
          <a:p>
            <a:r>
              <a:rPr lang="en-GB" b="0" i="0" dirty="0">
                <a:solidFill>
                  <a:srgbClr val="171717"/>
                </a:solidFill>
                <a:effectLst/>
                <a:latin typeface="Segoe UI" panose="020B0502040204020203" pitchFamily="34" charset="0"/>
              </a:rPr>
              <a:t>DSC </a:t>
            </a:r>
            <a:r>
              <a:rPr lang="en-GB" b="0" i="0" dirty="0" err="1">
                <a:solidFill>
                  <a:srgbClr val="171717"/>
                </a:solidFill>
                <a:effectLst/>
                <a:latin typeface="Segoe UI" panose="020B0502040204020203" pitchFamily="34" charset="0"/>
              </a:rPr>
              <a:t>centers</a:t>
            </a:r>
            <a:r>
              <a:rPr lang="en-GB" b="0" i="0" dirty="0">
                <a:solidFill>
                  <a:srgbClr val="171717"/>
                </a:solidFill>
                <a:effectLst/>
                <a:latin typeface="Segoe UI" panose="020B0502040204020203" pitchFamily="34" charset="0"/>
              </a:rPr>
              <a:t> around creating </a:t>
            </a:r>
            <a:r>
              <a:rPr lang="en-GB" b="0" i="1" dirty="0">
                <a:solidFill>
                  <a:srgbClr val="171717"/>
                </a:solidFill>
                <a:effectLst/>
                <a:latin typeface="Segoe UI" panose="020B0502040204020203" pitchFamily="34" charset="0"/>
              </a:rPr>
              <a:t>configurations</a:t>
            </a:r>
            <a:r>
              <a:rPr lang="en-GB" b="0" i="0" dirty="0">
                <a:solidFill>
                  <a:srgbClr val="171717"/>
                </a:solidFill>
                <a:effectLst/>
                <a:latin typeface="Segoe UI" panose="020B0502040204020203" pitchFamily="34" charset="0"/>
              </a:rPr>
              <a:t>. A configuration is an easy-to-read script that describes an environment made up of computers (nodes) with specific characteristics. These characteristics can be as simple as ensuring a specific Windows feature is enabled or as complex as deploying SharePoint. Use DSC when the CSE will not work for your application.</a:t>
            </a:r>
          </a:p>
          <a:p>
            <a:endParaRPr lang="en-GB" b="0" i="0" dirty="0">
              <a:solidFill>
                <a:srgbClr val="171717"/>
              </a:solidFill>
              <a:effectLst/>
              <a:latin typeface="Segoe UI" panose="020B0502040204020203" pitchFamily="34" charset="0"/>
            </a:endParaRP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12/14/2022 10:11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208398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37</a:t>
            </a:fld>
            <a:endParaRPr lang="en-US" dirty="0"/>
          </a:p>
        </p:txBody>
      </p:sp>
    </p:spTree>
    <p:extLst>
      <p:ext uri="{BB962C8B-B14F-4D97-AF65-F5344CB8AC3E}">
        <p14:creationId xmlns:p14="http://schemas.microsoft.com/office/powerpoint/2010/main" val="28633430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38</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5353931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12/14/2022 10:11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282892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dirty="0"/>
          </a:p>
        </p:txBody>
      </p:sp>
    </p:spTree>
    <p:extLst>
      <p:ext uri="{BB962C8B-B14F-4D97-AF65-F5344CB8AC3E}">
        <p14:creationId xmlns:p14="http://schemas.microsoft.com/office/powerpoint/2010/main" val="32159116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12/14/2022 10:11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513750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12/14/2022 10:11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592074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45</a:t>
            </a:fld>
            <a:endParaRPr lang="en-US" dirty="0"/>
          </a:p>
        </p:txBody>
      </p:sp>
    </p:spTree>
    <p:extLst>
      <p:ext uri="{BB962C8B-B14F-4D97-AF65-F5344CB8AC3E}">
        <p14:creationId xmlns:p14="http://schemas.microsoft.com/office/powerpoint/2010/main" val="36595981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12/14/2022 10:11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088040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12/14/2022 10:11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509971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12/14/2022 10:11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79535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i="0" dirty="0">
                <a:solidFill>
                  <a:srgbClr val="171717"/>
                </a:solidFill>
                <a:effectLst/>
                <a:latin typeface="Segoe UI" panose="020B0502040204020203" pitchFamily="34" charset="0"/>
              </a:rPr>
              <a:t>Consider test and development</a:t>
            </a:r>
          </a:p>
          <a:p>
            <a:r>
              <a:rPr lang="en-GB" b="1" i="0" dirty="0">
                <a:solidFill>
                  <a:srgbClr val="171717"/>
                </a:solidFill>
                <a:effectLst/>
                <a:latin typeface="Segoe UI" panose="020B0502040204020203" pitchFamily="34" charset="0"/>
              </a:rPr>
              <a:t>Consider website hosting</a:t>
            </a:r>
          </a:p>
          <a:p>
            <a:r>
              <a:rPr lang="en-GB" b="1" i="0" dirty="0">
                <a:solidFill>
                  <a:srgbClr val="171717"/>
                </a:solidFill>
                <a:effectLst/>
                <a:latin typeface="Segoe UI" panose="020B0502040204020203" pitchFamily="34" charset="0"/>
              </a:rPr>
              <a:t>Consider storage, backup, and recovery</a:t>
            </a:r>
          </a:p>
          <a:p>
            <a:r>
              <a:rPr lang="en-GB" b="1" i="0" dirty="0">
                <a:solidFill>
                  <a:srgbClr val="171717"/>
                </a:solidFill>
                <a:effectLst/>
                <a:latin typeface="Segoe UI" panose="020B0502040204020203" pitchFamily="34" charset="0"/>
              </a:rPr>
              <a:t>Consider high-performance computing</a:t>
            </a:r>
          </a:p>
          <a:p>
            <a:endParaRPr lang="en-GB" b="1" i="0" dirty="0">
              <a:solidFill>
                <a:srgbClr val="171717"/>
              </a:solidFill>
              <a:effectLst/>
              <a:latin typeface="Segoe UI" panose="020B0502040204020203" pitchFamily="34" charset="0"/>
            </a:endParaRPr>
          </a:p>
          <a:p>
            <a:r>
              <a:rPr lang="en-GB" b="1" i="0" dirty="0">
                <a:solidFill>
                  <a:srgbClr val="171717"/>
                </a:solidFill>
                <a:effectLst/>
                <a:latin typeface="Segoe UI" panose="020B0502040204020203" pitchFamily="34" charset="0"/>
              </a:rPr>
              <a:t>Talk about DC exit, modernisation, lift shift etc. </a:t>
            </a:r>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12/14/2022 10:11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6121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VM’s cannot be renamed (easily)</a:t>
            </a:r>
          </a:p>
          <a:p>
            <a:endParaRPr lang="en-US" dirty="0"/>
          </a:p>
          <a:p>
            <a:r>
              <a:rPr lang="en-US" dirty="0"/>
              <a:t>Which VM family will you use?</a:t>
            </a:r>
          </a:p>
          <a:p>
            <a:endParaRPr lang="en-US" dirty="0"/>
          </a:p>
          <a:p>
            <a:r>
              <a:rPr lang="en-US" dirty="0"/>
              <a:t>Which VM size?</a:t>
            </a:r>
          </a:p>
          <a:p>
            <a:endParaRPr lang="en-US" dirty="0"/>
          </a:p>
          <a:p>
            <a:r>
              <a:rPr lang="en-US" dirty="0"/>
              <a:t>Can VMs be resized?</a:t>
            </a:r>
          </a:p>
          <a:p>
            <a:endParaRPr lang="en-US" dirty="0"/>
          </a:p>
          <a:p>
            <a:r>
              <a:rPr lang="en-US" dirty="0"/>
              <a:t>What about licensing and running costs?</a:t>
            </a:r>
          </a:p>
          <a:p>
            <a:endParaRPr lang="en-US" dirty="0"/>
          </a:p>
          <a:p>
            <a:r>
              <a:rPr lang="en-GB" b="0" i="0" dirty="0">
                <a:solidFill>
                  <a:srgbClr val="171717"/>
                </a:solidFill>
                <a:effectLst/>
                <a:latin typeface="Segoe UI" panose="020B0502040204020203" pitchFamily="34" charset="0"/>
              </a:rPr>
              <a:t>15 characters on a Windows virtual machine and 64 characters on a Linux virtual machine.</a:t>
            </a: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GB" b="0" i="0" dirty="0">
                <a:solidFill>
                  <a:srgbClr val="171717"/>
                </a:solidFill>
                <a:effectLst/>
                <a:latin typeface="Segoe UI" panose="020B0502040204020203" pitchFamily="34" charset="0"/>
              </a:rPr>
              <a:t>The machine location can limit your available options. Each region has different hardware available, and some configurations aren't available in all regions.</a:t>
            </a:r>
          </a:p>
          <a:p>
            <a:pPr algn="l">
              <a:buFont typeface="Arial" panose="020B0604020202020204" pitchFamily="34" charset="0"/>
              <a:buChar char="•"/>
            </a:pPr>
            <a:r>
              <a:rPr lang="en-GB" b="0" i="0" dirty="0">
                <a:solidFill>
                  <a:srgbClr val="171717"/>
                </a:solidFill>
                <a:effectLst/>
                <a:latin typeface="Segoe UI" panose="020B0502040204020203" pitchFamily="34" charset="0"/>
              </a:rPr>
              <a:t>There are price differences between locations. To find the most cost-effective choice, check for your required configuration in different regions.</a:t>
            </a:r>
          </a:p>
          <a:p>
            <a:endParaRPr lang="en-US" b="0" i="0" dirty="0">
              <a:solidFill>
                <a:srgbClr val="171717"/>
              </a:solidFill>
              <a:effectLst/>
              <a:latin typeface="Segoe UI" panose="020B0502040204020203" pitchFamily="34" charset="0"/>
            </a:endParaRPr>
          </a:p>
          <a:p>
            <a:r>
              <a:rPr lang="en-US" b="0" i="0" dirty="0">
                <a:solidFill>
                  <a:srgbClr val="171717"/>
                </a:solidFill>
                <a:effectLst/>
                <a:latin typeface="Segoe UI" panose="020B0502040204020203" pitchFamily="34" charset="0"/>
              </a:rPr>
              <a:t>What are Azure Managed Disks?</a:t>
            </a:r>
            <a:endParaRPr lang="en-US" dirty="0"/>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12/14/2022 10:11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58955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a:t>
            </a:r>
          </a:p>
          <a:p>
            <a:endParaRPr lang="en-US" dirty="0"/>
          </a:p>
          <a:p>
            <a:r>
              <a:rPr lang="en-US" dirty="0"/>
              <a:t>General purpose – dev test, small medium apps, testing</a:t>
            </a:r>
          </a:p>
          <a:p>
            <a:r>
              <a:rPr lang="en-US" dirty="0"/>
              <a:t>Compute – NVAs, medium applications, batch</a:t>
            </a:r>
          </a:p>
          <a:p>
            <a:r>
              <a:rPr lang="en-US" dirty="0"/>
              <a:t>Memory – databases, </a:t>
            </a:r>
            <a:r>
              <a:rPr lang="en-US" dirty="0" err="1"/>
              <a:t>anatlyics</a:t>
            </a:r>
            <a:endParaRPr lang="en-US" dirty="0"/>
          </a:p>
          <a:p>
            <a:r>
              <a:rPr lang="en-US" dirty="0"/>
              <a:t>Storage – SQL, data warehouse</a:t>
            </a:r>
          </a:p>
          <a:p>
            <a:r>
              <a:rPr lang="en-US" dirty="0"/>
              <a:t>GPU – AVD with graphics requirements, simulations</a:t>
            </a:r>
          </a:p>
          <a:p>
            <a:r>
              <a:rPr lang="en-US" dirty="0"/>
              <a:t>High perf – fast performance, big number </a:t>
            </a:r>
            <a:r>
              <a:rPr lang="en-US" dirty="0" err="1"/>
              <a:t>crunk</a:t>
            </a:r>
            <a:r>
              <a:rPr lang="en-US" dirty="0"/>
              <a:t>, rapid network as VMs are optimized with RDMA</a:t>
            </a:r>
          </a:p>
          <a:p>
            <a:endParaRPr lang="en-US" dirty="0"/>
          </a:p>
          <a:p>
            <a:r>
              <a:rPr lang="en-US" dirty="0"/>
              <a:t>RDMA allows VMs to communicate and exchange data in RAM without relying on a processor/OS</a:t>
            </a:r>
          </a:p>
          <a:p>
            <a:endParaRPr lang="en-US" dirty="0"/>
          </a:p>
          <a:p>
            <a:r>
              <a:rPr lang="en-US" dirty="0"/>
              <a:t>Resizing machines is easy but within the same family – reboot required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993343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Migration from Hyper-V?</a:t>
            </a:r>
          </a:p>
          <a:p>
            <a:endParaRPr lang="en-US" dirty="0"/>
          </a:p>
          <a:p>
            <a:r>
              <a:rPr lang="en-US" dirty="0"/>
              <a:t>VHD/VHDX both supported Gen 1 &amp; Gen 2 – but only when VHD files are set to fixed size disks. Not dynamically expanding. </a:t>
            </a:r>
          </a:p>
          <a:p>
            <a:endParaRPr lang="en-US" dirty="0"/>
          </a:p>
          <a:p>
            <a:r>
              <a:rPr lang="en-US" dirty="0"/>
              <a:t>Temp disks – on Windows this is always D:\ by default on Linux it is /dev/</a:t>
            </a:r>
            <a:r>
              <a:rPr lang="en-US" dirty="0" err="1"/>
              <a:t>sdb</a:t>
            </a:r>
            <a:r>
              <a:rPr lang="en-US" dirty="0"/>
              <a:t> – no data should be stored on the temp disk. </a:t>
            </a:r>
          </a:p>
          <a:p>
            <a:endParaRPr lang="en-US" dirty="0"/>
          </a:p>
          <a:p>
            <a:r>
              <a:rPr lang="en-US" dirty="0"/>
              <a:t>Page and swap files is the only real purpose as the content will be lost when the VM reboots. </a:t>
            </a:r>
          </a:p>
          <a:p>
            <a:endParaRPr lang="en-US" dirty="0"/>
          </a:p>
          <a:p>
            <a:r>
              <a:rPr lang="en-US" dirty="0"/>
              <a:t>The Data disk configuration is related to the VM SKU and size</a:t>
            </a:r>
          </a:p>
          <a:p>
            <a:endParaRPr lang="en-US" dirty="0"/>
          </a:p>
          <a:p>
            <a:r>
              <a:rPr lang="en-US" dirty="0"/>
              <a:t>Premium – high perf, low latency, these are all based on SSD</a:t>
            </a:r>
          </a:p>
          <a:p>
            <a:r>
              <a:rPr lang="en-US" dirty="0"/>
              <a:t>Disk stripping – you can pool disk capacity and IOPS together up to 256TB per VM. This provides up to 80,000 IOPS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952756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Other charges?</a:t>
            </a:r>
          </a:p>
          <a:p>
            <a:endParaRPr lang="en-GB" dirty="0"/>
          </a:p>
          <a:p>
            <a:r>
              <a:rPr lang="en-GB" dirty="0"/>
              <a:t>Licensing? Talk about marketplace and BYOL</a:t>
            </a:r>
          </a:p>
          <a:p>
            <a:endParaRPr lang="en-GB" dirty="0"/>
          </a:p>
          <a:p>
            <a:r>
              <a:rPr lang="en-GB" dirty="0"/>
              <a:t>You can build and create your own images for VM deployment.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1069150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5">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8" name="Picture 7" descr="Microsoft Azure logo">
            <a:extLst>
              <a:ext uri="{FF2B5EF4-FFF2-40B4-BE49-F238E27FC236}">
                <a16:creationId xmlns:a16="http://schemas.microsoft.com/office/drawing/2014/main" id="{1EA226DC-B2E1-4A40-A203-D4D6A279922D}"/>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2" name="Footer Placeholder 1">
            <a:extLst>
              <a:ext uri="{FF2B5EF4-FFF2-40B4-BE49-F238E27FC236}">
                <a16:creationId xmlns:a16="http://schemas.microsoft.com/office/drawing/2014/main" id="{4A5CDFAF-748A-4AC7-9605-132AD9D64E7E}"/>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029454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4">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3" name="Footer Placeholder 1">
            <a:extLst>
              <a:ext uri="{FF2B5EF4-FFF2-40B4-BE49-F238E27FC236}">
                <a16:creationId xmlns:a16="http://schemas.microsoft.com/office/drawing/2014/main" id="{D06F2AAB-F822-4F6B-8EB6-FBE788AB6A4B}"/>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3389390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
        <p:nvSpPr>
          <p:cNvPr id="4" name="Footer Placeholder 1">
            <a:extLst>
              <a:ext uri="{FF2B5EF4-FFF2-40B4-BE49-F238E27FC236}">
                <a16:creationId xmlns:a16="http://schemas.microsoft.com/office/drawing/2014/main" id="{D4EABCB3-61CF-434B-AD87-C5E18C88F62A}"/>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Titl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
        <p:nvSpPr>
          <p:cNvPr id="4" name="Footer Placeholder 1">
            <a:extLst>
              <a:ext uri="{FF2B5EF4-FFF2-40B4-BE49-F238E27FC236}">
                <a16:creationId xmlns:a16="http://schemas.microsoft.com/office/drawing/2014/main" id="{4154ECE1-64B1-4ABB-A3F2-F1EFD966DD9D}"/>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728513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427039" y="3243000"/>
            <a:ext cx="9240836"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41DA8B75-091A-404A-A075-2A6A8C303CD1}"/>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2649813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5" r:id="rId1"/>
    <p:sldLayoutId id="2147484624" r:id="rId2"/>
    <p:sldLayoutId id="2147484562" r:id="rId3"/>
    <p:sldLayoutId id="2147484622" r:id="rId4"/>
    <p:sldLayoutId id="2147484623" r:id="rId5"/>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33.emf"/><Relationship Id="rId5" Type="http://schemas.openxmlformats.org/officeDocument/2006/relationships/image" Target="../media/image32.emf"/><Relationship Id="rId4" Type="http://schemas.openxmlformats.org/officeDocument/2006/relationships/image" Target="../media/image31.emf"/></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35.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41.emf"/><Relationship Id="rId4" Type="http://schemas.openxmlformats.org/officeDocument/2006/relationships/image" Target="../media/image40.emf"/></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hyperlink" Target="https://docs.microsoft.com/learn/modules/connect-vm-with-azure-bastion/" TargetMode="External"/><Relationship Id="rId3" Type="http://schemas.openxmlformats.org/officeDocument/2006/relationships/image" Target="../media/image43.emf"/><Relationship Id="rId7" Type="http://schemas.openxmlformats.org/officeDocument/2006/relationships/hyperlink" Target="https://docs.microsoft.com/learn/modules/create-windows-virtual-machine-in-azure/"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hyperlink" Target="https://docs.microsoft.com/learn/modules/create-linux-virtual-machine-in-azure/" TargetMode="External"/><Relationship Id="rId5" Type="http://schemas.openxmlformats.org/officeDocument/2006/relationships/hyperlink" Target="https://docs.microsoft.com/learn/modules/choose-the-right-disk-storage-for-vm-workload/" TargetMode="External"/><Relationship Id="rId4" Type="http://schemas.openxmlformats.org/officeDocument/2006/relationships/hyperlink" Target="https://docs.microsoft.com/learn/modules/intro-to-azure-virtual-machines/"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slides/_rels/slide20.xml.rels><?xml version="1.0" encoding="UTF-8" standalone="yes"?>
<Relationships xmlns="http://schemas.openxmlformats.org/package/2006/relationships"><Relationship Id="rId8" Type="http://schemas.openxmlformats.org/officeDocument/2006/relationships/image" Target="../media/image50.emf"/><Relationship Id="rId3" Type="http://schemas.openxmlformats.org/officeDocument/2006/relationships/image" Target="../media/image45.emf"/><Relationship Id="rId7" Type="http://schemas.openxmlformats.org/officeDocument/2006/relationships/image" Target="../media/image49.emf"/><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48.emf"/><Relationship Id="rId11" Type="http://schemas.openxmlformats.org/officeDocument/2006/relationships/image" Target="../media/image20.emf"/><Relationship Id="rId5" Type="http://schemas.openxmlformats.org/officeDocument/2006/relationships/image" Target="../media/image47.emf"/><Relationship Id="rId10" Type="http://schemas.openxmlformats.org/officeDocument/2006/relationships/image" Target="../media/image21.wmf"/><Relationship Id="rId4" Type="http://schemas.openxmlformats.org/officeDocument/2006/relationships/image" Target="../media/image46.emf"/><Relationship Id="rId9" Type="http://schemas.openxmlformats.org/officeDocument/2006/relationships/image" Target="../media/image51.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1.wmf"/><Relationship Id="rId7" Type="http://schemas.openxmlformats.org/officeDocument/2006/relationships/image" Target="../media/image61.sv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60.png"/><Relationship Id="rId5" Type="http://schemas.openxmlformats.org/officeDocument/2006/relationships/image" Target="../media/image59.svg"/><Relationship Id="rId4" Type="http://schemas.openxmlformats.org/officeDocument/2006/relationships/image" Target="../media/image58.png"/></Relationships>
</file>

<file path=ppt/slides/_rels/slide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docs.microsoft.com/learn/modules/build-app-with-scale-sets/"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5" Type="http://schemas.openxmlformats.org/officeDocument/2006/relationships/image" Target="../media/image43.emf"/><Relationship Id="rId4" Type="http://schemas.openxmlformats.org/officeDocument/2006/relationships/hyperlink" Target="https://docs.microsoft.com/learn/modules/implement-scale-high-availability-windows-server-virtual-machine/"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64.emf"/><Relationship Id="rId7" Type="http://schemas.openxmlformats.org/officeDocument/2006/relationships/image" Target="../media/image21.wmf"/><Relationship Id="rId2" Type="http://schemas.openxmlformats.org/officeDocument/2006/relationships/notesSlide" Target="../notesSlides/notesSlide32.xml"/><Relationship Id="rId1" Type="http://schemas.openxmlformats.org/officeDocument/2006/relationships/slideLayout" Target="../slideLayouts/slideLayout4.xml"/><Relationship Id="rId6" Type="http://schemas.openxmlformats.org/officeDocument/2006/relationships/image" Target="../media/image67.emf"/><Relationship Id="rId5" Type="http://schemas.openxmlformats.org/officeDocument/2006/relationships/image" Target="../media/image66.emf"/><Relationship Id="rId4" Type="http://schemas.openxmlformats.org/officeDocument/2006/relationships/image" Target="../media/image65.emf"/></Relationships>
</file>

<file path=ppt/slides/_rels/slide3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notesSlide" Target="../notesSlides/notesSlide36.xml"/><Relationship Id="rId1" Type="http://schemas.openxmlformats.org/officeDocument/2006/relationships/slideLayout" Target="../slideLayouts/slideLayout3.xml"/><Relationship Id="rId6" Type="http://schemas.openxmlformats.org/officeDocument/2006/relationships/image" Target="../media/image73.emf"/><Relationship Id="rId5" Type="http://schemas.openxmlformats.org/officeDocument/2006/relationships/image" Target="../media/image72.emf"/><Relationship Id="rId4" Type="http://schemas.openxmlformats.org/officeDocument/2006/relationships/image" Target="../media/image71.emf"/></Relationships>
</file>

<file path=ppt/slides/_rels/slide38.xml.rels><?xml version="1.0" encoding="UTF-8" standalone="yes"?>
<Relationships xmlns="http://schemas.openxmlformats.org/package/2006/relationships"><Relationship Id="rId3" Type="http://schemas.openxmlformats.org/officeDocument/2006/relationships/hyperlink" Target="https://docs.microsoft.com/learn/modules/automate-configuration-of-windows-server-iaas-virtual-machines/" TargetMode="External"/><Relationship Id="rId2" Type="http://schemas.openxmlformats.org/officeDocument/2006/relationships/notesSlide" Target="../notesSlides/notesSlide37.xml"/><Relationship Id="rId1" Type="http://schemas.openxmlformats.org/officeDocument/2006/relationships/slideLayout" Target="../slideLayouts/slideLayout3.xml"/><Relationship Id="rId5" Type="http://schemas.openxmlformats.org/officeDocument/2006/relationships/image" Target="../media/image43.emf"/><Relationship Id="rId4" Type="http://schemas.openxmlformats.org/officeDocument/2006/relationships/hyperlink" Target="https://docs.microsoft.com/learn/modules/protect-vm-settings-with-dsc/"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74.emf"/><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12.emf"/><Relationship Id="rId7" Type="http://schemas.openxmlformats.org/officeDocument/2006/relationships/image" Target="../media/image16.emf"/><Relationship Id="rId12" Type="http://schemas.openxmlformats.org/officeDocument/2006/relationships/image" Target="../media/image21.wmf"/><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5.emf"/><Relationship Id="rId11" Type="http://schemas.openxmlformats.org/officeDocument/2006/relationships/image" Target="../media/image20.emf"/><Relationship Id="rId5" Type="http://schemas.openxmlformats.org/officeDocument/2006/relationships/image" Target="../media/image14.emf"/><Relationship Id="rId10" Type="http://schemas.openxmlformats.org/officeDocument/2006/relationships/image" Target="../media/image19.emf"/><Relationship Id="rId4" Type="http://schemas.openxmlformats.org/officeDocument/2006/relationships/image" Target="../media/image13.emf"/><Relationship Id="rId9" Type="http://schemas.openxmlformats.org/officeDocument/2006/relationships/image" Target="../media/image18.e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8" Type="http://schemas.openxmlformats.org/officeDocument/2006/relationships/image" Target="../media/image81.png"/><Relationship Id="rId13" Type="http://schemas.openxmlformats.org/officeDocument/2006/relationships/image" Target="../media/image86.svg"/><Relationship Id="rId18" Type="http://schemas.openxmlformats.org/officeDocument/2006/relationships/image" Target="../media/image89.png"/><Relationship Id="rId3" Type="http://schemas.openxmlformats.org/officeDocument/2006/relationships/image" Target="../media/image76.svg"/><Relationship Id="rId21" Type="http://schemas.openxmlformats.org/officeDocument/2006/relationships/image" Target="../media/image92.svg"/><Relationship Id="rId7" Type="http://schemas.openxmlformats.org/officeDocument/2006/relationships/image" Target="../media/image80.svg"/><Relationship Id="rId12" Type="http://schemas.openxmlformats.org/officeDocument/2006/relationships/image" Target="../media/image85.png"/><Relationship Id="rId17" Type="http://schemas.openxmlformats.org/officeDocument/2006/relationships/image" Target="../media/image88.svg"/><Relationship Id="rId2" Type="http://schemas.openxmlformats.org/officeDocument/2006/relationships/image" Target="../media/image75.png"/><Relationship Id="rId16" Type="http://schemas.openxmlformats.org/officeDocument/2006/relationships/image" Target="../media/image87.png"/><Relationship Id="rId20" Type="http://schemas.openxmlformats.org/officeDocument/2006/relationships/image" Target="../media/image91.png"/><Relationship Id="rId1" Type="http://schemas.openxmlformats.org/officeDocument/2006/relationships/slideLayout" Target="../slideLayouts/slideLayout3.xml"/><Relationship Id="rId6" Type="http://schemas.openxmlformats.org/officeDocument/2006/relationships/image" Target="../media/image79.png"/><Relationship Id="rId11" Type="http://schemas.openxmlformats.org/officeDocument/2006/relationships/image" Target="../media/image84.svg"/><Relationship Id="rId5" Type="http://schemas.openxmlformats.org/officeDocument/2006/relationships/image" Target="../media/image78.svg"/><Relationship Id="rId15" Type="http://schemas.openxmlformats.org/officeDocument/2006/relationships/image" Target="../media/image61.svg"/><Relationship Id="rId10" Type="http://schemas.openxmlformats.org/officeDocument/2006/relationships/image" Target="../media/image83.png"/><Relationship Id="rId19" Type="http://schemas.openxmlformats.org/officeDocument/2006/relationships/image" Target="../media/image90.svg"/><Relationship Id="rId4" Type="http://schemas.openxmlformats.org/officeDocument/2006/relationships/image" Target="../media/image77.png"/><Relationship Id="rId9" Type="http://schemas.openxmlformats.org/officeDocument/2006/relationships/image" Target="../media/image82.svg"/><Relationship Id="rId14" Type="http://schemas.openxmlformats.org/officeDocument/2006/relationships/image" Target="../media/image60.png"/></Relationships>
</file>

<file path=ppt/slides/_rels/slide42.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8" Type="http://schemas.openxmlformats.org/officeDocument/2006/relationships/image" Target="../media/image99.emf"/><Relationship Id="rId3" Type="http://schemas.openxmlformats.org/officeDocument/2006/relationships/image" Target="../media/image94.emf"/><Relationship Id="rId7" Type="http://schemas.openxmlformats.org/officeDocument/2006/relationships/image" Target="../media/image98.emf"/><Relationship Id="rId2" Type="http://schemas.openxmlformats.org/officeDocument/2006/relationships/notesSlide" Target="../notesSlides/notesSlide40.xml"/><Relationship Id="rId1" Type="http://schemas.openxmlformats.org/officeDocument/2006/relationships/slideLayout" Target="../slideLayouts/slideLayout3.xml"/><Relationship Id="rId6" Type="http://schemas.openxmlformats.org/officeDocument/2006/relationships/image" Target="../media/image97.emf"/><Relationship Id="rId5" Type="http://schemas.openxmlformats.org/officeDocument/2006/relationships/image" Target="../media/image96.emf"/><Relationship Id="rId4" Type="http://schemas.openxmlformats.org/officeDocument/2006/relationships/image" Target="../media/image95.emf"/><Relationship Id="rId9" Type="http://schemas.openxmlformats.org/officeDocument/2006/relationships/image" Target="../media/image100.emf"/></Relationships>
</file>

<file path=ppt/slides/_rels/slide44.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azure.microsoft.com/pricing/details/virtual-machines/series/"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200" dirty="0"/>
              <a:t>AZ-104T00A</a:t>
            </a:r>
            <a:br>
              <a:rPr lang="en-US" sz="4200" dirty="0"/>
            </a:br>
            <a:r>
              <a:rPr lang="en-US" sz="4200" dirty="0"/>
              <a:t>Administer Azure Virtual Machines</a:t>
            </a:r>
          </a:p>
        </p:txBody>
      </p:sp>
    </p:spTree>
    <p:extLst>
      <p:ext uri="{BB962C8B-B14F-4D97-AF65-F5344CB8AC3E}">
        <p14:creationId xmlns:p14="http://schemas.microsoft.com/office/powerpoint/2010/main" val="359594252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E0EA5-76F3-4809-BFB9-232998761A10}"/>
              </a:ext>
            </a:extLst>
          </p:cNvPr>
          <p:cNvSpPr>
            <a:spLocks noGrp="1"/>
          </p:cNvSpPr>
          <p:nvPr>
            <p:ph type="title"/>
          </p:nvPr>
        </p:nvSpPr>
        <p:spPr/>
        <p:txBody>
          <a:bodyPr/>
          <a:lstStyle/>
          <a:p>
            <a:r>
              <a:rPr lang="en-US" dirty="0"/>
              <a:t>Demonstration – Creating a VM in the Portal</a:t>
            </a:r>
          </a:p>
        </p:txBody>
      </p:sp>
      <p:pic>
        <p:nvPicPr>
          <p:cNvPr id="11" name="Picture 10" descr="Icon of two gears with different sizes">
            <a:extLst>
              <a:ext uri="{FF2B5EF4-FFF2-40B4-BE49-F238E27FC236}">
                <a16:creationId xmlns:a16="http://schemas.microsoft.com/office/drawing/2014/main" id="{AB328281-5EE7-4BDC-9CEB-F510FD7A487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3636" y="1523292"/>
            <a:ext cx="1054608" cy="1054608"/>
          </a:xfrm>
          <a:prstGeom prst="rect">
            <a:avLst/>
          </a:prstGeom>
        </p:spPr>
      </p:pic>
      <p:sp>
        <p:nvSpPr>
          <p:cNvPr id="35" name="Rectangle 34">
            <a:extLst>
              <a:ext uri="{FF2B5EF4-FFF2-40B4-BE49-F238E27FC236}">
                <a16:creationId xmlns:a16="http://schemas.microsoft.com/office/drawing/2014/main" id="{FA58719F-A18D-4B03-B522-3592CB9DAA73}"/>
              </a:ext>
            </a:extLst>
          </p:cNvPr>
          <p:cNvSpPr/>
          <p:nvPr/>
        </p:nvSpPr>
        <p:spPr bwMode="auto">
          <a:xfrm>
            <a:off x="1811337" y="1522238"/>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dirty="0">
                <a:solidFill>
                  <a:schemeClr val="tx1"/>
                </a:solidFill>
              </a:rPr>
              <a:t>Create the virtual machine</a:t>
            </a:r>
          </a:p>
        </p:txBody>
      </p:sp>
      <p:cxnSp>
        <p:nvCxnSpPr>
          <p:cNvPr id="15" name="Straight Connector 14">
            <a:extLst>
              <a:ext uri="{FF2B5EF4-FFF2-40B4-BE49-F238E27FC236}">
                <a16:creationId xmlns:a16="http://schemas.microsoft.com/office/drawing/2014/main" id="{FA41AD65-1E2E-4AA9-B8A5-178C3F45CFB5}"/>
              </a:ext>
              <a:ext uri="{C183D7F6-B498-43B3-948B-1728B52AA6E4}">
                <adec:decorative xmlns:adec="http://schemas.microsoft.com/office/drawing/2017/decorative" val="1"/>
              </a:ext>
            </a:extLst>
          </p:cNvPr>
          <p:cNvCxnSpPr>
            <a:cxnSpLocks/>
          </p:cNvCxnSpPr>
          <p:nvPr/>
        </p:nvCxnSpPr>
        <p:spPr>
          <a:xfrm>
            <a:off x="1835150" y="2683698"/>
            <a:ext cx="101377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a smartphone with a cube on the screen">
            <a:extLst>
              <a:ext uri="{FF2B5EF4-FFF2-40B4-BE49-F238E27FC236}">
                <a16:creationId xmlns:a16="http://schemas.microsoft.com/office/drawing/2014/main" id="{06D0FF52-B800-4DD4-A97E-276476D8D13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3636" y="2790882"/>
            <a:ext cx="1054608" cy="1054608"/>
          </a:xfrm>
          <a:prstGeom prst="rect">
            <a:avLst/>
          </a:prstGeom>
        </p:spPr>
      </p:pic>
      <p:sp>
        <p:nvSpPr>
          <p:cNvPr id="37" name="Rectangle 36">
            <a:extLst>
              <a:ext uri="{FF2B5EF4-FFF2-40B4-BE49-F238E27FC236}">
                <a16:creationId xmlns:a16="http://schemas.microsoft.com/office/drawing/2014/main" id="{ED0002C7-43F9-44AA-BFA6-FBA4596CD1A9}"/>
              </a:ext>
            </a:extLst>
          </p:cNvPr>
          <p:cNvSpPr/>
          <p:nvPr/>
        </p:nvSpPr>
        <p:spPr bwMode="auto">
          <a:xfrm>
            <a:off x="1811337" y="2790414"/>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dirty="0">
                <a:solidFill>
                  <a:schemeClr val="tx1"/>
                </a:solidFill>
              </a:rPr>
              <a:t>Connect to the virtual machine</a:t>
            </a:r>
          </a:p>
        </p:txBody>
      </p:sp>
      <p:cxnSp>
        <p:nvCxnSpPr>
          <p:cNvPr id="26" name="Straight Connector 25">
            <a:extLst>
              <a:ext uri="{FF2B5EF4-FFF2-40B4-BE49-F238E27FC236}">
                <a16:creationId xmlns:a16="http://schemas.microsoft.com/office/drawing/2014/main" id="{EA6BFB7F-0938-4A9D-8300-35E2D376D780}"/>
              </a:ext>
              <a:ext uri="{C183D7F6-B498-43B3-948B-1728B52AA6E4}">
                <adec:decorative xmlns:adec="http://schemas.microsoft.com/office/drawing/2017/decorative" val="1"/>
              </a:ext>
            </a:extLst>
          </p:cNvPr>
          <p:cNvCxnSpPr>
            <a:cxnSpLocks/>
          </p:cNvCxnSpPr>
          <p:nvPr/>
        </p:nvCxnSpPr>
        <p:spPr>
          <a:xfrm>
            <a:off x="1835150" y="3951288"/>
            <a:ext cx="101377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descr="Icon of an arrow pointing down to a rectangular shape">
            <a:extLst>
              <a:ext uri="{FF2B5EF4-FFF2-40B4-BE49-F238E27FC236}">
                <a16:creationId xmlns:a16="http://schemas.microsoft.com/office/drawing/2014/main" id="{0EB942E1-6BC5-4E57-808B-53B78F50578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3636" y="4058472"/>
            <a:ext cx="1054608" cy="1054608"/>
          </a:xfrm>
          <a:prstGeom prst="rect">
            <a:avLst/>
          </a:prstGeom>
        </p:spPr>
      </p:pic>
      <p:sp>
        <p:nvSpPr>
          <p:cNvPr id="39" name="Rectangle 38">
            <a:extLst>
              <a:ext uri="{FF2B5EF4-FFF2-40B4-BE49-F238E27FC236}">
                <a16:creationId xmlns:a16="http://schemas.microsoft.com/office/drawing/2014/main" id="{87D90D53-4FA4-4396-96CC-9B560ED597C4}"/>
              </a:ext>
            </a:extLst>
          </p:cNvPr>
          <p:cNvSpPr/>
          <p:nvPr/>
        </p:nvSpPr>
        <p:spPr bwMode="auto">
          <a:xfrm>
            <a:off x="1811337" y="4058590"/>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dirty="0">
                <a:solidFill>
                  <a:schemeClr val="tx1"/>
                </a:solidFill>
              </a:rPr>
              <a:t>Install the Web Server role</a:t>
            </a:r>
          </a:p>
        </p:txBody>
      </p:sp>
      <p:cxnSp>
        <p:nvCxnSpPr>
          <p:cNvPr id="27" name="Straight Connector 26">
            <a:extLst>
              <a:ext uri="{FF2B5EF4-FFF2-40B4-BE49-F238E27FC236}">
                <a16:creationId xmlns:a16="http://schemas.microsoft.com/office/drawing/2014/main" id="{F9517915-D8F4-4A09-A2FB-B3BBE5C1825F}"/>
              </a:ext>
              <a:ext uri="{C183D7F6-B498-43B3-948B-1728B52AA6E4}">
                <adec:decorative xmlns:adec="http://schemas.microsoft.com/office/drawing/2017/decorative" val="1"/>
              </a:ext>
            </a:extLst>
          </p:cNvPr>
          <p:cNvCxnSpPr>
            <a:cxnSpLocks/>
          </p:cNvCxnSpPr>
          <p:nvPr/>
        </p:nvCxnSpPr>
        <p:spPr>
          <a:xfrm>
            <a:off x="1835150" y="5218878"/>
            <a:ext cx="101377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magnifying glass showing a chart">
            <a:extLst>
              <a:ext uri="{FF2B5EF4-FFF2-40B4-BE49-F238E27FC236}">
                <a16:creationId xmlns:a16="http://schemas.microsoft.com/office/drawing/2014/main" id="{F0E393CF-40AE-4399-8DFE-A8E2B0D3FC7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3636" y="5326062"/>
            <a:ext cx="1054608" cy="1054608"/>
          </a:xfrm>
          <a:prstGeom prst="rect">
            <a:avLst/>
          </a:prstGeom>
        </p:spPr>
      </p:pic>
      <p:sp>
        <p:nvSpPr>
          <p:cNvPr id="41" name="Rectangle 40">
            <a:extLst>
              <a:ext uri="{FF2B5EF4-FFF2-40B4-BE49-F238E27FC236}">
                <a16:creationId xmlns:a16="http://schemas.microsoft.com/office/drawing/2014/main" id="{CD235B70-A6DC-47EC-9DE7-B0DAC6DB136E}"/>
              </a:ext>
            </a:extLst>
          </p:cNvPr>
          <p:cNvSpPr/>
          <p:nvPr/>
        </p:nvSpPr>
        <p:spPr bwMode="auto">
          <a:xfrm>
            <a:off x="1811337" y="5326765"/>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dirty="0">
                <a:solidFill>
                  <a:schemeClr val="tx1"/>
                </a:solidFill>
              </a:rPr>
              <a:t>View the IIS welcome page</a:t>
            </a:r>
          </a:p>
        </p:txBody>
      </p:sp>
    </p:spTree>
    <p:extLst>
      <p:ext uri="{BB962C8B-B14F-4D97-AF65-F5344CB8AC3E}">
        <p14:creationId xmlns:p14="http://schemas.microsoft.com/office/powerpoint/2010/main" val="267121611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73F0F-0CDD-427E-B32B-B71E8938D8CC}"/>
              </a:ext>
            </a:extLst>
          </p:cNvPr>
          <p:cNvSpPr>
            <a:spLocks noGrp="1"/>
          </p:cNvSpPr>
          <p:nvPr>
            <p:ph type="title"/>
          </p:nvPr>
        </p:nvSpPr>
        <p:spPr/>
        <p:txBody>
          <a:bodyPr/>
          <a:lstStyle/>
          <a:p>
            <a:r>
              <a:rPr lang="en-US" dirty="0"/>
              <a:t>Create Virtual Machines in the Portal</a:t>
            </a:r>
          </a:p>
        </p:txBody>
      </p:sp>
      <p:sp>
        <p:nvSpPr>
          <p:cNvPr id="6" name="Rectangle 5">
            <a:extLst>
              <a:ext uri="{FF2B5EF4-FFF2-40B4-BE49-F238E27FC236}">
                <a16:creationId xmlns:a16="http://schemas.microsoft.com/office/drawing/2014/main" id="{0E6F92E4-CEF6-4AD0-A664-D668AB4A4F4F}"/>
              </a:ext>
            </a:extLst>
          </p:cNvPr>
          <p:cNvSpPr/>
          <p:nvPr/>
        </p:nvSpPr>
        <p:spPr>
          <a:xfrm>
            <a:off x="427036" y="1192212"/>
            <a:ext cx="4350633" cy="12112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2">
                    <a:lumMod val="50000"/>
                  </a:schemeClr>
                </a:solidFill>
                <a:latin typeface="+mj-lt"/>
              </a:rPr>
              <a:t>Basic (required)</a:t>
            </a:r>
            <a:r>
              <a:rPr lang="en-US" dirty="0">
                <a:solidFill>
                  <a:schemeClr val="tx2">
                    <a:lumMod val="50000"/>
                  </a:schemeClr>
                </a:solidFill>
              </a:rPr>
              <a:t> </a:t>
            </a:r>
            <a:r>
              <a:rPr lang="en-US" dirty="0">
                <a:solidFill>
                  <a:schemeClr val="tx1"/>
                </a:solidFill>
              </a:rPr>
              <a:t>– Project details, Administrator account,</a:t>
            </a:r>
            <a:br>
              <a:rPr lang="en-US" dirty="0">
                <a:solidFill>
                  <a:schemeClr val="tx1"/>
                </a:solidFill>
              </a:rPr>
            </a:br>
            <a:r>
              <a:rPr lang="en-US" dirty="0">
                <a:solidFill>
                  <a:schemeClr val="tx1"/>
                </a:solidFill>
              </a:rPr>
              <a:t>Inbound port rules</a:t>
            </a:r>
          </a:p>
        </p:txBody>
      </p:sp>
      <p:sp>
        <p:nvSpPr>
          <p:cNvPr id="7" name="Rectangle 6">
            <a:extLst>
              <a:ext uri="{FF2B5EF4-FFF2-40B4-BE49-F238E27FC236}">
                <a16:creationId xmlns:a16="http://schemas.microsoft.com/office/drawing/2014/main" id="{1789F0AB-DD5A-4BD9-8755-68A05E25459D}"/>
              </a:ext>
            </a:extLst>
          </p:cNvPr>
          <p:cNvSpPr/>
          <p:nvPr/>
        </p:nvSpPr>
        <p:spPr>
          <a:xfrm>
            <a:off x="427036" y="2552639"/>
            <a:ext cx="4350633" cy="53307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2">
                    <a:lumMod val="50000"/>
                  </a:schemeClr>
                </a:solidFill>
                <a:latin typeface="+mj-lt"/>
              </a:rPr>
              <a:t>Disks</a:t>
            </a:r>
            <a:r>
              <a:rPr lang="en-US" dirty="0">
                <a:solidFill>
                  <a:schemeClr val="tx1"/>
                </a:solidFill>
              </a:rPr>
              <a:t> – OS disk type, data disks</a:t>
            </a:r>
          </a:p>
        </p:txBody>
      </p:sp>
      <p:sp>
        <p:nvSpPr>
          <p:cNvPr id="8" name="Rectangle 7">
            <a:extLst>
              <a:ext uri="{FF2B5EF4-FFF2-40B4-BE49-F238E27FC236}">
                <a16:creationId xmlns:a16="http://schemas.microsoft.com/office/drawing/2014/main" id="{C1BAE85B-6BCF-4E2F-A97F-DA330E880E53}"/>
              </a:ext>
            </a:extLst>
          </p:cNvPr>
          <p:cNvSpPr/>
          <p:nvPr/>
        </p:nvSpPr>
        <p:spPr>
          <a:xfrm>
            <a:off x="427036" y="3234874"/>
            <a:ext cx="4350633" cy="89795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2">
                    <a:lumMod val="50000"/>
                  </a:schemeClr>
                </a:solidFill>
                <a:latin typeface="+mj-lt"/>
              </a:rPr>
              <a:t>Networking</a:t>
            </a:r>
            <a:r>
              <a:rPr lang="en-US" dirty="0">
                <a:solidFill>
                  <a:schemeClr val="tx1"/>
                </a:solidFill>
              </a:rPr>
              <a:t> – Virtual networks,</a:t>
            </a:r>
            <a:br>
              <a:rPr lang="en-US" dirty="0">
                <a:solidFill>
                  <a:schemeClr val="tx1"/>
                </a:solidFill>
              </a:rPr>
            </a:br>
            <a:r>
              <a:rPr lang="en-US" dirty="0">
                <a:solidFill>
                  <a:schemeClr val="tx1"/>
                </a:solidFill>
              </a:rPr>
              <a:t>load balancing</a:t>
            </a:r>
          </a:p>
        </p:txBody>
      </p:sp>
      <p:sp>
        <p:nvSpPr>
          <p:cNvPr id="23" name="Rectangle 22">
            <a:extLst>
              <a:ext uri="{FF2B5EF4-FFF2-40B4-BE49-F238E27FC236}">
                <a16:creationId xmlns:a16="http://schemas.microsoft.com/office/drawing/2014/main" id="{8C4CB771-6127-4E4C-BC19-132D966F6FA4}"/>
              </a:ext>
            </a:extLst>
          </p:cNvPr>
          <p:cNvSpPr/>
          <p:nvPr/>
        </p:nvSpPr>
        <p:spPr>
          <a:xfrm>
            <a:off x="427036" y="4281992"/>
            <a:ext cx="4350633" cy="89795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2">
                    <a:lumMod val="50000"/>
                  </a:schemeClr>
                </a:solidFill>
                <a:latin typeface="+mj-lt"/>
              </a:rPr>
              <a:t>Management</a:t>
            </a:r>
            <a:r>
              <a:rPr lang="en-US" dirty="0">
                <a:solidFill>
                  <a:schemeClr val="tx1"/>
                </a:solidFill>
              </a:rPr>
              <a:t> – Monitoring,</a:t>
            </a:r>
            <a:br>
              <a:rPr lang="en-US" dirty="0">
                <a:solidFill>
                  <a:schemeClr val="tx1"/>
                </a:solidFill>
              </a:rPr>
            </a:br>
            <a:r>
              <a:rPr lang="en-US" dirty="0">
                <a:solidFill>
                  <a:schemeClr val="tx1"/>
                </a:solidFill>
              </a:rPr>
              <a:t>Auto-shutdown, Backup</a:t>
            </a:r>
          </a:p>
        </p:txBody>
      </p:sp>
      <p:sp>
        <p:nvSpPr>
          <p:cNvPr id="24" name="Rectangle 23">
            <a:extLst>
              <a:ext uri="{FF2B5EF4-FFF2-40B4-BE49-F238E27FC236}">
                <a16:creationId xmlns:a16="http://schemas.microsoft.com/office/drawing/2014/main" id="{0F47B71D-5DF3-42F2-BB56-AA708454BF0B}"/>
              </a:ext>
            </a:extLst>
          </p:cNvPr>
          <p:cNvSpPr/>
          <p:nvPr/>
        </p:nvSpPr>
        <p:spPr>
          <a:xfrm>
            <a:off x="427036" y="5329109"/>
            <a:ext cx="4350633" cy="103053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2">
                    <a:lumMod val="50000"/>
                  </a:schemeClr>
                </a:solidFill>
                <a:latin typeface="+mj-lt"/>
              </a:rPr>
              <a:t>Advanced </a:t>
            </a:r>
            <a:r>
              <a:rPr lang="en-US" dirty="0">
                <a:solidFill>
                  <a:schemeClr val="tx1"/>
                </a:solidFill>
              </a:rPr>
              <a:t>– Add additional configuration, agents, scripts or applications</a:t>
            </a:r>
          </a:p>
        </p:txBody>
      </p:sp>
      <p:sp>
        <p:nvSpPr>
          <p:cNvPr id="10" name="Rectangle 9">
            <a:extLst>
              <a:ext uri="{FF2B5EF4-FFF2-40B4-BE49-F238E27FC236}">
                <a16:creationId xmlns:a16="http://schemas.microsoft.com/office/drawing/2014/main" id="{31598577-0A3B-49E8-929C-B9C5E92E2D6E}"/>
              </a:ext>
              <a:ext uri="{C183D7F6-B498-43B3-948B-1728B52AA6E4}">
                <adec:decorative xmlns:adec="http://schemas.microsoft.com/office/drawing/2017/decorative" val="1"/>
              </a:ext>
            </a:extLst>
          </p:cNvPr>
          <p:cNvSpPr/>
          <p:nvPr/>
        </p:nvSpPr>
        <p:spPr bwMode="auto">
          <a:xfrm>
            <a:off x="4914900" y="1192213"/>
            <a:ext cx="7094537" cy="519313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dirty="0">
              <a:solidFill>
                <a:srgbClr val="000000"/>
              </a:solidFill>
              <a:latin typeface="Consolas" panose="020B0609020204030204" pitchFamily="49" charset="0"/>
              <a:ea typeface="Verdana" panose="020B0604030504040204" pitchFamily="34" charset="0"/>
            </a:endParaRPr>
          </a:p>
        </p:txBody>
      </p:sp>
      <p:grpSp>
        <p:nvGrpSpPr>
          <p:cNvPr id="11" name="Group 10" descr="Screenshot of the Create a virtual machine portal page. ">
            <a:extLst>
              <a:ext uri="{FF2B5EF4-FFF2-40B4-BE49-F238E27FC236}">
                <a16:creationId xmlns:a16="http://schemas.microsoft.com/office/drawing/2014/main" id="{F08E54D6-CF04-414D-AB7E-AF6C754FF1DC}"/>
              </a:ext>
            </a:extLst>
          </p:cNvPr>
          <p:cNvGrpSpPr/>
          <p:nvPr/>
        </p:nvGrpSpPr>
        <p:grpSpPr>
          <a:xfrm>
            <a:off x="5087935" y="1409925"/>
            <a:ext cx="6748466" cy="4705064"/>
            <a:chOff x="5087935" y="1409925"/>
            <a:chExt cx="6748466" cy="4705064"/>
          </a:xfrm>
        </p:grpSpPr>
        <p:pic>
          <p:nvPicPr>
            <p:cNvPr id="4" name="Picture 5" descr="Screenshot of the portal menu for creating a virtual machine">
              <a:extLst>
                <a:ext uri="{FF2B5EF4-FFF2-40B4-BE49-F238E27FC236}">
                  <a16:creationId xmlns:a16="http://schemas.microsoft.com/office/drawing/2014/main" id="{3978CE8A-4DAF-41EB-AF8C-DDD929EE31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7935" y="1409925"/>
              <a:ext cx="6748466" cy="1059526"/>
            </a:xfrm>
            <a:prstGeom prst="rect">
              <a:avLst/>
            </a:prstGeom>
            <a:ln>
              <a:solidFill>
                <a:schemeClr val="bg1">
                  <a:lumMod val="75000"/>
                </a:schemeClr>
              </a:solidFill>
            </a:ln>
          </p:spPr>
        </p:pic>
        <p:graphicFrame>
          <p:nvGraphicFramePr>
            <p:cNvPr id="5" name="Object 4" descr="Screenshot of the Create Virtual Machine page in the portal. Different images are shown. ">
              <a:extLst>
                <a:ext uri="{FF2B5EF4-FFF2-40B4-BE49-F238E27FC236}">
                  <a16:creationId xmlns:a16="http://schemas.microsoft.com/office/drawing/2014/main" id="{280A9C51-3A4F-4237-87EC-845EDE054039}"/>
                </a:ext>
              </a:extLst>
            </p:cNvPr>
            <p:cNvGraphicFramePr>
              <a:graphicFrameLocks noChangeAspect="1"/>
            </p:cNvGraphicFramePr>
            <p:nvPr>
              <p:extLst>
                <p:ext uri="{D42A27DB-BD31-4B8C-83A1-F6EECF244321}">
                  <p14:modId xmlns:p14="http://schemas.microsoft.com/office/powerpoint/2010/main" val="1946327275"/>
                </p:ext>
              </p:extLst>
            </p:nvPr>
          </p:nvGraphicFramePr>
          <p:xfrm>
            <a:off x="5644253" y="2552639"/>
            <a:ext cx="4686300" cy="3562350"/>
          </p:xfrm>
          <a:graphic>
            <a:graphicData uri="http://schemas.openxmlformats.org/presentationml/2006/ole">
              <mc:AlternateContent xmlns:mc="http://schemas.openxmlformats.org/markup-compatibility/2006">
                <mc:Choice xmlns:v="urn:schemas-microsoft-com:vml" Requires="v">
                  <p:oleObj name="Bitmap Image" r:id="rId4" imgW="4686480" imgH="3562200" progId="Paint.Picture">
                    <p:embed/>
                  </p:oleObj>
                </mc:Choice>
                <mc:Fallback>
                  <p:oleObj name="Bitmap Image" r:id="rId4" imgW="4686480" imgH="3562200" progId="Paint.Picture">
                    <p:embed/>
                    <p:pic>
                      <p:nvPicPr>
                        <p:cNvPr id="5" name="Object 4" descr="Screenshot of the Create Virtual Machine page in the portal. Different images are shown. ">
                          <a:extLst>
                            <a:ext uri="{FF2B5EF4-FFF2-40B4-BE49-F238E27FC236}">
                              <a16:creationId xmlns:a16="http://schemas.microsoft.com/office/drawing/2014/main" id="{280A9C51-3A4F-4237-87EC-845EDE054039}"/>
                            </a:ext>
                          </a:extLst>
                        </p:cNvPr>
                        <p:cNvPicPr/>
                        <p:nvPr/>
                      </p:nvPicPr>
                      <p:blipFill>
                        <a:blip r:embed="rId5"/>
                        <a:stretch>
                          <a:fillRect/>
                        </a:stretch>
                      </p:blipFill>
                      <p:spPr>
                        <a:xfrm>
                          <a:off x="5644253" y="2552639"/>
                          <a:ext cx="4686300" cy="3562350"/>
                        </a:xfrm>
                        <a:prstGeom prst="rect">
                          <a:avLst/>
                        </a:prstGeom>
                        <a:solidFill>
                          <a:schemeClr val="tx1"/>
                        </a:solidFill>
                      </p:spPr>
                    </p:pic>
                  </p:oleObj>
                </mc:Fallback>
              </mc:AlternateContent>
            </a:graphicData>
          </a:graphic>
        </p:graphicFrame>
      </p:grpSp>
    </p:spTree>
    <p:extLst>
      <p:ext uri="{BB962C8B-B14F-4D97-AF65-F5344CB8AC3E}">
        <p14:creationId xmlns:p14="http://schemas.microsoft.com/office/powerpoint/2010/main" val="77657909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730F0-7810-4342-8909-DAE821E80E7D}"/>
              </a:ext>
            </a:extLst>
          </p:cNvPr>
          <p:cNvSpPr>
            <a:spLocks noGrp="1"/>
          </p:cNvSpPr>
          <p:nvPr>
            <p:ph type="title"/>
          </p:nvPr>
        </p:nvSpPr>
        <p:spPr/>
        <p:txBody>
          <a:bodyPr/>
          <a:lstStyle/>
          <a:p>
            <a:r>
              <a:rPr lang="en-US" dirty="0"/>
              <a:t>Connect to Virtual Machines</a:t>
            </a:r>
          </a:p>
        </p:txBody>
      </p:sp>
      <p:pic>
        <p:nvPicPr>
          <p:cNvPr id="5" name="Picture 4" descr="A Bastion subnet provides access to a virtual machine subnet. ">
            <a:extLst>
              <a:ext uri="{FF2B5EF4-FFF2-40B4-BE49-F238E27FC236}">
                <a16:creationId xmlns:a16="http://schemas.microsoft.com/office/drawing/2014/main" id="{7B75309C-C877-4152-89D9-4599ACA8E519}"/>
              </a:ext>
            </a:extLst>
          </p:cNvPr>
          <p:cNvPicPr>
            <a:picLocks noChangeAspect="1"/>
          </p:cNvPicPr>
          <p:nvPr/>
        </p:nvPicPr>
        <p:blipFill>
          <a:blip r:embed="rId3"/>
          <a:stretch>
            <a:fillRect/>
          </a:stretch>
        </p:blipFill>
        <p:spPr>
          <a:xfrm>
            <a:off x="1564425" y="1328326"/>
            <a:ext cx="8377244" cy="3418771"/>
          </a:xfrm>
          <a:prstGeom prst="rect">
            <a:avLst/>
          </a:prstGeom>
        </p:spPr>
      </p:pic>
      <p:sp>
        <p:nvSpPr>
          <p:cNvPr id="74" name="Rectangle 73">
            <a:extLst>
              <a:ext uri="{FF2B5EF4-FFF2-40B4-BE49-F238E27FC236}">
                <a16:creationId xmlns:a16="http://schemas.microsoft.com/office/drawing/2014/main" id="{CC7FA019-48EB-452E-9F30-5C27E672055D}"/>
              </a:ext>
            </a:extLst>
          </p:cNvPr>
          <p:cNvSpPr/>
          <p:nvPr/>
        </p:nvSpPr>
        <p:spPr>
          <a:xfrm>
            <a:off x="465138" y="5204298"/>
            <a:ext cx="3788653" cy="108097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dirty="0">
                <a:solidFill>
                  <a:schemeClr val="tx1"/>
                </a:solidFill>
                <a:cs typeface="Segoe UI" panose="020B0502040204020203" pitchFamily="34" charset="0"/>
              </a:rPr>
              <a:t>Bastion Subnet for RDP/SSH through the Portal over SSL</a:t>
            </a:r>
          </a:p>
        </p:txBody>
      </p:sp>
      <p:sp>
        <p:nvSpPr>
          <p:cNvPr id="72" name="Rectangle 71">
            <a:extLst>
              <a:ext uri="{FF2B5EF4-FFF2-40B4-BE49-F238E27FC236}">
                <a16:creationId xmlns:a16="http://schemas.microsoft.com/office/drawing/2014/main" id="{316296C6-6DB4-432B-884B-E17A40C565B1}"/>
              </a:ext>
            </a:extLst>
          </p:cNvPr>
          <p:cNvSpPr/>
          <p:nvPr/>
        </p:nvSpPr>
        <p:spPr>
          <a:xfrm>
            <a:off x="4382580" y="5213654"/>
            <a:ext cx="3788654" cy="108097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dirty="0">
                <a:solidFill>
                  <a:schemeClr val="tx1"/>
                </a:solidFill>
                <a:cs typeface="Segoe UI" panose="020B0502040204020203" pitchFamily="34" charset="0"/>
              </a:rPr>
              <a:t>Remote Desktop Protocol for Windows-based Virtual Machines</a:t>
            </a:r>
          </a:p>
        </p:txBody>
      </p:sp>
      <p:sp>
        <p:nvSpPr>
          <p:cNvPr id="73" name="Rectangle 72">
            <a:extLst>
              <a:ext uri="{FF2B5EF4-FFF2-40B4-BE49-F238E27FC236}">
                <a16:creationId xmlns:a16="http://schemas.microsoft.com/office/drawing/2014/main" id="{13B828A2-AF1E-4C6E-8B45-FBC7295CAD6B}"/>
              </a:ext>
            </a:extLst>
          </p:cNvPr>
          <p:cNvSpPr/>
          <p:nvPr/>
        </p:nvSpPr>
        <p:spPr>
          <a:xfrm>
            <a:off x="8220784" y="5194568"/>
            <a:ext cx="3788653" cy="108097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dirty="0">
                <a:solidFill>
                  <a:schemeClr val="tx1"/>
                </a:solidFill>
                <a:cs typeface="Segoe UI" panose="020B0502040204020203" pitchFamily="34" charset="0"/>
              </a:rPr>
              <a:t>Secure Shell Protocol for Linux based Virtual Machines</a:t>
            </a:r>
          </a:p>
        </p:txBody>
      </p:sp>
      <p:sp>
        <p:nvSpPr>
          <p:cNvPr id="65" name="Rectangle 64">
            <a:extLst>
              <a:ext uri="{FF2B5EF4-FFF2-40B4-BE49-F238E27FC236}">
                <a16:creationId xmlns:a16="http://schemas.microsoft.com/office/drawing/2014/main" id="{857F89EC-90A4-449E-8289-D612E43DF098}"/>
              </a:ext>
              <a:ext uri="{C183D7F6-B498-43B3-948B-1728B52AA6E4}">
                <adec:decorative xmlns:adec="http://schemas.microsoft.com/office/drawing/2017/decorative" val="1"/>
              </a:ext>
            </a:extLst>
          </p:cNvPr>
          <p:cNvSpPr/>
          <p:nvPr/>
        </p:nvSpPr>
        <p:spPr bwMode="auto">
          <a:xfrm>
            <a:off x="438150" y="1192214"/>
            <a:ext cx="11571287" cy="372191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dirty="0">
              <a:solidFill>
                <a:srgbClr val="000000"/>
              </a:solidFill>
              <a:latin typeface="Consolas" panose="020B0609020204030204" pitchFamily="49" charset="0"/>
              <a:ea typeface="Verdana" panose="020B0604030504040204" pitchFamily="34" charset="0"/>
            </a:endParaRPr>
          </a:p>
        </p:txBody>
      </p:sp>
      <p:sp>
        <p:nvSpPr>
          <p:cNvPr id="3" name="Rectangle 2">
            <a:extLst>
              <a:ext uri="{FF2B5EF4-FFF2-40B4-BE49-F238E27FC236}">
                <a16:creationId xmlns:a16="http://schemas.microsoft.com/office/drawing/2014/main" id="{81A5CF39-1A52-4B80-9340-75FF5A77B72C}"/>
              </a:ext>
              <a:ext uri="{C183D7F6-B498-43B3-948B-1728B52AA6E4}">
                <adec:decorative xmlns:adec="http://schemas.microsoft.com/office/drawing/2017/decorative" val="1"/>
              </a:ext>
            </a:extLst>
          </p:cNvPr>
          <p:cNvSpPr/>
          <p:nvPr/>
        </p:nvSpPr>
        <p:spPr bwMode="auto">
          <a:xfrm>
            <a:off x="4538132" y="1608666"/>
            <a:ext cx="1862667" cy="1710267"/>
          </a:xfrm>
          <a:prstGeom prst="rect">
            <a:avLst/>
          </a:prstGeom>
          <a:noFill/>
          <a:ln w="1905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21160474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6702D-0E49-4A49-8227-E762CF8E7A23}"/>
              </a:ext>
            </a:extLst>
          </p:cNvPr>
          <p:cNvSpPr>
            <a:spLocks noGrp="1"/>
          </p:cNvSpPr>
          <p:nvPr>
            <p:ph type="title"/>
          </p:nvPr>
        </p:nvSpPr>
        <p:spPr/>
        <p:txBody>
          <a:bodyPr/>
          <a:lstStyle/>
          <a:p>
            <a:r>
              <a:rPr lang="en-US" dirty="0"/>
              <a:t>Connect to Windows Virtual Machines</a:t>
            </a:r>
          </a:p>
        </p:txBody>
      </p:sp>
      <p:sp>
        <p:nvSpPr>
          <p:cNvPr id="5" name="Rectangle 4">
            <a:extLst>
              <a:ext uri="{FF2B5EF4-FFF2-40B4-BE49-F238E27FC236}">
                <a16:creationId xmlns:a16="http://schemas.microsoft.com/office/drawing/2014/main" id="{3EE9A2AD-CF1C-4E1E-879F-947B97450D61}"/>
              </a:ext>
            </a:extLst>
          </p:cNvPr>
          <p:cNvSpPr/>
          <p:nvPr/>
        </p:nvSpPr>
        <p:spPr>
          <a:xfrm>
            <a:off x="427038" y="1285957"/>
            <a:ext cx="4352544" cy="241688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latin typeface="+mj-lt"/>
              </a:rPr>
              <a:t>Remote Desktop Protocol </a:t>
            </a:r>
            <a:r>
              <a:rPr lang="en-US" sz="2400" dirty="0">
                <a:solidFill>
                  <a:schemeClr val="tx1"/>
                </a:solidFill>
              </a:rPr>
              <a:t>(RDP) creates a GUI session and accepts inbound traffic on TCP port 3389</a:t>
            </a:r>
          </a:p>
        </p:txBody>
      </p:sp>
      <p:sp>
        <p:nvSpPr>
          <p:cNvPr id="8" name="Rectangle 7">
            <a:extLst>
              <a:ext uri="{FF2B5EF4-FFF2-40B4-BE49-F238E27FC236}">
                <a16:creationId xmlns:a16="http://schemas.microsoft.com/office/drawing/2014/main" id="{A5681400-77DB-4224-AF8D-454479CA45BD}"/>
              </a:ext>
            </a:extLst>
          </p:cNvPr>
          <p:cNvSpPr/>
          <p:nvPr/>
        </p:nvSpPr>
        <p:spPr>
          <a:xfrm>
            <a:off x="427038" y="3818876"/>
            <a:ext cx="4352544" cy="241688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latin typeface="+mj-lt"/>
              </a:rPr>
              <a:t>WinRM</a:t>
            </a:r>
            <a:r>
              <a:rPr lang="en-US" sz="2400" dirty="0">
                <a:solidFill>
                  <a:schemeClr val="tx1"/>
                </a:solidFill>
              </a:rPr>
              <a:t> creates a command-line session so you can run scripts</a:t>
            </a:r>
          </a:p>
        </p:txBody>
      </p:sp>
      <p:sp>
        <p:nvSpPr>
          <p:cNvPr id="10" name="Rectangle 9">
            <a:extLst>
              <a:ext uri="{FF2B5EF4-FFF2-40B4-BE49-F238E27FC236}">
                <a16:creationId xmlns:a16="http://schemas.microsoft.com/office/drawing/2014/main" id="{32943D17-920D-44F7-A8FF-31B985C18BD5}"/>
              </a:ext>
              <a:ext uri="{C183D7F6-B498-43B3-948B-1728B52AA6E4}">
                <adec:decorative xmlns:adec="http://schemas.microsoft.com/office/drawing/2017/decorative" val="1"/>
              </a:ext>
            </a:extLst>
          </p:cNvPr>
          <p:cNvSpPr/>
          <p:nvPr/>
        </p:nvSpPr>
        <p:spPr bwMode="auto">
          <a:xfrm>
            <a:off x="4914900" y="1192213"/>
            <a:ext cx="7094537"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dirty="0">
              <a:solidFill>
                <a:srgbClr val="000000"/>
              </a:solidFill>
              <a:latin typeface="Consolas" panose="020B0609020204030204" pitchFamily="49" charset="0"/>
              <a:ea typeface="Verdana" panose="020B0604030504040204" pitchFamily="34" charset="0"/>
            </a:endParaRPr>
          </a:p>
        </p:txBody>
      </p:sp>
      <p:pic>
        <p:nvPicPr>
          <p:cNvPr id="6" name="Picture 7" descr="Screenshot that shows Connect - highlighting RDP showing the flow to the Remote Desktop Connection pop up window">
            <a:extLst>
              <a:ext uri="{FF2B5EF4-FFF2-40B4-BE49-F238E27FC236}">
                <a16:creationId xmlns:a16="http://schemas.microsoft.com/office/drawing/2014/main" id="{65E6BF21-22A3-45E2-BC28-552F60F9C8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9575" y="1349467"/>
            <a:ext cx="4325185" cy="4886295"/>
          </a:xfrm>
          <a:prstGeom prst="rect">
            <a:avLst/>
          </a:prstGeom>
        </p:spPr>
      </p:pic>
    </p:spTree>
    <p:extLst>
      <p:ext uri="{BB962C8B-B14F-4D97-AF65-F5344CB8AC3E}">
        <p14:creationId xmlns:p14="http://schemas.microsoft.com/office/powerpoint/2010/main" val="18875333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Connect to Linux Virtual Machines</a:t>
            </a:r>
          </a:p>
        </p:txBody>
      </p:sp>
      <p:sp>
        <p:nvSpPr>
          <p:cNvPr id="5" name="Rectangle 4">
            <a:extLst>
              <a:ext uri="{FF2B5EF4-FFF2-40B4-BE49-F238E27FC236}">
                <a16:creationId xmlns:a16="http://schemas.microsoft.com/office/drawing/2014/main" id="{3600A6BE-666F-4429-B2DE-87C2565E7278}"/>
              </a:ext>
              <a:ext uri="{C183D7F6-B498-43B3-948B-1728B52AA6E4}">
                <adec:decorative xmlns:adec="http://schemas.microsoft.com/office/drawing/2017/decorative" val="1"/>
              </a:ext>
            </a:extLst>
          </p:cNvPr>
          <p:cNvSpPr/>
          <p:nvPr/>
        </p:nvSpPr>
        <p:spPr bwMode="auto">
          <a:xfrm>
            <a:off x="427038" y="1192212"/>
            <a:ext cx="11582400" cy="343058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dirty="0">
              <a:solidFill>
                <a:srgbClr val="000000"/>
              </a:solidFill>
              <a:latin typeface="Consolas" panose="020B0609020204030204" pitchFamily="49" charset="0"/>
              <a:ea typeface="Verdana" panose="020B0604030504040204" pitchFamily="34" charset="0"/>
            </a:endParaRPr>
          </a:p>
        </p:txBody>
      </p:sp>
      <p:pic>
        <p:nvPicPr>
          <p:cNvPr id="3" name="Picture 4" descr="Screenshot of an Administrator account showing the Authentication type and SSH public key settings">
            <a:extLst>
              <a:ext uri="{FF2B5EF4-FFF2-40B4-BE49-F238E27FC236}">
                <a16:creationId xmlns:a16="http://schemas.microsoft.com/office/drawing/2014/main" id="{BADF401A-B6CE-4287-9559-C6CEEC8E5F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285" y="1406213"/>
            <a:ext cx="10945906" cy="3002586"/>
          </a:xfrm>
          <a:prstGeom prst="rect">
            <a:avLst/>
          </a:prstGeom>
        </p:spPr>
      </p:pic>
      <p:sp>
        <p:nvSpPr>
          <p:cNvPr id="6" name="Rectangle 5">
            <a:extLst>
              <a:ext uri="{FF2B5EF4-FFF2-40B4-BE49-F238E27FC236}">
                <a16:creationId xmlns:a16="http://schemas.microsoft.com/office/drawing/2014/main" id="{91850D4D-D7D3-4EB5-B566-464B5E799D74}"/>
              </a:ext>
            </a:extLst>
          </p:cNvPr>
          <p:cNvSpPr/>
          <p:nvPr/>
        </p:nvSpPr>
        <p:spPr>
          <a:xfrm>
            <a:off x="427037" y="4778247"/>
            <a:ext cx="3749058" cy="158349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dirty="0">
                <a:solidFill>
                  <a:schemeClr val="tx1"/>
                </a:solidFill>
              </a:rPr>
              <a:t>Authenticate with a SSH public key or password</a:t>
            </a:r>
            <a:endParaRPr lang="bs-Latn-BA" sz="2200">
              <a:solidFill>
                <a:schemeClr val="tx1"/>
              </a:solidFill>
            </a:endParaRPr>
          </a:p>
        </p:txBody>
      </p:sp>
      <p:sp>
        <p:nvSpPr>
          <p:cNvPr id="7" name="Rectangle 6">
            <a:extLst>
              <a:ext uri="{FF2B5EF4-FFF2-40B4-BE49-F238E27FC236}">
                <a16:creationId xmlns:a16="http://schemas.microsoft.com/office/drawing/2014/main" id="{2D045941-8DD5-4757-953D-1524090ACBA9}"/>
              </a:ext>
            </a:extLst>
          </p:cNvPr>
          <p:cNvSpPr/>
          <p:nvPr/>
        </p:nvSpPr>
        <p:spPr>
          <a:xfrm>
            <a:off x="4343708" y="4778247"/>
            <a:ext cx="3749058" cy="158349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dirty="0">
                <a:solidFill>
                  <a:schemeClr val="tx1"/>
                </a:solidFill>
              </a:rPr>
              <a:t>SSH is an encrypted connection protocol that allows secure logins over unsecured connections</a:t>
            </a:r>
          </a:p>
        </p:txBody>
      </p:sp>
      <p:sp>
        <p:nvSpPr>
          <p:cNvPr id="8" name="Rectangle 7">
            <a:extLst>
              <a:ext uri="{FF2B5EF4-FFF2-40B4-BE49-F238E27FC236}">
                <a16:creationId xmlns:a16="http://schemas.microsoft.com/office/drawing/2014/main" id="{3CC594C0-3931-4DEA-9FD3-8CF0CC16BBD3}"/>
              </a:ext>
            </a:extLst>
          </p:cNvPr>
          <p:cNvSpPr/>
          <p:nvPr/>
        </p:nvSpPr>
        <p:spPr>
          <a:xfrm>
            <a:off x="8260378" y="4778247"/>
            <a:ext cx="3749058" cy="158349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dirty="0">
                <a:solidFill>
                  <a:schemeClr val="tx1"/>
                </a:solidFill>
              </a:rPr>
              <a:t>There are public and private keys</a:t>
            </a:r>
          </a:p>
        </p:txBody>
      </p:sp>
    </p:spTree>
    <p:extLst>
      <p:ext uri="{BB962C8B-B14F-4D97-AF65-F5344CB8AC3E}">
        <p14:creationId xmlns:p14="http://schemas.microsoft.com/office/powerpoint/2010/main" val="3677242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5C9B-DAA0-C3CB-D782-A0A6976023AD}"/>
              </a:ext>
            </a:extLst>
          </p:cNvPr>
          <p:cNvSpPr>
            <a:spLocks noGrp="1"/>
          </p:cNvSpPr>
          <p:nvPr>
            <p:ph type="title"/>
          </p:nvPr>
        </p:nvSpPr>
        <p:spPr/>
        <p:txBody>
          <a:bodyPr/>
          <a:lstStyle/>
          <a:p>
            <a:r>
              <a:rPr lang="en-GB" dirty="0"/>
              <a:t>Azure VM Disk Encryption</a:t>
            </a:r>
          </a:p>
        </p:txBody>
      </p:sp>
      <p:sp>
        <p:nvSpPr>
          <p:cNvPr id="4" name="TextBox 3">
            <a:extLst>
              <a:ext uri="{FF2B5EF4-FFF2-40B4-BE49-F238E27FC236}">
                <a16:creationId xmlns:a16="http://schemas.microsoft.com/office/drawing/2014/main" id="{F4BE6B57-5F31-3B86-E60E-CEA4232136D7}"/>
              </a:ext>
            </a:extLst>
          </p:cNvPr>
          <p:cNvSpPr txBox="1"/>
          <p:nvPr/>
        </p:nvSpPr>
        <p:spPr>
          <a:xfrm>
            <a:off x="465138" y="1436592"/>
            <a:ext cx="11305309" cy="3139321"/>
          </a:xfrm>
          <a:prstGeom prst="rect">
            <a:avLst/>
          </a:prstGeom>
          <a:noFill/>
        </p:spPr>
        <p:txBody>
          <a:bodyPr wrap="square">
            <a:spAutoFit/>
          </a:bodyPr>
          <a:lstStyle/>
          <a:p>
            <a:r>
              <a:rPr lang="en-GB" sz="2200" b="1" i="0" dirty="0">
                <a:solidFill>
                  <a:srgbClr val="171717"/>
                </a:solidFill>
                <a:effectLst/>
                <a:latin typeface="Segoe UI" panose="020B0502040204020203" pitchFamily="34" charset="0"/>
              </a:rPr>
              <a:t>Azure Disk Encryption</a:t>
            </a:r>
            <a:r>
              <a:rPr lang="en-GB" sz="2200" b="0" i="0" dirty="0">
                <a:solidFill>
                  <a:srgbClr val="171717"/>
                </a:solidFill>
                <a:effectLst/>
                <a:latin typeface="Segoe UI" panose="020B0502040204020203" pitchFamily="34" charset="0"/>
              </a:rPr>
              <a:t> (ADE) helps protect and safeguard your data to meet your organizational security and </a:t>
            </a:r>
            <a:r>
              <a:rPr lang="en-GB" sz="2200" dirty="0">
                <a:solidFill>
                  <a:srgbClr val="171717"/>
                </a:solidFill>
                <a:latin typeface="Segoe UI" panose="020B0502040204020203" pitchFamily="34" charset="0"/>
              </a:rPr>
              <a:t>compliance commitments. ADE encrypts the OS and data disks of Azure virtual machines (VMs) inside your VMs by using the DM-Crypt feature of Linux or the BitLocker feature of Windows. ADE is integrated with Azure Key Vault to help you control and manage the disk encryption keys and secrets.</a:t>
            </a:r>
          </a:p>
          <a:p>
            <a:endParaRPr lang="en-GB" sz="2200" dirty="0">
              <a:solidFill>
                <a:srgbClr val="171717"/>
              </a:solidFill>
              <a:latin typeface="Segoe UI" panose="020B0502040204020203" pitchFamily="34" charset="0"/>
            </a:endParaRPr>
          </a:p>
          <a:p>
            <a:r>
              <a:rPr lang="en-GB" sz="2200" b="1" i="0" dirty="0">
                <a:solidFill>
                  <a:srgbClr val="171717"/>
                </a:solidFill>
                <a:effectLst/>
                <a:latin typeface="Segoe UI" panose="020B0502040204020203" pitchFamily="34" charset="0"/>
              </a:rPr>
              <a:t>Azure Disk Storage Server-Side Encryption</a:t>
            </a:r>
            <a:r>
              <a:rPr lang="en-GB" sz="2200" b="0" i="0" dirty="0">
                <a:solidFill>
                  <a:srgbClr val="171717"/>
                </a:solidFill>
                <a:effectLst/>
                <a:latin typeface="Segoe UI" panose="020B0502040204020203" pitchFamily="34" charset="0"/>
              </a:rPr>
              <a:t> (SSE) (also referred to as encryption-at-rest or Azure Storage encryption) automatically encrypts data stored on Azure managed disks (OS and data disks).</a:t>
            </a:r>
            <a:endParaRPr lang="en-GB" sz="2200" dirty="0">
              <a:solidFill>
                <a:srgbClr val="171717"/>
              </a:solidFill>
              <a:latin typeface="Segoe UI" panose="020B0502040204020203" pitchFamily="34" charset="0"/>
            </a:endParaRPr>
          </a:p>
        </p:txBody>
      </p:sp>
    </p:spTree>
    <p:extLst>
      <p:ext uri="{BB962C8B-B14F-4D97-AF65-F5344CB8AC3E}">
        <p14:creationId xmlns:p14="http://schemas.microsoft.com/office/powerpoint/2010/main" val="7129645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8FB20-46D2-4943-ADED-7641A1930BB9}"/>
              </a:ext>
            </a:extLst>
          </p:cNvPr>
          <p:cNvSpPr>
            <a:spLocks noGrp="1"/>
          </p:cNvSpPr>
          <p:nvPr>
            <p:ph type="title"/>
          </p:nvPr>
        </p:nvSpPr>
        <p:spPr/>
        <p:txBody>
          <a:bodyPr/>
          <a:lstStyle/>
          <a:p>
            <a:r>
              <a:rPr lang="en-US" dirty="0"/>
              <a:t>Demonstration – Connect to Linux VMs (optional)</a:t>
            </a:r>
          </a:p>
        </p:txBody>
      </p:sp>
      <p:pic>
        <p:nvPicPr>
          <p:cNvPr id="7" name="Picture 6" descr="Icon of a key">
            <a:extLst>
              <a:ext uri="{FF2B5EF4-FFF2-40B4-BE49-F238E27FC236}">
                <a16:creationId xmlns:a16="http://schemas.microsoft.com/office/drawing/2014/main" id="{CE3EAC1D-1B6A-45AD-B314-20EFFDC536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684" y="1512814"/>
            <a:ext cx="1065276" cy="1063752"/>
          </a:xfrm>
          <a:prstGeom prst="rect">
            <a:avLst/>
          </a:prstGeom>
        </p:spPr>
      </p:pic>
      <p:sp>
        <p:nvSpPr>
          <p:cNvPr id="26" name="Rectangle 25">
            <a:extLst>
              <a:ext uri="{FF2B5EF4-FFF2-40B4-BE49-F238E27FC236}">
                <a16:creationId xmlns:a16="http://schemas.microsoft.com/office/drawing/2014/main" id="{0BEFB359-20EB-4FF8-8FB8-ECA6887FB210}"/>
              </a:ext>
            </a:extLst>
          </p:cNvPr>
          <p:cNvSpPr/>
          <p:nvPr/>
        </p:nvSpPr>
        <p:spPr bwMode="auto">
          <a:xfrm>
            <a:off x="1811337" y="1522238"/>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dirty="0">
                <a:solidFill>
                  <a:schemeClr val="tx1"/>
                </a:solidFill>
              </a:rPr>
              <a:t>Create the SSH keys</a:t>
            </a:r>
          </a:p>
        </p:txBody>
      </p:sp>
      <p:cxnSp>
        <p:nvCxnSpPr>
          <p:cNvPr id="13" name="Straight Connector 12">
            <a:extLst>
              <a:ext uri="{FF2B5EF4-FFF2-40B4-BE49-F238E27FC236}">
                <a16:creationId xmlns:a16="http://schemas.microsoft.com/office/drawing/2014/main" id="{7665328E-AEB9-4203-A8F1-311B84F3EB14}"/>
              </a:ext>
              <a:ext uri="{C183D7F6-B498-43B3-948B-1728B52AA6E4}">
                <adec:decorative xmlns:adec="http://schemas.microsoft.com/office/drawing/2017/decorative" val="1"/>
              </a:ext>
            </a:extLst>
          </p:cNvPr>
          <p:cNvCxnSpPr>
            <a:cxnSpLocks/>
          </p:cNvCxnSpPr>
          <p:nvPr/>
        </p:nvCxnSpPr>
        <p:spPr>
          <a:xfrm>
            <a:off x="1806575" y="2674152"/>
            <a:ext cx="101568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two people">
            <a:extLst>
              <a:ext uri="{FF2B5EF4-FFF2-40B4-BE49-F238E27FC236}">
                <a16:creationId xmlns:a16="http://schemas.microsoft.com/office/drawing/2014/main" id="{9FA4FCE1-1253-4B98-8D06-40FB8865E25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2684" y="2771738"/>
            <a:ext cx="1065276" cy="1063752"/>
          </a:xfrm>
          <a:prstGeom prst="rect">
            <a:avLst/>
          </a:prstGeom>
        </p:spPr>
      </p:pic>
      <p:sp>
        <p:nvSpPr>
          <p:cNvPr id="27" name="Rectangle 26">
            <a:extLst>
              <a:ext uri="{FF2B5EF4-FFF2-40B4-BE49-F238E27FC236}">
                <a16:creationId xmlns:a16="http://schemas.microsoft.com/office/drawing/2014/main" id="{51B4B466-163F-479F-8C60-490AB3C891D4}"/>
              </a:ext>
            </a:extLst>
          </p:cNvPr>
          <p:cNvSpPr/>
          <p:nvPr/>
        </p:nvSpPr>
        <p:spPr bwMode="auto">
          <a:xfrm>
            <a:off x="1811337" y="2790414"/>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dirty="0">
                <a:solidFill>
                  <a:schemeClr val="tx1"/>
                </a:solidFill>
              </a:rPr>
              <a:t>Create the Linux machine and assign the public SSH key</a:t>
            </a:r>
          </a:p>
        </p:txBody>
      </p:sp>
      <p:cxnSp>
        <p:nvCxnSpPr>
          <p:cNvPr id="21" name="Straight Connector 20">
            <a:extLst>
              <a:ext uri="{FF2B5EF4-FFF2-40B4-BE49-F238E27FC236}">
                <a16:creationId xmlns:a16="http://schemas.microsoft.com/office/drawing/2014/main" id="{A6C1AE32-4967-493C-A078-C51C2A37D501}"/>
              </a:ext>
              <a:ext uri="{C183D7F6-B498-43B3-948B-1728B52AA6E4}">
                <adec:decorative xmlns:adec="http://schemas.microsoft.com/office/drawing/2017/decorative" val="1"/>
              </a:ext>
            </a:extLst>
          </p:cNvPr>
          <p:cNvCxnSpPr>
            <a:cxnSpLocks/>
          </p:cNvCxnSpPr>
          <p:nvPr/>
        </p:nvCxnSpPr>
        <p:spPr>
          <a:xfrm>
            <a:off x="1806575" y="3933076"/>
            <a:ext cx="101568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descr="Icon of a server with cloud in the middle">
            <a:extLst>
              <a:ext uri="{FF2B5EF4-FFF2-40B4-BE49-F238E27FC236}">
                <a16:creationId xmlns:a16="http://schemas.microsoft.com/office/drawing/2014/main" id="{9ED3DE51-3838-4C13-BC6A-F7D6021D19D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2684" y="4030662"/>
            <a:ext cx="1065276" cy="1063752"/>
          </a:xfrm>
          <a:prstGeom prst="rect">
            <a:avLst/>
          </a:prstGeom>
        </p:spPr>
      </p:pic>
      <p:sp>
        <p:nvSpPr>
          <p:cNvPr id="28" name="Rectangle 27">
            <a:extLst>
              <a:ext uri="{FF2B5EF4-FFF2-40B4-BE49-F238E27FC236}">
                <a16:creationId xmlns:a16="http://schemas.microsoft.com/office/drawing/2014/main" id="{E8F47453-366F-4BF3-9D46-97F98BBA5D45}"/>
              </a:ext>
            </a:extLst>
          </p:cNvPr>
          <p:cNvSpPr/>
          <p:nvPr/>
        </p:nvSpPr>
        <p:spPr bwMode="auto">
          <a:xfrm>
            <a:off x="1811337" y="4058590"/>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dirty="0">
                <a:solidFill>
                  <a:schemeClr val="tx1"/>
                </a:solidFill>
              </a:rPr>
              <a:t>Access the server using SSH</a:t>
            </a:r>
          </a:p>
        </p:txBody>
      </p:sp>
    </p:spTree>
    <p:extLst>
      <p:ext uri="{BB962C8B-B14F-4D97-AF65-F5344CB8AC3E}">
        <p14:creationId xmlns:p14="http://schemas.microsoft.com/office/powerpoint/2010/main" val="397600859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35BF3-F173-B8F1-3F83-1534BDE1AC39}"/>
              </a:ext>
            </a:extLst>
          </p:cNvPr>
          <p:cNvSpPr>
            <a:spLocks noGrp="1"/>
          </p:cNvSpPr>
          <p:nvPr>
            <p:ph type="title"/>
          </p:nvPr>
        </p:nvSpPr>
        <p:spPr/>
        <p:txBody>
          <a:bodyPr/>
          <a:lstStyle/>
          <a:p>
            <a:r>
              <a:rPr lang="en-GB" dirty="0"/>
              <a:t>Knowledge Check </a:t>
            </a:r>
          </a:p>
        </p:txBody>
      </p:sp>
      <p:pic>
        <p:nvPicPr>
          <p:cNvPr id="4" name="Picture 3">
            <a:extLst>
              <a:ext uri="{FF2B5EF4-FFF2-40B4-BE49-F238E27FC236}">
                <a16:creationId xmlns:a16="http://schemas.microsoft.com/office/drawing/2014/main" id="{76DCC9A1-E8C0-B4DE-4AEC-551D24CEBC8C}"/>
              </a:ext>
            </a:extLst>
          </p:cNvPr>
          <p:cNvPicPr>
            <a:picLocks noChangeAspect="1"/>
          </p:cNvPicPr>
          <p:nvPr/>
        </p:nvPicPr>
        <p:blipFill>
          <a:blip r:embed="rId3"/>
          <a:stretch>
            <a:fillRect/>
          </a:stretch>
        </p:blipFill>
        <p:spPr>
          <a:xfrm>
            <a:off x="465138" y="1476846"/>
            <a:ext cx="7430144" cy="4465707"/>
          </a:xfrm>
          <a:prstGeom prst="rect">
            <a:avLst/>
          </a:prstGeom>
        </p:spPr>
      </p:pic>
    </p:spTree>
    <p:extLst>
      <p:ext uri="{BB962C8B-B14F-4D97-AF65-F5344CB8AC3E}">
        <p14:creationId xmlns:p14="http://schemas.microsoft.com/office/powerpoint/2010/main" val="76090367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Summary and Resources - Configure Virtual Machines</a:t>
            </a:r>
          </a:p>
        </p:txBody>
      </p:sp>
      <p:sp>
        <p:nvSpPr>
          <p:cNvPr id="4" name="Rectangle 3">
            <a:extLst>
              <a:ext uri="{FF2B5EF4-FFF2-40B4-BE49-F238E27FC236}">
                <a16:creationId xmlns:a16="http://schemas.microsoft.com/office/drawing/2014/main" id="{99CEA47A-6547-4050-BEF3-BA184418296B}"/>
              </a:ext>
            </a:extLst>
          </p:cNvPr>
          <p:cNvSpPr/>
          <p:nvPr/>
        </p:nvSpPr>
        <p:spPr bwMode="auto">
          <a:xfrm>
            <a:off x="427039" y="1268095"/>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latin typeface="+mj-lt"/>
              </a:rPr>
              <a:t>Knowledge Check Questions</a:t>
            </a:r>
          </a:p>
        </p:txBody>
      </p:sp>
      <p:sp>
        <p:nvSpPr>
          <p:cNvPr id="5" name="Rectangle 4">
            <a:extLst>
              <a:ext uri="{FF2B5EF4-FFF2-40B4-BE49-F238E27FC236}">
                <a16:creationId xmlns:a16="http://schemas.microsoft.com/office/drawing/2014/main" id="{9267AD01-F0D9-4222-9157-302AAE29FF26}"/>
              </a:ext>
            </a:extLst>
          </p:cNvPr>
          <p:cNvSpPr/>
          <p:nvPr/>
        </p:nvSpPr>
        <p:spPr bwMode="auto">
          <a:xfrm>
            <a:off x="4876800" y="1268095"/>
            <a:ext cx="7132320"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latin typeface="+mj-lt"/>
              </a:rPr>
              <a:t>Microsoft Learn Modules (docs.microsoft.com/Learn)</a:t>
            </a:r>
          </a:p>
        </p:txBody>
      </p:sp>
      <p:pic>
        <p:nvPicPr>
          <p:cNvPr id="3" name="Picture 2">
            <a:extLst>
              <a:ext uri="{FF2B5EF4-FFF2-40B4-BE49-F238E27FC236}">
                <a16:creationId xmlns:a16="http://schemas.microsoft.com/office/drawing/2014/main" id="{4E2D225B-EB30-4D04-A66E-A8A0A1A66B5E}"/>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8397" y="2559343"/>
            <a:ext cx="1494645" cy="2173707"/>
          </a:xfrm>
          <a:prstGeom prst="rect">
            <a:avLst/>
          </a:prstGeom>
        </p:spPr>
      </p:pic>
      <p:sp>
        <p:nvSpPr>
          <p:cNvPr id="6" name="Rectangle 5">
            <a:extLst>
              <a:ext uri="{FF2B5EF4-FFF2-40B4-BE49-F238E27FC236}">
                <a16:creationId xmlns:a16="http://schemas.microsoft.com/office/drawing/2014/main" id="{FBB9BCA6-470A-4AA8-A4F2-96EF8BEFDC84}"/>
              </a:ext>
            </a:extLst>
          </p:cNvPr>
          <p:cNvSpPr/>
          <p:nvPr/>
        </p:nvSpPr>
        <p:spPr>
          <a:xfrm>
            <a:off x="4876624" y="1915704"/>
            <a:ext cx="7132320" cy="62046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728" tIns="106040" rIns="106040" bIns="106040" numCol="1" spcCol="1270" anchor="ctr" anchorCtr="0">
            <a:noAutofit/>
          </a:bodyPr>
          <a:lstStyle/>
          <a:p>
            <a:pPr defTabSz="800100">
              <a:spcBef>
                <a:spcPct val="0"/>
              </a:spcBef>
              <a:spcAft>
                <a:spcPct val="35000"/>
              </a:spcAft>
            </a:pPr>
            <a:r>
              <a:rPr lang="en-US" sz="2000" dirty="0">
                <a:hlinkClick r:id="rId4"/>
              </a:rPr>
              <a:t>Introduction to Azure virtual machines  (Sandbox)</a:t>
            </a:r>
            <a:endParaRPr lang="en-US" sz="2000" dirty="0">
              <a:solidFill>
                <a:schemeClr val="tx1"/>
              </a:solidFill>
            </a:endParaRPr>
          </a:p>
        </p:txBody>
      </p:sp>
      <p:sp>
        <p:nvSpPr>
          <p:cNvPr id="10" name="Rectangle 9">
            <a:extLst>
              <a:ext uri="{FF2B5EF4-FFF2-40B4-BE49-F238E27FC236}">
                <a16:creationId xmlns:a16="http://schemas.microsoft.com/office/drawing/2014/main" id="{873EFA14-76FA-4AAE-9639-E9AE3E90D9FF}"/>
              </a:ext>
            </a:extLst>
          </p:cNvPr>
          <p:cNvSpPr/>
          <p:nvPr/>
        </p:nvSpPr>
        <p:spPr>
          <a:xfrm>
            <a:off x="4876624" y="2729662"/>
            <a:ext cx="7132320" cy="62046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728" tIns="106040" rIns="106040" bIns="106040" numCol="1" spcCol="1270" anchor="ctr" anchorCtr="0">
            <a:noAutofit/>
          </a:bodyPr>
          <a:lstStyle/>
          <a:p>
            <a:pPr defTabSz="800100">
              <a:spcBef>
                <a:spcPct val="0"/>
              </a:spcBef>
              <a:spcAft>
                <a:spcPct val="35000"/>
              </a:spcAft>
            </a:pPr>
            <a:r>
              <a:rPr lang="en-US" sz="2000" dirty="0">
                <a:hlinkClick r:id="rId5"/>
              </a:rPr>
              <a:t>Choose the right disk storage for your virtual machine workload </a:t>
            </a:r>
            <a:endParaRPr lang="en-US" sz="2000" dirty="0">
              <a:solidFill>
                <a:schemeClr val="tx1"/>
              </a:solidFill>
            </a:endParaRPr>
          </a:p>
        </p:txBody>
      </p:sp>
      <p:sp>
        <p:nvSpPr>
          <p:cNvPr id="23" name="Rectangle 22">
            <a:extLst>
              <a:ext uri="{FF2B5EF4-FFF2-40B4-BE49-F238E27FC236}">
                <a16:creationId xmlns:a16="http://schemas.microsoft.com/office/drawing/2014/main" id="{DF09DD98-8FC4-41F2-920F-C540BA5012CA}"/>
              </a:ext>
            </a:extLst>
          </p:cNvPr>
          <p:cNvSpPr/>
          <p:nvPr/>
        </p:nvSpPr>
        <p:spPr>
          <a:xfrm>
            <a:off x="4866005" y="3442201"/>
            <a:ext cx="7132320" cy="61185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728" tIns="106040" rIns="106040" bIns="106040" numCol="1" spcCol="1270" anchor="ctr" anchorCtr="0">
            <a:noAutofit/>
          </a:bodyPr>
          <a:lstStyle/>
          <a:p>
            <a:pPr defTabSz="800100">
              <a:spcBef>
                <a:spcPct val="0"/>
              </a:spcBef>
              <a:spcAft>
                <a:spcPct val="35000"/>
              </a:spcAft>
            </a:pPr>
            <a:r>
              <a:rPr lang="en-US" sz="2000" dirty="0">
                <a:hlinkClick r:id="rId6"/>
              </a:rPr>
              <a:t>Create a Linux virtual machine in Azure (Sandbox)</a:t>
            </a:r>
            <a:endParaRPr lang="en-US" sz="2000" dirty="0">
              <a:solidFill>
                <a:schemeClr val="tx1"/>
              </a:solidFill>
            </a:endParaRPr>
          </a:p>
        </p:txBody>
      </p:sp>
      <p:sp>
        <p:nvSpPr>
          <p:cNvPr id="15" name="Rectangle 14">
            <a:extLst>
              <a:ext uri="{FF2B5EF4-FFF2-40B4-BE49-F238E27FC236}">
                <a16:creationId xmlns:a16="http://schemas.microsoft.com/office/drawing/2014/main" id="{13FE7D31-5C35-4934-A2B9-9777D9F4B4C9}"/>
              </a:ext>
            </a:extLst>
          </p:cNvPr>
          <p:cNvSpPr/>
          <p:nvPr/>
        </p:nvSpPr>
        <p:spPr>
          <a:xfrm>
            <a:off x="4876624" y="4022777"/>
            <a:ext cx="7132320" cy="61185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728" tIns="106040" rIns="106040" bIns="106040" numCol="1" spcCol="1270" anchor="ctr" anchorCtr="0">
            <a:noAutofit/>
          </a:bodyPr>
          <a:lstStyle/>
          <a:p>
            <a:pPr defTabSz="800100">
              <a:spcBef>
                <a:spcPct val="0"/>
              </a:spcBef>
              <a:spcAft>
                <a:spcPct val="35000"/>
              </a:spcAft>
            </a:pPr>
            <a:r>
              <a:rPr lang="en-US" sz="2000" dirty="0">
                <a:hlinkClick r:id="rId7"/>
              </a:rPr>
              <a:t>Create a Windows virtual machine in Azure (Sandbox)</a:t>
            </a:r>
            <a:endParaRPr lang="en-US" sz="2000" dirty="0">
              <a:solidFill>
                <a:schemeClr val="tx1"/>
              </a:solidFill>
            </a:endParaRPr>
          </a:p>
        </p:txBody>
      </p:sp>
      <p:sp>
        <p:nvSpPr>
          <p:cNvPr id="12" name="Rectangle 11">
            <a:extLst>
              <a:ext uri="{FF2B5EF4-FFF2-40B4-BE49-F238E27FC236}">
                <a16:creationId xmlns:a16="http://schemas.microsoft.com/office/drawing/2014/main" id="{D2555CCF-3761-4F06-939F-02319108FBCB}"/>
              </a:ext>
            </a:extLst>
          </p:cNvPr>
          <p:cNvSpPr/>
          <p:nvPr/>
        </p:nvSpPr>
        <p:spPr>
          <a:xfrm>
            <a:off x="4855386" y="4634630"/>
            <a:ext cx="7132320" cy="82729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728" tIns="106040" rIns="106040" bIns="106040" numCol="1" spcCol="1270" anchor="ctr" anchorCtr="0">
            <a:noAutofit/>
          </a:bodyPr>
          <a:lstStyle/>
          <a:p>
            <a:pPr defTabSz="800100">
              <a:spcBef>
                <a:spcPct val="0"/>
              </a:spcBef>
              <a:spcAft>
                <a:spcPct val="35000"/>
              </a:spcAft>
            </a:pPr>
            <a:r>
              <a:rPr lang="en-US" sz="2000" dirty="0">
                <a:hlinkClick r:id="rId8"/>
              </a:rPr>
              <a:t>Connect to virtual machines through the Azure portal by using Azure Bastion</a:t>
            </a:r>
            <a:endParaRPr lang="en-US" sz="2000" dirty="0">
              <a:solidFill>
                <a:schemeClr val="tx1"/>
              </a:solidFill>
            </a:endParaRPr>
          </a:p>
        </p:txBody>
      </p:sp>
      <p:cxnSp>
        <p:nvCxnSpPr>
          <p:cNvPr id="7" name="Straight Connector 6">
            <a:extLst>
              <a:ext uri="{FF2B5EF4-FFF2-40B4-BE49-F238E27FC236}">
                <a16:creationId xmlns:a16="http://schemas.microsoft.com/office/drawing/2014/main" id="{2EE64B8D-4B71-46B0-BAB2-6640998B9CCB}"/>
              </a:ext>
              <a:ext uri="{C183D7F6-B498-43B3-948B-1728B52AA6E4}">
                <adec:decorative xmlns:adec="http://schemas.microsoft.com/office/drawing/2017/decorative" val="1"/>
              </a:ext>
            </a:extLst>
          </p:cNvPr>
          <p:cNvCxnSpPr>
            <a:cxnSpLocks/>
          </p:cNvCxnSpPr>
          <p:nvPr/>
        </p:nvCxnSpPr>
        <p:spPr>
          <a:xfrm>
            <a:off x="4876800" y="2607085"/>
            <a:ext cx="7132320"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E73B62-7BFC-4890-BAF8-A9EF60A1DF43}"/>
              </a:ext>
              <a:ext uri="{C183D7F6-B498-43B3-948B-1728B52AA6E4}">
                <adec:decorative xmlns:adec="http://schemas.microsoft.com/office/drawing/2017/decorative" val="1"/>
              </a:ext>
            </a:extLst>
          </p:cNvPr>
          <p:cNvCxnSpPr>
            <a:cxnSpLocks/>
          </p:cNvCxnSpPr>
          <p:nvPr/>
        </p:nvCxnSpPr>
        <p:spPr>
          <a:xfrm>
            <a:off x="4890890" y="3469040"/>
            <a:ext cx="7132144"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D73E2C-495A-469C-9CD9-B7A6D9FB19E7}"/>
              </a:ext>
              <a:ext uri="{C183D7F6-B498-43B3-948B-1728B52AA6E4}">
                <adec:decorative xmlns:adec="http://schemas.microsoft.com/office/drawing/2017/decorative" val="1"/>
              </a:ext>
            </a:extLst>
          </p:cNvPr>
          <p:cNvCxnSpPr>
            <a:cxnSpLocks/>
          </p:cNvCxnSpPr>
          <p:nvPr/>
        </p:nvCxnSpPr>
        <p:spPr>
          <a:xfrm>
            <a:off x="4866005" y="4063447"/>
            <a:ext cx="7132320"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820D07B-216C-49D2-B3B5-E69FA384AA82}"/>
              </a:ext>
              <a:ext uri="{C183D7F6-B498-43B3-948B-1728B52AA6E4}">
                <adec:decorative xmlns:adec="http://schemas.microsoft.com/office/drawing/2017/decorative" val="1"/>
              </a:ext>
            </a:extLst>
          </p:cNvPr>
          <p:cNvCxnSpPr>
            <a:cxnSpLocks/>
          </p:cNvCxnSpPr>
          <p:nvPr/>
        </p:nvCxnSpPr>
        <p:spPr>
          <a:xfrm>
            <a:off x="4890714" y="4642520"/>
            <a:ext cx="7132320"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CF509DE-364D-4E95-BBBC-00CF6B9E21C9}"/>
              </a:ext>
              <a:ext uri="{C183D7F6-B498-43B3-948B-1728B52AA6E4}">
                <adec:decorative xmlns:adec="http://schemas.microsoft.com/office/drawing/2017/decorative" val="1"/>
              </a:ext>
            </a:extLst>
          </p:cNvPr>
          <p:cNvCxnSpPr>
            <a:cxnSpLocks/>
          </p:cNvCxnSpPr>
          <p:nvPr/>
        </p:nvCxnSpPr>
        <p:spPr>
          <a:xfrm>
            <a:off x="4890714" y="5461922"/>
            <a:ext cx="7132320"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25CB9D9-292E-448C-B4A0-1D4D90EDB13E}"/>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428764749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9" y="3247963"/>
            <a:ext cx="9240836" cy="498598"/>
          </a:xfrm>
        </p:spPr>
        <p:txBody>
          <a:bodyPr/>
          <a:lstStyle/>
          <a:p>
            <a:r>
              <a:rPr lang="en-US" dirty="0"/>
              <a:t>Configure Virtual Machine Availability</a:t>
            </a:r>
          </a:p>
        </p:txBody>
      </p:sp>
      <p:pic>
        <p:nvPicPr>
          <p:cNvPr id="3" name="Picture 2" descr="Icon of check mark enclosed by an arc">
            <a:extLst>
              <a:ext uri="{FF2B5EF4-FFF2-40B4-BE49-F238E27FC236}">
                <a16:creationId xmlns:a16="http://schemas.microsoft.com/office/drawing/2014/main" id="{F6C20122-2437-48E3-B1BC-5E932F0EEB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00409" y="2816225"/>
            <a:ext cx="1438276" cy="1438276"/>
          </a:xfrm>
          <a:prstGeom prst="rect">
            <a:avLst/>
          </a:prstGeom>
        </p:spPr>
      </p:pic>
    </p:spTree>
    <p:extLst>
      <p:ext uri="{BB962C8B-B14F-4D97-AF65-F5344CB8AC3E}">
        <p14:creationId xmlns:p14="http://schemas.microsoft.com/office/powerpoint/2010/main" val="295140272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a:xfrm>
            <a:off x="465139" y="2676526"/>
            <a:ext cx="2506662" cy="1641475"/>
          </a:xfrm>
        </p:spPr>
        <p:txBody>
          <a:bodyPr/>
          <a:lstStyle/>
          <a:p>
            <a:r>
              <a:rPr lang="en-US" dirty="0"/>
              <a:t>Administer Azure Virtual Machines Overview</a:t>
            </a:r>
          </a:p>
        </p:txBody>
      </p:sp>
      <p:pic>
        <p:nvPicPr>
          <p:cNvPr id="12" name="Picture 11" descr="Icon of three circles inside three squares">
            <a:extLst>
              <a:ext uri="{FF2B5EF4-FFF2-40B4-BE49-F238E27FC236}">
                <a16:creationId xmlns:a16="http://schemas.microsoft.com/office/drawing/2014/main" id="{79D6C724-7DB9-4C8E-9A5C-71865D6B48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26954" y="652308"/>
            <a:ext cx="879348" cy="879348"/>
          </a:xfrm>
          <a:prstGeom prst="rect">
            <a:avLst/>
          </a:prstGeom>
        </p:spPr>
      </p:pic>
      <p:pic>
        <p:nvPicPr>
          <p:cNvPr id="11" name="Picture 10" descr="Icon of check mark enclosed by an arc">
            <a:extLst>
              <a:ext uri="{FF2B5EF4-FFF2-40B4-BE49-F238E27FC236}">
                <a16:creationId xmlns:a16="http://schemas.microsoft.com/office/drawing/2014/main" id="{3BC32DFF-659D-45FD-97B7-AE53746647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26954" y="1684508"/>
            <a:ext cx="879348" cy="877824"/>
          </a:xfrm>
          <a:prstGeom prst="rect">
            <a:avLst/>
          </a:prstGeom>
        </p:spPr>
      </p:pic>
      <p:pic>
        <p:nvPicPr>
          <p:cNvPr id="10" name="Picture 9" descr="Icon of arrow pointing in four opposite directions">
            <a:extLst>
              <a:ext uri="{FF2B5EF4-FFF2-40B4-BE49-F238E27FC236}">
                <a16:creationId xmlns:a16="http://schemas.microsoft.com/office/drawing/2014/main" id="{04C7CB08-5B07-4EDE-83DD-4DC40978FED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26954" y="2716708"/>
            <a:ext cx="879348" cy="877824"/>
          </a:xfrm>
          <a:prstGeom prst="rect">
            <a:avLst/>
          </a:prstGeom>
        </p:spPr>
      </p:pic>
      <p:pic>
        <p:nvPicPr>
          <p:cNvPr id="9" name="Picture 8" descr="Icon of a lab flask">
            <a:extLst>
              <a:ext uri="{FF2B5EF4-FFF2-40B4-BE49-F238E27FC236}">
                <a16:creationId xmlns:a16="http://schemas.microsoft.com/office/drawing/2014/main" id="{0341CD09-BF7D-474E-BD92-85DF3973535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26954" y="3748910"/>
            <a:ext cx="879348" cy="879348"/>
          </a:xfrm>
          <a:prstGeom prst="rect">
            <a:avLst/>
          </a:prstGeom>
        </p:spPr>
      </p:pic>
      <p:grpSp>
        <p:nvGrpSpPr>
          <p:cNvPr id="5" name="Group 4">
            <a:extLst>
              <a:ext uri="{FF2B5EF4-FFF2-40B4-BE49-F238E27FC236}">
                <a16:creationId xmlns:a16="http://schemas.microsoft.com/office/drawing/2014/main" id="{23562019-2A79-4566-911D-F555FCC1FA2F}"/>
              </a:ext>
              <a:ext uri="{C183D7F6-B498-43B3-948B-1728B52AA6E4}">
                <adec:decorative xmlns:adec="http://schemas.microsoft.com/office/drawing/2017/decorative" val="1"/>
              </a:ext>
            </a:extLst>
          </p:cNvPr>
          <p:cNvGrpSpPr/>
          <p:nvPr/>
        </p:nvGrpSpPr>
        <p:grpSpPr>
          <a:xfrm>
            <a:off x="4813030" y="905531"/>
            <a:ext cx="6828511" cy="3751566"/>
            <a:chOff x="4813030" y="905531"/>
            <a:chExt cx="6828511" cy="3751566"/>
          </a:xfrm>
        </p:grpSpPr>
        <p:grpSp>
          <p:nvGrpSpPr>
            <p:cNvPr id="3" name="Group 2">
              <a:extLst>
                <a:ext uri="{FF2B5EF4-FFF2-40B4-BE49-F238E27FC236}">
                  <a16:creationId xmlns:a16="http://schemas.microsoft.com/office/drawing/2014/main" id="{5551FF87-0195-48F3-ADAB-54804044985D}"/>
                </a:ext>
                <a:ext uri="{C183D7F6-B498-43B3-948B-1728B52AA6E4}">
                  <adec:decorative xmlns:adec="http://schemas.microsoft.com/office/drawing/2017/decorative" val="1"/>
                </a:ext>
              </a:extLst>
            </p:cNvPr>
            <p:cNvGrpSpPr/>
            <p:nvPr/>
          </p:nvGrpSpPr>
          <p:grpSpPr>
            <a:xfrm>
              <a:off x="4813030" y="905531"/>
              <a:ext cx="6828511" cy="3412470"/>
              <a:chOff x="1551214" y="1800069"/>
              <a:chExt cx="10498138" cy="3412470"/>
            </a:xfrm>
          </p:grpSpPr>
          <p:sp>
            <p:nvSpPr>
              <p:cNvPr id="36" name="TextBox 35">
                <a:extLst>
                  <a:ext uri="{FF2B5EF4-FFF2-40B4-BE49-F238E27FC236}">
                    <a16:creationId xmlns:a16="http://schemas.microsoft.com/office/drawing/2014/main" id="{040F0934-CAD0-43B5-AADB-E3F2479867F1}"/>
                  </a:ext>
                </a:extLst>
              </p:cNvPr>
              <p:cNvSpPr txBox="1"/>
              <p:nvPr/>
            </p:nvSpPr>
            <p:spPr>
              <a:xfrm>
                <a:off x="1551214" y="1800069"/>
                <a:ext cx="10498138" cy="307777"/>
              </a:xfrm>
              <a:prstGeom prst="rect">
                <a:avLst/>
              </a:prstGeom>
              <a:noFill/>
            </p:spPr>
            <p:txBody>
              <a:bodyPr wrap="square" lIns="0" tIns="0" rIns="0" bIns="0" rtlCol="0" anchor="ctr">
                <a:noAutofit/>
              </a:bodyPr>
              <a:lstStyle/>
              <a:p>
                <a:pPr lvl="0">
                  <a:spcBef>
                    <a:spcPct val="0"/>
                  </a:spcBef>
                  <a:spcAft>
                    <a:spcPct val="35000"/>
                  </a:spcAft>
                </a:pPr>
                <a:r>
                  <a:rPr lang="en-US" sz="2400" dirty="0"/>
                  <a:t>Configure Virtual Machines</a:t>
                </a:r>
                <a:endParaRPr lang="en-IN" sz="2400" dirty="0"/>
              </a:p>
            </p:txBody>
          </p:sp>
          <p:cxnSp>
            <p:nvCxnSpPr>
              <p:cNvPr id="32" name="Straight Connector 31">
                <a:extLst>
                  <a:ext uri="{FF2B5EF4-FFF2-40B4-BE49-F238E27FC236}">
                    <a16:creationId xmlns:a16="http://schemas.microsoft.com/office/drawing/2014/main" id="{F1D9DA1C-A1B0-4510-934B-EDB72A3DDA41}"/>
                  </a:ext>
                  <a:ext uri="{C183D7F6-B498-43B3-948B-1728B52AA6E4}">
                    <adec:decorative xmlns:adec="http://schemas.microsoft.com/office/drawing/2017/decorative" val="1"/>
                  </a:ext>
                </a:extLst>
              </p:cNvPr>
              <p:cNvCxnSpPr>
                <a:cxnSpLocks/>
              </p:cNvCxnSpPr>
              <p:nvPr/>
            </p:nvCxnSpPr>
            <p:spPr>
              <a:xfrm>
                <a:off x="1589314" y="2501337"/>
                <a:ext cx="1042725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046BED3-C37C-44F8-8066-145D9CF73A17}"/>
                  </a:ext>
                </a:extLst>
              </p:cNvPr>
              <p:cNvSpPr txBox="1"/>
              <p:nvPr/>
            </p:nvSpPr>
            <p:spPr>
              <a:xfrm>
                <a:off x="1551214" y="2834967"/>
                <a:ext cx="10498138" cy="307777"/>
              </a:xfrm>
              <a:prstGeom prst="rect">
                <a:avLst/>
              </a:prstGeom>
              <a:noFill/>
            </p:spPr>
            <p:txBody>
              <a:bodyPr wrap="square" lIns="0" tIns="0" rIns="0" bIns="0" rtlCol="0" anchor="ctr">
                <a:noAutofit/>
              </a:bodyPr>
              <a:lstStyle/>
              <a:p>
                <a:pPr lvl="0">
                  <a:spcBef>
                    <a:spcPct val="0"/>
                  </a:spcBef>
                  <a:spcAft>
                    <a:spcPct val="35000"/>
                  </a:spcAft>
                </a:pPr>
                <a:r>
                  <a:rPr lang="en-US" sz="2400" dirty="0"/>
                  <a:t>Configure Virtual Machine Availability</a:t>
                </a:r>
                <a:endParaRPr lang="en-IN" sz="2400" dirty="0"/>
              </a:p>
            </p:txBody>
          </p:sp>
          <p:cxnSp>
            <p:nvCxnSpPr>
              <p:cNvPr id="34" name="Straight Connector 33">
                <a:extLst>
                  <a:ext uri="{FF2B5EF4-FFF2-40B4-BE49-F238E27FC236}">
                    <a16:creationId xmlns:a16="http://schemas.microsoft.com/office/drawing/2014/main" id="{945D8768-B1E7-4D80-9603-19D84E2C1CC2}"/>
                  </a:ext>
                  <a:ext uri="{C183D7F6-B498-43B3-948B-1728B52AA6E4}">
                    <adec:decorative xmlns:adec="http://schemas.microsoft.com/office/drawing/2017/decorative" val="1"/>
                  </a:ext>
                </a:extLst>
              </p:cNvPr>
              <p:cNvCxnSpPr>
                <a:cxnSpLocks/>
              </p:cNvCxnSpPr>
              <p:nvPr/>
            </p:nvCxnSpPr>
            <p:spPr>
              <a:xfrm>
                <a:off x="1589314" y="3533537"/>
                <a:ext cx="1042725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A099AC21-76B0-468F-93AA-277E90A18A5A}"/>
                  </a:ext>
                </a:extLst>
              </p:cNvPr>
              <p:cNvSpPr txBox="1"/>
              <p:nvPr/>
            </p:nvSpPr>
            <p:spPr>
              <a:xfrm>
                <a:off x="1551214" y="3869865"/>
                <a:ext cx="10498138" cy="307777"/>
              </a:xfrm>
              <a:prstGeom prst="rect">
                <a:avLst/>
              </a:prstGeom>
              <a:noFill/>
            </p:spPr>
            <p:txBody>
              <a:bodyPr wrap="square" lIns="0" tIns="0" rIns="0" bIns="0" rtlCol="0" anchor="ctr">
                <a:noAutofit/>
              </a:bodyPr>
              <a:lstStyle/>
              <a:p>
                <a:pPr lvl="0">
                  <a:spcBef>
                    <a:spcPct val="0"/>
                  </a:spcBef>
                  <a:spcAft>
                    <a:spcPct val="35000"/>
                  </a:spcAft>
                </a:pPr>
                <a:r>
                  <a:rPr lang="en-US" sz="2400" dirty="0"/>
                  <a:t>Configure Virtual Machine Extensions</a:t>
                </a:r>
                <a:endParaRPr lang="en-IN" sz="2400" dirty="0"/>
              </a:p>
            </p:txBody>
          </p:sp>
          <p:cxnSp>
            <p:nvCxnSpPr>
              <p:cNvPr id="40" name="Straight Connector 39">
                <a:extLst>
                  <a:ext uri="{FF2B5EF4-FFF2-40B4-BE49-F238E27FC236}">
                    <a16:creationId xmlns:a16="http://schemas.microsoft.com/office/drawing/2014/main" id="{E5C49EBA-D198-4EA3-B26A-68D47F9BC586}"/>
                  </a:ext>
                  <a:ext uri="{C183D7F6-B498-43B3-948B-1728B52AA6E4}">
                    <adec:decorative xmlns:adec="http://schemas.microsoft.com/office/drawing/2017/decorative" val="1"/>
                  </a:ext>
                </a:extLst>
              </p:cNvPr>
              <p:cNvCxnSpPr>
                <a:cxnSpLocks/>
              </p:cNvCxnSpPr>
              <p:nvPr/>
            </p:nvCxnSpPr>
            <p:spPr>
              <a:xfrm>
                <a:off x="1589314" y="4565737"/>
                <a:ext cx="1042725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B2C9951E-BFDE-43C2-B075-835D14D7A6F2}"/>
                  </a:ext>
                </a:extLst>
              </p:cNvPr>
              <p:cNvSpPr txBox="1"/>
              <p:nvPr/>
            </p:nvSpPr>
            <p:spPr>
              <a:xfrm>
                <a:off x="1551214" y="4904762"/>
                <a:ext cx="10498138" cy="307777"/>
              </a:xfrm>
              <a:prstGeom prst="rect">
                <a:avLst/>
              </a:prstGeom>
              <a:noFill/>
            </p:spPr>
            <p:txBody>
              <a:bodyPr wrap="square" lIns="0" tIns="0" rIns="0" bIns="0" rtlCol="0" anchor="ctr">
                <a:noAutofit/>
              </a:bodyPr>
              <a:lstStyle/>
              <a:p>
                <a:pPr lvl="0">
                  <a:spcBef>
                    <a:spcPct val="0"/>
                  </a:spcBef>
                  <a:spcAft>
                    <a:spcPct val="35000"/>
                  </a:spcAft>
                </a:pPr>
                <a:r>
                  <a:rPr lang="en-US" sz="2400" dirty="0"/>
                  <a:t>Lab 08 – Manage Virtual Machines</a:t>
                </a:r>
                <a:endParaRPr lang="en-IN" sz="2400" dirty="0"/>
              </a:p>
            </p:txBody>
          </p:sp>
        </p:grpSp>
        <p:cxnSp>
          <p:nvCxnSpPr>
            <p:cNvPr id="4" name="Straight Connector 3">
              <a:extLst>
                <a:ext uri="{FF2B5EF4-FFF2-40B4-BE49-F238E27FC236}">
                  <a16:creationId xmlns:a16="http://schemas.microsoft.com/office/drawing/2014/main" id="{C18C17E1-03FA-4444-86B3-3F24D0EDC476}"/>
                </a:ext>
                <a:ext uri="{C183D7F6-B498-43B3-948B-1728B52AA6E4}">
                  <adec:decorative xmlns:adec="http://schemas.microsoft.com/office/drawing/2017/decorative" val="1"/>
                </a:ext>
              </a:extLst>
            </p:cNvPr>
            <p:cNvCxnSpPr>
              <a:cxnSpLocks/>
            </p:cNvCxnSpPr>
            <p:nvPr/>
          </p:nvCxnSpPr>
          <p:spPr>
            <a:xfrm>
              <a:off x="4813030" y="4657097"/>
              <a:ext cx="678240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7813780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a:xfrm>
            <a:off x="465139" y="2471342"/>
            <a:ext cx="2176461" cy="2051844"/>
          </a:xfrm>
        </p:spPr>
        <p:txBody>
          <a:bodyPr/>
          <a:lstStyle/>
          <a:p>
            <a:r>
              <a:rPr lang="en-US" dirty="0"/>
              <a:t>Configure Azure Virtual Machine Availability Introduction</a:t>
            </a:r>
          </a:p>
        </p:txBody>
      </p:sp>
      <p:grpSp>
        <p:nvGrpSpPr>
          <p:cNvPr id="3" name="Group 2">
            <a:extLst>
              <a:ext uri="{FF2B5EF4-FFF2-40B4-BE49-F238E27FC236}">
                <a16:creationId xmlns:a16="http://schemas.microsoft.com/office/drawing/2014/main" id="{8948577C-F73E-45F7-8B45-5133164AC656}"/>
              </a:ext>
              <a:ext uri="{C183D7F6-B498-43B3-948B-1728B52AA6E4}">
                <adec:decorative xmlns:adec="http://schemas.microsoft.com/office/drawing/2017/decorative" val="1"/>
              </a:ext>
            </a:extLst>
          </p:cNvPr>
          <p:cNvGrpSpPr/>
          <p:nvPr/>
        </p:nvGrpSpPr>
        <p:grpSpPr>
          <a:xfrm>
            <a:off x="3658009" y="504506"/>
            <a:ext cx="500105" cy="4752092"/>
            <a:chOff x="3658009" y="504506"/>
            <a:chExt cx="500105" cy="4752092"/>
          </a:xfrm>
        </p:grpSpPr>
        <p:pic>
          <p:nvPicPr>
            <p:cNvPr id="16" name="Picture 15" descr="Icon of a cloud with multiples lines extending from it">
              <a:extLst>
                <a:ext uri="{FF2B5EF4-FFF2-40B4-BE49-F238E27FC236}">
                  <a16:creationId xmlns:a16="http://schemas.microsoft.com/office/drawing/2014/main" id="{D012A016-BF50-4A01-A6F5-7A2B0A7E74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61955" y="504506"/>
              <a:ext cx="489858" cy="463384"/>
            </a:xfrm>
            <a:prstGeom prst="rect">
              <a:avLst/>
            </a:prstGeom>
          </p:spPr>
        </p:pic>
        <p:pic>
          <p:nvPicPr>
            <p:cNvPr id="15" name="Picture 14" descr="Icon of four squares arranged to form a square">
              <a:extLst>
                <a:ext uri="{FF2B5EF4-FFF2-40B4-BE49-F238E27FC236}">
                  <a16:creationId xmlns:a16="http://schemas.microsoft.com/office/drawing/2014/main" id="{1399878A-64E6-43EB-93BD-8A1DEE873F3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61955" y="1045422"/>
              <a:ext cx="489858" cy="464239"/>
            </a:xfrm>
            <a:prstGeom prst="rect">
              <a:avLst/>
            </a:prstGeom>
          </p:spPr>
        </p:pic>
        <p:pic>
          <p:nvPicPr>
            <p:cNvPr id="14" name="Picture 13" descr="Icon of a arrow in a circular path with a timer inside the circle">
              <a:extLst>
                <a:ext uri="{FF2B5EF4-FFF2-40B4-BE49-F238E27FC236}">
                  <a16:creationId xmlns:a16="http://schemas.microsoft.com/office/drawing/2014/main" id="{E712EC9A-F150-45EA-B0C8-C26F66C9942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61955" y="1593816"/>
              <a:ext cx="489858" cy="463384"/>
            </a:xfrm>
            <a:prstGeom prst="rect">
              <a:avLst/>
            </a:prstGeom>
          </p:spPr>
        </p:pic>
        <p:pic>
          <p:nvPicPr>
            <p:cNvPr id="13" name="Picture 12" descr="Icon of a clock">
              <a:extLst>
                <a:ext uri="{FF2B5EF4-FFF2-40B4-BE49-F238E27FC236}">
                  <a16:creationId xmlns:a16="http://schemas.microsoft.com/office/drawing/2014/main" id="{8A23AD91-0CD9-4875-BC5A-AFADEE03884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61955" y="2140497"/>
              <a:ext cx="489858" cy="463384"/>
            </a:xfrm>
            <a:prstGeom prst="rect">
              <a:avLst/>
            </a:prstGeom>
          </p:spPr>
        </p:pic>
        <p:pic>
          <p:nvPicPr>
            <p:cNvPr id="12" name="Picture 11" descr="Icon of a document with a checkmark">
              <a:extLst>
                <a:ext uri="{FF2B5EF4-FFF2-40B4-BE49-F238E27FC236}">
                  <a16:creationId xmlns:a16="http://schemas.microsoft.com/office/drawing/2014/main" id="{87C0EAE6-1E06-44FA-8463-D1747443113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61955" y="2687178"/>
              <a:ext cx="489858" cy="463384"/>
            </a:xfrm>
            <a:prstGeom prst="rect">
              <a:avLst/>
            </a:prstGeom>
          </p:spPr>
        </p:pic>
        <p:pic>
          <p:nvPicPr>
            <p:cNvPr id="20" name="Picture 19" descr="Icon of a square with a smaller square positioned in the lower left corner">
              <a:extLst>
                <a:ext uri="{FF2B5EF4-FFF2-40B4-BE49-F238E27FC236}">
                  <a16:creationId xmlns:a16="http://schemas.microsoft.com/office/drawing/2014/main" id="{D2FF8C9D-1D98-407B-9AA0-A15F2E1671F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668257" y="3221725"/>
              <a:ext cx="483556" cy="457423"/>
            </a:xfrm>
            <a:prstGeom prst="rect">
              <a:avLst/>
            </a:prstGeom>
          </p:spPr>
        </p:pic>
        <p:pic>
          <p:nvPicPr>
            <p:cNvPr id="19" name="Picture 18" descr="Icon of three gears with varying sizes">
              <a:extLst>
                <a:ext uri="{FF2B5EF4-FFF2-40B4-BE49-F238E27FC236}">
                  <a16:creationId xmlns:a16="http://schemas.microsoft.com/office/drawing/2014/main" id="{27519A09-DB42-40CC-A5E9-8E3C4A7DD6B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68257" y="3743579"/>
              <a:ext cx="483556" cy="458266"/>
            </a:xfrm>
            <a:prstGeom prst="rect">
              <a:avLst/>
            </a:prstGeom>
          </p:spPr>
        </p:pic>
        <p:pic>
          <p:nvPicPr>
            <p:cNvPr id="22" name="Picture 21">
              <a:extLst>
                <a:ext uri="{FF2B5EF4-FFF2-40B4-BE49-F238E27FC236}">
                  <a16:creationId xmlns:a16="http://schemas.microsoft.com/office/drawing/2014/main" id="{BCFBBCD6-527F-4B6A-B6B2-9270178F1B98}"/>
                </a:ext>
              </a:extLst>
            </p:cNvPr>
            <p:cNvPicPr>
              <a:picLocks noChangeAspect="1"/>
            </p:cNvPicPr>
            <p:nvPr/>
          </p:nvPicPr>
          <p:blipFill>
            <a:blip r:embed="rId10"/>
            <a:stretch>
              <a:fillRect/>
            </a:stretch>
          </p:blipFill>
          <p:spPr>
            <a:xfrm>
              <a:off x="3668257" y="4774102"/>
              <a:ext cx="489857" cy="482496"/>
            </a:xfrm>
            <a:prstGeom prst="rect">
              <a:avLst/>
            </a:prstGeom>
          </p:spPr>
        </p:pic>
        <p:grpSp>
          <p:nvGrpSpPr>
            <p:cNvPr id="23" name="Group 22">
              <a:extLst>
                <a:ext uri="{FF2B5EF4-FFF2-40B4-BE49-F238E27FC236}">
                  <a16:creationId xmlns:a16="http://schemas.microsoft.com/office/drawing/2014/main" id="{7EFCA80A-C44A-4E6A-AD10-46EF9F239854}"/>
                </a:ext>
              </a:extLst>
            </p:cNvPr>
            <p:cNvGrpSpPr/>
            <p:nvPr/>
          </p:nvGrpSpPr>
          <p:grpSpPr>
            <a:xfrm>
              <a:off x="3763246" y="4884517"/>
              <a:ext cx="281044" cy="261663"/>
              <a:chOff x="3876178" y="3413953"/>
              <a:chExt cx="297764" cy="255320"/>
            </a:xfrm>
          </p:grpSpPr>
          <p:sp>
            <p:nvSpPr>
              <p:cNvPr id="24" name="Freeform: Shape 23">
                <a:extLst>
                  <a:ext uri="{FF2B5EF4-FFF2-40B4-BE49-F238E27FC236}">
                    <a16:creationId xmlns:a16="http://schemas.microsoft.com/office/drawing/2014/main" id="{434E6912-94F8-4FF4-96EA-F19CE8C31E5E}"/>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E58008DC-0CCA-4A1F-9916-CB8E77069C86}"/>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87E3AD2F-D735-49F1-9E66-F3616EC1B342}"/>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C79A617B-C99B-4D1D-87FF-FAA71CC16D25}"/>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FD2FFC82-B596-42A2-AFFE-40E11FCEEE1C}"/>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AF9C2A71-7CF7-4DBF-9C7E-F93ED73E8C7A}"/>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1947974B-3FA8-41C2-89D7-CFE6201CA937}"/>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B1FEED94-3AC6-44EF-8BD2-42E5AC2AB367}"/>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dirty="0"/>
              </a:p>
            </p:txBody>
          </p:sp>
        </p:grpSp>
        <p:pic>
          <p:nvPicPr>
            <p:cNvPr id="5" name="Picture 4" descr="Icon of a screen with a cursor ">
              <a:extLst>
                <a:ext uri="{FF2B5EF4-FFF2-40B4-BE49-F238E27FC236}">
                  <a16:creationId xmlns:a16="http://schemas.microsoft.com/office/drawing/2014/main" id="{F85A61B3-ED46-4029-8297-CD357689956B}"/>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658009" y="4272413"/>
              <a:ext cx="490082" cy="446480"/>
            </a:xfrm>
            <a:prstGeom prst="rect">
              <a:avLst/>
            </a:prstGeom>
          </p:spPr>
        </p:pic>
      </p:grpSp>
      <p:sp>
        <p:nvSpPr>
          <p:cNvPr id="61" name="TextBox 60">
            <a:extLst>
              <a:ext uri="{FF2B5EF4-FFF2-40B4-BE49-F238E27FC236}">
                <a16:creationId xmlns:a16="http://schemas.microsoft.com/office/drawing/2014/main" id="{A9E7FC93-462D-4DF5-8B99-632CC08AC4C2}"/>
              </a:ext>
            </a:extLst>
          </p:cNvPr>
          <p:cNvSpPr txBox="1"/>
          <p:nvPr/>
        </p:nvSpPr>
        <p:spPr>
          <a:xfrm>
            <a:off x="4418668" y="307333"/>
            <a:ext cx="6535082" cy="4993780"/>
          </a:xfrm>
          <a:prstGeom prst="rect">
            <a:avLst/>
          </a:prstGeom>
          <a:noFill/>
        </p:spPr>
        <p:txBody>
          <a:bodyPr wrap="square" lIns="0" tIns="0" rIns="0" bIns="0" rtlCol="0" anchor="ctr">
            <a:noAutofit/>
          </a:bodyPr>
          <a:lstStyle/>
          <a:p>
            <a:pPr>
              <a:lnSpc>
                <a:spcPct val="150000"/>
              </a:lnSpc>
              <a:spcBef>
                <a:spcPct val="0"/>
              </a:spcBef>
              <a:spcAft>
                <a:spcPts val="600"/>
              </a:spcAft>
            </a:pPr>
            <a:r>
              <a:rPr lang="en-US" sz="2000" dirty="0"/>
              <a:t>Plan for Maintenance and Downtime</a:t>
            </a:r>
          </a:p>
          <a:p>
            <a:pPr>
              <a:lnSpc>
                <a:spcPct val="150000"/>
              </a:lnSpc>
              <a:spcBef>
                <a:spcPct val="0"/>
              </a:spcBef>
              <a:spcAft>
                <a:spcPts val="600"/>
              </a:spcAft>
            </a:pPr>
            <a:r>
              <a:rPr lang="en-US" sz="2000" dirty="0"/>
              <a:t>Setup Availability Sets</a:t>
            </a:r>
          </a:p>
          <a:p>
            <a:pPr>
              <a:lnSpc>
                <a:spcPct val="150000"/>
              </a:lnSpc>
              <a:spcBef>
                <a:spcPct val="0"/>
              </a:spcBef>
              <a:spcAft>
                <a:spcPts val="600"/>
              </a:spcAft>
            </a:pPr>
            <a:r>
              <a:rPr lang="en-US" sz="2000" dirty="0"/>
              <a:t>Review Update and Fault Domains</a:t>
            </a:r>
          </a:p>
          <a:p>
            <a:pPr>
              <a:lnSpc>
                <a:spcPct val="150000"/>
              </a:lnSpc>
              <a:spcBef>
                <a:spcPct val="0"/>
              </a:spcBef>
              <a:spcAft>
                <a:spcPts val="600"/>
              </a:spcAft>
            </a:pPr>
            <a:r>
              <a:rPr lang="en-US" sz="2000" dirty="0"/>
              <a:t>Review Availability Zones</a:t>
            </a:r>
          </a:p>
          <a:p>
            <a:pPr>
              <a:lnSpc>
                <a:spcPct val="150000"/>
              </a:lnSpc>
              <a:spcBef>
                <a:spcPct val="0"/>
              </a:spcBef>
              <a:spcAft>
                <a:spcPts val="600"/>
              </a:spcAft>
            </a:pPr>
            <a:r>
              <a:rPr lang="en-US" sz="2000" dirty="0"/>
              <a:t>Compare Vertical to Horizontal Scaling</a:t>
            </a:r>
          </a:p>
          <a:p>
            <a:pPr>
              <a:lnSpc>
                <a:spcPct val="150000"/>
              </a:lnSpc>
              <a:spcBef>
                <a:spcPct val="0"/>
              </a:spcBef>
              <a:spcAft>
                <a:spcPts val="600"/>
              </a:spcAft>
            </a:pPr>
            <a:r>
              <a:rPr lang="en-US" sz="2000" dirty="0"/>
              <a:t>Create Scale Sets (2 student topics)</a:t>
            </a:r>
          </a:p>
          <a:p>
            <a:pPr>
              <a:lnSpc>
                <a:spcPct val="150000"/>
              </a:lnSpc>
              <a:spcBef>
                <a:spcPct val="0"/>
              </a:spcBef>
              <a:spcAft>
                <a:spcPts val="600"/>
              </a:spcAft>
            </a:pPr>
            <a:r>
              <a:rPr lang="en-US" sz="2000" dirty="0"/>
              <a:t>Configure Autoscale (2 student topics)</a:t>
            </a:r>
          </a:p>
          <a:p>
            <a:pPr>
              <a:lnSpc>
                <a:spcPct val="150000"/>
              </a:lnSpc>
              <a:spcBef>
                <a:spcPct val="0"/>
              </a:spcBef>
              <a:spcAft>
                <a:spcPts val="600"/>
              </a:spcAft>
            </a:pPr>
            <a:r>
              <a:rPr lang="en-US" sz="2000" dirty="0"/>
              <a:t>Demonstration – Virtual Machine Scaling</a:t>
            </a:r>
          </a:p>
          <a:p>
            <a:pPr>
              <a:lnSpc>
                <a:spcPct val="150000"/>
              </a:lnSpc>
              <a:spcBef>
                <a:spcPct val="0"/>
              </a:spcBef>
              <a:spcAft>
                <a:spcPts val="600"/>
              </a:spcAft>
            </a:pPr>
            <a:r>
              <a:rPr lang="en-US" sz="2000" dirty="0"/>
              <a:t>Summary and Resources</a:t>
            </a:r>
          </a:p>
        </p:txBody>
      </p:sp>
    </p:spTree>
    <p:extLst>
      <p:ext uri="{BB962C8B-B14F-4D97-AF65-F5344CB8AC3E}">
        <p14:creationId xmlns:p14="http://schemas.microsoft.com/office/powerpoint/2010/main" val="206073531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Plan for Maintenance and Downtime</a:t>
            </a:r>
          </a:p>
        </p:txBody>
      </p:sp>
      <p:sp>
        <p:nvSpPr>
          <p:cNvPr id="5" name="Rectangle 4">
            <a:extLst>
              <a:ext uri="{FF2B5EF4-FFF2-40B4-BE49-F238E27FC236}">
                <a16:creationId xmlns:a16="http://schemas.microsoft.com/office/drawing/2014/main" id="{3DA5EB5C-1F93-4E09-9925-4634DD4F62B6}"/>
              </a:ext>
              <a:ext uri="{C183D7F6-B498-43B3-948B-1728B52AA6E4}">
                <adec:decorative xmlns:adec="http://schemas.microsoft.com/office/drawing/2017/decorative" val="1"/>
              </a:ext>
            </a:extLst>
          </p:cNvPr>
          <p:cNvSpPr/>
          <p:nvPr/>
        </p:nvSpPr>
        <p:spPr bwMode="auto">
          <a:xfrm>
            <a:off x="423290" y="1435099"/>
            <a:ext cx="11586147" cy="210820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dirty="0">
              <a:solidFill>
                <a:srgbClr val="000000"/>
              </a:solidFill>
              <a:latin typeface="Consolas" panose="020B0609020204030204" pitchFamily="49" charset="0"/>
              <a:ea typeface="Verdana" panose="020B0604030504040204" pitchFamily="34" charset="0"/>
            </a:endParaRPr>
          </a:p>
        </p:txBody>
      </p:sp>
      <p:sp>
        <p:nvSpPr>
          <p:cNvPr id="11" name="Rectangle 10">
            <a:extLst>
              <a:ext uri="{FF2B5EF4-FFF2-40B4-BE49-F238E27FC236}">
                <a16:creationId xmlns:a16="http://schemas.microsoft.com/office/drawing/2014/main" id="{86FFE31A-1A7D-47A5-B5CE-41B5BA2F30BB}"/>
              </a:ext>
              <a:ext uri="{C183D7F6-B498-43B3-948B-1728B52AA6E4}">
                <adec:decorative xmlns:adec="http://schemas.microsoft.com/office/drawing/2017/decorative" val="0"/>
              </a:ext>
            </a:extLst>
          </p:cNvPr>
          <p:cNvSpPr/>
          <p:nvPr/>
        </p:nvSpPr>
        <p:spPr bwMode="auto">
          <a:xfrm>
            <a:off x="647127" y="1612900"/>
            <a:ext cx="3607511" cy="1752599"/>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marL="57150" algn="ctr">
              <a:spcBef>
                <a:spcPts val="300"/>
              </a:spcBef>
              <a:spcAft>
                <a:spcPts val="600"/>
              </a:spcAft>
              <a:tabLst>
                <a:tab pos="342900" algn="l"/>
              </a:tabLst>
            </a:pPr>
            <a:r>
              <a:rPr lang="en-IN" sz="2600" dirty="0">
                <a:solidFill>
                  <a:schemeClr val="bg1"/>
                </a:solidFill>
                <a:latin typeface="+mj-lt"/>
              </a:rPr>
              <a:t>Unplanned Hardware Maintenance</a:t>
            </a:r>
            <a:endParaRPr lang="en-US" sz="2600" dirty="0">
              <a:solidFill>
                <a:schemeClr val="bg1"/>
              </a:solidFill>
              <a:latin typeface="+mj-lt"/>
            </a:endParaRPr>
          </a:p>
        </p:txBody>
      </p:sp>
      <p:sp>
        <p:nvSpPr>
          <p:cNvPr id="7" name="Rectangle 6">
            <a:extLst>
              <a:ext uri="{FF2B5EF4-FFF2-40B4-BE49-F238E27FC236}">
                <a16:creationId xmlns:a16="http://schemas.microsoft.com/office/drawing/2014/main" id="{FAEF052B-45AF-4FB6-B70C-CA33DE5C87B1}"/>
              </a:ext>
              <a:ext uri="{C183D7F6-B498-43B3-948B-1728B52AA6E4}">
                <adec:decorative xmlns:adec="http://schemas.microsoft.com/office/drawing/2017/decorative" val="0"/>
              </a:ext>
            </a:extLst>
          </p:cNvPr>
          <p:cNvSpPr/>
          <p:nvPr/>
        </p:nvSpPr>
        <p:spPr bwMode="auto">
          <a:xfrm>
            <a:off x="423291" y="3670301"/>
            <a:ext cx="3752503" cy="269144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marL="57150">
              <a:spcBef>
                <a:spcPts val="300"/>
              </a:spcBef>
              <a:spcAft>
                <a:spcPts val="600"/>
              </a:spcAft>
              <a:tabLst>
                <a:tab pos="457200" algn="l"/>
              </a:tabLst>
            </a:pPr>
            <a:r>
              <a:rPr lang="en-US" sz="2200" dirty="0">
                <a:solidFill>
                  <a:schemeClr val="tx1"/>
                </a:solidFill>
              </a:rPr>
              <a:t>When the platform predicts a failure, it will issue an </a:t>
            </a:r>
            <a:r>
              <a:rPr lang="en-US" sz="2200" dirty="0">
                <a:solidFill>
                  <a:schemeClr val="tx1"/>
                </a:solidFill>
                <a:latin typeface="+mj-lt"/>
              </a:rPr>
              <a:t>unplanned hardware maintenance </a:t>
            </a:r>
            <a:r>
              <a:rPr lang="en-US" sz="2200" dirty="0">
                <a:solidFill>
                  <a:schemeClr val="tx1"/>
                </a:solidFill>
              </a:rPr>
              <a:t>event</a:t>
            </a:r>
          </a:p>
          <a:p>
            <a:pPr marL="57150">
              <a:spcBef>
                <a:spcPts val="300"/>
              </a:spcBef>
              <a:spcAft>
                <a:spcPts val="600"/>
              </a:spcAft>
              <a:tabLst>
                <a:tab pos="457200" algn="l"/>
              </a:tabLst>
            </a:pPr>
            <a:r>
              <a:rPr lang="en-US" sz="2200" dirty="0">
                <a:solidFill>
                  <a:schemeClr val="tx1"/>
                </a:solidFill>
                <a:latin typeface="+mj-lt"/>
              </a:rPr>
              <a:t>Action: </a:t>
            </a:r>
            <a:r>
              <a:rPr lang="en-US" sz="2200" dirty="0">
                <a:solidFill>
                  <a:schemeClr val="tx1"/>
                </a:solidFill>
              </a:rPr>
              <a:t>Live migration</a:t>
            </a:r>
          </a:p>
        </p:txBody>
      </p:sp>
      <p:sp>
        <p:nvSpPr>
          <p:cNvPr id="12" name="Rectangle 11">
            <a:extLst>
              <a:ext uri="{FF2B5EF4-FFF2-40B4-BE49-F238E27FC236}">
                <a16:creationId xmlns:a16="http://schemas.microsoft.com/office/drawing/2014/main" id="{181C5DAE-91A7-439E-A492-52EBBFCB5940}"/>
              </a:ext>
              <a:ext uri="{C183D7F6-B498-43B3-948B-1728B52AA6E4}">
                <adec:decorative xmlns:adec="http://schemas.microsoft.com/office/drawing/2017/decorative" val="0"/>
              </a:ext>
            </a:extLst>
          </p:cNvPr>
          <p:cNvSpPr/>
          <p:nvPr/>
        </p:nvSpPr>
        <p:spPr bwMode="auto">
          <a:xfrm>
            <a:off x="4410741" y="1612900"/>
            <a:ext cx="3607511" cy="1752599"/>
          </a:xfrm>
          <a:prstGeom prst="rect">
            <a:avLst/>
          </a:prstGeom>
          <a:solidFill>
            <a:schemeClr val="accent3"/>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marL="57150" algn="ctr">
              <a:spcBef>
                <a:spcPts val="300"/>
              </a:spcBef>
              <a:spcAft>
                <a:spcPts val="600"/>
              </a:spcAft>
              <a:tabLst>
                <a:tab pos="342900" algn="l"/>
              </a:tabLst>
            </a:pPr>
            <a:r>
              <a:rPr lang="en-US" sz="2600" dirty="0">
                <a:solidFill>
                  <a:schemeClr val="bg1"/>
                </a:solidFill>
                <a:latin typeface="+mj-lt"/>
              </a:rPr>
              <a:t>Unexpected</a:t>
            </a:r>
            <a:br>
              <a:rPr lang="en-US" sz="2600" dirty="0">
                <a:solidFill>
                  <a:schemeClr val="bg1"/>
                </a:solidFill>
                <a:latin typeface="+mj-lt"/>
              </a:rPr>
            </a:br>
            <a:r>
              <a:rPr lang="en-US" sz="2600" dirty="0">
                <a:solidFill>
                  <a:schemeClr val="bg1"/>
                </a:solidFill>
                <a:latin typeface="+mj-lt"/>
              </a:rPr>
              <a:t>Downtime</a:t>
            </a:r>
            <a:endParaRPr lang="en-US" sz="2600" dirty="0">
              <a:solidFill>
                <a:schemeClr val="bg1"/>
              </a:solidFill>
            </a:endParaRPr>
          </a:p>
        </p:txBody>
      </p:sp>
      <p:sp>
        <p:nvSpPr>
          <p:cNvPr id="8" name="Rectangle 7">
            <a:extLst>
              <a:ext uri="{FF2B5EF4-FFF2-40B4-BE49-F238E27FC236}">
                <a16:creationId xmlns:a16="http://schemas.microsoft.com/office/drawing/2014/main" id="{57BC94AC-C85F-4967-BE63-2C3002D7500A}"/>
              </a:ext>
              <a:ext uri="{C183D7F6-B498-43B3-948B-1728B52AA6E4}">
                <adec:decorative xmlns:adec="http://schemas.microsoft.com/office/drawing/2017/decorative" val="0"/>
              </a:ext>
            </a:extLst>
          </p:cNvPr>
          <p:cNvSpPr/>
          <p:nvPr/>
        </p:nvSpPr>
        <p:spPr bwMode="auto">
          <a:xfrm>
            <a:off x="4338171" y="3670301"/>
            <a:ext cx="3752503" cy="269144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marL="57150">
              <a:spcBef>
                <a:spcPts val="300"/>
              </a:spcBef>
              <a:spcAft>
                <a:spcPts val="600"/>
              </a:spcAft>
              <a:tabLst>
                <a:tab pos="342900" algn="l"/>
              </a:tabLst>
            </a:pPr>
            <a:r>
              <a:rPr lang="en-US" sz="2200" dirty="0">
                <a:solidFill>
                  <a:schemeClr val="tx1"/>
                </a:solidFill>
                <a:latin typeface="+mj-lt"/>
              </a:rPr>
              <a:t>Unexpected Downtime</a:t>
            </a:r>
            <a:br>
              <a:rPr lang="en-US" sz="2200" dirty="0">
                <a:solidFill>
                  <a:schemeClr val="tx1"/>
                </a:solidFill>
                <a:latin typeface="+mj-lt"/>
              </a:rPr>
            </a:br>
            <a:r>
              <a:rPr lang="en-US" sz="2200" dirty="0">
                <a:solidFill>
                  <a:schemeClr val="tx1"/>
                </a:solidFill>
              </a:rPr>
              <a:t>is when a virtual machine fails unexpectedly</a:t>
            </a:r>
          </a:p>
          <a:p>
            <a:pPr marL="57150">
              <a:spcBef>
                <a:spcPts val="300"/>
              </a:spcBef>
              <a:spcAft>
                <a:spcPts val="600"/>
              </a:spcAft>
              <a:tabLst>
                <a:tab pos="342900" algn="l"/>
              </a:tabLst>
            </a:pPr>
            <a:r>
              <a:rPr lang="en-US" sz="2200" dirty="0">
                <a:solidFill>
                  <a:schemeClr val="tx1"/>
                </a:solidFill>
                <a:latin typeface="+mj-lt"/>
              </a:rPr>
              <a:t>Action: </a:t>
            </a:r>
            <a:r>
              <a:rPr lang="en-US" sz="2200" dirty="0">
                <a:solidFill>
                  <a:schemeClr val="tx1"/>
                </a:solidFill>
              </a:rPr>
              <a:t>Automatically migrate (heal)</a:t>
            </a:r>
          </a:p>
        </p:txBody>
      </p:sp>
      <p:sp>
        <p:nvSpPr>
          <p:cNvPr id="13" name="Rectangle 12">
            <a:extLst>
              <a:ext uri="{FF2B5EF4-FFF2-40B4-BE49-F238E27FC236}">
                <a16:creationId xmlns:a16="http://schemas.microsoft.com/office/drawing/2014/main" id="{A24528C1-3D3E-4DCB-85C0-B87FE4EB74B1}"/>
              </a:ext>
              <a:ext uri="{C183D7F6-B498-43B3-948B-1728B52AA6E4}">
                <adec:decorative xmlns:adec="http://schemas.microsoft.com/office/drawing/2017/decorative" val="0"/>
              </a:ext>
            </a:extLst>
          </p:cNvPr>
          <p:cNvSpPr/>
          <p:nvPr/>
        </p:nvSpPr>
        <p:spPr bwMode="auto">
          <a:xfrm>
            <a:off x="8178088" y="1612900"/>
            <a:ext cx="3607511" cy="1752599"/>
          </a:xfrm>
          <a:prstGeom prst="rect">
            <a:avLst/>
          </a:prstGeom>
          <a:solidFill>
            <a:schemeClr val="accent5"/>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marL="57150" algn="ctr">
              <a:spcBef>
                <a:spcPts val="300"/>
              </a:spcBef>
              <a:spcAft>
                <a:spcPts val="600"/>
              </a:spcAft>
              <a:tabLst>
                <a:tab pos="342900" algn="l"/>
              </a:tabLst>
            </a:pPr>
            <a:r>
              <a:rPr lang="en-US" sz="2600" dirty="0">
                <a:solidFill>
                  <a:srgbClr val="000000"/>
                </a:solidFill>
                <a:latin typeface="+mj-lt"/>
              </a:rPr>
              <a:t>Planned</a:t>
            </a:r>
            <a:br>
              <a:rPr lang="en-US" sz="2600" dirty="0">
                <a:solidFill>
                  <a:srgbClr val="000000"/>
                </a:solidFill>
                <a:latin typeface="+mj-lt"/>
              </a:rPr>
            </a:br>
            <a:r>
              <a:rPr lang="en-US" sz="2600" dirty="0">
                <a:solidFill>
                  <a:srgbClr val="000000"/>
                </a:solidFill>
                <a:latin typeface="+mj-lt"/>
              </a:rPr>
              <a:t>Maintenance</a:t>
            </a:r>
            <a:endParaRPr lang="en-US" sz="2600" dirty="0">
              <a:solidFill>
                <a:srgbClr val="000000"/>
              </a:solidFill>
            </a:endParaRPr>
          </a:p>
        </p:txBody>
      </p:sp>
      <p:sp>
        <p:nvSpPr>
          <p:cNvPr id="9" name="Rectangle 8">
            <a:extLst>
              <a:ext uri="{FF2B5EF4-FFF2-40B4-BE49-F238E27FC236}">
                <a16:creationId xmlns:a16="http://schemas.microsoft.com/office/drawing/2014/main" id="{D41D9B8E-9B2F-4131-8EAF-D6D0A7EBB605}"/>
              </a:ext>
              <a:ext uri="{C183D7F6-B498-43B3-948B-1728B52AA6E4}">
                <adec:decorative xmlns:adec="http://schemas.microsoft.com/office/drawing/2017/decorative" val="0"/>
              </a:ext>
            </a:extLst>
          </p:cNvPr>
          <p:cNvSpPr/>
          <p:nvPr/>
        </p:nvSpPr>
        <p:spPr bwMode="auto">
          <a:xfrm>
            <a:off x="8256934" y="3670301"/>
            <a:ext cx="3752503" cy="269144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marL="57150">
              <a:spcBef>
                <a:spcPts val="300"/>
              </a:spcBef>
              <a:spcAft>
                <a:spcPts val="600"/>
              </a:spcAft>
              <a:tabLst>
                <a:tab pos="342900" algn="l"/>
              </a:tabLst>
            </a:pPr>
            <a:r>
              <a:rPr lang="en-US" sz="2200" dirty="0">
                <a:solidFill>
                  <a:schemeClr val="tx1"/>
                </a:solidFill>
                <a:latin typeface="+mj-lt"/>
              </a:rPr>
              <a:t>Planned Maintenance </a:t>
            </a:r>
            <a:r>
              <a:rPr lang="en-US" sz="2200" dirty="0">
                <a:solidFill>
                  <a:schemeClr val="tx1"/>
                </a:solidFill>
              </a:rPr>
              <a:t>events are periodic updates made to the Azure platform</a:t>
            </a:r>
          </a:p>
          <a:p>
            <a:pPr marL="57150">
              <a:spcBef>
                <a:spcPts val="300"/>
              </a:spcBef>
              <a:spcAft>
                <a:spcPts val="600"/>
              </a:spcAft>
              <a:tabLst>
                <a:tab pos="342900" algn="l"/>
              </a:tabLst>
            </a:pPr>
            <a:r>
              <a:rPr lang="en-US" sz="2200" dirty="0">
                <a:solidFill>
                  <a:schemeClr val="tx1"/>
                </a:solidFill>
                <a:latin typeface="+mj-lt"/>
              </a:rPr>
              <a:t>Action: </a:t>
            </a:r>
            <a:r>
              <a:rPr lang="en-US" sz="2200" dirty="0">
                <a:solidFill>
                  <a:schemeClr val="tx1"/>
                </a:solidFill>
              </a:rPr>
              <a:t>No action</a:t>
            </a:r>
          </a:p>
        </p:txBody>
      </p:sp>
    </p:spTree>
    <p:extLst>
      <p:ext uri="{BB962C8B-B14F-4D97-AF65-F5344CB8AC3E}">
        <p14:creationId xmlns:p14="http://schemas.microsoft.com/office/powerpoint/2010/main" val="455305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Setup Availability Sets</a:t>
            </a:r>
          </a:p>
        </p:txBody>
      </p:sp>
      <p:sp>
        <p:nvSpPr>
          <p:cNvPr id="7" name="Rectangle 6">
            <a:extLst>
              <a:ext uri="{FF2B5EF4-FFF2-40B4-BE49-F238E27FC236}">
                <a16:creationId xmlns:a16="http://schemas.microsoft.com/office/drawing/2014/main" id="{322D9E37-27CF-4693-94B1-BF4648E601C8}"/>
              </a:ext>
              <a:ext uri="{C183D7F6-B498-43B3-948B-1728B52AA6E4}">
                <adec:decorative xmlns:adec="http://schemas.microsoft.com/office/drawing/2017/decorative" val="1"/>
              </a:ext>
            </a:extLst>
          </p:cNvPr>
          <p:cNvSpPr/>
          <p:nvPr/>
        </p:nvSpPr>
        <p:spPr bwMode="auto">
          <a:xfrm>
            <a:off x="427038" y="1192212"/>
            <a:ext cx="11582400" cy="351948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dirty="0">
              <a:solidFill>
                <a:srgbClr val="000000"/>
              </a:solidFill>
              <a:latin typeface="Consolas" panose="020B0609020204030204" pitchFamily="49" charset="0"/>
              <a:ea typeface="Verdana" panose="020B0604030504040204" pitchFamily="34" charset="0"/>
            </a:endParaRPr>
          </a:p>
        </p:txBody>
      </p:sp>
      <p:pic>
        <p:nvPicPr>
          <p:cNvPr id="3" name="Picture 4" descr="A screenshot of creating an Availability Set in the portal">
            <a:extLst>
              <a:ext uri="{FF2B5EF4-FFF2-40B4-BE49-F238E27FC236}">
                <a16:creationId xmlns:a16="http://schemas.microsoft.com/office/drawing/2014/main" id="{9259CEDD-BA6C-4FE2-9F74-D93689A50B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345" y="1834541"/>
            <a:ext cx="7416296" cy="2234831"/>
          </a:xfrm>
          <a:prstGeom prst="rect">
            <a:avLst/>
          </a:prstGeom>
        </p:spPr>
      </p:pic>
      <p:sp>
        <p:nvSpPr>
          <p:cNvPr id="2" name="Rectangle 1">
            <a:extLst>
              <a:ext uri="{FF2B5EF4-FFF2-40B4-BE49-F238E27FC236}">
                <a16:creationId xmlns:a16="http://schemas.microsoft.com/office/drawing/2014/main" id="{0D59B8F1-90B0-44C4-A54B-4E2CBF12F448}"/>
              </a:ext>
            </a:extLst>
          </p:cNvPr>
          <p:cNvSpPr/>
          <p:nvPr/>
        </p:nvSpPr>
        <p:spPr>
          <a:xfrm>
            <a:off x="8275366" y="2644179"/>
            <a:ext cx="3450347" cy="615553"/>
          </a:xfrm>
          <a:prstGeom prst="rect">
            <a:avLst/>
          </a:prstGeom>
        </p:spPr>
        <p:txBody>
          <a:bodyPr wrap="square" lIns="0" tIns="0" rIns="0" bIns="0" anchor="ctr">
            <a:spAutoFit/>
          </a:bodyPr>
          <a:lstStyle/>
          <a:p>
            <a:r>
              <a:rPr lang="en-US" sz="2000" dirty="0">
                <a:cs typeface="Segoe UI" panose="020B0502040204020203" pitchFamily="34" charset="0"/>
              </a:rPr>
              <a:t>Two or more instances in Availability Sets = 99.95% SLA</a:t>
            </a:r>
          </a:p>
        </p:txBody>
      </p:sp>
      <p:sp>
        <p:nvSpPr>
          <p:cNvPr id="8" name="Rectangle 7">
            <a:extLst>
              <a:ext uri="{FF2B5EF4-FFF2-40B4-BE49-F238E27FC236}">
                <a16:creationId xmlns:a16="http://schemas.microsoft.com/office/drawing/2014/main" id="{A5ABBF56-31D5-4E44-A002-2EE06CA17FFA}"/>
              </a:ext>
            </a:extLst>
          </p:cNvPr>
          <p:cNvSpPr/>
          <p:nvPr/>
        </p:nvSpPr>
        <p:spPr>
          <a:xfrm>
            <a:off x="427038" y="4864099"/>
            <a:ext cx="2787671" cy="14976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dirty="0">
                <a:solidFill>
                  <a:schemeClr val="tx1"/>
                </a:solidFill>
              </a:rPr>
              <a:t>Configure multiple Virtual Machines in an Availability Set</a:t>
            </a:r>
            <a:endParaRPr lang="bs-Latn-BA" sz="2200" dirty="0">
              <a:solidFill>
                <a:schemeClr val="tx1"/>
              </a:solidFill>
            </a:endParaRPr>
          </a:p>
        </p:txBody>
      </p:sp>
      <p:sp>
        <p:nvSpPr>
          <p:cNvPr id="9" name="Rectangle 8">
            <a:extLst>
              <a:ext uri="{FF2B5EF4-FFF2-40B4-BE49-F238E27FC236}">
                <a16:creationId xmlns:a16="http://schemas.microsoft.com/office/drawing/2014/main" id="{3F839F7E-5C31-48FC-9491-01615A4E6135}"/>
              </a:ext>
            </a:extLst>
          </p:cNvPr>
          <p:cNvSpPr/>
          <p:nvPr/>
        </p:nvSpPr>
        <p:spPr>
          <a:xfrm>
            <a:off x="3358614" y="4864099"/>
            <a:ext cx="2787671" cy="14976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dirty="0">
                <a:solidFill>
                  <a:schemeClr val="tx1"/>
                </a:solidFill>
              </a:rPr>
              <a:t>Configure each application tier</a:t>
            </a:r>
            <a:br>
              <a:rPr lang="en-US" sz="2200" dirty="0">
                <a:solidFill>
                  <a:schemeClr val="tx1"/>
                </a:solidFill>
              </a:rPr>
            </a:br>
            <a:r>
              <a:rPr lang="en-US" sz="2200" dirty="0">
                <a:solidFill>
                  <a:schemeClr val="tx1"/>
                </a:solidFill>
              </a:rPr>
              <a:t>into separate Availability Sets</a:t>
            </a:r>
          </a:p>
        </p:txBody>
      </p:sp>
      <p:sp>
        <p:nvSpPr>
          <p:cNvPr id="10" name="Rectangle 9">
            <a:extLst>
              <a:ext uri="{FF2B5EF4-FFF2-40B4-BE49-F238E27FC236}">
                <a16:creationId xmlns:a16="http://schemas.microsoft.com/office/drawing/2014/main" id="{A5A7133B-EEE6-4EFE-B45A-94D82E018E19}"/>
              </a:ext>
            </a:extLst>
          </p:cNvPr>
          <p:cNvSpPr/>
          <p:nvPr/>
        </p:nvSpPr>
        <p:spPr>
          <a:xfrm>
            <a:off x="6290190" y="4864099"/>
            <a:ext cx="2787671" cy="14976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dirty="0">
                <a:solidFill>
                  <a:schemeClr val="tx1"/>
                </a:solidFill>
              </a:rPr>
              <a:t>Combine a Load Balancer with Availability Sets</a:t>
            </a:r>
          </a:p>
        </p:txBody>
      </p:sp>
      <p:sp>
        <p:nvSpPr>
          <p:cNvPr id="18" name="Rectangle 17">
            <a:extLst>
              <a:ext uri="{FF2B5EF4-FFF2-40B4-BE49-F238E27FC236}">
                <a16:creationId xmlns:a16="http://schemas.microsoft.com/office/drawing/2014/main" id="{65414BF0-A0EB-430A-A23D-11B0AE371202}"/>
              </a:ext>
            </a:extLst>
          </p:cNvPr>
          <p:cNvSpPr/>
          <p:nvPr/>
        </p:nvSpPr>
        <p:spPr>
          <a:xfrm>
            <a:off x="9221767" y="4864099"/>
            <a:ext cx="2787671" cy="14976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dirty="0">
                <a:solidFill>
                  <a:schemeClr val="tx1"/>
                </a:solidFill>
              </a:rPr>
              <a:t>Use managed disks with the Virtual Machines</a:t>
            </a:r>
          </a:p>
        </p:txBody>
      </p:sp>
    </p:spTree>
    <p:extLst>
      <p:ext uri="{BB962C8B-B14F-4D97-AF65-F5344CB8AC3E}">
        <p14:creationId xmlns:p14="http://schemas.microsoft.com/office/powerpoint/2010/main" val="2435507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B9407-5C45-1FA5-C644-20358B825065}"/>
              </a:ext>
            </a:extLst>
          </p:cNvPr>
          <p:cNvSpPr>
            <a:spLocks noGrp="1"/>
          </p:cNvSpPr>
          <p:nvPr>
            <p:ph type="title"/>
          </p:nvPr>
        </p:nvSpPr>
        <p:spPr/>
        <p:txBody>
          <a:bodyPr/>
          <a:lstStyle/>
          <a:p>
            <a:r>
              <a:rPr lang="en-GB" dirty="0"/>
              <a:t>Availability Set Design </a:t>
            </a:r>
          </a:p>
        </p:txBody>
      </p:sp>
      <p:sp>
        <p:nvSpPr>
          <p:cNvPr id="4" name="TextBox 3">
            <a:extLst>
              <a:ext uri="{FF2B5EF4-FFF2-40B4-BE49-F238E27FC236}">
                <a16:creationId xmlns:a16="http://schemas.microsoft.com/office/drawing/2014/main" id="{010D3AD0-E160-CD01-DCC5-889ECD3C0F84}"/>
              </a:ext>
            </a:extLst>
          </p:cNvPr>
          <p:cNvSpPr txBox="1"/>
          <p:nvPr/>
        </p:nvSpPr>
        <p:spPr>
          <a:xfrm>
            <a:off x="355021" y="1354016"/>
            <a:ext cx="12003233" cy="4770537"/>
          </a:xfrm>
          <a:prstGeom prst="rect">
            <a:avLst/>
          </a:prstGeom>
          <a:noFill/>
        </p:spPr>
        <p:txBody>
          <a:bodyPr wrap="square">
            <a:spAutoFit/>
          </a:bodyPr>
          <a:lstStyle/>
          <a:p>
            <a:pPr algn="l"/>
            <a:r>
              <a:rPr lang="en-GB" sz="1900" dirty="0"/>
              <a:t>All virtual machines in an availability set should perform the identical set of functionalities.</a:t>
            </a:r>
          </a:p>
          <a:p>
            <a:pPr algn="l"/>
            <a:endParaRPr lang="en-GB" sz="1900" dirty="0"/>
          </a:p>
          <a:p>
            <a:pPr algn="l"/>
            <a:r>
              <a:rPr lang="en-GB" sz="1900" dirty="0"/>
              <a:t>All virtual machines in an availability set should have the same software installed.</a:t>
            </a:r>
          </a:p>
          <a:p>
            <a:pPr algn="l"/>
            <a:endParaRPr lang="en-GB" sz="1900" dirty="0"/>
          </a:p>
          <a:p>
            <a:pPr algn="l"/>
            <a:r>
              <a:rPr lang="en-GB" sz="1900" dirty="0"/>
              <a:t>Azure ensures that virtual machines in an availability set run across multiple physical servers, compute racks, storage units, and network switches.</a:t>
            </a:r>
          </a:p>
          <a:p>
            <a:pPr algn="l"/>
            <a:endParaRPr lang="en-GB" sz="1900" dirty="0"/>
          </a:p>
          <a:p>
            <a:pPr algn="l"/>
            <a:r>
              <a:rPr lang="en-GB" sz="1900" dirty="0"/>
              <a:t>If a hardware or Azure software failure occurs, only a subset of the virtual machines in the availability set are affected. Your application stays up and continues to be available to your customers.</a:t>
            </a:r>
          </a:p>
          <a:p>
            <a:pPr algn="l"/>
            <a:endParaRPr lang="en-GB" sz="1900" dirty="0"/>
          </a:p>
          <a:p>
            <a:pPr algn="l"/>
            <a:r>
              <a:rPr lang="en-GB" sz="1900" dirty="0"/>
              <a:t>You can create a virtual machine and an availability set at the same time.</a:t>
            </a:r>
          </a:p>
          <a:p>
            <a:pPr algn="l"/>
            <a:endParaRPr lang="en-GB" sz="1900" dirty="0"/>
          </a:p>
          <a:p>
            <a:pPr algn="l"/>
            <a:r>
              <a:rPr lang="en-GB" sz="1900" dirty="0"/>
              <a:t>A virtual machine can only be added to an availability set when the virtual machine is created. To change the availability set for a virtual, you need to delete and then recreate the virtual machine.</a:t>
            </a:r>
          </a:p>
          <a:p>
            <a:pPr algn="l"/>
            <a:endParaRPr lang="en-GB" sz="1900" dirty="0"/>
          </a:p>
          <a:p>
            <a:pPr algn="l"/>
            <a:r>
              <a:rPr lang="en-GB" sz="1900" dirty="0"/>
              <a:t>You can create availability sets through the Azure portal in the Disaster recovery section.</a:t>
            </a:r>
          </a:p>
        </p:txBody>
      </p:sp>
    </p:spTree>
    <p:extLst>
      <p:ext uri="{BB962C8B-B14F-4D97-AF65-F5344CB8AC3E}">
        <p14:creationId xmlns:p14="http://schemas.microsoft.com/office/powerpoint/2010/main" val="13642017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Review Update and Fault Domains</a:t>
            </a:r>
          </a:p>
        </p:txBody>
      </p:sp>
      <p:sp>
        <p:nvSpPr>
          <p:cNvPr id="6" name="Rectangle 5">
            <a:extLst>
              <a:ext uri="{FF2B5EF4-FFF2-40B4-BE49-F238E27FC236}">
                <a16:creationId xmlns:a16="http://schemas.microsoft.com/office/drawing/2014/main" id="{EBA709A0-2044-4582-B489-A6EB350301B8}"/>
              </a:ext>
            </a:extLst>
          </p:cNvPr>
          <p:cNvSpPr/>
          <p:nvPr/>
        </p:nvSpPr>
        <p:spPr>
          <a:xfrm>
            <a:off x="416293" y="1271729"/>
            <a:ext cx="4319774" cy="241688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rPr>
              <a:t>Update domains </a:t>
            </a:r>
            <a:r>
              <a:rPr lang="en-US" sz="2000" dirty="0">
                <a:solidFill>
                  <a:schemeClr val="tx1"/>
                </a:solidFill>
              </a:rPr>
              <a:t>allows Azure to perform incremental or rolling upgrades across a deployment.</a:t>
            </a:r>
            <a:br>
              <a:rPr lang="en-US" sz="2000" dirty="0">
                <a:solidFill>
                  <a:schemeClr val="tx1"/>
                </a:solidFill>
              </a:rPr>
            </a:br>
            <a:r>
              <a:rPr lang="en-US" sz="2000" dirty="0">
                <a:solidFill>
                  <a:schemeClr val="tx1"/>
                </a:solidFill>
              </a:rPr>
              <a:t>During planned maintenance,</a:t>
            </a:r>
            <a:br>
              <a:rPr lang="en-US" sz="2000" dirty="0">
                <a:solidFill>
                  <a:schemeClr val="tx1"/>
                </a:solidFill>
              </a:rPr>
            </a:br>
            <a:r>
              <a:rPr lang="en-US" sz="2000" dirty="0">
                <a:solidFill>
                  <a:schemeClr val="tx1"/>
                </a:solidFill>
              </a:rPr>
              <a:t>only one update domain is rebooted at a time</a:t>
            </a:r>
          </a:p>
        </p:txBody>
      </p:sp>
      <p:sp>
        <p:nvSpPr>
          <p:cNvPr id="7" name="Rectangle 6">
            <a:extLst>
              <a:ext uri="{FF2B5EF4-FFF2-40B4-BE49-F238E27FC236}">
                <a16:creationId xmlns:a16="http://schemas.microsoft.com/office/drawing/2014/main" id="{D4F7F13A-FD08-422C-8908-8A1C41E12DFE}"/>
              </a:ext>
            </a:extLst>
          </p:cNvPr>
          <p:cNvSpPr/>
          <p:nvPr/>
        </p:nvSpPr>
        <p:spPr>
          <a:xfrm>
            <a:off x="416293" y="3916401"/>
            <a:ext cx="4319774" cy="241688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rPr>
              <a:t>Fault Domains </a:t>
            </a:r>
            <a:r>
              <a:rPr lang="en-US" sz="2000" dirty="0">
                <a:solidFill>
                  <a:schemeClr val="tx1"/>
                </a:solidFill>
              </a:rPr>
              <a:t>are a group of Virtual Machines that share a common set of hardware, switches, that share a single point of failure. VMs in an availability set are placed in at least two fault domains</a:t>
            </a:r>
          </a:p>
        </p:txBody>
      </p:sp>
      <p:sp>
        <p:nvSpPr>
          <p:cNvPr id="8" name="Rectangle 7">
            <a:extLst>
              <a:ext uri="{FF2B5EF4-FFF2-40B4-BE49-F238E27FC236}">
                <a16:creationId xmlns:a16="http://schemas.microsoft.com/office/drawing/2014/main" id="{802ED6C5-7BAB-4DDA-A83F-094F13FC6943}"/>
              </a:ext>
              <a:ext uri="{C183D7F6-B498-43B3-948B-1728B52AA6E4}">
                <adec:decorative xmlns:adec="http://schemas.microsoft.com/office/drawing/2017/decorative" val="1"/>
              </a:ext>
            </a:extLst>
          </p:cNvPr>
          <p:cNvSpPr/>
          <p:nvPr/>
        </p:nvSpPr>
        <p:spPr bwMode="auto">
          <a:xfrm>
            <a:off x="4899058" y="1192213"/>
            <a:ext cx="7121124"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dirty="0">
              <a:solidFill>
                <a:srgbClr val="000000"/>
              </a:solidFill>
              <a:latin typeface="Consolas" panose="020B0609020204030204" pitchFamily="49" charset="0"/>
              <a:ea typeface="Verdana" panose="020B0604030504040204" pitchFamily="34" charset="0"/>
            </a:endParaRPr>
          </a:p>
        </p:txBody>
      </p:sp>
      <p:pic>
        <p:nvPicPr>
          <p:cNvPr id="4" name="Picture 3" descr="An illustration showing two fault domains with two virtual machines each. The two top virtual machines from each fault domain host Internet information service and are part of a common availability set. The next two virtual machines in each domain host SQL database and are part of another availability set">
            <a:extLst>
              <a:ext uri="{FF2B5EF4-FFF2-40B4-BE49-F238E27FC236}">
                <a16:creationId xmlns:a16="http://schemas.microsoft.com/office/drawing/2014/main" id="{92512362-339E-5B09-42EC-F5304E043B60}"/>
              </a:ext>
            </a:extLst>
          </p:cNvPr>
          <p:cNvPicPr>
            <a:picLocks noChangeAspect="1"/>
          </p:cNvPicPr>
          <p:nvPr/>
        </p:nvPicPr>
        <p:blipFill>
          <a:blip r:embed="rId3"/>
          <a:stretch>
            <a:fillRect/>
          </a:stretch>
        </p:blipFill>
        <p:spPr>
          <a:xfrm>
            <a:off x="5047875" y="1853622"/>
            <a:ext cx="6847094" cy="3669982"/>
          </a:xfrm>
          <a:prstGeom prst="rect">
            <a:avLst/>
          </a:prstGeom>
        </p:spPr>
      </p:pic>
    </p:spTree>
    <p:extLst>
      <p:ext uri="{BB962C8B-B14F-4D97-AF65-F5344CB8AC3E}">
        <p14:creationId xmlns:p14="http://schemas.microsoft.com/office/powerpoint/2010/main" val="43772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DE19D-C360-4535-A490-6DDA971D70E3}"/>
              </a:ext>
            </a:extLst>
          </p:cNvPr>
          <p:cNvSpPr>
            <a:spLocks noGrp="1"/>
          </p:cNvSpPr>
          <p:nvPr>
            <p:ph type="title"/>
          </p:nvPr>
        </p:nvSpPr>
        <p:spPr/>
        <p:txBody>
          <a:bodyPr/>
          <a:lstStyle/>
          <a:p>
            <a:r>
              <a:rPr lang="en-US" dirty="0"/>
              <a:t>Review Availability Zones</a:t>
            </a:r>
          </a:p>
        </p:txBody>
      </p:sp>
      <p:sp>
        <p:nvSpPr>
          <p:cNvPr id="5" name="Rectangle 4">
            <a:extLst>
              <a:ext uri="{FF2B5EF4-FFF2-40B4-BE49-F238E27FC236}">
                <a16:creationId xmlns:a16="http://schemas.microsoft.com/office/drawing/2014/main" id="{7A1FEA18-07CD-441B-873A-16F2611CB47B}"/>
              </a:ext>
            </a:extLst>
          </p:cNvPr>
          <p:cNvSpPr/>
          <p:nvPr/>
        </p:nvSpPr>
        <p:spPr>
          <a:xfrm>
            <a:off x="427036" y="1281663"/>
            <a:ext cx="4315968" cy="95714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tx1"/>
                </a:solidFill>
              </a:rPr>
              <a:t>Unique physical locations</a:t>
            </a:r>
            <a:br>
              <a:rPr lang="en-US" sz="2000" dirty="0">
                <a:solidFill>
                  <a:schemeClr val="tx1"/>
                </a:solidFill>
              </a:rPr>
            </a:br>
            <a:r>
              <a:rPr lang="en-US" sz="2000" dirty="0">
                <a:solidFill>
                  <a:schemeClr val="tx1"/>
                </a:solidFill>
              </a:rPr>
              <a:t>in a region </a:t>
            </a:r>
          </a:p>
        </p:txBody>
      </p:sp>
      <p:sp>
        <p:nvSpPr>
          <p:cNvPr id="7" name="Rectangle 6">
            <a:extLst>
              <a:ext uri="{FF2B5EF4-FFF2-40B4-BE49-F238E27FC236}">
                <a16:creationId xmlns:a16="http://schemas.microsoft.com/office/drawing/2014/main" id="{1D280C16-1EF3-46DA-AE49-4641BD2F3206}"/>
              </a:ext>
            </a:extLst>
          </p:cNvPr>
          <p:cNvSpPr/>
          <p:nvPr/>
        </p:nvSpPr>
        <p:spPr>
          <a:xfrm>
            <a:off x="427035" y="2414675"/>
            <a:ext cx="4315968" cy="106866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tx1"/>
                </a:solidFill>
              </a:rPr>
              <a:t>Includes datacenters with independent power, cooling,</a:t>
            </a:r>
            <a:br>
              <a:rPr lang="en-US" sz="2000" dirty="0">
                <a:solidFill>
                  <a:schemeClr val="tx1"/>
                </a:solidFill>
              </a:rPr>
            </a:br>
            <a:r>
              <a:rPr lang="en-US" sz="2000" dirty="0">
                <a:solidFill>
                  <a:schemeClr val="tx1"/>
                </a:solidFill>
              </a:rPr>
              <a:t>and networking</a:t>
            </a:r>
          </a:p>
        </p:txBody>
      </p:sp>
      <p:sp>
        <p:nvSpPr>
          <p:cNvPr id="8" name="Rectangle 7">
            <a:extLst>
              <a:ext uri="{FF2B5EF4-FFF2-40B4-BE49-F238E27FC236}">
                <a16:creationId xmlns:a16="http://schemas.microsoft.com/office/drawing/2014/main" id="{A5A633A2-0B20-44EF-9B73-CE847F2F9D0F}"/>
              </a:ext>
            </a:extLst>
          </p:cNvPr>
          <p:cNvSpPr/>
          <p:nvPr/>
        </p:nvSpPr>
        <p:spPr>
          <a:xfrm>
            <a:off x="427035" y="3691523"/>
            <a:ext cx="4315968" cy="63637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tx1"/>
                </a:solidFill>
              </a:rPr>
              <a:t>Protects from datacenter failures</a:t>
            </a:r>
          </a:p>
        </p:txBody>
      </p:sp>
      <p:sp>
        <p:nvSpPr>
          <p:cNvPr id="9" name="Rectangle 8">
            <a:extLst>
              <a:ext uri="{FF2B5EF4-FFF2-40B4-BE49-F238E27FC236}">
                <a16:creationId xmlns:a16="http://schemas.microsoft.com/office/drawing/2014/main" id="{93B9C827-FA1A-4C4D-9170-8C623FA77E38}"/>
              </a:ext>
            </a:extLst>
          </p:cNvPr>
          <p:cNvSpPr/>
          <p:nvPr/>
        </p:nvSpPr>
        <p:spPr>
          <a:xfrm>
            <a:off x="427035" y="4536084"/>
            <a:ext cx="4315968" cy="79931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tx1"/>
                </a:solidFill>
              </a:rPr>
              <a:t>Combines update and</a:t>
            </a:r>
            <a:br>
              <a:rPr lang="en-US" sz="2000" dirty="0">
                <a:solidFill>
                  <a:schemeClr val="tx1"/>
                </a:solidFill>
              </a:rPr>
            </a:br>
            <a:r>
              <a:rPr lang="en-US" sz="2000" dirty="0">
                <a:solidFill>
                  <a:schemeClr val="tx1"/>
                </a:solidFill>
              </a:rPr>
              <a:t>fault domains</a:t>
            </a:r>
          </a:p>
        </p:txBody>
      </p:sp>
      <p:sp>
        <p:nvSpPr>
          <p:cNvPr id="16" name="Rectangle 15">
            <a:extLst>
              <a:ext uri="{FF2B5EF4-FFF2-40B4-BE49-F238E27FC236}">
                <a16:creationId xmlns:a16="http://schemas.microsoft.com/office/drawing/2014/main" id="{CF3D9399-6E9E-4602-BD77-D430F82D90BB}"/>
              </a:ext>
            </a:extLst>
          </p:cNvPr>
          <p:cNvSpPr/>
          <p:nvPr/>
        </p:nvSpPr>
        <p:spPr>
          <a:xfrm>
            <a:off x="427035" y="5543585"/>
            <a:ext cx="4315968" cy="69846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tx1"/>
                </a:solidFill>
              </a:rPr>
              <a:t>Provides 99.99% SLA​</a:t>
            </a:r>
          </a:p>
        </p:txBody>
      </p:sp>
      <p:sp>
        <p:nvSpPr>
          <p:cNvPr id="12" name="Rectangle 11">
            <a:extLst>
              <a:ext uri="{FF2B5EF4-FFF2-40B4-BE49-F238E27FC236}">
                <a16:creationId xmlns:a16="http://schemas.microsoft.com/office/drawing/2014/main" id="{A73B500B-5E76-466C-9AF5-DC8BD4DE18A5}"/>
              </a:ext>
              <a:ext uri="{C183D7F6-B498-43B3-948B-1728B52AA6E4}">
                <adec:decorative xmlns:adec="http://schemas.microsoft.com/office/drawing/2017/decorative" val="1"/>
              </a:ext>
            </a:extLst>
          </p:cNvPr>
          <p:cNvSpPr/>
          <p:nvPr/>
        </p:nvSpPr>
        <p:spPr bwMode="auto">
          <a:xfrm>
            <a:off x="4899058" y="1192213"/>
            <a:ext cx="7121124"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dirty="0">
              <a:solidFill>
                <a:srgbClr val="000000"/>
              </a:solidFill>
              <a:latin typeface="Consolas" panose="020B0609020204030204" pitchFamily="49" charset="0"/>
              <a:ea typeface="Verdana" panose="020B0604030504040204" pitchFamily="34" charset="0"/>
            </a:endParaRPr>
          </a:p>
        </p:txBody>
      </p:sp>
      <p:pic>
        <p:nvPicPr>
          <p:cNvPr id="6" name="Picture 5" descr="Screenshot of an Azure region that shows Availability Zone 1, 2 and 3 are connected to one another">
            <a:extLst>
              <a:ext uri="{FF2B5EF4-FFF2-40B4-BE49-F238E27FC236}">
                <a16:creationId xmlns:a16="http://schemas.microsoft.com/office/drawing/2014/main" id="{15C07BB5-2514-4CAC-9503-A3D6150CEF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3461" y="1192212"/>
            <a:ext cx="5532317" cy="4960388"/>
          </a:xfrm>
          <a:prstGeom prst="rect">
            <a:avLst/>
          </a:prstGeom>
          <a:ln>
            <a:noFill/>
          </a:ln>
        </p:spPr>
      </p:pic>
    </p:spTree>
    <p:extLst>
      <p:ext uri="{BB962C8B-B14F-4D97-AF65-F5344CB8AC3E}">
        <p14:creationId xmlns:p14="http://schemas.microsoft.com/office/powerpoint/2010/main" val="328841804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D1404-3FDC-4DBE-A0CB-5E65EEC0ED42}"/>
              </a:ext>
            </a:extLst>
          </p:cNvPr>
          <p:cNvSpPr>
            <a:spLocks noGrp="1"/>
          </p:cNvSpPr>
          <p:nvPr>
            <p:ph type="title"/>
          </p:nvPr>
        </p:nvSpPr>
        <p:spPr/>
        <p:txBody>
          <a:bodyPr/>
          <a:lstStyle/>
          <a:p>
            <a:r>
              <a:rPr lang="en-US" dirty="0"/>
              <a:t>Compare Vertical to Horizontal Scaling</a:t>
            </a:r>
          </a:p>
        </p:txBody>
      </p:sp>
      <p:sp>
        <p:nvSpPr>
          <p:cNvPr id="325" name="Rectangle 324">
            <a:extLst>
              <a:ext uri="{FF2B5EF4-FFF2-40B4-BE49-F238E27FC236}">
                <a16:creationId xmlns:a16="http://schemas.microsoft.com/office/drawing/2014/main" id="{0A06DFB5-D93B-4C44-AB7D-3234903C476F}"/>
              </a:ext>
            </a:extLst>
          </p:cNvPr>
          <p:cNvSpPr/>
          <p:nvPr/>
        </p:nvSpPr>
        <p:spPr>
          <a:xfrm>
            <a:off x="427038" y="1172817"/>
            <a:ext cx="4315968" cy="253448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b="1" dirty="0">
                <a:solidFill>
                  <a:schemeClr val="tx2">
                    <a:lumMod val="50000"/>
                  </a:schemeClr>
                </a:solidFill>
              </a:rPr>
              <a:t>Vertical scaling </a:t>
            </a:r>
            <a:r>
              <a:rPr lang="en-US" sz="2400" dirty="0">
                <a:solidFill>
                  <a:schemeClr val="tx1"/>
                </a:solidFill>
              </a:rPr>
              <a:t>(scale up and scale down) is the process of increasing or decreasing power to a single instance of a workload; usually manual​</a:t>
            </a:r>
          </a:p>
        </p:txBody>
      </p:sp>
      <p:sp>
        <p:nvSpPr>
          <p:cNvPr id="327" name="Rectangle 326">
            <a:extLst>
              <a:ext uri="{FF2B5EF4-FFF2-40B4-BE49-F238E27FC236}">
                <a16:creationId xmlns:a16="http://schemas.microsoft.com/office/drawing/2014/main" id="{F5070BF8-A980-4DE8-9B27-1E8AFBA1C93F}"/>
              </a:ext>
            </a:extLst>
          </p:cNvPr>
          <p:cNvSpPr/>
          <p:nvPr/>
        </p:nvSpPr>
        <p:spPr>
          <a:xfrm>
            <a:off x="427038" y="3925142"/>
            <a:ext cx="4315968" cy="243660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b="1" dirty="0">
                <a:solidFill>
                  <a:schemeClr val="tx2">
                    <a:lumMod val="50000"/>
                  </a:schemeClr>
                </a:solidFill>
                <a:latin typeface="+mj-lt"/>
              </a:rPr>
              <a:t>Horizontal scaling </a:t>
            </a:r>
            <a:r>
              <a:rPr lang="en-US" sz="2400" dirty="0">
                <a:solidFill>
                  <a:schemeClr val="tx1"/>
                </a:solidFill>
              </a:rPr>
              <a:t>(scale out</a:t>
            </a:r>
            <a:br>
              <a:rPr lang="en-US" sz="2400" dirty="0">
                <a:solidFill>
                  <a:schemeClr val="tx1"/>
                </a:solidFill>
              </a:rPr>
            </a:br>
            <a:r>
              <a:rPr lang="en-US" sz="2400" dirty="0">
                <a:solidFill>
                  <a:schemeClr val="tx1"/>
                </a:solidFill>
              </a:rPr>
              <a:t>and scale in) is the process of increasing or decreasing the number of instances of a</a:t>
            </a:r>
            <a:br>
              <a:rPr lang="en-US" sz="2400" dirty="0">
                <a:solidFill>
                  <a:schemeClr val="tx1"/>
                </a:solidFill>
              </a:rPr>
            </a:br>
            <a:r>
              <a:rPr lang="en-US" sz="2400" dirty="0">
                <a:solidFill>
                  <a:schemeClr val="tx1"/>
                </a:solidFill>
              </a:rPr>
              <a:t>workload; frequently automated</a:t>
            </a:r>
          </a:p>
        </p:txBody>
      </p:sp>
      <p:sp>
        <p:nvSpPr>
          <p:cNvPr id="329" name="Rectangle 328">
            <a:extLst>
              <a:ext uri="{FF2B5EF4-FFF2-40B4-BE49-F238E27FC236}">
                <a16:creationId xmlns:a16="http://schemas.microsoft.com/office/drawing/2014/main" id="{72272A83-5525-4112-AFBB-7E4D7FC3E1D6}"/>
              </a:ext>
              <a:ext uri="{C183D7F6-B498-43B3-948B-1728B52AA6E4}">
                <adec:decorative xmlns:adec="http://schemas.microsoft.com/office/drawing/2017/decorative" val="1"/>
              </a:ext>
            </a:extLst>
          </p:cNvPr>
          <p:cNvSpPr/>
          <p:nvPr/>
        </p:nvSpPr>
        <p:spPr bwMode="auto">
          <a:xfrm>
            <a:off x="4899058" y="1192213"/>
            <a:ext cx="7121124"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dirty="0">
              <a:solidFill>
                <a:srgbClr val="000000"/>
              </a:solidFill>
              <a:latin typeface="Consolas" panose="020B0609020204030204" pitchFamily="49" charset="0"/>
              <a:ea typeface="Verdana" panose="020B0604030504040204" pitchFamily="34" charset="0"/>
            </a:endParaRPr>
          </a:p>
        </p:txBody>
      </p:sp>
      <p:pic>
        <p:nvPicPr>
          <p:cNvPr id="651" name="Picture 650" descr="Vertical scaling shows Virtual Machines getting larger. Horizontal scaling shows more Virtual Machines being added">
            <a:extLst>
              <a:ext uri="{FF2B5EF4-FFF2-40B4-BE49-F238E27FC236}">
                <a16:creationId xmlns:a16="http://schemas.microsoft.com/office/drawing/2014/main" id="{A5A14898-4257-49D1-897F-C0FF123926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72950" y="1349925"/>
            <a:ext cx="3994404" cy="4712945"/>
          </a:xfrm>
          <a:prstGeom prst="rect">
            <a:avLst/>
          </a:prstGeom>
        </p:spPr>
      </p:pic>
    </p:spTree>
    <p:extLst>
      <p:ext uri="{BB962C8B-B14F-4D97-AF65-F5344CB8AC3E}">
        <p14:creationId xmlns:p14="http://schemas.microsoft.com/office/powerpoint/2010/main" val="259694986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4E4C7-C278-41E2-ABE5-CE81E9AEF3AE}"/>
              </a:ext>
            </a:extLst>
          </p:cNvPr>
          <p:cNvSpPr>
            <a:spLocks noGrp="1"/>
          </p:cNvSpPr>
          <p:nvPr>
            <p:ph type="title"/>
          </p:nvPr>
        </p:nvSpPr>
        <p:spPr/>
        <p:txBody>
          <a:bodyPr/>
          <a:lstStyle/>
          <a:p>
            <a:r>
              <a:rPr lang="en-US" dirty="0"/>
              <a:t>Create Scale Sets</a:t>
            </a:r>
          </a:p>
        </p:txBody>
      </p:sp>
      <p:sp>
        <p:nvSpPr>
          <p:cNvPr id="5" name="Rectangle 4">
            <a:extLst>
              <a:ext uri="{FF2B5EF4-FFF2-40B4-BE49-F238E27FC236}">
                <a16:creationId xmlns:a16="http://schemas.microsoft.com/office/drawing/2014/main" id="{83768B2D-D019-4BA3-8A2E-A7896D47056C}"/>
              </a:ext>
            </a:extLst>
          </p:cNvPr>
          <p:cNvSpPr/>
          <p:nvPr/>
        </p:nvSpPr>
        <p:spPr>
          <a:xfrm>
            <a:off x="427037" y="1192213"/>
            <a:ext cx="4475163" cy="102260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latin typeface="+mj-lt"/>
                <a:cs typeface="Segoe UI" panose="020B0502040204020203" pitchFamily="34" charset="0"/>
              </a:rPr>
              <a:t>Instance count. </a:t>
            </a:r>
            <a:r>
              <a:rPr lang="en-US" sz="2200" dirty="0">
                <a:solidFill>
                  <a:schemeClr val="tx1"/>
                </a:solidFill>
                <a:cs typeface="Segoe UI" panose="020B0502040204020203" pitchFamily="34" charset="0"/>
              </a:rPr>
              <a:t>Number of VMs in the scale set (0 to 1000)</a:t>
            </a:r>
          </a:p>
        </p:txBody>
      </p:sp>
      <p:sp>
        <p:nvSpPr>
          <p:cNvPr id="6" name="Rectangle 5">
            <a:extLst>
              <a:ext uri="{FF2B5EF4-FFF2-40B4-BE49-F238E27FC236}">
                <a16:creationId xmlns:a16="http://schemas.microsoft.com/office/drawing/2014/main" id="{F2352B88-176C-460C-8EA3-EBA5D86A9CC8}"/>
              </a:ext>
            </a:extLst>
          </p:cNvPr>
          <p:cNvSpPr/>
          <p:nvPr/>
        </p:nvSpPr>
        <p:spPr>
          <a:xfrm>
            <a:off x="427037" y="2363095"/>
            <a:ext cx="4475163" cy="107653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latin typeface="+mj-lt"/>
                <a:cs typeface="Segoe UI" panose="020B0502040204020203" pitchFamily="34" charset="0"/>
              </a:rPr>
              <a:t>Instance size</a:t>
            </a:r>
            <a:r>
              <a:rPr lang="en-US" sz="2200" dirty="0">
                <a:solidFill>
                  <a:schemeClr val="tx1"/>
                </a:solidFill>
                <a:cs typeface="Segoe UI" panose="020B0502040204020203" pitchFamily="34" charset="0"/>
              </a:rPr>
              <a:t>. The size of each virtual machine in the scale set </a:t>
            </a:r>
          </a:p>
        </p:txBody>
      </p:sp>
      <p:sp>
        <p:nvSpPr>
          <p:cNvPr id="7" name="Rectangle 6">
            <a:extLst>
              <a:ext uri="{FF2B5EF4-FFF2-40B4-BE49-F238E27FC236}">
                <a16:creationId xmlns:a16="http://schemas.microsoft.com/office/drawing/2014/main" id="{745699E2-9900-459A-9A07-092F7FB74052}"/>
              </a:ext>
            </a:extLst>
          </p:cNvPr>
          <p:cNvSpPr/>
          <p:nvPr/>
        </p:nvSpPr>
        <p:spPr>
          <a:xfrm>
            <a:off x="427037" y="3597713"/>
            <a:ext cx="4475163" cy="107653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latin typeface="+mj-lt"/>
                <a:cs typeface="Segoe UI" panose="020B0502040204020203" pitchFamily="34" charset="0"/>
              </a:rPr>
              <a:t>Azure Spot Instance. </a:t>
            </a:r>
            <a:r>
              <a:rPr lang="en-US" sz="2200" dirty="0">
                <a:solidFill>
                  <a:schemeClr val="tx1"/>
                </a:solidFill>
                <a:cs typeface="Segoe UI" panose="020B0502040204020203" pitchFamily="34" charset="0"/>
              </a:rPr>
              <a:t>Unused capacity at a discounted rate</a:t>
            </a:r>
          </a:p>
        </p:txBody>
      </p:sp>
      <p:sp>
        <p:nvSpPr>
          <p:cNvPr id="15" name="Rectangle 14">
            <a:extLst>
              <a:ext uri="{FF2B5EF4-FFF2-40B4-BE49-F238E27FC236}">
                <a16:creationId xmlns:a16="http://schemas.microsoft.com/office/drawing/2014/main" id="{17A483C7-E97D-4974-A18D-98390F10DB23}"/>
              </a:ext>
            </a:extLst>
          </p:cNvPr>
          <p:cNvSpPr/>
          <p:nvPr/>
        </p:nvSpPr>
        <p:spPr>
          <a:xfrm>
            <a:off x="427037" y="4854093"/>
            <a:ext cx="4475163" cy="66856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latin typeface="+mj-lt"/>
                <a:cs typeface="Segoe UI" panose="020B0502040204020203" pitchFamily="34" charset="0"/>
              </a:rPr>
              <a:t>Use managed disks</a:t>
            </a:r>
          </a:p>
        </p:txBody>
      </p:sp>
      <p:sp>
        <p:nvSpPr>
          <p:cNvPr id="16" name="Rectangle 15">
            <a:extLst>
              <a:ext uri="{FF2B5EF4-FFF2-40B4-BE49-F238E27FC236}">
                <a16:creationId xmlns:a16="http://schemas.microsoft.com/office/drawing/2014/main" id="{46130248-90F6-400A-9589-54F0DACCE417}"/>
              </a:ext>
            </a:extLst>
          </p:cNvPr>
          <p:cNvSpPr/>
          <p:nvPr/>
        </p:nvSpPr>
        <p:spPr>
          <a:xfrm>
            <a:off x="427036" y="5702501"/>
            <a:ext cx="4475163" cy="66911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latin typeface="+mj-lt"/>
                <a:cs typeface="Segoe UI" panose="020B0502040204020203" pitchFamily="34" charset="0"/>
              </a:rPr>
              <a:t>Enable scaling beyond 100 instances</a:t>
            </a:r>
          </a:p>
        </p:txBody>
      </p:sp>
      <p:sp>
        <p:nvSpPr>
          <p:cNvPr id="8" name="Rectangle 7">
            <a:extLst>
              <a:ext uri="{FF2B5EF4-FFF2-40B4-BE49-F238E27FC236}">
                <a16:creationId xmlns:a16="http://schemas.microsoft.com/office/drawing/2014/main" id="{7CFD68CD-4A99-4EED-8656-6A86B19D892F}"/>
              </a:ext>
              <a:ext uri="{C183D7F6-B498-43B3-948B-1728B52AA6E4}">
                <adec:decorative xmlns:adec="http://schemas.microsoft.com/office/drawing/2017/decorative" val="1"/>
              </a:ext>
            </a:extLst>
          </p:cNvPr>
          <p:cNvSpPr/>
          <p:nvPr/>
        </p:nvSpPr>
        <p:spPr bwMode="auto">
          <a:xfrm>
            <a:off x="5057648" y="1192213"/>
            <a:ext cx="6951789"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dirty="0">
              <a:solidFill>
                <a:srgbClr val="000000"/>
              </a:solidFill>
              <a:latin typeface="Consolas" panose="020B0609020204030204" pitchFamily="49" charset="0"/>
              <a:ea typeface="Verdana" panose="020B0604030504040204" pitchFamily="34" charset="0"/>
            </a:endParaRPr>
          </a:p>
        </p:txBody>
      </p:sp>
      <p:pic>
        <p:nvPicPr>
          <p:cNvPr id="17" name="Picture 17" descr="A screenshot of an instance page showing the initial instance count to 2">
            <a:extLst>
              <a:ext uri="{FF2B5EF4-FFF2-40B4-BE49-F238E27FC236}">
                <a16:creationId xmlns:a16="http://schemas.microsoft.com/office/drawing/2014/main" id="{7B97B123-E590-42BB-81BB-4976288CEF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1773" y="2214822"/>
            <a:ext cx="6603538" cy="3307831"/>
          </a:xfrm>
          <a:prstGeom prst="rect">
            <a:avLst/>
          </a:prstGeom>
          <a:ln w="6350">
            <a:solidFill>
              <a:schemeClr val="bg1">
                <a:lumMod val="75000"/>
              </a:schemeClr>
            </a:solidFill>
          </a:ln>
        </p:spPr>
      </p:pic>
    </p:spTree>
    <p:extLst>
      <p:ext uri="{BB962C8B-B14F-4D97-AF65-F5344CB8AC3E}">
        <p14:creationId xmlns:p14="http://schemas.microsoft.com/office/powerpoint/2010/main" val="199375148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Configure Autoscale</a:t>
            </a:r>
          </a:p>
        </p:txBody>
      </p:sp>
      <p:sp>
        <p:nvSpPr>
          <p:cNvPr id="5" name="Rectangle 4">
            <a:extLst>
              <a:ext uri="{FF2B5EF4-FFF2-40B4-BE49-F238E27FC236}">
                <a16:creationId xmlns:a16="http://schemas.microsoft.com/office/drawing/2014/main" id="{76CE474F-D26E-4CD8-8A59-0827C24D1247}"/>
              </a:ext>
            </a:extLst>
          </p:cNvPr>
          <p:cNvSpPr/>
          <p:nvPr/>
        </p:nvSpPr>
        <p:spPr>
          <a:xfrm>
            <a:off x="431800" y="1290520"/>
            <a:ext cx="4353112" cy="241688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rPr>
              <a:t>Define a minimum, maximum, and default number of VM instances</a:t>
            </a:r>
          </a:p>
        </p:txBody>
      </p:sp>
      <p:sp>
        <p:nvSpPr>
          <p:cNvPr id="6" name="Rectangle 5">
            <a:extLst>
              <a:ext uri="{FF2B5EF4-FFF2-40B4-BE49-F238E27FC236}">
                <a16:creationId xmlns:a16="http://schemas.microsoft.com/office/drawing/2014/main" id="{E12CB13C-3AD3-45B0-87F7-9D48CEB53D5D}"/>
              </a:ext>
            </a:extLst>
          </p:cNvPr>
          <p:cNvSpPr/>
          <p:nvPr/>
        </p:nvSpPr>
        <p:spPr>
          <a:xfrm>
            <a:off x="431800" y="3844496"/>
            <a:ext cx="4353112" cy="241688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rPr>
              <a:t>Create more advanced scale sets with scale out and</a:t>
            </a:r>
            <a:br>
              <a:rPr lang="en-US" sz="2400" dirty="0">
                <a:solidFill>
                  <a:schemeClr val="tx1"/>
                </a:solidFill>
              </a:rPr>
            </a:br>
            <a:r>
              <a:rPr lang="en-US" sz="2400" dirty="0">
                <a:solidFill>
                  <a:schemeClr val="tx1"/>
                </a:solidFill>
              </a:rPr>
              <a:t>scale in parameters</a:t>
            </a:r>
          </a:p>
        </p:txBody>
      </p:sp>
      <p:sp>
        <p:nvSpPr>
          <p:cNvPr id="7" name="Rectangle 6">
            <a:extLst>
              <a:ext uri="{FF2B5EF4-FFF2-40B4-BE49-F238E27FC236}">
                <a16:creationId xmlns:a16="http://schemas.microsoft.com/office/drawing/2014/main" id="{12585404-2E6A-4967-A584-9D5A5A936CBC}"/>
              </a:ext>
              <a:ext uri="{C183D7F6-B498-43B3-948B-1728B52AA6E4}">
                <adec:decorative xmlns:adec="http://schemas.microsoft.com/office/drawing/2017/decorative" val="1"/>
              </a:ext>
            </a:extLst>
          </p:cNvPr>
          <p:cNvSpPr/>
          <p:nvPr/>
        </p:nvSpPr>
        <p:spPr bwMode="auto">
          <a:xfrm>
            <a:off x="4925644" y="1212091"/>
            <a:ext cx="7094537"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dirty="0">
              <a:solidFill>
                <a:srgbClr val="000000"/>
              </a:solidFill>
              <a:latin typeface="Consolas" panose="020B0609020204030204" pitchFamily="49" charset="0"/>
              <a:ea typeface="Verdana" panose="020B0604030504040204" pitchFamily="34" charset="0"/>
            </a:endParaRPr>
          </a:p>
        </p:txBody>
      </p:sp>
      <p:pic>
        <p:nvPicPr>
          <p:cNvPr id="4" name="Picture 4" descr="Screenshot of the instances and autoscale settings. The initial instance count is 2. The scaling policy is Custom. The minimum number of VMs is 1. The maximum number of VMs is 10. The CPU threshold is 75%. The Duration in minutes is 10. The Number of VMs to increase by is 1. The CPU threshold is 25%. The Number of VMs to decrease by is 1">
            <a:extLst>
              <a:ext uri="{FF2B5EF4-FFF2-40B4-BE49-F238E27FC236}">
                <a16:creationId xmlns:a16="http://schemas.microsoft.com/office/drawing/2014/main" id="{555D6A07-C9D2-4567-8BD4-9D18A595AD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6012" y="1681943"/>
            <a:ext cx="6673801" cy="4373588"/>
          </a:xfrm>
          <a:prstGeom prst="rect">
            <a:avLst/>
          </a:prstGeom>
          <a:ln w="6350">
            <a:solidFill>
              <a:schemeClr val="bg1">
                <a:lumMod val="75000"/>
              </a:schemeClr>
            </a:solidFill>
          </a:ln>
        </p:spPr>
      </p:pic>
    </p:spTree>
    <p:extLst>
      <p:ext uri="{BB962C8B-B14F-4D97-AF65-F5344CB8AC3E}">
        <p14:creationId xmlns:p14="http://schemas.microsoft.com/office/powerpoint/2010/main" val="3263218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8FB20-46D2-4943-ADED-7641A1930BB9}"/>
              </a:ext>
            </a:extLst>
          </p:cNvPr>
          <p:cNvSpPr>
            <a:spLocks noGrp="1"/>
          </p:cNvSpPr>
          <p:nvPr>
            <p:ph type="title"/>
          </p:nvPr>
        </p:nvSpPr>
        <p:spPr/>
        <p:txBody>
          <a:bodyPr/>
          <a:lstStyle/>
          <a:p>
            <a:r>
              <a:rPr lang="en-US" dirty="0"/>
              <a:t>Demonstration – Virtual Machine Scaling</a:t>
            </a:r>
          </a:p>
        </p:txBody>
      </p:sp>
      <p:sp>
        <p:nvSpPr>
          <p:cNvPr id="26" name="Rectangle 25">
            <a:extLst>
              <a:ext uri="{FF2B5EF4-FFF2-40B4-BE49-F238E27FC236}">
                <a16:creationId xmlns:a16="http://schemas.microsoft.com/office/drawing/2014/main" id="{0BEFB359-20EB-4FF8-8FB8-ECA6887FB210}"/>
              </a:ext>
            </a:extLst>
          </p:cNvPr>
          <p:cNvSpPr/>
          <p:nvPr/>
        </p:nvSpPr>
        <p:spPr bwMode="auto">
          <a:xfrm>
            <a:off x="1811337" y="1522238"/>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dirty="0">
                <a:solidFill>
                  <a:schemeClr val="tx1"/>
                </a:solidFill>
              </a:rPr>
              <a:t>Create a scale out rule</a:t>
            </a:r>
          </a:p>
        </p:txBody>
      </p:sp>
      <p:cxnSp>
        <p:nvCxnSpPr>
          <p:cNvPr id="13" name="Straight Connector 12">
            <a:extLst>
              <a:ext uri="{FF2B5EF4-FFF2-40B4-BE49-F238E27FC236}">
                <a16:creationId xmlns:a16="http://schemas.microsoft.com/office/drawing/2014/main" id="{7665328E-AEB9-4203-A8F1-311B84F3EB14}"/>
              </a:ext>
              <a:ext uri="{C183D7F6-B498-43B3-948B-1728B52AA6E4}">
                <adec:decorative xmlns:adec="http://schemas.microsoft.com/office/drawing/2017/decorative" val="1"/>
              </a:ext>
            </a:extLst>
          </p:cNvPr>
          <p:cNvCxnSpPr>
            <a:cxnSpLocks/>
          </p:cNvCxnSpPr>
          <p:nvPr/>
        </p:nvCxnSpPr>
        <p:spPr>
          <a:xfrm>
            <a:off x="1806575" y="2674152"/>
            <a:ext cx="101568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51B4B466-163F-479F-8C60-490AB3C891D4}"/>
              </a:ext>
            </a:extLst>
          </p:cNvPr>
          <p:cNvSpPr/>
          <p:nvPr/>
        </p:nvSpPr>
        <p:spPr bwMode="auto">
          <a:xfrm>
            <a:off x="1811337" y="2790414"/>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dirty="0">
                <a:solidFill>
                  <a:schemeClr val="tx1"/>
                </a:solidFill>
              </a:rPr>
              <a:t>Create a scale in rule</a:t>
            </a:r>
          </a:p>
        </p:txBody>
      </p:sp>
      <p:cxnSp>
        <p:nvCxnSpPr>
          <p:cNvPr id="21" name="Straight Connector 20">
            <a:extLst>
              <a:ext uri="{FF2B5EF4-FFF2-40B4-BE49-F238E27FC236}">
                <a16:creationId xmlns:a16="http://schemas.microsoft.com/office/drawing/2014/main" id="{A6C1AE32-4967-493C-A078-C51C2A37D501}"/>
              </a:ext>
              <a:ext uri="{C183D7F6-B498-43B3-948B-1728B52AA6E4}">
                <adec:decorative xmlns:adec="http://schemas.microsoft.com/office/drawing/2017/decorative" val="1"/>
              </a:ext>
            </a:extLst>
          </p:cNvPr>
          <p:cNvCxnSpPr>
            <a:cxnSpLocks/>
          </p:cNvCxnSpPr>
          <p:nvPr/>
        </p:nvCxnSpPr>
        <p:spPr>
          <a:xfrm>
            <a:off x="1806575" y="3933076"/>
            <a:ext cx="101568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6588B806-90D9-45B0-838F-F581D244B4E1}"/>
              </a:ext>
              <a:ext uri="{C183D7F6-B498-43B3-948B-1728B52AA6E4}">
                <adec:decorative xmlns:adec="http://schemas.microsoft.com/office/drawing/2017/decorative" val="1"/>
              </a:ext>
            </a:extLst>
          </p:cNvPr>
          <p:cNvGrpSpPr/>
          <p:nvPr/>
        </p:nvGrpSpPr>
        <p:grpSpPr>
          <a:xfrm>
            <a:off x="809553" y="1668548"/>
            <a:ext cx="849857" cy="2056686"/>
            <a:chOff x="809553" y="1668548"/>
            <a:chExt cx="849857" cy="2056686"/>
          </a:xfrm>
        </p:grpSpPr>
        <p:pic>
          <p:nvPicPr>
            <p:cNvPr id="16" name="Picture 15">
              <a:extLst>
                <a:ext uri="{FF2B5EF4-FFF2-40B4-BE49-F238E27FC236}">
                  <a16:creationId xmlns:a16="http://schemas.microsoft.com/office/drawing/2014/main" id="{BA4B1ADE-94AD-4A61-884D-A62490C53ECB}"/>
                </a:ext>
              </a:extLst>
            </p:cNvPr>
            <p:cNvPicPr>
              <a:picLocks noChangeAspect="1"/>
            </p:cNvPicPr>
            <p:nvPr/>
          </p:nvPicPr>
          <p:blipFill>
            <a:blip r:embed="rId3"/>
            <a:stretch>
              <a:fillRect/>
            </a:stretch>
          </p:blipFill>
          <p:spPr>
            <a:xfrm>
              <a:off x="809553" y="1668548"/>
              <a:ext cx="849857" cy="837086"/>
            </a:xfrm>
            <a:prstGeom prst="rect">
              <a:avLst/>
            </a:prstGeom>
          </p:spPr>
        </p:pic>
        <p:pic>
          <p:nvPicPr>
            <p:cNvPr id="4" name="Graphic 3">
              <a:extLst>
                <a:ext uri="{FF2B5EF4-FFF2-40B4-BE49-F238E27FC236}">
                  <a16:creationId xmlns:a16="http://schemas.microsoft.com/office/drawing/2014/main" id="{A3367211-5DFF-496D-A0FA-086AB5B99F9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3370" y="1805980"/>
              <a:ext cx="562221" cy="562221"/>
            </a:xfrm>
            <a:prstGeom prst="rect">
              <a:avLst/>
            </a:prstGeom>
          </p:spPr>
        </p:pic>
        <p:pic>
          <p:nvPicPr>
            <p:cNvPr id="17" name="Picture 16">
              <a:extLst>
                <a:ext uri="{FF2B5EF4-FFF2-40B4-BE49-F238E27FC236}">
                  <a16:creationId xmlns:a16="http://schemas.microsoft.com/office/drawing/2014/main" id="{B86010E8-9E35-402A-BB20-1F4693D0FF12}"/>
                </a:ext>
              </a:extLst>
            </p:cNvPr>
            <p:cNvPicPr>
              <a:picLocks noChangeAspect="1"/>
            </p:cNvPicPr>
            <p:nvPr/>
          </p:nvPicPr>
          <p:blipFill>
            <a:blip r:embed="rId3"/>
            <a:stretch>
              <a:fillRect/>
            </a:stretch>
          </p:blipFill>
          <p:spPr>
            <a:xfrm>
              <a:off x="809553" y="2888148"/>
              <a:ext cx="849857" cy="837086"/>
            </a:xfrm>
            <a:prstGeom prst="rect">
              <a:avLst/>
            </a:prstGeom>
          </p:spPr>
        </p:pic>
        <p:pic>
          <p:nvPicPr>
            <p:cNvPr id="6" name="Graphic 5">
              <a:extLst>
                <a:ext uri="{FF2B5EF4-FFF2-40B4-BE49-F238E27FC236}">
                  <a16:creationId xmlns:a16="http://schemas.microsoft.com/office/drawing/2014/main" id="{E1D6BE04-B0F2-44E5-946D-52E4E1027F4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21332" y="3093543"/>
              <a:ext cx="426296" cy="426296"/>
            </a:xfrm>
            <a:prstGeom prst="rect">
              <a:avLst/>
            </a:prstGeom>
          </p:spPr>
        </p:pic>
      </p:grpSp>
    </p:spTree>
    <p:extLst>
      <p:ext uri="{BB962C8B-B14F-4D97-AF65-F5344CB8AC3E}">
        <p14:creationId xmlns:p14="http://schemas.microsoft.com/office/powerpoint/2010/main" val="18449921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Virtual Machines</a:t>
            </a:r>
          </a:p>
        </p:txBody>
      </p:sp>
      <p:pic>
        <p:nvPicPr>
          <p:cNvPr id="2" name="Picture 1" descr="Icon of three circles inside three squares">
            <a:extLst>
              <a:ext uri="{FF2B5EF4-FFF2-40B4-BE49-F238E27FC236}">
                <a16:creationId xmlns:a16="http://schemas.microsoft.com/office/drawing/2014/main" id="{CB4D4FC5-5955-464F-BBA1-0CDE0E05BD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7400" y="2878701"/>
            <a:ext cx="1295971" cy="1295971"/>
          </a:xfrm>
          <a:prstGeom prst="rect">
            <a:avLst/>
          </a:prstGeom>
        </p:spPr>
      </p:pic>
    </p:spTree>
    <p:extLst>
      <p:ext uri="{BB962C8B-B14F-4D97-AF65-F5344CB8AC3E}">
        <p14:creationId xmlns:p14="http://schemas.microsoft.com/office/powerpoint/2010/main" val="3664742447"/>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98E0C-928F-94DD-8701-C133525FE326}"/>
              </a:ext>
            </a:extLst>
          </p:cNvPr>
          <p:cNvSpPr>
            <a:spLocks noGrp="1"/>
          </p:cNvSpPr>
          <p:nvPr>
            <p:ph type="title"/>
          </p:nvPr>
        </p:nvSpPr>
        <p:spPr/>
        <p:txBody>
          <a:bodyPr/>
          <a:lstStyle/>
          <a:p>
            <a:r>
              <a:rPr lang="en-GB" dirty="0"/>
              <a:t>Knowledge Check</a:t>
            </a:r>
          </a:p>
        </p:txBody>
      </p:sp>
      <p:pic>
        <p:nvPicPr>
          <p:cNvPr id="4" name="Picture 3">
            <a:extLst>
              <a:ext uri="{FF2B5EF4-FFF2-40B4-BE49-F238E27FC236}">
                <a16:creationId xmlns:a16="http://schemas.microsoft.com/office/drawing/2014/main" id="{44DA960A-DA35-45C1-16B0-47FDA66604D8}"/>
              </a:ext>
            </a:extLst>
          </p:cNvPr>
          <p:cNvPicPr>
            <a:picLocks noChangeAspect="1"/>
          </p:cNvPicPr>
          <p:nvPr/>
        </p:nvPicPr>
        <p:blipFill>
          <a:blip r:embed="rId3"/>
          <a:stretch>
            <a:fillRect/>
          </a:stretch>
        </p:blipFill>
        <p:spPr>
          <a:xfrm>
            <a:off x="465138" y="1488276"/>
            <a:ext cx="8199831" cy="4442845"/>
          </a:xfrm>
          <a:prstGeom prst="rect">
            <a:avLst/>
          </a:prstGeom>
        </p:spPr>
      </p:pic>
    </p:spTree>
    <p:extLst>
      <p:ext uri="{BB962C8B-B14F-4D97-AF65-F5344CB8AC3E}">
        <p14:creationId xmlns:p14="http://schemas.microsoft.com/office/powerpoint/2010/main" val="283598609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Summary and Resources – Configure Virtual Machine Availability</a:t>
            </a:r>
          </a:p>
        </p:txBody>
      </p:sp>
      <p:sp>
        <p:nvSpPr>
          <p:cNvPr id="4" name="Rectangle 3">
            <a:extLst>
              <a:ext uri="{FF2B5EF4-FFF2-40B4-BE49-F238E27FC236}">
                <a16:creationId xmlns:a16="http://schemas.microsoft.com/office/drawing/2014/main" id="{99CEA47A-6547-4050-BEF3-BA184418296B}"/>
              </a:ext>
            </a:extLst>
          </p:cNvPr>
          <p:cNvSpPr/>
          <p:nvPr/>
        </p:nvSpPr>
        <p:spPr bwMode="auto">
          <a:xfrm>
            <a:off x="427039" y="1268095"/>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latin typeface="+mj-lt"/>
              </a:rPr>
              <a:t>Knowledge Check Questions</a:t>
            </a:r>
          </a:p>
        </p:txBody>
      </p:sp>
      <p:sp>
        <p:nvSpPr>
          <p:cNvPr id="5" name="Rectangle 4">
            <a:extLst>
              <a:ext uri="{FF2B5EF4-FFF2-40B4-BE49-F238E27FC236}">
                <a16:creationId xmlns:a16="http://schemas.microsoft.com/office/drawing/2014/main" id="{9267AD01-F0D9-4222-9157-302AAE29FF26}"/>
              </a:ext>
            </a:extLst>
          </p:cNvPr>
          <p:cNvSpPr/>
          <p:nvPr/>
        </p:nvSpPr>
        <p:spPr bwMode="auto">
          <a:xfrm>
            <a:off x="4876800" y="1268095"/>
            <a:ext cx="7132320"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latin typeface="+mj-lt"/>
              </a:rPr>
              <a:t>Microsoft Learn Modules (docs.microsoft.com/Learn)</a:t>
            </a:r>
          </a:p>
        </p:txBody>
      </p:sp>
      <p:grpSp>
        <p:nvGrpSpPr>
          <p:cNvPr id="10" name="Group 9">
            <a:extLst>
              <a:ext uri="{FF2B5EF4-FFF2-40B4-BE49-F238E27FC236}">
                <a16:creationId xmlns:a16="http://schemas.microsoft.com/office/drawing/2014/main" id="{0C36FAE3-25BB-4979-9458-BD1EE1639C09}"/>
              </a:ext>
              <a:ext uri="{C183D7F6-B498-43B3-948B-1728B52AA6E4}">
                <adec:decorative xmlns:adec="http://schemas.microsoft.com/office/drawing/2017/decorative" val="1"/>
              </a:ext>
            </a:extLst>
          </p:cNvPr>
          <p:cNvGrpSpPr/>
          <p:nvPr/>
        </p:nvGrpSpPr>
        <p:grpSpPr>
          <a:xfrm>
            <a:off x="4876624" y="2010703"/>
            <a:ext cx="7132496" cy="1824318"/>
            <a:chOff x="4876624" y="2010703"/>
            <a:chExt cx="7132496" cy="1404864"/>
          </a:xfrm>
        </p:grpSpPr>
        <p:sp>
          <p:nvSpPr>
            <p:cNvPr id="6" name="Rectangle 5">
              <a:extLst>
                <a:ext uri="{FF2B5EF4-FFF2-40B4-BE49-F238E27FC236}">
                  <a16:creationId xmlns:a16="http://schemas.microsoft.com/office/drawing/2014/main" id="{FBB9BCA6-470A-4AA8-A4F2-96EF8BEFDC84}"/>
                </a:ext>
              </a:extLst>
            </p:cNvPr>
            <p:cNvSpPr/>
            <p:nvPr/>
          </p:nvSpPr>
          <p:spPr>
            <a:xfrm>
              <a:off x="4876624" y="2010703"/>
              <a:ext cx="7132320"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728" tIns="106040" rIns="106040" bIns="106040" numCol="1" spcCol="1270" anchor="ctr" anchorCtr="0">
              <a:noAutofit/>
            </a:bodyPr>
            <a:lstStyle/>
            <a:p>
              <a:pPr defTabSz="800100">
                <a:spcBef>
                  <a:spcPct val="0"/>
                </a:spcBef>
                <a:spcAft>
                  <a:spcPct val="35000"/>
                </a:spcAft>
              </a:pPr>
              <a:r>
                <a:rPr lang="en-US" sz="2000" dirty="0">
                  <a:hlinkClick r:id="rId3"/>
                </a:rPr>
                <a:t>Build a scalable application with virtual machine scale sets </a:t>
              </a:r>
              <a:endParaRPr lang="en-US" sz="2000" dirty="0">
                <a:solidFill>
                  <a:schemeClr val="tx1"/>
                </a:solidFill>
              </a:endParaRPr>
            </a:p>
          </p:txBody>
        </p:sp>
        <p:cxnSp>
          <p:nvCxnSpPr>
            <p:cNvPr id="7" name="Straight Connector 6">
              <a:extLst>
                <a:ext uri="{FF2B5EF4-FFF2-40B4-BE49-F238E27FC236}">
                  <a16:creationId xmlns:a16="http://schemas.microsoft.com/office/drawing/2014/main" id="{2EE64B8D-4B71-46B0-BAB2-6640998B9CCB}"/>
                </a:ext>
                <a:ext uri="{C183D7F6-B498-43B3-948B-1728B52AA6E4}">
                  <adec:decorative xmlns:adec="http://schemas.microsoft.com/office/drawing/2017/decorative" val="1"/>
                </a:ext>
              </a:extLst>
            </p:cNvPr>
            <p:cNvCxnSpPr>
              <a:cxnSpLocks/>
            </p:cNvCxnSpPr>
            <p:nvPr/>
          </p:nvCxnSpPr>
          <p:spPr>
            <a:xfrm>
              <a:off x="4876800" y="2661871"/>
              <a:ext cx="7132320"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08488AB2-5B80-4F67-9D74-E3C563B9F693}"/>
                </a:ext>
              </a:extLst>
            </p:cNvPr>
            <p:cNvSpPr/>
            <p:nvPr/>
          </p:nvSpPr>
          <p:spPr>
            <a:xfrm>
              <a:off x="4876624" y="2764399"/>
              <a:ext cx="7132320"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728" tIns="106040" rIns="106040" bIns="106040" numCol="1" spcCol="1270" anchor="ctr" anchorCtr="0">
              <a:noAutofit/>
            </a:bodyPr>
            <a:lstStyle/>
            <a:p>
              <a:pPr defTabSz="800100">
                <a:spcBef>
                  <a:spcPct val="0"/>
                </a:spcBef>
                <a:spcAft>
                  <a:spcPct val="35000"/>
                </a:spcAft>
              </a:pPr>
              <a:r>
                <a:rPr lang="en-US" sz="2000" dirty="0">
                  <a:hlinkClick r:id="rId4"/>
                </a:rPr>
                <a:t>Implement scale and high availability with Windows Server VM </a:t>
              </a:r>
              <a:endParaRPr lang="en-US" sz="2000" dirty="0">
                <a:solidFill>
                  <a:schemeClr val="tx1"/>
                </a:solidFill>
              </a:endParaRPr>
            </a:p>
          </p:txBody>
        </p:sp>
        <p:cxnSp>
          <p:nvCxnSpPr>
            <p:cNvPr id="9" name="Straight Connector 8">
              <a:extLst>
                <a:ext uri="{FF2B5EF4-FFF2-40B4-BE49-F238E27FC236}">
                  <a16:creationId xmlns:a16="http://schemas.microsoft.com/office/drawing/2014/main" id="{5598B1C6-6B27-488F-BB20-E2109DA0CDE2}"/>
                </a:ext>
                <a:ext uri="{C183D7F6-B498-43B3-948B-1728B52AA6E4}">
                  <adec:decorative xmlns:adec="http://schemas.microsoft.com/office/drawing/2017/decorative" val="1"/>
                </a:ext>
              </a:extLst>
            </p:cNvPr>
            <p:cNvCxnSpPr>
              <a:cxnSpLocks/>
            </p:cNvCxnSpPr>
            <p:nvPr/>
          </p:nvCxnSpPr>
          <p:spPr>
            <a:xfrm>
              <a:off x="4876800" y="3415567"/>
              <a:ext cx="7132320"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pic>
        <p:nvPicPr>
          <p:cNvPr id="3" name="Picture 2">
            <a:extLst>
              <a:ext uri="{FF2B5EF4-FFF2-40B4-BE49-F238E27FC236}">
                <a16:creationId xmlns:a16="http://schemas.microsoft.com/office/drawing/2014/main" id="{4E2D225B-EB30-4D04-A66E-A8A0A1A66B5E}"/>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28397" y="2559343"/>
            <a:ext cx="1494645" cy="2173707"/>
          </a:xfrm>
          <a:prstGeom prst="rect">
            <a:avLst/>
          </a:prstGeom>
        </p:spPr>
      </p:pic>
    </p:spTree>
    <p:extLst>
      <p:ext uri="{BB962C8B-B14F-4D97-AF65-F5344CB8AC3E}">
        <p14:creationId xmlns:p14="http://schemas.microsoft.com/office/powerpoint/2010/main" val="278065285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9" y="3247963"/>
            <a:ext cx="9240836" cy="498598"/>
          </a:xfrm>
        </p:spPr>
        <p:txBody>
          <a:bodyPr/>
          <a:lstStyle/>
          <a:p>
            <a:r>
              <a:rPr lang="en-US" dirty="0"/>
              <a:t>Configure Virtual Machine Extensions</a:t>
            </a:r>
          </a:p>
        </p:txBody>
      </p:sp>
      <p:pic>
        <p:nvPicPr>
          <p:cNvPr id="5" name="Picture 4" descr="Icon of arrow pointing in four opposite directions">
            <a:extLst>
              <a:ext uri="{FF2B5EF4-FFF2-40B4-BE49-F238E27FC236}">
                <a16:creationId xmlns:a16="http://schemas.microsoft.com/office/drawing/2014/main" id="{6913F2D4-702A-40E3-9CE5-4E1410EE1E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04837" y="2958310"/>
            <a:ext cx="1092990" cy="1092990"/>
          </a:xfrm>
          <a:prstGeom prst="rect">
            <a:avLst/>
          </a:prstGeom>
        </p:spPr>
      </p:pic>
    </p:spTree>
    <p:extLst>
      <p:ext uri="{BB962C8B-B14F-4D97-AF65-F5344CB8AC3E}">
        <p14:creationId xmlns:p14="http://schemas.microsoft.com/office/powerpoint/2010/main" val="128868251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a:xfrm>
            <a:off x="465139" y="2676526"/>
            <a:ext cx="2506662" cy="1641475"/>
          </a:xfrm>
        </p:spPr>
        <p:txBody>
          <a:bodyPr/>
          <a:lstStyle/>
          <a:p>
            <a:r>
              <a:rPr lang="en-US" dirty="0"/>
              <a:t>Configure Virtual Machine Extensions Introduction</a:t>
            </a:r>
          </a:p>
        </p:txBody>
      </p:sp>
      <p:sp>
        <p:nvSpPr>
          <p:cNvPr id="22" name="Rectangle 21">
            <a:extLst>
              <a:ext uri="{FF2B5EF4-FFF2-40B4-BE49-F238E27FC236}">
                <a16:creationId xmlns:a16="http://schemas.microsoft.com/office/drawing/2014/main" id="{84FC1CEA-4990-4177-B895-19B972555AB5}"/>
              </a:ext>
            </a:extLst>
          </p:cNvPr>
          <p:cNvSpPr/>
          <p:nvPr/>
        </p:nvSpPr>
        <p:spPr>
          <a:xfrm>
            <a:off x="4559657" y="582453"/>
            <a:ext cx="6554482" cy="52532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000" dirty="0">
                <a:solidFill>
                  <a:schemeClr val="tx1"/>
                </a:solidFill>
              </a:rPr>
              <a:t>Implement Virtual Machine Extensions</a:t>
            </a:r>
          </a:p>
        </p:txBody>
      </p:sp>
      <p:sp>
        <p:nvSpPr>
          <p:cNvPr id="21" name="Rectangle 20">
            <a:extLst>
              <a:ext uri="{FF2B5EF4-FFF2-40B4-BE49-F238E27FC236}">
                <a16:creationId xmlns:a16="http://schemas.microsoft.com/office/drawing/2014/main" id="{A9C0759B-2500-4638-8032-E8E600D9EFD8}"/>
              </a:ext>
            </a:extLst>
          </p:cNvPr>
          <p:cNvSpPr/>
          <p:nvPr/>
        </p:nvSpPr>
        <p:spPr>
          <a:xfrm>
            <a:off x="4559657" y="1141104"/>
            <a:ext cx="6554482" cy="52532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000" dirty="0">
                <a:solidFill>
                  <a:schemeClr val="tx1"/>
                </a:solidFill>
              </a:rPr>
              <a:t>Implement Custom Script Extensions</a:t>
            </a:r>
          </a:p>
        </p:txBody>
      </p:sp>
      <p:sp>
        <p:nvSpPr>
          <p:cNvPr id="19" name="Rectangle 18">
            <a:extLst>
              <a:ext uri="{FF2B5EF4-FFF2-40B4-BE49-F238E27FC236}">
                <a16:creationId xmlns:a16="http://schemas.microsoft.com/office/drawing/2014/main" id="{9E53A70C-648D-4FAE-9520-9C464DF68255}"/>
              </a:ext>
            </a:extLst>
          </p:cNvPr>
          <p:cNvSpPr/>
          <p:nvPr/>
        </p:nvSpPr>
        <p:spPr>
          <a:xfrm>
            <a:off x="4559657" y="1754564"/>
            <a:ext cx="6554482" cy="52532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000" dirty="0">
                <a:solidFill>
                  <a:schemeClr val="tx1"/>
                </a:solidFill>
              </a:rPr>
              <a:t>Implement Desired State Configuration</a:t>
            </a:r>
          </a:p>
        </p:txBody>
      </p:sp>
      <p:sp>
        <p:nvSpPr>
          <p:cNvPr id="20" name="Rectangle 19">
            <a:extLst>
              <a:ext uri="{FF2B5EF4-FFF2-40B4-BE49-F238E27FC236}">
                <a16:creationId xmlns:a16="http://schemas.microsoft.com/office/drawing/2014/main" id="{6644BEEB-2FEB-4275-A0E1-97D612D4AE2D}"/>
              </a:ext>
            </a:extLst>
          </p:cNvPr>
          <p:cNvSpPr/>
          <p:nvPr/>
        </p:nvSpPr>
        <p:spPr>
          <a:xfrm>
            <a:off x="4559657" y="2361099"/>
            <a:ext cx="6554482" cy="52532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000" dirty="0">
                <a:solidFill>
                  <a:schemeClr val="tx1"/>
                </a:solidFill>
              </a:rPr>
              <a:t>Demonstration – Custom Script Extension (optional)</a:t>
            </a:r>
          </a:p>
        </p:txBody>
      </p:sp>
      <p:sp>
        <p:nvSpPr>
          <p:cNvPr id="4" name="TextBox 3">
            <a:extLst>
              <a:ext uri="{FF2B5EF4-FFF2-40B4-BE49-F238E27FC236}">
                <a16:creationId xmlns:a16="http://schemas.microsoft.com/office/drawing/2014/main" id="{317FF5D5-8404-4DE8-910D-BC321AB0D465}"/>
              </a:ext>
            </a:extLst>
          </p:cNvPr>
          <p:cNvSpPr txBox="1"/>
          <p:nvPr/>
        </p:nvSpPr>
        <p:spPr>
          <a:xfrm>
            <a:off x="4559657" y="2886423"/>
            <a:ext cx="3068638" cy="615553"/>
          </a:xfrm>
          <a:prstGeom prst="rect">
            <a:avLst/>
          </a:prstGeom>
          <a:noFill/>
        </p:spPr>
        <p:txBody>
          <a:bodyPr wrap="square" lIns="0" tIns="0" rIns="0" bIns="0" rtlCol="0" anchor="ctr">
            <a:noAutofit/>
          </a:bodyPr>
          <a:lstStyle/>
          <a:p>
            <a:pPr>
              <a:spcBef>
                <a:spcPct val="0"/>
              </a:spcBef>
              <a:spcAft>
                <a:spcPts val="600"/>
              </a:spcAft>
            </a:pPr>
            <a:r>
              <a:rPr lang="en-US" sz="2000" dirty="0"/>
              <a:t>Summary and Resources</a:t>
            </a:r>
          </a:p>
        </p:txBody>
      </p:sp>
      <p:grpSp>
        <p:nvGrpSpPr>
          <p:cNvPr id="5" name="Group 4">
            <a:extLst>
              <a:ext uri="{FF2B5EF4-FFF2-40B4-BE49-F238E27FC236}">
                <a16:creationId xmlns:a16="http://schemas.microsoft.com/office/drawing/2014/main" id="{2342EE2C-59E9-458E-86D8-EFF5A289BB66}"/>
              </a:ext>
              <a:ext uri="{C183D7F6-B498-43B3-948B-1728B52AA6E4}">
                <adec:decorative xmlns:adec="http://schemas.microsoft.com/office/drawing/2017/decorative" val="1"/>
              </a:ext>
            </a:extLst>
          </p:cNvPr>
          <p:cNvGrpSpPr/>
          <p:nvPr/>
        </p:nvGrpSpPr>
        <p:grpSpPr>
          <a:xfrm>
            <a:off x="3847244" y="582453"/>
            <a:ext cx="567791" cy="2896225"/>
            <a:chOff x="3875236" y="969889"/>
            <a:chExt cx="567791" cy="2896225"/>
          </a:xfrm>
        </p:grpSpPr>
        <p:grpSp>
          <p:nvGrpSpPr>
            <p:cNvPr id="3" name="Group 2">
              <a:extLst>
                <a:ext uri="{FF2B5EF4-FFF2-40B4-BE49-F238E27FC236}">
                  <a16:creationId xmlns:a16="http://schemas.microsoft.com/office/drawing/2014/main" id="{DCEA3E63-8BE7-4DD6-A46D-42D3845F38B6}"/>
                </a:ext>
              </a:extLst>
            </p:cNvPr>
            <p:cNvGrpSpPr/>
            <p:nvPr/>
          </p:nvGrpSpPr>
          <p:grpSpPr>
            <a:xfrm>
              <a:off x="3875236" y="969889"/>
              <a:ext cx="556809" cy="2280672"/>
              <a:chOff x="3807232" y="969889"/>
              <a:chExt cx="905258" cy="3930132"/>
            </a:xfrm>
          </p:grpSpPr>
          <p:pic>
            <p:nvPicPr>
              <p:cNvPr id="10" name="Picture 9" descr="Icon of an arrow that is branched to left and right">
                <a:extLst>
                  <a:ext uri="{FF2B5EF4-FFF2-40B4-BE49-F238E27FC236}">
                    <a16:creationId xmlns:a16="http://schemas.microsoft.com/office/drawing/2014/main" id="{04A0CF56-36E9-4391-A314-81DAD3F0E4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07234" y="969889"/>
                <a:ext cx="905256" cy="905256"/>
              </a:xfrm>
              <a:prstGeom prst="rect">
                <a:avLst/>
              </a:prstGeom>
            </p:spPr>
          </p:pic>
          <p:pic>
            <p:nvPicPr>
              <p:cNvPr id="9" name="Picture 8" descr="Icon of a screen with square, isosceles triangle and circle shapes in it">
                <a:extLst>
                  <a:ext uri="{FF2B5EF4-FFF2-40B4-BE49-F238E27FC236}">
                    <a16:creationId xmlns:a16="http://schemas.microsoft.com/office/drawing/2014/main" id="{849DF03F-3D65-4524-919F-B88E809ADCA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07234" y="1979198"/>
                <a:ext cx="905256" cy="903731"/>
              </a:xfrm>
              <a:prstGeom prst="rect">
                <a:avLst/>
              </a:prstGeom>
            </p:spPr>
          </p:pic>
          <p:pic>
            <p:nvPicPr>
              <p:cNvPr id="8" name="Picture 7" descr="Icon of a series of squares arranged in a square patten">
                <a:extLst>
                  <a:ext uri="{FF2B5EF4-FFF2-40B4-BE49-F238E27FC236}">
                    <a16:creationId xmlns:a16="http://schemas.microsoft.com/office/drawing/2014/main" id="{3A348D13-E4CE-4ECD-826B-199A3373642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07233" y="2986981"/>
                <a:ext cx="905256" cy="903731"/>
              </a:xfrm>
              <a:prstGeom prst="rect">
                <a:avLst/>
              </a:prstGeom>
            </p:spPr>
          </p:pic>
          <p:pic>
            <p:nvPicPr>
              <p:cNvPr id="7" name="Picture 6" descr="Icon of a webpage showing a person on the screen">
                <a:extLst>
                  <a:ext uri="{FF2B5EF4-FFF2-40B4-BE49-F238E27FC236}">
                    <a16:creationId xmlns:a16="http://schemas.microsoft.com/office/drawing/2014/main" id="{2F92625E-8850-46C2-B715-BC246E08394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07232" y="3994765"/>
                <a:ext cx="905256" cy="905256"/>
              </a:xfrm>
              <a:prstGeom prst="rect">
                <a:avLst/>
              </a:prstGeom>
            </p:spPr>
          </p:pic>
        </p:grpSp>
        <p:grpSp>
          <p:nvGrpSpPr>
            <p:cNvPr id="14" name="Group 13">
              <a:extLst>
                <a:ext uri="{FF2B5EF4-FFF2-40B4-BE49-F238E27FC236}">
                  <a16:creationId xmlns:a16="http://schemas.microsoft.com/office/drawing/2014/main" id="{D7B028AE-E5CD-41B2-9EF2-54A7F02C1827}"/>
                </a:ext>
              </a:extLst>
            </p:cNvPr>
            <p:cNvGrpSpPr/>
            <p:nvPr/>
          </p:nvGrpSpPr>
          <p:grpSpPr>
            <a:xfrm>
              <a:off x="3886219" y="3331523"/>
              <a:ext cx="556808" cy="534591"/>
              <a:chOff x="10493727" y="629664"/>
              <a:chExt cx="519000" cy="503150"/>
            </a:xfrm>
          </p:grpSpPr>
          <p:pic>
            <p:nvPicPr>
              <p:cNvPr id="15" name="Picture 14">
                <a:extLst>
                  <a:ext uri="{FF2B5EF4-FFF2-40B4-BE49-F238E27FC236}">
                    <a16:creationId xmlns:a16="http://schemas.microsoft.com/office/drawing/2014/main" id="{C175BC77-9515-4236-8B2E-92B63C0C2FED}"/>
                  </a:ext>
                </a:extLst>
              </p:cNvPr>
              <p:cNvPicPr>
                <a:picLocks noChangeAspect="1"/>
              </p:cNvPicPr>
              <p:nvPr/>
            </p:nvPicPr>
            <p:blipFill>
              <a:blip r:embed="rId7"/>
              <a:stretch>
                <a:fillRect/>
              </a:stretch>
            </p:blipFill>
            <p:spPr>
              <a:xfrm>
                <a:off x="10493727" y="629664"/>
                <a:ext cx="519000" cy="503150"/>
              </a:xfrm>
              <a:prstGeom prst="rect">
                <a:avLst/>
              </a:prstGeom>
            </p:spPr>
          </p:pic>
          <p:grpSp>
            <p:nvGrpSpPr>
              <p:cNvPr id="16" name="Group 15">
                <a:extLst>
                  <a:ext uri="{FF2B5EF4-FFF2-40B4-BE49-F238E27FC236}">
                    <a16:creationId xmlns:a16="http://schemas.microsoft.com/office/drawing/2014/main" id="{462A985D-3B66-4F6D-B785-149E4CE4B82B}"/>
                  </a:ext>
                </a:extLst>
              </p:cNvPr>
              <p:cNvGrpSpPr/>
              <p:nvPr/>
            </p:nvGrpSpPr>
            <p:grpSpPr>
              <a:xfrm>
                <a:off x="10604345" y="727773"/>
                <a:ext cx="297764" cy="272864"/>
                <a:chOff x="3876178" y="3413953"/>
                <a:chExt cx="297764" cy="255320"/>
              </a:xfrm>
            </p:grpSpPr>
            <p:sp>
              <p:nvSpPr>
                <p:cNvPr id="17" name="Freeform: Shape 16">
                  <a:extLst>
                    <a:ext uri="{FF2B5EF4-FFF2-40B4-BE49-F238E27FC236}">
                      <a16:creationId xmlns:a16="http://schemas.microsoft.com/office/drawing/2014/main" id="{A562D475-A28A-49F6-B8BE-2E8D5CB6046E}"/>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EEDA9C34-7A29-4309-8DC7-2C52677A8F07}"/>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F822D1F2-AD41-4B66-94C9-DC16C7376617}"/>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BF2C3EC7-EB5C-4100-9924-5461A3B48CF6}"/>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C821F857-8179-47AF-82A2-8E13C3B231CD}"/>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1186C6B3-32F1-44C9-85CB-1A39E64C2E8B}"/>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684B6212-FB09-4C23-8449-FA4E81A4D294}"/>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4678B3F6-7DCC-423D-9BA3-1BCCA7C33B4D}"/>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dirty="0"/>
                </a:p>
              </p:txBody>
            </p:sp>
          </p:grpSp>
        </p:grpSp>
      </p:grpSp>
    </p:spTree>
    <p:extLst>
      <p:ext uri="{BB962C8B-B14F-4D97-AF65-F5344CB8AC3E}">
        <p14:creationId xmlns:p14="http://schemas.microsoft.com/office/powerpoint/2010/main" val="95468804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sz="2800" dirty="0">
                <a:solidFill>
                  <a:schemeClr val="tx1"/>
                </a:solidFill>
              </a:rPr>
              <a:t>Implement </a:t>
            </a:r>
            <a:r>
              <a:rPr lang="en-US" dirty="0"/>
              <a:t>Virtual Machine Extensions</a:t>
            </a:r>
          </a:p>
        </p:txBody>
      </p:sp>
      <p:sp>
        <p:nvSpPr>
          <p:cNvPr id="5" name="Rectangle 4">
            <a:extLst>
              <a:ext uri="{FF2B5EF4-FFF2-40B4-BE49-F238E27FC236}">
                <a16:creationId xmlns:a16="http://schemas.microsoft.com/office/drawing/2014/main" id="{FA2CBDEF-1A4F-467A-A9BC-A43438E0DDBB}"/>
              </a:ext>
            </a:extLst>
          </p:cNvPr>
          <p:cNvSpPr/>
          <p:nvPr/>
        </p:nvSpPr>
        <p:spPr>
          <a:xfrm>
            <a:off x="427038" y="1192213"/>
            <a:ext cx="6888162" cy="13716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dirty="0">
                <a:solidFill>
                  <a:schemeClr val="tx1"/>
                </a:solidFill>
              </a:rPr>
              <a:t>Extensions are small applications that provide</a:t>
            </a:r>
            <a:br>
              <a:rPr lang="en-US" sz="2200" dirty="0">
                <a:solidFill>
                  <a:schemeClr val="tx1"/>
                </a:solidFill>
              </a:rPr>
            </a:br>
            <a:r>
              <a:rPr lang="en-US" sz="2200" dirty="0">
                <a:solidFill>
                  <a:schemeClr val="tx1"/>
                </a:solidFill>
              </a:rPr>
              <a:t>post-deployment VM configuration and </a:t>
            </a:r>
            <a:br>
              <a:rPr lang="en-US" sz="2200" dirty="0">
                <a:solidFill>
                  <a:schemeClr val="tx1"/>
                </a:solidFill>
              </a:rPr>
            </a:br>
            <a:r>
              <a:rPr lang="en-US" sz="2200" dirty="0">
                <a:solidFill>
                  <a:schemeClr val="tx1"/>
                </a:solidFill>
              </a:rPr>
              <a:t>automation tasks</a:t>
            </a:r>
          </a:p>
        </p:txBody>
      </p:sp>
      <p:sp>
        <p:nvSpPr>
          <p:cNvPr id="6" name="Rectangle 5">
            <a:extLst>
              <a:ext uri="{FF2B5EF4-FFF2-40B4-BE49-F238E27FC236}">
                <a16:creationId xmlns:a16="http://schemas.microsoft.com/office/drawing/2014/main" id="{D33CD246-A2AD-4ACB-BA58-BE235FB69D30}"/>
              </a:ext>
            </a:extLst>
          </p:cNvPr>
          <p:cNvSpPr/>
          <p:nvPr/>
        </p:nvSpPr>
        <p:spPr>
          <a:xfrm>
            <a:off x="427038" y="2683656"/>
            <a:ext cx="6888162" cy="13716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dirty="0">
                <a:solidFill>
                  <a:schemeClr val="tx1"/>
                </a:solidFill>
              </a:rPr>
              <a:t>Managed with Azure CLI, PowerShell, Azure Resource Manager templates, and the Azure portal</a:t>
            </a:r>
          </a:p>
        </p:txBody>
      </p:sp>
      <p:sp>
        <p:nvSpPr>
          <p:cNvPr id="22" name="Rectangle 21">
            <a:extLst>
              <a:ext uri="{FF2B5EF4-FFF2-40B4-BE49-F238E27FC236}">
                <a16:creationId xmlns:a16="http://schemas.microsoft.com/office/drawing/2014/main" id="{4AF496D9-6133-41F3-A8A8-33633EE17CCA}"/>
              </a:ext>
            </a:extLst>
          </p:cNvPr>
          <p:cNvSpPr/>
          <p:nvPr/>
        </p:nvSpPr>
        <p:spPr>
          <a:xfrm>
            <a:off x="427038" y="4205364"/>
            <a:ext cx="6888162" cy="128318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dirty="0">
                <a:solidFill>
                  <a:schemeClr val="tx1"/>
                </a:solidFill>
              </a:rPr>
              <a:t>Bundled with a new VM deployment or run against</a:t>
            </a:r>
            <a:br>
              <a:rPr lang="en-US" sz="2200" dirty="0">
                <a:solidFill>
                  <a:schemeClr val="tx1"/>
                </a:solidFill>
              </a:rPr>
            </a:br>
            <a:r>
              <a:rPr lang="en-US" sz="2200" dirty="0">
                <a:solidFill>
                  <a:schemeClr val="tx1"/>
                </a:solidFill>
              </a:rPr>
              <a:t>any existing system</a:t>
            </a:r>
          </a:p>
        </p:txBody>
      </p:sp>
      <p:sp>
        <p:nvSpPr>
          <p:cNvPr id="23" name="Rectangle 22">
            <a:extLst>
              <a:ext uri="{FF2B5EF4-FFF2-40B4-BE49-F238E27FC236}">
                <a16:creationId xmlns:a16="http://schemas.microsoft.com/office/drawing/2014/main" id="{BEF69BDC-8E31-417E-9E24-42BBB2B23FA1}"/>
              </a:ext>
            </a:extLst>
          </p:cNvPr>
          <p:cNvSpPr/>
          <p:nvPr/>
        </p:nvSpPr>
        <p:spPr>
          <a:xfrm>
            <a:off x="416295" y="5599748"/>
            <a:ext cx="6888162" cy="76199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dirty="0">
                <a:solidFill>
                  <a:schemeClr val="tx1"/>
                </a:solidFill>
              </a:rPr>
              <a:t>Different for Windows and Linux machines</a:t>
            </a:r>
          </a:p>
        </p:txBody>
      </p:sp>
      <p:sp>
        <p:nvSpPr>
          <p:cNvPr id="7" name="Rectangle 6">
            <a:extLst>
              <a:ext uri="{FF2B5EF4-FFF2-40B4-BE49-F238E27FC236}">
                <a16:creationId xmlns:a16="http://schemas.microsoft.com/office/drawing/2014/main" id="{AFF931A3-2AE3-452C-97FC-115963E22A6C}"/>
              </a:ext>
              <a:ext uri="{C183D7F6-B498-43B3-948B-1728B52AA6E4}">
                <adec:decorative xmlns:adec="http://schemas.microsoft.com/office/drawing/2017/decorative" val="1"/>
              </a:ext>
            </a:extLst>
          </p:cNvPr>
          <p:cNvSpPr/>
          <p:nvPr/>
        </p:nvSpPr>
        <p:spPr bwMode="auto">
          <a:xfrm>
            <a:off x="7480299" y="1192213"/>
            <a:ext cx="4539881"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dirty="0">
              <a:solidFill>
                <a:srgbClr val="000000"/>
              </a:solidFill>
              <a:latin typeface="Consolas" panose="020B0609020204030204" pitchFamily="49" charset="0"/>
              <a:ea typeface="Verdana" panose="020B0604030504040204" pitchFamily="34" charset="0"/>
            </a:endParaRPr>
          </a:p>
        </p:txBody>
      </p:sp>
      <p:pic>
        <p:nvPicPr>
          <p:cNvPr id="2" name="Picture 3" descr="Screenshot of the Windows extensions page. The Custom Script Extension and PowerShell Desired State Configuration extensions are highlighted">
            <a:extLst>
              <a:ext uri="{FF2B5EF4-FFF2-40B4-BE49-F238E27FC236}">
                <a16:creationId xmlns:a16="http://schemas.microsoft.com/office/drawing/2014/main" id="{05021455-9192-425E-98F3-E22E6BAC0F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8565" y="1282778"/>
            <a:ext cx="2809793" cy="4983141"/>
          </a:xfrm>
          <a:prstGeom prst="rect">
            <a:avLst/>
          </a:prstGeom>
          <a:ln>
            <a:solidFill>
              <a:schemeClr val="bg1">
                <a:lumMod val="75000"/>
              </a:schemeClr>
            </a:solidFill>
          </a:ln>
        </p:spPr>
      </p:pic>
    </p:spTree>
    <p:extLst>
      <p:ext uri="{BB962C8B-B14F-4D97-AF65-F5344CB8AC3E}">
        <p14:creationId xmlns:p14="http://schemas.microsoft.com/office/powerpoint/2010/main" val="2227079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sz="2800" dirty="0">
                <a:solidFill>
                  <a:schemeClr val="tx1"/>
                </a:solidFill>
              </a:rPr>
              <a:t>Implement </a:t>
            </a:r>
            <a:r>
              <a:rPr lang="en-US" dirty="0"/>
              <a:t>Custom Script Extensions</a:t>
            </a:r>
          </a:p>
        </p:txBody>
      </p:sp>
      <p:sp>
        <p:nvSpPr>
          <p:cNvPr id="12" name="Rectangle 11">
            <a:extLst>
              <a:ext uri="{FF2B5EF4-FFF2-40B4-BE49-F238E27FC236}">
                <a16:creationId xmlns:a16="http://schemas.microsoft.com/office/drawing/2014/main" id="{9CE2899E-1AC0-411D-8E56-C881DEF829A1}"/>
              </a:ext>
            </a:extLst>
          </p:cNvPr>
          <p:cNvSpPr/>
          <p:nvPr/>
        </p:nvSpPr>
        <p:spPr>
          <a:xfrm>
            <a:off x="449136" y="1314208"/>
            <a:ext cx="4348163" cy="86518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r>
              <a:rPr lang="en-US" sz="2000" dirty="0">
                <a:solidFill>
                  <a:schemeClr val="tx1"/>
                </a:solidFill>
              </a:rPr>
              <a:t>Extension scripts can be simple</a:t>
            </a:r>
            <a:br>
              <a:rPr lang="en-US" sz="2000" dirty="0">
                <a:solidFill>
                  <a:schemeClr val="tx1"/>
                </a:solidFill>
              </a:rPr>
            </a:br>
            <a:r>
              <a:rPr lang="en-US" sz="2000" dirty="0">
                <a:solidFill>
                  <a:schemeClr val="tx1"/>
                </a:solidFill>
              </a:rPr>
              <a:t>or complex</a:t>
            </a:r>
          </a:p>
        </p:txBody>
      </p:sp>
      <p:sp>
        <p:nvSpPr>
          <p:cNvPr id="13" name="Rectangle 12">
            <a:extLst>
              <a:ext uri="{FF2B5EF4-FFF2-40B4-BE49-F238E27FC236}">
                <a16:creationId xmlns:a16="http://schemas.microsoft.com/office/drawing/2014/main" id="{B5B01A78-E7B5-408B-9BB8-8033A5FB1DDB}"/>
              </a:ext>
            </a:extLst>
          </p:cNvPr>
          <p:cNvSpPr/>
          <p:nvPr/>
        </p:nvSpPr>
        <p:spPr>
          <a:xfrm>
            <a:off x="427036" y="2275997"/>
            <a:ext cx="4348163" cy="63372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r>
              <a:rPr lang="en-US" sz="2000" dirty="0">
                <a:solidFill>
                  <a:schemeClr val="tx1"/>
                </a:solidFill>
              </a:rPr>
              <a:t>Extensions have 90 minutes to run</a:t>
            </a:r>
          </a:p>
        </p:txBody>
      </p:sp>
      <p:sp>
        <p:nvSpPr>
          <p:cNvPr id="14" name="Rectangle 13">
            <a:extLst>
              <a:ext uri="{FF2B5EF4-FFF2-40B4-BE49-F238E27FC236}">
                <a16:creationId xmlns:a16="http://schemas.microsoft.com/office/drawing/2014/main" id="{FB4D9121-E7CD-4014-B4BB-A4C20A475740}"/>
              </a:ext>
            </a:extLst>
          </p:cNvPr>
          <p:cNvSpPr/>
          <p:nvPr/>
        </p:nvSpPr>
        <p:spPr>
          <a:xfrm>
            <a:off x="427036" y="3063170"/>
            <a:ext cx="4348163" cy="86518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r>
              <a:rPr lang="en-US" sz="2000" dirty="0">
                <a:solidFill>
                  <a:schemeClr val="tx1"/>
                </a:solidFill>
              </a:rPr>
              <a:t>Double check dependencies to</a:t>
            </a:r>
            <a:br>
              <a:rPr lang="en-US" sz="2000" dirty="0">
                <a:solidFill>
                  <a:schemeClr val="tx1"/>
                </a:solidFill>
              </a:rPr>
            </a:br>
            <a:r>
              <a:rPr lang="en-US" sz="2000" dirty="0">
                <a:solidFill>
                  <a:schemeClr val="tx1"/>
                </a:solidFill>
              </a:rPr>
              <a:t>ensure availability</a:t>
            </a:r>
          </a:p>
        </p:txBody>
      </p:sp>
      <p:sp>
        <p:nvSpPr>
          <p:cNvPr id="15" name="Rectangle 14">
            <a:extLst>
              <a:ext uri="{FF2B5EF4-FFF2-40B4-BE49-F238E27FC236}">
                <a16:creationId xmlns:a16="http://schemas.microsoft.com/office/drawing/2014/main" id="{EC13D688-AB92-4F37-A14E-13C781362D85}"/>
              </a:ext>
            </a:extLst>
          </p:cNvPr>
          <p:cNvSpPr/>
          <p:nvPr/>
        </p:nvSpPr>
        <p:spPr>
          <a:xfrm>
            <a:off x="427036" y="4067444"/>
            <a:ext cx="4348163" cy="86518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r>
              <a:rPr lang="en-US" sz="2000" dirty="0">
                <a:solidFill>
                  <a:schemeClr val="tx1"/>
                </a:solidFill>
              </a:rPr>
              <a:t>Account for any errors that</a:t>
            </a:r>
            <a:br>
              <a:rPr lang="en-US" sz="2000" dirty="0">
                <a:solidFill>
                  <a:schemeClr val="tx1"/>
                </a:solidFill>
              </a:rPr>
            </a:br>
            <a:r>
              <a:rPr lang="en-US" sz="2000" dirty="0">
                <a:solidFill>
                  <a:schemeClr val="tx1"/>
                </a:solidFill>
              </a:rPr>
              <a:t>might occur </a:t>
            </a:r>
          </a:p>
        </p:txBody>
      </p:sp>
      <p:sp>
        <p:nvSpPr>
          <p:cNvPr id="16" name="Rectangle 15">
            <a:extLst>
              <a:ext uri="{FF2B5EF4-FFF2-40B4-BE49-F238E27FC236}">
                <a16:creationId xmlns:a16="http://schemas.microsoft.com/office/drawing/2014/main" id="{9F180AA1-96B6-4904-B5AD-0C6529CC6B2C}"/>
              </a:ext>
            </a:extLst>
          </p:cNvPr>
          <p:cNvSpPr/>
          <p:nvPr/>
        </p:nvSpPr>
        <p:spPr>
          <a:xfrm>
            <a:off x="427036" y="5031962"/>
            <a:ext cx="4348163" cy="63372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r>
              <a:rPr lang="en-US" sz="2000" dirty="0">
                <a:solidFill>
                  <a:schemeClr val="tx1"/>
                </a:solidFill>
              </a:rPr>
              <a:t>Protect/encrypt sensitive information</a:t>
            </a:r>
          </a:p>
        </p:txBody>
      </p:sp>
      <p:sp>
        <p:nvSpPr>
          <p:cNvPr id="18" name="Rectangle 17">
            <a:extLst>
              <a:ext uri="{FF2B5EF4-FFF2-40B4-BE49-F238E27FC236}">
                <a16:creationId xmlns:a16="http://schemas.microsoft.com/office/drawing/2014/main" id="{8D307AFF-4D5F-427D-9948-0AF350850B89}"/>
              </a:ext>
              <a:ext uri="{C183D7F6-B498-43B3-948B-1728B52AA6E4}">
                <adec:decorative xmlns:adec="http://schemas.microsoft.com/office/drawing/2017/decorative" val="1"/>
              </a:ext>
            </a:extLst>
          </p:cNvPr>
          <p:cNvSpPr/>
          <p:nvPr/>
        </p:nvSpPr>
        <p:spPr bwMode="auto">
          <a:xfrm>
            <a:off x="4936996" y="1315381"/>
            <a:ext cx="7094537" cy="436376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dirty="0">
              <a:solidFill>
                <a:srgbClr val="000000"/>
              </a:solidFill>
              <a:latin typeface="Consolas" panose="020B0609020204030204" pitchFamily="49" charset="0"/>
              <a:ea typeface="Verdana" panose="020B0604030504040204" pitchFamily="34" charset="0"/>
            </a:endParaRPr>
          </a:p>
        </p:txBody>
      </p:sp>
      <p:pic>
        <p:nvPicPr>
          <p:cNvPr id="5" name="Picture 4" descr="Screenshot of the Install Custom Script extension page is shown. There are two text boxes. The script file information is required. The arguments information is optional">
            <a:extLst>
              <a:ext uri="{FF2B5EF4-FFF2-40B4-BE49-F238E27FC236}">
                <a16:creationId xmlns:a16="http://schemas.microsoft.com/office/drawing/2014/main" id="{C28BA805-85C9-4146-944D-8D7AA0A50C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7982" y="2055328"/>
            <a:ext cx="7050343" cy="2544733"/>
          </a:xfrm>
          <a:prstGeom prst="rect">
            <a:avLst/>
          </a:prstGeom>
        </p:spPr>
      </p:pic>
    </p:spTree>
    <p:extLst>
      <p:ext uri="{BB962C8B-B14F-4D97-AF65-F5344CB8AC3E}">
        <p14:creationId xmlns:p14="http://schemas.microsoft.com/office/powerpoint/2010/main" val="4113788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sz="2800" dirty="0">
                <a:solidFill>
                  <a:schemeClr val="tx1"/>
                </a:solidFill>
              </a:rPr>
              <a:t>Implement </a:t>
            </a:r>
            <a:r>
              <a:rPr lang="en-US" dirty="0"/>
              <a:t>Desired State Configuration</a:t>
            </a:r>
          </a:p>
        </p:txBody>
      </p:sp>
      <p:sp>
        <p:nvSpPr>
          <p:cNvPr id="5" name="Rectangle 4">
            <a:extLst>
              <a:ext uri="{FF2B5EF4-FFF2-40B4-BE49-F238E27FC236}">
                <a16:creationId xmlns:a16="http://schemas.microsoft.com/office/drawing/2014/main" id="{13973F86-EDB0-4E0E-B07D-A460A60525E3}"/>
              </a:ext>
            </a:extLst>
          </p:cNvPr>
          <p:cNvSpPr/>
          <p:nvPr/>
        </p:nvSpPr>
        <p:spPr>
          <a:xfrm>
            <a:off x="427036" y="1340557"/>
            <a:ext cx="4348163" cy="10658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91440" rIns="182880" bIns="91440" numCol="1" spcCol="1270" anchor="ctr" anchorCtr="0">
            <a:noAutofit/>
          </a:bodyPr>
          <a:lstStyle/>
          <a:p>
            <a:r>
              <a:rPr lang="en-US" sz="2200" dirty="0">
                <a:solidFill>
                  <a:schemeClr val="tx1"/>
                </a:solidFill>
              </a:rPr>
              <a:t>Configuration block(s) have a name</a:t>
            </a:r>
          </a:p>
        </p:txBody>
      </p:sp>
      <p:sp>
        <p:nvSpPr>
          <p:cNvPr id="6" name="Rectangle 5">
            <a:extLst>
              <a:ext uri="{FF2B5EF4-FFF2-40B4-BE49-F238E27FC236}">
                <a16:creationId xmlns:a16="http://schemas.microsoft.com/office/drawing/2014/main" id="{33922A9F-CDD9-4202-88AC-3ED1C5B0F03A}"/>
              </a:ext>
            </a:extLst>
          </p:cNvPr>
          <p:cNvSpPr/>
          <p:nvPr/>
        </p:nvSpPr>
        <p:spPr>
          <a:xfrm>
            <a:off x="427036" y="2619737"/>
            <a:ext cx="4348163" cy="10658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91440" rIns="182880" bIns="91440" numCol="1" spcCol="1270" anchor="ctr" anchorCtr="0">
            <a:noAutofit/>
          </a:bodyPr>
          <a:lstStyle/>
          <a:p>
            <a:r>
              <a:rPr lang="en-US" sz="2200" dirty="0">
                <a:solidFill>
                  <a:schemeClr val="tx1"/>
                </a:solidFill>
              </a:rPr>
              <a:t>Node blocks define the computers or VMs that you are configuring</a:t>
            </a:r>
          </a:p>
        </p:txBody>
      </p:sp>
      <p:sp>
        <p:nvSpPr>
          <p:cNvPr id="7" name="Rectangle 6">
            <a:extLst>
              <a:ext uri="{FF2B5EF4-FFF2-40B4-BE49-F238E27FC236}">
                <a16:creationId xmlns:a16="http://schemas.microsoft.com/office/drawing/2014/main" id="{42C05224-1221-4F98-89C4-AA6FD0EF2DA7}"/>
              </a:ext>
            </a:extLst>
          </p:cNvPr>
          <p:cNvSpPr/>
          <p:nvPr/>
        </p:nvSpPr>
        <p:spPr>
          <a:xfrm>
            <a:off x="427035" y="3910892"/>
            <a:ext cx="4348163" cy="10658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91440" rIns="182880" bIns="91440" numCol="1" spcCol="1270" anchor="ctr" anchorCtr="0">
            <a:noAutofit/>
          </a:bodyPr>
          <a:lstStyle/>
          <a:p>
            <a:r>
              <a:rPr lang="en-US" sz="2200" dirty="0">
                <a:solidFill>
                  <a:schemeClr val="tx1"/>
                </a:solidFill>
              </a:rPr>
              <a:t>Resource block(s) configure the resource and its properties</a:t>
            </a:r>
          </a:p>
        </p:txBody>
      </p:sp>
      <p:sp>
        <p:nvSpPr>
          <p:cNvPr id="14" name="Rectangle 13">
            <a:extLst>
              <a:ext uri="{FF2B5EF4-FFF2-40B4-BE49-F238E27FC236}">
                <a16:creationId xmlns:a16="http://schemas.microsoft.com/office/drawing/2014/main" id="{9C7C2292-F58C-47D3-BC4A-C8AE85FB9284}"/>
              </a:ext>
            </a:extLst>
          </p:cNvPr>
          <p:cNvSpPr/>
          <p:nvPr/>
        </p:nvSpPr>
        <p:spPr>
          <a:xfrm>
            <a:off x="427035" y="5240304"/>
            <a:ext cx="4348163" cy="10658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91440" rIns="182880" bIns="91440" numCol="1" spcCol="1270" anchor="ctr" anchorCtr="0">
            <a:noAutofit/>
          </a:bodyPr>
          <a:lstStyle/>
          <a:p>
            <a:r>
              <a:rPr lang="en-US" sz="2200" dirty="0">
                <a:solidFill>
                  <a:schemeClr val="tx1"/>
                </a:solidFill>
              </a:rPr>
              <a:t>There are many built-in configuration resources</a:t>
            </a:r>
          </a:p>
        </p:txBody>
      </p:sp>
      <p:sp>
        <p:nvSpPr>
          <p:cNvPr id="11" name="Rectangle 10">
            <a:extLst>
              <a:ext uri="{FF2B5EF4-FFF2-40B4-BE49-F238E27FC236}">
                <a16:creationId xmlns:a16="http://schemas.microsoft.com/office/drawing/2014/main" id="{235C3BC1-B974-4897-A5B6-84E51C4E33A5}"/>
              </a:ext>
              <a:ext uri="{C183D7F6-B498-43B3-948B-1728B52AA6E4}">
                <adec:decorative xmlns:adec="http://schemas.microsoft.com/office/drawing/2017/decorative" val="0"/>
              </a:ext>
            </a:extLst>
          </p:cNvPr>
          <p:cNvSpPr/>
          <p:nvPr/>
        </p:nvSpPr>
        <p:spPr bwMode="auto">
          <a:xfrm>
            <a:off x="4914900" y="1192213"/>
            <a:ext cx="7094537" cy="516953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pPr lvl="0"/>
            <a:r>
              <a:rPr lang="en-US" sz="2800" b="1" dirty="0">
                <a:solidFill>
                  <a:srgbClr val="000000"/>
                </a:solidFill>
                <a:latin typeface="Consolas" panose="020B0609020204030204" pitchFamily="49" charset="0"/>
                <a:ea typeface="Verdana" panose="020B0604030504040204" pitchFamily="34" charset="0"/>
              </a:rPr>
              <a:t>configuration</a:t>
            </a:r>
            <a:r>
              <a:rPr lang="en-US" sz="2800" dirty="0">
                <a:solidFill>
                  <a:srgbClr val="000000"/>
                </a:solidFill>
                <a:latin typeface="Consolas" panose="020B0609020204030204" pitchFamily="49" charset="0"/>
                <a:ea typeface="Verdana" panose="020B0604030504040204" pitchFamily="34" charset="0"/>
              </a:rPr>
              <a:t> IISInstall</a:t>
            </a:r>
          </a:p>
          <a:p>
            <a:pPr lvl="0"/>
            <a:r>
              <a:rPr lang="en-US" sz="2800" dirty="0">
                <a:solidFill>
                  <a:srgbClr val="000000"/>
                </a:solidFill>
                <a:latin typeface="Consolas" panose="020B0609020204030204" pitchFamily="49" charset="0"/>
                <a:ea typeface="Verdana" panose="020B0604030504040204" pitchFamily="34" charset="0"/>
              </a:rPr>
              <a:t>{</a:t>
            </a:r>
          </a:p>
          <a:p>
            <a:pPr lvl="0"/>
            <a:r>
              <a:rPr lang="en-US" sz="2800" dirty="0">
                <a:solidFill>
                  <a:srgbClr val="000000"/>
                </a:solidFill>
                <a:latin typeface="Consolas" panose="020B0609020204030204" pitchFamily="49" charset="0"/>
                <a:ea typeface="Verdana" panose="020B0604030504040204" pitchFamily="34" charset="0"/>
              </a:rPr>
              <a:t> Node “localhost”</a:t>
            </a:r>
          </a:p>
          <a:p>
            <a:pPr lvl="0"/>
            <a:r>
              <a:rPr lang="en-US" sz="2800" dirty="0">
                <a:solidFill>
                  <a:srgbClr val="000000"/>
                </a:solidFill>
                <a:latin typeface="Consolas" panose="020B0609020204030204" pitchFamily="49" charset="0"/>
                <a:ea typeface="Verdana" panose="020B0604030504040204" pitchFamily="34" charset="0"/>
              </a:rPr>
              <a:t> {</a:t>
            </a:r>
          </a:p>
          <a:p>
            <a:pPr lvl="0"/>
            <a:r>
              <a:rPr lang="en-US" sz="2800" dirty="0">
                <a:solidFill>
                  <a:srgbClr val="000000"/>
                </a:solidFill>
                <a:latin typeface="Consolas" panose="020B0609020204030204" pitchFamily="49" charset="0"/>
                <a:ea typeface="Verdana" panose="020B0604030504040204" pitchFamily="34" charset="0"/>
              </a:rPr>
              <a:t> WindowsFeature IIS</a:t>
            </a:r>
          </a:p>
          <a:p>
            <a:pPr lvl="0"/>
            <a:r>
              <a:rPr lang="en-US" sz="2800" dirty="0">
                <a:solidFill>
                  <a:srgbClr val="000000"/>
                </a:solidFill>
                <a:latin typeface="Consolas" panose="020B0609020204030204" pitchFamily="49" charset="0"/>
                <a:ea typeface="Verdana" panose="020B0604030504040204" pitchFamily="34" charset="0"/>
              </a:rPr>
              <a:t> {</a:t>
            </a:r>
          </a:p>
          <a:p>
            <a:pPr lvl="0"/>
            <a:r>
              <a:rPr lang="en-US" sz="2800" dirty="0">
                <a:solidFill>
                  <a:srgbClr val="000000"/>
                </a:solidFill>
                <a:latin typeface="Consolas" panose="020B0609020204030204" pitchFamily="49" charset="0"/>
                <a:ea typeface="Verdana" panose="020B0604030504040204" pitchFamily="34" charset="0"/>
              </a:rPr>
              <a:t> Ensure = “Present”</a:t>
            </a:r>
          </a:p>
          <a:p>
            <a:pPr lvl="0"/>
            <a:r>
              <a:rPr lang="en-US" sz="2800" dirty="0">
                <a:solidFill>
                  <a:srgbClr val="000000"/>
                </a:solidFill>
                <a:latin typeface="Consolas" panose="020B0609020204030204" pitchFamily="49" charset="0"/>
                <a:ea typeface="Verdana" panose="020B0604030504040204" pitchFamily="34" charset="0"/>
              </a:rPr>
              <a:t> Name = “Web-Server”</a:t>
            </a:r>
          </a:p>
          <a:p>
            <a:pPr lvl="0"/>
            <a:r>
              <a:rPr lang="en-US" sz="2800" dirty="0">
                <a:solidFill>
                  <a:srgbClr val="000000"/>
                </a:solidFill>
                <a:latin typeface="Consolas" panose="020B0609020204030204" pitchFamily="49" charset="0"/>
                <a:ea typeface="Verdana" panose="020B0604030504040204" pitchFamily="34" charset="0"/>
              </a:rPr>
              <a:t> }</a:t>
            </a:r>
          </a:p>
          <a:p>
            <a:pPr lvl="0"/>
            <a:r>
              <a:rPr lang="en-US" sz="2800" dirty="0">
                <a:solidFill>
                  <a:srgbClr val="000000"/>
                </a:solidFill>
                <a:latin typeface="Consolas" panose="020B0609020204030204" pitchFamily="49" charset="0"/>
                <a:ea typeface="Verdana" panose="020B0604030504040204" pitchFamily="34" charset="0"/>
              </a:rPr>
              <a:t> }</a:t>
            </a:r>
          </a:p>
          <a:p>
            <a:pPr lvl="0"/>
            <a:r>
              <a:rPr lang="en-US" sz="2800" dirty="0">
                <a:solidFill>
                  <a:srgbClr val="000000"/>
                </a:solidFill>
                <a:latin typeface="Consolas" panose="020B0609020204030204" pitchFamily="49" charset="0"/>
                <a:ea typeface="Verdana" panose="020B0604030504040204" pitchFamily="34" charset="0"/>
              </a:rPr>
              <a:t>}</a:t>
            </a:r>
          </a:p>
        </p:txBody>
      </p:sp>
    </p:spTree>
    <p:extLst>
      <p:ext uri="{BB962C8B-B14F-4D97-AF65-F5344CB8AC3E}">
        <p14:creationId xmlns:p14="http://schemas.microsoft.com/office/powerpoint/2010/main" val="3320109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BC89C-E65A-4F34-9F22-76392372BFD4}"/>
              </a:ext>
            </a:extLst>
          </p:cNvPr>
          <p:cNvSpPr>
            <a:spLocks noGrp="1"/>
          </p:cNvSpPr>
          <p:nvPr>
            <p:ph type="title"/>
          </p:nvPr>
        </p:nvSpPr>
        <p:spPr/>
        <p:txBody>
          <a:bodyPr/>
          <a:lstStyle/>
          <a:p>
            <a:r>
              <a:rPr lang="en-US" dirty="0"/>
              <a:t>Demonstration – Custom Script Extension</a:t>
            </a:r>
          </a:p>
        </p:txBody>
      </p:sp>
      <p:pic>
        <p:nvPicPr>
          <p:cNvPr id="11" name="Picture 10" descr="Icon of a magnifying glass">
            <a:extLst>
              <a:ext uri="{FF2B5EF4-FFF2-40B4-BE49-F238E27FC236}">
                <a16:creationId xmlns:a16="http://schemas.microsoft.com/office/drawing/2014/main" id="{D85750A6-9113-4F9C-B62B-3418415DCD9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687" y="1523291"/>
            <a:ext cx="1031748" cy="1030224"/>
          </a:xfrm>
          <a:prstGeom prst="rect">
            <a:avLst/>
          </a:prstGeom>
        </p:spPr>
      </p:pic>
      <p:sp>
        <p:nvSpPr>
          <p:cNvPr id="40" name="Rectangle 39">
            <a:extLst>
              <a:ext uri="{FF2B5EF4-FFF2-40B4-BE49-F238E27FC236}">
                <a16:creationId xmlns:a16="http://schemas.microsoft.com/office/drawing/2014/main" id="{B812210F-070A-41B5-91D2-4D447B602637}"/>
              </a:ext>
            </a:extLst>
          </p:cNvPr>
          <p:cNvSpPr/>
          <p:nvPr/>
        </p:nvSpPr>
        <p:spPr bwMode="auto">
          <a:xfrm>
            <a:off x="1811337" y="1522238"/>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dirty="0">
                <a:solidFill>
                  <a:schemeClr val="tx1"/>
                </a:solidFill>
              </a:rPr>
              <a:t>Verify the Web Server feature is available on a virtual machine</a:t>
            </a:r>
          </a:p>
        </p:txBody>
      </p:sp>
      <p:cxnSp>
        <p:nvCxnSpPr>
          <p:cNvPr id="15" name="Straight Connector 14">
            <a:extLst>
              <a:ext uri="{FF2B5EF4-FFF2-40B4-BE49-F238E27FC236}">
                <a16:creationId xmlns:a16="http://schemas.microsoft.com/office/drawing/2014/main" id="{37796C1B-85CA-4E7F-A75C-2342316F9307}"/>
              </a:ext>
              <a:ext uri="{C183D7F6-B498-43B3-948B-1728B52AA6E4}">
                <adec:decorative xmlns:adec="http://schemas.microsoft.com/office/drawing/2017/decorative" val="1"/>
              </a:ext>
            </a:extLst>
          </p:cNvPr>
          <p:cNvCxnSpPr>
            <a:cxnSpLocks/>
          </p:cNvCxnSpPr>
          <p:nvPr/>
        </p:nvCxnSpPr>
        <p:spPr>
          <a:xfrm>
            <a:off x="1841500" y="2670209"/>
            <a:ext cx="101219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a book with a bookmark">
            <a:extLst>
              <a:ext uri="{FF2B5EF4-FFF2-40B4-BE49-F238E27FC236}">
                <a16:creationId xmlns:a16="http://schemas.microsoft.com/office/drawing/2014/main" id="{90E0201C-18A6-495B-A276-13E76E8A5F9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687" y="2787718"/>
            <a:ext cx="1031748" cy="1031748"/>
          </a:xfrm>
          <a:prstGeom prst="rect">
            <a:avLst/>
          </a:prstGeom>
        </p:spPr>
      </p:pic>
      <p:sp>
        <p:nvSpPr>
          <p:cNvPr id="41" name="Rectangle 40">
            <a:extLst>
              <a:ext uri="{FF2B5EF4-FFF2-40B4-BE49-F238E27FC236}">
                <a16:creationId xmlns:a16="http://schemas.microsoft.com/office/drawing/2014/main" id="{928FC0FC-7340-45BF-A1DC-C391525F1A08}"/>
              </a:ext>
            </a:extLst>
          </p:cNvPr>
          <p:cNvSpPr/>
          <p:nvPr/>
        </p:nvSpPr>
        <p:spPr bwMode="auto">
          <a:xfrm>
            <a:off x="1811337" y="2790414"/>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dirty="0">
                <a:solidFill>
                  <a:schemeClr val="tx1"/>
                </a:solidFill>
              </a:rPr>
              <a:t>Create a PowerShell script file to install the Web Server</a:t>
            </a:r>
          </a:p>
        </p:txBody>
      </p:sp>
      <p:cxnSp>
        <p:nvCxnSpPr>
          <p:cNvPr id="17" name="Straight Connector 16">
            <a:extLst>
              <a:ext uri="{FF2B5EF4-FFF2-40B4-BE49-F238E27FC236}">
                <a16:creationId xmlns:a16="http://schemas.microsoft.com/office/drawing/2014/main" id="{9FFE63BC-80DB-4CB2-BE7A-B82240B05578}"/>
              </a:ext>
              <a:ext uri="{C183D7F6-B498-43B3-948B-1728B52AA6E4}">
                <adec:decorative xmlns:adec="http://schemas.microsoft.com/office/drawing/2017/decorative" val="1"/>
              </a:ext>
            </a:extLst>
          </p:cNvPr>
          <p:cNvCxnSpPr>
            <a:cxnSpLocks/>
          </p:cNvCxnSpPr>
          <p:nvPr/>
        </p:nvCxnSpPr>
        <p:spPr>
          <a:xfrm>
            <a:off x="1841500" y="3934636"/>
            <a:ext cx="101219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descr="Icon of a series of squares arranged in a square patten">
            <a:extLst>
              <a:ext uri="{FF2B5EF4-FFF2-40B4-BE49-F238E27FC236}">
                <a16:creationId xmlns:a16="http://schemas.microsoft.com/office/drawing/2014/main" id="{269BA924-FFB9-411A-A55B-4335715DADF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2687" y="4052145"/>
            <a:ext cx="1031748" cy="1030224"/>
          </a:xfrm>
          <a:prstGeom prst="rect">
            <a:avLst/>
          </a:prstGeom>
        </p:spPr>
      </p:pic>
      <p:sp>
        <p:nvSpPr>
          <p:cNvPr id="42" name="Rectangle 41">
            <a:extLst>
              <a:ext uri="{FF2B5EF4-FFF2-40B4-BE49-F238E27FC236}">
                <a16:creationId xmlns:a16="http://schemas.microsoft.com/office/drawing/2014/main" id="{F311AADD-8A10-4487-BA48-846579E20ECB}"/>
              </a:ext>
            </a:extLst>
          </p:cNvPr>
          <p:cNvSpPr/>
          <p:nvPr/>
        </p:nvSpPr>
        <p:spPr bwMode="auto">
          <a:xfrm>
            <a:off x="1811337" y="4058590"/>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dirty="0">
                <a:solidFill>
                  <a:schemeClr val="tx1"/>
                </a:solidFill>
              </a:rPr>
              <a:t>Configure an Extension in the Portal to run the script</a:t>
            </a:r>
          </a:p>
        </p:txBody>
      </p:sp>
      <p:cxnSp>
        <p:nvCxnSpPr>
          <p:cNvPr id="18" name="Straight Connector 17">
            <a:extLst>
              <a:ext uri="{FF2B5EF4-FFF2-40B4-BE49-F238E27FC236}">
                <a16:creationId xmlns:a16="http://schemas.microsoft.com/office/drawing/2014/main" id="{7E1AA87D-5484-4CD0-AFE7-0F343E3721C2}"/>
              </a:ext>
              <a:ext uri="{C183D7F6-B498-43B3-948B-1728B52AA6E4}">
                <adec:decorative xmlns:adec="http://schemas.microsoft.com/office/drawing/2017/decorative" val="1"/>
              </a:ext>
            </a:extLst>
          </p:cNvPr>
          <p:cNvCxnSpPr>
            <a:cxnSpLocks/>
          </p:cNvCxnSpPr>
          <p:nvPr/>
        </p:nvCxnSpPr>
        <p:spPr>
          <a:xfrm>
            <a:off x="1841500" y="5199062"/>
            <a:ext cx="101219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server with cloud in the middle">
            <a:extLst>
              <a:ext uri="{FF2B5EF4-FFF2-40B4-BE49-F238E27FC236}">
                <a16:creationId xmlns:a16="http://schemas.microsoft.com/office/drawing/2014/main" id="{B1A0768A-62C6-40AF-BA08-D695FD10131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2687" y="5326062"/>
            <a:ext cx="1031748" cy="1030224"/>
          </a:xfrm>
          <a:prstGeom prst="rect">
            <a:avLst/>
          </a:prstGeom>
        </p:spPr>
      </p:pic>
      <p:sp>
        <p:nvSpPr>
          <p:cNvPr id="43" name="Rectangle 42">
            <a:extLst>
              <a:ext uri="{FF2B5EF4-FFF2-40B4-BE49-F238E27FC236}">
                <a16:creationId xmlns:a16="http://schemas.microsoft.com/office/drawing/2014/main" id="{8BD9FF09-496B-447E-8CBC-466B513C354A}"/>
              </a:ext>
            </a:extLst>
          </p:cNvPr>
          <p:cNvSpPr/>
          <p:nvPr/>
        </p:nvSpPr>
        <p:spPr bwMode="auto">
          <a:xfrm>
            <a:off x="1811337" y="5326765"/>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dirty="0">
                <a:solidFill>
                  <a:schemeClr val="tx1"/>
                </a:solidFill>
              </a:rPr>
              <a:t>Verify the Web Server feature was installed</a:t>
            </a:r>
          </a:p>
        </p:txBody>
      </p:sp>
    </p:spTree>
    <p:extLst>
      <p:ext uri="{BB962C8B-B14F-4D97-AF65-F5344CB8AC3E}">
        <p14:creationId xmlns:p14="http://schemas.microsoft.com/office/powerpoint/2010/main" val="1689106411"/>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Summary and Resources -  Configure Virtual Machine Extensions</a:t>
            </a:r>
          </a:p>
        </p:txBody>
      </p:sp>
      <p:sp>
        <p:nvSpPr>
          <p:cNvPr id="4" name="Rectangle 3">
            <a:extLst>
              <a:ext uri="{FF2B5EF4-FFF2-40B4-BE49-F238E27FC236}">
                <a16:creationId xmlns:a16="http://schemas.microsoft.com/office/drawing/2014/main" id="{99CEA47A-6547-4050-BEF3-BA184418296B}"/>
              </a:ext>
            </a:extLst>
          </p:cNvPr>
          <p:cNvSpPr/>
          <p:nvPr/>
        </p:nvSpPr>
        <p:spPr bwMode="auto">
          <a:xfrm>
            <a:off x="427039" y="1268095"/>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latin typeface="+mj-lt"/>
              </a:rPr>
              <a:t>Knowledge Check Questions</a:t>
            </a:r>
          </a:p>
        </p:txBody>
      </p:sp>
      <p:sp>
        <p:nvSpPr>
          <p:cNvPr id="5" name="Rectangle 4">
            <a:extLst>
              <a:ext uri="{FF2B5EF4-FFF2-40B4-BE49-F238E27FC236}">
                <a16:creationId xmlns:a16="http://schemas.microsoft.com/office/drawing/2014/main" id="{9267AD01-F0D9-4222-9157-302AAE29FF26}"/>
              </a:ext>
            </a:extLst>
          </p:cNvPr>
          <p:cNvSpPr/>
          <p:nvPr/>
        </p:nvSpPr>
        <p:spPr bwMode="auto">
          <a:xfrm>
            <a:off x="4876800" y="1268095"/>
            <a:ext cx="7132320"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latin typeface="+mj-lt"/>
              </a:rPr>
              <a:t>Microsoft Learn Modules (docs.microsoft.com/Learn)</a:t>
            </a:r>
          </a:p>
        </p:txBody>
      </p:sp>
      <p:grpSp>
        <p:nvGrpSpPr>
          <p:cNvPr id="11" name="Group 10">
            <a:extLst>
              <a:ext uri="{FF2B5EF4-FFF2-40B4-BE49-F238E27FC236}">
                <a16:creationId xmlns:a16="http://schemas.microsoft.com/office/drawing/2014/main" id="{1DD40A34-487F-4388-889C-CB39738C0976}"/>
              </a:ext>
              <a:ext uri="{C183D7F6-B498-43B3-948B-1728B52AA6E4}">
                <adec:decorative xmlns:adec="http://schemas.microsoft.com/office/drawing/2017/decorative" val="1"/>
              </a:ext>
            </a:extLst>
          </p:cNvPr>
          <p:cNvGrpSpPr/>
          <p:nvPr/>
        </p:nvGrpSpPr>
        <p:grpSpPr>
          <a:xfrm>
            <a:off x="4876624" y="2010702"/>
            <a:ext cx="7281164" cy="1771796"/>
            <a:chOff x="4876624" y="2010703"/>
            <a:chExt cx="7281164" cy="1404864"/>
          </a:xfrm>
        </p:grpSpPr>
        <p:sp>
          <p:nvSpPr>
            <p:cNvPr id="6" name="Rectangle 5">
              <a:extLst>
                <a:ext uri="{FF2B5EF4-FFF2-40B4-BE49-F238E27FC236}">
                  <a16:creationId xmlns:a16="http://schemas.microsoft.com/office/drawing/2014/main" id="{FBB9BCA6-470A-4AA8-A4F2-96EF8BEFDC84}"/>
                </a:ext>
              </a:extLst>
            </p:cNvPr>
            <p:cNvSpPr/>
            <p:nvPr/>
          </p:nvSpPr>
          <p:spPr>
            <a:xfrm>
              <a:off x="4876624" y="2010703"/>
              <a:ext cx="728116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728" tIns="106040" rIns="106040" bIns="106040" numCol="1" spcCol="1270" anchor="ctr" anchorCtr="0">
              <a:noAutofit/>
            </a:bodyPr>
            <a:lstStyle/>
            <a:p>
              <a:pPr defTabSz="800100">
                <a:spcBef>
                  <a:spcPct val="0"/>
                </a:spcBef>
                <a:spcAft>
                  <a:spcPct val="35000"/>
                </a:spcAft>
              </a:pPr>
              <a:r>
                <a:rPr lang="en-US" sz="2000" dirty="0">
                  <a:hlinkClick r:id="rId3"/>
                </a:rPr>
                <a:t>Automate the configuration of Windows Server IaaS Virtual Machines</a:t>
              </a:r>
              <a:endParaRPr lang="en-US" sz="2000" dirty="0">
                <a:solidFill>
                  <a:schemeClr val="tx1"/>
                </a:solidFill>
              </a:endParaRPr>
            </a:p>
          </p:txBody>
        </p:sp>
        <p:cxnSp>
          <p:nvCxnSpPr>
            <p:cNvPr id="7" name="Straight Connector 6">
              <a:extLst>
                <a:ext uri="{FF2B5EF4-FFF2-40B4-BE49-F238E27FC236}">
                  <a16:creationId xmlns:a16="http://schemas.microsoft.com/office/drawing/2014/main" id="{2EE64B8D-4B71-46B0-BAB2-6640998B9CCB}"/>
                </a:ext>
                <a:ext uri="{C183D7F6-B498-43B3-948B-1728B52AA6E4}">
                  <adec:decorative xmlns:adec="http://schemas.microsoft.com/office/drawing/2017/decorative" val="1"/>
                </a:ext>
              </a:extLst>
            </p:cNvPr>
            <p:cNvCxnSpPr>
              <a:cxnSpLocks/>
            </p:cNvCxnSpPr>
            <p:nvPr/>
          </p:nvCxnSpPr>
          <p:spPr>
            <a:xfrm>
              <a:off x="4876800" y="2661871"/>
              <a:ext cx="7132320"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08488AB2-5B80-4F67-9D74-E3C563B9F693}"/>
                </a:ext>
              </a:extLst>
            </p:cNvPr>
            <p:cNvSpPr/>
            <p:nvPr/>
          </p:nvSpPr>
          <p:spPr>
            <a:xfrm>
              <a:off x="4876624" y="2764399"/>
              <a:ext cx="7132320"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728" tIns="106040" rIns="106040" bIns="106040" numCol="1" spcCol="1270" anchor="ctr" anchorCtr="0">
              <a:noAutofit/>
            </a:bodyPr>
            <a:lstStyle/>
            <a:p>
              <a:pPr defTabSz="800100">
                <a:spcBef>
                  <a:spcPct val="0"/>
                </a:spcBef>
                <a:spcAft>
                  <a:spcPct val="35000"/>
                </a:spcAft>
              </a:pPr>
              <a:r>
                <a:rPr lang="en-US" sz="2000" dirty="0">
                  <a:hlinkClick r:id="rId4"/>
                </a:rPr>
                <a:t>Protect your virtual machine settings with Azure Automation State Configuration (Sandbox)</a:t>
              </a:r>
              <a:endParaRPr lang="en-US" sz="2000" dirty="0">
                <a:solidFill>
                  <a:schemeClr val="tx1"/>
                </a:solidFill>
              </a:endParaRPr>
            </a:p>
          </p:txBody>
        </p:sp>
        <p:cxnSp>
          <p:nvCxnSpPr>
            <p:cNvPr id="9" name="Straight Connector 8">
              <a:extLst>
                <a:ext uri="{FF2B5EF4-FFF2-40B4-BE49-F238E27FC236}">
                  <a16:creationId xmlns:a16="http://schemas.microsoft.com/office/drawing/2014/main" id="{5598B1C6-6B27-488F-BB20-E2109DA0CDE2}"/>
                </a:ext>
                <a:ext uri="{C183D7F6-B498-43B3-948B-1728B52AA6E4}">
                  <adec:decorative xmlns:adec="http://schemas.microsoft.com/office/drawing/2017/decorative" val="1"/>
                </a:ext>
              </a:extLst>
            </p:cNvPr>
            <p:cNvCxnSpPr>
              <a:cxnSpLocks/>
            </p:cNvCxnSpPr>
            <p:nvPr/>
          </p:nvCxnSpPr>
          <p:spPr>
            <a:xfrm>
              <a:off x="4876800" y="3415567"/>
              <a:ext cx="7132320"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pic>
        <p:nvPicPr>
          <p:cNvPr id="3" name="Picture 2">
            <a:extLst>
              <a:ext uri="{FF2B5EF4-FFF2-40B4-BE49-F238E27FC236}">
                <a16:creationId xmlns:a16="http://schemas.microsoft.com/office/drawing/2014/main" id="{4E2D225B-EB30-4D04-A66E-A8A0A1A66B5E}"/>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28397" y="2559343"/>
            <a:ext cx="1494645" cy="2173707"/>
          </a:xfrm>
          <a:prstGeom prst="rect">
            <a:avLst/>
          </a:prstGeom>
        </p:spPr>
      </p:pic>
      <p:sp>
        <p:nvSpPr>
          <p:cNvPr id="10" name="TextBox 9">
            <a:extLst>
              <a:ext uri="{FF2B5EF4-FFF2-40B4-BE49-F238E27FC236}">
                <a16:creationId xmlns:a16="http://schemas.microsoft.com/office/drawing/2014/main" id="{AFCC8A0C-B470-4A26-817D-3E5A69E0DBC2}"/>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3950326919"/>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Lab – Manage Virtual Machines</a:t>
            </a:r>
          </a:p>
        </p:txBody>
      </p:sp>
      <p:pic>
        <p:nvPicPr>
          <p:cNvPr id="6" name="Picture 5" descr="Icon of a lab flask">
            <a:extLst>
              <a:ext uri="{FF2B5EF4-FFF2-40B4-BE49-F238E27FC236}">
                <a16:creationId xmlns:a16="http://schemas.microsoft.com/office/drawing/2014/main" id="{B2E2FABF-3808-40F8-A023-E4D05597FC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85674" y="2780655"/>
            <a:ext cx="1004690" cy="1461145"/>
          </a:xfrm>
          <a:prstGeom prst="rect">
            <a:avLst/>
          </a:prstGeom>
        </p:spPr>
      </p:pic>
    </p:spTree>
    <p:extLst>
      <p:ext uri="{BB962C8B-B14F-4D97-AF65-F5344CB8AC3E}">
        <p14:creationId xmlns:p14="http://schemas.microsoft.com/office/powerpoint/2010/main" val="414865383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a:xfrm>
            <a:off x="465140" y="2471342"/>
            <a:ext cx="2189160" cy="2051844"/>
          </a:xfrm>
        </p:spPr>
        <p:txBody>
          <a:bodyPr/>
          <a:lstStyle/>
          <a:p>
            <a:r>
              <a:rPr lang="en-US" dirty="0"/>
              <a:t>Configure Virtual Machines Introduction</a:t>
            </a:r>
          </a:p>
        </p:txBody>
      </p:sp>
      <p:sp>
        <p:nvSpPr>
          <p:cNvPr id="90" name="Rectangle 89">
            <a:extLst>
              <a:ext uri="{FF2B5EF4-FFF2-40B4-BE49-F238E27FC236}">
                <a16:creationId xmlns:a16="http://schemas.microsoft.com/office/drawing/2014/main" id="{66E84C45-5287-4582-AB25-A5FA3815FEDC}"/>
              </a:ext>
            </a:extLst>
          </p:cNvPr>
          <p:cNvSpPr/>
          <p:nvPr/>
        </p:nvSpPr>
        <p:spPr bwMode="auto">
          <a:xfrm>
            <a:off x="4440496" y="436521"/>
            <a:ext cx="5994912" cy="588529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1022350">
              <a:spcBef>
                <a:spcPct val="0"/>
              </a:spcBef>
              <a:spcAft>
                <a:spcPts val="1800"/>
              </a:spcAft>
            </a:pPr>
            <a:r>
              <a:rPr lang="en-US" sz="2000" dirty="0">
                <a:solidFill>
                  <a:schemeClr val="tx1"/>
                </a:solidFill>
              </a:rPr>
              <a:t>Review Cloud Services Responsibilities</a:t>
            </a:r>
          </a:p>
          <a:p>
            <a:pPr defTabSz="1022350">
              <a:spcBef>
                <a:spcPct val="0"/>
              </a:spcBef>
              <a:spcAft>
                <a:spcPts val="1800"/>
              </a:spcAft>
            </a:pPr>
            <a:r>
              <a:rPr lang="en-US" sz="2000" dirty="0">
                <a:solidFill>
                  <a:schemeClr val="tx1"/>
                </a:solidFill>
              </a:rPr>
              <a:t>Plan Virtual Machines</a:t>
            </a:r>
          </a:p>
          <a:p>
            <a:pPr defTabSz="1022350">
              <a:spcBef>
                <a:spcPct val="0"/>
              </a:spcBef>
              <a:spcAft>
                <a:spcPts val="1800"/>
              </a:spcAft>
            </a:pPr>
            <a:r>
              <a:rPr lang="en-US" sz="2000" dirty="0">
                <a:solidFill>
                  <a:schemeClr val="tx1"/>
                </a:solidFill>
              </a:rPr>
              <a:t>Determine Virtual Machine Sizing</a:t>
            </a:r>
          </a:p>
          <a:p>
            <a:pPr defTabSz="1022350">
              <a:spcBef>
                <a:spcPct val="0"/>
              </a:spcBef>
              <a:spcAft>
                <a:spcPts val="1800"/>
              </a:spcAft>
            </a:pPr>
            <a:r>
              <a:rPr lang="en-US" sz="2000" dirty="0">
                <a:solidFill>
                  <a:schemeClr val="tx1"/>
                </a:solidFill>
              </a:rPr>
              <a:t>Determine Virtual Machine Storage</a:t>
            </a:r>
          </a:p>
          <a:p>
            <a:pPr defTabSz="1022350">
              <a:spcBef>
                <a:spcPct val="0"/>
              </a:spcBef>
              <a:spcAft>
                <a:spcPts val="1800"/>
              </a:spcAft>
            </a:pPr>
            <a:r>
              <a:rPr lang="en-US" sz="2000" dirty="0">
                <a:solidFill>
                  <a:schemeClr val="tx1"/>
                </a:solidFill>
              </a:rPr>
              <a:t>Demonstration  - Creating a VM in the Portal</a:t>
            </a:r>
          </a:p>
          <a:p>
            <a:pPr defTabSz="1022350">
              <a:spcBef>
                <a:spcPct val="0"/>
              </a:spcBef>
              <a:spcAft>
                <a:spcPts val="1800"/>
              </a:spcAft>
            </a:pPr>
            <a:r>
              <a:rPr lang="en-US" sz="2000" dirty="0">
                <a:solidFill>
                  <a:schemeClr val="tx1"/>
                </a:solidFill>
              </a:rPr>
              <a:t>Connect to Virtual Machines</a:t>
            </a:r>
          </a:p>
          <a:p>
            <a:pPr defTabSz="1022350">
              <a:spcBef>
                <a:spcPct val="0"/>
              </a:spcBef>
              <a:spcAft>
                <a:spcPts val="1800"/>
              </a:spcAft>
            </a:pPr>
            <a:r>
              <a:rPr lang="en-US" sz="2000" dirty="0">
                <a:solidFill>
                  <a:schemeClr val="tx1"/>
                </a:solidFill>
              </a:rPr>
              <a:t>Connect to Windows Virtual Machines</a:t>
            </a:r>
          </a:p>
          <a:p>
            <a:pPr defTabSz="1022350">
              <a:spcBef>
                <a:spcPct val="0"/>
              </a:spcBef>
              <a:spcAft>
                <a:spcPts val="1800"/>
              </a:spcAft>
            </a:pPr>
            <a:r>
              <a:rPr lang="en-US" sz="2000" dirty="0">
                <a:solidFill>
                  <a:schemeClr val="tx1"/>
                </a:solidFill>
              </a:rPr>
              <a:t>Connect to Linux Virtual Machines</a:t>
            </a:r>
          </a:p>
          <a:p>
            <a:pPr defTabSz="1022350">
              <a:spcBef>
                <a:spcPct val="0"/>
              </a:spcBef>
              <a:spcAft>
                <a:spcPts val="1800"/>
              </a:spcAft>
            </a:pPr>
            <a:r>
              <a:rPr lang="en-US" sz="2000" dirty="0">
                <a:solidFill>
                  <a:schemeClr val="tx1"/>
                </a:solidFill>
              </a:rPr>
              <a:t>Demonstration – Connect to Linux VMs (optional)</a:t>
            </a:r>
          </a:p>
          <a:p>
            <a:pPr defTabSz="1022350">
              <a:spcBef>
                <a:spcPct val="0"/>
              </a:spcBef>
              <a:spcAft>
                <a:spcPts val="1800"/>
              </a:spcAft>
            </a:pPr>
            <a:r>
              <a:rPr lang="en-US" sz="2000" dirty="0">
                <a:solidFill>
                  <a:schemeClr val="tx1"/>
                </a:solidFill>
              </a:rPr>
              <a:t>Summary and Resources</a:t>
            </a:r>
          </a:p>
        </p:txBody>
      </p:sp>
      <p:grpSp>
        <p:nvGrpSpPr>
          <p:cNvPr id="9" name="Group 8">
            <a:extLst>
              <a:ext uri="{FF2B5EF4-FFF2-40B4-BE49-F238E27FC236}">
                <a16:creationId xmlns:a16="http://schemas.microsoft.com/office/drawing/2014/main" id="{D4EE33A6-48DA-43D9-BCF4-4587ACA10AFD}"/>
              </a:ext>
              <a:ext uri="{C183D7F6-B498-43B3-948B-1728B52AA6E4}">
                <adec:decorative xmlns:adec="http://schemas.microsoft.com/office/drawing/2017/decorative" val="1"/>
              </a:ext>
            </a:extLst>
          </p:cNvPr>
          <p:cNvGrpSpPr/>
          <p:nvPr/>
        </p:nvGrpSpPr>
        <p:grpSpPr>
          <a:xfrm>
            <a:off x="3687619" y="436521"/>
            <a:ext cx="585801" cy="5262962"/>
            <a:chOff x="3687619" y="436521"/>
            <a:chExt cx="585801" cy="5262962"/>
          </a:xfrm>
        </p:grpSpPr>
        <p:pic>
          <p:nvPicPr>
            <p:cNvPr id="14" name="Picture 13" descr="Icon of a cloud with multiples lines extending from it">
              <a:extLst>
                <a:ext uri="{FF2B5EF4-FFF2-40B4-BE49-F238E27FC236}">
                  <a16:creationId xmlns:a16="http://schemas.microsoft.com/office/drawing/2014/main" id="{E2F3E917-65F0-4C56-84A1-3A89D5A1F3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0121" y="436521"/>
              <a:ext cx="563299" cy="481007"/>
            </a:xfrm>
            <a:prstGeom prst="rect">
              <a:avLst/>
            </a:prstGeom>
          </p:spPr>
        </p:pic>
        <p:pic>
          <p:nvPicPr>
            <p:cNvPr id="13" name="Picture 12" descr="Icon of a document">
              <a:extLst>
                <a:ext uri="{FF2B5EF4-FFF2-40B4-BE49-F238E27FC236}">
                  <a16:creationId xmlns:a16="http://schemas.microsoft.com/office/drawing/2014/main" id="{0F075DB5-2F21-4C52-A689-A3B6584D581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10121" y="969098"/>
              <a:ext cx="563299" cy="481007"/>
            </a:xfrm>
            <a:prstGeom prst="rect">
              <a:avLst/>
            </a:prstGeom>
          </p:spPr>
        </p:pic>
        <p:pic>
          <p:nvPicPr>
            <p:cNvPr id="12" name="Picture 11" descr="Icon of a circular arrow with dollar sign at the centre">
              <a:extLst>
                <a:ext uri="{FF2B5EF4-FFF2-40B4-BE49-F238E27FC236}">
                  <a16:creationId xmlns:a16="http://schemas.microsoft.com/office/drawing/2014/main" id="{2FBE4F37-50E5-46AC-B536-D0864B02791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98759" y="1501674"/>
              <a:ext cx="563299" cy="481007"/>
            </a:xfrm>
            <a:prstGeom prst="rect">
              <a:avLst/>
            </a:prstGeom>
          </p:spPr>
        </p:pic>
        <p:pic>
          <p:nvPicPr>
            <p:cNvPr id="11" name="Picture 10" descr="Icon of a square with a smaller square positioned in the lower left corner">
              <a:extLst>
                <a:ext uri="{FF2B5EF4-FFF2-40B4-BE49-F238E27FC236}">
                  <a16:creationId xmlns:a16="http://schemas.microsoft.com/office/drawing/2014/main" id="{ED9C2A8D-2A76-40CF-A5E6-522B0AB3418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94097" y="2034251"/>
              <a:ext cx="563299" cy="481007"/>
            </a:xfrm>
            <a:prstGeom prst="rect">
              <a:avLst/>
            </a:prstGeom>
          </p:spPr>
        </p:pic>
        <p:pic>
          <p:nvPicPr>
            <p:cNvPr id="18" name="Picture 17" descr="Icon of four servers">
              <a:extLst>
                <a:ext uri="{FF2B5EF4-FFF2-40B4-BE49-F238E27FC236}">
                  <a16:creationId xmlns:a16="http://schemas.microsoft.com/office/drawing/2014/main" id="{093C7F9E-C833-4D44-9C4B-95BE2732F40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94097" y="2566828"/>
              <a:ext cx="563299" cy="481007"/>
            </a:xfrm>
            <a:prstGeom prst="rect">
              <a:avLst/>
            </a:prstGeom>
          </p:spPr>
        </p:pic>
        <p:pic>
          <p:nvPicPr>
            <p:cNvPr id="16" name="Picture 15" descr="Icon of a gear inside a circle">
              <a:extLst>
                <a:ext uri="{FF2B5EF4-FFF2-40B4-BE49-F238E27FC236}">
                  <a16:creationId xmlns:a16="http://schemas.microsoft.com/office/drawing/2014/main" id="{23116B01-8A1B-4609-9DB1-8411544F0C3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694097" y="3071911"/>
              <a:ext cx="563299" cy="481007"/>
            </a:xfrm>
            <a:prstGeom prst="rect">
              <a:avLst/>
            </a:prstGeom>
          </p:spPr>
        </p:pic>
        <p:pic>
          <p:nvPicPr>
            <p:cNvPr id="4" name="Picture 3" descr="Icon of a mobile phone with bar charts on the screen">
              <a:extLst>
                <a:ext uri="{FF2B5EF4-FFF2-40B4-BE49-F238E27FC236}">
                  <a16:creationId xmlns:a16="http://schemas.microsoft.com/office/drawing/2014/main" id="{8D4F3C4E-B6B5-442A-8A5C-28E2817E1A9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87619" y="3604488"/>
              <a:ext cx="545950" cy="475426"/>
            </a:xfrm>
            <a:prstGeom prst="rect">
              <a:avLst/>
            </a:prstGeom>
          </p:spPr>
        </p:pic>
        <p:pic>
          <p:nvPicPr>
            <p:cNvPr id="5" name="Picture 4" descr="Icon of a circle branched into three connect circles">
              <a:extLst>
                <a:ext uri="{FF2B5EF4-FFF2-40B4-BE49-F238E27FC236}">
                  <a16:creationId xmlns:a16="http://schemas.microsoft.com/office/drawing/2014/main" id="{5DA9A025-2470-4A9C-8DF8-D140B9A7F27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704968" y="4160278"/>
              <a:ext cx="545950" cy="475426"/>
            </a:xfrm>
            <a:prstGeom prst="rect">
              <a:avLst/>
            </a:prstGeom>
          </p:spPr>
        </p:pic>
        <p:pic>
          <p:nvPicPr>
            <p:cNvPr id="6" name="Picture 5" descr="Icon of a screen with a cursor ">
              <a:extLst>
                <a:ext uri="{FF2B5EF4-FFF2-40B4-BE49-F238E27FC236}">
                  <a16:creationId xmlns:a16="http://schemas.microsoft.com/office/drawing/2014/main" id="{C5D6512A-3ABB-4F51-8CD7-A91EFA4574F1}"/>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687619" y="4669940"/>
              <a:ext cx="545950" cy="475426"/>
            </a:xfrm>
            <a:prstGeom prst="rect">
              <a:avLst/>
            </a:prstGeom>
          </p:spPr>
        </p:pic>
        <p:pic>
          <p:nvPicPr>
            <p:cNvPr id="20" name="Picture 19">
              <a:extLst>
                <a:ext uri="{FF2B5EF4-FFF2-40B4-BE49-F238E27FC236}">
                  <a16:creationId xmlns:a16="http://schemas.microsoft.com/office/drawing/2014/main" id="{19792FF9-E2E5-4DB2-B213-A2A6A9E43133}"/>
                </a:ext>
              </a:extLst>
            </p:cNvPr>
            <p:cNvPicPr>
              <a:picLocks noChangeAspect="1"/>
            </p:cNvPicPr>
            <p:nvPr/>
          </p:nvPicPr>
          <p:blipFill>
            <a:blip r:embed="rId12"/>
            <a:stretch>
              <a:fillRect/>
            </a:stretch>
          </p:blipFill>
          <p:spPr>
            <a:xfrm>
              <a:off x="3707851" y="5225730"/>
              <a:ext cx="525718" cy="473753"/>
            </a:xfrm>
            <a:prstGeom prst="rect">
              <a:avLst/>
            </a:prstGeom>
          </p:spPr>
        </p:pic>
        <p:grpSp>
          <p:nvGrpSpPr>
            <p:cNvPr id="21" name="Group 20">
              <a:extLst>
                <a:ext uri="{FF2B5EF4-FFF2-40B4-BE49-F238E27FC236}">
                  <a16:creationId xmlns:a16="http://schemas.microsoft.com/office/drawing/2014/main" id="{AA471FC6-4C27-4EB8-9D81-B84513A045F5}"/>
                </a:ext>
              </a:extLst>
            </p:cNvPr>
            <p:cNvGrpSpPr/>
            <p:nvPr/>
          </p:nvGrpSpPr>
          <p:grpSpPr>
            <a:xfrm>
              <a:off x="3819901" y="5318107"/>
              <a:ext cx="301618" cy="256922"/>
              <a:chOff x="3876178" y="3413953"/>
              <a:chExt cx="297764" cy="255320"/>
            </a:xfrm>
          </p:grpSpPr>
          <p:sp>
            <p:nvSpPr>
              <p:cNvPr id="22" name="Freeform: Shape 21">
                <a:extLst>
                  <a:ext uri="{FF2B5EF4-FFF2-40B4-BE49-F238E27FC236}">
                    <a16:creationId xmlns:a16="http://schemas.microsoft.com/office/drawing/2014/main" id="{FDCD6BF4-6674-4BCE-8241-ED3DA89220BA}"/>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CA20F855-D29D-4F30-9BD9-5A44936E106A}"/>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2A587E7C-1C98-4F4A-BE96-EC0A93D057D7}"/>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3F13B5E4-DF49-4D7A-9EA4-D1119B92149C}"/>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18E61A5E-368F-4545-AF02-FFA86966BE89}"/>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5A8CFBF4-AA1E-4488-942C-A87B876D4A9A}"/>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8F4AFDCB-2DE3-461F-97FA-FCBD4DEA66B4}"/>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323B4E7E-42A5-4EA9-8B99-8F5ABC4A7537}"/>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2707228551"/>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t>Lab 08 – Manage Virtual Machines</a:t>
            </a:r>
          </a:p>
        </p:txBody>
      </p:sp>
      <p:sp>
        <p:nvSpPr>
          <p:cNvPr id="13" name="Rectangle 12">
            <a:extLst>
              <a:ext uri="{FF2B5EF4-FFF2-40B4-BE49-F238E27FC236}">
                <a16:creationId xmlns:a16="http://schemas.microsoft.com/office/drawing/2014/main" id="{E2BDE98F-689C-4431-9656-DF1A09738EE6}"/>
              </a:ext>
            </a:extLst>
          </p:cNvPr>
          <p:cNvSpPr/>
          <p:nvPr/>
        </p:nvSpPr>
        <p:spPr bwMode="auto">
          <a:xfrm>
            <a:off x="427039" y="1320801"/>
            <a:ext cx="11582398" cy="754053"/>
          </a:xfrm>
          <a:prstGeom prst="rect">
            <a:avLst/>
          </a:prstGeom>
        </p:spPr>
        <p:txBody>
          <a:bodyPr vert="horz" wrap="square" lIns="0" tIns="0" rIns="0" bIns="0" rtlCol="0" anchor="t">
            <a:spAutoFit/>
          </a:bodyPr>
          <a:lstStyle/>
          <a:p>
            <a:pPr>
              <a:spcBef>
                <a:spcPts val="600"/>
              </a:spcBef>
              <a:buSzPct val="90000"/>
            </a:pPr>
            <a:r>
              <a:rPr lang="en-US" sz="2400" dirty="0">
                <a:solidFill>
                  <a:schemeClr val="tx2">
                    <a:lumMod val="50000"/>
                  </a:schemeClr>
                </a:solidFill>
                <a:latin typeface="+mj-lt"/>
                <a:cs typeface="Segoe UI" panose="020B0502040204020203" pitchFamily="34" charset="0"/>
              </a:rPr>
              <a:t>Lab scenario</a:t>
            </a:r>
          </a:p>
          <a:p>
            <a:pPr>
              <a:spcBef>
                <a:spcPts val="600"/>
              </a:spcBef>
              <a:buSzPct val="90000"/>
            </a:pPr>
            <a:r>
              <a:rPr lang="en-US" sz="2000" dirty="0">
                <a:cs typeface="Segoe UI" panose="020B0502040204020203" pitchFamily="34" charset="0"/>
              </a:rPr>
              <a:t>You are tasked with identifying different options for deploying and configuring Azure Virtual Machines</a:t>
            </a:r>
          </a:p>
        </p:txBody>
      </p:sp>
      <p:sp>
        <p:nvSpPr>
          <p:cNvPr id="6" name="Text Placeholder 2">
            <a:extLst>
              <a:ext uri="{FF2B5EF4-FFF2-40B4-BE49-F238E27FC236}">
                <a16:creationId xmlns:a16="http://schemas.microsoft.com/office/drawing/2014/main" id="{8E507271-8313-49BD-93D5-1DB5F2CE17DA}"/>
              </a:ext>
            </a:extLst>
          </p:cNvPr>
          <p:cNvSpPr txBox="1">
            <a:spLocks/>
          </p:cNvSpPr>
          <p:nvPr/>
        </p:nvSpPr>
        <p:spPr>
          <a:xfrm>
            <a:off x="427038" y="2521331"/>
            <a:ext cx="11582400" cy="36933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panose="020B0502040204020203" pitchFamily="34" charset="0"/>
              </a:rPr>
              <a:t>Objectives</a:t>
            </a:r>
          </a:p>
        </p:txBody>
      </p:sp>
      <p:sp>
        <p:nvSpPr>
          <p:cNvPr id="7" name="Rectangle 6">
            <a:extLst>
              <a:ext uri="{FF2B5EF4-FFF2-40B4-BE49-F238E27FC236}">
                <a16:creationId xmlns:a16="http://schemas.microsoft.com/office/drawing/2014/main" id="{A16AF3F2-F7DE-4D9A-8878-A4D334EA6175}"/>
              </a:ext>
            </a:extLst>
          </p:cNvPr>
          <p:cNvSpPr/>
          <p:nvPr/>
        </p:nvSpPr>
        <p:spPr bwMode="auto">
          <a:xfrm>
            <a:off x="427036" y="2984500"/>
            <a:ext cx="3756430" cy="142513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cs typeface="Segoe UI" panose="020B0502040204020203" pitchFamily="34" charset="0"/>
              </a:rPr>
              <a:t>Task 1:</a:t>
            </a:r>
            <a:br>
              <a:rPr lang="en-US" sz="2000" dirty="0">
                <a:solidFill>
                  <a:schemeClr val="tx1"/>
                </a:solidFill>
                <a:cs typeface="Segoe UI" panose="020B0502040204020203" pitchFamily="34" charset="0"/>
              </a:rPr>
            </a:br>
            <a:r>
              <a:rPr lang="en-US" sz="2000" dirty="0">
                <a:solidFill>
                  <a:schemeClr val="tx1"/>
                </a:solidFill>
                <a:cs typeface="Segoe UI" panose="020B0502040204020203" pitchFamily="34" charset="0"/>
              </a:rPr>
              <a:t>Deploy zone-resilient Virtual Machines in the Azure portal and with templates</a:t>
            </a:r>
            <a:endParaRPr lang="en-US" sz="2000" dirty="0">
              <a:solidFill>
                <a:schemeClr val="tx1"/>
              </a:solidFill>
            </a:endParaRPr>
          </a:p>
        </p:txBody>
      </p:sp>
      <p:sp>
        <p:nvSpPr>
          <p:cNvPr id="8" name="Rectangle 7">
            <a:extLst>
              <a:ext uri="{FF2B5EF4-FFF2-40B4-BE49-F238E27FC236}">
                <a16:creationId xmlns:a16="http://schemas.microsoft.com/office/drawing/2014/main" id="{E4C0DEB7-442A-4F61-8324-EC315E0C319C}"/>
              </a:ext>
            </a:extLst>
          </p:cNvPr>
          <p:cNvSpPr/>
          <p:nvPr/>
        </p:nvSpPr>
        <p:spPr bwMode="auto">
          <a:xfrm>
            <a:off x="4340021" y="2984500"/>
            <a:ext cx="3756430" cy="142513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cs typeface="Segoe UI" panose="020B0502040204020203" pitchFamily="34" charset="0"/>
              </a:rPr>
              <a:t>Task 2:</a:t>
            </a:r>
            <a:br>
              <a:rPr lang="en-US" sz="2000" dirty="0">
                <a:solidFill>
                  <a:schemeClr val="tx1"/>
                </a:solidFill>
                <a:cs typeface="Segoe UI" panose="020B0502040204020203" pitchFamily="34" charset="0"/>
              </a:rPr>
            </a:br>
            <a:r>
              <a:rPr lang="en-US" sz="2000" dirty="0">
                <a:solidFill>
                  <a:schemeClr val="tx1"/>
                </a:solidFill>
                <a:cs typeface="Segoe UI" panose="020B0502040204020203" pitchFamily="34" charset="0"/>
              </a:rPr>
              <a:t>Configure Azure Virtual Machines by using virtual machine extensions</a:t>
            </a:r>
            <a:endParaRPr lang="en-US" sz="2000" dirty="0">
              <a:solidFill>
                <a:schemeClr val="tx1"/>
              </a:solidFill>
            </a:endParaRPr>
          </a:p>
        </p:txBody>
      </p:sp>
      <p:sp>
        <p:nvSpPr>
          <p:cNvPr id="9" name="Rectangle 8">
            <a:extLst>
              <a:ext uri="{FF2B5EF4-FFF2-40B4-BE49-F238E27FC236}">
                <a16:creationId xmlns:a16="http://schemas.microsoft.com/office/drawing/2014/main" id="{C882ADF5-2F6C-4D1B-8EF8-DBAB46A55839}"/>
              </a:ext>
            </a:extLst>
          </p:cNvPr>
          <p:cNvSpPr/>
          <p:nvPr/>
        </p:nvSpPr>
        <p:spPr bwMode="auto">
          <a:xfrm>
            <a:off x="8253007" y="2984500"/>
            <a:ext cx="3756430" cy="142513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cs typeface="Segoe UI" panose="020B0502040204020203" pitchFamily="34" charset="0"/>
              </a:rPr>
              <a:t>Task 3:</a:t>
            </a:r>
            <a:br>
              <a:rPr lang="en-US" sz="2000" dirty="0">
                <a:solidFill>
                  <a:schemeClr val="tx1"/>
                </a:solidFill>
                <a:cs typeface="Segoe UI" panose="020B0502040204020203" pitchFamily="34" charset="0"/>
              </a:rPr>
            </a:br>
            <a:r>
              <a:rPr lang="en-US" sz="2000" dirty="0">
                <a:solidFill>
                  <a:schemeClr val="tx1"/>
                </a:solidFill>
                <a:cs typeface="Segoe UI" panose="020B0502040204020203" pitchFamily="34" charset="0"/>
              </a:rPr>
              <a:t>Scale compute and storage for Azure Virtual Machines</a:t>
            </a:r>
            <a:endParaRPr lang="en-US" sz="2000" dirty="0">
              <a:solidFill>
                <a:schemeClr val="tx1"/>
              </a:solidFill>
            </a:endParaRPr>
          </a:p>
        </p:txBody>
      </p:sp>
      <p:sp>
        <p:nvSpPr>
          <p:cNvPr id="10" name="Rectangle 9">
            <a:extLst>
              <a:ext uri="{FF2B5EF4-FFF2-40B4-BE49-F238E27FC236}">
                <a16:creationId xmlns:a16="http://schemas.microsoft.com/office/drawing/2014/main" id="{C74B9275-46ED-447D-B6FF-458ABEE53E70}"/>
              </a:ext>
            </a:extLst>
          </p:cNvPr>
          <p:cNvSpPr/>
          <p:nvPr/>
        </p:nvSpPr>
        <p:spPr bwMode="auto">
          <a:xfrm>
            <a:off x="427036" y="4503470"/>
            <a:ext cx="3756430" cy="142513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cs typeface="Segoe UI" panose="020B0502040204020203" pitchFamily="34" charset="0"/>
              </a:rPr>
              <a:t>Task 4:</a:t>
            </a:r>
            <a:br>
              <a:rPr lang="en-US" sz="2000" dirty="0">
                <a:solidFill>
                  <a:schemeClr val="tx1"/>
                </a:solidFill>
                <a:cs typeface="Segoe UI" panose="020B0502040204020203" pitchFamily="34" charset="0"/>
              </a:rPr>
            </a:br>
            <a:r>
              <a:rPr lang="en-US" sz="2000" dirty="0">
                <a:solidFill>
                  <a:schemeClr val="tx1"/>
                </a:solidFill>
                <a:cs typeface="Segoe UI" panose="020B0502040204020203" pitchFamily="34" charset="0"/>
              </a:rPr>
              <a:t>Deploy zone-resilient scale sets by using the Azure portal</a:t>
            </a:r>
            <a:endParaRPr lang="en-US" sz="2000" dirty="0">
              <a:solidFill>
                <a:schemeClr val="tx1"/>
              </a:solidFill>
            </a:endParaRPr>
          </a:p>
        </p:txBody>
      </p:sp>
      <p:sp>
        <p:nvSpPr>
          <p:cNvPr id="11" name="Rectangle 10">
            <a:extLst>
              <a:ext uri="{FF2B5EF4-FFF2-40B4-BE49-F238E27FC236}">
                <a16:creationId xmlns:a16="http://schemas.microsoft.com/office/drawing/2014/main" id="{2697B430-E21D-4384-AC4B-D66FCC6AF3D1}"/>
              </a:ext>
            </a:extLst>
          </p:cNvPr>
          <p:cNvSpPr/>
          <p:nvPr/>
        </p:nvSpPr>
        <p:spPr bwMode="auto">
          <a:xfrm>
            <a:off x="4340022" y="4503470"/>
            <a:ext cx="3756430" cy="142513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cs typeface="Segoe UI" panose="020B0502040204020203" pitchFamily="34" charset="0"/>
              </a:rPr>
              <a:t>Task 5:</a:t>
            </a:r>
            <a:br>
              <a:rPr lang="en-US" sz="2000" dirty="0">
                <a:solidFill>
                  <a:schemeClr val="tx1"/>
                </a:solidFill>
                <a:cs typeface="Segoe UI" panose="020B0502040204020203" pitchFamily="34" charset="0"/>
              </a:rPr>
            </a:br>
            <a:r>
              <a:rPr lang="en-US" sz="2000" dirty="0">
                <a:solidFill>
                  <a:schemeClr val="tx1"/>
                </a:solidFill>
                <a:cs typeface="Segoe UI" panose="020B0502040204020203" pitchFamily="34" charset="0"/>
              </a:rPr>
              <a:t>Configure Azure virtual machine scale sets by</a:t>
            </a:r>
            <a:br>
              <a:rPr lang="en-US" sz="2000" dirty="0">
                <a:solidFill>
                  <a:schemeClr val="tx1"/>
                </a:solidFill>
                <a:cs typeface="Segoe UI" panose="020B0502040204020203" pitchFamily="34" charset="0"/>
              </a:rPr>
            </a:br>
            <a:r>
              <a:rPr lang="en-US" sz="2000" dirty="0">
                <a:solidFill>
                  <a:schemeClr val="tx1"/>
                </a:solidFill>
                <a:cs typeface="Segoe UI" panose="020B0502040204020203" pitchFamily="34" charset="0"/>
              </a:rPr>
              <a:t>using extensions</a:t>
            </a:r>
            <a:endParaRPr lang="en-US" sz="2000" dirty="0">
              <a:solidFill>
                <a:schemeClr val="tx1"/>
              </a:solidFill>
            </a:endParaRPr>
          </a:p>
        </p:txBody>
      </p:sp>
      <p:sp>
        <p:nvSpPr>
          <p:cNvPr id="12" name="Rectangle 11">
            <a:extLst>
              <a:ext uri="{FF2B5EF4-FFF2-40B4-BE49-F238E27FC236}">
                <a16:creationId xmlns:a16="http://schemas.microsoft.com/office/drawing/2014/main" id="{260F86DE-6431-4F78-9B6A-02315F866E2B}"/>
              </a:ext>
            </a:extLst>
          </p:cNvPr>
          <p:cNvSpPr/>
          <p:nvPr/>
        </p:nvSpPr>
        <p:spPr bwMode="auto">
          <a:xfrm>
            <a:off x="8253007" y="4503470"/>
            <a:ext cx="3756430" cy="142513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cs typeface="Segoe UI" panose="020B0502040204020203" pitchFamily="34" charset="0"/>
              </a:rPr>
              <a:t>Task 6:</a:t>
            </a:r>
            <a:br>
              <a:rPr lang="en-US" sz="2000" dirty="0">
                <a:solidFill>
                  <a:schemeClr val="tx1"/>
                </a:solidFill>
                <a:cs typeface="Segoe UI" panose="020B0502040204020203" pitchFamily="34" charset="0"/>
              </a:rPr>
            </a:br>
            <a:r>
              <a:rPr lang="en-US" sz="2000" dirty="0">
                <a:solidFill>
                  <a:schemeClr val="tx1"/>
                </a:solidFill>
                <a:cs typeface="Segoe UI" panose="020B0502040204020203" pitchFamily="34" charset="0"/>
              </a:rPr>
              <a:t>Scale compute and storage for Azure virtual machine scale sets</a:t>
            </a:r>
            <a:endParaRPr lang="en-US" sz="2000" dirty="0">
              <a:solidFill>
                <a:schemeClr val="tx1"/>
              </a:solidFill>
            </a:endParaRPr>
          </a:p>
        </p:txBody>
      </p:sp>
      <p:sp>
        <p:nvSpPr>
          <p:cNvPr id="3" name="Text Placeholder 2">
            <a:extLst>
              <a:ext uri="{FF2B5EF4-FFF2-40B4-BE49-F238E27FC236}">
                <a16:creationId xmlns:a16="http://schemas.microsoft.com/office/drawing/2014/main" id="{092603F6-D3B4-450C-8EEB-0B23D44198BE}"/>
              </a:ext>
            </a:extLst>
          </p:cNvPr>
          <p:cNvSpPr txBox="1">
            <a:spLocks/>
          </p:cNvSpPr>
          <p:nvPr/>
        </p:nvSpPr>
        <p:spPr>
          <a:xfrm>
            <a:off x="8251931" y="612680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4" name="arrow_15">
            <a:extLst>
              <a:ext uri="{FF2B5EF4-FFF2-40B4-BE49-F238E27FC236}">
                <a16:creationId xmlns:a16="http://schemas.microsoft.com/office/drawing/2014/main" id="{0E05D441-4B6C-476A-A459-81B486EB263B}"/>
              </a:ext>
              <a:ext uri="{C183D7F6-B498-43B3-948B-1728B52AA6E4}">
                <adec:decorative xmlns:adec="http://schemas.microsoft.com/office/drawing/2017/decorative" val="1"/>
              </a:ext>
            </a:extLst>
          </p:cNvPr>
          <p:cNvSpPr>
            <a:spLocks noChangeAspect="1" noEditPoints="1"/>
          </p:cNvSpPr>
          <p:nvPr/>
        </p:nvSpPr>
        <p:spPr bwMode="auto">
          <a:xfrm>
            <a:off x="11784017" y="6137463"/>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1873800944"/>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54308-8F36-4209-9550-1EA4C2C92D25}"/>
              </a:ext>
            </a:extLst>
          </p:cNvPr>
          <p:cNvSpPr>
            <a:spLocks noGrp="1"/>
          </p:cNvSpPr>
          <p:nvPr>
            <p:ph type="title"/>
          </p:nvPr>
        </p:nvSpPr>
        <p:spPr/>
        <p:txBody>
          <a:bodyPr/>
          <a:lstStyle/>
          <a:p>
            <a:r>
              <a:rPr lang="en-US" dirty="0"/>
              <a:t>Lab 08 – Architecture diagram</a:t>
            </a:r>
          </a:p>
        </p:txBody>
      </p:sp>
      <p:grpSp>
        <p:nvGrpSpPr>
          <p:cNvPr id="3" name="Group 2" descr="Architecture diagram of the detailed lab steps. ">
            <a:extLst>
              <a:ext uri="{FF2B5EF4-FFF2-40B4-BE49-F238E27FC236}">
                <a16:creationId xmlns:a16="http://schemas.microsoft.com/office/drawing/2014/main" id="{2EF4EC28-A868-447A-BFC6-AE3EFD82EBFB}"/>
              </a:ext>
            </a:extLst>
          </p:cNvPr>
          <p:cNvGrpSpPr/>
          <p:nvPr/>
        </p:nvGrpSpPr>
        <p:grpSpPr>
          <a:xfrm>
            <a:off x="895820" y="1401510"/>
            <a:ext cx="10586362" cy="4794191"/>
            <a:chOff x="598455" y="1324728"/>
            <a:chExt cx="10586362" cy="4098576"/>
          </a:xfrm>
        </p:grpSpPr>
        <p:sp>
          <p:nvSpPr>
            <p:cNvPr id="4" name="Rectangle 3">
              <a:extLst>
                <a:ext uri="{FF2B5EF4-FFF2-40B4-BE49-F238E27FC236}">
                  <a16:creationId xmlns:a16="http://schemas.microsoft.com/office/drawing/2014/main" id="{7CA332DB-7287-484D-8C7B-01762359CDAB}"/>
                </a:ext>
              </a:extLst>
            </p:cNvPr>
            <p:cNvSpPr/>
            <p:nvPr/>
          </p:nvSpPr>
          <p:spPr bwMode="auto">
            <a:xfrm>
              <a:off x="6920689" y="1333726"/>
              <a:ext cx="4264128" cy="40780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 name="Rectangle 4">
              <a:extLst>
                <a:ext uri="{FF2B5EF4-FFF2-40B4-BE49-F238E27FC236}">
                  <a16:creationId xmlns:a16="http://schemas.microsoft.com/office/drawing/2014/main" id="{8CF251AB-3450-4AF3-96E1-D7C2F36EDF15}"/>
                </a:ext>
              </a:extLst>
            </p:cNvPr>
            <p:cNvSpPr/>
            <p:nvPr/>
          </p:nvSpPr>
          <p:spPr bwMode="auto">
            <a:xfrm>
              <a:off x="4839629" y="1345304"/>
              <a:ext cx="1976835" cy="40780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6" name="Straight Connector 5">
              <a:extLst>
                <a:ext uri="{FF2B5EF4-FFF2-40B4-BE49-F238E27FC236}">
                  <a16:creationId xmlns:a16="http://schemas.microsoft.com/office/drawing/2014/main" id="{AAF3D4FD-F667-43CB-9F60-46915B19304C}"/>
                </a:ext>
              </a:extLst>
            </p:cNvPr>
            <p:cNvCxnSpPr>
              <a:cxnSpLocks/>
              <a:stCxn id="25" idx="2"/>
              <a:endCxn id="27" idx="0"/>
            </p:cNvCxnSpPr>
            <p:nvPr/>
          </p:nvCxnSpPr>
          <p:spPr>
            <a:xfrm>
              <a:off x="5883403" y="3730092"/>
              <a:ext cx="839" cy="45801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3821105-9B80-4B57-A514-7E807BF25BC9}"/>
                </a:ext>
              </a:extLst>
            </p:cNvPr>
            <p:cNvCxnSpPr>
              <a:cxnSpLocks/>
              <a:stCxn id="23" idx="2"/>
              <a:endCxn id="25" idx="0"/>
            </p:cNvCxnSpPr>
            <p:nvPr/>
          </p:nvCxnSpPr>
          <p:spPr>
            <a:xfrm>
              <a:off x="5876914" y="2735769"/>
              <a:ext cx="6489" cy="46220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EB8C150-737C-4AF4-A33D-BA5C2668F3D5}"/>
                </a:ext>
              </a:extLst>
            </p:cNvPr>
            <p:cNvSpPr/>
            <p:nvPr/>
          </p:nvSpPr>
          <p:spPr bwMode="auto">
            <a:xfrm>
              <a:off x="611536" y="1345304"/>
              <a:ext cx="4151821" cy="40780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9" name="Graphic 8">
              <a:extLst>
                <a:ext uri="{FF2B5EF4-FFF2-40B4-BE49-F238E27FC236}">
                  <a16:creationId xmlns:a16="http://schemas.microsoft.com/office/drawing/2014/main" id="{BE95CE93-D76D-40DB-BAA2-2D05288E54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65620" y="2903107"/>
              <a:ext cx="403078" cy="403078"/>
            </a:xfrm>
            <a:prstGeom prst="rect">
              <a:avLst/>
            </a:prstGeom>
          </p:spPr>
        </p:pic>
        <p:sp>
          <p:nvSpPr>
            <p:cNvPr id="10" name="TextBox 9">
              <a:extLst>
                <a:ext uri="{FF2B5EF4-FFF2-40B4-BE49-F238E27FC236}">
                  <a16:creationId xmlns:a16="http://schemas.microsoft.com/office/drawing/2014/main" id="{0F7D97B9-282C-44CC-A1D1-98D550CE806A}"/>
                </a:ext>
              </a:extLst>
            </p:cNvPr>
            <p:cNvSpPr txBox="1"/>
            <p:nvPr/>
          </p:nvSpPr>
          <p:spPr>
            <a:xfrm>
              <a:off x="1506069" y="3324090"/>
              <a:ext cx="1322180" cy="633625"/>
            </a:xfrm>
            <a:prstGeom prst="rect">
              <a:avLst/>
            </a:prstGeom>
            <a:noFill/>
          </p:spPr>
          <p:txBody>
            <a:bodyPr wrap="square">
              <a:spAutoFit/>
            </a:bodyPr>
            <a:lstStyle/>
            <a:p>
              <a:pPr algn="ctr" defTabSz="914367"/>
              <a:r>
                <a:rPr lang="fr-FR" sz="1176" b="1" dirty="0">
                  <a:solidFill>
                    <a:srgbClr val="000000"/>
                  </a:solidFill>
                  <a:latin typeface="Segoe UI"/>
                </a:rPr>
                <a:t>az104-08-vm0</a:t>
              </a:r>
            </a:p>
            <a:p>
              <a:pPr algn="ctr" defTabSz="914367"/>
              <a:r>
                <a:rPr lang="fr-FR" sz="1176" dirty="0">
                  <a:solidFill>
                    <a:srgbClr val="000000"/>
                  </a:solidFill>
                  <a:latin typeface="Segoe UI"/>
                </a:rPr>
                <a:t>10.80.0.4</a:t>
              </a:r>
            </a:p>
            <a:p>
              <a:pPr algn="ctr" defTabSz="914367"/>
              <a:endParaRPr lang="fr-FR" sz="1176" b="1" dirty="0">
                <a:solidFill>
                  <a:srgbClr val="000000"/>
                </a:solidFill>
                <a:latin typeface="Segoe UI"/>
              </a:endParaRPr>
            </a:p>
          </p:txBody>
        </p:sp>
        <p:pic>
          <p:nvPicPr>
            <p:cNvPr id="11" name="Graphic 10">
              <a:extLst>
                <a:ext uri="{FF2B5EF4-FFF2-40B4-BE49-F238E27FC236}">
                  <a16:creationId xmlns:a16="http://schemas.microsoft.com/office/drawing/2014/main" id="{01B16981-90C6-4C46-A00F-16BF39D159C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07184" y="2102768"/>
              <a:ext cx="412418" cy="412418"/>
            </a:xfrm>
            <a:prstGeom prst="rect">
              <a:avLst/>
            </a:prstGeom>
          </p:spPr>
        </p:pic>
        <p:sp>
          <p:nvSpPr>
            <p:cNvPr id="12" name="Rectangle 11">
              <a:extLst>
                <a:ext uri="{FF2B5EF4-FFF2-40B4-BE49-F238E27FC236}">
                  <a16:creationId xmlns:a16="http://schemas.microsoft.com/office/drawing/2014/main" id="{F062E614-8061-4834-BE27-E0DB030C689A}"/>
                </a:ext>
              </a:extLst>
            </p:cNvPr>
            <p:cNvSpPr/>
            <p:nvPr/>
          </p:nvSpPr>
          <p:spPr bwMode="auto">
            <a:xfrm>
              <a:off x="1007184" y="2525604"/>
              <a:ext cx="3682003" cy="1669265"/>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sp>
          <p:nvSpPr>
            <p:cNvPr id="13" name="TextBox 12">
              <a:extLst>
                <a:ext uri="{FF2B5EF4-FFF2-40B4-BE49-F238E27FC236}">
                  <a16:creationId xmlns:a16="http://schemas.microsoft.com/office/drawing/2014/main" id="{E391EDC6-2FB5-402C-AEF1-E9EB88D55B3A}"/>
                </a:ext>
              </a:extLst>
            </p:cNvPr>
            <p:cNvSpPr txBox="1"/>
            <p:nvPr/>
          </p:nvSpPr>
          <p:spPr>
            <a:xfrm>
              <a:off x="1419602" y="2139391"/>
              <a:ext cx="2688259" cy="271554"/>
            </a:xfrm>
            <a:prstGeom prst="rect">
              <a:avLst/>
            </a:prstGeom>
            <a:noFill/>
          </p:spPr>
          <p:txBody>
            <a:bodyPr wrap="square">
              <a:spAutoFit/>
            </a:bodyPr>
            <a:lstStyle/>
            <a:p>
              <a:pPr defTabSz="914367"/>
              <a:r>
                <a:rPr lang="fr-FR" sz="1176" b="1" dirty="0">
                  <a:solidFill>
                    <a:srgbClr val="000000"/>
                  </a:solidFill>
                  <a:latin typeface="Segoe UI"/>
                </a:rPr>
                <a:t>az104-06-vnet01 </a:t>
              </a:r>
              <a:r>
                <a:rPr lang="fr-FR" sz="1176" dirty="0">
                  <a:solidFill>
                    <a:srgbClr val="000000"/>
                  </a:solidFill>
                  <a:latin typeface="Segoe UI"/>
                </a:rPr>
                <a:t>10.80.0.0/20</a:t>
              </a:r>
            </a:p>
          </p:txBody>
        </p:sp>
        <p:sp>
          <p:nvSpPr>
            <p:cNvPr id="14" name="Rectangle 13">
              <a:extLst>
                <a:ext uri="{FF2B5EF4-FFF2-40B4-BE49-F238E27FC236}">
                  <a16:creationId xmlns:a16="http://schemas.microsoft.com/office/drawing/2014/main" id="{74DBABD1-D923-40CB-952B-4762173D5FFC}"/>
                </a:ext>
              </a:extLst>
            </p:cNvPr>
            <p:cNvSpPr/>
            <p:nvPr/>
          </p:nvSpPr>
          <p:spPr bwMode="auto">
            <a:xfrm>
              <a:off x="1378548" y="2814189"/>
              <a:ext cx="3195022" cy="1227322"/>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sp>
          <p:nvSpPr>
            <p:cNvPr id="15" name="TextBox 14">
              <a:extLst>
                <a:ext uri="{FF2B5EF4-FFF2-40B4-BE49-F238E27FC236}">
                  <a16:creationId xmlns:a16="http://schemas.microsoft.com/office/drawing/2014/main" id="{EC78B55A-E2F3-493A-AC5E-1744D949C8F6}"/>
                </a:ext>
              </a:extLst>
            </p:cNvPr>
            <p:cNvSpPr txBox="1"/>
            <p:nvPr/>
          </p:nvSpPr>
          <p:spPr>
            <a:xfrm>
              <a:off x="1335860" y="2544937"/>
              <a:ext cx="1848143" cy="271554"/>
            </a:xfrm>
            <a:prstGeom prst="rect">
              <a:avLst/>
            </a:prstGeom>
            <a:noFill/>
          </p:spPr>
          <p:txBody>
            <a:bodyPr wrap="square">
              <a:spAutoFit/>
            </a:bodyPr>
            <a:lstStyle/>
            <a:p>
              <a:pPr defTabSz="914367"/>
              <a:r>
                <a:rPr lang="fr-FR" sz="1176" b="1" dirty="0">
                  <a:solidFill>
                    <a:srgbClr val="000000"/>
                  </a:solidFill>
                  <a:latin typeface="Segoe UI"/>
                </a:rPr>
                <a:t>Subnet0 </a:t>
              </a:r>
              <a:r>
                <a:rPr lang="fr-FR" sz="1176" dirty="0">
                  <a:solidFill>
                    <a:srgbClr val="000000"/>
                  </a:solidFill>
                  <a:latin typeface="Segoe UI"/>
                </a:rPr>
                <a:t>10.80.0.0/24</a:t>
              </a:r>
            </a:p>
          </p:txBody>
        </p:sp>
        <p:sp>
          <p:nvSpPr>
            <p:cNvPr id="16" name="TextBox 15">
              <a:extLst>
                <a:ext uri="{FF2B5EF4-FFF2-40B4-BE49-F238E27FC236}">
                  <a16:creationId xmlns:a16="http://schemas.microsoft.com/office/drawing/2014/main" id="{16A3B18C-B235-4716-9712-C46B1CC952B8}"/>
                </a:ext>
              </a:extLst>
            </p:cNvPr>
            <p:cNvSpPr txBox="1"/>
            <p:nvPr/>
          </p:nvSpPr>
          <p:spPr>
            <a:xfrm>
              <a:off x="1213393" y="1705411"/>
              <a:ext cx="1297732" cy="271554"/>
            </a:xfrm>
            <a:prstGeom prst="rect">
              <a:avLst/>
            </a:prstGeom>
            <a:noFill/>
          </p:spPr>
          <p:txBody>
            <a:bodyPr wrap="square">
              <a:spAutoFit/>
            </a:bodyPr>
            <a:lstStyle/>
            <a:p>
              <a:pPr defTabSz="914367"/>
              <a:r>
                <a:rPr lang="fr-FR" sz="1176" b="1" dirty="0">
                  <a:solidFill>
                    <a:srgbClr val="000000"/>
                  </a:solidFill>
                  <a:latin typeface="Segoe UI"/>
                </a:rPr>
                <a:t>az104-08-rg01</a:t>
              </a:r>
            </a:p>
          </p:txBody>
        </p:sp>
        <p:sp>
          <p:nvSpPr>
            <p:cNvPr id="17" name="Rectangle 16">
              <a:extLst>
                <a:ext uri="{FF2B5EF4-FFF2-40B4-BE49-F238E27FC236}">
                  <a16:creationId xmlns:a16="http://schemas.microsoft.com/office/drawing/2014/main" id="{7D6787B8-13F1-415B-A80E-84FBFBDF4DC5}"/>
                </a:ext>
              </a:extLst>
            </p:cNvPr>
            <p:cNvSpPr/>
            <p:nvPr/>
          </p:nvSpPr>
          <p:spPr bwMode="auto">
            <a:xfrm>
              <a:off x="840470" y="2070440"/>
              <a:ext cx="5899722" cy="308215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pic>
          <p:nvPicPr>
            <p:cNvPr id="18" name="Graphic 17">
              <a:extLst>
                <a:ext uri="{FF2B5EF4-FFF2-40B4-BE49-F238E27FC236}">
                  <a16:creationId xmlns:a16="http://schemas.microsoft.com/office/drawing/2014/main" id="{99F0FE3C-33C8-48F0-8350-49FC0BB596E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40469" y="1654024"/>
              <a:ext cx="376369" cy="376369"/>
            </a:xfrm>
            <a:prstGeom prst="rect">
              <a:avLst/>
            </a:prstGeom>
          </p:spPr>
        </p:pic>
        <p:pic>
          <p:nvPicPr>
            <p:cNvPr id="19" name="Graphic 18">
              <a:extLst>
                <a:ext uri="{FF2B5EF4-FFF2-40B4-BE49-F238E27FC236}">
                  <a16:creationId xmlns:a16="http://schemas.microsoft.com/office/drawing/2014/main" id="{A9250F9E-C52B-4093-B7FC-73972D9485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10941" y="2904483"/>
              <a:ext cx="403078" cy="403078"/>
            </a:xfrm>
            <a:prstGeom prst="rect">
              <a:avLst/>
            </a:prstGeom>
          </p:spPr>
        </p:pic>
        <p:sp>
          <p:nvSpPr>
            <p:cNvPr id="20" name="TextBox 19">
              <a:extLst>
                <a:ext uri="{FF2B5EF4-FFF2-40B4-BE49-F238E27FC236}">
                  <a16:creationId xmlns:a16="http://schemas.microsoft.com/office/drawing/2014/main" id="{0D5B5350-49D8-4784-8FD5-E3740DCF4656}"/>
                </a:ext>
              </a:extLst>
            </p:cNvPr>
            <p:cNvSpPr txBox="1"/>
            <p:nvPr/>
          </p:nvSpPr>
          <p:spPr>
            <a:xfrm>
              <a:off x="3251390" y="3325467"/>
              <a:ext cx="1322180" cy="633625"/>
            </a:xfrm>
            <a:prstGeom prst="rect">
              <a:avLst/>
            </a:prstGeom>
            <a:noFill/>
          </p:spPr>
          <p:txBody>
            <a:bodyPr wrap="square">
              <a:spAutoFit/>
            </a:bodyPr>
            <a:lstStyle/>
            <a:p>
              <a:pPr algn="ctr" defTabSz="914367"/>
              <a:r>
                <a:rPr lang="fr-FR" sz="1176" b="1" dirty="0">
                  <a:solidFill>
                    <a:srgbClr val="000000"/>
                  </a:solidFill>
                  <a:latin typeface="Segoe UI"/>
                </a:rPr>
                <a:t>az104-08-vm1</a:t>
              </a:r>
            </a:p>
            <a:p>
              <a:pPr algn="ctr" defTabSz="914367"/>
              <a:r>
                <a:rPr lang="fr-FR" sz="1176" dirty="0">
                  <a:solidFill>
                    <a:srgbClr val="000000"/>
                  </a:solidFill>
                  <a:latin typeface="Segoe UI"/>
                </a:rPr>
                <a:t>10.80.0.5</a:t>
              </a:r>
            </a:p>
            <a:p>
              <a:pPr algn="ctr" defTabSz="914367"/>
              <a:endParaRPr lang="fr-FR" sz="1176" b="1" dirty="0">
                <a:solidFill>
                  <a:srgbClr val="000000"/>
                </a:solidFill>
                <a:latin typeface="Segoe UI"/>
              </a:endParaRPr>
            </a:p>
          </p:txBody>
        </p:sp>
        <p:sp>
          <p:nvSpPr>
            <p:cNvPr id="21" name="TextBox 20">
              <a:extLst>
                <a:ext uri="{FF2B5EF4-FFF2-40B4-BE49-F238E27FC236}">
                  <a16:creationId xmlns:a16="http://schemas.microsoft.com/office/drawing/2014/main" id="{681500B7-F32E-46E2-88B7-4FD2C8019BB9}"/>
                </a:ext>
              </a:extLst>
            </p:cNvPr>
            <p:cNvSpPr txBox="1"/>
            <p:nvPr/>
          </p:nvSpPr>
          <p:spPr>
            <a:xfrm>
              <a:off x="1876077" y="3748373"/>
              <a:ext cx="1297732" cy="271554"/>
            </a:xfrm>
            <a:prstGeom prst="rect">
              <a:avLst/>
            </a:prstGeom>
            <a:noFill/>
          </p:spPr>
          <p:txBody>
            <a:bodyPr wrap="square">
              <a:spAutoFit/>
            </a:bodyPr>
            <a:lstStyle/>
            <a:p>
              <a:pPr defTabSz="914367"/>
              <a:r>
                <a:rPr lang="fr-FR" sz="1176" b="1" dirty="0">
                  <a:solidFill>
                    <a:srgbClr val="000000"/>
                  </a:solidFill>
                  <a:latin typeface="Segoe UI"/>
                </a:rPr>
                <a:t>Zone1</a:t>
              </a:r>
            </a:p>
          </p:txBody>
        </p:sp>
        <p:sp>
          <p:nvSpPr>
            <p:cNvPr id="22" name="TextBox 21">
              <a:extLst>
                <a:ext uri="{FF2B5EF4-FFF2-40B4-BE49-F238E27FC236}">
                  <a16:creationId xmlns:a16="http://schemas.microsoft.com/office/drawing/2014/main" id="{FF3ECC6E-386B-4DC2-A218-D33393296126}"/>
                </a:ext>
              </a:extLst>
            </p:cNvPr>
            <p:cNvSpPr txBox="1"/>
            <p:nvPr/>
          </p:nvSpPr>
          <p:spPr>
            <a:xfrm>
              <a:off x="3621293" y="3737306"/>
              <a:ext cx="1297732" cy="271554"/>
            </a:xfrm>
            <a:prstGeom prst="rect">
              <a:avLst/>
            </a:prstGeom>
            <a:noFill/>
          </p:spPr>
          <p:txBody>
            <a:bodyPr wrap="square">
              <a:spAutoFit/>
            </a:bodyPr>
            <a:lstStyle/>
            <a:p>
              <a:pPr defTabSz="914367"/>
              <a:r>
                <a:rPr lang="fr-FR" sz="1176" b="1" dirty="0">
                  <a:solidFill>
                    <a:srgbClr val="000000"/>
                  </a:solidFill>
                  <a:latin typeface="Segoe UI"/>
                </a:rPr>
                <a:t>Zone2</a:t>
              </a:r>
            </a:p>
          </p:txBody>
        </p:sp>
        <p:pic>
          <p:nvPicPr>
            <p:cNvPr id="23" name="Graphic 22">
              <a:extLst>
                <a:ext uri="{FF2B5EF4-FFF2-40B4-BE49-F238E27FC236}">
                  <a16:creationId xmlns:a16="http://schemas.microsoft.com/office/drawing/2014/main" id="{09656BFB-8D56-418B-AAA6-DEAF6A96E60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10854" y="2203650"/>
              <a:ext cx="532119" cy="532119"/>
            </a:xfrm>
            <a:prstGeom prst="rect">
              <a:avLst/>
            </a:prstGeom>
          </p:spPr>
        </p:pic>
        <p:sp>
          <p:nvSpPr>
            <p:cNvPr id="24" name="TextBox 23">
              <a:extLst>
                <a:ext uri="{FF2B5EF4-FFF2-40B4-BE49-F238E27FC236}">
                  <a16:creationId xmlns:a16="http://schemas.microsoft.com/office/drawing/2014/main" id="{4A2F6A5E-7A24-4BE0-835C-B93335AEBC30}"/>
                </a:ext>
              </a:extLst>
            </p:cNvPr>
            <p:cNvSpPr txBox="1"/>
            <p:nvPr/>
          </p:nvSpPr>
          <p:spPr>
            <a:xfrm>
              <a:off x="5046536" y="2735769"/>
              <a:ext cx="1693656" cy="271554"/>
            </a:xfrm>
            <a:prstGeom prst="rect">
              <a:avLst/>
            </a:prstGeom>
            <a:solidFill>
              <a:schemeClr val="bg1">
                <a:lumMod val="95000"/>
              </a:schemeClr>
            </a:solidFill>
          </p:spPr>
          <p:txBody>
            <a:bodyPr wrap="square">
              <a:spAutoFit/>
            </a:bodyPr>
            <a:lstStyle/>
            <a:p>
              <a:pPr defTabSz="914367"/>
              <a:r>
                <a:rPr lang="fr-FR" sz="1176" b="1" dirty="0">
                  <a:solidFill>
                    <a:srgbClr val="000000"/>
                  </a:solidFill>
                  <a:latin typeface="Segoe UI"/>
                </a:rPr>
                <a:t>az10408rg01diag938</a:t>
              </a:r>
            </a:p>
          </p:txBody>
        </p:sp>
        <p:pic>
          <p:nvPicPr>
            <p:cNvPr id="25" name="Graphic 24">
              <a:extLst>
                <a:ext uri="{FF2B5EF4-FFF2-40B4-BE49-F238E27FC236}">
                  <a16:creationId xmlns:a16="http://schemas.microsoft.com/office/drawing/2014/main" id="{8AD9702D-604F-46BC-B57E-6C7BB2E58B2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17344" y="3197974"/>
              <a:ext cx="532118" cy="532118"/>
            </a:xfrm>
            <a:prstGeom prst="rect">
              <a:avLst/>
            </a:prstGeom>
          </p:spPr>
        </p:pic>
        <p:sp>
          <p:nvSpPr>
            <p:cNvPr id="26" name="TextBox 25">
              <a:extLst>
                <a:ext uri="{FF2B5EF4-FFF2-40B4-BE49-F238E27FC236}">
                  <a16:creationId xmlns:a16="http://schemas.microsoft.com/office/drawing/2014/main" id="{7918D98E-8EC4-4B9B-9A87-C85608473C17}"/>
                </a:ext>
              </a:extLst>
            </p:cNvPr>
            <p:cNvSpPr txBox="1"/>
            <p:nvPr/>
          </p:nvSpPr>
          <p:spPr>
            <a:xfrm>
              <a:off x="5545976" y="3663328"/>
              <a:ext cx="1048629" cy="271554"/>
            </a:xfrm>
            <a:prstGeom prst="rect">
              <a:avLst/>
            </a:prstGeom>
            <a:solidFill>
              <a:schemeClr val="bg1">
                <a:lumMod val="95000"/>
              </a:schemeClr>
            </a:solidFill>
          </p:spPr>
          <p:txBody>
            <a:bodyPr wrap="square">
              <a:spAutoFit/>
            </a:bodyPr>
            <a:lstStyle/>
            <a:p>
              <a:pPr defTabSz="914367"/>
              <a:r>
                <a:rPr lang="fr-FR" sz="1176" b="1" dirty="0">
                  <a:solidFill>
                    <a:srgbClr val="000000"/>
                  </a:solidFill>
                  <a:latin typeface="Segoe UI"/>
                </a:rPr>
                <a:t>scripts</a:t>
              </a:r>
            </a:p>
          </p:txBody>
        </p:sp>
        <p:pic>
          <p:nvPicPr>
            <p:cNvPr id="27" name="Graphic 26" descr="Paper">
              <a:extLst>
                <a:ext uri="{FF2B5EF4-FFF2-40B4-BE49-F238E27FC236}">
                  <a16:creationId xmlns:a16="http://schemas.microsoft.com/office/drawing/2014/main" id="{4C9EA50F-C614-4043-922D-46EC6AC48AB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06006" y="4188105"/>
              <a:ext cx="556472" cy="556472"/>
            </a:xfrm>
            <a:prstGeom prst="rect">
              <a:avLst/>
            </a:prstGeom>
          </p:spPr>
        </p:pic>
        <p:sp>
          <p:nvSpPr>
            <p:cNvPr id="28" name="TextBox 27">
              <a:extLst>
                <a:ext uri="{FF2B5EF4-FFF2-40B4-BE49-F238E27FC236}">
                  <a16:creationId xmlns:a16="http://schemas.microsoft.com/office/drawing/2014/main" id="{D678C3FE-2B75-448D-9427-533E51440342}"/>
                </a:ext>
              </a:extLst>
            </p:cNvPr>
            <p:cNvSpPr txBox="1"/>
            <p:nvPr/>
          </p:nvSpPr>
          <p:spPr>
            <a:xfrm>
              <a:off x="4923937" y="4720379"/>
              <a:ext cx="1901782" cy="271554"/>
            </a:xfrm>
            <a:prstGeom prst="rect">
              <a:avLst/>
            </a:prstGeom>
            <a:noFill/>
          </p:spPr>
          <p:txBody>
            <a:bodyPr wrap="square">
              <a:spAutoFit/>
            </a:bodyPr>
            <a:lstStyle/>
            <a:p>
              <a:pPr defTabSz="914367"/>
              <a:r>
                <a:rPr lang="fr-FR" sz="1176" b="1" dirty="0">
                  <a:solidFill>
                    <a:srgbClr val="000000"/>
                  </a:solidFill>
                  <a:latin typeface="Segoe UI"/>
                </a:rPr>
                <a:t>az104-08-install_IIS.ps1</a:t>
              </a:r>
            </a:p>
          </p:txBody>
        </p:sp>
        <p:sp>
          <p:nvSpPr>
            <p:cNvPr id="29" name="TextBox 28">
              <a:extLst>
                <a:ext uri="{FF2B5EF4-FFF2-40B4-BE49-F238E27FC236}">
                  <a16:creationId xmlns:a16="http://schemas.microsoft.com/office/drawing/2014/main" id="{2C666AF3-B915-43B5-B90E-A69B774DB843}"/>
                </a:ext>
              </a:extLst>
            </p:cNvPr>
            <p:cNvSpPr txBox="1"/>
            <p:nvPr/>
          </p:nvSpPr>
          <p:spPr>
            <a:xfrm>
              <a:off x="7379175" y="1651982"/>
              <a:ext cx="1297732" cy="271554"/>
            </a:xfrm>
            <a:prstGeom prst="rect">
              <a:avLst/>
            </a:prstGeom>
            <a:noFill/>
          </p:spPr>
          <p:txBody>
            <a:bodyPr wrap="square">
              <a:spAutoFit/>
            </a:bodyPr>
            <a:lstStyle/>
            <a:p>
              <a:pPr defTabSz="914367"/>
              <a:r>
                <a:rPr lang="fr-FR" sz="1176" b="1" dirty="0">
                  <a:solidFill>
                    <a:srgbClr val="000000"/>
                  </a:solidFill>
                  <a:latin typeface="Segoe UI"/>
                </a:rPr>
                <a:t>az104-08-rg02</a:t>
              </a:r>
            </a:p>
          </p:txBody>
        </p:sp>
        <p:sp>
          <p:nvSpPr>
            <p:cNvPr id="30" name="Rectangle 29">
              <a:extLst>
                <a:ext uri="{FF2B5EF4-FFF2-40B4-BE49-F238E27FC236}">
                  <a16:creationId xmlns:a16="http://schemas.microsoft.com/office/drawing/2014/main" id="{6BDB143A-70EA-4E79-8420-4D31AF56C5DD}"/>
                </a:ext>
              </a:extLst>
            </p:cNvPr>
            <p:cNvSpPr/>
            <p:nvPr/>
          </p:nvSpPr>
          <p:spPr bwMode="auto">
            <a:xfrm>
              <a:off x="7006251" y="2070440"/>
              <a:ext cx="4093924" cy="308215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pic>
          <p:nvPicPr>
            <p:cNvPr id="31" name="Graphic 30">
              <a:extLst>
                <a:ext uri="{FF2B5EF4-FFF2-40B4-BE49-F238E27FC236}">
                  <a16:creationId xmlns:a16="http://schemas.microsoft.com/office/drawing/2014/main" id="{D3A782D0-1F21-46F6-8D30-DBA60189DBF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006251" y="1600595"/>
              <a:ext cx="376369" cy="376369"/>
            </a:xfrm>
            <a:prstGeom prst="rect">
              <a:avLst/>
            </a:prstGeom>
          </p:spPr>
        </p:pic>
        <p:pic>
          <p:nvPicPr>
            <p:cNvPr id="32" name="Graphic 31">
              <a:extLst>
                <a:ext uri="{FF2B5EF4-FFF2-40B4-BE49-F238E27FC236}">
                  <a16:creationId xmlns:a16="http://schemas.microsoft.com/office/drawing/2014/main" id="{6ED35BD0-FF7A-408D-B110-B6F6F017D95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052633" y="2903107"/>
              <a:ext cx="545491" cy="545491"/>
            </a:xfrm>
            <a:prstGeom prst="rect">
              <a:avLst/>
            </a:prstGeom>
          </p:spPr>
        </p:pic>
        <p:sp>
          <p:nvSpPr>
            <p:cNvPr id="33" name="TextBox 32">
              <a:extLst>
                <a:ext uri="{FF2B5EF4-FFF2-40B4-BE49-F238E27FC236}">
                  <a16:creationId xmlns:a16="http://schemas.microsoft.com/office/drawing/2014/main" id="{395A6683-A89B-4D1E-81F3-866C26655F8E}"/>
                </a:ext>
              </a:extLst>
            </p:cNvPr>
            <p:cNvSpPr txBox="1"/>
            <p:nvPr/>
          </p:nvSpPr>
          <p:spPr>
            <a:xfrm>
              <a:off x="7780327" y="3456912"/>
              <a:ext cx="1297732" cy="271554"/>
            </a:xfrm>
            <a:prstGeom prst="rect">
              <a:avLst/>
            </a:prstGeom>
            <a:noFill/>
          </p:spPr>
          <p:txBody>
            <a:bodyPr wrap="square">
              <a:spAutoFit/>
            </a:bodyPr>
            <a:lstStyle/>
            <a:p>
              <a:pPr defTabSz="914367"/>
              <a:r>
                <a:rPr lang="fr-FR" sz="1176" b="1" dirty="0">
                  <a:solidFill>
                    <a:srgbClr val="000000"/>
                  </a:solidFill>
                  <a:latin typeface="Segoe UI"/>
                </a:rPr>
                <a:t>az10408vmss0</a:t>
              </a:r>
            </a:p>
          </p:txBody>
        </p:sp>
        <p:sp>
          <p:nvSpPr>
            <p:cNvPr id="34" name="Rectangle 33">
              <a:extLst>
                <a:ext uri="{FF2B5EF4-FFF2-40B4-BE49-F238E27FC236}">
                  <a16:creationId xmlns:a16="http://schemas.microsoft.com/office/drawing/2014/main" id="{01FDDC22-5E4E-4539-8395-C3808B4DFA26}"/>
                </a:ext>
              </a:extLst>
            </p:cNvPr>
            <p:cNvSpPr/>
            <p:nvPr/>
          </p:nvSpPr>
          <p:spPr bwMode="auto">
            <a:xfrm>
              <a:off x="7126684" y="2492953"/>
              <a:ext cx="3729458" cy="249897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sp>
          <p:nvSpPr>
            <p:cNvPr id="35" name="Rectangle 34">
              <a:extLst>
                <a:ext uri="{FF2B5EF4-FFF2-40B4-BE49-F238E27FC236}">
                  <a16:creationId xmlns:a16="http://schemas.microsoft.com/office/drawing/2014/main" id="{48619EFB-BCA7-4763-A2B2-B9120DEED103}"/>
                </a:ext>
              </a:extLst>
            </p:cNvPr>
            <p:cNvSpPr/>
            <p:nvPr/>
          </p:nvSpPr>
          <p:spPr bwMode="auto">
            <a:xfrm>
              <a:off x="7498049" y="2781538"/>
              <a:ext cx="3187882" cy="196303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pic>
          <p:nvPicPr>
            <p:cNvPr id="36" name="Graphic 35">
              <a:extLst>
                <a:ext uri="{FF2B5EF4-FFF2-40B4-BE49-F238E27FC236}">
                  <a16:creationId xmlns:a16="http://schemas.microsoft.com/office/drawing/2014/main" id="{5B9013E0-7A82-4491-8F97-DB3E22CBA5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45657" y="2095976"/>
              <a:ext cx="412418" cy="412418"/>
            </a:xfrm>
            <a:prstGeom prst="rect">
              <a:avLst/>
            </a:prstGeom>
          </p:spPr>
        </p:pic>
        <p:sp>
          <p:nvSpPr>
            <p:cNvPr id="37" name="TextBox 36">
              <a:extLst>
                <a:ext uri="{FF2B5EF4-FFF2-40B4-BE49-F238E27FC236}">
                  <a16:creationId xmlns:a16="http://schemas.microsoft.com/office/drawing/2014/main" id="{8085C07C-38C3-48A4-8AF7-6F6C16C01CC0}"/>
                </a:ext>
              </a:extLst>
            </p:cNvPr>
            <p:cNvSpPr txBox="1"/>
            <p:nvPr/>
          </p:nvSpPr>
          <p:spPr>
            <a:xfrm>
              <a:off x="7558075" y="2152117"/>
              <a:ext cx="2688259" cy="271554"/>
            </a:xfrm>
            <a:prstGeom prst="rect">
              <a:avLst/>
            </a:prstGeom>
            <a:noFill/>
          </p:spPr>
          <p:txBody>
            <a:bodyPr wrap="square">
              <a:spAutoFit/>
            </a:bodyPr>
            <a:lstStyle/>
            <a:p>
              <a:pPr defTabSz="914367"/>
              <a:r>
                <a:rPr lang="fr-FR" sz="1176" b="1" dirty="0">
                  <a:solidFill>
                    <a:srgbClr val="000000"/>
                  </a:solidFill>
                  <a:latin typeface="Segoe UI"/>
                </a:rPr>
                <a:t>az104-08-rg02-vnet </a:t>
              </a:r>
              <a:r>
                <a:rPr lang="fr-FR" sz="1176" dirty="0">
                  <a:solidFill>
                    <a:srgbClr val="000000"/>
                  </a:solidFill>
                  <a:latin typeface="Segoe UI"/>
                </a:rPr>
                <a:t>10.82.0.0/20</a:t>
              </a:r>
            </a:p>
          </p:txBody>
        </p:sp>
        <p:sp>
          <p:nvSpPr>
            <p:cNvPr id="38" name="TextBox 37">
              <a:extLst>
                <a:ext uri="{FF2B5EF4-FFF2-40B4-BE49-F238E27FC236}">
                  <a16:creationId xmlns:a16="http://schemas.microsoft.com/office/drawing/2014/main" id="{9B808792-9BFE-4E88-AAF2-0E17BB7F3BD7}"/>
                </a:ext>
              </a:extLst>
            </p:cNvPr>
            <p:cNvSpPr txBox="1"/>
            <p:nvPr/>
          </p:nvSpPr>
          <p:spPr>
            <a:xfrm>
              <a:off x="7432645" y="2523835"/>
              <a:ext cx="1848143" cy="271554"/>
            </a:xfrm>
            <a:prstGeom prst="rect">
              <a:avLst/>
            </a:prstGeom>
            <a:noFill/>
          </p:spPr>
          <p:txBody>
            <a:bodyPr wrap="square">
              <a:spAutoFit/>
            </a:bodyPr>
            <a:lstStyle/>
            <a:p>
              <a:pPr defTabSz="914367"/>
              <a:r>
                <a:rPr lang="fr-FR" sz="1176" b="1" dirty="0">
                  <a:solidFill>
                    <a:srgbClr val="000000"/>
                  </a:solidFill>
                  <a:latin typeface="Segoe UI"/>
                </a:rPr>
                <a:t>Subnet0 </a:t>
              </a:r>
              <a:r>
                <a:rPr lang="fr-FR" sz="1176" dirty="0">
                  <a:solidFill>
                    <a:srgbClr val="000000"/>
                  </a:solidFill>
                  <a:latin typeface="Segoe UI"/>
                </a:rPr>
                <a:t>10.82.0.0/24</a:t>
              </a:r>
            </a:p>
          </p:txBody>
        </p:sp>
        <p:pic>
          <p:nvPicPr>
            <p:cNvPr id="39" name="Graphic 38">
              <a:extLst>
                <a:ext uri="{FF2B5EF4-FFF2-40B4-BE49-F238E27FC236}">
                  <a16:creationId xmlns:a16="http://schemas.microsoft.com/office/drawing/2014/main" id="{A217A4F0-12CE-4C97-A39D-7571D57D5E67}"/>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183225" y="3943529"/>
              <a:ext cx="414898" cy="414898"/>
            </a:xfrm>
            <a:prstGeom prst="rect">
              <a:avLst/>
            </a:prstGeom>
          </p:spPr>
        </p:pic>
        <p:sp>
          <p:nvSpPr>
            <p:cNvPr id="40" name="TextBox 39">
              <a:extLst>
                <a:ext uri="{FF2B5EF4-FFF2-40B4-BE49-F238E27FC236}">
                  <a16:creationId xmlns:a16="http://schemas.microsoft.com/office/drawing/2014/main" id="{F2F52DF8-F5C0-4EAD-A304-EFAFA780CB5F}"/>
                </a:ext>
              </a:extLst>
            </p:cNvPr>
            <p:cNvSpPr txBox="1"/>
            <p:nvPr/>
          </p:nvSpPr>
          <p:spPr>
            <a:xfrm>
              <a:off x="7618482" y="4389989"/>
              <a:ext cx="1698607" cy="271554"/>
            </a:xfrm>
            <a:prstGeom prst="rect">
              <a:avLst/>
            </a:prstGeom>
            <a:noFill/>
          </p:spPr>
          <p:txBody>
            <a:bodyPr wrap="square">
              <a:spAutoFit/>
            </a:bodyPr>
            <a:lstStyle/>
            <a:p>
              <a:pPr defTabSz="914367"/>
              <a:r>
                <a:rPr lang="fr-FR" sz="1176" b="1" dirty="0">
                  <a:solidFill>
                    <a:srgbClr val="000000"/>
                  </a:solidFill>
                  <a:latin typeface="Segoe UI"/>
                </a:rPr>
                <a:t>az10408vmss0-nsg</a:t>
              </a:r>
            </a:p>
          </p:txBody>
        </p:sp>
        <p:pic>
          <p:nvPicPr>
            <p:cNvPr id="41" name="Graphic 40">
              <a:extLst>
                <a:ext uri="{FF2B5EF4-FFF2-40B4-BE49-F238E27FC236}">
                  <a16:creationId xmlns:a16="http://schemas.microsoft.com/office/drawing/2014/main" id="{D27F407F-1E4A-45EF-8EC4-3AC48287BE51}"/>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728128" y="2899104"/>
              <a:ext cx="498254" cy="498254"/>
            </a:xfrm>
            <a:prstGeom prst="rect">
              <a:avLst/>
            </a:prstGeom>
          </p:spPr>
        </p:pic>
        <p:sp>
          <p:nvSpPr>
            <p:cNvPr id="42" name="TextBox 41">
              <a:extLst>
                <a:ext uri="{FF2B5EF4-FFF2-40B4-BE49-F238E27FC236}">
                  <a16:creationId xmlns:a16="http://schemas.microsoft.com/office/drawing/2014/main" id="{356A971C-71E6-46F9-81B0-1EFCB1729A48}"/>
                </a:ext>
              </a:extLst>
            </p:cNvPr>
            <p:cNvSpPr txBox="1"/>
            <p:nvPr/>
          </p:nvSpPr>
          <p:spPr>
            <a:xfrm>
              <a:off x="9303969" y="3445737"/>
              <a:ext cx="1542542" cy="271554"/>
            </a:xfrm>
            <a:prstGeom prst="rect">
              <a:avLst/>
            </a:prstGeom>
            <a:noFill/>
          </p:spPr>
          <p:txBody>
            <a:bodyPr wrap="square">
              <a:spAutoFit/>
            </a:bodyPr>
            <a:lstStyle/>
            <a:p>
              <a:pPr defTabSz="914367"/>
              <a:r>
                <a:rPr lang="fr-FR" sz="1176" b="1" dirty="0">
                  <a:solidFill>
                    <a:srgbClr val="000000"/>
                  </a:solidFill>
                  <a:latin typeface="Segoe UI"/>
                </a:rPr>
                <a:t>az10408vmss0-lb</a:t>
              </a:r>
            </a:p>
          </p:txBody>
        </p:sp>
        <p:pic>
          <p:nvPicPr>
            <p:cNvPr id="43" name="Graphic 42">
              <a:extLst>
                <a:ext uri="{FF2B5EF4-FFF2-40B4-BE49-F238E27FC236}">
                  <a16:creationId xmlns:a16="http://schemas.microsoft.com/office/drawing/2014/main" id="{7359F2C1-EA91-44DD-8ECE-7BA2173ACCD2}"/>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9776462" y="3944711"/>
              <a:ext cx="414898" cy="414898"/>
            </a:xfrm>
            <a:prstGeom prst="rect">
              <a:avLst/>
            </a:prstGeom>
          </p:spPr>
        </p:pic>
        <p:sp>
          <p:nvSpPr>
            <p:cNvPr id="44" name="TextBox 43">
              <a:extLst>
                <a:ext uri="{FF2B5EF4-FFF2-40B4-BE49-F238E27FC236}">
                  <a16:creationId xmlns:a16="http://schemas.microsoft.com/office/drawing/2014/main" id="{3CE02A5D-EF2E-4D89-8DD6-DEEB7DBF448D}"/>
                </a:ext>
              </a:extLst>
            </p:cNvPr>
            <p:cNvSpPr txBox="1"/>
            <p:nvPr/>
          </p:nvSpPr>
          <p:spPr>
            <a:xfrm>
              <a:off x="9346060" y="4382280"/>
              <a:ext cx="1542541" cy="271554"/>
            </a:xfrm>
            <a:prstGeom prst="rect">
              <a:avLst/>
            </a:prstGeom>
            <a:noFill/>
          </p:spPr>
          <p:txBody>
            <a:bodyPr wrap="square">
              <a:spAutoFit/>
            </a:bodyPr>
            <a:lstStyle/>
            <a:p>
              <a:pPr defTabSz="914367"/>
              <a:r>
                <a:rPr lang="fr-FR" sz="1176" b="1" dirty="0">
                  <a:solidFill>
                    <a:srgbClr val="000000"/>
                  </a:solidFill>
                  <a:latin typeface="Segoe UI"/>
                </a:rPr>
                <a:t>az10408vmss0-ip</a:t>
              </a:r>
            </a:p>
          </p:txBody>
        </p:sp>
        <p:sp>
          <p:nvSpPr>
            <p:cNvPr id="45" name="TextBox 44">
              <a:extLst>
                <a:ext uri="{FF2B5EF4-FFF2-40B4-BE49-F238E27FC236}">
                  <a16:creationId xmlns:a16="http://schemas.microsoft.com/office/drawing/2014/main" id="{EF3C7B6C-839C-42F8-99FE-5297BA7ED543}"/>
                </a:ext>
              </a:extLst>
            </p:cNvPr>
            <p:cNvSpPr txBox="1"/>
            <p:nvPr/>
          </p:nvSpPr>
          <p:spPr>
            <a:xfrm>
              <a:off x="598455" y="1333727"/>
              <a:ext cx="856478"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1</a:t>
              </a:r>
            </a:p>
          </p:txBody>
        </p:sp>
        <p:sp>
          <p:nvSpPr>
            <p:cNvPr id="46" name="TextBox 45">
              <a:extLst>
                <a:ext uri="{FF2B5EF4-FFF2-40B4-BE49-F238E27FC236}">
                  <a16:creationId xmlns:a16="http://schemas.microsoft.com/office/drawing/2014/main" id="{0AF8E876-56C5-4995-A030-CE3B79B48BFC}"/>
                </a:ext>
              </a:extLst>
            </p:cNvPr>
            <p:cNvSpPr txBox="1"/>
            <p:nvPr/>
          </p:nvSpPr>
          <p:spPr>
            <a:xfrm>
              <a:off x="4839628" y="1367216"/>
              <a:ext cx="856478"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2</a:t>
              </a:r>
            </a:p>
          </p:txBody>
        </p:sp>
        <p:sp>
          <p:nvSpPr>
            <p:cNvPr id="47" name="TextBox 46">
              <a:extLst>
                <a:ext uri="{FF2B5EF4-FFF2-40B4-BE49-F238E27FC236}">
                  <a16:creationId xmlns:a16="http://schemas.microsoft.com/office/drawing/2014/main" id="{1EC83B1D-FFB9-4390-8C37-0DD3481BAAA7}"/>
                </a:ext>
              </a:extLst>
            </p:cNvPr>
            <p:cNvSpPr txBox="1"/>
            <p:nvPr/>
          </p:nvSpPr>
          <p:spPr>
            <a:xfrm>
              <a:off x="6892733" y="1324728"/>
              <a:ext cx="2835394"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3, Task 4, Task 5, Task 6, Task 7 </a:t>
              </a:r>
            </a:p>
          </p:txBody>
        </p:sp>
      </p:grpSp>
      <p:sp>
        <p:nvSpPr>
          <p:cNvPr id="49" name="Rectangle 48">
            <a:extLst>
              <a:ext uri="{FF2B5EF4-FFF2-40B4-BE49-F238E27FC236}">
                <a16:creationId xmlns:a16="http://schemas.microsoft.com/office/drawing/2014/main" id="{B5FD1044-0E09-4255-8399-DE5F07FA9AF7}"/>
              </a:ext>
              <a:ext uri="{C183D7F6-B498-43B3-948B-1728B52AA6E4}">
                <adec:decorative xmlns:adec="http://schemas.microsoft.com/office/drawing/2017/decorative" val="1"/>
              </a:ext>
            </a:extLst>
          </p:cNvPr>
          <p:cNvSpPr/>
          <p:nvPr/>
        </p:nvSpPr>
        <p:spPr bwMode="auto">
          <a:xfrm>
            <a:off x="427038" y="1192213"/>
            <a:ext cx="11582399" cy="516953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2979112730"/>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A0D3CF-ADD4-41A7-96B2-E01A5F7155E6}"/>
              </a:ext>
            </a:extLst>
          </p:cNvPr>
          <p:cNvSpPr>
            <a:spLocks noGrp="1"/>
          </p:cNvSpPr>
          <p:nvPr>
            <p:ph type="title"/>
          </p:nvPr>
        </p:nvSpPr>
        <p:spPr/>
        <p:txBody>
          <a:bodyPr/>
          <a:lstStyle/>
          <a:p>
            <a:r>
              <a:rPr lang="en-US" dirty="0"/>
              <a:t>End of presentation</a:t>
            </a:r>
          </a:p>
        </p:txBody>
      </p:sp>
      <p:pic>
        <p:nvPicPr>
          <p:cNvPr id="4" name="Picture 3">
            <a:extLst>
              <a:ext uri="{FF2B5EF4-FFF2-40B4-BE49-F238E27FC236}">
                <a16:creationId xmlns:a16="http://schemas.microsoft.com/office/drawing/2014/main" id="{7FC59B46-B4D6-4613-A71D-C970CC94AD72}"/>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2822" y="2735155"/>
            <a:ext cx="1524213" cy="1524213"/>
          </a:xfrm>
          <a:prstGeom prst="rect">
            <a:avLst/>
          </a:prstGeom>
        </p:spPr>
      </p:pic>
    </p:spTree>
    <p:extLst>
      <p:ext uri="{BB962C8B-B14F-4D97-AF65-F5344CB8AC3E}">
        <p14:creationId xmlns:p14="http://schemas.microsoft.com/office/powerpoint/2010/main" val="2815304064"/>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Planning Checklist</a:t>
            </a:r>
          </a:p>
        </p:txBody>
      </p:sp>
      <p:pic>
        <p:nvPicPr>
          <p:cNvPr id="13" name="Picture 12" descr="Icon of small circles connected by lines forming a big circle">
            <a:extLst>
              <a:ext uri="{FF2B5EF4-FFF2-40B4-BE49-F238E27FC236}">
                <a16:creationId xmlns:a16="http://schemas.microsoft.com/office/drawing/2014/main" id="{064CDB85-93DA-410F-8598-F7ADE82282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8937" y="1406134"/>
            <a:ext cx="871728" cy="871728"/>
          </a:xfrm>
          <a:prstGeom prst="rect">
            <a:avLst/>
          </a:prstGeom>
        </p:spPr>
      </p:pic>
      <p:sp>
        <p:nvSpPr>
          <p:cNvPr id="49" name="Rectangle 48">
            <a:extLst>
              <a:ext uri="{FF2B5EF4-FFF2-40B4-BE49-F238E27FC236}">
                <a16:creationId xmlns:a16="http://schemas.microsoft.com/office/drawing/2014/main" id="{A1054490-5765-4502-834C-BCD95240F47A}"/>
              </a:ext>
            </a:extLst>
          </p:cNvPr>
          <p:cNvSpPr/>
          <p:nvPr/>
        </p:nvSpPr>
        <p:spPr>
          <a:xfrm>
            <a:off x="1574800" y="1419227"/>
            <a:ext cx="3712475" cy="84137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000" dirty="0">
                <a:solidFill>
                  <a:schemeClr val="tx1"/>
                </a:solidFill>
              </a:rPr>
              <a:t>Start with the network</a:t>
            </a:r>
          </a:p>
        </p:txBody>
      </p:sp>
      <p:cxnSp>
        <p:nvCxnSpPr>
          <p:cNvPr id="21" name="Straight Connector 20">
            <a:extLst>
              <a:ext uri="{FF2B5EF4-FFF2-40B4-BE49-F238E27FC236}">
                <a16:creationId xmlns:a16="http://schemas.microsoft.com/office/drawing/2014/main" id="{6F88D0DC-CA1A-4B81-ABB5-59B0C7EA3B00}"/>
              </a:ext>
              <a:ext uri="{C183D7F6-B498-43B3-948B-1728B52AA6E4}">
                <adec:decorative xmlns:adec="http://schemas.microsoft.com/office/drawing/2017/decorative" val="1"/>
              </a:ext>
            </a:extLst>
          </p:cNvPr>
          <p:cNvCxnSpPr>
            <a:cxnSpLocks/>
          </p:cNvCxnSpPr>
          <p:nvPr/>
        </p:nvCxnSpPr>
        <p:spPr>
          <a:xfrm>
            <a:off x="1530350" y="2522849"/>
            <a:ext cx="43180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 name="Picture 11" descr="Icon of a closed and open bracket">
            <a:extLst>
              <a:ext uri="{FF2B5EF4-FFF2-40B4-BE49-F238E27FC236}">
                <a16:creationId xmlns:a16="http://schemas.microsoft.com/office/drawing/2014/main" id="{342D40BA-20A3-469C-90FB-21E8BC580AF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937" y="2754052"/>
            <a:ext cx="871728" cy="871728"/>
          </a:xfrm>
          <a:prstGeom prst="rect">
            <a:avLst/>
          </a:prstGeom>
        </p:spPr>
      </p:pic>
      <p:sp>
        <p:nvSpPr>
          <p:cNvPr id="51" name="Rectangle 50">
            <a:extLst>
              <a:ext uri="{FF2B5EF4-FFF2-40B4-BE49-F238E27FC236}">
                <a16:creationId xmlns:a16="http://schemas.microsoft.com/office/drawing/2014/main" id="{289F306A-83FB-4A65-8319-2641F7C4A00A}"/>
              </a:ext>
            </a:extLst>
          </p:cNvPr>
          <p:cNvSpPr/>
          <p:nvPr/>
        </p:nvSpPr>
        <p:spPr>
          <a:xfrm>
            <a:off x="1574800" y="2773308"/>
            <a:ext cx="3712475" cy="84137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000" dirty="0">
                <a:solidFill>
                  <a:schemeClr val="tx1"/>
                </a:solidFill>
              </a:rPr>
              <a:t>Name the VM</a:t>
            </a:r>
          </a:p>
        </p:txBody>
      </p:sp>
      <p:cxnSp>
        <p:nvCxnSpPr>
          <p:cNvPr id="32" name="Straight Connector 31">
            <a:extLst>
              <a:ext uri="{FF2B5EF4-FFF2-40B4-BE49-F238E27FC236}">
                <a16:creationId xmlns:a16="http://schemas.microsoft.com/office/drawing/2014/main" id="{9FE2B211-47AF-448F-A4C2-1856F47D4BBE}"/>
              </a:ext>
              <a:ext uri="{C183D7F6-B498-43B3-948B-1728B52AA6E4}">
                <adec:decorative xmlns:adec="http://schemas.microsoft.com/office/drawing/2017/decorative" val="1"/>
              </a:ext>
            </a:extLst>
          </p:cNvPr>
          <p:cNvCxnSpPr>
            <a:cxnSpLocks/>
          </p:cNvCxnSpPr>
          <p:nvPr/>
        </p:nvCxnSpPr>
        <p:spPr>
          <a:xfrm>
            <a:off x="1530350" y="3878262"/>
            <a:ext cx="43180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descr="Icon of a globe">
            <a:extLst>
              <a:ext uri="{FF2B5EF4-FFF2-40B4-BE49-F238E27FC236}">
                <a16:creationId xmlns:a16="http://schemas.microsoft.com/office/drawing/2014/main" id="{0811F17B-F5E5-4D98-B581-F61D0910BB1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8937" y="4101970"/>
            <a:ext cx="871728" cy="871728"/>
          </a:xfrm>
          <a:prstGeom prst="rect">
            <a:avLst/>
          </a:prstGeom>
        </p:spPr>
      </p:pic>
      <p:sp>
        <p:nvSpPr>
          <p:cNvPr id="52" name="Rectangle 51">
            <a:extLst>
              <a:ext uri="{FF2B5EF4-FFF2-40B4-BE49-F238E27FC236}">
                <a16:creationId xmlns:a16="http://schemas.microsoft.com/office/drawing/2014/main" id="{50B5384D-9880-4CAF-B5D9-6A6D2AA9CA66}"/>
              </a:ext>
            </a:extLst>
          </p:cNvPr>
          <p:cNvSpPr/>
          <p:nvPr/>
        </p:nvSpPr>
        <p:spPr>
          <a:xfrm>
            <a:off x="1574800" y="4127389"/>
            <a:ext cx="3712475" cy="84137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000" dirty="0">
                <a:solidFill>
                  <a:schemeClr val="tx1"/>
                </a:solidFill>
              </a:rPr>
              <a:t>Decide the location for the VM</a:t>
            </a:r>
          </a:p>
        </p:txBody>
      </p:sp>
      <p:cxnSp>
        <p:nvCxnSpPr>
          <p:cNvPr id="33" name="Straight Connector 32">
            <a:extLst>
              <a:ext uri="{FF2B5EF4-FFF2-40B4-BE49-F238E27FC236}">
                <a16:creationId xmlns:a16="http://schemas.microsoft.com/office/drawing/2014/main" id="{2BE5C038-3E1A-442C-89B3-A08880057FFD}"/>
              </a:ext>
              <a:ext uri="{C183D7F6-B498-43B3-948B-1728B52AA6E4}">
                <adec:decorative xmlns:adec="http://schemas.microsoft.com/office/drawing/2017/decorative" val="1"/>
              </a:ext>
            </a:extLst>
          </p:cNvPr>
          <p:cNvCxnSpPr>
            <a:cxnSpLocks/>
          </p:cNvCxnSpPr>
          <p:nvPr/>
        </p:nvCxnSpPr>
        <p:spPr>
          <a:xfrm>
            <a:off x="1530350" y="5211762"/>
            <a:ext cx="43180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a square with a smaller square positioned in the lower left corner">
            <a:extLst>
              <a:ext uri="{FF2B5EF4-FFF2-40B4-BE49-F238E27FC236}">
                <a16:creationId xmlns:a16="http://schemas.microsoft.com/office/drawing/2014/main" id="{B1CDEBB6-0734-4C93-AD99-53C7A2CEBD0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8937" y="5449887"/>
            <a:ext cx="871728" cy="871728"/>
          </a:xfrm>
          <a:prstGeom prst="rect">
            <a:avLst/>
          </a:prstGeom>
        </p:spPr>
      </p:pic>
      <p:sp>
        <p:nvSpPr>
          <p:cNvPr id="56" name="Rectangle 55">
            <a:extLst>
              <a:ext uri="{FF2B5EF4-FFF2-40B4-BE49-F238E27FC236}">
                <a16:creationId xmlns:a16="http://schemas.microsoft.com/office/drawing/2014/main" id="{C3AA1F4F-A929-4A21-B4CE-9CCEBBBCCCA1}"/>
              </a:ext>
            </a:extLst>
          </p:cNvPr>
          <p:cNvSpPr/>
          <p:nvPr/>
        </p:nvSpPr>
        <p:spPr>
          <a:xfrm>
            <a:off x="1574800" y="5481469"/>
            <a:ext cx="3712475" cy="84137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000" dirty="0">
                <a:solidFill>
                  <a:schemeClr val="tx1"/>
                </a:solidFill>
              </a:rPr>
              <a:t>Determine the size of the VM</a:t>
            </a:r>
          </a:p>
        </p:txBody>
      </p:sp>
      <p:pic>
        <p:nvPicPr>
          <p:cNvPr id="16" name="Picture 15" descr="Icon of a rectangle with a dollar sign at the centre">
            <a:extLst>
              <a:ext uri="{FF2B5EF4-FFF2-40B4-BE49-F238E27FC236}">
                <a16:creationId xmlns:a16="http://schemas.microsoft.com/office/drawing/2014/main" id="{8F92790A-80B9-4727-9CAB-1DB0E5737C7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67449" y="1406134"/>
            <a:ext cx="871728" cy="871728"/>
          </a:xfrm>
          <a:prstGeom prst="rect">
            <a:avLst/>
          </a:prstGeom>
        </p:spPr>
      </p:pic>
      <p:sp>
        <p:nvSpPr>
          <p:cNvPr id="73" name="Rectangle 72">
            <a:extLst>
              <a:ext uri="{FF2B5EF4-FFF2-40B4-BE49-F238E27FC236}">
                <a16:creationId xmlns:a16="http://schemas.microsoft.com/office/drawing/2014/main" id="{4372F144-C856-423E-9643-061D92791B5B}"/>
              </a:ext>
            </a:extLst>
          </p:cNvPr>
          <p:cNvSpPr/>
          <p:nvPr/>
        </p:nvSpPr>
        <p:spPr>
          <a:xfrm>
            <a:off x="7404100" y="1419227"/>
            <a:ext cx="3712475" cy="84137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000" dirty="0">
                <a:solidFill>
                  <a:schemeClr val="tx1"/>
                </a:solidFill>
              </a:rPr>
              <a:t>Understand the pricing model</a:t>
            </a:r>
          </a:p>
        </p:txBody>
      </p:sp>
      <p:cxnSp>
        <p:nvCxnSpPr>
          <p:cNvPr id="37" name="Straight Connector 36">
            <a:extLst>
              <a:ext uri="{FF2B5EF4-FFF2-40B4-BE49-F238E27FC236}">
                <a16:creationId xmlns:a16="http://schemas.microsoft.com/office/drawing/2014/main" id="{26A9FECA-387E-47F9-BC6C-AD86B6C6B83A}"/>
              </a:ext>
              <a:ext uri="{C183D7F6-B498-43B3-948B-1728B52AA6E4}">
                <adec:decorative xmlns:adec="http://schemas.microsoft.com/office/drawing/2017/decorative" val="1"/>
              </a:ext>
            </a:extLst>
          </p:cNvPr>
          <p:cNvCxnSpPr>
            <a:cxnSpLocks/>
          </p:cNvCxnSpPr>
          <p:nvPr/>
        </p:nvCxnSpPr>
        <p:spPr>
          <a:xfrm>
            <a:off x="7408862" y="2522849"/>
            <a:ext cx="43180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5" name="Picture 14" descr="Icon of a square with two smaller squares inside it">
            <a:extLst>
              <a:ext uri="{FF2B5EF4-FFF2-40B4-BE49-F238E27FC236}">
                <a16:creationId xmlns:a16="http://schemas.microsoft.com/office/drawing/2014/main" id="{D224B0EA-9F21-4BB7-AF2E-0DDD4C556AC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67449" y="2754052"/>
            <a:ext cx="871728" cy="871728"/>
          </a:xfrm>
          <a:prstGeom prst="rect">
            <a:avLst/>
          </a:prstGeom>
        </p:spPr>
      </p:pic>
      <p:sp>
        <p:nvSpPr>
          <p:cNvPr id="74" name="Rectangle 73">
            <a:extLst>
              <a:ext uri="{FF2B5EF4-FFF2-40B4-BE49-F238E27FC236}">
                <a16:creationId xmlns:a16="http://schemas.microsoft.com/office/drawing/2014/main" id="{5A310ED8-80F1-4478-8BA5-2C1BB06CAB4D}"/>
              </a:ext>
            </a:extLst>
          </p:cNvPr>
          <p:cNvSpPr/>
          <p:nvPr/>
        </p:nvSpPr>
        <p:spPr>
          <a:xfrm>
            <a:off x="7404100" y="2773308"/>
            <a:ext cx="3712475" cy="84137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000" dirty="0">
                <a:solidFill>
                  <a:schemeClr val="tx1"/>
                </a:solidFill>
              </a:rPr>
              <a:t>Consider storage for the VM</a:t>
            </a:r>
          </a:p>
        </p:txBody>
      </p:sp>
      <p:cxnSp>
        <p:nvCxnSpPr>
          <p:cNvPr id="44" name="Straight Connector 43">
            <a:extLst>
              <a:ext uri="{FF2B5EF4-FFF2-40B4-BE49-F238E27FC236}">
                <a16:creationId xmlns:a16="http://schemas.microsoft.com/office/drawing/2014/main" id="{DEE29C7E-9E46-40B4-B284-4052A4988D60}"/>
              </a:ext>
              <a:ext uri="{C183D7F6-B498-43B3-948B-1728B52AA6E4}">
                <adec:decorative xmlns:adec="http://schemas.microsoft.com/office/drawing/2017/decorative" val="1"/>
              </a:ext>
            </a:extLst>
          </p:cNvPr>
          <p:cNvCxnSpPr>
            <a:cxnSpLocks/>
          </p:cNvCxnSpPr>
          <p:nvPr/>
        </p:nvCxnSpPr>
        <p:spPr>
          <a:xfrm>
            <a:off x="7408862" y="3878262"/>
            <a:ext cx="43180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4" name="Picture 13" descr="Icon of a lightning bolt symbol inside a circle">
            <a:extLst>
              <a:ext uri="{FF2B5EF4-FFF2-40B4-BE49-F238E27FC236}">
                <a16:creationId xmlns:a16="http://schemas.microsoft.com/office/drawing/2014/main" id="{99BB4A58-65CB-47EB-ACB2-8A6ED615B7A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267449" y="4101970"/>
            <a:ext cx="871728" cy="871728"/>
          </a:xfrm>
          <a:prstGeom prst="rect">
            <a:avLst/>
          </a:prstGeom>
        </p:spPr>
      </p:pic>
      <p:sp>
        <p:nvSpPr>
          <p:cNvPr id="75" name="Rectangle 74">
            <a:extLst>
              <a:ext uri="{FF2B5EF4-FFF2-40B4-BE49-F238E27FC236}">
                <a16:creationId xmlns:a16="http://schemas.microsoft.com/office/drawing/2014/main" id="{F0E82701-25CE-4D86-B44F-DAE132612891}"/>
              </a:ext>
            </a:extLst>
          </p:cNvPr>
          <p:cNvSpPr/>
          <p:nvPr/>
        </p:nvSpPr>
        <p:spPr>
          <a:xfrm>
            <a:off x="7404100" y="4127389"/>
            <a:ext cx="3712475" cy="84137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000" dirty="0">
                <a:solidFill>
                  <a:schemeClr val="tx1"/>
                </a:solidFill>
              </a:rPr>
              <a:t>Select an operating system</a:t>
            </a:r>
          </a:p>
        </p:txBody>
      </p:sp>
    </p:spTree>
    <p:extLst>
      <p:ext uri="{BB962C8B-B14F-4D97-AF65-F5344CB8AC3E}">
        <p14:creationId xmlns:p14="http://schemas.microsoft.com/office/powerpoint/2010/main" val="334382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Supported Operating Systems</a:t>
            </a:r>
          </a:p>
        </p:txBody>
      </p:sp>
      <p:sp>
        <p:nvSpPr>
          <p:cNvPr id="5" name="Rectangle 4">
            <a:extLst>
              <a:ext uri="{FF2B5EF4-FFF2-40B4-BE49-F238E27FC236}">
                <a16:creationId xmlns:a16="http://schemas.microsoft.com/office/drawing/2014/main" id="{F18A0F85-44DE-4283-B0E5-FBC5AEF586C1}"/>
              </a:ext>
            </a:extLst>
          </p:cNvPr>
          <p:cNvSpPr/>
          <p:nvPr/>
        </p:nvSpPr>
        <p:spPr>
          <a:xfrm>
            <a:off x="427037" y="1192212"/>
            <a:ext cx="4475163" cy="24642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cs typeface="Segoe UI" panose="020B0502040204020203" pitchFamily="34" charset="0"/>
              </a:rPr>
              <a:t>Windows Server includes many common products, requires a license, doesn’t support OS upgrades</a:t>
            </a:r>
          </a:p>
        </p:txBody>
      </p:sp>
      <p:sp>
        <p:nvSpPr>
          <p:cNvPr id="7" name="Rectangle 6">
            <a:extLst>
              <a:ext uri="{FF2B5EF4-FFF2-40B4-BE49-F238E27FC236}">
                <a16:creationId xmlns:a16="http://schemas.microsoft.com/office/drawing/2014/main" id="{8CE47D9A-3EF7-44AC-9D74-04982DDD99D5}"/>
              </a:ext>
            </a:extLst>
          </p:cNvPr>
          <p:cNvSpPr/>
          <p:nvPr/>
        </p:nvSpPr>
        <p:spPr>
          <a:xfrm>
            <a:off x="427037" y="3948528"/>
            <a:ext cx="4475163" cy="24642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cs typeface="Segoe UI" panose="020B0502040204020203" pitchFamily="34" charset="0"/>
              </a:rPr>
              <a:t>Linux distributions are supported, upgrade of</a:t>
            </a:r>
            <a:br>
              <a:rPr lang="en-US" sz="2400" dirty="0">
                <a:solidFill>
                  <a:schemeClr val="tx1"/>
                </a:solidFill>
                <a:cs typeface="Segoe UI" panose="020B0502040204020203" pitchFamily="34" charset="0"/>
              </a:rPr>
            </a:br>
            <a:r>
              <a:rPr lang="en-US" sz="2400" dirty="0">
                <a:solidFill>
                  <a:schemeClr val="tx1"/>
                </a:solidFill>
                <a:cs typeface="Segoe UI" panose="020B0502040204020203" pitchFamily="34" charset="0"/>
              </a:rPr>
              <a:t>the OS is supported</a:t>
            </a:r>
          </a:p>
        </p:txBody>
      </p:sp>
      <p:pic>
        <p:nvPicPr>
          <p:cNvPr id="2" name="Picture 1" descr="Screenshot showing a list of Operating Systems, Windows server, Ubuntu server Red Hat Enterprise Linux 7.5, Windows Client and SUSE Linux Enterprise Server">
            <a:extLst>
              <a:ext uri="{FF2B5EF4-FFF2-40B4-BE49-F238E27FC236}">
                <a16:creationId xmlns:a16="http://schemas.microsoft.com/office/drawing/2014/main" id="{2E867695-9CEC-4DDD-885B-C26459FCC9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7889" y="1324707"/>
            <a:ext cx="3491306" cy="5088061"/>
          </a:xfrm>
          <a:prstGeom prst="rect">
            <a:avLst/>
          </a:prstGeom>
          <a:ln>
            <a:solidFill>
              <a:schemeClr val="bg1">
                <a:lumMod val="95000"/>
              </a:schemeClr>
            </a:solidFill>
          </a:ln>
        </p:spPr>
      </p:pic>
      <p:sp>
        <p:nvSpPr>
          <p:cNvPr id="9" name="Rectangle 8">
            <a:extLst>
              <a:ext uri="{FF2B5EF4-FFF2-40B4-BE49-F238E27FC236}">
                <a16:creationId xmlns:a16="http://schemas.microsoft.com/office/drawing/2014/main" id="{5386AA46-FE6B-4AAF-B7E6-4D4B506212A9}"/>
              </a:ext>
              <a:ext uri="{C183D7F6-B498-43B3-948B-1728B52AA6E4}">
                <adec:decorative xmlns:adec="http://schemas.microsoft.com/office/drawing/2017/decorative" val="1"/>
              </a:ext>
            </a:extLst>
          </p:cNvPr>
          <p:cNvSpPr/>
          <p:nvPr/>
        </p:nvSpPr>
        <p:spPr bwMode="auto">
          <a:xfrm>
            <a:off x="5057648" y="1192213"/>
            <a:ext cx="6951789" cy="522055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dirty="0">
              <a:solidFill>
                <a:srgbClr val="000000"/>
              </a:solidFill>
              <a:latin typeface="Consolas" panose="020B0609020204030204" pitchFamily="49" charset="0"/>
              <a:ea typeface="Verdana" panose="020B0604030504040204" pitchFamily="34" charset="0"/>
            </a:endParaRPr>
          </a:p>
        </p:txBody>
      </p:sp>
    </p:spTree>
    <p:extLst>
      <p:ext uri="{BB962C8B-B14F-4D97-AF65-F5344CB8AC3E}">
        <p14:creationId xmlns:p14="http://schemas.microsoft.com/office/powerpoint/2010/main" val="3470140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9C5D-C4CB-463A-A7DA-40EC636EEE8F}"/>
              </a:ext>
            </a:extLst>
          </p:cNvPr>
          <p:cNvSpPr>
            <a:spLocks noGrp="1"/>
          </p:cNvSpPr>
          <p:nvPr>
            <p:ph type="title"/>
          </p:nvPr>
        </p:nvSpPr>
        <p:spPr/>
        <p:txBody>
          <a:bodyPr/>
          <a:lstStyle/>
          <a:p>
            <a:r>
              <a:rPr lang="en-US" dirty="0"/>
              <a:t>Windows Virtual Machines</a:t>
            </a:r>
          </a:p>
        </p:txBody>
      </p:sp>
      <p:sp>
        <p:nvSpPr>
          <p:cNvPr id="13" name="Rectangle 12">
            <a:extLst>
              <a:ext uri="{FF2B5EF4-FFF2-40B4-BE49-F238E27FC236}">
                <a16:creationId xmlns:a16="http://schemas.microsoft.com/office/drawing/2014/main" id="{CF55ADAB-760D-4CD6-BBC6-BD41A6FEF983}"/>
              </a:ext>
            </a:extLst>
          </p:cNvPr>
          <p:cNvSpPr/>
          <p:nvPr/>
        </p:nvSpPr>
        <p:spPr>
          <a:xfrm>
            <a:off x="427035" y="1192212"/>
            <a:ext cx="4352544" cy="12112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dirty="0">
                <a:solidFill>
                  <a:schemeClr val="tx1"/>
                </a:solidFill>
              </a:rPr>
              <a:t>Unique hybrid capabilities</a:t>
            </a:r>
          </a:p>
        </p:txBody>
      </p:sp>
      <p:sp>
        <p:nvSpPr>
          <p:cNvPr id="9" name="Rectangle 8">
            <a:extLst>
              <a:ext uri="{FF2B5EF4-FFF2-40B4-BE49-F238E27FC236}">
                <a16:creationId xmlns:a16="http://schemas.microsoft.com/office/drawing/2014/main" id="{4304AAEE-BBD3-4FA8-8E80-1A6E3FF5AE30}"/>
              </a:ext>
            </a:extLst>
          </p:cNvPr>
          <p:cNvSpPr/>
          <p:nvPr/>
        </p:nvSpPr>
        <p:spPr>
          <a:xfrm>
            <a:off x="427038" y="2552639"/>
            <a:ext cx="4352544" cy="114769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rPr>
              <a:t>Advanced multi-layer security </a:t>
            </a:r>
          </a:p>
        </p:txBody>
      </p:sp>
      <p:sp>
        <p:nvSpPr>
          <p:cNvPr id="10" name="Rectangle 9">
            <a:extLst>
              <a:ext uri="{FF2B5EF4-FFF2-40B4-BE49-F238E27FC236}">
                <a16:creationId xmlns:a16="http://schemas.microsoft.com/office/drawing/2014/main" id="{D3BB4AEC-2A36-4E23-9C0E-2EE19D913E6F}"/>
              </a:ext>
            </a:extLst>
          </p:cNvPr>
          <p:cNvSpPr/>
          <p:nvPr/>
        </p:nvSpPr>
        <p:spPr>
          <a:xfrm>
            <a:off x="434150" y="3901826"/>
            <a:ext cx="4352544" cy="12240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rPr>
              <a:t>Faster innovation for applications </a:t>
            </a:r>
          </a:p>
        </p:txBody>
      </p:sp>
      <p:sp>
        <p:nvSpPr>
          <p:cNvPr id="11" name="Rectangle 10">
            <a:extLst>
              <a:ext uri="{FF2B5EF4-FFF2-40B4-BE49-F238E27FC236}">
                <a16:creationId xmlns:a16="http://schemas.microsoft.com/office/drawing/2014/main" id="{CC1759B9-D34D-4A4B-A57C-BB74186730C9}"/>
              </a:ext>
            </a:extLst>
          </p:cNvPr>
          <p:cNvSpPr/>
          <p:nvPr/>
        </p:nvSpPr>
        <p:spPr>
          <a:xfrm>
            <a:off x="427038" y="5321183"/>
            <a:ext cx="4352544" cy="10405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rPr>
              <a:t>Unprecedented hyper-converged infrastructure</a:t>
            </a:r>
          </a:p>
        </p:txBody>
      </p:sp>
      <p:sp>
        <p:nvSpPr>
          <p:cNvPr id="12" name="Rectangle 11">
            <a:extLst>
              <a:ext uri="{FF2B5EF4-FFF2-40B4-BE49-F238E27FC236}">
                <a16:creationId xmlns:a16="http://schemas.microsoft.com/office/drawing/2014/main" id="{D29CDC44-66B9-4E15-A901-3C38720FCC8B}"/>
              </a:ext>
              <a:ext uri="{C183D7F6-B498-43B3-948B-1728B52AA6E4}">
                <adec:decorative xmlns:adec="http://schemas.microsoft.com/office/drawing/2017/decorative" val="1"/>
              </a:ext>
            </a:extLst>
          </p:cNvPr>
          <p:cNvSpPr/>
          <p:nvPr/>
        </p:nvSpPr>
        <p:spPr bwMode="auto">
          <a:xfrm>
            <a:off x="4914900" y="1192213"/>
            <a:ext cx="7094537"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dirty="0">
              <a:solidFill>
                <a:srgbClr val="000000"/>
              </a:solidFill>
              <a:latin typeface="Consolas" panose="020B0609020204030204" pitchFamily="49" charset="0"/>
              <a:ea typeface="Verdana" panose="020B0604030504040204" pitchFamily="34" charset="0"/>
            </a:endParaRPr>
          </a:p>
        </p:txBody>
      </p:sp>
      <p:pic>
        <p:nvPicPr>
          <p:cNvPr id="4" name="Picture 3" descr="Marketplace screenshot of Windows server, IIS on Windows server 2016, SQL server 2016 SPI on Windows Server 2016 and Pyramid 2018 - Windows server">
            <a:extLst>
              <a:ext uri="{FF2B5EF4-FFF2-40B4-BE49-F238E27FC236}">
                <a16:creationId xmlns:a16="http://schemas.microsoft.com/office/drawing/2014/main" id="{CB76ACE4-215D-4247-B380-7C6CD565A8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3105" y="2678019"/>
            <a:ext cx="6838126" cy="2381437"/>
          </a:xfrm>
          <a:prstGeom prst="rect">
            <a:avLst/>
          </a:prstGeom>
        </p:spPr>
      </p:pic>
    </p:spTree>
    <p:extLst>
      <p:ext uri="{BB962C8B-B14F-4D97-AF65-F5344CB8AC3E}">
        <p14:creationId xmlns:p14="http://schemas.microsoft.com/office/powerpoint/2010/main" val="2592425695"/>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Linux Virtual Machines</a:t>
            </a:r>
          </a:p>
        </p:txBody>
      </p:sp>
      <p:sp>
        <p:nvSpPr>
          <p:cNvPr id="5" name="Rectangle 4">
            <a:extLst>
              <a:ext uri="{FF2B5EF4-FFF2-40B4-BE49-F238E27FC236}">
                <a16:creationId xmlns:a16="http://schemas.microsoft.com/office/drawing/2014/main" id="{08C6B05E-FE8D-48C1-9F2B-653618D40D97}"/>
              </a:ext>
              <a:ext uri="{C183D7F6-B498-43B3-948B-1728B52AA6E4}">
                <adec:decorative xmlns:adec="http://schemas.microsoft.com/office/drawing/2017/decorative" val="1"/>
              </a:ext>
            </a:extLst>
          </p:cNvPr>
          <p:cNvSpPr/>
          <p:nvPr/>
        </p:nvSpPr>
        <p:spPr bwMode="auto">
          <a:xfrm>
            <a:off x="427038" y="1192212"/>
            <a:ext cx="11582400" cy="381158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dirty="0">
              <a:solidFill>
                <a:srgbClr val="000000"/>
              </a:solidFill>
              <a:latin typeface="Consolas" panose="020B0609020204030204" pitchFamily="49" charset="0"/>
              <a:ea typeface="Verdana" panose="020B0604030504040204" pitchFamily="34" charset="0"/>
            </a:endParaRPr>
          </a:p>
        </p:txBody>
      </p:sp>
      <p:pic>
        <p:nvPicPr>
          <p:cNvPr id="7" name="Picture 6" descr="Screenshot of the Marketplace showing Debian Linux, Clear Linux OS, SuSE Linux, and Red Hat Enterprise">
            <a:extLst>
              <a:ext uri="{FF2B5EF4-FFF2-40B4-BE49-F238E27FC236}">
                <a16:creationId xmlns:a16="http://schemas.microsoft.com/office/drawing/2014/main" id="{705A89D0-68C4-4394-A515-2D6E7FB5A7F2}"/>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1676400" y="1316628"/>
            <a:ext cx="9083678" cy="3562756"/>
          </a:xfrm>
          <a:prstGeom prst="rect">
            <a:avLst/>
          </a:prstGeom>
          <a:ln>
            <a:solidFill>
              <a:schemeClr val="accent1"/>
            </a:solidFill>
          </a:ln>
        </p:spPr>
      </p:pic>
      <p:sp>
        <p:nvSpPr>
          <p:cNvPr id="6" name="Rectangle 5">
            <a:extLst>
              <a:ext uri="{FF2B5EF4-FFF2-40B4-BE49-F238E27FC236}">
                <a16:creationId xmlns:a16="http://schemas.microsoft.com/office/drawing/2014/main" id="{C4AF8655-1862-4269-8CF8-BD76512C1340}"/>
              </a:ext>
            </a:extLst>
          </p:cNvPr>
          <p:cNvSpPr/>
          <p:nvPr/>
        </p:nvSpPr>
        <p:spPr>
          <a:xfrm>
            <a:off x="427037" y="5117385"/>
            <a:ext cx="3749058" cy="11674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dirty="0">
                <a:solidFill>
                  <a:schemeClr val="tx1"/>
                </a:solidFill>
              </a:rPr>
              <a:t>Hundreds of</a:t>
            </a:r>
            <a:br>
              <a:rPr lang="en-US" sz="2200" dirty="0">
                <a:solidFill>
                  <a:schemeClr val="tx1"/>
                </a:solidFill>
              </a:rPr>
            </a:br>
            <a:r>
              <a:rPr lang="en-US" sz="2200" dirty="0">
                <a:solidFill>
                  <a:schemeClr val="tx1"/>
                </a:solidFill>
              </a:rPr>
              <a:t>community-built images</a:t>
            </a:r>
            <a:br>
              <a:rPr lang="en-US" sz="2200" dirty="0">
                <a:solidFill>
                  <a:schemeClr val="tx1"/>
                </a:solidFill>
              </a:rPr>
            </a:br>
            <a:r>
              <a:rPr lang="en-US" sz="2200" dirty="0">
                <a:solidFill>
                  <a:schemeClr val="tx1"/>
                </a:solidFill>
              </a:rPr>
              <a:t>in the Azure Marketplace</a:t>
            </a:r>
            <a:endParaRPr lang="bs-Latn-BA" sz="2200">
              <a:solidFill>
                <a:schemeClr val="tx1"/>
              </a:solidFill>
            </a:endParaRPr>
          </a:p>
        </p:txBody>
      </p:sp>
      <p:sp>
        <p:nvSpPr>
          <p:cNvPr id="8" name="Rectangle 7">
            <a:extLst>
              <a:ext uri="{FF2B5EF4-FFF2-40B4-BE49-F238E27FC236}">
                <a16:creationId xmlns:a16="http://schemas.microsoft.com/office/drawing/2014/main" id="{2CCBAB63-C830-41CB-89AE-2FFBF4CDB471}"/>
              </a:ext>
            </a:extLst>
          </p:cNvPr>
          <p:cNvSpPr/>
          <p:nvPr/>
        </p:nvSpPr>
        <p:spPr>
          <a:xfrm>
            <a:off x="4343708" y="5117385"/>
            <a:ext cx="3749058" cy="11674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dirty="0">
                <a:solidFill>
                  <a:schemeClr val="tx1"/>
                </a:solidFill>
              </a:rPr>
              <a:t>Linux has the same deployment options</a:t>
            </a:r>
            <a:br>
              <a:rPr lang="en-US" sz="2200" dirty="0">
                <a:solidFill>
                  <a:schemeClr val="tx1"/>
                </a:solidFill>
              </a:rPr>
            </a:br>
            <a:r>
              <a:rPr lang="en-US" sz="2200" dirty="0">
                <a:solidFill>
                  <a:schemeClr val="tx1"/>
                </a:solidFill>
              </a:rPr>
              <a:t>as for Windows VMs</a:t>
            </a:r>
          </a:p>
        </p:txBody>
      </p:sp>
      <p:sp>
        <p:nvSpPr>
          <p:cNvPr id="9" name="Rectangle 8">
            <a:extLst>
              <a:ext uri="{FF2B5EF4-FFF2-40B4-BE49-F238E27FC236}">
                <a16:creationId xmlns:a16="http://schemas.microsoft.com/office/drawing/2014/main" id="{7B753EDE-0F5B-4802-A3F6-72393BC9C196}"/>
              </a:ext>
            </a:extLst>
          </p:cNvPr>
          <p:cNvSpPr/>
          <p:nvPr/>
        </p:nvSpPr>
        <p:spPr>
          <a:xfrm>
            <a:off x="8260378" y="5117385"/>
            <a:ext cx="3749058" cy="11674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dirty="0">
                <a:solidFill>
                  <a:schemeClr val="tx1"/>
                </a:solidFill>
              </a:rPr>
              <a:t>Manage Linux VMs with many popular open-source DevOps tools</a:t>
            </a:r>
          </a:p>
        </p:txBody>
      </p:sp>
    </p:spTree>
    <p:extLst>
      <p:ext uri="{BB962C8B-B14F-4D97-AF65-F5344CB8AC3E}">
        <p14:creationId xmlns:p14="http://schemas.microsoft.com/office/powerpoint/2010/main" val="1389191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Implement Scale Sets</a:t>
            </a:r>
          </a:p>
        </p:txBody>
      </p:sp>
      <p:sp>
        <p:nvSpPr>
          <p:cNvPr id="6" name="Rectangle 5">
            <a:extLst>
              <a:ext uri="{FF2B5EF4-FFF2-40B4-BE49-F238E27FC236}">
                <a16:creationId xmlns:a16="http://schemas.microsoft.com/office/drawing/2014/main" id="{2926A05B-BAD1-4013-8D88-EFFD892251B7}"/>
              </a:ext>
              <a:ext uri="{C183D7F6-B498-43B3-948B-1728B52AA6E4}">
                <adec:decorative xmlns:adec="http://schemas.microsoft.com/office/drawing/2017/decorative" val="1"/>
              </a:ext>
            </a:extLst>
          </p:cNvPr>
          <p:cNvSpPr/>
          <p:nvPr/>
        </p:nvSpPr>
        <p:spPr bwMode="auto">
          <a:xfrm>
            <a:off x="427038" y="1192212"/>
            <a:ext cx="11582400" cy="344328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dirty="0">
              <a:solidFill>
                <a:srgbClr val="000000"/>
              </a:solidFill>
              <a:latin typeface="Consolas" panose="020B0609020204030204" pitchFamily="49" charset="0"/>
              <a:ea typeface="Verdana" panose="020B0604030504040204" pitchFamily="34" charset="0"/>
            </a:endParaRPr>
          </a:p>
        </p:txBody>
      </p:sp>
      <p:pic>
        <p:nvPicPr>
          <p:cNvPr id="5" name="Picture 4" descr="A diagram showing demand increases the scale set adds more Virtual Machine instances. As the demand decreases Virtual Machines are removed from the availability set">
            <a:extLst>
              <a:ext uri="{FF2B5EF4-FFF2-40B4-BE49-F238E27FC236}">
                <a16:creationId xmlns:a16="http://schemas.microsoft.com/office/drawing/2014/main" id="{97ACEE34-B252-4175-A28F-A1DB72A12CF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439075" y="1440061"/>
            <a:ext cx="9558327" cy="2947590"/>
          </a:xfrm>
          <a:prstGeom prst="rect">
            <a:avLst/>
          </a:prstGeom>
          <a:noFill/>
        </p:spPr>
      </p:pic>
      <p:sp>
        <p:nvSpPr>
          <p:cNvPr id="7" name="Rectangle 6">
            <a:extLst>
              <a:ext uri="{FF2B5EF4-FFF2-40B4-BE49-F238E27FC236}">
                <a16:creationId xmlns:a16="http://schemas.microsoft.com/office/drawing/2014/main" id="{736FB147-0CFF-440D-99B4-812932D98690}"/>
              </a:ext>
            </a:extLst>
          </p:cNvPr>
          <p:cNvSpPr/>
          <p:nvPr/>
        </p:nvSpPr>
        <p:spPr>
          <a:xfrm>
            <a:off x="427039" y="4787899"/>
            <a:ext cx="2097167" cy="15738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1"/>
                </a:solidFill>
              </a:rPr>
              <a:t>Scale sets</a:t>
            </a:r>
            <a:br>
              <a:rPr lang="en-US" sz="2000" dirty="0">
                <a:solidFill>
                  <a:schemeClr val="tx1"/>
                </a:solidFill>
              </a:rPr>
            </a:br>
            <a:r>
              <a:rPr lang="en-US" sz="2000" dirty="0">
                <a:solidFill>
                  <a:schemeClr val="tx1"/>
                </a:solidFill>
              </a:rPr>
              <a:t>deploy a set of identical VMs</a:t>
            </a:r>
            <a:endParaRPr lang="bs-Latn-BA" sz="2000" dirty="0">
              <a:solidFill>
                <a:schemeClr val="tx1"/>
              </a:solidFill>
            </a:endParaRPr>
          </a:p>
        </p:txBody>
      </p:sp>
      <p:sp>
        <p:nvSpPr>
          <p:cNvPr id="8" name="Rectangle 7">
            <a:extLst>
              <a:ext uri="{FF2B5EF4-FFF2-40B4-BE49-F238E27FC236}">
                <a16:creationId xmlns:a16="http://schemas.microsoft.com/office/drawing/2014/main" id="{E009618E-4DDB-44D4-BFED-CE957E839FCE}"/>
              </a:ext>
            </a:extLst>
          </p:cNvPr>
          <p:cNvSpPr/>
          <p:nvPr/>
        </p:nvSpPr>
        <p:spPr>
          <a:xfrm>
            <a:off x="2640190" y="4787899"/>
            <a:ext cx="2449703" cy="15738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1"/>
                </a:solidFill>
              </a:rPr>
              <a:t>No </a:t>
            </a:r>
            <a:br>
              <a:rPr lang="en-US" sz="2000" dirty="0">
                <a:solidFill>
                  <a:schemeClr val="tx1"/>
                </a:solidFill>
              </a:rPr>
            </a:br>
            <a:r>
              <a:rPr lang="en-US" sz="2000" dirty="0">
                <a:solidFill>
                  <a:schemeClr val="tx1"/>
                </a:solidFill>
              </a:rPr>
              <a:t>pre-provisioning of VMs is required</a:t>
            </a:r>
          </a:p>
        </p:txBody>
      </p:sp>
      <p:sp>
        <p:nvSpPr>
          <p:cNvPr id="9" name="Rectangle 8">
            <a:extLst>
              <a:ext uri="{FF2B5EF4-FFF2-40B4-BE49-F238E27FC236}">
                <a16:creationId xmlns:a16="http://schemas.microsoft.com/office/drawing/2014/main" id="{A6C57045-3E48-456F-94A1-331C86B58267}"/>
              </a:ext>
            </a:extLst>
          </p:cNvPr>
          <p:cNvSpPr/>
          <p:nvPr/>
        </p:nvSpPr>
        <p:spPr>
          <a:xfrm>
            <a:off x="5205877" y="4787899"/>
            <a:ext cx="1933315" cy="15738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1"/>
                </a:solidFill>
              </a:rPr>
              <a:t>As demand</a:t>
            </a:r>
            <a:br>
              <a:rPr lang="en-US" sz="2000" dirty="0">
                <a:solidFill>
                  <a:schemeClr val="tx1"/>
                </a:solidFill>
              </a:rPr>
            </a:br>
            <a:r>
              <a:rPr lang="en-US" sz="2000" dirty="0">
                <a:solidFill>
                  <a:schemeClr val="tx1"/>
                </a:solidFill>
              </a:rPr>
              <a:t>goes up VMs</a:t>
            </a:r>
            <a:br>
              <a:rPr lang="en-US" sz="2000" dirty="0">
                <a:solidFill>
                  <a:schemeClr val="tx1"/>
                </a:solidFill>
              </a:rPr>
            </a:br>
            <a:r>
              <a:rPr lang="en-US" sz="2000" dirty="0">
                <a:solidFill>
                  <a:schemeClr val="tx1"/>
                </a:solidFill>
              </a:rPr>
              <a:t>are added</a:t>
            </a:r>
          </a:p>
        </p:txBody>
      </p:sp>
      <p:sp>
        <p:nvSpPr>
          <p:cNvPr id="10" name="Rectangle 9">
            <a:extLst>
              <a:ext uri="{FF2B5EF4-FFF2-40B4-BE49-F238E27FC236}">
                <a16:creationId xmlns:a16="http://schemas.microsoft.com/office/drawing/2014/main" id="{6BEE0146-E7E7-4CBB-8DFE-3E3DCCCE686C}"/>
              </a:ext>
            </a:extLst>
          </p:cNvPr>
          <p:cNvSpPr/>
          <p:nvPr/>
        </p:nvSpPr>
        <p:spPr>
          <a:xfrm>
            <a:off x="7255176" y="4787899"/>
            <a:ext cx="1961526" cy="15738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1"/>
                </a:solidFill>
              </a:rPr>
              <a:t>As demand goes down VM are removed</a:t>
            </a:r>
          </a:p>
        </p:txBody>
      </p:sp>
      <p:sp>
        <p:nvSpPr>
          <p:cNvPr id="16" name="Rectangle 15">
            <a:extLst>
              <a:ext uri="{FF2B5EF4-FFF2-40B4-BE49-F238E27FC236}">
                <a16:creationId xmlns:a16="http://schemas.microsoft.com/office/drawing/2014/main" id="{691933CF-8D46-453D-9B0A-6154784F01A4}"/>
              </a:ext>
            </a:extLst>
          </p:cNvPr>
          <p:cNvSpPr/>
          <p:nvPr/>
        </p:nvSpPr>
        <p:spPr>
          <a:xfrm>
            <a:off x="9332686" y="4787899"/>
            <a:ext cx="2676752" cy="15738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1"/>
                </a:solidFill>
              </a:rPr>
              <a:t>The process can </a:t>
            </a:r>
            <a:br>
              <a:rPr lang="en-US" sz="2000" dirty="0">
                <a:solidFill>
                  <a:schemeClr val="tx1"/>
                </a:solidFill>
              </a:rPr>
            </a:br>
            <a:r>
              <a:rPr lang="en-US" sz="2000" dirty="0">
                <a:solidFill>
                  <a:schemeClr val="tx1"/>
                </a:solidFill>
              </a:rPr>
              <a:t>be manual, automated, or a combination of both</a:t>
            </a:r>
          </a:p>
        </p:txBody>
      </p:sp>
    </p:spTree>
    <p:extLst>
      <p:ext uri="{BB962C8B-B14F-4D97-AF65-F5344CB8AC3E}">
        <p14:creationId xmlns:p14="http://schemas.microsoft.com/office/powerpoint/2010/main" val="4203936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Implement Autoscale</a:t>
            </a:r>
          </a:p>
        </p:txBody>
      </p:sp>
      <p:sp>
        <p:nvSpPr>
          <p:cNvPr id="5" name="Rectangle 4">
            <a:extLst>
              <a:ext uri="{FF2B5EF4-FFF2-40B4-BE49-F238E27FC236}">
                <a16:creationId xmlns:a16="http://schemas.microsoft.com/office/drawing/2014/main" id="{86D3CFF7-3E40-4A3E-AE22-0F8FD363F0C7}"/>
              </a:ext>
              <a:ext uri="{C183D7F6-B498-43B3-948B-1728B52AA6E4}">
                <adec:decorative xmlns:adec="http://schemas.microsoft.com/office/drawing/2017/decorative" val="1"/>
              </a:ext>
            </a:extLst>
          </p:cNvPr>
          <p:cNvSpPr/>
          <p:nvPr/>
        </p:nvSpPr>
        <p:spPr bwMode="auto">
          <a:xfrm>
            <a:off x="427038" y="1192212"/>
            <a:ext cx="11582400" cy="353218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dirty="0">
              <a:solidFill>
                <a:srgbClr val="000000"/>
              </a:solidFill>
              <a:latin typeface="Consolas" panose="020B0609020204030204" pitchFamily="49" charset="0"/>
              <a:ea typeface="Verdana" panose="020B0604030504040204" pitchFamily="34" charset="0"/>
            </a:endParaRPr>
          </a:p>
        </p:txBody>
      </p:sp>
      <p:pic>
        <p:nvPicPr>
          <p:cNvPr id="2" name="Picture 2" descr="A diagram of a virtual machine scale set scaling from a minimum of 2 to a maximum of 5">
            <a:extLst>
              <a:ext uri="{FF2B5EF4-FFF2-40B4-BE49-F238E27FC236}">
                <a16:creationId xmlns:a16="http://schemas.microsoft.com/office/drawing/2014/main" id="{F0E1F1F0-348D-4A40-9021-FA1CB330A0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0651" y="1415366"/>
            <a:ext cx="10115174" cy="3085880"/>
          </a:xfrm>
          <a:prstGeom prst="rect">
            <a:avLst/>
          </a:prstGeom>
        </p:spPr>
      </p:pic>
      <p:sp>
        <p:nvSpPr>
          <p:cNvPr id="7" name="Rectangle 6">
            <a:extLst>
              <a:ext uri="{FF2B5EF4-FFF2-40B4-BE49-F238E27FC236}">
                <a16:creationId xmlns:a16="http://schemas.microsoft.com/office/drawing/2014/main" id="{64559243-125C-4145-B0D9-81E7543DDDA3}"/>
              </a:ext>
            </a:extLst>
          </p:cNvPr>
          <p:cNvSpPr/>
          <p:nvPr/>
        </p:nvSpPr>
        <p:spPr>
          <a:xfrm>
            <a:off x="427039" y="4876799"/>
            <a:ext cx="2208008" cy="14849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1"/>
                </a:solidFill>
              </a:rPr>
              <a:t>Define rules to automatically adjust capacity</a:t>
            </a:r>
            <a:endParaRPr lang="bs-Latn-BA" sz="2000">
              <a:solidFill>
                <a:schemeClr val="tx1"/>
              </a:solidFill>
            </a:endParaRPr>
          </a:p>
        </p:txBody>
      </p:sp>
      <p:sp>
        <p:nvSpPr>
          <p:cNvPr id="8" name="Rectangle 7">
            <a:extLst>
              <a:ext uri="{FF2B5EF4-FFF2-40B4-BE49-F238E27FC236}">
                <a16:creationId xmlns:a16="http://schemas.microsoft.com/office/drawing/2014/main" id="{9E61896F-8BBD-4B1F-BD58-31F6C87106A9}"/>
              </a:ext>
            </a:extLst>
          </p:cNvPr>
          <p:cNvSpPr/>
          <p:nvPr/>
        </p:nvSpPr>
        <p:spPr>
          <a:xfrm>
            <a:off x="2770637" y="4876799"/>
            <a:ext cx="2208008" cy="14849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1"/>
                </a:solidFill>
              </a:rPr>
              <a:t>Scale out (increase) the number of</a:t>
            </a:r>
            <a:br>
              <a:rPr lang="en-US" sz="2000" dirty="0">
                <a:solidFill>
                  <a:schemeClr val="tx1"/>
                </a:solidFill>
              </a:rPr>
            </a:br>
            <a:r>
              <a:rPr lang="en-US" sz="2000" dirty="0">
                <a:solidFill>
                  <a:schemeClr val="tx1"/>
                </a:solidFill>
              </a:rPr>
              <a:t>VMs in the set</a:t>
            </a:r>
          </a:p>
        </p:txBody>
      </p:sp>
      <p:sp>
        <p:nvSpPr>
          <p:cNvPr id="9" name="Rectangle 8">
            <a:extLst>
              <a:ext uri="{FF2B5EF4-FFF2-40B4-BE49-F238E27FC236}">
                <a16:creationId xmlns:a16="http://schemas.microsoft.com/office/drawing/2014/main" id="{22B44CAF-320E-4D47-8C36-391F45CCBAF1}"/>
              </a:ext>
            </a:extLst>
          </p:cNvPr>
          <p:cNvSpPr/>
          <p:nvPr/>
        </p:nvSpPr>
        <p:spPr>
          <a:xfrm>
            <a:off x="5114235" y="4876799"/>
            <a:ext cx="2208008" cy="14849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1"/>
                </a:solidFill>
              </a:rPr>
              <a:t>Scale in (reduce) the number of VMs in the set</a:t>
            </a:r>
          </a:p>
        </p:txBody>
      </p:sp>
      <p:sp>
        <p:nvSpPr>
          <p:cNvPr id="10" name="Rectangle 9">
            <a:extLst>
              <a:ext uri="{FF2B5EF4-FFF2-40B4-BE49-F238E27FC236}">
                <a16:creationId xmlns:a16="http://schemas.microsoft.com/office/drawing/2014/main" id="{F750869A-1F37-452D-988C-215A258BB016}"/>
              </a:ext>
            </a:extLst>
          </p:cNvPr>
          <p:cNvSpPr/>
          <p:nvPr/>
        </p:nvSpPr>
        <p:spPr>
          <a:xfrm>
            <a:off x="7457833" y="4876799"/>
            <a:ext cx="2208008" cy="14849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1"/>
                </a:solidFill>
              </a:rPr>
              <a:t>Schedule events to increase or decrease at a fixed time</a:t>
            </a:r>
          </a:p>
        </p:txBody>
      </p:sp>
      <p:sp>
        <p:nvSpPr>
          <p:cNvPr id="11" name="Rectangle 10">
            <a:extLst>
              <a:ext uri="{FF2B5EF4-FFF2-40B4-BE49-F238E27FC236}">
                <a16:creationId xmlns:a16="http://schemas.microsoft.com/office/drawing/2014/main" id="{E1E14B45-7DAF-41DA-A634-8D6A46610ABD}"/>
              </a:ext>
            </a:extLst>
          </p:cNvPr>
          <p:cNvSpPr/>
          <p:nvPr/>
        </p:nvSpPr>
        <p:spPr>
          <a:xfrm>
            <a:off x="9801430" y="4876799"/>
            <a:ext cx="2208008" cy="14849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1"/>
                </a:solidFill>
              </a:rPr>
              <a:t>Reduces monitoring</a:t>
            </a:r>
            <a:br>
              <a:rPr lang="en-US" sz="2000" dirty="0">
                <a:solidFill>
                  <a:schemeClr val="tx1"/>
                </a:solidFill>
              </a:rPr>
            </a:br>
            <a:r>
              <a:rPr lang="en-US" sz="2000" dirty="0">
                <a:solidFill>
                  <a:schemeClr val="tx1"/>
                </a:solidFill>
              </a:rPr>
              <a:t>and optimizes performance</a:t>
            </a:r>
          </a:p>
        </p:txBody>
      </p:sp>
    </p:spTree>
    <p:extLst>
      <p:ext uri="{BB962C8B-B14F-4D97-AF65-F5344CB8AC3E}">
        <p14:creationId xmlns:p14="http://schemas.microsoft.com/office/powerpoint/2010/main" val="1848503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Review Cloud Services Responsibilities</a:t>
            </a:r>
          </a:p>
        </p:txBody>
      </p:sp>
      <p:sp>
        <p:nvSpPr>
          <p:cNvPr id="11" name="Rectangle 10">
            <a:extLst>
              <a:ext uri="{FF2B5EF4-FFF2-40B4-BE49-F238E27FC236}">
                <a16:creationId xmlns:a16="http://schemas.microsoft.com/office/drawing/2014/main" id="{73695DDB-F78C-41DF-BB72-DE9FD67BB7B2}"/>
              </a:ext>
              <a:ext uri="{C183D7F6-B498-43B3-948B-1728B52AA6E4}">
                <adec:decorative xmlns:adec="http://schemas.microsoft.com/office/drawing/2017/decorative" val="1"/>
              </a:ext>
            </a:extLst>
          </p:cNvPr>
          <p:cNvSpPr/>
          <p:nvPr/>
        </p:nvSpPr>
        <p:spPr bwMode="auto">
          <a:xfrm>
            <a:off x="427038" y="1192213"/>
            <a:ext cx="11582400" cy="440119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19543A14-2CBA-4BB5-A47A-7FBC038EE187}"/>
              </a:ext>
            </a:extLst>
          </p:cNvPr>
          <p:cNvSpPr/>
          <p:nvPr/>
        </p:nvSpPr>
        <p:spPr bwMode="auto">
          <a:xfrm>
            <a:off x="427038" y="5700409"/>
            <a:ext cx="11599862" cy="661337"/>
          </a:xfrm>
          <a:prstGeom prst="rect">
            <a:avLst/>
          </a:prstGeom>
          <a:solidFill>
            <a:schemeClr val="bg1">
              <a:lumMod val="95000"/>
            </a:schemeClr>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Test and development, website hosting, storage, backup, recovery,</a:t>
            </a:r>
            <a:br>
              <a:rPr lang="en-US" sz="2000" dirty="0">
                <a:solidFill>
                  <a:schemeClr val="tx1"/>
                </a:solidFill>
                <a:ea typeface="Segoe UI" pitchFamily="34" charset="0"/>
                <a:cs typeface="Segoe UI" pitchFamily="34" charset="0"/>
              </a:rPr>
            </a:br>
            <a:r>
              <a:rPr lang="en-US" sz="2000" dirty="0">
                <a:solidFill>
                  <a:schemeClr val="tx1"/>
                </a:solidFill>
                <a:ea typeface="Segoe UI" pitchFamily="34" charset="0"/>
                <a:cs typeface="Segoe UI" pitchFamily="34" charset="0"/>
              </a:rPr>
              <a:t>high-performance computing, big data analysis, and extended data center</a:t>
            </a:r>
            <a:endParaRPr lang="en-IN" sz="2000" dirty="0">
              <a:solidFill>
                <a:schemeClr val="tx1"/>
              </a:solidFill>
              <a:ea typeface="Segoe UI" pitchFamily="34" charset="0"/>
              <a:cs typeface="Segoe UI" pitchFamily="34" charset="0"/>
            </a:endParaRPr>
          </a:p>
        </p:txBody>
      </p:sp>
      <p:pic>
        <p:nvPicPr>
          <p:cNvPr id="3" name="Picture 2" descr="Shared responsibility showing SaaS, PaaS, IaaS, and On-premises ownership. ">
            <a:extLst>
              <a:ext uri="{FF2B5EF4-FFF2-40B4-BE49-F238E27FC236}">
                <a16:creationId xmlns:a16="http://schemas.microsoft.com/office/drawing/2014/main" id="{53F4F59B-ED9A-4050-B36C-FD52EB7C6F11}"/>
              </a:ext>
            </a:extLst>
          </p:cNvPr>
          <p:cNvPicPr>
            <a:picLocks noChangeAspect="1"/>
          </p:cNvPicPr>
          <p:nvPr/>
        </p:nvPicPr>
        <p:blipFill>
          <a:blip r:embed="rId3"/>
          <a:stretch>
            <a:fillRect/>
          </a:stretch>
        </p:blipFill>
        <p:spPr>
          <a:xfrm>
            <a:off x="737211" y="1339438"/>
            <a:ext cx="10740685" cy="4106740"/>
          </a:xfrm>
          <a:prstGeom prst="rect">
            <a:avLst/>
          </a:prstGeom>
        </p:spPr>
      </p:pic>
    </p:spTree>
    <p:extLst>
      <p:ext uri="{BB962C8B-B14F-4D97-AF65-F5344CB8AC3E}">
        <p14:creationId xmlns:p14="http://schemas.microsoft.com/office/powerpoint/2010/main" val="26719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Plan Virtual Machines</a:t>
            </a:r>
          </a:p>
        </p:txBody>
      </p:sp>
      <p:sp>
        <p:nvSpPr>
          <p:cNvPr id="4" name="Rectangle 3">
            <a:extLst>
              <a:ext uri="{FF2B5EF4-FFF2-40B4-BE49-F238E27FC236}">
                <a16:creationId xmlns:a16="http://schemas.microsoft.com/office/drawing/2014/main" id="{0B38F7CB-9A04-4476-86B9-AE551DB95F2C}"/>
              </a:ext>
            </a:extLst>
          </p:cNvPr>
          <p:cNvSpPr/>
          <p:nvPr/>
        </p:nvSpPr>
        <p:spPr>
          <a:xfrm>
            <a:off x="465138" y="1658810"/>
            <a:ext cx="7410677" cy="65609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600"/>
              </a:spcBef>
            </a:pPr>
            <a:r>
              <a:rPr lang="en-US" sz="2200" dirty="0">
                <a:solidFill>
                  <a:schemeClr val="tx2">
                    <a:lumMod val="50000"/>
                  </a:schemeClr>
                </a:solidFill>
                <a:latin typeface="+mj-lt"/>
                <a:cs typeface="Segoe UI" panose="020B0502040204020203" pitchFamily="34" charset="0"/>
              </a:rPr>
              <a:t>Start with the network</a:t>
            </a:r>
            <a:endParaRPr lang="en-US" sz="2000" dirty="0">
              <a:solidFill>
                <a:schemeClr val="tx1"/>
              </a:solidFill>
              <a:cs typeface="Segoe UI" panose="020B0502040204020203" pitchFamily="34" charset="0"/>
            </a:endParaRPr>
          </a:p>
        </p:txBody>
      </p:sp>
      <p:sp>
        <p:nvSpPr>
          <p:cNvPr id="7" name="Rectangle 6">
            <a:extLst>
              <a:ext uri="{FF2B5EF4-FFF2-40B4-BE49-F238E27FC236}">
                <a16:creationId xmlns:a16="http://schemas.microsoft.com/office/drawing/2014/main" id="{D073BC41-904A-494D-BE50-F92083777885}"/>
              </a:ext>
            </a:extLst>
          </p:cNvPr>
          <p:cNvSpPr/>
          <p:nvPr/>
        </p:nvSpPr>
        <p:spPr>
          <a:xfrm>
            <a:off x="465138" y="3193079"/>
            <a:ext cx="7410677" cy="177854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600"/>
              </a:spcBef>
            </a:pPr>
            <a:r>
              <a:rPr lang="en-US" sz="2200" dirty="0">
                <a:solidFill>
                  <a:schemeClr val="tx2">
                    <a:lumMod val="50000"/>
                  </a:schemeClr>
                </a:solidFill>
                <a:latin typeface="+mj-lt"/>
                <a:cs typeface="Segoe UI" panose="020B0502040204020203" pitchFamily="34" charset="0"/>
              </a:rPr>
              <a:t>Choose a location</a:t>
            </a:r>
            <a:endParaRPr lang="en-US" sz="2200" dirty="0">
              <a:solidFill>
                <a:schemeClr val="tx1"/>
              </a:solidFill>
              <a:latin typeface="+mj-lt"/>
              <a:cs typeface="Segoe UI" panose="020B0502040204020203" pitchFamily="34" charset="0"/>
            </a:endParaRPr>
          </a:p>
          <a:p>
            <a:pPr marL="230188" indent="-230188">
              <a:spcBef>
                <a:spcPts val="600"/>
              </a:spcBef>
              <a:spcAft>
                <a:spcPts val="600"/>
              </a:spcAft>
              <a:buFont typeface="Arial" panose="020B0604020202020204" pitchFamily="34" charset="0"/>
              <a:buChar char="•"/>
            </a:pPr>
            <a:r>
              <a:rPr lang="en-US" sz="2000" dirty="0">
                <a:solidFill>
                  <a:schemeClr val="tx1"/>
                </a:solidFill>
                <a:cs typeface="Segoe UI" panose="020B0502040204020203" pitchFamily="34" charset="0"/>
              </a:rPr>
              <a:t>Each region has different hardware and service capabilities</a:t>
            </a:r>
          </a:p>
          <a:p>
            <a:pPr marL="230188" indent="-230188">
              <a:spcBef>
                <a:spcPts val="600"/>
              </a:spcBef>
              <a:spcAft>
                <a:spcPts val="600"/>
              </a:spcAft>
              <a:buFont typeface="Arial" panose="020B0604020202020204" pitchFamily="34" charset="0"/>
              <a:buChar char="•"/>
            </a:pPr>
            <a:r>
              <a:rPr lang="en-US" sz="2000" dirty="0">
                <a:solidFill>
                  <a:schemeClr val="tx1"/>
                </a:solidFill>
                <a:cs typeface="Segoe UI" panose="020B0502040204020203" pitchFamily="34" charset="0"/>
              </a:rPr>
              <a:t>Locate Virtual Machines as close as possible to your users and to ensure compliance and legal obligations</a:t>
            </a:r>
          </a:p>
        </p:txBody>
      </p:sp>
      <p:sp>
        <p:nvSpPr>
          <p:cNvPr id="9" name="Rectangle 8">
            <a:extLst>
              <a:ext uri="{FF2B5EF4-FFF2-40B4-BE49-F238E27FC236}">
                <a16:creationId xmlns:a16="http://schemas.microsoft.com/office/drawing/2014/main" id="{377F92E8-3C3A-4507-A271-A921AF7E08C6}"/>
              </a:ext>
            </a:extLst>
          </p:cNvPr>
          <p:cNvSpPr/>
          <p:nvPr/>
        </p:nvSpPr>
        <p:spPr>
          <a:xfrm>
            <a:off x="465138" y="5114309"/>
            <a:ext cx="7410677" cy="73548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600"/>
              </a:spcBef>
            </a:pPr>
            <a:r>
              <a:rPr lang="en-US" sz="2200" dirty="0">
                <a:solidFill>
                  <a:schemeClr val="tx2">
                    <a:lumMod val="50000"/>
                  </a:schemeClr>
                </a:solidFill>
                <a:latin typeface="+mj-lt"/>
                <a:cs typeface="Segoe UI" panose="020B0502040204020203" pitchFamily="34" charset="0"/>
              </a:rPr>
              <a:t>Consider pricing</a:t>
            </a:r>
            <a:endParaRPr lang="en-US" sz="2200" dirty="0">
              <a:solidFill>
                <a:schemeClr val="tx1"/>
              </a:solidFill>
              <a:latin typeface="+mj-lt"/>
              <a:cs typeface="Segoe UI" panose="020B0502040204020203" pitchFamily="34" charset="0"/>
            </a:endParaRPr>
          </a:p>
        </p:txBody>
      </p:sp>
      <p:sp>
        <p:nvSpPr>
          <p:cNvPr id="10" name="Rectangle 9">
            <a:extLst>
              <a:ext uri="{FF2B5EF4-FFF2-40B4-BE49-F238E27FC236}">
                <a16:creationId xmlns:a16="http://schemas.microsoft.com/office/drawing/2014/main" id="{E1AA8D67-E72B-41FB-8B4B-507DD45B6EF4}"/>
              </a:ext>
              <a:ext uri="{C183D7F6-B498-43B3-948B-1728B52AA6E4}">
                <adec:decorative xmlns:adec="http://schemas.microsoft.com/office/drawing/2017/decorative" val="1"/>
              </a:ext>
            </a:extLst>
          </p:cNvPr>
          <p:cNvSpPr/>
          <p:nvPr/>
        </p:nvSpPr>
        <p:spPr bwMode="auto">
          <a:xfrm>
            <a:off x="8089641" y="1192213"/>
            <a:ext cx="3919796"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8" name="Picture 17">
            <a:extLst>
              <a:ext uri="{FF2B5EF4-FFF2-40B4-BE49-F238E27FC236}">
                <a16:creationId xmlns:a16="http://schemas.microsoft.com/office/drawing/2014/main" id="{64BA56FD-C044-4BBF-9DF5-C0B24A570489}"/>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04630" y="1622425"/>
            <a:ext cx="2905562" cy="3085362"/>
          </a:xfrm>
          <a:prstGeom prst="rect">
            <a:avLst/>
          </a:prstGeom>
        </p:spPr>
      </p:pic>
      <p:sp>
        <p:nvSpPr>
          <p:cNvPr id="8" name="Rectangle 7">
            <a:extLst>
              <a:ext uri="{FF2B5EF4-FFF2-40B4-BE49-F238E27FC236}">
                <a16:creationId xmlns:a16="http://schemas.microsoft.com/office/drawing/2014/main" id="{0211898C-7C14-4D3A-9AAA-E1B5433C96F8}"/>
              </a:ext>
              <a:ext uri="{C183D7F6-B498-43B3-948B-1728B52AA6E4}">
                <adec:decorative xmlns:adec="http://schemas.microsoft.com/office/drawing/2017/decorative" val="1"/>
              </a:ext>
            </a:extLst>
          </p:cNvPr>
          <p:cNvSpPr/>
          <p:nvPr/>
        </p:nvSpPr>
        <p:spPr>
          <a:xfrm>
            <a:off x="8704630" y="4978393"/>
            <a:ext cx="3264112" cy="734534"/>
          </a:xfrm>
          <a:prstGeom prst="rect">
            <a:avLst/>
          </a:prstGeom>
        </p:spPr>
        <p:txBody>
          <a:bodyPr wrap="square" anchor="t">
            <a:spAutoFit/>
          </a:bodyPr>
          <a:lstStyle/>
          <a:p>
            <a:pPr algn="ctr"/>
            <a:r>
              <a:rPr lang="en-US" sz="2000" dirty="0"/>
              <a:t>60+ Azure regions </a:t>
            </a:r>
          </a:p>
          <a:p>
            <a:pPr algn="ctr"/>
            <a:r>
              <a:rPr lang="en-US" sz="2000" dirty="0"/>
              <a:t>Available in 140 countries </a:t>
            </a:r>
          </a:p>
        </p:txBody>
      </p:sp>
      <p:sp>
        <p:nvSpPr>
          <p:cNvPr id="5" name="Rectangle 4">
            <a:extLst>
              <a:ext uri="{FF2B5EF4-FFF2-40B4-BE49-F238E27FC236}">
                <a16:creationId xmlns:a16="http://schemas.microsoft.com/office/drawing/2014/main" id="{8E35B561-956B-4D3A-B4B2-26F99CEAB21E}"/>
              </a:ext>
              <a:ext uri="{C183D7F6-B498-43B3-948B-1728B52AA6E4}">
                <adec:decorative xmlns:adec="http://schemas.microsoft.com/office/drawing/2017/decorative" val="1"/>
              </a:ext>
            </a:extLst>
          </p:cNvPr>
          <p:cNvSpPr/>
          <p:nvPr/>
        </p:nvSpPr>
        <p:spPr>
          <a:xfrm>
            <a:off x="465139" y="2402825"/>
            <a:ext cx="7410677" cy="65609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600"/>
              </a:spcBef>
            </a:pPr>
            <a:r>
              <a:rPr lang="en-US" sz="2200" dirty="0">
                <a:solidFill>
                  <a:schemeClr val="tx2">
                    <a:lumMod val="50000"/>
                  </a:schemeClr>
                </a:solidFill>
                <a:latin typeface="+mj-lt"/>
                <a:cs typeface="Segoe UI" panose="020B0502040204020203" pitchFamily="34" charset="0"/>
              </a:rPr>
              <a:t>Name the virtual machine</a:t>
            </a:r>
            <a:endParaRPr lang="en-US" sz="2000" dirty="0">
              <a:solidFill>
                <a:schemeClr val="tx1"/>
              </a:solidFill>
              <a:cs typeface="Segoe UI" panose="020B0502040204020203" pitchFamily="34" charset="0"/>
            </a:endParaRPr>
          </a:p>
        </p:txBody>
      </p:sp>
    </p:spTree>
    <p:extLst>
      <p:ext uri="{BB962C8B-B14F-4D97-AF65-F5344CB8AC3E}">
        <p14:creationId xmlns:p14="http://schemas.microsoft.com/office/powerpoint/2010/main" val="3930096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F6337-F202-454A-BA39-5FA0CBB07415}"/>
              </a:ext>
            </a:extLst>
          </p:cNvPr>
          <p:cNvSpPr>
            <a:spLocks noGrp="1"/>
          </p:cNvSpPr>
          <p:nvPr>
            <p:ph type="title"/>
          </p:nvPr>
        </p:nvSpPr>
        <p:spPr/>
        <p:txBody>
          <a:bodyPr/>
          <a:lstStyle/>
          <a:p>
            <a:r>
              <a:rPr lang="en-US" dirty="0">
                <a:solidFill>
                  <a:schemeClr val="tx2">
                    <a:lumMod val="50000"/>
                  </a:schemeClr>
                </a:solidFill>
                <a:cs typeface="Segoe UI"/>
                <a:hlinkClick r:id="rId3">
                  <a:extLst>
                    <a:ext uri="{A12FA001-AC4F-418D-AE19-62706E023703}">
                      <ahyp:hlinkClr xmlns:ahyp="http://schemas.microsoft.com/office/drawing/2018/hyperlinkcolor" val="tx"/>
                    </a:ext>
                  </a:extLst>
                </a:hlinkClick>
              </a:rPr>
              <a:t>Determine Virtual Machine Sizing</a:t>
            </a:r>
            <a:endParaRPr lang="en-US" dirty="0">
              <a:solidFill>
                <a:schemeClr val="tx2">
                  <a:lumMod val="50000"/>
                </a:schemeClr>
              </a:solidFill>
            </a:endParaRPr>
          </a:p>
        </p:txBody>
      </p:sp>
      <p:graphicFrame>
        <p:nvGraphicFramePr>
          <p:cNvPr id="3" name="Table 4">
            <a:extLst>
              <a:ext uri="{FF2B5EF4-FFF2-40B4-BE49-F238E27FC236}">
                <a16:creationId xmlns:a16="http://schemas.microsoft.com/office/drawing/2014/main" id="{CB6E9204-4C54-4ECE-B3A8-892B7974DD09}"/>
              </a:ext>
            </a:extLst>
          </p:cNvPr>
          <p:cNvGraphicFramePr>
            <a:graphicFrameLocks noGrp="1"/>
          </p:cNvGraphicFramePr>
          <p:nvPr>
            <p:extLst>
              <p:ext uri="{D42A27DB-BD31-4B8C-83A1-F6EECF244321}">
                <p14:modId xmlns:p14="http://schemas.microsoft.com/office/powerpoint/2010/main" val="354605772"/>
              </p:ext>
            </p:extLst>
          </p:nvPr>
        </p:nvGraphicFramePr>
        <p:xfrm>
          <a:off x="683491" y="1359766"/>
          <a:ext cx="11186776" cy="4001943"/>
        </p:xfrm>
        <a:graphic>
          <a:graphicData uri="http://schemas.openxmlformats.org/drawingml/2006/table">
            <a:tbl>
              <a:tblPr firstRow="1" bandRow="1">
                <a:tableStyleId>{5C22544A-7EE6-4342-B048-85BDC9FD1C3A}</a:tableStyleId>
              </a:tblPr>
              <a:tblGrid>
                <a:gridCol w="3356302">
                  <a:extLst>
                    <a:ext uri="{9D8B030D-6E8A-4147-A177-3AD203B41FA5}">
                      <a16:colId xmlns:a16="http://schemas.microsoft.com/office/drawing/2014/main" val="951393410"/>
                    </a:ext>
                  </a:extLst>
                </a:gridCol>
                <a:gridCol w="7830474">
                  <a:extLst>
                    <a:ext uri="{9D8B030D-6E8A-4147-A177-3AD203B41FA5}">
                      <a16:colId xmlns:a16="http://schemas.microsoft.com/office/drawing/2014/main" val="1149524049"/>
                    </a:ext>
                  </a:extLst>
                </a:gridCol>
              </a:tblGrid>
              <a:tr h="517982">
                <a:tc>
                  <a:txBody>
                    <a:bodyPr/>
                    <a:lstStyle/>
                    <a:p>
                      <a:pPr algn="ctr"/>
                      <a:r>
                        <a:rPr lang="en-US" sz="2000" dirty="0"/>
                        <a:t>Type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tc>
                  <a:txBody>
                    <a:bodyPr/>
                    <a:lstStyle/>
                    <a:p>
                      <a:pPr algn="ctr"/>
                      <a:r>
                        <a:rPr lang="en-US" sz="2000" dirty="0"/>
                        <a:t>Description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1451173392"/>
                  </a:ext>
                </a:extLst>
              </a:tr>
              <a:tr h="517982">
                <a:tc>
                  <a:txBody>
                    <a:bodyPr/>
                    <a:lstStyle/>
                    <a:p>
                      <a:r>
                        <a:rPr lang="en-US" sz="2000" dirty="0"/>
                        <a:t>General purpose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t>Balanced CPU-to-memory ratio.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2726645"/>
                  </a:ext>
                </a:extLst>
              </a:tr>
              <a:tr h="517982">
                <a:tc>
                  <a:txBody>
                    <a:bodyPr/>
                    <a:lstStyle/>
                    <a:p>
                      <a:r>
                        <a:rPr lang="en-US" sz="2000" dirty="0"/>
                        <a:t>Compute optimized</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t>High CPU-to-memory ratio.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39172570"/>
                  </a:ext>
                </a:extLst>
              </a:tr>
              <a:tr h="517982">
                <a:tc>
                  <a:txBody>
                    <a:bodyPr/>
                    <a:lstStyle/>
                    <a:p>
                      <a:r>
                        <a:rPr lang="en-US" sz="2000" dirty="0"/>
                        <a:t>Memory optimized</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t>High memory-to-CPU ratio.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65568098"/>
                  </a:ext>
                </a:extLst>
              </a:tr>
              <a:tr h="517982">
                <a:tc>
                  <a:txBody>
                    <a:bodyPr/>
                    <a:lstStyle/>
                    <a:p>
                      <a:r>
                        <a:rPr lang="en-US" sz="2000" dirty="0"/>
                        <a:t>Storage optimized</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t>High disk throughput and I/O.</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862972"/>
                  </a:ext>
                </a:extLst>
              </a:tr>
              <a:tr h="894051">
                <a:tc>
                  <a:txBody>
                    <a:bodyPr/>
                    <a:lstStyle/>
                    <a:p>
                      <a:r>
                        <a:rPr lang="en-US" sz="2000" dirty="0"/>
                        <a:t>GPU</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t>Specialized virtual machines targeted for heavy graphic rendering and video editing..</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8073887"/>
                  </a:ext>
                </a:extLst>
              </a:tr>
              <a:tr h="517982">
                <a:tc>
                  <a:txBody>
                    <a:bodyPr/>
                    <a:lstStyle/>
                    <a:p>
                      <a:r>
                        <a:rPr lang="en-US" sz="2000" dirty="0"/>
                        <a:t>High performance compute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t>Our fastest and most powerful CPU virtual machines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69663882"/>
                  </a:ext>
                </a:extLst>
              </a:tr>
            </a:tbl>
          </a:graphicData>
        </a:graphic>
      </p:graphicFrame>
    </p:spTree>
    <p:extLst>
      <p:ext uri="{BB962C8B-B14F-4D97-AF65-F5344CB8AC3E}">
        <p14:creationId xmlns:p14="http://schemas.microsoft.com/office/powerpoint/2010/main" val="212327649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A856EAA-3A0A-466A-88FB-C56331146A02}"/>
              </a:ext>
            </a:extLst>
          </p:cNvPr>
          <p:cNvSpPr>
            <a:spLocks noGrp="1"/>
          </p:cNvSpPr>
          <p:nvPr>
            <p:ph type="title"/>
          </p:nvPr>
        </p:nvSpPr>
        <p:spPr>
          <a:xfrm>
            <a:off x="465138" y="632779"/>
            <a:ext cx="11533187" cy="411162"/>
          </a:xfrm>
        </p:spPr>
        <p:txBody>
          <a:bodyPr/>
          <a:lstStyle/>
          <a:p>
            <a:r>
              <a:rPr lang="en-US" dirty="0"/>
              <a:t>Determine Virtual Machine Storage</a:t>
            </a:r>
          </a:p>
        </p:txBody>
      </p:sp>
      <p:sp>
        <p:nvSpPr>
          <p:cNvPr id="2" name="Rectangle 1">
            <a:extLst>
              <a:ext uri="{FF2B5EF4-FFF2-40B4-BE49-F238E27FC236}">
                <a16:creationId xmlns:a16="http://schemas.microsoft.com/office/drawing/2014/main" id="{63DC344E-E8B3-4E04-ACF6-33C4AD16A587}"/>
              </a:ext>
            </a:extLst>
          </p:cNvPr>
          <p:cNvSpPr/>
          <p:nvPr/>
        </p:nvSpPr>
        <p:spPr>
          <a:xfrm>
            <a:off x="465138" y="1301450"/>
            <a:ext cx="7192732" cy="160479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0" indent="0">
              <a:buNone/>
            </a:pPr>
            <a:r>
              <a:rPr lang="en-US" sz="2000" dirty="0">
                <a:solidFill>
                  <a:schemeClr val="tx2">
                    <a:lumMod val="50000"/>
                  </a:schemeClr>
                </a:solidFill>
              </a:rPr>
              <a:t>Each Azure VM has two or more disks:</a:t>
            </a:r>
          </a:p>
          <a:p>
            <a:pPr marL="571500" lvl="1" indent="-342900">
              <a:buFont typeface="Arial" panose="020B0604020202020204" pitchFamily="34" charset="0"/>
              <a:buChar char="•"/>
            </a:pPr>
            <a:r>
              <a:rPr lang="en-US" sz="2000" dirty="0">
                <a:solidFill>
                  <a:schemeClr val="tx1"/>
                </a:solidFill>
              </a:rPr>
              <a:t>OS disk</a:t>
            </a:r>
          </a:p>
          <a:p>
            <a:pPr marL="571500" lvl="1" indent="-342900">
              <a:buFont typeface="Arial" panose="020B0604020202020204" pitchFamily="34" charset="0"/>
              <a:buChar char="•"/>
            </a:pPr>
            <a:r>
              <a:rPr lang="en-US" sz="2000" dirty="0">
                <a:solidFill>
                  <a:schemeClr val="tx1"/>
                </a:solidFill>
              </a:rPr>
              <a:t>Temporary disk (contents can be lost)</a:t>
            </a:r>
          </a:p>
          <a:p>
            <a:pPr marL="571500" lvl="1" indent="-342900">
              <a:buFont typeface="Arial" panose="020B0604020202020204" pitchFamily="34" charset="0"/>
              <a:buChar char="•"/>
            </a:pPr>
            <a:r>
              <a:rPr lang="en-US" sz="2000" dirty="0">
                <a:solidFill>
                  <a:schemeClr val="tx1"/>
                </a:solidFill>
              </a:rPr>
              <a:t>Data disks (optional)</a:t>
            </a:r>
          </a:p>
        </p:txBody>
      </p:sp>
      <p:sp>
        <p:nvSpPr>
          <p:cNvPr id="20" name="Rectangle 19">
            <a:extLst>
              <a:ext uri="{FF2B5EF4-FFF2-40B4-BE49-F238E27FC236}">
                <a16:creationId xmlns:a16="http://schemas.microsoft.com/office/drawing/2014/main" id="{B6DEB8C6-4067-40F7-977C-847F3A1253C1}"/>
              </a:ext>
            </a:extLst>
          </p:cNvPr>
          <p:cNvSpPr/>
          <p:nvPr/>
        </p:nvSpPr>
        <p:spPr>
          <a:xfrm>
            <a:off x="460171" y="3038989"/>
            <a:ext cx="7192732" cy="152699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0" indent="0">
              <a:buNone/>
            </a:pPr>
            <a:r>
              <a:rPr lang="en-US" sz="2000" dirty="0">
                <a:solidFill>
                  <a:schemeClr val="tx2">
                    <a:lumMod val="50000"/>
                  </a:schemeClr>
                </a:solidFill>
              </a:rPr>
              <a:t>OS and data disks reside in Azure Storage accounts:</a:t>
            </a:r>
          </a:p>
          <a:p>
            <a:pPr marL="571500" lvl="1" indent="-342900">
              <a:buFont typeface="Arial" panose="020B0604020202020204" pitchFamily="34" charset="0"/>
              <a:buChar char="•"/>
            </a:pPr>
            <a:r>
              <a:rPr lang="en-US" sz="2000" dirty="0">
                <a:solidFill>
                  <a:schemeClr val="tx1"/>
                </a:solidFill>
              </a:rPr>
              <a:t>Azure-based storage service</a:t>
            </a:r>
          </a:p>
          <a:p>
            <a:pPr marL="571500" lvl="1" indent="-342900">
              <a:buFont typeface="Arial" panose="020B0604020202020204" pitchFamily="34" charset="0"/>
              <a:buChar char="•"/>
            </a:pPr>
            <a:r>
              <a:rPr lang="en-US" sz="2000" dirty="0">
                <a:solidFill>
                  <a:schemeClr val="tx1"/>
                </a:solidFill>
              </a:rPr>
              <a:t>Standard (HDD, SSD)  or Premium (SSD), or Ultra (SSD)</a:t>
            </a:r>
          </a:p>
        </p:txBody>
      </p:sp>
      <p:sp>
        <p:nvSpPr>
          <p:cNvPr id="26" name="Rectangle 25">
            <a:extLst>
              <a:ext uri="{FF2B5EF4-FFF2-40B4-BE49-F238E27FC236}">
                <a16:creationId xmlns:a16="http://schemas.microsoft.com/office/drawing/2014/main" id="{B3DBC099-9F3B-4465-9753-68B5D8080FDC}"/>
              </a:ext>
            </a:extLst>
          </p:cNvPr>
          <p:cNvSpPr/>
          <p:nvPr/>
        </p:nvSpPr>
        <p:spPr>
          <a:xfrm>
            <a:off x="460171" y="4698728"/>
            <a:ext cx="7192732" cy="145871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0" indent="0">
              <a:buNone/>
            </a:pPr>
            <a:r>
              <a:rPr lang="en-US" sz="2000" dirty="0">
                <a:solidFill>
                  <a:schemeClr val="tx2">
                    <a:lumMod val="50000"/>
                  </a:schemeClr>
                </a:solidFill>
              </a:rPr>
              <a:t>Azure VMs use managed disks – underlying storage is Azure page Blob storage but Azure manages the movement of the VHD files for you. </a:t>
            </a:r>
            <a:endParaRPr lang="en-US" sz="2000" dirty="0">
              <a:solidFill>
                <a:schemeClr val="tx1"/>
              </a:solidFill>
            </a:endParaRPr>
          </a:p>
        </p:txBody>
      </p:sp>
      <p:grpSp>
        <p:nvGrpSpPr>
          <p:cNvPr id="4" name="Group 3" descr="Illustration of disks of an Azure VM, which includes the C:\ OS disk, D:\ temporary disk and F:\ data disk. The OS and data disk resize in Azure blob storage.">
            <a:extLst>
              <a:ext uri="{FF2B5EF4-FFF2-40B4-BE49-F238E27FC236}">
                <a16:creationId xmlns:a16="http://schemas.microsoft.com/office/drawing/2014/main" id="{F024B8CB-D651-4960-BAC4-0A57D58F3C32}"/>
              </a:ext>
            </a:extLst>
          </p:cNvPr>
          <p:cNvGrpSpPr/>
          <p:nvPr/>
        </p:nvGrpSpPr>
        <p:grpSpPr>
          <a:xfrm>
            <a:off x="8028354" y="1635598"/>
            <a:ext cx="4158915" cy="4333771"/>
            <a:chOff x="2792953" y="-713519"/>
            <a:chExt cx="7641048" cy="7340107"/>
          </a:xfrm>
        </p:grpSpPr>
        <p:pic>
          <p:nvPicPr>
            <p:cNvPr id="5" name="Graphic 4">
              <a:extLst>
                <a:ext uri="{FF2B5EF4-FFF2-40B4-BE49-F238E27FC236}">
                  <a16:creationId xmlns:a16="http://schemas.microsoft.com/office/drawing/2014/main" id="{036441E3-A1DE-4E4A-A71D-19FEBEF5B7F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23386" y="2648436"/>
              <a:ext cx="1407459" cy="1407460"/>
            </a:xfrm>
            <a:prstGeom prst="rect">
              <a:avLst/>
            </a:prstGeom>
          </p:spPr>
        </p:pic>
        <p:pic>
          <p:nvPicPr>
            <p:cNvPr id="6" name="Graphic 5">
              <a:extLst>
                <a:ext uri="{FF2B5EF4-FFF2-40B4-BE49-F238E27FC236}">
                  <a16:creationId xmlns:a16="http://schemas.microsoft.com/office/drawing/2014/main" id="{C03EAC88-C53A-4C01-B375-EB9FABAB0F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2117" y="2678274"/>
              <a:ext cx="1407459" cy="1407460"/>
            </a:xfrm>
            <a:prstGeom prst="rect">
              <a:avLst/>
            </a:prstGeom>
          </p:spPr>
        </p:pic>
        <p:pic>
          <p:nvPicPr>
            <p:cNvPr id="7" name="Graphic 6">
              <a:extLst>
                <a:ext uri="{FF2B5EF4-FFF2-40B4-BE49-F238E27FC236}">
                  <a16:creationId xmlns:a16="http://schemas.microsoft.com/office/drawing/2014/main" id="{E7309D98-9A53-4863-8BA0-3A15484CDB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12227" y="2678274"/>
              <a:ext cx="1407459" cy="1407460"/>
            </a:xfrm>
            <a:prstGeom prst="rect">
              <a:avLst/>
            </a:prstGeom>
          </p:spPr>
        </p:pic>
        <p:pic>
          <p:nvPicPr>
            <p:cNvPr id="8" name="Graphic 7">
              <a:extLst>
                <a:ext uri="{FF2B5EF4-FFF2-40B4-BE49-F238E27FC236}">
                  <a16:creationId xmlns:a16="http://schemas.microsoft.com/office/drawing/2014/main" id="{76DC5CCF-4984-4FBF-8F3A-8C0EC2A343C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63342" y="5018129"/>
              <a:ext cx="1131010" cy="1131010"/>
            </a:xfrm>
            <a:prstGeom prst="rect">
              <a:avLst/>
            </a:prstGeom>
          </p:spPr>
        </p:pic>
        <p:pic>
          <p:nvPicPr>
            <p:cNvPr id="9" name="Graphic 8">
              <a:extLst>
                <a:ext uri="{FF2B5EF4-FFF2-40B4-BE49-F238E27FC236}">
                  <a16:creationId xmlns:a16="http://schemas.microsoft.com/office/drawing/2014/main" id="{22DAC400-2598-45C2-8990-2E2AB82BBEA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994502" y="-102586"/>
              <a:ext cx="1298573" cy="1298573"/>
            </a:xfrm>
            <a:prstGeom prst="rect">
              <a:avLst/>
            </a:prstGeom>
          </p:spPr>
        </p:pic>
        <p:cxnSp>
          <p:nvCxnSpPr>
            <p:cNvPr id="10" name="Straight Arrow Connector 9">
              <a:extLst>
                <a:ext uri="{FF2B5EF4-FFF2-40B4-BE49-F238E27FC236}">
                  <a16:creationId xmlns:a16="http://schemas.microsoft.com/office/drawing/2014/main" id="{685E318F-DACB-4FF0-9FFD-E1D441D8D1C8}"/>
                </a:ext>
              </a:extLst>
            </p:cNvPr>
            <p:cNvCxnSpPr>
              <a:cxnSpLocks/>
              <a:stCxn id="7" idx="2"/>
              <a:endCxn id="8" idx="1"/>
            </p:cNvCxnSpPr>
            <p:nvPr/>
          </p:nvCxnSpPr>
          <p:spPr>
            <a:xfrm>
              <a:off x="3715956" y="4085733"/>
              <a:ext cx="2347386" cy="14979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E72F1A6-7278-4341-B106-E5AB1FDBF835}"/>
                </a:ext>
              </a:extLst>
            </p:cNvPr>
            <p:cNvCxnSpPr>
              <a:cxnSpLocks/>
              <a:stCxn id="6" idx="2"/>
              <a:endCxn id="8" idx="3"/>
            </p:cNvCxnSpPr>
            <p:nvPr/>
          </p:nvCxnSpPr>
          <p:spPr>
            <a:xfrm flipH="1">
              <a:off x="7194353" y="4085733"/>
              <a:ext cx="2241493" cy="14979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086F83D-B03B-498A-A7FB-951CF248394F}"/>
                </a:ext>
              </a:extLst>
            </p:cNvPr>
            <p:cNvSpPr txBox="1"/>
            <p:nvPr/>
          </p:nvSpPr>
          <p:spPr>
            <a:xfrm>
              <a:off x="5141211" y="6053179"/>
              <a:ext cx="3005156" cy="573409"/>
            </a:xfrm>
            <a:prstGeom prst="rect">
              <a:avLst/>
            </a:prstGeom>
            <a:noFill/>
            <a:ln>
              <a:noFill/>
            </a:ln>
          </p:spPr>
          <p:txBody>
            <a:bodyPr wrap="square" rtlCol="0">
              <a:spAutoFit/>
            </a:bodyPr>
            <a:lstStyle/>
            <a:p>
              <a:pPr algn="ctr"/>
              <a:r>
                <a:rPr lang="en-US" sz="1600" dirty="0">
                  <a:latin typeface="Segoe UI" panose="020B0502040204020203" pitchFamily="34" charset="0"/>
                  <a:ea typeface="Segoe UI" panose="020B0502040204020203" pitchFamily="34" charset="0"/>
                  <a:cs typeface="Segoe UI" panose="020B0502040204020203" pitchFamily="34" charset="0"/>
                </a:rPr>
                <a:t>Azure blob</a:t>
              </a:r>
            </a:p>
          </p:txBody>
        </p:sp>
        <p:sp>
          <p:nvSpPr>
            <p:cNvPr id="13" name="TextBox 12">
              <a:extLst>
                <a:ext uri="{FF2B5EF4-FFF2-40B4-BE49-F238E27FC236}">
                  <a16:creationId xmlns:a16="http://schemas.microsoft.com/office/drawing/2014/main" id="{B4C2B11E-C8A1-4C39-B19C-453305D2F3C0}"/>
                </a:ext>
              </a:extLst>
            </p:cNvPr>
            <p:cNvSpPr txBox="1"/>
            <p:nvPr/>
          </p:nvSpPr>
          <p:spPr>
            <a:xfrm>
              <a:off x="4187806" y="-713519"/>
              <a:ext cx="4678613" cy="573409"/>
            </a:xfrm>
            <a:prstGeom prst="rect">
              <a:avLst/>
            </a:prstGeom>
            <a:noFill/>
            <a:ln>
              <a:noFill/>
            </a:ln>
          </p:spPr>
          <p:txBody>
            <a:bodyPr wrap="square" rtlCol="0">
              <a:spAutoFit/>
            </a:bodyPr>
            <a:lstStyle/>
            <a:p>
              <a:pPr algn="ctr"/>
              <a:r>
                <a:rPr lang="en-US" sz="1600" dirty="0">
                  <a:latin typeface="Segoe UI" panose="020B0502040204020203" pitchFamily="34" charset="0"/>
                  <a:ea typeface="Segoe UI" panose="020B0502040204020203" pitchFamily="34" charset="0"/>
                  <a:cs typeface="Segoe UI" panose="020B0502040204020203" pitchFamily="34" charset="0"/>
                </a:rPr>
                <a:t>Azure VM (Windows)</a:t>
              </a:r>
            </a:p>
          </p:txBody>
        </p:sp>
        <p:sp>
          <p:nvSpPr>
            <p:cNvPr id="14" name="TextBox 13">
              <a:extLst>
                <a:ext uri="{FF2B5EF4-FFF2-40B4-BE49-F238E27FC236}">
                  <a16:creationId xmlns:a16="http://schemas.microsoft.com/office/drawing/2014/main" id="{10DC45D1-61BC-42A9-9B42-6807809F1D5B}"/>
                </a:ext>
              </a:extLst>
            </p:cNvPr>
            <p:cNvSpPr txBox="1"/>
            <p:nvPr/>
          </p:nvSpPr>
          <p:spPr>
            <a:xfrm>
              <a:off x="2792953" y="1765886"/>
              <a:ext cx="1863032" cy="990433"/>
            </a:xfrm>
            <a:prstGeom prst="rect">
              <a:avLst/>
            </a:prstGeom>
            <a:noFill/>
            <a:ln>
              <a:noFill/>
            </a:ln>
          </p:spPr>
          <p:txBody>
            <a:bodyPr wrap="square" rtlCol="0">
              <a:spAutoFit/>
            </a:bodyPr>
            <a:lstStyle/>
            <a:p>
              <a:pPr algn="ctr"/>
              <a:r>
                <a:rPr lang="en-US" sz="1600" dirty="0">
                  <a:latin typeface="Segoe UI" panose="020B0502040204020203" pitchFamily="34" charset="0"/>
                  <a:ea typeface="Segoe UI" panose="020B0502040204020203" pitchFamily="34" charset="0"/>
                  <a:cs typeface="Segoe UI" panose="020B0502040204020203" pitchFamily="34" charset="0"/>
                </a:rPr>
                <a:t>C:\</a:t>
              </a:r>
            </a:p>
            <a:p>
              <a:pPr algn="ctr"/>
              <a:r>
                <a:rPr lang="en-US" sz="1600" dirty="0">
                  <a:latin typeface="Segoe UI" panose="020B0502040204020203" pitchFamily="34" charset="0"/>
                  <a:ea typeface="Segoe UI" panose="020B0502040204020203" pitchFamily="34" charset="0"/>
                  <a:cs typeface="Segoe UI" panose="020B0502040204020203" pitchFamily="34" charset="0"/>
                </a:rPr>
                <a:t>OS disk</a:t>
              </a:r>
            </a:p>
          </p:txBody>
        </p:sp>
        <p:sp>
          <p:nvSpPr>
            <p:cNvPr id="16" name="TextBox 15">
              <a:extLst>
                <a:ext uri="{FF2B5EF4-FFF2-40B4-BE49-F238E27FC236}">
                  <a16:creationId xmlns:a16="http://schemas.microsoft.com/office/drawing/2014/main" id="{C4570FCC-A0A2-4966-A17F-B1FDE6EE4822}"/>
                </a:ext>
              </a:extLst>
            </p:cNvPr>
            <p:cNvSpPr txBox="1"/>
            <p:nvPr/>
          </p:nvSpPr>
          <p:spPr>
            <a:xfrm>
              <a:off x="3941832" y="1713512"/>
              <a:ext cx="5170564" cy="990433"/>
            </a:xfrm>
            <a:prstGeom prst="rect">
              <a:avLst/>
            </a:prstGeom>
            <a:noFill/>
            <a:ln>
              <a:noFill/>
            </a:ln>
          </p:spPr>
          <p:txBody>
            <a:bodyPr wrap="square" rtlCol="0">
              <a:spAutoFit/>
            </a:bodyPr>
            <a:lstStyle/>
            <a:p>
              <a:pPr algn="ctr"/>
              <a:r>
                <a:rPr lang="en-US" sz="1600" dirty="0">
                  <a:latin typeface="Segoe UI" panose="020B0502040204020203" pitchFamily="34" charset="0"/>
                  <a:ea typeface="Segoe UI" panose="020B0502040204020203" pitchFamily="34" charset="0"/>
                  <a:cs typeface="Segoe UI" panose="020B0502040204020203" pitchFamily="34" charset="0"/>
                </a:rPr>
                <a:t>D:\</a:t>
              </a:r>
            </a:p>
            <a:p>
              <a:pPr algn="ctr"/>
              <a:r>
                <a:rPr lang="en-US" sz="1600" dirty="0">
                  <a:latin typeface="Segoe UI" panose="020B0502040204020203" pitchFamily="34" charset="0"/>
                  <a:ea typeface="Segoe UI" panose="020B0502040204020203" pitchFamily="34" charset="0"/>
                  <a:cs typeface="Segoe UI" panose="020B0502040204020203" pitchFamily="34" charset="0"/>
                </a:rPr>
                <a:t>Temporary disk</a:t>
              </a:r>
            </a:p>
          </p:txBody>
        </p:sp>
        <p:sp>
          <p:nvSpPr>
            <p:cNvPr id="17" name="TextBox 16">
              <a:extLst>
                <a:ext uri="{FF2B5EF4-FFF2-40B4-BE49-F238E27FC236}">
                  <a16:creationId xmlns:a16="http://schemas.microsoft.com/office/drawing/2014/main" id="{A720AEBD-81E0-4903-B1BE-4E0B8D4F2347}"/>
                </a:ext>
              </a:extLst>
            </p:cNvPr>
            <p:cNvSpPr txBox="1"/>
            <p:nvPr/>
          </p:nvSpPr>
          <p:spPr>
            <a:xfrm>
              <a:off x="8477737" y="1727986"/>
              <a:ext cx="1956264" cy="990433"/>
            </a:xfrm>
            <a:prstGeom prst="rect">
              <a:avLst/>
            </a:prstGeom>
            <a:noFill/>
            <a:ln>
              <a:noFill/>
            </a:ln>
          </p:spPr>
          <p:txBody>
            <a:bodyPr wrap="square" rtlCol="0">
              <a:spAutoFit/>
            </a:bodyPr>
            <a:lstStyle/>
            <a:p>
              <a:pPr algn="ctr"/>
              <a:r>
                <a:rPr lang="en-US" sz="1600" dirty="0">
                  <a:latin typeface="Segoe UI" panose="020B0502040204020203" pitchFamily="34" charset="0"/>
                  <a:ea typeface="Segoe UI" panose="020B0502040204020203" pitchFamily="34" charset="0"/>
                  <a:cs typeface="Segoe UI" panose="020B0502040204020203" pitchFamily="34" charset="0"/>
                </a:rPr>
                <a:t>F:\</a:t>
              </a:r>
            </a:p>
            <a:p>
              <a:pPr algn="ctr"/>
              <a:r>
                <a:rPr lang="en-US" sz="1600" dirty="0">
                  <a:latin typeface="Segoe UI" panose="020B0502040204020203" pitchFamily="34" charset="0"/>
                  <a:ea typeface="Segoe UI" panose="020B0502040204020203" pitchFamily="34" charset="0"/>
                  <a:cs typeface="Segoe UI" panose="020B0502040204020203" pitchFamily="34" charset="0"/>
                </a:rPr>
                <a:t>Data disk</a:t>
              </a:r>
            </a:p>
          </p:txBody>
        </p:sp>
      </p:grpSp>
      <p:sp>
        <p:nvSpPr>
          <p:cNvPr id="36" name="Rectangle 35">
            <a:extLst>
              <a:ext uri="{FF2B5EF4-FFF2-40B4-BE49-F238E27FC236}">
                <a16:creationId xmlns:a16="http://schemas.microsoft.com/office/drawing/2014/main" id="{DA2906B4-C776-44BB-873E-10A4A8C35707}"/>
              </a:ext>
              <a:ext uri="{C183D7F6-B498-43B3-948B-1728B52AA6E4}">
                <adec:decorative xmlns:adec="http://schemas.microsoft.com/office/drawing/2017/decorative" val="1"/>
              </a:ext>
            </a:extLst>
          </p:cNvPr>
          <p:cNvSpPr/>
          <p:nvPr/>
        </p:nvSpPr>
        <p:spPr bwMode="auto">
          <a:xfrm>
            <a:off x="7909682" y="1192213"/>
            <a:ext cx="4396261"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362419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7B6D9-4278-5058-8584-8F4D3574A4A1}"/>
              </a:ext>
            </a:extLst>
          </p:cNvPr>
          <p:cNvSpPr>
            <a:spLocks noGrp="1"/>
          </p:cNvSpPr>
          <p:nvPr>
            <p:ph type="title"/>
          </p:nvPr>
        </p:nvSpPr>
        <p:spPr/>
        <p:txBody>
          <a:bodyPr/>
          <a:lstStyle/>
          <a:p>
            <a:r>
              <a:rPr lang="en-GB" dirty="0"/>
              <a:t>Azure VM Charges</a:t>
            </a:r>
          </a:p>
        </p:txBody>
      </p:sp>
      <p:sp>
        <p:nvSpPr>
          <p:cNvPr id="3" name="TextBox 2">
            <a:extLst>
              <a:ext uri="{FF2B5EF4-FFF2-40B4-BE49-F238E27FC236}">
                <a16:creationId xmlns:a16="http://schemas.microsoft.com/office/drawing/2014/main" id="{29F64A22-46B4-4536-1340-B003B598B646}"/>
              </a:ext>
            </a:extLst>
          </p:cNvPr>
          <p:cNvSpPr txBox="1"/>
          <p:nvPr/>
        </p:nvSpPr>
        <p:spPr>
          <a:xfrm>
            <a:off x="465138" y="1339273"/>
            <a:ext cx="11533187" cy="4745915"/>
          </a:xfrm>
          <a:prstGeom prst="rect">
            <a:avLst/>
          </a:prstGeom>
          <a:noFill/>
        </p:spPr>
        <p:txBody>
          <a:bodyPr wrap="square" lIns="182880" tIns="146304" rIns="182880" bIns="146304" rtlCol="0">
            <a:spAutoFit/>
          </a:bodyPr>
          <a:lstStyle/>
          <a:p>
            <a:pPr>
              <a:lnSpc>
                <a:spcPct val="90000"/>
              </a:lnSpc>
              <a:spcAft>
                <a:spcPts val="600"/>
              </a:spcAft>
            </a:pPr>
            <a:r>
              <a:rPr lang="en-GB" sz="2400" dirty="0">
                <a:gradFill>
                  <a:gsLst>
                    <a:gs pos="2917">
                      <a:schemeClr val="tx1"/>
                    </a:gs>
                    <a:gs pos="30000">
                      <a:schemeClr val="tx1"/>
                    </a:gs>
                  </a:gsLst>
                  <a:lin ang="5400000" scaled="0"/>
                </a:gradFill>
              </a:rPr>
              <a:t>Compute is billed on a per-minute basis.</a:t>
            </a:r>
          </a:p>
          <a:p>
            <a:pPr>
              <a:lnSpc>
                <a:spcPct val="90000"/>
              </a:lnSpc>
              <a:spcAft>
                <a:spcPts val="600"/>
              </a:spcAft>
            </a:pPr>
            <a:endParaRPr lang="en-GB" sz="2400" dirty="0">
              <a:gradFill>
                <a:gsLst>
                  <a:gs pos="2917">
                    <a:schemeClr val="tx1"/>
                  </a:gs>
                  <a:gs pos="30000">
                    <a:schemeClr val="tx1"/>
                  </a:gs>
                </a:gsLst>
                <a:lin ang="5400000" scaled="0"/>
              </a:gradFill>
            </a:endParaRPr>
          </a:p>
          <a:p>
            <a:pPr>
              <a:lnSpc>
                <a:spcPct val="90000"/>
              </a:lnSpc>
              <a:spcAft>
                <a:spcPts val="600"/>
              </a:spcAft>
            </a:pPr>
            <a:r>
              <a:rPr lang="en-GB" sz="2400" dirty="0">
                <a:gradFill>
                  <a:gsLst>
                    <a:gs pos="2917">
                      <a:schemeClr val="tx1"/>
                    </a:gs>
                    <a:gs pos="30000">
                      <a:schemeClr val="tx1"/>
                    </a:gs>
                  </a:gsLst>
                  <a:lin ang="5400000" scaled="0"/>
                </a:gradFill>
              </a:rPr>
              <a:t>	Consumption based billing – you are only charged for the capacity you 	require. Good for unpredictable workloads. Resizing and deallocating VMs 	can help reduce costs.</a:t>
            </a:r>
          </a:p>
          <a:p>
            <a:pPr>
              <a:lnSpc>
                <a:spcPct val="90000"/>
              </a:lnSpc>
              <a:spcAft>
                <a:spcPts val="600"/>
              </a:spcAft>
            </a:pPr>
            <a:endParaRPr lang="en-GB" sz="2400" dirty="0">
              <a:gradFill>
                <a:gsLst>
                  <a:gs pos="2917">
                    <a:schemeClr val="tx1"/>
                  </a:gs>
                  <a:gs pos="30000">
                    <a:schemeClr val="tx1"/>
                  </a:gs>
                </a:gsLst>
                <a:lin ang="5400000" scaled="0"/>
              </a:gradFill>
            </a:endParaRPr>
          </a:p>
          <a:p>
            <a:pPr>
              <a:lnSpc>
                <a:spcPct val="90000"/>
              </a:lnSpc>
              <a:spcAft>
                <a:spcPts val="600"/>
              </a:spcAft>
            </a:pPr>
            <a:r>
              <a:rPr lang="en-GB" sz="2400" dirty="0">
                <a:gradFill>
                  <a:gsLst>
                    <a:gs pos="2917">
                      <a:schemeClr val="tx1"/>
                    </a:gs>
                    <a:gs pos="30000">
                      <a:schemeClr val="tx1"/>
                    </a:gs>
                  </a:gsLst>
                  <a:lin ang="5400000" scaled="0"/>
                </a:gradFill>
              </a:rPr>
              <a:t>	Reserved Instances – a way to save VM consumption costs by committed to 	your required capacity over a 1 or 3 year period. This is good for predictable 	workloads. You can exchange reserved capacity if requirements change. 	Cost savings can be as much as 72% of the list VM price. </a:t>
            </a:r>
          </a:p>
          <a:p>
            <a:pPr>
              <a:lnSpc>
                <a:spcPct val="90000"/>
              </a:lnSpc>
              <a:spcAft>
                <a:spcPts val="600"/>
              </a:spcAft>
            </a:pPr>
            <a:endParaRPr lang="en-GB" sz="2400" dirty="0">
              <a:gradFill>
                <a:gsLst>
                  <a:gs pos="2917">
                    <a:schemeClr val="tx1"/>
                  </a:gs>
                  <a:gs pos="30000">
                    <a:schemeClr val="tx1"/>
                  </a:gs>
                </a:gsLst>
                <a:lin ang="5400000" scaled="0"/>
              </a:gradFill>
            </a:endParaRPr>
          </a:p>
          <a:p>
            <a:pPr>
              <a:lnSpc>
                <a:spcPct val="90000"/>
              </a:lnSpc>
              <a:spcAft>
                <a:spcPts val="600"/>
              </a:spcAft>
            </a:pPr>
            <a:r>
              <a:rPr lang="en-GB" sz="2400" dirty="0">
                <a:gradFill>
                  <a:gsLst>
                    <a:gs pos="2917">
                      <a:schemeClr val="tx1"/>
                    </a:gs>
                    <a:gs pos="30000">
                      <a:schemeClr val="tx1"/>
                    </a:gs>
                  </a:gsLst>
                  <a:lin ang="5400000" scaled="0"/>
                </a:gradFill>
              </a:rPr>
              <a:t>Storage – Azure VM storage is charged separately from the VM. </a:t>
            </a:r>
          </a:p>
        </p:txBody>
      </p:sp>
    </p:spTree>
    <p:extLst>
      <p:ext uri="{BB962C8B-B14F-4D97-AF65-F5344CB8AC3E}">
        <p14:creationId xmlns:p14="http://schemas.microsoft.com/office/powerpoint/2010/main" val="2077553347"/>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4405</Words>
  <Application>Microsoft Office PowerPoint</Application>
  <PresentationFormat>Custom</PresentationFormat>
  <Paragraphs>509</Paragraphs>
  <Slides>48</Slides>
  <Notes>45</Notes>
  <HiddenSlides>7</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6" baseType="lpstr">
      <vt:lpstr>-apple-system</vt:lpstr>
      <vt:lpstr>Arial</vt:lpstr>
      <vt:lpstr>Consolas</vt:lpstr>
      <vt:lpstr>Segoe UI</vt:lpstr>
      <vt:lpstr>Segoe UI Semibold</vt:lpstr>
      <vt:lpstr>Wingdings</vt:lpstr>
      <vt:lpstr>Azure 1</vt:lpstr>
      <vt:lpstr>Bitmap Image</vt:lpstr>
      <vt:lpstr>AZ-104T00A Administer Azure Virtual Machines</vt:lpstr>
      <vt:lpstr>Administer Azure Virtual Machines Overview</vt:lpstr>
      <vt:lpstr>Configure Virtual Machines</vt:lpstr>
      <vt:lpstr>Configure Virtual Machines Introduction</vt:lpstr>
      <vt:lpstr>Review Cloud Services Responsibilities</vt:lpstr>
      <vt:lpstr>Plan Virtual Machines</vt:lpstr>
      <vt:lpstr>Determine Virtual Machine Sizing</vt:lpstr>
      <vt:lpstr>Determine Virtual Machine Storage</vt:lpstr>
      <vt:lpstr>Azure VM Charges</vt:lpstr>
      <vt:lpstr>Demonstration – Creating a VM in the Portal</vt:lpstr>
      <vt:lpstr>Create Virtual Machines in the Portal</vt:lpstr>
      <vt:lpstr>Connect to Virtual Machines</vt:lpstr>
      <vt:lpstr>Connect to Windows Virtual Machines</vt:lpstr>
      <vt:lpstr>Connect to Linux Virtual Machines</vt:lpstr>
      <vt:lpstr>Azure VM Disk Encryption</vt:lpstr>
      <vt:lpstr>Demonstration – Connect to Linux VMs (optional)</vt:lpstr>
      <vt:lpstr>Knowledge Check </vt:lpstr>
      <vt:lpstr>Summary and Resources - Configure Virtual Machines</vt:lpstr>
      <vt:lpstr>Configure Virtual Machine Availability</vt:lpstr>
      <vt:lpstr>Configure Azure Virtual Machine Availability Introduction</vt:lpstr>
      <vt:lpstr>Plan for Maintenance and Downtime</vt:lpstr>
      <vt:lpstr>Setup Availability Sets</vt:lpstr>
      <vt:lpstr>Availability Set Design </vt:lpstr>
      <vt:lpstr>Review Update and Fault Domains</vt:lpstr>
      <vt:lpstr>Review Availability Zones</vt:lpstr>
      <vt:lpstr>Compare Vertical to Horizontal Scaling</vt:lpstr>
      <vt:lpstr>Create Scale Sets</vt:lpstr>
      <vt:lpstr>Configure Autoscale</vt:lpstr>
      <vt:lpstr>Demonstration – Virtual Machine Scaling</vt:lpstr>
      <vt:lpstr>Knowledge Check</vt:lpstr>
      <vt:lpstr>Summary and Resources – Configure Virtual Machine Availability</vt:lpstr>
      <vt:lpstr>Configure Virtual Machine Extensions</vt:lpstr>
      <vt:lpstr>Configure Virtual Machine Extensions Introduction</vt:lpstr>
      <vt:lpstr>Implement Virtual Machine Extensions</vt:lpstr>
      <vt:lpstr>Implement Custom Script Extensions</vt:lpstr>
      <vt:lpstr>Implement Desired State Configuration</vt:lpstr>
      <vt:lpstr>Demonstration – Custom Script Extension</vt:lpstr>
      <vt:lpstr>Summary and Resources -  Configure Virtual Machine Extensions</vt:lpstr>
      <vt:lpstr>Lab – Manage Virtual Machines</vt:lpstr>
      <vt:lpstr>Lab 08 – Manage Virtual Machines</vt:lpstr>
      <vt:lpstr>Lab 08 – Architecture diagram</vt:lpstr>
      <vt:lpstr>End of presentation</vt:lpstr>
      <vt:lpstr>Planning Checklist</vt:lpstr>
      <vt:lpstr>Supported Operating Systems</vt:lpstr>
      <vt:lpstr>Windows Virtual Machines</vt:lpstr>
      <vt:lpstr>Linux Virtual Machines</vt:lpstr>
      <vt:lpstr>Implement Scale Sets</vt:lpstr>
      <vt:lpstr>Implement Autoscale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2022-07-05T15:27:32Z</dcterms:created>
  <dcterms:modified xsi:type="dcterms:W3CDTF">2022-12-14T12:45:14Z</dcterms:modified>
</cp:coreProperties>
</file>