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551" r:id="rId1"/>
  </p:sldMasterIdLst>
  <p:notesMasterIdLst>
    <p:notesMasterId r:id="rId57"/>
  </p:notesMasterIdLst>
  <p:handoutMasterIdLst>
    <p:handoutMasterId r:id="rId58"/>
  </p:handoutMasterIdLst>
  <p:sldIdLst>
    <p:sldId id="1719" r:id="rId2"/>
    <p:sldId id="2253" r:id="rId3"/>
    <p:sldId id="1865" r:id="rId4"/>
    <p:sldId id="1905" r:id="rId5"/>
    <p:sldId id="1922" r:id="rId6"/>
    <p:sldId id="2473" r:id="rId7"/>
    <p:sldId id="2480" r:id="rId8"/>
    <p:sldId id="2482" r:id="rId9"/>
    <p:sldId id="2489" r:id="rId10"/>
    <p:sldId id="2471" r:id="rId11"/>
    <p:sldId id="2476" r:id="rId12"/>
    <p:sldId id="2481" r:id="rId13"/>
    <p:sldId id="2472" r:id="rId14"/>
    <p:sldId id="2477" r:id="rId15"/>
    <p:sldId id="2479" r:id="rId16"/>
    <p:sldId id="1926" r:id="rId17"/>
    <p:sldId id="2483" r:id="rId18"/>
    <p:sldId id="1862" r:id="rId19"/>
    <p:sldId id="2490" r:id="rId20"/>
    <p:sldId id="2523" r:id="rId21"/>
    <p:sldId id="2485" r:id="rId22"/>
    <p:sldId id="2492" r:id="rId23"/>
    <p:sldId id="2535" r:id="rId24"/>
    <p:sldId id="2527" r:id="rId25"/>
    <p:sldId id="2516" r:id="rId26"/>
    <p:sldId id="2518" r:id="rId27"/>
    <p:sldId id="2510" r:id="rId28"/>
    <p:sldId id="2526" r:id="rId29"/>
    <p:sldId id="2536" r:id="rId30"/>
    <p:sldId id="2524" r:id="rId31"/>
    <p:sldId id="2508" r:id="rId32"/>
    <p:sldId id="2509" r:id="rId33"/>
    <p:sldId id="2517" r:id="rId34"/>
    <p:sldId id="2528" r:id="rId35"/>
    <p:sldId id="2514" r:id="rId36"/>
    <p:sldId id="2498" r:id="rId37"/>
    <p:sldId id="2500" r:id="rId38"/>
    <p:sldId id="2503" r:id="rId39"/>
    <p:sldId id="1897" r:id="rId40"/>
    <p:sldId id="2525" r:id="rId41"/>
    <p:sldId id="2469" r:id="rId42"/>
    <p:sldId id="2470" r:id="rId43"/>
    <p:sldId id="2520" r:id="rId44"/>
    <p:sldId id="2504" r:id="rId45"/>
    <p:sldId id="2521" r:id="rId46"/>
    <p:sldId id="2505" r:id="rId47"/>
    <p:sldId id="2522" r:id="rId48"/>
    <p:sldId id="2519" r:id="rId49"/>
    <p:sldId id="2511" r:id="rId50"/>
    <p:sldId id="2494" r:id="rId51"/>
    <p:sldId id="2515" r:id="rId52"/>
    <p:sldId id="1964" r:id="rId53"/>
    <p:sldId id="1923" r:id="rId54"/>
    <p:sldId id="2478" r:id="rId55"/>
    <p:sldId id="2501" r:id="rId5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aaS Compute Options" id="{4F1F8CE5-B2C3-456C-A812-418E477651AC}">
          <p14:sldIdLst>
            <p14:sldId id="1719"/>
            <p14:sldId id="2253"/>
          </p14:sldIdLst>
        </p14:section>
        <p14:section name="App Service Plans" id="{2F65BD05-5507-43B4-8D36-8216A9125082}">
          <p14:sldIdLst>
            <p14:sldId id="1865"/>
            <p14:sldId id="1905"/>
            <p14:sldId id="1922"/>
            <p14:sldId id="2473"/>
            <p14:sldId id="2480"/>
            <p14:sldId id="2482"/>
            <p14:sldId id="2489"/>
            <p14:sldId id="2471"/>
          </p14:sldIdLst>
        </p14:section>
        <p14:section name="App Services" id="{4F66F9CE-5C35-44D8-8DF8-3031384F09D2}">
          <p14:sldIdLst>
            <p14:sldId id="2476"/>
            <p14:sldId id="2481"/>
            <p14:sldId id="2472"/>
            <p14:sldId id="2477"/>
            <p14:sldId id="2479"/>
            <p14:sldId id="1926"/>
            <p14:sldId id="2483"/>
            <p14:sldId id="1862"/>
            <p14:sldId id="2490"/>
            <p14:sldId id="2523"/>
          </p14:sldIdLst>
        </p14:section>
        <p14:section name="Container Instances" id="{BBC19043-BCF1-45ED-B9AB-68FD08EBCE8E}">
          <p14:sldIdLst>
            <p14:sldId id="2485"/>
            <p14:sldId id="2492"/>
            <p14:sldId id="2535"/>
            <p14:sldId id="2527"/>
            <p14:sldId id="2516"/>
            <p14:sldId id="2518"/>
            <p14:sldId id="2510"/>
            <p14:sldId id="2526"/>
            <p14:sldId id="2536"/>
            <p14:sldId id="2524"/>
          </p14:sldIdLst>
        </p14:section>
        <p14:section name="Kubernetes" id="{91D29F83-CE38-4B70-8F99-5E19D38A217F}">
          <p14:sldIdLst>
            <p14:sldId id="2508"/>
            <p14:sldId id="2509"/>
            <p14:sldId id="2517"/>
            <p14:sldId id="2528"/>
            <p14:sldId id="2514"/>
            <p14:sldId id="2498"/>
            <p14:sldId id="2500"/>
            <p14:sldId id="2503"/>
            <p14:sldId id="1897"/>
            <p14:sldId id="2525"/>
          </p14:sldIdLst>
        </p14:section>
        <p14:section name="Labs" id="{C99B9DCC-896B-4011-B449-D7D5E048D74C}">
          <p14:sldIdLst>
            <p14:sldId id="2469"/>
            <p14:sldId id="2470"/>
            <p14:sldId id="2520"/>
            <p14:sldId id="2504"/>
            <p14:sldId id="2521"/>
            <p14:sldId id="2505"/>
            <p14:sldId id="2522"/>
            <p14:sldId id="2519"/>
          </p14:sldIdLst>
        </p14:section>
        <p14:section name="Extra Retired Slides" id="{0D0AB77B-25D2-419E-9668-254C2A33370C}">
          <p14:sldIdLst>
            <p14:sldId id="2511"/>
            <p14:sldId id="2494"/>
            <p14:sldId id="2515"/>
            <p14:sldId id="1964"/>
            <p14:sldId id="1923"/>
            <p14:sldId id="2478"/>
            <p14:sldId id="250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F100"/>
    <a:srgbClr val="243A5E"/>
    <a:srgbClr val="0067B4"/>
    <a:srgbClr val="0070C4"/>
    <a:srgbClr val="EDEDED"/>
    <a:srgbClr val="EBEBEB"/>
    <a:srgbClr val="59B4D9"/>
    <a:srgbClr val="FFFFFF"/>
    <a:srgbClr val="75757A"/>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422D3D-0B6F-4B87-BD01-A715756F9764}" v="2" dt="2022-03-11T16:15:04.7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75" autoAdjust="0"/>
    <p:restoredTop sz="88364" autoAdjust="0"/>
  </p:normalViewPr>
  <p:slideViewPr>
    <p:cSldViewPr snapToGrid="0">
      <p:cViewPr varScale="1">
        <p:scale>
          <a:sx n="83" d="100"/>
          <a:sy n="83" d="100"/>
        </p:scale>
        <p:origin x="432" y="62"/>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65"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12/14/2022 12:50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12/14/2022 12:50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This was previously called Serverless Computing. Changing the title is the only difference.  </a:t>
            </a:r>
            <a:endParaRPr lang="en-US" b="0" i="0" dirty="0">
              <a:effectLst/>
              <a:latin typeface="Segoe UI" panose="020B0502040204020203" pitchFamily="34" charset="0"/>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12/14/2022 12:50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kern="0" dirty="0">
                <a:effectLst/>
                <a:latin typeface="Calibri" panose="020F0502020204030204" pitchFamily="34" charset="0"/>
                <a:cs typeface="Times New Roman" panose="02020603050405020304" pitchFamily="18" charset="0"/>
              </a:rPr>
              <a:t>Deploy and manage Azure compute resources (25-30%)</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dirty="0">
                <a:effectLst/>
                <a:latin typeface="Calibri" panose="020F0502020204030204" pitchFamily="34" charset="0"/>
                <a:ea typeface="Times New Roman" panose="02020603050405020304" pitchFamily="18" charset="0"/>
                <a:cs typeface="Calibri" panose="020F0502020204030204" pitchFamily="34" charset="0"/>
              </a:rPr>
              <a:t>Create and configure Web Apps</a:t>
            </a:r>
          </a:p>
          <a:p>
            <a:pPr marL="285750" marR="0" lvl="0" indent="-2857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sz="900" dirty="0">
                <a:effectLst/>
                <a:latin typeface="Calibri" panose="020F0502020204030204" pitchFamily="34" charset="0"/>
                <a:ea typeface="Times New Roman" panose="02020603050405020304" pitchFamily="18" charset="0"/>
                <a:cs typeface="Times New Roman" panose="02020603050405020304" pitchFamily="18" charset="0"/>
              </a:rPr>
              <a:t>Create and configure App Service</a:t>
            </a:r>
          </a:p>
          <a:p>
            <a:pPr marL="285750" marR="0" lvl="0" indent="-2857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sz="900" dirty="0">
                <a:effectLst/>
                <a:latin typeface="Calibri" panose="020F0502020204030204" pitchFamily="34" charset="0"/>
                <a:ea typeface="Times New Roman" panose="02020603050405020304" pitchFamily="18" charset="0"/>
                <a:cs typeface="Times New Roman" panose="02020603050405020304" pitchFamily="18" charset="0"/>
              </a:rPr>
              <a:t>Create and configure App Service Plans</a:t>
            </a:r>
          </a:p>
          <a:p>
            <a:r>
              <a:rPr lang="en-US" sz="850" dirty="0">
                <a:cs typeface="Segoe UI" panose="020B0502040204020203" pitchFamily="34" charset="0"/>
              </a:rPr>
              <a:t> </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12/14/2022 12:50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3748409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 Service - https://azure.microsoft.com/services/app-service/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12/14/2022 12:50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5347251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Manage an App Service plan in Azure - https://docs.microsoft.com/azure/app-service/app-service-plan-manage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3702752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Set up staging environments - https://docs.microsoft.com/azure/app-service/web-sites-staged-publishing?toc=%2Fazure%2Fapp-service%2Ftoc.json#add-a-deployment-slot</a:t>
            </a:r>
          </a:p>
          <a:p>
            <a:endParaRPr lang="en-US" dirty="0"/>
          </a:p>
          <a:p>
            <a:r>
              <a:rPr lang="en-US" dirty="0"/>
              <a:t>App Service Web App – block web access to non-production deployment slots - http://ruslany.net/2014/04/azure-web-sites-block-web-access-to-non-production-deployment-slots/</a:t>
            </a:r>
          </a:p>
          <a:p>
            <a:endParaRPr lang="en-US" dirty="0"/>
          </a:p>
          <a:p>
            <a:r>
              <a:rPr lang="en-US" dirty="0"/>
              <a:t>✔ Each App Service plan mode supports a different number of deployment slots. To find out the number of slots your app’s mode supports, see App Service Limits.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12/14/2022 12:50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40117581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ea typeface="+mn-ea"/>
                <a:cs typeface="+mn-cs"/>
              </a:rPr>
              <a:t>✔ You can configure app settings and connections to stick to a slot and not be swapped. This done in the App Settings blade. A developer can create new settings for the web app.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12/14/2022 12:50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4457469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 up your App in Azure - https://docs.microsoft.com/azure/app-service/web-sites-backup</a:t>
            </a:r>
          </a:p>
          <a:p>
            <a:endParaRPr lang="en-US" dirty="0"/>
          </a:p>
          <a:p>
            <a:r>
              <a:rPr lang="en-US" dirty="0"/>
              <a:t>Configure partial backups - https://docs.microsoft.com/azure/app-service/web-sites-backup</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12/14/2022 12:50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6479432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12/14/2022 12:50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0329528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a:p>
            <a:endParaRPr lang="en-US" dirty="0"/>
          </a:p>
          <a:p>
            <a:r>
              <a:rPr lang="en-US" dirty="0"/>
              <a:t>The Assessment Guide in the MCT DLC has open-ended questions.</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List at least three administrator tasks for an organization’s web app.</a:t>
            </a: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If you are administering an Azure web app you will need to monitor, secure, and backup the app. Monitoring includes usage stats, outages, page views, user sessions, performance, and troubleshooting. Securing tasks include access, authentication, certificates, and identity. Backup decisions make sure all parts of the app can be restored, as well as frequency of the backups. Creating a custom domain name is another important task; there are certainly other important tasks.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20</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Deploy and manage Azure compute resources (20–25%)</a:t>
            </a:r>
          </a:p>
          <a:p>
            <a:r>
              <a:rPr lang="en-US" b="0" dirty="0">
                <a:solidFill>
                  <a:srgbClr val="000000"/>
                </a:solidFill>
                <a:effectLst/>
                <a:latin typeface="Consolas" panose="020B0609020204030204" pitchFamily="49" charset="0"/>
              </a:rPr>
              <a:t>Create and configure containers</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Configure sizing and scaling for Azure Container Instances.</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Configure container groups for Azure Container Instances.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12/14/2022 12:50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0950975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171717"/>
                </a:solidFill>
                <a:effectLst/>
                <a:latin typeface="Segoe UI" panose="020B0502040204020203" pitchFamily="34" charset="0"/>
              </a:rPr>
              <a:t>A container is essentially a standalone package that contains everything that is needed to execute a piece of software. The package includes:</a:t>
            </a:r>
          </a:p>
          <a:p>
            <a:pPr algn="l">
              <a:buFont typeface="Arial" panose="020B0604020202020204" pitchFamily="34" charset="0"/>
              <a:buChar char="•"/>
            </a:pPr>
            <a:r>
              <a:rPr lang="en-GB" b="0" i="0" dirty="0">
                <a:solidFill>
                  <a:srgbClr val="171717"/>
                </a:solidFill>
                <a:effectLst/>
                <a:latin typeface="Segoe UI" panose="020B0502040204020203" pitchFamily="34" charset="0"/>
              </a:rPr>
              <a:t>The application executable code.</a:t>
            </a:r>
          </a:p>
          <a:p>
            <a:pPr algn="l">
              <a:buFont typeface="Arial" panose="020B0604020202020204" pitchFamily="34" charset="0"/>
              <a:buChar char="•"/>
            </a:pPr>
            <a:r>
              <a:rPr lang="en-GB" b="0" i="0" dirty="0">
                <a:solidFill>
                  <a:srgbClr val="171717"/>
                </a:solidFill>
                <a:effectLst/>
                <a:latin typeface="Segoe UI" panose="020B0502040204020203" pitchFamily="34" charset="0"/>
              </a:rPr>
              <a:t>The runtime environment (such as .NET Core).</a:t>
            </a:r>
          </a:p>
          <a:p>
            <a:pPr algn="l">
              <a:buFont typeface="Arial" panose="020B0604020202020204" pitchFamily="34" charset="0"/>
              <a:buChar char="•"/>
            </a:pPr>
            <a:r>
              <a:rPr lang="en-GB" b="0" i="0" dirty="0">
                <a:solidFill>
                  <a:srgbClr val="171717"/>
                </a:solidFill>
                <a:effectLst/>
                <a:latin typeface="Segoe UI" panose="020B0502040204020203" pitchFamily="34" charset="0"/>
              </a:rPr>
              <a:t>System tools.</a:t>
            </a:r>
          </a:p>
          <a:p>
            <a:pPr algn="l">
              <a:buFont typeface="Arial" panose="020B0604020202020204" pitchFamily="34" charset="0"/>
              <a:buChar char="•"/>
            </a:pPr>
            <a:r>
              <a:rPr lang="en-GB" b="0" i="0" dirty="0">
                <a:solidFill>
                  <a:srgbClr val="171717"/>
                </a:solidFill>
                <a:effectLst/>
                <a:latin typeface="Segoe UI" panose="020B0502040204020203" pitchFamily="34" charset="0"/>
              </a:rPr>
              <a:t>Settings.</a:t>
            </a:r>
          </a:p>
          <a:p>
            <a:pPr algn="l">
              <a:buFont typeface="Arial" panose="020B0604020202020204" pitchFamily="34" charset="0"/>
              <a:buChar char="•"/>
            </a:pPr>
            <a:endParaRPr lang="en-GB" b="0" i="0" dirty="0">
              <a:solidFill>
                <a:srgbClr val="171717"/>
              </a:solidFill>
              <a:effectLst/>
              <a:latin typeface="Segoe UI" panose="020B0502040204020203" pitchFamily="34" charset="0"/>
            </a:endParaRPr>
          </a:p>
          <a:p>
            <a:pPr algn="l">
              <a:buFont typeface="Arial" panose="020B0604020202020204" pitchFamily="34" charset="0"/>
              <a:buNone/>
            </a:pPr>
            <a:r>
              <a:rPr lang="en-GB" b="0" i="0" dirty="0">
                <a:solidFill>
                  <a:srgbClr val="171717"/>
                </a:solidFill>
                <a:effectLst/>
                <a:latin typeface="Segoe UI" panose="020B0502040204020203" pitchFamily="34" charset="0"/>
              </a:rPr>
              <a:t>https://www.youtube.com/watch?v=pTFZFxd4hOI</a:t>
            </a:r>
          </a:p>
          <a:p>
            <a:pPr algn="l">
              <a:buFont typeface="Arial" panose="020B0604020202020204" pitchFamily="34" charset="0"/>
              <a:buNone/>
            </a:pPr>
            <a:r>
              <a:rPr lang="en-GB" b="0" i="0" dirty="0">
                <a:solidFill>
                  <a:srgbClr val="171717"/>
                </a:solidFill>
                <a:effectLst/>
                <a:latin typeface="Segoe UI" panose="020B0502040204020203" pitchFamily="34" charset="0"/>
              </a:rPr>
              <a:t>https://www.youtube.com/watch?v=s_o8dwzRlu4</a:t>
            </a:r>
          </a:p>
          <a:p>
            <a:endParaRPr lang="en-GB" dirty="0"/>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287064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Module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dirty="0"/>
          </a:p>
        </p:txBody>
      </p:sp>
    </p:spTree>
    <p:extLst>
      <p:ext uri="{BB962C8B-B14F-4D97-AF65-F5344CB8AC3E}">
        <p14:creationId xmlns:p14="http://schemas.microsoft.com/office/powerpoint/2010/main" val="7420882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replaces a text heavy table slide. The older slide with discussion points is at the end of presentation. </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Containers vs. virtual machines - https://docs.microsoft.com/virtualization/windowscontainers/about/containers-vs-</a:t>
            </a:r>
            <a:endParaRPr lang="en-US" sz="1800" b="0" i="0" u="none" strike="noStrike" dirty="0">
              <a:effectLst/>
              <a:latin typeface="Arial" panose="020B0604020202020204" pitchFamily="34" charset="0"/>
            </a:endParaRPr>
          </a:p>
          <a:p>
            <a:endParaRPr lang="en-US" dirty="0"/>
          </a:p>
          <a:p>
            <a:endParaRPr lang="en-US" dirty="0"/>
          </a:p>
          <a:p>
            <a:r>
              <a:rPr lang="en-GB" b="0" i="0" dirty="0">
                <a:solidFill>
                  <a:srgbClr val="171717"/>
                </a:solidFill>
                <a:effectLst/>
                <a:latin typeface="Segoe UI" panose="020B0502040204020203" pitchFamily="34" charset="0"/>
              </a:rPr>
              <a:t>Hardware virtualization has made it possible to run multiple isolated instances of operating systems concurrently on the same physical hardware. Containers represent the next stage in the virtualization of computing resources. Container-based virtualization allows you to virtualize the operating system. This way, you can run multiple applications within the same instance of an operating system, while maintaining isolation between the applications. This means that containers within a VM provide functionality similar to that of VMs within a physical server. To better understand this concept, it is helpful to compare containers and virtual machines.</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38040953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Azure Container Instances? - https://docs.microsoft.com/azure/container-instances/container-instances-overview</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4508753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Quickstart: Deploy a container instance in Azure using the Azure portal - https://docs.microsoft.com/azure/container-instances/container-instances-quickstart-portal</a:t>
            </a:r>
          </a:p>
          <a:p>
            <a:endParaRPr lang="en-US" b="0" dirty="0"/>
          </a:p>
          <a:p>
            <a:r>
              <a:rPr lang="en-GB" b="0" i="0" dirty="0">
                <a:solidFill>
                  <a:srgbClr val="171717"/>
                </a:solidFill>
                <a:effectLst/>
                <a:latin typeface="Segoe UI" panose="020B0502040204020203" pitchFamily="34" charset="0"/>
              </a:rPr>
              <a:t>A container group is a collection of containers that get scheduled on the same host machine. The containers in a container group share a lifecycle, resources, local network, and storage volumes.</a:t>
            </a:r>
            <a:endParaRPr lang="en-US" b="0" dirty="0"/>
          </a:p>
          <a:p>
            <a:endParaRPr lang="en-US"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12/14/2022 12:50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1547107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b="0" i="0" kern="1200" dirty="0">
                <a:solidFill>
                  <a:schemeClr val="tx1"/>
                </a:solidFill>
                <a:effectLst/>
                <a:cs typeface="Segoe UI" panose="020B0502040204020203" pitchFamily="34" charset="0"/>
              </a:rPr>
              <a:t>Docker on Azure -  </a:t>
            </a:r>
            <a:r>
              <a:rPr lang="en-US" b="0" dirty="0"/>
              <a:t>https://azure.microsoft.com/services/kubernetes-service/docker/</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12/14/2022 12:50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4304360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12/14/2022 12:50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0329528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The Assessment Guide in the MCT DLC has open-ended questions.</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Describe at least two differences between containers and virtual machines. </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Containers provide only lightweight isolation, whereas VMs provide complete isolation. VMs run the entire operating systems, but containers only run the OS services that are needed. Containers are deployed with Docker and orchestrated with Azure Kubernetes service. VMs are deployed and managed  different tools with Azure. Containers can use local disk storage or file shares. VMs use a virtual hard disk and file shares.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30</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rgbClr val="000000"/>
                </a:solidFill>
                <a:effectLst/>
                <a:latin typeface="Consolas" panose="020B0609020204030204" pitchFamily="49" charset="0"/>
              </a:rPr>
              <a:t>Instructor – </a:t>
            </a:r>
            <a:r>
              <a:rPr lang="en-US" b="0" dirty="0">
                <a:solidFill>
                  <a:srgbClr val="000000"/>
                </a:solidFill>
                <a:effectLst/>
                <a:latin typeface="Consolas" panose="020B0609020204030204" pitchFamily="49" charset="0"/>
              </a:rPr>
              <a:t>the number of slides in this lesson has been reduced. Removed slides are at the end.</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Deploy and manage Azure compute resources (20–25%)</a:t>
            </a:r>
          </a:p>
          <a:p>
            <a:r>
              <a:rPr lang="en-US" b="0" dirty="0">
                <a:solidFill>
                  <a:srgbClr val="000000"/>
                </a:solidFill>
                <a:effectLst/>
                <a:latin typeface="Consolas" panose="020B0609020204030204" pitchFamily="49" charset="0"/>
              </a:rPr>
              <a:t>Create and configure containers</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Configure storage for Azure Kubernetes Service (AKS).</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Configure scaling for AKS.</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Configure network connections for AKS.</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Upgrade an AKS cluster.</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12/14/2022 12:50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15839362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0" i="0" dirty="0">
                <a:solidFill>
                  <a:srgbClr val="171717"/>
                </a:solidFill>
                <a:effectLst/>
                <a:latin typeface="Segoe UI" panose="020B0502040204020203" pitchFamily="34" charset="0"/>
              </a:rPr>
              <a:t>Kubernetes core concepts for Azure Kubernetes Service (AKS) - https://docs.microsoft.com/azure/aks/concepts-clusters-workloads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i="0" dirty="0">
              <a:solidFill>
                <a:srgbClr val="171717"/>
              </a:solidFill>
              <a:effectLst/>
              <a:latin typeface="Segoe UI" panose="020B0502040204020203" pitchFamily="34"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i="0" dirty="0">
                <a:solidFill>
                  <a:srgbClr val="171717"/>
                </a:solidFill>
                <a:effectLst/>
                <a:latin typeface="Segoe UI" panose="020B0502040204020203" pitchFamily="34" charset="0"/>
              </a:rPr>
              <a:t>Pools – or node pools are groups of identical VMs these can be either Linux or Windows an AKS cluster can have pools with both OS’s.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b="0" i="0" dirty="0">
                <a:solidFill>
                  <a:srgbClr val="171717"/>
                </a:solidFill>
                <a:effectLst/>
                <a:latin typeface="Segoe UI" panose="020B0502040204020203" pitchFamily="34" charset="0"/>
              </a:rPr>
              <a:t>Nodes – or AKS “servers” are the VMs which sit inside pools. These VMs run the actual containers. </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b="0" i="0" dirty="0">
                <a:solidFill>
                  <a:srgbClr val="171717"/>
                </a:solidFill>
                <a:effectLst/>
                <a:latin typeface="Segoe UI" panose="020B0502040204020203" pitchFamily="34" charset="0"/>
              </a:rPr>
              <a:t>Pods – are single instances of a containerized application – pods will typically run inside a replica which is a set of the same pod running multiple times.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i="0" dirty="0">
              <a:solidFill>
                <a:srgbClr val="171717"/>
              </a:solidFill>
              <a:effectLst/>
              <a:latin typeface="Segoe UI" panose="020B0502040204020203" pitchFamily="34"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i="0" dirty="0">
              <a:solidFill>
                <a:srgbClr val="171717"/>
              </a:solidFill>
              <a:effectLst/>
              <a:latin typeface="Segoe UI"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12/14/2022 12:50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23417689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GB" b="1" i="0" dirty="0">
                <a:solidFill>
                  <a:srgbClr val="171717"/>
                </a:solidFill>
                <a:effectLst/>
                <a:latin typeface="Segoe UI" panose="020B0502040204020203" pitchFamily="34" charset="0"/>
              </a:rPr>
              <a:t>Azure-managed nodes</a:t>
            </a:r>
            <a:r>
              <a:rPr lang="en-GB" b="0" i="0" dirty="0">
                <a:solidFill>
                  <a:srgbClr val="171717"/>
                </a:solidFill>
                <a:effectLst/>
                <a:latin typeface="Segoe UI" panose="020B0502040204020203" pitchFamily="34" charset="0"/>
              </a:rPr>
              <a:t>, which provide the core Kubernetes services and orchestration of application workloads.</a:t>
            </a:r>
          </a:p>
          <a:p>
            <a:pPr lvl="1" algn="l">
              <a:buFont typeface="Arial" panose="020B0604020202020204" pitchFamily="34" charset="0"/>
              <a:buChar char="•"/>
            </a:pPr>
            <a:r>
              <a:rPr lang="en-GB" b="0" i="0" dirty="0">
                <a:solidFill>
                  <a:srgbClr val="171717"/>
                </a:solidFill>
                <a:effectLst/>
                <a:latin typeface="Segoe UI" panose="020B0502040204020203" pitchFamily="34" charset="0"/>
              </a:rPr>
              <a:t>When you create an AKS cluster, a cluster node is automatically created and configured. This node is provided as a managed Azure resource abstracted from the user. You pay only for running agent nodes</a:t>
            </a:r>
          </a:p>
          <a:p>
            <a:pPr algn="l">
              <a:buFont typeface="Arial" panose="020B0604020202020204" pitchFamily="34" charset="0"/>
              <a:buChar char="•"/>
            </a:pPr>
            <a:r>
              <a:rPr lang="en-GB" b="1" i="0" dirty="0">
                <a:solidFill>
                  <a:srgbClr val="171717"/>
                </a:solidFill>
                <a:effectLst/>
                <a:latin typeface="Segoe UI" panose="020B0502040204020203" pitchFamily="34" charset="0"/>
              </a:rPr>
              <a:t>Customer-managed nodes</a:t>
            </a:r>
            <a:r>
              <a:rPr lang="en-GB" b="0" i="0" dirty="0">
                <a:solidFill>
                  <a:srgbClr val="171717"/>
                </a:solidFill>
                <a:effectLst/>
                <a:latin typeface="Segoe UI" panose="020B0502040204020203" pitchFamily="34" charset="0"/>
              </a:rPr>
              <a:t> that run your application workloads.</a:t>
            </a:r>
          </a:p>
          <a:p>
            <a:r>
              <a:rPr lang="en-US" dirty="0"/>
              <a:t>	</a:t>
            </a:r>
            <a:r>
              <a:rPr lang="en-GB" b="0" i="0">
                <a:solidFill>
                  <a:srgbClr val="171717"/>
                </a:solidFill>
                <a:effectLst/>
                <a:latin typeface="Segoe UI" panose="020B0502040204020203" pitchFamily="34" charset="0"/>
              </a:rPr>
              <a:t>An </a:t>
            </a:r>
            <a:r>
              <a:rPr lang="en-GB" b="0" i="1">
                <a:solidFill>
                  <a:srgbClr val="171717"/>
                </a:solidFill>
                <a:effectLst/>
                <a:latin typeface="Segoe UI" panose="020B0502040204020203" pitchFamily="34" charset="0"/>
              </a:rPr>
              <a:t>AKS cluster</a:t>
            </a:r>
            <a:r>
              <a:rPr lang="en-GB" b="0" i="0">
                <a:solidFill>
                  <a:srgbClr val="171717"/>
                </a:solidFill>
                <a:effectLst/>
                <a:latin typeface="Segoe UI" panose="020B0502040204020203" pitchFamily="34" charset="0"/>
              </a:rPr>
              <a:t> contains one or more nodes (Azure Virtual Machines) that run the Kubernetes node components and the container runtime.</a:t>
            </a:r>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32380186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Network concepts for applications in Azure Kubernetes Service (AKS) - https://docs.microsoft.com/azure/aks/concepts-network</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308582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00" b="0" dirty="0">
                <a:solidFill>
                  <a:srgbClr val="000000"/>
                </a:solidFill>
                <a:effectLst/>
                <a:latin typeface="Consolas" panose="020B0609020204030204" pitchFamily="49" charset="0"/>
              </a:rPr>
              <a:t>Deploy and manage Azure compute resources (20–25%)</a:t>
            </a:r>
          </a:p>
          <a:p>
            <a:r>
              <a:rPr lang="en-US" sz="8800" b="0" dirty="0">
                <a:solidFill>
                  <a:srgbClr val="000000"/>
                </a:solidFill>
                <a:effectLst/>
                <a:latin typeface="Consolas" panose="020B0609020204030204" pitchFamily="49" charset="0"/>
              </a:rPr>
              <a:t>Create and configure Azure App Service</a:t>
            </a:r>
          </a:p>
          <a:p>
            <a:r>
              <a:rPr lang="en-US" sz="8800" b="0" dirty="0">
                <a:solidFill>
                  <a:srgbClr val="0000FF"/>
                </a:solidFill>
                <a:effectLst/>
                <a:latin typeface="Consolas" panose="020B0609020204030204" pitchFamily="49" charset="0"/>
              </a:rPr>
              <a:t>* </a:t>
            </a:r>
            <a:r>
              <a:rPr lang="en-US" sz="8800" b="0" dirty="0">
                <a:solidFill>
                  <a:srgbClr val="000000"/>
                </a:solidFill>
                <a:effectLst/>
                <a:latin typeface="Consolas" panose="020B0609020204030204" pitchFamily="49" charset="0"/>
              </a:rPr>
              <a:t>Create an App Service.</a:t>
            </a:r>
          </a:p>
          <a:p>
            <a:r>
              <a:rPr lang="en-US" sz="8800" b="0" dirty="0">
                <a:solidFill>
                  <a:srgbClr val="0000FF"/>
                </a:solidFill>
                <a:effectLst/>
                <a:latin typeface="Consolas" panose="020B0609020204030204" pitchFamily="49" charset="0"/>
              </a:rPr>
              <a:t>* </a:t>
            </a:r>
            <a:r>
              <a:rPr lang="en-US" sz="8800" b="0" dirty="0">
                <a:solidFill>
                  <a:srgbClr val="000000"/>
                </a:solidFill>
                <a:effectLst/>
                <a:latin typeface="Consolas" panose="020B0609020204030204" pitchFamily="49" charset="0"/>
              </a:rPr>
              <a:t>Secure an App Service.</a:t>
            </a:r>
          </a:p>
          <a:p>
            <a:r>
              <a:rPr lang="en-US" sz="8800" b="0" dirty="0">
                <a:solidFill>
                  <a:srgbClr val="0000FF"/>
                </a:solidFill>
                <a:effectLst/>
                <a:latin typeface="Consolas" panose="020B0609020204030204" pitchFamily="49" charset="0"/>
              </a:rPr>
              <a:t>* </a:t>
            </a:r>
            <a:r>
              <a:rPr lang="en-US" sz="8800" b="0" dirty="0">
                <a:solidFill>
                  <a:srgbClr val="000000"/>
                </a:solidFill>
                <a:effectLst/>
                <a:latin typeface="Consolas" panose="020B0609020204030204" pitchFamily="49" charset="0"/>
              </a:rPr>
              <a:t>Configure custom domain names.</a:t>
            </a:r>
          </a:p>
          <a:p>
            <a:r>
              <a:rPr lang="en-US" sz="8800" b="0" dirty="0">
                <a:solidFill>
                  <a:srgbClr val="0000FF"/>
                </a:solidFill>
                <a:effectLst/>
                <a:latin typeface="Consolas" panose="020B0609020204030204" pitchFamily="49" charset="0"/>
              </a:rPr>
              <a:t>* </a:t>
            </a:r>
            <a:r>
              <a:rPr lang="en-US" sz="8800" b="0" dirty="0">
                <a:solidFill>
                  <a:srgbClr val="000000"/>
                </a:solidFill>
                <a:effectLst/>
                <a:latin typeface="Consolas" panose="020B0609020204030204" pitchFamily="49" charset="0"/>
              </a:rPr>
              <a:t>Configure backup for an App Service.</a:t>
            </a:r>
          </a:p>
          <a:p>
            <a:r>
              <a:rPr lang="en-US" sz="8800" b="0" dirty="0">
                <a:solidFill>
                  <a:srgbClr val="0000FF"/>
                </a:solidFill>
                <a:effectLst/>
                <a:latin typeface="Consolas" panose="020B0609020204030204" pitchFamily="49" charset="0"/>
              </a:rPr>
              <a:t>* </a:t>
            </a:r>
            <a:r>
              <a:rPr lang="en-US" sz="8800" b="0" dirty="0">
                <a:solidFill>
                  <a:srgbClr val="000000"/>
                </a:solidFill>
                <a:effectLst/>
                <a:latin typeface="Consolas" panose="020B0609020204030204" pitchFamily="49" charset="0"/>
              </a:rPr>
              <a:t>Configure networking settings.</a:t>
            </a:r>
          </a:p>
          <a:p>
            <a:r>
              <a:rPr lang="en-US" sz="8800" b="0" dirty="0">
                <a:solidFill>
                  <a:srgbClr val="0000FF"/>
                </a:solidFill>
                <a:effectLst/>
                <a:latin typeface="Consolas" panose="020B0609020204030204" pitchFamily="49" charset="0"/>
              </a:rPr>
              <a:t>* </a:t>
            </a:r>
            <a:r>
              <a:rPr lang="en-US" sz="8800" b="0" dirty="0">
                <a:solidFill>
                  <a:srgbClr val="000000"/>
                </a:solidFill>
                <a:effectLst/>
                <a:latin typeface="Consolas" panose="020B0609020204030204" pitchFamily="49" charset="0"/>
              </a:rPr>
              <a:t>Configure deployment settings.</a:t>
            </a:r>
          </a:p>
          <a:p>
            <a:br>
              <a:rPr lang="en-US" sz="8800" b="0" dirty="0">
                <a:solidFill>
                  <a:srgbClr val="000000"/>
                </a:solidFill>
                <a:effectLst/>
                <a:latin typeface="Consolas" panose="020B0609020204030204" pitchFamily="49" charset="0"/>
              </a:rPr>
            </a:b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12/14/2022 12:50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6132019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Storage options for applications in Azure Kubernetes Service (AKS) - https://docs.microsoft.com/azure/aks/concepts-storage</a:t>
            </a:r>
          </a:p>
          <a:p>
            <a:endParaRPr lang="en-US" dirty="0"/>
          </a:p>
          <a:p>
            <a:r>
              <a:rPr lang="en-US" dirty="0"/>
              <a:t>AKS volumes can be either Azure Disks and Azure Files </a:t>
            </a:r>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37063370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Scaling options for applications in Azure Kubernetes Service (AKS) - https://docs.microsoft.com/azure/aks/concepts-scale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30605126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71717"/>
                </a:solidFill>
                <a:effectLst/>
                <a:latin typeface="Segoe UI" panose="020B0502040204020203" pitchFamily="34" charset="0"/>
              </a:rPr>
              <a:t>To rapidly scale your AKS cluster, you can integrate with Azure Container Instances (ACI). Kubernetes has built-in components to scale the replica and node count. ACI lets you quickly deploy container instances without more infrastructure overhead. When you connect with AKS, ACI becomes a secured, logical extension of your AKS cluster. Virtual nodes are deployed to another subnet in the same virtual network as your AKS cluster. </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15381131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b="0" dirty="0"/>
              <a:t>QuickStart: </a:t>
            </a:r>
            <a:r>
              <a:rPr lang="en-US" sz="882" b="0" i="0" u="none" strike="noStrike" kern="1200" dirty="0">
                <a:solidFill>
                  <a:schemeClr val="tx1"/>
                </a:solidFill>
                <a:effectLst/>
                <a:ea typeface="+mn-ea"/>
                <a:cs typeface="+mn-cs"/>
              </a:rPr>
              <a:t>Deploy an Azure Kubernetes Service (AKS) cluster using the Azure portal</a:t>
            </a:r>
            <a:r>
              <a:rPr lang="en-US" b="0" dirty="0"/>
              <a:t> - https://docs.microsoft.com/azure/aks/kubernetes-walkthrough-portal</a:t>
            </a:r>
          </a:p>
          <a:p>
            <a:endParaRPr lang="en-US" b="0" dirty="0"/>
          </a:p>
          <a:p>
            <a:r>
              <a:rPr lang="en-US" b="0" dirty="0"/>
              <a:t>✔ Always consider having students walk-through the demonstrations themselves. Also, consider the overlap with the formal labs and your best use of time. </a:t>
            </a:r>
          </a:p>
          <a:p>
            <a:endParaRPr lang="en-US" b="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12/14/2022 12:50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1087600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The Assessment Guide in the MCT DLC has open-ended questions.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Describe how Azure Kubernetes service pools, nodes, and pods work together. </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000000"/>
                </a:solidFill>
                <a:effectLst/>
                <a:latin typeface="Calibri" panose="020F0502020204030204" pitchFamily="34" charset="0"/>
                <a:ea typeface="Segoe UI" panose="020B0502040204020203" pitchFamily="34" charset="0"/>
                <a:cs typeface="Segoe UI (Body)"/>
              </a:rPr>
              <a:t>Kubernetes is an open-source system for automating deployment, scaling, and management of containerized applications. Azure Kubernetes Service (AKS) makes it simple to deploy a managed Kubernetes cluster in Azure.</a:t>
            </a:r>
            <a:r>
              <a:rPr lang="en-US" sz="1800" b="1" dirty="0">
                <a:solidFill>
                  <a:srgbClr val="505050"/>
                </a:solidFill>
                <a:effectLst/>
                <a:latin typeface="Calibri" panose="020F0502020204030204" pitchFamily="34" charset="0"/>
                <a:ea typeface="Segoe UI" panose="020B0502040204020203" pitchFamily="34" charset="0"/>
                <a:cs typeface="Segoe UI (Body)"/>
              </a:rPr>
              <a:t> </a:t>
            </a:r>
            <a:r>
              <a:rPr lang="en-US" sz="1800" dirty="0">
                <a:solidFill>
                  <a:srgbClr val="505050"/>
                </a:solidFill>
                <a:effectLst/>
                <a:latin typeface="Calibri" panose="020F0502020204030204" pitchFamily="34" charset="0"/>
                <a:ea typeface="Segoe UI" panose="020B0502040204020203" pitchFamily="34" charset="0"/>
                <a:cs typeface="Segoe UI (Body)"/>
              </a:rPr>
              <a:t>Nodes are the individual VMs running the containerized applications. Pods are a single instance of an application. The application can contain multiple containers. Pools are groups of nodes with identical configurations. Both pools and nodes can be scaled.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40</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18954985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LAB 09a - Implement Web Apps - ESTIMATED DURATION 30 MIN</a:t>
            </a:r>
          </a:p>
          <a:p>
            <a:r>
              <a:rPr lang="en-US" dirty="0"/>
              <a:t>Lab Repository - https://microsoftlearning.github.io/AZ-104-MicrosoftAzureAdministrator/</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12/14/2022 12:50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12828928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09b - Implement Azure Container Instances - ESTIMATED DURATION 20 MIN</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Repository - https://microsoftlearning.github.io/AZ-104-MicrosoftAzureAdministrator/</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8364988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09c - Implement Azure Kubernetes Service - ESTIMATED DURATION 40 MIN</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Repository - https://microsoftlearning.github.io/AZ-104-MicrosoftAzureAdministrator/</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30623497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Kubernetes - https://azure.microsoft.com/topic/what-is-kubernetes/</a:t>
            </a:r>
          </a:p>
          <a:p>
            <a:endParaRPr lang="en-US" dirty="0"/>
          </a:p>
          <a:p>
            <a:pPr algn="l"/>
            <a:r>
              <a:rPr lang="en-US" b="1" i="0" dirty="0">
                <a:effectLst/>
                <a:latin typeface="Segoe UI" panose="020B0502040204020203" pitchFamily="34" charset="0"/>
              </a:rPr>
              <a:t>Student Notes: </a:t>
            </a:r>
          </a:p>
          <a:p>
            <a:pPr algn="l"/>
            <a:endParaRPr lang="en-US" b="1" i="0" dirty="0">
              <a:effectLst/>
              <a:latin typeface="Segoe UI" panose="020B0502040204020203" pitchFamily="34" charset="0"/>
            </a:endParaRPr>
          </a:p>
          <a:p>
            <a:pPr algn="l"/>
            <a:r>
              <a:rPr lang="en-US" b="0" i="0" dirty="0">
                <a:effectLst/>
                <a:latin typeface="Segoe UI" panose="020B0502040204020203" pitchFamily="34" charset="0"/>
              </a:rPr>
              <a:t>Kubernetes is a rapidly evolving platform that manages container-based applications and their associated networking and storage components. The focus is on the application workloads, not the underlying infrastructure components. Kubernetes provides a declarative approach to deployments, backed by a robust set of APIs for management operations.</a:t>
            </a:r>
          </a:p>
          <a:p>
            <a:pPr algn="l"/>
            <a:endParaRPr lang="en-US" b="0" i="0" dirty="0">
              <a:effectLst/>
              <a:latin typeface="Segoe UI" panose="020B0502040204020203" pitchFamily="34" charset="0"/>
            </a:endParaRPr>
          </a:p>
          <a:p>
            <a:pPr algn="l"/>
            <a:r>
              <a:rPr lang="en-US" b="0" i="0" dirty="0">
                <a:effectLst/>
                <a:latin typeface="Segoe UI" panose="020B0502040204020203" pitchFamily="34" charset="0"/>
              </a:rPr>
              <a:t>You can build and run modern, portable, microservices-based applications that benefit from Kubernetes orchestrating and managing the availability of those application components. Kubernetes supports both stateless and stateful applications as teams progress through the adoption of microservices-based applications.</a:t>
            </a:r>
          </a:p>
          <a:p>
            <a:pPr algn="l"/>
            <a:endParaRPr lang="en-US" b="0" i="0" dirty="0">
              <a:effectLst/>
              <a:latin typeface="Segoe UI" panose="020B0502040204020203" pitchFamily="34" charset="0"/>
            </a:endParaRPr>
          </a:p>
          <a:p>
            <a:pPr algn="l"/>
            <a:r>
              <a:rPr lang="en-US" b="0" i="0" dirty="0">
                <a:effectLst/>
                <a:latin typeface="Segoe UI" panose="020B0502040204020203" pitchFamily="34" charset="0"/>
              </a:rPr>
              <a:t>As an open platform, Kubernetes allows you to build your applications with your preferred programming language, OS, libraries, or messaging bus. Existing continuous integration and continuous delivery (CI/CD) tools can integrate with Kubernetes to schedule and deploy releases.</a:t>
            </a:r>
          </a:p>
          <a:p>
            <a:pPr algn="l"/>
            <a:r>
              <a:rPr lang="en-US" b="0" i="0" dirty="0">
                <a:effectLst/>
                <a:latin typeface="Segoe UI" panose="020B0502040204020203" pitchFamily="34" charset="0"/>
              </a:rPr>
              <a:t>Azure Kubernetes Service (AKS) provides a managed Kubernetes service that reduces the complexity for deployment and core management tasks, including coordinating upgrades. The AKS cluster is managed by the Azure platform, and you only pay for the AKS nodes that run your applications. AKS is built on top of the open-source Azure Container Service Engine (acs-engine).</a:t>
            </a:r>
          </a:p>
          <a:p>
            <a:pPr algn="l"/>
            <a:endParaRPr lang="en-US" b="0" i="0" dirty="0">
              <a:effectLst/>
              <a:latin typeface="Segoe UI" panose="020B0502040204020203" pitchFamily="34" charset="0"/>
            </a:endParaRPr>
          </a:p>
          <a:p>
            <a:pPr algn="l"/>
            <a:r>
              <a:rPr lang="en-US" b="0" i="0" dirty="0">
                <a:effectLst/>
                <a:latin typeface="Segoe UI" panose="020B0502040204020203" pitchFamily="34" charset="0"/>
              </a:rPr>
              <a:t>Azure Kubernetes Service (AKS) makes it simple to deploy a managed Kubernetes cluster in Azure. AKS reduces the complexity and operational overhead of managing Kubernetes by offloading much of that responsibility to Azure. As a hosted Kubernetes service, Azure handles critical tasks like health monitoring and maintenance for you. In addition, the service is free, you only pay for the agent nodes within your clusters.</a:t>
            </a:r>
          </a:p>
          <a:p>
            <a:pPr algn="l"/>
            <a:endParaRPr lang="en-US" dirty="0"/>
          </a:p>
          <a:p>
            <a:pPr algn="l"/>
            <a:r>
              <a:rPr lang="en-US" dirty="0"/>
              <a:t>Features</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Flexible deployment options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Azure Kubernetes Service offers portal, command line, and template driven deployment options (Resource Manager templates and Terraform). When deploying an AKS cluster, the Kubernetes nodes are deployed and configured for you. Additional features such as advanced networking, Azure Active Directory integration, and monitoring can also be configured during the deployment process. </a:t>
            </a:r>
          </a:p>
          <a:p>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I</a:t>
            </a:r>
            <a:r>
              <a:rPr lang="en-US" b="0" dirty="0">
                <a:solidFill>
                  <a:srgbClr val="000000"/>
                </a:solidFill>
                <a:effectLst/>
                <a:latin typeface="Consolas" panose="020B0609020204030204" pitchFamily="49" charset="0"/>
              </a:rPr>
              <a:t>dentity and security management: AKS clusters support RBAC.  An AKS cluster can also be configured to integrate with Azure Active Directory. In this configuration, Kubernetes access can be configured based on Azure Active Directory identity and group membership. </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Integrated logging and monitoring: Container health gives you performance visibility by collecting memory and processor metrics from containers, nodes, and controllers. Container logs are also collected. This data is stored in your Log Analytics workspace, and is available through the Azure portal, Azure CLI, or a REST endpoint. </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Cluster node scaling: As demand for resources increases, the nodes of an AKS cluster can be scaled out to match. If resource demand drops, nodes can be removed by scaling in the cluster. AKS scale operations can be completed using the Azure portal or the Azure CLI. </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Cluster node upgrade: AKS Service offers multiple Kubernetes versions. As new versions become available in AKS, your cluster can be upgraded using the Azure portal or Azure CLI. During the upgrade process, nodes are carefully cordoned and drained to minimize disruption to running applications.</a:t>
            </a:r>
          </a:p>
          <a:p>
            <a:pPr algn="l"/>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12/14/2022 12:50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49</a:t>
            </a:fld>
            <a:endParaRPr lang="en-US" dirty="0"/>
          </a:p>
        </p:txBody>
      </p:sp>
    </p:spTree>
    <p:extLst>
      <p:ext uri="{BB962C8B-B14F-4D97-AF65-F5344CB8AC3E}">
        <p14:creationId xmlns:p14="http://schemas.microsoft.com/office/powerpoint/2010/main" val="3936961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Azure App Service plan overview - https://docs.microsoft.com/azure/app-service/overview-hosting-plans</a:t>
            </a:r>
          </a:p>
          <a:p>
            <a:br>
              <a:rPr lang="en-US" b="0" i="0" dirty="0">
                <a:effectLst/>
                <a:latin typeface="Segoe UI" panose="020B0502040204020203" pitchFamily="34" charset="0"/>
              </a:rPr>
            </a:b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12/14/2022 12:50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331409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effectLst/>
                <a:latin typeface="Segoe UI" panose="020B0502040204020203" pitchFamily="34" charset="0"/>
              </a:rPr>
              <a:t>Student Notes:</a:t>
            </a:r>
          </a:p>
          <a:p>
            <a:endParaRPr lang="en-US" b="0" i="0" dirty="0">
              <a:effectLst/>
              <a:latin typeface="Segoe UI" panose="020B0502040204020203" pitchFamily="34" charset="0"/>
            </a:endParaRPr>
          </a:p>
          <a:p>
            <a:r>
              <a:rPr lang="en-US" b="0" i="0" dirty="0">
                <a:effectLst/>
                <a:latin typeface="Segoe UI" panose="020B0502040204020203" pitchFamily="34" charset="0"/>
              </a:rPr>
              <a:t>There are different ways to authenticate with and secure Kubernetes clusters. Using role-based access controls (RBAC), you can grant users or groups access to only the resources they need. With Azure Kubernetes Service (AKS), you can further enhance the security and permissions structure by using Azure Active Directory. These approaches help you secure your application workloads and customer data.</a:t>
            </a:r>
          </a:p>
          <a:p>
            <a:endParaRPr lang="en-US" b="0" i="0" dirty="0">
              <a:effectLst/>
              <a:latin typeface="Segoe UI" panose="020B0502040204020203" pitchFamily="34" charset="0"/>
            </a:endParaRPr>
          </a:p>
          <a:p>
            <a:pPr algn="l"/>
            <a:r>
              <a:rPr lang="en-US" b="1" i="0" dirty="0">
                <a:effectLst/>
                <a:latin typeface="Segoe UI" panose="020B0502040204020203" pitchFamily="34" charset="0"/>
              </a:rPr>
              <a:t>Kubernetes service accounts</a:t>
            </a:r>
          </a:p>
          <a:p>
            <a:pPr algn="l"/>
            <a:r>
              <a:rPr lang="en-US" b="0" i="0" dirty="0">
                <a:effectLst/>
                <a:latin typeface="Segoe UI" panose="020B0502040204020203" pitchFamily="34" charset="0"/>
              </a:rPr>
              <a:t>One of the primary user types in Kubernetes is a service account. A service account exists in, and is managed by, the Kubernetes API. The credentials for service accounts are stored as Kubernetes secrets, which allows them to be used by authorized pods to communicate with the API Server. Most API requests provide an authentication token for a service account or a normal user account.</a:t>
            </a:r>
          </a:p>
          <a:p>
            <a:pPr algn="l"/>
            <a:endParaRPr lang="en-US" b="0" i="0" dirty="0">
              <a:effectLst/>
              <a:latin typeface="Segoe UI" panose="020B0502040204020203" pitchFamily="34" charset="0"/>
            </a:endParaRPr>
          </a:p>
          <a:p>
            <a:pPr algn="l"/>
            <a:r>
              <a:rPr lang="en-US" b="0" i="0" dirty="0">
                <a:effectLst/>
                <a:latin typeface="Segoe UI" panose="020B0502040204020203" pitchFamily="34" charset="0"/>
              </a:rPr>
              <a:t>Normal user accounts allow more traditional access for human administrators or developers, not just services and processes. Kubernetes itself does not provide an identity management solution where regular user accounts and passwords are stored. Instead, external identity solutions can be integrated into Kubernetes. For AKS clusters, this integrated identity solution is Azure Active Directory.</a:t>
            </a:r>
          </a:p>
          <a:p>
            <a:pPr algn="l"/>
            <a:endParaRPr lang="en-US" b="0" i="0" dirty="0">
              <a:effectLst/>
              <a:latin typeface="Segoe UI" panose="020B0502040204020203" pitchFamily="34" charset="0"/>
            </a:endParaRPr>
          </a:p>
          <a:p>
            <a:pPr algn="l"/>
            <a:r>
              <a:rPr lang="en-US" b="1" i="0" dirty="0">
                <a:effectLst/>
                <a:latin typeface="Segoe UI" panose="020B0502040204020203" pitchFamily="34" charset="0"/>
              </a:rPr>
              <a:t>Azure Active Directory integration</a:t>
            </a:r>
          </a:p>
          <a:p>
            <a:pPr algn="l"/>
            <a:r>
              <a:rPr lang="en-US" b="0" i="0" dirty="0">
                <a:effectLst/>
                <a:latin typeface="Segoe UI" panose="020B0502040204020203" pitchFamily="34" charset="0"/>
              </a:rPr>
              <a:t>The security of AKS clusters can be enhanced with the integration of Azure Active Directory (AD). Built on decades of enterprise identity management, Azure AD is a multi-tenant, cloud-based directory, and identity management service that combines core directory services, application access management, and identity protection. With Azure AD, you can integrate on-premises identities into AKS clusters to provide a single source for account management and security.</a:t>
            </a:r>
          </a:p>
          <a:p>
            <a:endParaRPr lang="en-US" dirty="0"/>
          </a:p>
          <a:p>
            <a:pPr algn="l"/>
            <a:r>
              <a:rPr lang="en-US" b="1" i="0" dirty="0">
                <a:effectLst/>
                <a:latin typeface="Segoe UI" panose="020B0502040204020203" pitchFamily="34" charset="0"/>
              </a:rPr>
              <a:t>Role-based access controls (RBAC)</a:t>
            </a:r>
          </a:p>
          <a:p>
            <a:pPr algn="l"/>
            <a:r>
              <a:rPr lang="en-US" b="0" i="0" dirty="0">
                <a:effectLst/>
                <a:latin typeface="Segoe UI" panose="020B0502040204020203" pitchFamily="34" charset="0"/>
              </a:rPr>
              <a:t>To provide granular filtering of the actions that users can perform, Kubernetes uses role-based access controls (RBAC). This control mechanism lets you assign users, or groups of users, permission to do things like create or modify resources, or view logs from running application workloads. These permissions can be scoped to a single namespace, or granted across the entire AKS cluster. With Kubernetes RBAC, you create roles to define permissions, and then assign those </a:t>
            </a:r>
            <a:r>
              <a:rPr lang="en-US" b="0" i="1" dirty="0">
                <a:effectLst/>
                <a:latin typeface="Segoe UI" panose="020B0502040204020203" pitchFamily="34" charset="0"/>
              </a:rPr>
              <a:t>roles</a:t>
            </a:r>
            <a:r>
              <a:rPr lang="en-US" b="0" i="0" dirty="0">
                <a:effectLst/>
                <a:latin typeface="Segoe UI" panose="020B0502040204020203" pitchFamily="34" charset="0"/>
              </a:rPr>
              <a:t> to users with </a:t>
            </a:r>
            <a:r>
              <a:rPr lang="en-US" b="0" i="1" dirty="0">
                <a:effectLst/>
                <a:latin typeface="Segoe UI" panose="020B0502040204020203" pitchFamily="34" charset="0"/>
              </a:rPr>
              <a:t>role bindings</a:t>
            </a:r>
            <a:r>
              <a:rPr lang="en-US" b="0" i="0" dirty="0">
                <a:effectLst/>
                <a:latin typeface="Segoe UI" panose="020B0502040204020203" pitchFamily="34" charset="0"/>
              </a:rPr>
              <a:t>.</a:t>
            </a:r>
          </a:p>
          <a:p>
            <a:pPr algn="l"/>
            <a:endParaRPr lang="en-US" b="0" i="0" dirty="0">
              <a:effectLst/>
              <a:latin typeface="Segoe UI" panose="020B0502040204020203" pitchFamily="34" charset="0"/>
            </a:endParaRPr>
          </a:p>
          <a:p>
            <a:pPr algn="l"/>
            <a:r>
              <a:rPr lang="en-US" b="1" i="0" dirty="0">
                <a:effectLst/>
                <a:latin typeface="Segoe UI" panose="020B0502040204020203" pitchFamily="34" charset="0"/>
              </a:rPr>
              <a:t>Azure role-based access controls (RBAC)</a:t>
            </a:r>
          </a:p>
          <a:p>
            <a:pPr algn="l"/>
            <a:r>
              <a:rPr lang="en-US" b="0" i="0" dirty="0">
                <a:effectLst/>
                <a:latin typeface="Segoe UI" panose="020B0502040204020203" pitchFamily="34" charset="0"/>
              </a:rPr>
              <a:t>Another mechanism for controlling access to resources is Azure role-based access controls (RBAC). Kubernetes RBAC is designed to work on resources within your AKS cluster, and Azure RBAC is designed to work on resources within your Azure subscription. With Azure RBAC, you create a </a:t>
            </a:r>
            <a:r>
              <a:rPr lang="en-US" b="0" i="1" dirty="0">
                <a:effectLst/>
                <a:latin typeface="Segoe UI" panose="020B0502040204020203" pitchFamily="34" charset="0"/>
              </a:rPr>
              <a:t>role definition</a:t>
            </a:r>
            <a:r>
              <a:rPr lang="en-US" b="0" i="0" dirty="0">
                <a:effectLst/>
                <a:latin typeface="Segoe UI" panose="020B0502040204020203" pitchFamily="34" charset="0"/>
              </a:rPr>
              <a:t> that outlines the permissions to be applied. A user or group is then assigned this role definition for a particular </a:t>
            </a:r>
            <a:r>
              <a:rPr lang="en-US" b="0" i="1" dirty="0">
                <a:effectLst/>
                <a:latin typeface="Segoe UI" panose="020B0502040204020203" pitchFamily="34" charset="0"/>
              </a:rPr>
              <a:t>scope</a:t>
            </a:r>
            <a:r>
              <a:rPr lang="en-US" b="0" i="0" dirty="0">
                <a:effectLst/>
                <a:latin typeface="Segoe UI" panose="020B0502040204020203" pitchFamily="34" charset="0"/>
              </a:rPr>
              <a:t>, which could be an individual resource, a</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50</a:t>
            </a:fld>
            <a:endParaRPr lang="en-US" dirty="0"/>
          </a:p>
        </p:txBody>
      </p:sp>
    </p:spTree>
    <p:extLst>
      <p:ext uri="{BB962C8B-B14F-4D97-AF65-F5344CB8AC3E}">
        <p14:creationId xmlns:p14="http://schemas.microsoft.com/office/powerpoint/2010/main" val="1676367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Security concepts for applications and clusters in Azure Kubernetes Service (AKS) - https://docs.microsoft.com/azure/aks/concepts-security</a:t>
            </a:r>
          </a:p>
          <a:p>
            <a:endParaRPr lang="en-US" dirty="0"/>
          </a:p>
          <a:p>
            <a:r>
              <a:rPr lang="en-US" b="1" dirty="0"/>
              <a:t>Student Notes</a:t>
            </a:r>
          </a:p>
          <a:p>
            <a:endParaRPr lang="en-US" b="1" dirty="0"/>
          </a:p>
          <a:p>
            <a:pPr algn="l"/>
            <a:r>
              <a:rPr lang="en-US" b="0" i="0" dirty="0">
                <a:effectLst/>
                <a:latin typeface="Segoe UI" panose="020B0502040204020203" pitchFamily="34" charset="0"/>
              </a:rPr>
              <a:t>To protect your customer data as you run application workloads in Azure Kubernetes Service (AKS), the security of your cluster is a key consideration. Kubernetes includes security components such as network policies and Secrets. Azure then adds in components such as network security groups and orchestrated cluster upgrades. These security components are combined to keep your AKS cluster running the latest OS security updates and Kubernetes releases, and with secure pod traffic and access to sensitive credentials.</a:t>
            </a:r>
          </a:p>
          <a:p>
            <a:pPr algn="l"/>
            <a:endParaRPr lang="en-US" b="1" i="0" dirty="0">
              <a:effectLst/>
              <a:latin typeface="Segoe UI" panose="020B0502040204020203" pitchFamily="34" charset="0"/>
            </a:endParaRPr>
          </a:p>
          <a:p>
            <a:pPr algn="l"/>
            <a:r>
              <a:rPr lang="en-US" b="1" i="0" dirty="0">
                <a:effectLst/>
                <a:latin typeface="Segoe UI" panose="020B0502040204020203" pitchFamily="34" charset="0"/>
              </a:rPr>
              <a:t>Azure component security</a:t>
            </a:r>
          </a:p>
          <a:p>
            <a:pPr algn="l"/>
            <a:r>
              <a:rPr lang="en-US" b="0" i="0" dirty="0">
                <a:effectLst/>
                <a:latin typeface="Segoe UI" panose="020B0502040204020203" pitchFamily="34" charset="0"/>
              </a:rPr>
              <a:t>Each AKS cluster has their own single-tenanted, dedicated Kubernetes node to provide the API Server, Scheduler, etc. This node is managed and maintained by Microsoft. By default, the Kubernetes API server uses a public IP address and with fully qualified domain name (FQDN). You can control access to the API server using Kubernetes role-based access controls and Azure Active Directory.</a:t>
            </a:r>
          </a:p>
          <a:p>
            <a:pPr algn="l"/>
            <a:endParaRPr lang="en-US" b="0" i="0" dirty="0">
              <a:effectLst/>
              <a:latin typeface="Segoe UI" panose="020B0502040204020203" pitchFamily="34" charset="0"/>
            </a:endParaRPr>
          </a:p>
          <a:p>
            <a:pPr algn="l"/>
            <a:r>
              <a:rPr lang="en-US" b="1" i="0" dirty="0">
                <a:effectLst/>
                <a:latin typeface="Segoe UI" panose="020B0502040204020203" pitchFamily="34" charset="0"/>
              </a:rPr>
              <a:t>Node security</a:t>
            </a:r>
          </a:p>
          <a:p>
            <a:pPr algn="l"/>
            <a:r>
              <a:rPr lang="en-US" b="0" i="0" dirty="0">
                <a:effectLst/>
                <a:latin typeface="Segoe UI" panose="020B0502040204020203" pitchFamily="34" charset="0"/>
              </a:rPr>
              <a:t>AKS nodes are Azure virtual machines that you manage and maintain. When an AKS cluster is created or scaled up, the nodes are automatically deployed with the latest OS security updates and configurations.</a:t>
            </a:r>
          </a:p>
          <a:p>
            <a:pPr algn="l"/>
            <a:endParaRPr lang="en-US" b="0" i="0" dirty="0">
              <a:effectLst/>
              <a:latin typeface="Segoe UI" panose="020B0502040204020203" pitchFamily="34" charset="0"/>
            </a:endParaRPr>
          </a:p>
          <a:p>
            <a:pPr algn="l"/>
            <a:r>
              <a:rPr lang="en-US" b="0" i="0" dirty="0">
                <a:effectLst/>
                <a:latin typeface="Segoe UI" panose="020B0502040204020203" pitchFamily="34" charset="0"/>
              </a:rPr>
              <a:t>Nodes are deployed into a private virtual network subnet, with no public IP addresses assigned. For troubleshooting and management purposes, SSH is enabled by default. This SSH access is only available using the internal IP address. Azure network security group rules can be used to further restrict IP range access to the AKS nodes. Deleting the default network security group SSH rule and disabling the SSH service on the nodes prevents the Azure platform from performing maintenance tasks.</a:t>
            </a:r>
          </a:p>
          <a:p>
            <a:pPr algn="l"/>
            <a:endParaRPr lang="en-US" b="0" i="0" dirty="0">
              <a:effectLst/>
              <a:latin typeface="Segoe UI" panose="020B0502040204020203" pitchFamily="34" charset="0"/>
            </a:endParaRPr>
          </a:p>
          <a:p>
            <a:pPr algn="l"/>
            <a:r>
              <a:rPr lang="en-US" b="0" i="0" dirty="0">
                <a:effectLst/>
                <a:latin typeface="Segoe UI" panose="020B0502040204020203" pitchFamily="34" charset="0"/>
              </a:rPr>
              <a:t>To provide storage, the nodes use Azure-managed Disks. For most VM node sizes, these are Premium disks backed by high-performance SSDs. The data stored on managed disks is automatically encrypted at rest within the Azure platform. To improve redundancy, these disks are also securely replicated within the Azure datacenter.</a:t>
            </a:r>
          </a:p>
          <a:p>
            <a:pPr algn="l"/>
            <a:endParaRPr lang="en-US" b="0" i="0" dirty="0">
              <a:effectLst/>
              <a:latin typeface="Segoe UI" panose="020B0502040204020203" pitchFamily="34" charset="0"/>
            </a:endParaRPr>
          </a:p>
          <a:p>
            <a:pPr algn="l"/>
            <a:r>
              <a:rPr lang="en-US" b="1" i="0" dirty="0">
                <a:effectLst/>
                <a:latin typeface="Segoe UI" panose="020B0502040204020203" pitchFamily="34" charset="0"/>
              </a:rPr>
              <a:t>Cluster upgrades</a:t>
            </a:r>
          </a:p>
          <a:p>
            <a:pPr algn="l"/>
            <a:endParaRPr lang="en-US" b="1" i="0" dirty="0">
              <a:effectLst/>
              <a:latin typeface="Segoe UI" panose="020B0502040204020203" pitchFamily="34" charset="0"/>
            </a:endParaRPr>
          </a:p>
          <a:p>
            <a:pPr algn="l"/>
            <a:r>
              <a:rPr lang="en-US" b="0" i="0" dirty="0">
                <a:effectLst/>
                <a:latin typeface="Segoe UI" panose="020B0502040204020203" pitchFamily="34" charset="0"/>
              </a:rPr>
              <a:t>For security and compliance, or to use the latest features, Azure provides tools to orchestrate the upgrade of an AKS cluster and components. This upgrade orchestration includes both the Kubernetes Azure-managed and customer-managed agent components. You can view a list of available Kubernetes versions for your AKS cluster. To start the upgrade process, you specify one of these available versions. Azure then safely cordons and drains each AKS node and performs the upgrade.</a:t>
            </a:r>
          </a:p>
          <a:p>
            <a:endParaRPr lang="en-US" b="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51</a:t>
            </a:fld>
            <a:endParaRPr lang="en-US" dirty="0"/>
          </a:p>
        </p:txBody>
      </p:sp>
    </p:spTree>
    <p:extLst>
      <p:ext uri="{BB962C8B-B14F-4D97-AF65-F5344CB8AC3E}">
        <p14:creationId xmlns:p14="http://schemas.microsoft.com/office/powerpoint/2010/main" val="417931686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b="0" dirty="0">
                <a:cs typeface="Segoe UI" panose="020B0502040204020203" pitchFamily="34" charset="0"/>
              </a:rPr>
              <a:t>Virtual Kubelet Introduction - https://azure.microsoft.com/resources/videos/azure-friday-virtual-kubelet-introduction/</a:t>
            </a:r>
          </a:p>
          <a:p>
            <a:endParaRPr lang="en-US" sz="850" b="0" dirty="0">
              <a:cs typeface="Segoe UI" panose="020B0502040204020203" pitchFamily="34" charset="0"/>
            </a:endParaRPr>
          </a:p>
          <a:p>
            <a:r>
              <a:rPr lang="en-US" sz="850" b="1" dirty="0">
                <a:cs typeface="Segoe UI" panose="020B0502040204020203" pitchFamily="34" charset="0"/>
              </a:rPr>
              <a:t>Student Notes</a:t>
            </a:r>
          </a:p>
          <a:p>
            <a:endParaRPr lang="en-US" sz="850" b="1" dirty="0">
              <a:cs typeface="Segoe UI" panose="020B0502040204020203" pitchFamily="34" charset="0"/>
            </a:endParaRPr>
          </a:p>
          <a:p>
            <a:pPr algn="l"/>
            <a:r>
              <a:rPr lang="en-US" sz="1600" b="0" i="0" dirty="0">
                <a:effectLst/>
                <a:latin typeface="Segoe UI" panose="020B0502040204020203" pitchFamily="34" charset="0"/>
              </a:rPr>
              <a:t>Virtual kubelet is an open-source Kubernetes kubelet implementation that masquerades as a kubelet.</a:t>
            </a:r>
          </a:p>
          <a:p>
            <a:pPr algn="l"/>
            <a:br>
              <a:rPr lang="en-US" sz="1600" dirty="0"/>
            </a:br>
            <a:r>
              <a:rPr lang="en-US" sz="1600" b="0" i="0" dirty="0">
                <a:effectLst/>
                <a:latin typeface="Segoe UI" panose="020B0502040204020203" pitchFamily="34" charset="0"/>
              </a:rPr>
              <a:t>n the above example, the virtual kubelet lets us back our Kubernetes cluster with services. These services then host our individual nodes on behalf of the cluster.​ These services can include Container Instances, and Azure Batch. The virtual kubelet registers itself as a node and allows developers to deploy pods and containers with their own APIs. This lets the virtual kubelet provide a shim layer with a pseudo-kubelet implementation. This process lets you use other services for your individual instances.</a:t>
            </a:r>
          </a:p>
          <a:p>
            <a:pPr algn="l"/>
            <a:endParaRPr lang="en-US" sz="1600" b="0" i="0" dirty="0">
              <a:effectLst/>
              <a:latin typeface="Segoe UI" panose="020B0502040204020203" pitchFamily="34" charset="0"/>
            </a:endParaRPr>
          </a:p>
          <a:p>
            <a:pPr algn="l"/>
            <a:r>
              <a:rPr lang="en-US" sz="1600" b="1" i="0" dirty="0">
                <a:effectLst/>
                <a:latin typeface="Segoe UI" panose="020B0502040204020203" pitchFamily="34" charset="0"/>
              </a:rPr>
              <a:t>Provider list</a:t>
            </a:r>
          </a:p>
          <a:p>
            <a:pPr algn="l">
              <a:buFont typeface="Arial" panose="020B0604020202020204" pitchFamily="34" charset="0"/>
              <a:buChar char="•"/>
            </a:pPr>
            <a:r>
              <a:rPr lang="en-US" sz="1600" b="0" i="0" dirty="0">
                <a:effectLst/>
                <a:latin typeface="Segoe UI" panose="020B0502040204020203" pitchFamily="34" charset="0"/>
              </a:rPr>
              <a:t>Azure Batch​</a:t>
            </a:r>
          </a:p>
          <a:p>
            <a:pPr algn="l">
              <a:buFont typeface="Arial" panose="020B0604020202020204" pitchFamily="34" charset="0"/>
              <a:buChar char="•"/>
            </a:pPr>
            <a:r>
              <a:rPr lang="en-US" sz="1600" b="0" i="0" dirty="0">
                <a:effectLst/>
                <a:latin typeface="Segoe UI" panose="020B0502040204020203" pitchFamily="34" charset="0"/>
              </a:rPr>
              <a:t>Container Instances​</a:t>
            </a:r>
          </a:p>
          <a:p>
            <a:pPr algn="l">
              <a:buFont typeface="Arial" panose="020B0604020202020204" pitchFamily="34" charset="0"/>
              <a:buChar char="•"/>
            </a:pPr>
            <a:r>
              <a:rPr lang="en-US" sz="1600" b="0" i="0" dirty="0">
                <a:effectLst/>
                <a:latin typeface="Segoe UI" panose="020B0502040204020203" pitchFamily="34" charset="0"/>
              </a:rPr>
              <a:t>Alibaba Cloud Elastic Container Instance (ECI)​</a:t>
            </a:r>
          </a:p>
          <a:p>
            <a:pPr algn="l">
              <a:buFont typeface="Arial" panose="020B0604020202020204" pitchFamily="34" charset="0"/>
              <a:buChar char="•"/>
            </a:pPr>
            <a:r>
              <a:rPr lang="en-US" sz="1600" b="0" i="0" dirty="0">
                <a:effectLst/>
                <a:latin typeface="Segoe UI" panose="020B0502040204020203" pitchFamily="34" charset="0"/>
              </a:rPr>
              <a:t>AWS Fargate​</a:t>
            </a:r>
          </a:p>
          <a:p>
            <a:pPr algn="l">
              <a:buFont typeface="Arial" panose="020B0604020202020204" pitchFamily="34" charset="0"/>
              <a:buChar char="•"/>
            </a:pPr>
            <a:r>
              <a:rPr lang="en-US" sz="1600" b="0" i="0" dirty="0">
                <a:effectLst/>
                <a:latin typeface="Segoe UI" panose="020B0502040204020203" pitchFamily="34" charset="0"/>
              </a:rPr>
              <a:t>Kubernetes Container Runtime Interface (CRI)​</a:t>
            </a:r>
          </a:p>
          <a:p>
            <a:pPr algn="l">
              <a:buFont typeface="Arial" panose="020B0604020202020204" pitchFamily="34" charset="0"/>
              <a:buChar char="•"/>
            </a:pPr>
            <a:r>
              <a:rPr lang="en-US" sz="1600" b="0" i="0" dirty="0">
                <a:effectLst/>
                <a:latin typeface="Segoe UI" panose="020B0502040204020203" pitchFamily="34" charset="0"/>
              </a:rPr>
              <a:t>Huawei Cloud Container Instance (CCI)​</a:t>
            </a:r>
          </a:p>
          <a:p>
            <a:pPr algn="l">
              <a:buFont typeface="Arial" panose="020B0604020202020204" pitchFamily="34" charset="0"/>
              <a:buChar char="•"/>
            </a:pPr>
            <a:r>
              <a:rPr lang="en-US" sz="1600" b="0" i="0" dirty="0">
                <a:effectLst/>
                <a:latin typeface="Segoe UI" panose="020B0502040204020203" pitchFamily="34" charset="0"/>
              </a:rPr>
              <a:t>HashiCorp Nomad​</a:t>
            </a:r>
          </a:p>
          <a:p>
            <a:pPr algn="l">
              <a:buFont typeface="Arial" panose="020B0604020202020204" pitchFamily="34" charset="0"/>
              <a:buChar char="•"/>
            </a:pPr>
            <a:r>
              <a:rPr lang="en-US" sz="1600" b="0" i="0" dirty="0">
                <a:effectLst/>
                <a:latin typeface="Segoe UI" panose="020B0502040204020203" pitchFamily="34" charset="0"/>
              </a:rPr>
              <a:t>OpenStack Zun</a:t>
            </a:r>
          </a:p>
          <a:p>
            <a:pPr algn="l">
              <a:buFont typeface="Arial" panose="020B0604020202020204" pitchFamily="34" charset="0"/>
              <a:buChar char="•"/>
            </a:pPr>
            <a:r>
              <a:rPr lang="en-US" sz="1600" b="0" i="0" dirty="0">
                <a:effectLst/>
                <a:latin typeface="Segoe UI" panose="020B0502040204020203" pitchFamily="34" charset="0"/>
              </a:rPr>
              <a:t>Custom provider</a:t>
            </a:r>
          </a:p>
          <a:p>
            <a:endParaRPr lang="en-US" sz="850" b="1" dirty="0">
              <a:cs typeface="Segoe UI"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12/14/2022 12:50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52</a:t>
            </a:fld>
            <a:endParaRPr lang="en-US" dirty="0"/>
          </a:p>
        </p:txBody>
      </p:sp>
    </p:spTree>
    <p:extLst>
      <p:ext uri="{BB962C8B-B14F-4D97-AF65-F5344CB8AC3E}">
        <p14:creationId xmlns:p14="http://schemas.microsoft.com/office/powerpoint/2010/main" val="370837196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Continuous deployment - https://github.com/projectkudu/kudu/wiki/Continuous-deployment#setting-up-continuous-deployment-using-manual-steps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12/14/2022 12:50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53</a:t>
            </a:fld>
            <a:endParaRPr lang="en-US" dirty="0"/>
          </a:p>
        </p:txBody>
      </p:sp>
    </p:spTree>
    <p:extLst>
      <p:ext uri="{BB962C8B-B14F-4D97-AF65-F5344CB8AC3E}">
        <p14:creationId xmlns:p14="http://schemas.microsoft.com/office/powerpoint/2010/main" val="380949273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Application Insights? - https://docs.microsoft.com/azure/azure-monitor/app/app-insights-overview</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54</a:t>
            </a:fld>
            <a:endParaRPr lang="en-US" dirty="0"/>
          </a:p>
        </p:txBody>
      </p:sp>
    </p:spTree>
    <p:extLst>
      <p:ext uri="{BB962C8B-B14F-4D97-AF65-F5344CB8AC3E}">
        <p14:creationId xmlns:p14="http://schemas.microsoft.com/office/powerpoint/2010/main" val="347009191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Containers vs. virtual machines - https://docs.microsoft.com/virtualization/windowscontainers/about/containers-vs-</a:t>
            </a:r>
            <a:endParaRPr lang="en-US" sz="1800" b="0" i="0" u="none" strike="noStrike" dirty="0">
              <a:effectLst/>
              <a:latin typeface="Arial" panose="020B0604020202020204" pitchFamily="34" charset="0"/>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55</a:t>
            </a:fld>
            <a:endParaRPr lang="en-US" dirty="0"/>
          </a:p>
        </p:txBody>
      </p:sp>
    </p:spTree>
    <p:extLst>
      <p:ext uri="{BB962C8B-B14F-4D97-AF65-F5344CB8AC3E}">
        <p14:creationId xmlns:p14="http://schemas.microsoft.com/office/powerpoint/2010/main" val="2796989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 Service pricing - https://azure.microsoft.com/pricing/details/app-service/windows/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12/14/2022 12:50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72960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Scale up an app in Azure App Service - https://docs.microsoft.com/azure/app-service/manage-scale-up</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6700556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 started with Autoscale in Azure - https://docs.microsoft.com/azure/azure-monitor/platform/autoscale-get-started?toc=/azure/app-service/toc.json</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811783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12/14/2022 12:50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7122270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a:p>
            <a:endParaRPr lang="en-US" dirty="0"/>
          </a:p>
          <a:p>
            <a:endParaRPr lang="en-US" dirty="0"/>
          </a:p>
          <a:p>
            <a:r>
              <a:rPr lang="en-US" dirty="0"/>
              <a:t>The Assessment Guide in the MCT DLC has open-ended questions.</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What is an App Service Plan and what will you consider in deciding which plan to choose?</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An App Service Plan defines a set of compute resources for a web app to run. The plan determines performance, price, and features for a web app. Considerations for which plan to choose include how many web apps you can have, the disk space available to the web apps, if the web app can autoscale, how many deployment slots are available, and how many web app instances can be created.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10</a:t>
            </a:fld>
            <a:endParaRPr lang="en-US" dirty="0"/>
          </a:p>
        </p:txBody>
      </p:sp>
    </p:spTree>
    <p:extLst>
      <p:ext uri="{BB962C8B-B14F-4D97-AF65-F5344CB8AC3E}">
        <p14:creationId xmlns:p14="http://schemas.microsoft.com/office/powerpoint/2010/main" val="29526231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4">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
        <p:nvSpPr>
          <p:cNvPr id="3" name="Footer Placeholder 1">
            <a:extLst>
              <a:ext uri="{FF2B5EF4-FFF2-40B4-BE49-F238E27FC236}">
                <a16:creationId xmlns:a16="http://schemas.microsoft.com/office/drawing/2014/main" id="{78F76081-828F-4C52-AA16-090DBC90ABE7}"/>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
        <p:nvSpPr>
          <p:cNvPr id="4" name="Footer Placeholder 1">
            <a:extLst>
              <a:ext uri="{FF2B5EF4-FFF2-40B4-BE49-F238E27FC236}">
                <a16:creationId xmlns:a16="http://schemas.microsoft.com/office/drawing/2014/main" id="{7073DB33-B054-4E09-9CF7-1310540A60B7}"/>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3_Title">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
        <p:nvSpPr>
          <p:cNvPr id="4" name="Footer Placeholder 1">
            <a:extLst>
              <a:ext uri="{FF2B5EF4-FFF2-40B4-BE49-F238E27FC236}">
                <a16:creationId xmlns:a16="http://schemas.microsoft.com/office/drawing/2014/main" id="{EB4B854E-65BB-477A-8733-98A573C96F7D}"/>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3378426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427038" y="3243000"/>
            <a:ext cx="9070923" cy="508524"/>
          </a:xfrm>
          <a:noFill/>
        </p:spPr>
        <p:txBody>
          <a:bodyPr wrap="square" lIns="0" tIns="0" rIns="0" bIns="0" anchor="ctr"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
        <p:nvSpPr>
          <p:cNvPr id="2" name="Footer Placeholder 1">
            <a:extLst>
              <a:ext uri="{FF2B5EF4-FFF2-40B4-BE49-F238E27FC236}">
                <a16:creationId xmlns:a16="http://schemas.microsoft.com/office/drawing/2014/main" id="{D8BEC7DC-2B5C-4DCE-BCF8-67616187F80B}"/>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9222755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83" r:id="rId1"/>
    <p:sldLayoutId id="2147484562" r:id="rId2"/>
    <p:sldLayoutId id="2147484624" r:id="rId3"/>
    <p:sldLayoutId id="2147484623" r:id="rId4"/>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learn/modules/app-service-scale-up-scale-out/"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1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image" Target="../media/image32.wmf"/><Relationship Id="rId7" Type="http://schemas.openxmlformats.org/officeDocument/2006/relationships/image" Target="../media/image36.wmf"/><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35.png"/><Relationship Id="rId11" Type="http://schemas.openxmlformats.org/officeDocument/2006/relationships/image" Target="../media/image21.wmf"/><Relationship Id="rId5" Type="http://schemas.openxmlformats.org/officeDocument/2006/relationships/image" Target="../media/image34.wmf"/><Relationship Id="rId10" Type="http://schemas.openxmlformats.org/officeDocument/2006/relationships/image" Target="../media/image39.wmf"/><Relationship Id="rId4" Type="http://schemas.openxmlformats.org/officeDocument/2006/relationships/image" Target="../media/image33.png"/><Relationship Id="rId9" Type="http://schemas.openxmlformats.org/officeDocument/2006/relationships/image" Target="../media/image38.png"/></Relationships>
</file>

<file path=ppt/slides/_rels/slide1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52.wmf"/><Relationship Id="rId5" Type="http://schemas.openxmlformats.org/officeDocument/2006/relationships/image" Target="../media/image51.wmf"/><Relationship Id="rId4" Type="http://schemas.openxmlformats.org/officeDocument/2006/relationships/image" Target="../media/image50.wmf"/></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12.png"/><Relationship Id="rId3" Type="http://schemas.openxmlformats.org/officeDocument/2006/relationships/image" Target="../media/image6.wmf"/><Relationship Id="rId7" Type="http://schemas.openxmlformats.org/officeDocument/2006/relationships/oleObject" Target="../embeddings/oleObject3.bin"/><Relationship Id="rId12" Type="http://schemas.openxmlformats.org/officeDocument/2006/relationships/image" Target="../media/image11.svg"/><Relationship Id="rId2" Type="http://schemas.openxmlformats.org/officeDocument/2006/relationships/notesSlide" Target="../notesSlides/notesSlide2.xml"/><Relationship Id="rId16" Type="http://schemas.openxmlformats.org/officeDocument/2006/relationships/image" Target="../media/image15.svg"/><Relationship Id="rId1" Type="http://schemas.openxmlformats.org/officeDocument/2006/relationships/slideLayout" Target="../slideLayouts/slideLayout3.xml"/><Relationship Id="rId6" Type="http://schemas.openxmlformats.org/officeDocument/2006/relationships/oleObject" Target="../embeddings/oleObject2.bin"/><Relationship Id="rId11" Type="http://schemas.openxmlformats.org/officeDocument/2006/relationships/image" Target="../media/image10.png"/><Relationship Id="rId5" Type="http://schemas.openxmlformats.org/officeDocument/2006/relationships/image" Target="../media/image7.wmf"/><Relationship Id="rId15" Type="http://schemas.openxmlformats.org/officeDocument/2006/relationships/image" Target="../media/image14.png"/><Relationship Id="rId10" Type="http://schemas.openxmlformats.org/officeDocument/2006/relationships/image" Target="../media/image9.svg"/><Relationship Id="rId4" Type="http://schemas.openxmlformats.org/officeDocument/2006/relationships/oleObject" Target="../embeddings/oleObject1.bin"/><Relationship Id="rId9" Type="http://schemas.openxmlformats.org/officeDocument/2006/relationships/image" Target="../media/image8.png"/><Relationship Id="rId14" Type="http://schemas.openxmlformats.org/officeDocument/2006/relationships/image" Target="../media/image13.svg"/></Relationships>
</file>

<file path=ppt/slides/_rels/slide20.xml.rels><?xml version="1.0" encoding="UTF-8" standalone="yes"?>
<Relationships xmlns="http://schemas.openxmlformats.org/package/2006/relationships"><Relationship Id="rId3" Type="http://schemas.openxmlformats.org/officeDocument/2006/relationships/hyperlink" Target="https://docs.microsoft.com/learn/modules/host-a-web-app-with-azure-app-service/"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1.emf"/><Relationship Id="rId5" Type="http://schemas.openxmlformats.org/officeDocument/2006/relationships/hyperlink" Target="https://docs.microsoft.com/learn/modules/app-service-autoscale-rules/" TargetMode="External"/><Relationship Id="rId4" Type="http://schemas.openxmlformats.org/officeDocument/2006/relationships/hyperlink" Target="https://docs.microsoft.com/learn/modules/stage-deploy-app-service-deployment-slots/"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image" Target="../media/image53.wmf"/><Relationship Id="rId7" Type="http://schemas.openxmlformats.org/officeDocument/2006/relationships/image" Target="../media/image21.wmf"/><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wmf"/></Relationships>
</file>

<file path=ppt/slides/_rels/slide2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2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wmf"/><Relationship Id="rId7" Type="http://schemas.openxmlformats.org/officeDocument/2006/relationships/image" Target="../media/image63.sv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13.svg"/><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hyperlink" Target="https://docs.microsoft.com/learn/modules/run-docker-with-azure-container-instances/"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1.emf"/><Relationship Id="rId4" Type="http://schemas.openxmlformats.org/officeDocument/2006/relationships/hyperlink" Target="https://docs.microsoft.com/learn/modules/intro-to-containers/"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8" Type="http://schemas.openxmlformats.org/officeDocument/2006/relationships/image" Target="../media/image70.wmf"/><Relationship Id="rId3" Type="http://schemas.openxmlformats.org/officeDocument/2006/relationships/image" Target="../media/image65.wmf"/><Relationship Id="rId7" Type="http://schemas.openxmlformats.org/officeDocument/2006/relationships/image" Target="../media/image69.wmf"/><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image" Target="../media/image68.png"/><Relationship Id="rId5" Type="http://schemas.openxmlformats.org/officeDocument/2006/relationships/image" Target="../media/image67.png"/><Relationship Id="rId10" Type="http://schemas.openxmlformats.org/officeDocument/2006/relationships/image" Target="../media/image21.wmf"/><Relationship Id="rId4" Type="http://schemas.openxmlformats.org/officeDocument/2006/relationships/image" Target="../media/image66.wmf"/><Relationship Id="rId9" Type="http://schemas.openxmlformats.org/officeDocument/2006/relationships/image" Target="../media/image71.wmf"/></Relationships>
</file>

<file path=ppt/slides/_rels/slide3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image" Target="../media/image16.wmf"/><Relationship Id="rId7" Type="http://schemas.openxmlformats.org/officeDocument/2006/relationships/image" Target="../media/image20.wmf"/><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9.wmf"/><Relationship Id="rId5" Type="http://schemas.openxmlformats.org/officeDocument/2006/relationships/image" Target="../media/image18.png"/><Relationship Id="rId4" Type="http://schemas.openxmlformats.org/officeDocument/2006/relationships/image" Target="../media/image17.wmf"/></Relationships>
</file>

<file path=ppt/slides/_rels/slide40.xml.rels><?xml version="1.0" encoding="UTF-8" standalone="yes"?>
<Relationships xmlns="http://schemas.openxmlformats.org/package/2006/relationships"><Relationship Id="rId3" Type="http://schemas.openxmlformats.org/officeDocument/2006/relationships/hyperlink" Target="https://docs.microsoft.com/learn/modules/intro-to-azure-kubernetes-service/"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hyperlink" Target="https://docs.microsoft.com/learn/modules/implement-azure-kubernetes-service/" TargetMode="External"/><Relationship Id="rId4" Type="http://schemas.openxmlformats.org/officeDocument/2006/relationships/image" Target="../media/image31.emf"/></Relationships>
</file>

<file path=ppt/slides/_rels/slide41.xml.rels><?xml version="1.0" encoding="UTF-8" standalone="yes"?>
<Relationships xmlns="http://schemas.openxmlformats.org/package/2006/relationships"><Relationship Id="rId3" Type="http://schemas.openxmlformats.org/officeDocument/2006/relationships/image" Target="../media/image79.emf"/><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84.png"/><Relationship Id="rId13" Type="http://schemas.openxmlformats.org/officeDocument/2006/relationships/image" Target="../media/image9.svg"/><Relationship Id="rId3" Type="http://schemas.openxmlformats.org/officeDocument/2006/relationships/image" Target="../media/image81.svg"/><Relationship Id="rId7" Type="http://schemas.openxmlformats.org/officeDocument/2006/relationships/image" Target="../media/image83.svg"/><Relationship Id="rId12" Type="http://schemas.openxmlformats.org/officeDocument/2006/relationships/image" Target="../media/image8.png"/><Relationship Id="rId2" Type="http://schemas.openxmlformats.org/officeDocument/2006/relationships/image" Target="../media/image80.png"/><Relationship Id="rId1" Type="http://schemas.openxmlformats.org/officeDocument/2006/relationships/slideLayout" Target="../slideLayouts/slideLayout2.xml"/><Relationship Id="rId6" Type="http://schemas.openxmlformats.org/officeDocument/2006/relationships/image" Target="../media/image82.png"/><Relationship Id="rId11" Type="http://schemas.openxmlformats.org/officeDocument/2006/relationships/image" Target="../media/image87.png"/><Relationship Id="rId5" Type="http://schemas.openxmlformats.org/officeDocument/2006/relationships/image" Target="../media/image11.svg"/><Relationship Id="rId10" Type="http://schemas.openxmlformats.org/officeDocument/2006/relationships/image" Target="../media/image86.svg"/><Relationship Id="rId4" Type="http://schemas.openxmlformats.org/officeDocument/2006/relationships/image" Target="../media/image10.png"/><Relationship Id="rId9" Type="http://schemas.openxmlformats.org/officeDocument/2006/relationships/image" Target="../media/image85.png"/><Relationship Id="rId14" Type="http://schemas.openxmlformats.org/officeDocument/2006/relationships/image" Target="../media/image88.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81.svg"/><Relationship Id="rId7" Type="http://schemas.openxmlformats.org/officeDocument/2006/relationships/image" Target="../media/image90.svg"/><Relationship Id="rId2" Type="http://schemas.openxmlformats.org/officeDocument/2006/relationships/image" Target="../media/image80.png"/><Relationship Id="rId1" Type="http://schemas.openxmlformats.org/officeDocument/2006/relationships/slideLayout" Target="../slideLayouts/slideLayout2.xml"/><Relationship Id="rId6" Type="http://schemas.openxmlformats.org/officeDocument/2006/relationships/image" Target="../media/image89.png"/><Relationship Id="rId5" Type="http://schemas.openxmlformats.org/officeDocument/2006/relationships/image" Target="../media/image13.svg"/><Relationship Id="rId4" Type="http://schemas.openxmlformats.org/officeDocument/2006/relationships/image" Target="../media/image12.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93.png"/><Relationship Id="rId13" Type="http://schemas.openxmlformats.org/officeDocument/2006/relationships/image" Target="../media/image98.svg"/><Relationship Id="rId18" Type="http://schemas.openxmlformats.org/officeDocument/2006/relationships/image" Target="../media/image103.png"/><Relationship Id="rId3" Type="http://schemas.openxmlformats.org/officeDocument/2006/relationships/image" Target="../media/image81.svg"/><Relationship Id="rId21" Type="http://schemas.openxmlformats.org/officeDocument/2006/relationships/image" Target="../media/image85.png"/><Relationship Id="rId7" Type="http://schemas.openxmlformats.org/officeDocument/2006/relationships/image" Target="../media/image92.svg"/><Relationship Id="rId12" Type="http://schemas.openxmlformats.org/officeDocument/2006/relationships/image" Target="../media/image97.png"/><Relationship Id="rId17" Type="http://schemas.openxmlformats.org/officeDocument/2006/relationships/image" Target="../media/image102.svg"/><Relationship Id="rId2" Type="http://schemas.openxmlformats.org/officeDocument/2006/relationships/image" Target="../media/image80.png"/><Relationship Id="rId16" Type="http://schemas.openxmlformats.org/officeDocument/2006/relationships/image" Target="../media/image101.png"/><Relationship Id="rId20" Type="http://schemas.openxmlformats.org/officeDocument/2006/relationships/image" Target="../media/image105.svg"/><Relationship Id="rId1" Type="http://schemas.openxmlformats.org/officeDocument/2006/relationships/slideLayout" Target="../slideLayouts/slideLayout2.xml"/><Relationship Id="rId6" Type="http://schemas.openxmlformats.org/officeDocument/2006/relationships/image" Target="../media/image91.png"/><Relationship Id="rId11" Type="http://schemas.openxmlformats.org/officeDocument/2006/relationships/image" Target="../media/image96.svg"/><Relationship Id="rId5" Type="http://schemas.openxmlformats.org/officeDocument/2006/relationships/image" Target="../media/image15.svg"/><Relationship Id="rId15" Type="http://schemas.openxmlformats.org/officeDocument/2006/relationships/image" Target="../media/image100.svg"/><Relationship Id="rId10" Type="http://schemas.openxmlformats.org/officeDocument/2006/relationships/image" Target="../media/image95.png"/><Relationship Id="rId19" Type="http://schemas.openxmlformats.org/officeDocument/2006/relationships/image" Target="../media/image104.png"/><Relationship Id="rId4" Type="http://schemas.openxmlformats.org/officeDocument/2006/relationships/image" Target="../media/image14.png"/><Relationship Id="rId9" Type="http://schemas.openxmlformats.org/officeDocument/2006/relationships/image" Target="../media/image94.svg"/><Relationship Id="rId14" Type="http://schemas.openxmlformats.org/officeDocument/2006/relationships/image" Target="../media/image99.png"/><Relationship Id="rId22" Type="http://schemas.openxmlformats.org/officeDocument/2006/relationships/image" Target="../media/image86.svg"/></Relationships>
</file>

<file path=ppt/slides/_rels/slide48.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08.png"/></Relationships>
</file>

<file path=ppt/slides/_rels/slide5.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5.wmf"/><Relationship Id="rId5" Type="http://schemas.openxmlformats.org/officeDocument/2006/relationships/image" Target="../media/image24.wmf"/><Relationship Id="rId4" Type="http://schemas.openxmlformats.org/officeDocument/2006/relationships/image" Target="../media/image23.wmf"/></Relationships>
</file>

<file path=ppt/slides/_rels/slide50.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112.png"/><Relationship Id="rId4" Type="http://schemas.openxmlformats.org/officeDocument/2006/relationships/image" Target="../media/image43.png"/></Relationships>
</file>

<file path=ppt/slides/_rels/slide54.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0.wmf"/><Relationship Id="rId4" Type="http://schemas.openxmlformats.org/officeDocument/2006/relationships/image" Target="../media/image29.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4055" y="2369989"/>
            <a:ext cx="5921578" cy="2254546"/>
          </a:xfrm>
        </p:spPr>
        <p:txBody>
          <a:bodyPr bIns="0" anchor="ctr">
            <a:noAutofit/>
          </a:bodyPr>
          <a:lstStyle/>
          <a:p>
            <a:pPr>
              <a:lnSpc>
                <a:spcPct val="100000"/>
              </a:lnSpc>
            </a:pPr>
            <a:r>
              <a:rPr lang="en-US" sz="4000" spc="0" dirty="0">
                <a:solidFill>
                  <a:schemeClr val="tx1"/>
                </a:solidFill>
              </a:rPr>
              <a:t>AZ-104T00A</a:t>
            </a:r>
            <a:br>
              <a:rPr lang="en-US" sz="4000" spc="0" dirty="0">
                <a:solidFill>
                  <a:schemeClr val="tx1"/>
                </a:solidFill>
              </a:rPr>
            </a:br>
            <a:r>
              <a:rPr lang="en-US" sz="4000" spc="0" dirty="0">
                <a:solidFill>
                  <a:schemeClr val="tx1"/>
                </a:solidFill>
              </a:rPr>
              <a:t>Administer PaaS Compute Options</a:t>
            </a:r>
          </a:p>
        </p:txBody>
      </p:sp>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cs typeface="Segoe UI"/>
              </a:rPr>
              <a:t>Summary and Resources – Configure Azure App Service Plans</a:t>
            </a:r>
          </a:p>
        </p:txBody>
      </p:sp>
      <p:sp>
        <p:nvSpPr>
          <p:cNvPr id="3" name="Rectangle 2">
            <a:extLst>
              <a:ext uri="{FF2B5EF4-FFF2-40B4-BE49-F238E27FC236}">
                <a16:creationId xmlns:a16="http://schemas.microsoft.com/office/drawing/2014/main" id="{F185F91B-2F94-4692-B4F6-FB1FE64CD155}"/>
              </a:ext>
            </a:extLst>
          </p:cNvPr>
          <p:cNvSpPr/>
          <p:nvPr/>
        </p:nvSpPr>
        <p:spPr bwMode="auto">
          <a:xfrm>
            <a:off x="427039" y="1282676"/>
            <a:ext cx="3687761"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bg1"/>
                </a:solidFill>
                <a:latin typeface="+mj-lt"/>
              </a:rPr>
              <a:t>Knowledge Check Questions</a:t>
            </a:r>
          </a:p>
        </p:txBody>
      </p:sp>
      <p:sp>
        <p:nvSpPr>
          <p:cNvPr id="4" name="Rectangle 3">
            <a:extLst>
              <a:ext uri="{FF2B5EF4-FFF2-40B4-BE49-F238E27FC236}">
                <a16:creationId xmlns:a16="http://schemas.microsoft.com/office/drawing/2014/main" id="{DB314D9F-C825-4894-BD62-410DBCB194ED}"/>
              </a:ext>
            </a:extLst>
          </p:cNvPr>
          <p:cNvSpPr/>
          <p:nvPr/>
        </p:nvSpPr>
        <p:spPr bwMode="auto">
          <a:xfrm>
            <a:off x="4256087" y="1282676"/>
            <a:ext cx="7760037"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bg1"/>
                </a:solidFill>
                <a:latin typeface="+mj-lt"/>
              </a:rPr>
              <a:t>Microsoft Learn Modules (docs.microsoft.com/Learn)</a:t>
            </a:r>
          </a:p>
        </p:txBody>
      </p:sp>
      <p:sp>
        <p:nvSpPr>
          <p:cNvPr id="9" name="Rectangle 8">
            <a:extLst>
              <a:ext uri="{FF2B5EF4-FFF2-40B4-BE49-F238E27FC236}">
                <a16:creationId xmlns:a16="http://schemas.microsoft.com/office/drawing/2014/main" id="{B5626745-2DE6-48D7-8FBA-2B4F0FA20E74}"/>
              </a:ext>
            </a:extLst>
          </p:cNvPr>
          <p:cNvSpPr/>
          <p:nvPr/>
        </p:nvSpPr>
        <p:spPr>
          <a:xfrm>
            <a:off x="4388062" y="2169860"/>
            <a:ext cx="7742238" cy="73152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r>
              <a:rPr lang="en-US" dirty="0">
                <a:hlinkClick r:id="rId3"/>
              </a:rPr>
              <a:t>Scale an App Service web app to efficiently meet demand with App Service scale up and scale out </a:t>
            </a:r>
            <a:endParaRPr lang="en-US" dirty="0">
              <a:solidFill>
                <a:schemeClr val="tx1"/>
              </a:solidFill>
              <a:cs typeface="Segoe UI"/>
            </a:endParaRPr>
          </a:p>
        </p:txBody>
      </p:sp>
      <p:cxnSp>
        <p:nvCxnSpPr>
          <p:cNvPr id="24" name="Straight Connector 23">
            <a:extLst>
              <a:ext uri="{FF2B5EF4-FFF2-40B4-BE49-F238E27FC236}">
                <a16:creationId xmlns:a16="http://schemas.microsoft.com/office/drawing/2014/main" id="{8FA2AF56-CFE8-4EFB-ABEF-37B0881831A6}"/>
              </a:ext>
              <a:ext uri="{C183D7F6-B498-43B3-948B-1728B52AA6E4}">
                <adec:decorative xmlns:adec="http://schemas.microsoft.com/office/drawing/2017/decorative" val="1"/>
              </a:ext>
            </a:extLst>
          </p:cNvPr>
          <p:cNvCxnSpPr>
            <a:cxnSpLocks/>
          </p:cNvCxnSpPr>
          <p:nvPr/>
        </p:nvCxnSpPr>
        <p:spPr>
          <a:xfrm>
            <a:off x="4388062" y="2946276"/>
            <a:ext cx="7742238"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B64E6168-34A6-4052-8098-A1C03E09BA71}"/>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3596" y="2788964"/>
            <a:ext cx="1494645" cy="2173707"/>
          </a:xfrm>
          <a:prstGeom prst="rect">
            <a:avLst/>
          </a:prstGeom>
        </p:spPr>
      </p:pic>
    </p:spTree>
    <p:extLst>
      <p:ext uri="{BB962C8B-B14F-4D97-AF65-F5344CB8AC3E}">
        <p14:creationId xmlns:p14="http://schemas.microsoft.com/office/powerpoint/2010/main" val="60890828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427038" y="3251041"/>
            <a:ext cx="9070923" cy="492443"/>
          </a:xfrm>
        </p:spPr>
        <p:txBody>
          <a:bodyPr/>
          <a:lstStyle/>
          <a:p>
            <a:pPr>
              <a:lnSpc>
                <a:spcPct val="100000"/>
              </a:lnSpc>
            </a:pPr>
            <a:r>
              <a:rPr lang="en-US" sz="3200" spc="0" dirty="0"/>
              <a:t>Configure Azure App Services</a:t>
            </a:r>
          </a:p>
        </p:txBody>
      </p:sp>
      <p:pic>
        <p:nvPicPr>
          <p:cNvPr id="3" name="Graphic 2">
            <a:extLst>
              <a:ext uri="{FF2B5EF4-FFF2-40B4-BE49-F238E27FC236}">
                <a16:creationId xmlns:a16="http://schemas.microsoft.com/office/drawing/2014/main" id="{78F49442-951E-4573-B745-11F0D88179D3}"/>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71626" y="2843362"/>
            <a:ext cx="1307800" cy="1307800"/>
          </a:xfrm>
          <a:prstGeom prst="rect">
            <a:avLst/>
          </a:prstGeom>
        </p:spPr>
      </p:pic>
    </p:spTree>
    <p:extLst>
      <p:ext uri="{BB962C8B-B14F-4D97-AF65-F5344CB8AC3E}">
        <p14:creationId xmlns:p14="http://schemas.microsoft.com/office/powerpoint/2010/main" val="34536843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9" y="2635489"/>
            <a:ext cx="2506662" cy="1723549"/>
          </a:xfrm>
        </p:spPr>
        <p:txBody>
          <a:bodyPr/>
          <a:lstStyle/>
          <a:p>
            <a:pPr>
              <a:lnSpc>
                <a:spcPct val="100000"/>
              </a:lnSpc>
            </a:pPr>
            <a:r>
              <a:rPr lang="en-US" sz="2800" spc="0" dirty="0"/>
              <a:t>Configure </a:t>
            </a:r>
            <a:r>
              <a:rPr lang="en-US" spc="0" dirty="0"/>
              <a:t>Azure App Services Introduction</a:t>
            </a:r>
          </a:p>
        </p:txBody>
      </p:sp>
      <p:sp>
        <p:nvSpPr>
          <p:cNvPr id="60" name="TextBox 59">
            <a:extLst>
              <a:ext uri="{FF2B5EF4-FFF2-40B4-BE49-F238E27FC236}">
                <a16:creationId xmlns:a16="http://schemas.microsoft.com/office/drawing/2014/main" id="{2067AF59-F776-4EE0-89F5-04A4A57BE968}"/>
              </a:ext>
            </a:extLst>
          </p:cNvPr>
          <p:cNvSpPr txBox="1"/>
          <p:nvPr/>
        </p:nvSpPr>
        <p:spPr>
          <a:xfrm>
            <a:off x="4436081" y="287459"/>
            <a:ext cx="5231728" cy="4338992"/>
          </a:xfrm>
          <a:prstGeom prst="rect">
            <a:avLst/>
          </a:prstGeom>
          <a:noFill/>
        </p:spPr>
        <p:txBody>
          <a:bodyPr wrap="square" lIns="0" tIns="0" rIns="0" bIns="0" rtlCol="0" anchor="ctr">
            <a:noAutofit/>
          </a:bodyPr>
          <a:lstStyle/>
          <a:p>
            <a:pPr>
              <a:lnSpc>
                <a:spcPct val="150000"/>
              </a:lnSpc>
            </a:pPr>
            <a:r>
              <a:rPr lang="en-US" sz="2000" dirty="0">
                <a:cs typeface="Segoe UI Semilight"/>
              </a:rPr>
              <a:t>Implement Azure App Service</a:t>
            </a:r>
          </a:p>
          <a:p>
            <a:pPr>
              <a:lnSpc>
                <a:spcPct val="150000"/>
              </a:lnSpc>
            </a:pPr>
            <a:r>
              <a:rPr lang="en-US" sz="2000" dirty="0">
                <a:cs typeface="Segoe UI Semilight"/>
              </a:rPr>
              <a:t>Create an App Service</a:t>
            </a:r>
          </a:p>
          <a:p>
            <a:pPr>
              <a:lnSpc>
                <a:spcPct val="150000"/>
              </a:lnSpc>
            </a:pPr>
            <a:r>
              <a:rPr lang="en-US" sz="2000" dirty="0">
                <a:cs typeface="Segoe UI Semilight"/>
              </a:rPr>
              <a:t>Create Deployment Slots</a:t>
            </a:r>
          </a:p>
          <a:p>
            <a:pPr>
              <a:lnSpc>
                <a:spcPct val="150000"/>
              </a:lnSpc>
            </a:pPr>
            <a:r>
              <a:rPr lang="en-US" sz="2000" dirty="0">
                <a:cs typeface="Segoe UI Semilight"/>
              </a:rPr>
              <a:t>Add Deployment Slots</a:t>
            </a:r>
          </a:p>
          <a:p>
            <a:pPr>
              <a:lnSpc>
                <a:spcPct val="150000"/>
              </a:lnSpc>
            </a:pPr>
            <a:r>
              <a:rPr lang="en-US" sz="2000" dirty="0">
                <a:cs typeface="Segoe UI Semilight"/>
              </a:rPr>
              <a:t>Secure an App Service</a:t>
            </a:r>
          </a:p>
          <a:p>
            <a:pPr>
              <a:lnSpc>
                <a:spcPct val="150000"/>
              </a:lnSpc>
            </a:pPr>
            <a:r>
              <a:rPr lang="en-US" sz="2000" dirty="0">
                <a:cs typeface="Segoe UI Semilight"/>
              </a:rPr>
              <a:t>Create Custom Domain Names</a:t>
            </a:r>
          </a:p>
          <a:p>
            <a:pPr>
              <a:lnSpc>
                <a:spcPct val="150000"/>
              </a:lnSpc>
            </a:pPr>
            <a:r>
              <a:rPr lang="en-US" sz="2000" dirty="0">
                <a:cs typeface="Segoe UI Semilight"/>
              </a:rPr>
              <a:t>Backup an App Service</a:t>
            </a:r>
          </a:p>
          <a:p>
            <a:pPr>
              <a:lnSpc>
                <a:spcPct val="150000"/>
              </a:lnSpc>
            </a:pPr>
            <a:r>
              <a:rPr lang="en-US" sz="2000" dirty="0">
                <a:cs typeface="Segoe UI Semilight"/>
              </a:rPr>
              <a:t>Demonstration – Create an App Service</a:t>
            </a:r>
          </a:p>
          <a:p>
            <a:pPr>
              <a:lnSpc>
                <a:spcPct val="150000"/>
              </a:lnSpc>
            </a:pPr>
            <a:r>
              <a:rPr lang="en-US" sz="2000" dirty="0">
                <a:cs typeface="Segoe UI Semilight"/>
              </a:rPr>
              <a:t>Summary and Resources</a:t>
            </a:r>
          </a:p>
        </p:txBody>
      </p:sp>
      <p:grpSp>
        <p:nvGrpSpPr>
          <p:cNvPr id="7" name="Group 6">
            <a:extLst>
              <a:ext uri="{FF2B5EF4-FFF2-40B4-BE49-F238E27FC236}">
                <a16:creationId xmlns:a16="http://schemas.microsoft.com/office/drawing/2014/main" id="{9A7D7F0B-0EE3-4202-A98D-7856EE5A8705}"/>
              </a:ext>
              <a:ext uri="{C183D7F6-B498-43B3-948B-1728B52AA6E4}">
                <adec:decorative xmlns:adec="http://schemas.microsoft.com/office/drawing/2017/decorative" val="1"/>
              </a:ext>
            </a:extLst>
          </p:cNvPr>
          <p:cNvGrpSpPr/>
          <p:nvPr/>
        </p:nvGrpSpPr>
        <p:grpSpPr>
          <a:xfrm>
            <a:off x="3771216" y="491537"/>
            <a:ext cx="520229" cy="4029664"/>
            <a:chOff x="3771217" y="491536"/>
            <a:chExt cx="527992" cy="4865295"/>
          </a:xfrm>
        </p:grpSpPr>
        <p:grpSp>
          <p:nvGrpSpPr>
            <p:cNvPr id="2" name="Group 1">
              <a:extLst>
                <a:ext uri="{FF2B5EF4-FFF2-40B4-BE49-F238E27FC236}">
                  <a16:creationId xmlns:a16="http://schemas.microsoft.com/office/drawing/2014/main" id="{851240B1-0628-467C-BF71-F5A92530524B}"/>
                </a:ext>
              </a:extLst>
            </p:cNvPr>
            <p:cNvGrpSpPr/>
            <p:nvPr/>
          </p:nvGrpSpPr>
          <p:grpSpPr>
            <a:xfrm>
              <a:off x="3771217" y="491536"/>
              <a:ext cx="507923" cy="2637561"/>
              <a:chOff x="3650609" y="932613"/>
              <a:chExt cx="841321" cy="5154885"/>
            </a:xfrm>
          </p:grpSpPr>
          <p:pic>
            <p:nvPicPr>
              <p:cNvPr id="12" name="Picture 11" descr="Icon of a heart">
                <a:extLst>
                  <a:ext uri="{FF2B5EF4-FFF2-40B4-BE49-F238E27FC236}">
                    <a16:creationId xmlns:a16="http://schemas.microsoft.com/office/drawing/2014/main" id="{14FAD80A-7350-463F-A9F6-C959123B10F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0609" y="932613"/>
                <a:ext cx="841248" cy="841248"/>
              </a:xfrm>
              <a:prstGeom prst="rect">
                <a:avLst/>
              </a:prstGeom>
            </p:spPr>
          </p:pic>
          <p:pic>
            <p:nvPicPr>
              <p:cNvPr id="16" name="Picture 15" descr="Icon of a webpage showing six squares">
                <a:extLst>
                  <a:ext uri="{FF2B5EF4-FFF2-40B4-BE49-F238E27FC236}">
                    <a16:creationId xmlns:a16="http://schemas.microsoft.com/office/drawing/2014/main" id="{540D8359-2ED3-49D1-8D92-A713BCFC223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50609" y="1999596"/>
                <a:ext cx="841321" cy="841321"/>
              </a:xfrm>
              <a:prstGeom prst="rect">
                <a:avLst/>
              </a:prstGeom>
            </p:spPr>
          </p:pic>
          <p:pic>
            <p:nvPicPr>
              <p:cNvPr id="19" name="Picture 18" descr="Icon of four squares connected by lines ">
                <a:extLst>
                  <a:ext uri="{FF2B5EF4-FFF2-40B4-BE49-F238E27FC236}">
                    <a16:creationId xmlns:a16="http://schemas.microsoft.com/office/drawing/2014/main" id="{0C0324FF-0398-4631-940E-8DA3CDA7FC5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50609" y="3066652"/>
                <a:ext cx="841248" cy="841248"/>
              </a:xfrm>
              <a:prstGeom prst="rect">
                <a:avLst/>
              </a:prstGeom>
            </p:spPr>
          </p:pic>
          <p:pic>
            <p:nvPicPr>
              <p:cNvPr id="23" name="Picture 22" descr="Icon of small circles connected by lines forming a big circle">
                <a:extLst>
                  <a:ext uri="{FF2B5EF4-FFF2-40B4-BE49-F238E27FC236}">
                    <a16:creationId xmlns:a16="http://schemas.microsoft.com/office/drawing/2014/main" id="{E2A71AC0-06DA-441A-88C3-5337D379AE1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50609" y="4133635"/>
                <a:ext cx="841321" cy="835224"/>
              </a:xfrm>
              <a:prstGeom prst="rect">
                <a:avLst/>
              </a:prstGeom>
            </p:spPr>
          </p:pic>
          <p:pic>
            <p:nvPicPr>
              <p:cNvPr id="26" name="Picture 25" descr="Icon of a rectangle, a square and a circle in a straight line">
                <a:extLst>
                  <a:ext uri="{FF2B5EF4-FFF2-40B4-BE49-F238E27FC236}">
                    <a16:creationId xmlns:a16="http://schemas.microsoft.com/office/drawing/2014/main" id="{2292A132-C01F-4415-80BB-FDFBDABF164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50609" y="5247775"/>
                <a:ext cx="841248" cy="839723"/>
              </a:xfrm>
              <a:prstGeom prst="rect">
                <a:avLst/>
              </a:prstGeom>
            </p:spPr>
          </p:pic>
        </p:grpSp>
        <p:pic>
          <p:nvPicPr>
            <p:cNvPr id="75" name="Picture 74" descr="Icon of a security lock">
              <a:extLst>
                <a:ext uri="{FF2B5EF4-FFF2-40B4-BE49-F238E27FC236}">
                  <a16:creationId xmlns:a16="http://schemas.microsoft.com/office/drawing/2014/main" id="{4034CA2D-5823-433D-AF21-01205731290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781317" y="3257963"/>
              <a:ext cx="507836" cy="421864"/>
            </a:xfrm>
            <a:prstGeom prst="rect">
              <a:avLst/>
            </a:prstGeom>
          </p:spPr>
        </p:pic>
        <p:pic>
          <p:nvPicPr>
            <p:cNvPr id="81" name="Picture 80" descr="Icon of a square with two smaller squares inside it">
              <a:extLst>
                <a:ext uri="{FF2B5EF4-FFF2-40B4-BE49-F238E27FC236}">
                  <a16:creationId xmlns:a16="http://schemas.microsoft.com/office/drawing/2014/main" id="{99AAC1B0-2940-4743-988F-4629C1C40BF7}"/>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781317" y="3792272"/>
              <a:ext cx="507880" cy="421901"/>
            </a:xfrm>
            <a:prstGeom prst="rect">
              <a:avLst/>
            </a:prstGeom>
          </p:spPr>
        </p:pic>
        <p:pic>
          <p:nvPicPr>
            <p:cNvPr id="92" name="Picture 91" descr="Icon of a whiteboard with a cloud symbol drawn on it">
              <a:extLst>
                <a:ext uri="{FF2B5EF4-FFF2-40B4-BE49-F238E27FC236}">
                  <a16:creationId xmlns:a16="http://schemas.microsoft.com/office/drawing/2014/main" id="{646EE06D-B2AF-4872-B251-724C449793C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791373" y="4381058"/>
              <a:ext cx="507836" cy="421100"/>
            </a:xfrm>
            <a:prstGeom prst="rect">
              <a:avLst/>
            </a:prstGeom>
          </p:spPr>
        </p:pic>
        <p:grpSp>
          <p:nvGrpSpPr>
            <p:cNvPr id="27" name="Group 26">
              <a:extLst>
                <a:ext uri="{FF2B5EF4-FFF2-40B4-BE49-F238E27FC236}">
                  <a16:creationId xmlns:a16="http://schemas.microsoft.com/office/drawing/2014/main" id="{C4576B22-3DB5-45E7-B01E-6BCDDF9BF7AE}"/>
                </a:ext>
              </a:extLst>
            </p:cNvPr>
            <p:cNvGrpSpPr/>
            <p:nvPr/>
          </p:nvGrpSpPr>
          <p:grpSpPr>
            <a:xfrm>
              <a:off x="3791374" y="4935731"/>
              <a:ext cx="497779" cy="421100"/>
              <a:chOff x="10493727" y="629664"/>
              <a:chExt cx="519000" cy="503150"/>
            </a:xfrm>
          </p:grpSpPr>
          <p:pic>
            <p:nvPicPr>
              <p:cNvPr id="28" name="Picture 27">
                <a:extLst>
                  <a:ext uri="{FF2B5EF4-FFF2-40B4-BE49-F238E27FC236}">
                    <a16:creationId xmlns:a16="http://schemas.microsoft.com/office/drawing/2014/main" id="{E0B6A647-B18F-4094-B84B-CDCD2C4C749F}"/>
                  </a:ext>
                </a:extLst>
              </p:cNvPr>
              <p:cNvPicPr>
                <a:picLocks noChangeAspect="1"/>
              </p:cNvPicPr>
              <p:nvPr/>
            </p:nvPicPr>
            <p:blipFill>
              <a:blip r:embed="rId11"/>
              <a:stretch>
                <a:fillRect/>
              </a:stretch>
            </p:blipFill>
            <p:spPr>
              <a:xfrm>
                <a:off x="10493727" y="629664"/>
                <a:ext cx="519000" cy="503150"/>
              </a:xfrm>
              <a:prstGeom prst="rect">
                <a:avLst/>
              </a:prstGeom>
            </p:spPr>
          </p:pic>
          <p:grpSp>
            <p:nvGrpSpPr>
              <p:cNvPr id="29" name="Group 28">
                <a:extLst>
                  <a:ext uri="{FF2B5EF4-FFF2-40B4-BE49-F238E27FC236}">
                    <a16:creationId xmlns:a16="http://schemas.microsoft.com/office/drawing/2014/main" id="{A22C5FB7-336A-4080-95FC-ADD732D3158E}"/>
                  </a:ext>
                </a:extLst>
              </p:cNvPr>
              <p:cNvGrpSpPr/>
              <p:nvPr/>
            </p:nvGrpSpPr>
            <p:grpSpPr>
              <a:xfrm>
                <a:off x="10604345" y="727773"/>
                <a:ext cx="297764" cy="272864"/>
                <a:chOff x="3876178" y="3413953"/>
                <a:chExt cx="297764" cy="255320"/>
              </a:xfrm>
            </p:grpSpPr>
            <p:sp>
              <p:nvSpPr>
                <p:cNvPr id="30" name="Freeform: Shape 29">
                  <a:extLst>
                    <a:ext uri="{FF2B5EF4-FFF2-40B4-BE49-F238E27FC236}">
                      <a16:creationId xmlns:a16="http://schemas.microsoft.com/office/drawing/2014/main" id="{EBCC1CD3-C441-406A-8E46-F802B4417F3B}"/>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C57F41B0-DD6C-44C7-8230-5977AC3DA876}"/>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B7A5A424-38C2-472A-8B1C-F0FA1F27F444}"/>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A3FED9E9-8B27-4C7D-A98D-182FEA35B265}"/>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81B60C63-A2EA-4545-BD6E-16ADBCE4091F}"/>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E8706AB0-B3DC-407B-870A-74E6E273C4A4}"/>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B30DF055-24D7-474D-AD66-35BE2D0D6A7B}"/>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83948691-EDE8-46D1-A3E2-D98474189BAC}"/>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dirty="0"/>
                </a:p>
              </p:txBody>
            </p:sp>
          </p:grpSp>
        </p:grpSp>
      </p:grpSp>
    </p:spTree>
    <p:extLst>
      <p:ext uri="{BB962C8B-B14F-4D97-AF65-F5344CB8AC3E}">
        <p14:creationId xmlns:p14="http://schemas.microsoft.com/office/powerpoint/2010/main" val="414774743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Implement Azure App Service</a:t>
            </a:r>
          </a:p>
        </p:txBody>
      </p:sp>
      <p:sp>
        <p:nvSpPr>
          <p:cNvPr id="3" name="Rectangle 2">
            <a:extLst>
              <a:ext uri="{FF2B5EF4-FFF2-40B4-BE49-F238E27FC236}">
                <a16:creationId xmlns:a16="http://schemas.microsoft.com/office/drawing/2014/main" id="{29184160-7178-4E3B-9BD3-6415CD41EE99}"/>
              </a:ext>
              <a:ext uri="{C183D7F6-B498-43B3-948B-1728B52AA6E4}">
                <adec:decorative xmlns:adec="http://schemas.microsoft.com/office/drawing/2017/decorative" val="1"/>
              </a:ext>
            </a:extLst>
          </p:cNvPr>
          <p:cNvSpPr/>
          <p:nvPr/>
        </p:nvSpPr>
        <p:spPr bwMode="auto">
          <a:xfrm>
            <a:off x="427038" y="1192214"/>
            <a:ext cx="11581792" cy="176688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solidFill>
                <a:schemeClr val="tx1"/>
              </a:solidFill>
              <a:ea typeface="Segoe UI" pitchFamily="34" charset="0"/>
              <a:cs typeface="Segoe UI" pitchFamily="34" charset="0"/>
            </a:endParaRPr>
          </a:p>
        </p:txBody>
      </p:sp>
      <p:sp>
        <p:nvSpPr>
          <p:cNvPr id="2" name="Rectangle 1">
            <a:extLst>
              <a:ext uri="{FF2B5EF4-FFF2-40B4-BE49-F238E27FC236}">
                <a16:creationId xmlns:a16="http://schemas.microsoft.com/office/drawing/2014/main" id="{E671AFEA-66A1-400A-9F14-3DBB100F271A}"/>
              </a:ext>
            </a:extLst>
          </p:cNvPr>
          <p:cNvSpPr/>
          <p:nvPr/>
        </p:nvSpPr>
        <p:spPr bwMode="auto">
          <a:xfrm>
            <a:off x="427037" y="3111501"/>
            <a:ext cx="11585448" cy="3250245"/>
          </a:xfrm>
          <a:prstGeom prst="rect">
            <a:avLst/>
          </a:prstGeom>
          <a:solidFill>
            <a:schemeClr val="bg1">
              <a:lumMod val="95000"/>
            </a:schemeClr>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a:spcBef>
                <a:spcPts val="1200"/>
              </a:spcBef>
              <a:spcAft>
                <a:spcPts val="300"/>
              </a:spcAft>
            </a:pPr>
            <a:r>
              <a:rPr lang="en-US" sz="2000" dirty="0">
                <a:solidFill>
                  <a:schemeClr val="tx1"/>
                </a:solidFill>
                <a:cs typeface="Segoe UI Semilight"/>
              </a:rPr>
              <a:t>Includes Web Apps, API Apps, Mobile Apps, and Function Apps</a:t>
            </a:r>
          </a:p>
          <a:p>
            <a:pPr>
              <a:spcBef>
                <a:spcPts val="1200"/>
              </a:spcBef>
              <a:spcAft>
                <a:spcPts val="300"/>
              </a:spcAft>
            </a:pPr>
            <a:r>
              <a:rPr lang="en-US" sz="2000" dirty="0">
                <a:solidFill>
                  <a:schemeClr val="tx1"/>
                </a:solidFill>
                <a:cs typeface="Segoe UI Semilight"/>
              </a:rPr>
              <a:t>Fully managed environment enabling high productivity development</a:t>
            </a:r>
          </a:p>
          <a:p>
            <a:pPr>
              <a:spcBef>
                <a:spcPts val="1200"/>
              </a:spcBef>
              <a:spcAft>
                <a:spcPts val="300"/>
              </a:spcAft>
            </a:pPr>
            <a:r>
              <a:rPr lang="en-US" sz="2000" dirty="0">
                <a:solidFill>
                  <a:schemeClr val="tx1"/>
                </a:solidFill>
                <a:cs typeface="Segoe UI Semilight"/>
              </a:rPr>
              <a:t>Platform-as-a-service (PaaS) offering for building and deploying highly available cloud apps </a:t>
            </a:r>
            <a:br>
              <a:rPr lang="en-US" sz="2000" dirty="0">
                <a:solidFill>
                  <a:schemeClr val="tx1"/>
                </a:solidFill>
                <a:cs typeface="Segoe UI Semilight"/>
              </a:rPr>
            </a:br>
            <a:r>
              <a:rPr lang="en-US" sz="2000" dirty="0">
                <a:solidFill>
                  <a:schemeClr val="tx1"/>
                </a:solidFill>
                <a:cs typeface="Segoe UI Semilight"/>
              </a:rPr>
              <a:t>for web and mobile</a:t>
            </a:r>
          </a:p>
          <a:p>
            <a:pPr>
              <a:spcBef>
                <a:spcPts val="1200"/>
              </a:spcBef>
              <a:spcAft>
                <a:spcPts val="300"/>
              </a:spcAft>
            </a:pPr>
            <a:r>
              <a:rPr lang="en-US" sz="2000" dirty="0">
                <a:solidFill>
                  <a:schemeClr val="tx1"/>
                </a:solidFill>
                <a:cs typeface="Segoe UI Semilight"/>
              </a:rPr>
              <a:t>Platform handles infrastructure so developers focus on core web apps and services</a:t>
            </a:r>
          </a:p>
          <a:p>
            <a:pPr>
              <a:spcBef>
                <a:spcPts val="1200"/>
              </a:spcBef>
              <a:spcAft>
                <a:spcPts val="300"/>
              </a:spcAft>
            </a:pPr>
            <a:r>
              <a:rPr lang="en-US" sz="2000" dirty="0">
                <a:solidFill>
                  <a:schemeClr val="tx1"/>
                </a:solidFill>
                <a:cs typeface="Segoe UI Semilight"/>
              </a:rPr>
              <a:t>Developer productivity using .NET, .NET Core, Java, Python and a host of others</a:t>
            </a:r>
          </a:p>
          <a:p>
            <a:pPr>
              <a:spcBef>
                <a:spcPts val="1200"/>
              </a:spcBef>
              <a:spcAft>
                <a:spcPts val="300"/>
              </a:spcAft>
            </a:pPr>
            <a:r>
              <a:rPr lang="en-US" sz="2000" dirty="0">
                <a:solidFill>
                  <a:schemeClr val="tx1"/>
                </a:solidFill>
                <a:cs typeface="Segoe UI Semilight"/>
              </a:rPr>
              <a:t>Provides enterprise-grade security and compliance</a:t>
            </a:r>
          </a:p>
        </p:txBody>
      </p:sp>
      <p:pic>
        <p:nvPicPr>
          <p:cNvPr id="6" name="Picture 5" descr="Development tools : .NET, Node.js, PHP, Java, Python, HTML and Custom Windows or Linux Container">
            <a:extLst>
              <a:ext uri="{FF2B5EF4-FFF2-40B4-BE49-F238E27FC236}">
                <a16:creationId xmlns:a16="http://schemas.microsoft.com/office/drawing/2014/main" id="{C4D920C6-7A49-489B-9265-C0E1B22C92A9}"/>
              </a:ext>
            </a:extLst>
          </p:cNvPr>
          <p:cNvPicPr>
            <a:picLocks noChangeAspect="1"/>
          </p:cNvPicPr>
          <p:nvPr/>
        </p:nvPicPr>
        <p:blipFill>
          <a:blip r:embed="rId3"/>
          <a:stretch>
            <a:fillRect/>
          </a:stretch>
        </p:blipFill>
        <p:spPr>
          <a:xfrm>
            <a:off x="708025" y="1427957"/>
            <a:ext cx="10829925" cy="1295400"/>
          </a:xfrm>
          <a:prstGeom prst="rect">
            <a:avLst/>
          </a:prstGeom>
        </p:spPr>
      </p:pic>
    </p:spTree>
    <p:extLst>
      <p:ext uri="{BB962C8B-B14F-4D97-AF65-F5344CB8AC3E}">
        <p14:creationId xmlns:p14="http://schemas.microsoft.com/office/powerpoint/2010/main" val="9467316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6F7D4-A10D-4CEB-8507-7729B45F09AC}"/>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Create an App Service</a:t>
            </a:r>
          </a:p>
        </p:txBody>
      </p:sp>
      <p:sp>
        <p:nvSpPr>
          <p:cNvPr id="7" name="Rectangle 6">
            <a:extLst>
              <a:ext uri="{FF2B5EF4-FFF2-40B4-BE49-F238E27FC236}">
                <a16:creationId xmlns:a16="http://schemas.microsoft.com/office/drawing/2014/main" id="{BE0013CD-E608-4D87-8B1C-71A250588B67}"/>
              </a:ext>
            </a:extLst>
          </p:cNvPr>
          <p:cNvSpPr/>
          <p:nvPr/>
        </p:nvSpPr>
        <p:spPr>
          <a:xfrm>
            <a:off x="427038" y="1192215"/>
            <a:ext cx="5122862" cy="529860"/>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marL="0" lvl="0" indent="0" algn="l" defTabSz="711200">
              <a:spcBef>
                <a:spcPct val="0"/>
              </a:spcBef>
              <a:spcAft>
                <a:spcPct val="35000"/>
              </a:spcAft>
              <a:buNone/>
            </a:pPr>
            <a:r>
              <a:rPr lang="en-US" sz="2000" kern="1200" dirty="0">
                <a:solidFill>
                  <a:schemeClr val="tx1"/>
                </a:solidFill>
              </a:rPr>
              <a:t>Name must be unique</a:t>
            </a:r>
            <a:endParaRPr lang="en-IN" sz="2000" kern="1200" dirty="0">
              <a:solidFill>
                <a:schemeClr val="tx1"/>
              </a:solidFill>
            </a:endParaRPr>
          </a:p>
        </p:txBody>
      </p:sp>
      <p:sp>
        <p:nvSpPr>
          <p:cNvPr id="8" name="Rectangle 7">
            <a:extLst>
              <a:ext uri="{FF2B5EF4-FFF2-40B4-BE49-F238E27FC236}">
                <a16:creationId xmlns:a16="http://schemas.microsoft.com/office/drawing/2014/main" id="{35EF41C1-5F0C-4B67-94A8-5A187CBF96C4}"/>
              </a:ext>
            </a:extLst>
          </p:cNvPr>
          <p:cNvSpPr/>
          <p:nvPr/>
        </p:nvSpPr>
        <p:spPr>
          <a:xfrm>
            <a:off x="427038" y="1904739"/>
            <a:ext cx="5122862" cy="883100"/>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marL="0" lvl="0" indent="0" algn="l" defTabSz="711200">
              <a:spcBef>
                <a:spcPct val="0"/>
              </a:spcBef>
              <a:spcAft>
                <a:spcPct val="35000"/>
              </a:spcAft>
              <a:buNone/>
            </a:pPr>
            <a:r>
              <a:rPr lang="en-US" sz="2000" kern="1200" dirty="0">
                <a:solidFill>
                  <a:schemeClr val="tx1"/>
                </a:solidFill>
              </a:rPr>
              <a:t>Access using </a:t>
            </a:r>
            <a:r>
              <a:rPr lang="en-US" sz="2000" i="1" kern="1200" dirty="0">
                <a:solidFill>
                  <a:schemeClr val="tx1"/>
                </a:solidFill>
              </a:rPr>
              <a:t>azurewebsites.net – </a:t>
            </a:r>
            <a:r>
              <a:rPr lang="en-US" sz="2000" kern="1200" dirty="0">
                <a:solidFill>
                  <a:schemeClr val="tx1"/>
                </a:solidFill>
              </a:rPr>
              <a:t>can map to a custom domain</a:t>
            </a:r>
            <a:endParaRPr lang="en-IN" sz="2000" kern="1200" dirty="0">
              <a:solidFill>
                <a:schemeClr val="tx1"/>
              </a:solidFill>
            </a:endParaRPr>
          </a:p>
        </p:txBody>
      </p:sp>
      <p:sp>
        <p:nvSpPr>
          <p:cNvPr id="9" name="Rectangle 8">
            <a:extLst>
              <a:ext uri="{FF2B5EF4-FFF2-40B4-BE49-F238E27FC236}">
                <a16:creationId xmlns:a16="http://schemas.microsoft.com/office/drawing/2014/main" id="{A15791AE-389A-4934-9DA1-3E869CF2958C}"/>
              </a:ext>
            </a:extLst>
          </p:cNvPr>
          <p:cNvSpPr/>
          <p:nvPr/>
        </p:nvSpPr>
        <p:spPr>
          <a:xfrm>
            <a:off x="427038" y="2970503"/>
            <a:ext cx="5122862" cy="529860"/>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marL="0" lvl="0" indent="0" algn="l" defTabSz="711200">
              <a:spcBef>
                <a:spcPct val="0"/>
              </a:spcBef>
              <a:spcAft>
                <a:spcPct val="35000"/>
              </a:spcAft>
              <a:buNone/>
            </a:pPr>
            <a:r>
              <a:rPr lang="en-US" sz="2000" kern="1200" dirty="0">
                <a:solidFill>
                  <a:schemeClr val="tx1"/>
                </a:solidFill>
              </a:rPr>
              <a:t>Publish Code (Runtime Stack) </a:t>
            </a:r>
            <a:endParaRPr lang="en-IN" sz="2000" kern="1200" dirty="0">
              <a:solidFill>
                <a:schemeClr val="tx1"/>
              </a:solidFill>
            </a:endParaRPr>
          </a:p>
        </p:txBody>
      </p:sp>
      <p:sp>
        <p:nvSpPr>
          <p:cNvPr id="11" name="Rectangle 10">
            <a:extLst>
              <a:ext uri="{FF2B5EF4-FFF2-40B4-BE49-F238E27FC236}">
                <a16:creationId xmlns:a16="http://schemas.microsoft.com/office/drawing/2014/main" id="{900AA868-E8C0-4E58-A73B-E82C63DC546D}"/>
              </a:ext>
            </a:extLst>
          </p:cNvPr>
          <p:cNvSpPr/>
          <p:nvPr/>
        </p:nvSpPr>
        <p:spPr>
          <a:xfrm>
            <a:off x="427038" y="3683027"/>
            <a:ext cx="5122862" cy="529860"/>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marL="0" lvl="0" indent="0" algn="l" defTabSz="711200">
              <a:spcBef>
                <a:spcPct val="0"/>
              </a:spcBef>
              <a:spcAft>
                <a:spcPct val="35000"/>
              </a:spcAft>
              <a:buNone/>
            </a:pPr>
            <a:r>
              <a:rPr lang="en-US" sz="2000" kern="1200" dirty="0">
                <a:solidFill>
                  <a:schemeClr val="tx1"/>
                </a:solidFill>
              </a:rPr>
              <a:t>Publish Docker Container </a:t>
            </a:r>
            <a:endParaRPr lang="en-IN" sz="2000" kern="1200" dirty="0">
              <a:solidFill>
                <a:schemeClr val="tx1"/>
              </a:solidFill>
            </a:endParaRPr>
          </a:p>
        </p:txBody>
      </p:sp>
      <p:sp>
        <p:nvSpPr>
          <p:cNvPr id="12" name="Rectangle 11">
            <a:extLst>
              <a:ext uri="{FF2B5EF4-FFF2-40B4-BE49-F238E27FC236}">
                <a16:creationId xmlns:a16="http://schemas.microsoft.com/office/drawing/2014/main" id="{73264C0C-40B4-4342-BD6C-CF7BCF25B801}"/>
              </a:ext>
            </a:extLst>
          </p:cNvPr>
          <p:cNvSpPr/>
          <p:nvPr/>
        </p:nvSpPr>
        <p:spPr>
          <a:xfrm>
            <a:off x="427038" y="4395551"/>
            <a:ext cx="5122862" cy="529860"/>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marL="0" lvl="0" indent="0" algn="l" defTabSz="711200">
              <a:spcBef>
                <a:spcPct val="0"/>
              </a:spcBef>
              <a:spcAft>
                <a:spcPct val="35000"/>
              </a:spcAft>
              <a:buNone/>
            </a:pPr>
            <a:r>
              <a:rPr lang="en-US" sz="2000" kern="1200" dirty="0">
                <a:solidFill>
                  <a:schemeClr val="tx1"/>
                </a:solidFill>
              </a:rPr>
              <a:t>Linux or Windows</a:t>
            </a:r>
            <a:endParaRPr lang="en-IN" sz="2000" kern="1200" dirty="0">
              <a:solidFill>
                <a:schemeClr val="tx1"/>
              </a:solidFill>
            </a:endParaRPr>
          </a:p>
        </p:txBody>
      </p:sp>
      <p:sp>
        <p:nvSpPr>
          <p:cNvPr id="13" name="Rectangle 12">
            <a:extLst>
              <a:ext uri="{FF2B5EF4-FFF2-40B4-BE49-F238E27FC236}">
                <a16:creationId xmlns:a16="http://schemas.microsoft.com/office/drawing/2014/main" id="{3CD48C92-B9CE-4B52-A857-FCEAE788EA27}"/>
              </a:ext>
            </a:extLst>
          </p:cNvPr>
          <p:cNvSpPr/>
          <p:nvPr/>
        </p:nvSpPr>
        <p:spPr>
          <a:xfrm>
            <a:off x="427038" y="5108075"/>
            <a:ext cx="5122862" cy="529860"/>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marL="0" lvl="0" indent="0" algn="l" defTabSz="711200">
              <a:spcBef>
                <a:spcPct val="0"/>
              </a:spcBef>
              <a:spcAft>
                <a:spcPct val="35000"/>
              </a:spcAft>
              <a:buNone/>
            </a:pPr>
            <a:r>
              <a:rPr lang="en-US" sz="2000" kern="1200" dirty="0">
                <a:solidFill>
                  <a:schemeClr val="tx1"/>
                </a:solidFill>
              </a:rPr>
              <a:t>Region closest to your users</a:t>
            </a:r>
            <a:endParaRPr lang="en-IN" sz="2000" kern="1200" dirty="0">
              <a:solidFill>
                <a:schemeClr val="tx1"/>
              </a:solidFill>
            </a:endParaRPr>
          </a:p>
        </p:txBody>
      </p:sp>
      <p:sp>
        <p:nvSpPr>
          <p:cNvPr id="14" name="Rectangle 13">
            <a:extLst>
              <a:ext uri="{FF2B5EF4-FFF2-40B4-BE49-F238E27FC236}">
                <a16:creationId xmlns:a16="http://schemas.microsoft.com/office/drawing/2014/main" id="{821E5E01-714F-4DF4-9572-E0842DAE1E75}"/>
              </a:ext>
            </a:extLst>
          </p:cNvPr>
          <p:cNvSpPr/>
          <p:nvPr/>
        </p:nvSpPr>
        <p:spPr>
          <a:xfrm>
            <a:off x="427038" y="5820600"/>
            <a:ext cx="5122862" cy="529860"/>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marL="0" lvl="0" indent="0" algn="l" defTabSz="711200">
              <a:spcBef>
                <a:spcPct val="0"/>
              </a:spcBef>
              <a:spcAft>
                <a:spcPct val="35000"/>
              </a:spcAft>
              <a:buNone/>
            </a:pPr>
            <a:r>
              <a:rPr lang="en-US" sz="2000" kern="1200" dirty="0">
                <a:solidFill>
                  <a:schemeClr val="tx1"/>
                </a:solidFill>
              </a:rPr>
              <a:t>App Service Plan</a:t>
            </a:r>
            <a:endParaRPr lang="en-IN" sz="2000" kern="1200" dirty="0">
              <a:solidFill>
                <a:schemeClr val="tx1"/>
              </a:solidFill>
            </a:endParaRPr>
          </a:p>
        </p:txBody>
      </p:sp>
      <p:sp>
        <p:nvSpPr>
          <p:cNvPr id="6" name="Rectangle 5">
            <a:extLst>
              <a:ext uri="{FF2B5EF4-FFF2-40B4-BE49-F238E27FC236}">
                <a16:creationId xmlns:a16="http://schemas.microsoft.com/office/drawing/2014/main" id="{50D585D3-F252-4CA8-BDC7-4690FA3F0D22}"/>
              </a:ext>
              <a:ext uri="{C183D7F6-B498-43B3-948B-1728B52AA6E4}">
                <adec:decorative xmlns:adec="http://schemas.microsoft.com/office/drawing/2017/decorative" val="1"/>
              </a:ext>
            </a:extLst>
          </p:cNvPr>
          <p:cNvSpPr/>
          <p:nvPr/>
        </p:nvSpPr>
        <p:spPr bwMode="auto">
          <a:xfrm>
            <a:off x="5705475" y="1192213"/>
            <a:ext cx="6303962"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solidFill>
                <a:schemeClr val="tx1"/>
              </a:solidFill>
              <a:ea typeface="Segoe UI" pitchFamily="34" charset="0"/>
              <a:cs typeface="Segoe UI" pitchFamily="34" charset="0"/>
            </a:endParaRPr>
          </a:p>
        </p:txBody>
      </p:sp>
      <p:pic>
        <p:nvPicPr>
          <p:cNvPr id="10" name="Picture 2" descr="Screenshot of the Create Web App configuration page including the Publish radio button for Code or Docker Image">
            <a:extLst>
              <a:ext uri="{FF2B5EF4-FFF2-40B4-BE49-F238E27FC236}">
                <a16:creationId xmlns:a16="http://schemas.microsoft.com/office/drawing/2014/main" id="{A010D84E-3F0F-47F1-AE94-5AADF29E75CD}"/>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6156136" y="1264559"/>
            <a:ext cx="5402640" cy="5070476"/>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550852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Deployment Slots</a:t>
            </a:r>
          </a:p>
        </p:txBody>
      </p:sp>
      <p:sp>
        <p:nvSpPr>
          <p:cNvPr id="16" name="Rectangle 15">
            <a:extLst>
              <a:ext uri="{FF2B5EF4-FFF2-40B4-BE49-F238E27FC236}">
                <a16:creationId xmlns:a16="http://schemas.microsoft.com/office/drawing/2014/main" id="{051F3A97-0D1D-4081-B6A1-D3199691C85C}"/>
              </a:ext>
              <a:ext uri="{C183D7F6-B498-43B3-948B-1728B52AA6E4}">
                <adec:decorative xmlns:adec="http://schemas.microsoft.com/office/drawing/2017/decorative" val="1"/>
              </a:ext>
            </a:extLst>
          </p:cNvPr>
          <p:cNvSpPr/>
          <p:nvPr/>
        </p:nvSpPr>
        <p:spPr bwMode="auto">
          <a:xfrm>
            <a:off x="430530" y="1192213"/>
            <a:ext cx="6325631" cy="374594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sp>
        <p:nvSpPr>
          <p:cNvPr id="28" name="TextBox 27">
            <a:extLst>
              <a:ext uri="{FF2B5EF4-FFF2-40B4-BE49-F238E27FC236}">
                <a16:creationId xmlns:a16="http://schemas.microsoft.com/office/drawing/2014/main" id="{24495777-FC90-4ADD-9BC1-1CF728448D00}"/>
              </a:ext>
            </a:extLst>
          </p:cNvPr>
          <p:cNvSpPr txBox="1"/>
          <p:nvPr/>
        </p:nvSpPr>
        <p:spPr>
          <a:xfrm>
            <a:off x="726223" y="1413343"/>
            <a:ext cx="4193199" cy="276999"/>
          </a:xfrm>
          <a:prstGeom prst="rect">
            <a:avLst/>
          </a:prstGeom>
          <a:noFill/>
        </p:spPr>
        <p:txBody>
          <a:bodyPr wrap="none" lIns="0" tIns="0" rIns="0" bIns="0" rtlCol="0" anchor="t">
            <a:spAutoFit/>
          </a:bodyPr>
          <a:lstStyle/>
          <a:p>
            <a:pPr>
              <a:spcAft>
                <a:spcPts val="600"/>
              </a:spcAft>
            </a:pPr>
            <a:r>
              <a:rPr lang="en-US" dirty="0">
                <a:latin typeface="+mj-lt"/>
              </a:rPr>
              <a:t>Continuous Deployment with Stage Slot</a:t>
            </a:r>
            <a:endParaRPr lang="en-IN" dirty="0">
              <a:latin typeface="+mj-lt"/>
            </a:endParaRPr>
          </a:p>
        </p:txBody>
      </p:sp>
      <p:grpSp>
        <p:nvGrpSpPr>
          <p:cNvPr id="6" name="Group 5" descr="Graphic showing that two developers are sending information to GitHub. GitHub is sending information to the Staging slot. A production slot is shown which can swap information with the staging slot">
            <a:extLst>
              <a:ext uri="{FF2B5EF4-FFF2-40B4-BE49-F238E27FC236}">
                <a16:creationId xmlns:a16="http://schemas.microsoft.com/office/drawing/2014/main" id="{9136BC3A-A3D0-46F8-A356-4591700530EF}"/>
              </a:ext>
            </a:extLst>
          </p:cNvPr>
          <p:cNvGrpSpPr/>
          <p:nvPr/>
        </p:nvGrpSpPr>
        <p:grpSpPr>
          <a:xfrm>
            <a:off x="732426" y="2150316"/>
            <a:ext cx="5685194" cy="2429358"/>
            <a:chOff x="732426" y="2150316"/>
            <a:chExt cx="5685194" cy="2429358"/>
          </a:xfrm>
        </p:grpSpPr>
        <p:pic>
          <p:nvPicPr>
            <p:cNvPr id="33" name="Picture 32" descr="Icon of a computer screen">
              <a:extLst>
                <a:ext uri="{FF2B5EF4-FFF2-40B4-BE49-F238E27FC236}">
                  <a16:creationId xmlns:a16="http://schemas.microsoft.com/office/drawing/2014/main" id="{422338C3-931A-477F-A772-4CFA3F0A6BE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920209" y="2150316"/>
              <a:ext cx="439465" cy="439465"/>
            </a:xfrm>
            <a:prstGeom prst="rect">
              <a:avLst/>
            </a:prstGeom>
          </p:spPr>
        </p:pic>
        <p:sp>
          <p:nvSpPr>
            <p:cNvPr id="30" name="TextBox 29">
              <a:extLst>
                <a:ext uri="{FF2B5EF4-FFF2-40B4-BE49-F238E27FC236}">
                  <a16:creationId xmlns:a16="http://schemas.microsoft.com/office/drawing/2014/main" id="{BAD85E3F-1479-4FBA-AE7D-216D49243242}"/>
                </a:ext>
              </a:extLst>
            </p:cNvPr>
            <p:cNvSpPr txBox="1"/>
            <p:nvPr/>
          </p:nvSpPr>
          <p:spPr>
            <a:xfrm>
              <a:off x="732426" y="2691418"/>
              <a:ext cx="815031" cy="184666"/>
            </a:xfrm>
            <a:prstGeom prst="rect">
              <a:avLst/>
            </a:prstGeom>
            <a:noFill/>
          </p:spPr>
          <p:txBody>
            <a:bodyPr wrap="none" lIns="0" tIns="0" rIns="0" bIns="0" rtlCol="0" anchor="t">
              <a:spAutoFit/>
            </a:bodyPr>
            <a:lstStyle/>
            <a:p>
              <a:pPr>
                <a:spcAft>
                  <a:spcPts val="600"/>
                </a:spcAft>
              </a:pPr>
              <a:r>
                <a:rPr lang="en-US" sz="1200" dirty="0"/>
                <a:t>Developer 1</a:t>
              </a:r>
              <a:endParaRPr lang="en-IN" sz="1200" dirty="0"/>
            </a:p>
          </p:txBody>
        </p:sp>
        <p:cxnSp>
          <p:nvCxnSpPr>
            <p:cNvPr id="24" name="Straight Arrow Connector 23">
              <a:extLst>
                <a:ext uri="{FF2B5EF4-FFF2-40B4-BE49-F238E27FC236}">
                  <a16:creationId xmlns:a16="http://schemas.microsoft.com/office/drawing/2014/main" id="{6B473FA1-0CCF-4C54-874B-A7D2052F1FEE}"/>
                </a:ext>
              </a:extLst>
            </p:cNvPr>
            <p:cNvCxnSpPr>
              <a:cxnSpLocks/>
            </p:cNvCxnSpPr>
            <p:nvPr/>
          </p:nvCxnSpPr>
          <p:spPr>
            <a:xfrm>
              <a:off x="1695135" y="2531740"/>
              <a:ext cx="594481" cy="721607"/>
            </a:xfrm>
            <a:prstGeom prst="straightConnector1">
              <a:avLst/>
            </a:prstGeom>
            <a:ln w="19050">
              <a:solidFill>
                <a:schemeClr val="bg1">
                  <a:lumMod val="65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pic>
          <p:nvPicPr>
            <p:cNvPr id="34" name="Picture 33" descr="Icon of a computer screen">
              <a:extLst>
                <a:ext uri="{FF2B5EF4-FFF2-40B4-BE49-F238E27FC236}">
                  <a16:creationId xmlns:a16="http://schemas.microsoft.com/office/drawing/2014/main" id="{69465FAC-5D88-4C9A-B952-D5CE1C4D4BB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920209" y="3839260"/>
              <a:ext cx="439465" cy="439465"/>
            </a:xfrm>
            <a:prstGeom prst="rect">
              <a:avLst/>
            </a:prstGeom>
          </p:spPr>
        </p:pic>
        <p:sp>
          <p:nvSpPr>
            <p:cNvPr id="31" name="TextBox 30">
              <a:extLst>
                <a:ext uri="{FF2B5EF4-FFF2-40B4-BE49-F238E27FC236}">
                  <a16:creationId xmlns:a16="http://schemas.microsoft.com/office/drawing/2014/main" id="{7E02D88C-4EB6-430A-B968-E2DF21DD5FAA}"/>
                </a:ext>
              </a:extLst>
            </p:cNvPr>
            <p:cNvSpPr txBox="1"/>
            <p:nvPr/>
          </p:nvSpPr>
          <p:spPr>
            <a:xfrm>
              <a:off x="732426" y="4395008"/>
              <a:ext cx="815031" cy="184666"/>
            </a:xfrm>
            <a:prstGeom prst="rect">
              <a:avLst/>
            </a:prstGeom>
            <a:noFill/>
          </p:spPr>
          <p:txBody>
            <a:bodyPr wrap="none" lIns="0" tIns="0" rIns="0" bIns="0" rtlCol="0" anchor="t">
              <a:spAutoFit/>
            </a:bodyPr>
            <a:lstStyle/>
            <a:p>
              <a:pPr>
                <a:spcAft>
                  <a:spcPts val="600"/>
                </a:spcAft>
              </a:pPr>
              <a:r>
                <a:rPr lang="en-US" sz="1200" dirty="0"/>
                <a:t>Developer 2</a:t>
              </a:r>
              <a:endParaRPr lang="en-IN" sz="1200" dirty="0"/>
            </a:p>
          </p:txBody>
        </p:sp>
        <p:cxnSp>
          <p:nvCxnSpPr>
            <p:cNvPr id="25" name="Straight Arrow Connector 24">
              <a:extLst>
                <a:ext uri="{FF2B5EF4-FFF2-40B4-BE49-F238E27FC236}">
                  <a16:creationId xmlns:a16="http://schemas.microsoft.com/office/drawing/2014/main" id="{B957E471-FAC7-4806-AE58-5BC3B624DC3E}"/>
                </a:ext>
              </a:extLst>
            </p:cNvPr>
            <p:cNvCxnSpPr>
              <a:cxnSpLocks/>
            </p:cNvCxnSpPr>
            <p:nvPr/>
          </p:nvCxnSpPr>
          <p:spPr>
            <a:xfrm flipV="1">
              <a:off x="1695135" y="3482506"/>
              <a:ext cx="596086" cy="723427"/>
            </a:xfrm>
            <a:prstGeom prst="straightConnector1">
              <a:avLst/>
            </a:prstGeom>
            <a:ln w="19050">
              <a:solidFill>
                <a:schemeClr val="bg1">
                  <a:lumMod val="65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83CECAF0-351E-45A8-9D58-DECAB50EB51A}"/>
                </a:ext>
              </a:extLst>
            </p:cNvPr>
            <p:cNvSpPr/>
            <p:nvPr/>
          </p:nvSpPr>
          <p:spPr bwMode="auto">
            <a:xfrm>
              <a:off x="2431298" y="2820568"/>
              <a:ext cx="992869" cy="992869"/>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defTabSz="932472" fontAlgn="base">
                <a:spcBef>
                  <a:spcPct val="0"/>
                </a:spcBef>
                <a:spcAft>
                  <a:spcPct val="0"/>
                </a:spcAft>
              </a:pPr>
              <a:r>
                <a:rPr lang="en-US" sz="1100" dirty="0">
                  <a:solidFill>
                    <a:schemeClr val="bg1"/>
                  </a:solidFill>
                </a:rPr>
                <a:t>GitHub</a:t>
              </a:r>
              <a:endParaRPr lang="en-IN" sz="1100" dirty="0">
                <a:solidFill>
                  <a:schemeClr val="bg1"/>
                </a:solidFill>
              </a:endParaRPr>
            </a:p>
          </p:txBody>
        </p:sp>
        <p:pic>
          <p:nvPicPr>
            <p:cNvPr id="27" name="Picture 10" descr="Github character silhouette | Free Icon">
              <a:extLst>
                <a:ext uri="{FF2B5EF4-FFF2-40B4-BE49-F238E27FC236}">
                  <a16:creationId xmlns:a16="http://schemas.microsoft.com/office/drawing/2014/main" id="{F15CB571-A511-4F1D-91EB-839FF3B84B0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36475" y="2914748"/>
              <a:ext cx="582514" cy="582514"/>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a:extLst>
                <a:ext uri="{FF2B5EF4-FFF2-40B4-BE49-F238E27FC236}">
                  <a16:creationId xmlns:a16="http://schemas.microsoft.com/office/drawing/2014/main" id="{FD256EC4-11B0-4D6F-A9E6-BF3ACC654418}"/>
                </a:ext>
              </a:extLst>
            </p:cNvPr>
            <p:cNvCxnSpPr>
              <a:cxnSpLocks/>
            </p:cNvCxnSpPr>
            <p:nvPr/>
          </p:nvCxnSpPr>
          <p:spPr>
            <a:xfrm>
              <a:off x="3481368" y="3317002"/>
              <a:ext cx="404556" cy="0"/>
            </a:xfrm>
            <a:prstGeom prst="straightConnector1">
              <a:avLst/>
            </a:prstGeom>
            <a:ln w="19050">
              <a:solidFill>
                <a:schemeClr val="bg1">
                  <a:lumMod val="65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pic>
          <p:nvPicPr>
            <p:cNvPr id="35" name="Picture 34" descr="Icons of a series of circles with rings enclosing a bigger circle at the centre">
              <a:extLst>
                <a:ext uri="{FF2B5EF4-FFF2-40B4-BE49-F238E27FC236}">
                  <a16:creationId xmlns:a16="http://schemas.microsoft.com/office/drawing/2014/main" id="{5FAE832C-18C8-4464-9589-C477810AA44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67369" y="2999117"/>
              <a:ext cx="439465" cy="439465"/>
            </a:xfrm>
            <a:prstGeom prst="rect">
              <a:avLst/>
            </a:prstGeom>
          </p:spPr>
        </p:pic>
        <p:sp>
          <p:nvSpPr>
            <p:cNvPr id="32" name="TextBox 31">
              <a:extLst>
                <a:ext uri="{FF2B5EF4-FFF2-40B4-BE49-F238E27FC236}">
                  <a16:creationId xmlns:a16="http://schemas.microsoft.com/office/drawing/2014/main" id="{5ECCA94C-8C05-4014-B47E-45369E2C3B18}"/>
                </a:ext>
              </a:extLst>
            </p:cNvPr>
            <p:cNvSpPr txBox="1"/>
            <p:nvPr/>
          </p:nvSpPr>
          <p:spPr>
            <a:xfrm>
              <a:off x="4229883" y="3554220"/>
              <a:ext cx="514436" cy="184666"/>
            </a:xfrm>
            <a:prstGeom prst="rect">
              <a:avLst/>
            </a:prstGeom>
            <a:noFill/>
          </p:spPr>
          <p:txBody>
            <a:bodyPr wrap="none" lIns="0" tIns="0" rIns="0" bIns="0" rtlCol="0" anchor="t">
              <a:spAutoFit/>
            </a:bodyPr>
            <a:lstStyle/>
            <a:p>
              <a:pPr>
                <a:spcAft>
                  <a:spcPts val="600"/>
                </a:spcAft>
              </a:pPr>
              <a:r>
                <a:rPr lang="en-US" sz="1200" dirty="0"/>
                <a:t>Staging</a:t>
              </a:r>
              <a:endParaRPr lang="en-IN" sz="1200" dirty="0"/>
            </a:p>
          </p:txBody>
        </p:sp>
        <p:cxnSp>
          <p:nvCxnSpPr>
            <p:cNvPr id="43" name="Straight Arrow Connector 42">
              <a:extLst>
                <a:ext uri="{FF2B5EF4-FFF2-40B4-BE49-F238E27FC236}">
                  <a16:creationId xmlns:a16="http://schemas.microsoft.com/office/drawing/2014/main" id="{0DD06C0D-211E-42C7-9ADA-002C29D65FCA}"/>
                </a:ext>
              </a:extLst>
            </p:cNvPr>
            <p:cNvCxnSpPr>
              <a:cxnSpLocks/>
            </p:cNvCxnSpPr>
            <p:nvPr/>
          </p:nvCxnSpPr>
          <p:spPr>
            <a:xfrm>
              <a:off x="5041106" y="3317002"/>
              <a:ext cx="440532" cy="0"/>
            </a:xfrm>
            <a:prstGeom prst="straightConnector1">
              <a:avLst/>
            </a:prstGeom>
            <a:ln w="19050">
              <a:solidFill>
                <a:srgbClr val="FF000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449D2DCC-56F0-4CCB-960C-1A865D9DC543}"/>
                </a:ext>
              </a:extLst>
            </p:cNvPr>
            <p:cNvSpPr txBox="1"/>
            <p:nvPr/>
          </p:nvSpPr>
          <p:spPr>
            <a:xfrm>
              <a:off x="5094301" y="3023188"/>
              <a:ext cx="358624" cy="184666"/>
            </a:xfrm>
            <a:prstGeom prst="rect">
              <a:avLst/>
            </a:prstGeom>
            <a:noFill/>
          </p:spPr>
          <p:txBody>
            <a:bodyPr wrap="none" lIns="0" tIns="0" rIns="0" bIns="0" rtlCol="0" anchor="t">
              <a:spAutoFit/>
            </a:bodyPr>
            <a:lstStyle/>
            <a:p>
              <a:pPr>
                <a:spcAft>
                  <a:spcPts val="600"/>
                </a:spcAft>
              </a:pPr>
              <a:r>
                <a:rPr lang="en-US" sz="1200" dirty="0">
                  <a:solidFill>
                    <a:srgbClr val="FF0000"/>
                  </a:solidFill>
                </a:rPr>
                <a:t>Swap</a:t>
              </a:r>
              <a:endParaRPr lang="en-IN" sz="1200" dirty="0">
                <a:solidFill>
                  <a:srgbClr val="FF0000"/>
                </a:solidFill>
              </a:endParaRPr>
            </a:p>
          </p:txBody>
        </p:sp>
        <p:pic>
          <p:nvPicPr>
            <p:cNvPr id="37" name="Picture 36" descr="Icons of a series of circles with rings enclosing a bigger circle at the centre">
              <a:extLst>
                <a:ext uri="{FF2B5EF4-FFF2-40B4-BE49-F238E27FC236}">
                  <a16:creationId xmlns:a16="http://schemas.microsoft.com/office/drawing/2014/main" id="{8C3A0944-6B92-4023-8118-B38A6AFC4E9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27017" y="2999117"/>
              <a:ext cx="439465" cy="439465"/>
            </a:xfrm>
            <a:prstGeom prst="rect">
              <a:avLst/>
            </a:prstGeom>
          </p:spPr>
        </p:pic>
        <p:sp>
          <p:nvSpPr>
            <p:cNvPr id="40" name="TextBox 39">
              <a:extLst>
                <a:ext uri="{FF2B5EF4-FFF2-40B4-BE49-F238E27FC236}">
                  <a16:creationId xmlns:a16="http://schemas.microsoft.com/office/drawing/2014/main" id="{2A4315AE-DC6A-4887-9F59-29BA5EBA7DF5}"/>
                </a:ext>
              </a:extLst>
            </p:cNvPr>
            <p:cNvSpPr txBox="1"/>
            <p:nvPr/>
          </p:nvSpPr>
          <p:spPr>
            <a:xfrm>
              <a:off x="5675878" y="3554220"/>
              <a:ext cx="741742" cy="184666"/>
            </a:xfrm>
            <a:prstGeom prst="rect">
              <a:avLst/>
            </a:prstGeom>
            <a:noFill/>
          </p:spPr>
          <p:txBody>
            <a:bodyPr wrap="none" lIns="0" tIns="0" rIns="0" bIns="0" rtlCol="0" anchor="t">
              <a:spAutoFit/>
            </a:bodyPr>
            <a:lstStyle/>
            <a:p>
              <a:pPr>
                <a:spcAft>
                  <a:spcPts val="600"/>
                </a:spcAft>
              </a:pPr>
              <a:r>
                <a:rPr lang="en-US" sz="1200" dirty="0"/>
                <a:t>Production</a:t>
              </a:r>
              <a:endParaRPr lang="en-IN" sz="1200" dirty="0"/>
            </a:p>
          </p:txBody>
        </p:sp>
      </p:grpSp>
      <p:graphicFrame>
        <p:nvGraphicFramePr>
          <p:cNvPr id="3" name="Table 6">
            <a:extLst>
              <a:ext uri="{FF2B5EF4-FFF2-40B4-BE49-F238E27FC236}">
                <a16:creationId xmlns:a16="http://schemas.microsoft.com/office/drawing/2014/main" id="{F840DE11-44FA-42CB-B12E-5E601ECC6978}"/>
              </a:ext>
            </a:extLst>
          </p:cNvPr>
          <p:cNvGraphicFramePr>
            <a:graphicFrameLocks noGrp="1"/>
          </p:cNvGraphicFramePr>
          <p:nvPr>
            <p:extLst>
              <p:ext uri="{D42A27DB-BD31-4B8C-83A1-F6EECF244321}">
                <p14:modId xmlns:p14="http://schemas.microsoft.com/office/powerpoint/2010/main" val="3244733599"/>
              </p:ext>
            </p:extLst>
          </p:nvPr>
        </p:nvGraphicFramePr>
        <p:xfrm>
          <a:off x="6933999" y="1193801"/>
          <a:ext cx="5075438" cy="3744355"/>
        </p:xfrm>
        <a:graphic>
          <a:graphicData uri="http://schemas.openxmlformats.org/drawingml/2006/table">
            <a:tbl>
              <a:tblPr firstRow="1" bandRow="1">
                <a:tableStyleId>{5C22544A-7EE6-4342-B048-85BDC9FD1C3A}</a:tableStyleId>
              </a:tblPr>
              <a:tblGrid>
                <a:gridCol w="2537719">
                  <a:extLst>
                    <a:ext uri="{9D8B030D-6E8A-4147-A177-3AD203B41FA5}">
                      <a16:colId xmlns:a16="http://schemas.microsoft.com/office/drawing/2014/main" val="1289156279"/>
                    </a:ext>
                  </a:extLst>
                </a:gridCol>
                <a:gridCol w="2537719">
                  <a:extLst>
                    <a:ext uri="{9D8B030D-6E8A-4147-A177-3AD203B41FA5}">
                      <a16:colId xmlns:a16="http://schemas.microsoft.com/office/drawing/2014/main" val="2759990731"/>
                    </a:ext>
                  </a:extLst>
                </a:gridCol>
              </a:tblGrid>
              <a:tr h="748871">
                <a:tc>
                  <a:txBody>
                    <a:bodyPr/>
                    <a:lstStyle/>
                    <a:p>
                      <a:pPr algn="l"/>
                      <a:r>
                        <a:rPr lang="en-US" sz="2000" b="0" dirty="0">
                          <a:solidFill>
                            <a:schemeClr val="bg1"/>
                          </a:solidFill>
                          <a:latin typeface="+mj-lt"/>
                        </a:rPr>
                        <a:t>Service Plan</a:t>
                      </a:r>
                    </a:p>
                  </a:txBody>
                  <a:tcPr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a:r>
                        <a:rPr lang="en-US" sz="2000" b="0" dirty="0">
                          <a:solidFill>
                            <a:schemeClr val="bg1"/>
                          </a:solidFill>
                          <a:latin typeface="+mj-lt"/>
                        </a:rPr>
                        <a:t>Slots</a:t>
                      </a:r>
                    </a:p>
                  </a:txBody>
                  <a:tcPr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2897835809"/>
                  </a:ext>
                </a:extLst>
              </a:tr>
              <a:tr h="748871">
                <a:tc>
                  <a:txBody>
                    <a:bodyPr/>
                    <a:lstStyle/>
                    <a:p>
                      <a:pPr algn="l"/>
                      <a:r>
                        <a:rPr lang="en-US" sz="1800" dirty="0">
                          <a:solidFill>
                            <a:schemeClr val="tx1"/>
                          </a:solidFill>
                          <a:latin typeface="+mj-lt"/>
                        </a:rPr>
                        <a:t>Free, Shared, Basic</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rPr>
                        <a:t>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88139117"/>
                  </a:ext>
                </a:extLst>
              </a:tr>
              <a:tr h="748871">
                <a:tc>
                  <a:txBody>
                    <a:bodyPr/>
                    <a:lstStyle/>
                    <a:p>
                      <a:pPr algn="l"/>
                      <a:r>
                        <a:rPr lang="en-US" sz="1800" dirty="0">
                          <a:solidFill>
                            <a:schemeClr val="tx1"/>
                          </a:solidFill>
                          <a:latin typeface="+mj-lt"/>
                        </a:rPr>
                        <a:t>Standard</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rPr>
                        <a:t>Up to 5</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58439219"/>
                  </a:ext>
                </a:extLst>
              </a:tr>
              <a:tr h="748871">
                <a:tc>
                  <a:txBody>
                    <a:bodyPr/>
                    <a:lstStyle/>
                    <a:p>
                      <a:pPr algn="l"/>
                      <a:r>
                        <a:rPr lang="en-US" sz="1800" dirty="0">
                          <a:solidFill>
                            <a:schemeClr val="tx1"/>
                          </a:solidFill>
                          <a:latin typeface="+mj-lt"/>
                        </a:rPr>
                        <a:t>Premium</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rPr>
                        <a:t>Up to 20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98512727"/>
                  </a:ext>
                </a:extLst>
              </a:tr>
              <a:tr h="748871">
                <a:tc>
                  <a:txBody>
                    <a:bodyPr/>
                    <a:lstStyle/>
                    <a:p>
                      <a:pPr algn="l"/>
                      <a:r>
                        <a:rPr lang="en-US" sz="1800" dirty="0">
                          <a:solidFill>
                            <a:schemeClr val="tx1"/>
                          </a:solidFill>
                          <a:latin typeface="+mj-lt"/>
                        </a:rPr>
                        <a:t>Isolated</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rPr>
                        <a:t>Up to 20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2684497"/>
                  </a:ext>
                </a:extLst>
              </a:tr>
            </a:tbl>
          </a:graphicData>
        </a:graphic>
      </p:graphicFrame>
      <p:sp>
        <p:nvSpPr>
          <p:cNvPr id="9" name="Freeform: Shape 8">
            <a:extLst>
              <a:ext uri="{FF2B5EF4-FFF2-40B4-BE49-F238E27FC236}">
                <a16:creationId xmlns:a16="http://schemas.microsoft.com/office/drawing/2014/main" id="{2FA5C646-F393-499F-9F67-33959B7E743E}"/>
              </a:ext>
            </a:extLst>
          </p:cNvPr>
          <p:cNvSpPr/>
          <p:nvPr/>
        </p:nvSpPr>
        <p:spPr>
          <a:xfrm>
            <a:off x="427038" y="5097463"/>
            <a:ext cx="1797212" cy="1264283"/>
          </a:xfrm>
          <a:custGeom>
            <a:avLst/>
            <a:gdLst>
              <a:gd name="connsiteX0" fmla="*/ 0 w 1642285"/>
              <a:gd name="connsiteY0" fmla="*/ 0 h 821142"/>
              <a:gd name="connsiteX1" fmla="*/ 1642285 w 1642285"/>
              <a:gd name="connsiteY1" fmla="*/ 0 h 821142"/>
              <a:gd name="connsiteX2" fmla="*/ 1642285 w 1642285"/>
              <a:gd name="connsiteY2" fmla="*/ 821142 h 821142"/>
              <a:gd name="connsiteX3" fmla="*/ 0 w 1642285"/>
              <a:gd name="connsiteY3" fmla="*/ 821142 h 821142"/>
              <a:gd name="connsiteX4" fmla="*/ 0 w 1642285"/>
              <a:gd name="connsiteY4" fmla="*/ 0 h 821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285" h="821142">
                <a:moveTo>
                  <a:pt x="0" y="0"/>
                </a:moveTo>
                <a:lnTo>
                  <a:pt x="1642285" y="0"/>
                </a:lnTo>
                <a:lnTo>
                  <a:pt x="1642285" y="821142"/>
                </a:lnTo>
                <a:lnTo>
                  <a:pt x="0" y="821142"/>
                </a:lnTo>
                <a:lnTo>
                  <a:pt x="0" y="0"/>
                </a:lnTo>
                <a:close/>
              </a:path>
            </a:pathLst>
          </a:custGeom>
          <a:solidFill>
            <a:schemeClr val="bg1">
              <a:lumMod val="95000"/>
            </a:schemeClr>
          </a:solidFill>
          <a:ln>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t" anchorCtr="0">
            <a:noAutofit/>
          </a:bodyPr>
          <a:lstStyle/>
          <a:p>
            <a:pPr marL="0" lvl="0" indent="0" defTabSz="577850">
              <a:spcBef>
                <a:spcPct val="0"/>
              </a:spcBef>
              <a:spcAft>
                <a:spcPct val="35000"/>
              </a:spcAft>
              <a:buNone/>
            </a:pPr>
            <a:r>
              <a:rPr lang="en-US" sz="1600" kern="1200" dirty="0">
                <a:solidFill>
                  <a:schemeClr val="tx1"/>
                </a:solidFill>
              </a:rPr>
              <a:t>Deploy to a different deployment slots (depends on service plan)</a:t>
            </a:r>
            <a:endParaRPr lang="en-IN" sz="1600" kern="1200" dirty="0">
              <a:solidFill>
                <a:schemeClr val="tx1"/>
              </a:solidFill>
            </a:endParaRPr>
          </a:p>
        </p:txBody>
      </p:sp>
      <p:sp>
        <p:nvSpPr>
          <p:cNvPr id="10" name="Freeform: Shape 9">
            <a:extLst>
              <a:ext uri="{FF2B5EF4-FFF2-40B4-BE49-F238E27FC236}">
                <a16:creationId xmlns:a16="http://schemas.microsoft.com/office/drawing/2014/main" id="{A9BD7FB0-8B02-4C85-AE51-D08E4B844C64}"/>
              </a:ext>
            </a:extLst>
          </p:cNvPr>
          <p:cNvSpPr/>
          <p:nvPr/>
        </p:nvSpPr>
        <p:spPr>
          <a:xfrm>
            <a:off x="2384075" y="5097463"/>
            <a:ext cx="1797212" cy="1264283"/>
          </a:xfrm>
          <a:custGeom>
            <a:avLst/>
            <a:gdLst>
              <a:gd name="connsiteX0" fmla="*/ 0 w 1642285"/>
              <a:gd name="connsiteY0" fmla="*/ 0 h 821142"/>
              <a:gd name="connsiteX1" fmla="*/ 1642285 w 1642285"/>
              <a:gd name="connsiteY1" fmla="*/ 0 h 821142"/>
              <a:gd name="connsiteX2" fmla="*/ 1642285 w 1642285"/>
              <a:gd name="connsiteY2" fmla="*/ 821142 h 821142"/>
              <a:gd name="connsiteX3" fmla="*/ 0 w 1642285"/>
              <a:gd name="connsiteY3" fmla="*/ 821142 h 821142"/>
              <a:gd name="connsiteX4" fmla="*/ 0 w 1642285"/>
              <a:gd name="connsiteY4" fmla="*/ 0 h 821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285" h="821142">
                <a:moveTo>
                  <a:pt x="0" y="0"/>
                </a:moveTo>
                <a:lnTo>
                  <a:pt x="1642285" y="0"/>
                </a:lnTo>
                <a:lnTo>
                  <a:pt x="1642285" y="821142"/>
                </a:lnTo>
                <a:lnTo>
                  <a:pt x="0" y="821142"/>
                </a:lnTo>
                <a:lnTo>
                  <a:pt x="0" y="0"/>
                </a:lnTo>
                <a:close/>
              </a:path>
            </a:pathLst>
          </a:custGeom>
          <a:solidFill>
            <a:schemeClr val="bg1">
              <a:lumMod val="95000"/>
            </a:schemeClr>
          </a:solidFill>
          <a:ln>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t" anchorCtr="0">
            <a:noAutofit/>
          </a:bodyPr>
          <a:lstStyle/>
          <a:p>
            <a:pPr marL="0" lvl="0" indent="0" defTabSz="577850">
              <a:spcBef>
                <a:spcPct val="0"/>
              </a:spcBef>
              <a:spcAft>
                <a:spcPct val="35000"/>
              </a:spcAft>
              <a:buNone/>
            </a:pPr>
            <a:r>
              <a:rPr lang="en-US" sz="1600" kern="1200" dirty="0">
                <a:solidFill>
                  <a:schemeClr val="tx1"/>
                </a:solidFill>
              </a:rPr>
              <a:t>Validate changes before sending to production</a:t>
            </a:r>
            <a:endParaRPr lang="en-IN" sz="1600" kern="1200" dirty="0">
              <a:solidFill>
                <a:schemeClr val="tx1"/>
              </a:solidFill>
            </a:endParaRPr>
          </a:p>
        </p:txBody>
      </p:sp>
      <p:sp>
        <p:nvSpPr>
          <p:cNvPr id="11" name="Freeform: Shape 10">
            <a:extLst>
              <a:ext uri="{FF2B5EF4-FFF2-40B4-BE49-F238E27FC236}">
                <a16:creationId xmlns:a16="http://schemas.microsoft.com/office/drawing/2014/main" id="{ACFC1943-F0E0-417B-B6B1-78246A54224E}"/>
              </a:ext>
            </a:extLst>
          </p:cNvPr>
          <p:cNvSpPr/>
          <p:nvPr/>
        </p:nvSpPr>
        <p:spPr>
          <a:xfrm>
            <a:off x="4341113" y="5097463"/>
            <a:ext cx="1797212" cy="1264283"/>
          </a:xfrm>
          <a:custGeom>
            <a:avLst/>
            <a:gdLst>
              <a:gd name="connsiteX0" fmla="*/ 0 w 1642285"/>
              <a:gd name="connsiteY0" fmla="*/ 0 h 821142"/>
              <a:gd name="connsiteX1" fmla="*/ 1642285 w 1642285"/>
              <a:gd name="connsiteY1" fmla="*/ 0 h 821142"/>
              <a:gd name="connsiteX2" fmla="*/ 1642285 w 1642285"/>
              <a:gd name="connsiteY2" fmla="*/ 821142 h 821142"/>
              <a:gd name="connsiteX3" fmla="*/ 0 w 1642285"/>
              <a:gd name="connsiteY3" fmla="*/ 821142 h 821142"/>
              <a:gd name="connsiteX4" fmla="*/ 0 w 1642285"/>
              <a:gd name="connsiteY4" fmla="*/ 0 h 821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285" h="821142">
                <a:moveTo>
                  <a:pt x="0" y="0"/>
                </a:moveTo>
                <a:lnTo>
                  <a:pt x="1642285" y="0"/>
                </a:lnTo>
                <a:lnTo>
                  <a:pt x="1642285" y="821142"/>
                </a:lnTo>
                <a:lnTo>
                  <a:pt x="0" y="821142"/>
                </a:lnTo>
                <a:lnTo>
                  <a:pt x="0" y="0"/>
                </a:lnTo>
                <a:close/>
              </a:path>
            </a:pathLst>
          </a:custGeom>
          <a:solidFill>
            <a:schemeClr val="bg1">
              <a:lumMod val="95000"/>
            </a:schemeClr>
          </a:solidFill>
          <a:ln>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t" anchorCtr="0">
            <a:noAutofit/>
          </a:bodyPr>
          <a:lstStyle/>
          <a:p>
            <a:pPr marL="0" lvl="0" indent="0" defTabSz="577850">
              <a:spcBef>
                <a:spcPct val="0"/>
              </a:spcBef>
              <a:spcAft>
                <a:spcPct val="35000"/>
              </a:spcAft>
              <a:buNone/>
            </a:pPr>
            <a:r>
              <a:rPr lang="en-US" sz="1600" kern="1200" dirty="0">
                <a:solidFill>
                  <a:schemeClr val="tx1"/>
                </a:solidFill>
              </a:rPr>
              <a:t>Deployment slots are live apps with their own hostnames</a:t>
            </a:r>
            <a:endParaRPr lang="en-IN" sz="1600" kern="1200" dirty="0">
              <a:solidFill>
                <a:schemeClr val="tx1"/>
              </a:solidFill>
            </a:endParaRPr>
          </a:p>
        </p:txBody>
      </p:sp>
      <p:sp>
        <p:nvSpPr>
          <p:cNvPr id="12" name="Freeform: Shape 11">
            <a:extLst>
              <a:ext uri="{FF2B5EF4-FFF2-40B4-BE49-F238E27FC236}">
                <a16:creationId xmlns:a16="http://schemas.microsoft.com/office/drawing/2014/main" id="{514BA59F-2B63-4536-B0E6-69D1F5906669}"/>
              </a:ext>
            </a:extLst>
          </p:cNvPr>
          <p:cNvSpPr/>
          <p:nvPr/>
        </p:nvSpPr>
        <p:spPr>
          <a:xfrm>
            <a:off x="6298150" y="5097463"/>
            <a:ext cx="1797212" cy="1264283"/>
          </a:xfrm>
          <a:custGeom>
            <a:avLst/>
            <a:gdLst>
              <a:gd name="connsiteX0" fmla="*/ 0 w 1642285"/>
              <a:gd name="connsiteY0" fmla="*/ 0 h 821142"/>
              <a:gd name="connsiteX1" fmla="*/ 1642285 w 1642285"/>
              <a:gd name="connsiteY1" fmla="*/ 0 h 821142"/>
              <a:gd name="connsiteX2" fmla="*/ 1642285 w 1642285"/>
              <a:gd name="connsiteY2" fmla="*/ 821142 h 821142"/>
              <a:gd name="connsiteX3" fmla="*/ 0 w 1642285"/>
              <a:gd name="connsiteY3" fmla="*/ 821142 h 821142"/>
              <a:gd name="connsiteX4" fmla="*/ 0 w 1642285"/>
              <a:gd name="connsiteY4" fmla="*/ 0 h 821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285" h="821142">
                <a:moveTo>
                  <a:pt x="0" y="0"/>
                </a:moveTo>
                <a:lnTo>
                  <a:pt x="1642285" y="0"/>
                </a:lnTo>
                <a:lnTo>
                  <a:pt x="1642285" y="821142"/>
                </a:lnTo>
                <a:lnTo>
                  <a:pt x="0" y="821142"/>
                </a:lnTo>
                <a:lnTo>
                  <a:pt x="0" y="0"/>
                </a:lnTo>
                <a:close/>
              </a:path>
            </a:pathLst>
          </a:custGeom>
          <a:solidFill>
            <a:schemeClr val="bg1">
              <a:lumMod val="95000"/>
            </a:schemeClr>
          </a:solidFill>
          <a:ln>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t" anchorCtr="0">
            <a:noAutofit/>
          </a:bodyPr>
          <a:lstStyle/>
          <a:p>
            <a:pPr marL="0" lvl="0" indent="0" defTabSz="577850">
              <a:spcBef>
                <a:spcPct val="0"/>
              </a:spcBef>
              <a:spcAft>
                <a:spcPct val="35000"/>
              </a:spcAft>
              <a:buNone/>
            </a:pPr>
            <a:r>
              <a:rPr lang="en-US" sz="1600" kern="1200" dirty="0">
                <a:solidFill>
                  <a:schemeClr val="tx1"/>
                </a:solidFill>
              </a:rPr>
              <a:t>Avoids a cold start – eliminates downtime</a:t>
            </a:r>
            <a:endParaRPr lang="en-IN" sz="1600" kern="1200" dirty="0">
              <a:solidFill>
                <a:schemeClr val="tx1"/>
              </a:solidFill>
            </a:endParaRPr>
          </a:p>
        </p:txBody>
      </p:sp>
      <p:sp>
        <p:nvSpPr>
          <p:cNvPr id="13" name="Freeform: Shape 12">
            <a:extLst>
              <a:ext uri="{FF2B5EF4-FFF2-40B4-BE49-F238E27FC236}">
                <a16:creationId xmlns:a16="http://schemas.microsoft.com/office/drawing/2014/main" id="{B09D9AB6-F5BD-4DDA-AEBB-258166095292}"/>
              </a:ext>
            </a:extLst>
          </p:cNvPr>
          <p:cNvSpPr/>
          <p:nvPr/>
        </p:nvSpPr>
        <p:spPr>
          <a:xfrm>
            <a:off x="8255188" y="5097463"/>
            <a:ext cx="1797212" cy="1264283"/>
          </a:xfrm>
          <a:custGeom>
            <a:avLst/>
            <a:gdLst>
              <a:gd name="connsiteX0" fmla="*/ 0 w 1642285"/>
              <a:gd name="connsiteY0" fmla="*/ 0 h 821142"/>
              <a:gd name="connsiteX1" fmla="*/ 1642285 w 1642285"/>
              <a:gd name="connsiteY1" fmla="*/ 0 h 821142"/>
              <a:gd name="connsiteX2" fmla="*/ 1642285 w 1642285"/>
              <a:gd name="connsiteY2" fmla="*/ 821142 h 821142"/>
              <a:gd name="connsiteX3" fmla="*/ 0 w 1642285"/>
              <a:gd name="connsiteY3" fmla="*/ 821142 h 821142"/>
              <a:gd name="connsiteX4" fmla="*/ 0 w 1642285"/>
              <a:gd name="connsiteY4" fmla="*/ 0 h 821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285" h="821142">
                <a:moveTo>
                  <a:pt x="0" y="0"/>
                </a:moveTo>
                <a:lnTo>
                  <a:pt x="1642285" y="0"/>
                </a:lnTo>
                <a:lnTo>
                  <a:pt x="1642285" y="821142"/>
                </a:lnTo>
                <a:lnTo>
                  <a:pt x="0" y="821142"/>
                </a:lnTo>
                <a:lnTo>
                  <a:pt x="0" y="0"/>
                </a:lnTo>
                <a:close/>
              </a:path>
            </a:pathLst>
          </a:custGeom>
          <a:solidFill>
            <a:schemeClr val="bg1">
              <a:lumMod val="95000"/>
            </a:schemeClr>
          </a:solidFill>
          <a:ln>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t" anchorCtr="0">
            <a:noAutofit/>
          </a:bodyPr>
          <a:lstStyle/>
          <a:p>
            <a:pPr marL="0" lvl="0" indent="0" defTabSz="577850">
              <a:spcBef>
                <a:spcPct val="0"/>
              </a:spcBef>
              <a:spcAft>
                <a:spcPct val="35000"/>
              </a:spcAft>
              <a:buNone/>
            </a:pPr>
            <a:r>
              <a:rPr lang="en-US" sz="1600" kern="1200" dirty="0">
                <a:solidFill>
                  <a:schemeClr val="tx1"/>
                </a:solidFill>
              </a:rPr>
              <a:t>Fallback to a last known good site</a:t>
            </a:r>
            <a:endParaRPr lang="en-IN" sz="1600" kern="1200" dirty="0">
              <a:solidFill>
                <a:schemeClr val="tx1"/>
              </a:solidFill>
            </a:endParaRPr>
          </a:p>
        </p:txBody>
      </p:sp>
      <p:sp>
        <p:nvSpPr>
          <p:cNvPr id="14" name="Freeform: Shape 13">
            <a:extLst>
              <a:ext uri="{FF2B5EF4-FFF2-40B4-BE49-F238E27FC236}">
                <a16:creationId xmlns:a16="http://schemas.microsoft.com/office/drawing/2014/main" id="{ABF3FFA0-E889-4CDF-976C-A813B3CBBB94}"/>
              </a:ext>
            </a:extLst>
          </p:cNvPr>
          <p:cNvSpPr/>
          <p:nvPr/>
        </p:nvSpPr>
        <p:spPr>
          <a:xfrm>
            <a:off x="10212227" y="5097463"/>
            <a:ext cx="1797212" cy="1264283"/>
          </a:xfrm>
          <a:custGeom>
            <a:avLst/>
            <a:gdLst>
              <a:gd name="connsiteX0" fmla="*/ 0 w 1642285"/>
              <a:gd name="connsiteY0" fmla="*/ 0 h 821142"/>
              <a:gd name="connsiteX1" fmla="*/ 1642285 w 1642285"/>
              <a:gd name="connsiteY1" fmla="*/ 0 h 821142"/>
              <a:gd name="connsiteX2" fmla="*/ 1642285 w 1642285"/>
              <a:gd name="connsiteY2" fmla="*/ 821142 h 821142"/>
              <a:gd name="connsiteX3" fmla="*/ 0 w 1642285"/>
              <a:gd name="connsiteY3" fmla="*/ 821142 h 821142"/>
              <a:gd name="connsiteX4" fmla="*/ 0 w 1642285"/>
              <a:gd name="connsiteY4" fmla="*/ 0 h 821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285" h="821142">
                <a:moveTo>
                  <a:pt x="0" y="0"/>
                </a:moveTo>
                <a:lnTo>
                  <a:pt x="1642285" y="0"/>
                </a:lnTo>
                <a:lnTo>
                  <a:pt x="1642285" y="821142"/>
                </a:lnTo>
                <a:lnTo>
                  <a:pt x="0" y="821142"/>
                </a:lnTo>
                <a:lnTo>
                  <a:pt x="0" y="0"/>
                </a:lnTo>
                <a:close/>
              </a:path>
            </a:pathLst>
          </a:custGeom>
          <a:solidFill>
            <a:schemeClr val="bg1">
              <a:lumMod val="95000"/>
            </a:schemeClr>
          </a:solidFill>
          <a:ln>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t" anchorCtr="0">
            <a:noAutofit/>
          </a:bodyPr>
          <a:lstStyle/>
          <a:p>
            <a:pPr marL="0" lvl="0" indent="0" defTabSz="577850">
              <a:spcBef>
                <a:spcPct val="0"/>
              </a:spcBef>
              <a:spcAft>
                <a:spcPct val="35000"/>
              </a:spcAft>
              <a:buNone/>
            </a:pPr>
            <a:r>
              <a:rPr lang="en-US" sz="1600" kern="1200" dirty="0">
                <a:solidFill>
                  <a:schemeClr val="tx1"/>
                </a:solidFill>
              </a:rPr>
              <a:t>Auto Swap when pre-swap validation is not needed</a:t>
            </a:r>
            <a:endParaRPr lang="en-IN" sz="1600" kern="1200" dirty="0">
              <a:solidFill>
                <a:schemeClr val="tx1"/>
              </a:solidFill>
            </a:endParaRPr>
          </a:p>
        </p:txBody>
      </p:sp>
    </p:spTree>
    <p:extLst>
      <p:ext uri="{BB962C8B-B14F-4D97-AF65-F5344CB8AC3E}">
        <p14:creationId xmlns:p14="http://schemas.microsoft.com/office/powerpoint/2010/main" val="298442917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632779"/>
            <a:ext cx="11533187" cy="430887"/>
          </a:xfrm>
        </p:spPr>
        <p:txBody>
          <a:bodyPr/>
          <a:lstStyle/>
          <a:p>
            <a:pPr>
              <a:lnSpc>
                <a:spcPct val="100000"/>
              </a:lnSpc>
            </a:pPr>
            <a:r>
              <a:rPr lang="en-US" spc="0" dirty="0"/>
              <a:t>Add Deployment Slots</a:t>
            </a:r>
          </a:p>
        </p:txBody>
      </p:sp>
      <p:sp>
        <p:nvSpPr>
          <p:cNvPr id="2" name="Rectangle 1">
            <a:extLst>
              <a:ext uri="{FF2B5EF4-FFF2-40B4-BE49-F238E27FC236}">
                <a16:creationId xmlns:a16="http://schemas.microsoft.com/office/drawing/2014/main" id="{6CF3D10C-9DBF-4B77-87F7-B831FE565582}"/>
              </a:ext>
            </a:extLst>
          </p:cNvPr>
          <p:cNvSpPr/>
          <p:nvPr/>
        </p:nvSpPr>
        <p:spPr bwMode="auto">
          <a:xfrm>
            <a:off x="432881" y="1192211"/>
            <a:ext cx="5542469" cy="76579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r>
              <a:rPr lang="en-US" sz="2000" dirty="0">
                <a:solidFill>
                  <a:schemeClr val="tx1"/>
                </a:solidFill>
                <a:cs typeface="Segoe UI Semilight"/>
              </a:rPr>
              <a:t>Select whether to clone an app configuration from another deployment slot</a:t>
            </a:r>
          </a:p>
        </p:txBody>
      </p:sp>
      <p:sp>
        <p:nvSpPr>
          <p:cNvPr id="13" name="Rectangle 12">
            <a:extLst>
              <a:ext uri="{FF2B5EF4-FFF2-40B4-BE49-F238E27FC236}">
                <a16:creationId xmlns:a16="http://schemas.microsoft.com/office/drawing/2014/main" id="{FA4C3630-4561-4828-9A0E-8A9DF1BCD0C9}"/>
              </a:ext>
            </a:extLst>
          </p:cNvPr>
          <p:cNvSpPr/>
          <p:nvPr/>
        </p:nvSpPr>
        <p:spPr bwMode="auto">
          <a:xfrm>
            <a:off x="432881" y="2181499"/>
            <a:ext cx="5542469" cy="181877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600"/>
              </a:spcBef>
            </a:pPr>
            <a:r>
              <a:rPr lang="en-US" sz="2000" dirty="0">
                <a:solidFill>
                  <a:schemeClr val="tx1"/>
                </a:solidFill>
                <a:cs typeface="Segoe UI Semilight"/>
              </a:rPr>
              <a:t>When you clone, pay attention to the settings:</a:t>
            </a:r>
          </a:p>
          <a:p>
            <a:pPr marL="168275" lvl="1" indent="-168275">
              <a:spcBef>
                <a:spcPts val="600"/>
              </a:spcBef>
              <a:buFont typeface="Arial" panose="020B0604020202020204" pitchFamily="34" charset="0"/>
              <a:buChar char="•"/>
            </a:pPr>
            <a:r>
              <a:rPr lang="en-US" dirty="0">
                <a:solidFill>
                  <a:schemeClr val="tx1"/>
                </a:solidFill>
                <a:cs typeface="Segoe UI Semilight"/>
              </a:rPr>
              <a:t>Slot-specific app settings and connection strings</a:t>
            </a:r>
          </a:p>
          <a:p>
            <a:pPr marL="168275" lvl="1" indent="-168275">
              <a:spcBef>
                <a:spcPts val="600"/>
              </a:spcBef>
              <a:buFont typeface="Arial" panose="020B0604020202020204" pitchFamily="34" charset="0"/>
              <a:buChar char="•"/>
            </a:pPr>
            <a:r>
              <a:rPr lang="en-US" dirty="0">
                <a:solidFill>
                  <a:schemeClr val="tx1"/>
                </a:solidFill>
                <a:cs typeface="Segoe UI Semilight"/>
              </a:rPr>
              <a:t>Continuous deployment settings</a:t>
            </a:r>
          </a:p>
          <a:p>
            <a:pPr marL="168275" lvl="1" indent="-168275">
              <a:spcBef>
                <a:spcPts val="600"/>
              </a:spcBef>
              <a:buFont typeface="Arial" panose="020B0604020202020204" pitchFamily="34" charset="0"/>
              <a:buChar char="•"/>
            </a:pPr>
            <a:r>
              <a:rPr lang="en-US" dirty="0">
                <a:solidFill>
                  <a:schemeClr val="tx1"/>
                </a:solidFill>
                <a:cs typeface="Segoe UI Semilight"/>
              </a:rPr>
              <a:t>App Service authentication settings</a:t>
            </a:r>
          </a:p>
        </p:txBody>
      </p:sp>
      <p:sp>
        <p:nvSpPr>
          <p:cNvPr id="14" name="Rectangle 13">
            <a:extLst>
              <a:ext uri="{FF2B5EF4-FFF2-40B4-BE49-F238E27FC236}">
                <a16:creationId xmlns:a16="http://schemas.microsoft.com/office/drawing/2014/main" id="{848128E5-4E30-4BE2-8F55-74C93137738B}"/>
              </a:ext>
            </a:extLst>
          </p:cNvPr>
          <p:cNvSpPr/>
          <p:nvPr/>
        </p:nvSpPr>
        <p:spPr bwMode="auto">
          <a:xfrm>
            <a:off x="432881" y="4223760"/>
            <a:ext cx="5542469" cy="114869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r>
              <a:rPr lang="en-US" sz="2000" dirty="0">
                <a:solidFill>
                  <a:schemeClr val="tx1"/>
                </a:solidFill>
                <a:cs typeface="Segoe UI Semilight"/>
              </a:rPr>
              <a:t>Not all settings are sticky (endpoints, custom domain names, SSL certificates, scaling)</a:t>
            </a:r>
          </a:p>
        </p:txBody>
      </p:sp>
      <p:sp>
        <p:nvSpPr>
          <p:cNvPr id="15" name="Rectangle 14">
            <a:extLst>
              <a:ext uri="{FF2B5EF4-FFF2-40B4-BE49-F238E27FC236}">
                <a16:creationId xmlns:a16="http://schemas.microsoft.com/office/drawing/2014/main" id="{CAEFB5B4-6E63-4FE9-A0EB-A0C40D116A9C}"/>
              </a:ext>
            </a:extLst>
          </p:cNvPr>
          <p:cNvSpPr/>
          <p:nvPr/>
        </p:nvSpPr>
        <p:spPr bwMode="auto">
          <a:xfrm>
            <a:off x="432881" y="5595947"/>
            <a:ext cx="5542469" cy="76579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r>
              <a:rPr lang="en-US" sz="2000" dirty="0">
                <a:solidFill>
                  <a:schemeClr val="tx1"/>
                </a:solidFill>
                <a:cs typeface="Segoe UI Semilight"/>
              </a:rPr>
              <a:t>Review and edit your settings before swapping</a:t>
            </a:r>
          </a:p>
        </p:txBody>
      </p:sp>
      <p:sp>
        <p:nvSpPr>
          <p:cNvPr id="4" name="Rectangle 3">
            <a:extLst>
              <a:ext uri="{FF2B5EF4-FFF2-40B4-BE49-F238E27FC236}">
                <a16:creationId xmlns:a16="http://schemas.microsoft.com/office/drawing/2014/main" id="{0E8B82B0-6FAE-45F5-96B3-F29C88F3F61C}"/>
              </a:ext>
              <a:ext uri="{C183D7F6-B498-43B3-948B-1728B52AA6E4}">
                <adec:decorative xmlns:adec="http://schemas.microsoft.com/office/drawing/2017/decorative" val="1"/>
              </a:ext>
            </a:extLst>
          </p:cNvPr>
          <p:cNvSpPr/>
          <p:nvPr/>
        </p:nvSpPr>
        <p:spPr bwMode="auto">
          <a:xfrm>
            <a:off x="6124448" y="1192211"/>
            <a:ext cx="5873877" cy="516953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6" descr="A screen shot of the Add a slot screen for an App Service.  The name of the slot is preproduction, and settings are cloned from appservice09">
            <a:extLst>
              <a:ext uri="{FF2B5EF4-FFF2-40B4-BE49-F238E27FC236}">
                <a16:creationId xmlns:a16="http://schemas.microsoft.com/office/drawing/2014/main" id="{B5F33B82-010A-4B5E-9B98-77A431CF13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117" y="2788524"/>
            <a:ext cx="5550538" cy="2168360"/>
          </a:xfrm>
          <a:prstGeom prst="rect">
            <a:avLst/>
          </a:prstGeom>
          <a:ln>
            <a:noFill/>
          </a:ln>
        </p:spPr>
      </p:pic>
    </p:spTree>
    <p:extLst>
      <p:ext uri="{BB962C8B-B14F-4D97-AF65-F5344CB8AC3E}">
        <p14:creationId xmlns:p14="http://schemas.microsoft.com/office/powerpoint/2010/main" val="279694342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F1AA-5B25-48F9-B79E-EF9D69FDA458}"/>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Create Custom Domain Names</a:t>
            </a:r>
          </a:p>
        </p:txBody>
      </p:sp>
      <p:sp>
        <p:nvSpPr>
          <p:cNvPr id="3" name="Rectangle 2">
            <a:extLst>
              <a:ext uri="{FF2B5EF4-FFF2-40B4-BE49-F238E27FC236}">
                <a16:creationId xmlns:a16="http://schemas.microsoft.com/office/drawing/2014/main" id="{2124A118-779E-4C4F-9260-BD85FE7A3AAA}"/>
              </a:ext>
              <a:ext uri="{C183D7F6-B498-43B3-948B-1728B52AA6E4}">
                <adec:decorative xmlns:adec="http://schemas.microsoft.com/office/drawing/2017/decorative" val="1"/>
              </a:ext>
            </a:extLst>
          </p:cNvPr>
          <p:cNvSpPr/>
          <p:nvPr/>
        </p:nvSpPr>
        <p:spPr bwMode="auto">
          <a:xfrm>
            <a:off x="427038" y="1192214"/>
            <a:ext cx="11582402" cy="388996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solidFill>
                <a:schemeClr val="bg1"/>
              </a:solidFill>
              <a:ea typeface="Segoe UI" pitchFamily="34" charset="0"/>
              <a:cs typeface="Segoe UI" pitchFamily="34" charset="0"/>
            </a:endParaRPr>
          </a:p>
        </p:txBody>
      </p:sp>
      <p:pic>
        <p:nvPicPr>
          <p:cNvPr id="5" name="Picture 5" descr="Screenshot showing settings pop up window highlighting Custom Domains blade selection">
            <a:extLst>
              <a:ext uri="{FF2B5EF4-FFF2-40B4-BE49-F238E27FC236}">
                <a16:creationId xmlns:a16="http://schemas.microsoft.com/office/drawing/2014/main" id="{2D6E278D-00AF-491A-BAF9-6E99921E6F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331" y="1372350"/>
            <a:ext cx="2178438" cy="3529693"/>
          </a:xfrm>
          <a:prstGeom prst="rect">
            <a:avLst/>
          </a:prstGeom>
          <a:ln w="6350">
            <a:solidFill>
              <a:schemeClr val="bg1">
                <a:lumMod val="65000"/>
              </a:schemeClr>
            </a:solidFill>
          </a:ln>
        </p:spPr>
      </p:pic>
      <p:cxnSp>
        <p:nvCxnSpPr>
          <p:cNvPr id="6" name="Connector: Elbow 5" descr="Arrow pointing right">
            <a:extLst>
              <a:ext uri="{FF2B5EF4-FFF2-40B4-BE49-F238E27FC236}">
                <a16:creationId xmlns:a16="http://schemas.microsoft.com/office/drawing/2014/main" id="{EE7D7B54-4CBC-41CB-A9C7-59BDD23DE068}"/>
              </a:ext>
              <a:ext uri="{C183D7F6-B498-43B3-948B-1728B52AA6E4}">
                <adec:decorative xmlns:adec="http://schemas.microsoft.com/office/drawing/2017/decorative" val="1"/>
              </a:ext>
            </a:extLst>
          </p:cNvPr>
          <p:cNvCxnSpPr>
            <a:cxnSpLocks/>
          </p:cNvCxnSpPr>
          <p:nvPr/>
        </p:nvCxnSpPr>
        <p:spPr>
          <a:xfrm>
            <a:off x="3688795" y="3137196"/>
            <a:ext cx="1175307" cy="0"/>
          </a:xfrm>
          <a:prstGeom prst="straightConnector1">
            <a:avLst/>
          </a:prstGeom>
          <a:ln w="19050">
            <a:solidFill>
              <a:schemeClr val="bg1">
                <a:lumMod val="65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pic>
        <p:nvPicPr>
          <p:cNvPr id="7" name="Picture 6" descr="Welcome to Contoso web page. The contoso.com URL is highlighted">
            <a:extLst>
              <a:ext uri="{FF2B5EF4-FFF2-40B4-BE49-F238E27FC236}">
                <a16:creationId xmlns:a16="http://schemas.microsoft.com/office/drawing/2014/main" id="{9D100C4A-E9EB-4D66-8763-1572DFBB04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1259" y="1372343"/>
            <a:ext cx="6033888" cy="3529706"/>
          </a:xfrm>
          <a:prstGeom prst="rect">
            <a:avLst/>
          </a:prstGeom>
          <a:ln>
            <a:noFill/>
          </a:ln>
        </p:spPr>
      </p:pic>
      <p:sp>
        <p:nvSpPr>
          <p:cNvPr id="9" name="Rectangle 8">
            <a:extLst>
              <a:ext uri="{FF2B5EF4-FFF2-40B4-BE49-F238E27FC236}">
                <a16:creationId xmlns:a16="http://schemas.microsoft.com/office/drawing/2014/main" id="{C4EFD61E-756B-45C1-A335-04954A7148F8}"/>
              </a:ext>
            </a:extLst>
          </p:cNvPr>
          <p:cNvSpPr/>
          <p:nvPr/>
        </p:nvSpPr>
        <p:spPr>
          <a:xfrm>
            <a:off x="427037" y="5251522"/>
            <a:ext cx="2069200" cy="111022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73152" rIns="137160" bIns="73152" numCol="1" spcCol="1270" anchor="t" anchorCtr="0">
            <a:noAutofit/>
          </a:bodyPr>
          <a:lstStyle/>
          <a:p>
            <a:pPr>
              <a:spcAft>
                <a:spcPts val="600"/>
              </a:spcAft>
            </a:pPr>
            <a:r>
              <a:rPr lang="en-US" sz="2000" dirty="0">
                <a:solidFill>
                  <a:schemeClr val="tx1"/>
                </a:solidFill>
              </a:rPr>
              <a:t>Redirect the default web </a:t>
            </a:r>
            <a:br>
              <a:rPr lang="en-US" sz="2000" dirty="0">
                <a:solidFill>
                  <a:schemeClr val="tx1"/>
                </a:solidFill>
              </a:rPr>
            </a:br>
            <a:r>
              <a:rPr lang="en-US" sz="2000" dirty="0">
                <a:solidFill>
                  <a:schemeClr val="tx1"/>
                </a:solidFill>
              </a:rPr>
              <a:t>app URL</a:t>
            </a:r>
          </a:p>
        </p:txBody>
      </p:sp>
      <p:sp>
        <p:nvSpPr>
          <p:cNvPr id="11" name="Rectangle 10">
            <a:extLst>
              <a:ext uri="{FF2B5EF4-FFF2-40B4-BE49-F238E27FC236}">
                <a16:creationId xmlns:a16="http://schemas.microsoft.com/office/drawing/2014/main" id="{56EB7894-B084-42BA-B092-F4C2B2C84C48}"/>
              </a:ext>
            </a:extLst>
          </p:cNvPr>
          <p:cNvSpPr/>
          <p:nvPr/>
        </p:nvSpPr>
        <p:spPr>
          <a:xfrm>
            <a:off x="2650658" y="5251522"/>
            <a:ext cx="2069201" cy="111022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73152" rIns="137160" bIns="73152" numCol="1" spcCol="1270" anchor="t" anchorCtr="0">
            <a:noAutofit/>
          </a:bodyPr>
          <a:lstStyle/>
          <a:p>
            <a:pPr>
              <a:spcAft>
                <a:spcPts val="600"/>
              </a:spcAft>
            </a:pPr>
            <a:r>
              <a:rPr lang="en-US" sz="2000" dirty="0">
                <a:solidFill>
                  <a:schemeClr val="tx1"/>
                </a:solidFill>
              </a:rPr>
              <a:t>Validate the custom domain in Azure</a:t>
            </a:r>
          </a:p>
        </p:txBody>
      </p:sp>
      <p:sp>
        <p:nvSpPr>
          <p:cNvPr id="10" name="Rectangle 9">
            <a:extLst>
              <a:ext uri="{FF2B5EF4-FFF2-40B4-BE49-F238E27FC236}">
                <a16:creationId xmlns:a16="http://schemas.microsoft.com/office/drawing/2014/main" id="{F6D86CF7-D60B-4D01-9DDE-4B142AF6B7DC}"/>
              </a:ext>
            </a:extLst>
          </p:cNvPr>
          <p:cNvSpPr/>
          <p:nvPr/>
        </p:nvSpPr>
        <p:spPr>
          <a:xfrm>
            <a:off x="4874279" y="5251522"/>
            <a:ext cx="4331972" cy="111022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73152" rIns="137160" bIns="73152" numCol="1" spcCol="1270" anchor="t" anchorCtr="0">
            <a:noAutofit/>
          </a:bodyPr>
          <a:lstStyle/>
          <a:p>
            <a:pPr>
              <a:spcAft>
                <a:spcPts val="600"/>
              </a:spcAft>
            </a:pPr>
            <a:r>
              <a:rPr lang="en-US" sz="2000" dirty="0">
                <a:solidFill>
                  <a:schemeClr val="tx1"/>
                </a:solidFill>
              </a:rPr>
              <a:t>Use the DNS registry for your domain provider – create a CNAME or A record with the mapping</a:t>
            </a:r>
          </a:p>
        </p:txBody>
      </p:sp>
      <p:sp>
        <p:nvSpPr>
          <p:cNvPr id="13" name="Rectangle 12">
            <a:extLst>
              <a:ext uri="{FF2B5EF4-FFF2-40B4-BE49-F238E27FC236}">
                <a16:creationId xmlns:a16="http://schemas.microsoft.com/office/drawing/2014/main" id="{7D11F7C7-7C04-4D72-B5DF-075B7DC0E0C1}"/>
              </a:ext>
            </a:extLst>
          </p:cNvPr>
          <p:cNvSpPr/>
          <p:nvPr/>
        </p:nvSpPr>
        <p:spPr>
          <a:xfrm>
            <a:off x="9360672" y="5251522"/>
            <a:ext cx="2648767" cy="111022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73152" rIns="137160" bIns="73152" numCol="1" spcCol="1270" anchor="t" anchorCtr="0">
            <a:noAutofit/>
          </a:bodyPr>
          <a:lstStyle/>
          <a:p>
            <a:pPr>
              <a:spcAft>
                <a:spcPts val="600"/>
              </a:spcAft>
            </a:pPr>
            <a:r>
              <a:rPr lang="en-US" sz="2000" dirty="0">
                <a:solidFill>
                  <a:schemeClr val="tx1"/>
                </a:solidFill>
              </a:rPr>
              <a:t>Ensure App Service plan supports custom domains</a:t>
            </a:r>
          </a:p>
          <a:p>
            <a:endParaRPr lang="en-US" sz="2000" dirty="0">
              <a:solidFill>
                <a:schemeClr val="tx1"/>
              </a:solidFill>
            </a:endParaRPr>
          </a:p>
        </p:txBody>
      </p:sp>
    </p:spTree>
    <p:extLst>
      <p:ext uri="{BB962C8B-B14F-4D97-AF65-F5344CB8AC3E}">
        <p14:creationId xmlns:p14="http://schemas.microsoft.com/office/powerpoint/2010/main" val="125341676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Backup an App Service</a:t>
            </a:r>
          </a:p>
        </p:txBody>
      </p:sp>
      <p:sp>
        <p:nvSpPr>
          <p:cNvPr id="6" name="Rectangle 5">
            <a:extLst>
              <a:ext uri="{FF2B5EF4-FFF2-40B4-BE49-F238E27FC236}">
                <a16:creationId xmlns:a16="http://schemas.microsoft.com/office/drawing/2014/main" id="{E472425A-B4AC-4379-A631-8D3388B1DCA2}"/>
              </a:ext>
            </a:extLst>
          </p:cNvPr>
          <p:cNvSpPr/>
          <p:nvPr/>
        </p:nvSpPr>
        <p:spPr bwMode="auto">
          <a:xfrm>
            <a:off x="427831" y="1192212"/>
            <a:ext cx="6097779" cy="58339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lvl="0">
              <a:spcBef>
                <a:spcPts val="300"/>
              </a:spcBef>
              <a:spcAft>
                <a:spcPts val="600"/>
              </a:spcAft>
            </a:pPr>
            <a:r>
              <a:rPr lang="en-US" sz="2000" dirty="0">
                <a:solidFill>
                  <a:schemeClr val="tx1"/>
                </a:solidFill>
              </a:rPr>
              <a:t>Create app backups manually or on a schedule</a:t>
            </a:r>
          </a:p>
        </p:txBody>
      </p:sp>
      <p:sp>
        <p:nvSpPr>
          <p:cNvPr id="7" name="Rectangle 6">
            <a:extLst>
              <a:ext uri="{FF2B5EF4-FFF2-40B4-BE49-F238E27FC236}">
                <a16:creationId xmlns:a16="http://schemas.microsoft.com/office/drawing/2014/main" id="{DFEFB4A2-37F1-4205-B65D-C8CA57E156E0}"/>
              </a:ext>
            </a:extLst>
          </p:cNvPr>
          <p:cNvSpPr/>
          <p:nvPr/>
        </p:nvSpPr>
        <p:spPr bwMode="auto">
          <a:xfrm>
            <a:off x="427831" y="1918513"/>
            <a:ext cx="6097779" cy="87029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300"/>
              </a:spcBef>
              <a:spcAft>
                <a:spcPts val="600"/>
              </a:spcAft>
            </a:pPr>
            <a:r>
              <a:rPr lang="en-US" sz="2000" dirty="0">
                <a:solidFill>
                  <a:schemeClr val="tx1"/>
                </a:solidFill>
              </a:rPr>
              <a:t>Backup the configuration, file content, and database connected to the app</a:t>
            </a:r>
          </a:p>
        </p:txBody>
      </p:sp>
      <p:sp>
        <p:nvSpPr>
          <p:cNvPr id="8" name="Rectangle 7">
            <a:extLst>
              <a:ext uri="{FF2B5EF4-FFF2-40B4-BE49-F238E27FC236}">
                <a16:creationId xmlns:a16="http://schemas.microsoft.com/office/drawing/2014/main" id="{EAB5440F-79C6-4A4C-A9DB-539CCEE4AFE9}"/>
              </a:ext>
            </a:extLst>
          </p:cNvPr>
          <p:cNvSpPr/>
          <p:nvPr/>
        </p:nvSpPr>
        <p:spPr bwMode="auto">
          <a:xfrm>
            <a:off x="427831" y="2931712"/>
            <a:ext cx="6097779" cy="58339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lvl="0">
              <a:spcBef>
                <a:spcPts val="300"/>
              </a:spcBef>
              <a:spcAft>
                <a:spcPts val="600"/>
              </a:spcAft>
            </a:pPr>
            <a:r>
              <a:rPr lang="en-US" sz="2000" dirty="0">
                <a:solidFill>
                  <a:schemeClr val="tx1"/>
                </a:solidFill>
              </a:rPr>
              <a:t>Requires Standard or Premium plan</a:t>
            </a:r>
          </a:p>
        </p:txBody>
      </p:sp>
      <p:sp>
        <p:nvSpPr>
          <p:cNvPr id="9" name="Rectangle 8">
            <a:extLst>
              <a:ext uri="{FF2B5EF4-FFF2-40B4-BE49-F238E27FC236}">
                <a16:creationId xmlns:a16="http://schemas.microsoft.com/office/drawing/2014/main" id="{18833617-30D0-4B4B-BA70-0F9CAA28E454}"/>
              </a:ext>
            </a:extLst>
          </p:cNvPr>
          <p:cNvSpPr/>
          <p:nvPr/>
        </p:nvSpPr>
        <p:spPr bwMode="auto">
          <a:xfrm>
            <a:off x="427831" y="3658013"/>
            <a:ext cx="6097779" cy="87029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lvl="0">
              <a:spcBef>
                <a:spcPts val="300"/>
              </a:spcBef>
              <a:spcAft>
                <a:spcPts val="600"/>
              </a:spcAft>
            </a:pPr>
            <a:r>
              <a:rPr lang="en-US" sz="2000" dirty="0">
                <a:solidFill>
                  <a:schemeClr val="tx1"/>
                </a:solidFill>
              </a:rPr>
              <a:t>Backups can be up to 10 GB of app and database content</a:t>
            </a:r>
          </a:p>
        </p:txBody>
      </p:sp>
      <p:sp>
        <p:nvSpPr>
          <p:cNvPr id="10" name="Rectangle 9">
            <a:extLst>
              <a:ext uri="{FF2B5EF4-FFF2-40B4-BE49-F238E27FC236}">
                <a16:creationId xmlns:a16="http://schemas.microsoft.com/office/drawing/2014/main" id="{BF264C37-EAFD-4B7F-A5EA-F1DC663575BE}"/>
              </a:ext>
            </a:extLst>
          </p:cNvPr>
          <p:cNvSpPr/>
          <p:nvPr/>
        </p:nvSpPr>
        <p:spPr bwMode="auto">
          <a:xfrm>
            <a:off x="427831" y="4671212"/>
            <a:ext cx="6097779" cy="78420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lvl="0">
              <a:spcBef>
                <a:spcPts val="300"/>
              </a:spcBef>
              <a:spcAft>
                <a:spcPts val="600"/>
              </a:spcAft>
            </a:pPr>
            <a:r>
              <a:rPr lang="en-US" sz="2000" dirty="0">
                <a:solidFill>
                  <a:schemeClr val="tx1"/>
                </a:solidFill>
              </a:rPr>
              <a:t>Configure partial backups and exclude items from the backup</a:t>
            </a:r>
          </a:p>
        </p:txBody>
      </p:sp>
      <p:sp>
        <p:nvSpPr>
          <p:cNvPr id="11" name="Rectangle 10">
            <a:extLst>
              <a:ext uri="{FF2B5EF4-FFF2-40B4-BE49-F238E27FC236}">
                <a16:creationId xmlns:a16="http://schemas.microsoft.com/office/drawing/2014/main" id="{5BAB7361-5FCB-47D4-BD80-0F0278181EB1}"/>
              </a:ext>
            </a:extLst>
          </p:cNvPr>
          <p:cNvSpPr/>
          <p:nvPr/>
        </p:nvSpPr>
        <p:spPr bwMode="auto">
          <a:xfrm>
            <a:off x="427831" y="5598325"/>
            <a:ext cx="6097779" cy="78420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lvl="0">
              <a:spcBef>
                <a:spcPts val="300"/>
              </a:spcBef>
              <a:spcAft>
                <a:spcPts val="600"/>
              </a:spcAft>
            </a:pPr>
            <a:r>
              <a:rPr lang="en-US" sz="2000" dirty="0">
                <a:solidFill>
                  <a:schemeClr val="tx1"/>
                </a:solidFill>
              </a:rPr>
              <a:t>Restore your app on-demand to a previous state,</a:t>
            </a:r>
            <a:br>
              <a:rPr lang="en-US" sz="2000" dirty="0">
                <a:solidFill>
                  <a:schemeClr val="tx1"/>
                </a:solidFill>
              </a:rPr>
            </a:br>
            <a:r>
              <a:rPr lang="en-US" sz="2000" dirty="0">
                <a:solidFill>
                  <a:schemeClr val="tx1"/>
                </a:solidFill>
              </a:rPr>
              <a:t>or create a new app</a:t>
            </a:r>
          </a:p>
        </p:txBody>
      </p:sp>
      <p:sp>
        <p:nvSpPr>
          <p:cNvPr id="4" name="Rectangle 3">
            <a:extLst>
              <a:ext uri="{FF2B5EF4-FFF2-40B4-BE49-F238E27FC236}">
                <a16:creationId xmlns:a16="http://schemas.microsoft.com/office/drawing/2014/main" id="{691531D8-9480-464E-93B5-A235C82C9453}"/>
              </a:ext>
              <a:ext uri="{C183D7F6-B498-43B3-948B-1728B52AA6E4}">
                <adec:decorative xmlns:adec="http://schemas.microsoft.com/office/drawing/2017/decorative" val="1"/>
              </a:ext>
            </a:extLst>
          </p:cNvPr>
          <p:cNvSpPr/>
          <p:nvPr/>
        </p:nvSpPr>
        <p:spPr bwMode="auto">
          <a:xfrm>
            <a:off x="6692900" y="1192213"/>
            <a:ext cx="5316537" cy="516953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solidFill>
                <a:schemeClr val="tx1"/>
              </a:solidFill>
              <a:ea typeface="Segoe UI" pitchFamily="34" charset="0"/>
              <a:cs typeface="Segoe UI" pitchFamily="34" charset="0"/>
            </a:endParaRPr>
          </a:p>
        </p:txBody>
      </p:sp>
      <p:pic>
        <p:nvPicPr>
          <p:cNvPr id="5" name="Picture 3" descr="Screenshot showing settings pop up window highlighting backups">
            <a:extLst>
              <a:ext uri="{FF2B5EF4-FFF2-40B4-BE49-F238E27FC236}">
                <a16:creationId xmlns:a16="http://schemas.microsoft.com/office/drawing/2014/main" id="{540DA700-32D8-4563-AB68-D937D0F09F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2755" y="1346020"/>
            <a:ext cx="3176825" cy="5015726"/>
          </a:xfrm>
          <a:prstGeom prst="rect">
            <a:avLst/>
          </a:prstGeom>
          <a:ln>
            <a:noFill/>
          </a:ln>
        </p:spPr>
      </p:pic>
    </p:spTree>
    <p:extLst>
      <p:ext uri="{BB962C8B-B14F-4D97-AF65-F5344CB8AC3E}">
        <p14:creationId xmlns:p14="http://schemas.microsoft.com/office/powerpoint/2010/main" val="116757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B1B59-5A29-4ADD-9D90-235AA0014A02}"/>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Demonstration – Create an App Service</a:t>
            </a:r>
          </a:p>
        </p:txBody>
      </p:sp>
      <p:pic>
        <p:nvPicPr>
          <p:cNvPr id="12" name="Picture 11" descr="Icon of a webpage showing six squares">
            <a:extLst>
              <a:ext uri="{FF2B5EF4-FFF2-40B4-BE49-F238E27FC236}">
                <a16:creationId xmlns:a16="http://schemas.microsoft.com/office/drawing/2014/main" id="{AA4FBD97-3CA5-4986-BA37-D1481697E3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138" y="1471434"/>
            <a:ext cx="951058" cy="951058"/>
          </a:xfrm>
          <a:prstGeom prst="rect">
            <a:avLst/>
          </a:prstGeom>
        </p:spPr>
      </p:pic>
      <p:sp>
        <p:nvSpPr>
          <p:cNvPr id="15" name="Rectangle 14">
            <a:extLst>
              <a:ext uri="{FF2B5EF4-FFF2-40B4-BE49-F238E27FC236}">
                <a16:creationId xmlns:a16="http://schemas.microsoft.com/office/drawing/2014/main" id="{CEF9FBC7-CD9C-43F7-937C-6976FB917B08}"/>
              </a:ext>
            </a:extLst>
          </p:cNvPr>
          <p:cNvSpPr/>
          <p:nvPr/>
        </p:nvSpPr>
        <p:spPr>
          <a:xfrm>
            <a:off x="1793484" y="1761609"/>
            <a:ext cx="5069080" cy="369332"/>
          </a:xfrm>
          <a:prstGeom prst="rect">
            <a:avLst/>
          </a:prstGeom>
        </p:spPr>
        <p:txBody>
          <a:bodyPr wrap="none" lIns="0" tIns="0" rIns="0" bIns="0">
            <a:spAutoFit/>
          </a:bodyPr>
          <a:lstStyle/>
          <a:p>
            <a:r>
              <a:rPr lang="en-US" sz="2400" dirty="0">
                <a:cs typeface="Segoe UI Semilight"/>
              </a:rPr>
              <a:t>Create a Web App in the Azure Portal</a:t>
            </a:r>
            <a:endParaRPr lang="en-US" sz="2400" dirty="0"/>
          </a:p>
        </p:txBody>
      </p:sp>
      <p:cxnSp>
        <p:nvCxnSpPr>
          <p:cNvPr id="74" name="Straight Connector 73">
            <a:extLst>
              <a:ext uri="{FF2B5EF4-FFF2-40B4-BE49-F238E27FC236}">
                <a16:creationId xmlns:a16="http://schemas.microsoft.com/office/drawing/2014/main" id="{2FB5D585-6D11-4274-946C-4FB99F67F764}"/>
              </a:ext>
              <a:ext uri="{C183D7F6-B498-43B3-948B-1728B52AA6E4}">
                <adec:decorative xmlns:adec="http://schemas.microsoft.com/office/drawing/2017/decorative" val="1"/>
              </a:ext>
            </a:extLst>
          </p:cNvPr>
          <p:cNvCxnSpPr>
            <a:cxnSpLocks/>
          </p:cNvCxnSpPr>
          <p:nvPr/>
        </p:nvCxnSpPr>
        <p:spPr>
          <a:xfrm>
            <a:off x="1793484" y="2542411"/>
            <a:ext cx="102159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7" name="Picture 76" descr="Icon of a magnifying glass showing a chart">
            <a:extLst>
              <a:ext uri="{FF2B5EF4-FFF2-40B4-BE49-F238E27FC236}">
                <a16:creationId xmlns:a16="http://schemas.microsoft.com/office/drawing/2014/main" id="{FF407F04-3342-4489-80FC-5892D87AF6B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5138" y="2663706"/>
            <a:ext cx="950976" cy="950976"/>
          </a:xfrm>
          <a:prstGeom prst="rect">
            <a:avLst/>
          </a:prstGeom>
        </p:spPr>
      </p:pic>
      <p:sp>
        <p:nvSpPr>
          <p:cNvPr id="16" name="Rectangle 15">
            <a:extLst>
              <a:ext uri="{FF2B5EF4-FFF2-40B4-BE49-F238E27FC236}">
                <a16:creationId xmlns:a16="http://schemas.microsoft.com/office/drawing/2014/main" id="{0E08A75B-906C-4D66-B298-0175D0466CEB}"/>
              </a:ext>
            </a:extLst>
          </p:cNvPr>
          <p:cNvSpPr/>
          <p:nvPr/>
        </p:nvSpPr>
        <p:spPr>
          <a:xfrm>
            <a:off x="1793484" y="2953881"/>
            <a:ext cx="2400657" cy="369332"/>
          </a:xfrm>
          <a:prstGeom prst="rect">
            <a:avLst/>
          </a:prstGeom>
        </p:spPr>
        <p:txBody>
          <a:bodyPr wrap="none" lIns="0" tIns="0" rIns="0" bIns="0">
            <a:spAutoFit/>
          </a:bodyPr>
          <a:lstStyle/>
          <a:p>
            <a:r>
              <a:rPr lang="en-US" sz="2400" dirty="0">
                <a:cs typeface="Segoe UI Semilight"/>
              </a:rPr>
              <a:t>Test the Web App</a:t>
            </a:r>
            <a:endParaRPr lang="en-US" sz="2400" dirty="0"/>
          </a:p>
        </p:txBody>
      </p:sp>
      <p:cxnSp>
        <p:nvCxnSpPr>
          <p:cNvPr id="75" name="Straight Connector 74">
            <a:extLst>
              <a:ext uri="{FF2B5EF4-FFF2-40B4-BE49-F238E27FC236}">
                <a16:creationId xmlns:a16="http://schemas.microsoft.com/office/drawing/2014/main" id="{58BB4A35-EF6C-4800-9A2E-851F1F9E7966}"/>
              </a:ext>
              <a:ext uri="{C183D7F6-B498-43B3-948B-1728B52AA6E4}">
                <adec:decorative xmlns:adec="http://schemas.microsoft.com/office/drawing/2017/decorative" val="1"/>
              </a:ext>
            </a:extLst>
          </p:cNvPr>
          <p:cNvCxnSpPr>
            <a:cxnSpLocks/>
          </p:cNvCxnSpPr>
          <p:nvPr/>
        </p:nvCxnSpPr>
        <p:spPr>
          <a:xfrm>
            <a:off x="1793484" y="3734683"/>
            <a:ext cx="102159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9" name="Picture 78" descr="Icon of four squares connected by lines ">
            <a:extLst>
              <a:ext uri="{FF2B5EF4-FFF2-40B4-BE49-F238E27FC236}">
                <a16:creationId xmlns:a16="http://schemas.microsoft.com/office/drawing/2014/main" id="{794A61CD-5433-43A4-B3B2-F1DBDCFD463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5138" y="3855978"/>
            <a:ext cx="950976" cy="950976"/>
          </a:xfrm>
          <a:prstGeom prst="rect">
            <a:avLst/>
          </a:prstGeom>
        </p:spPr>
      </p:pic>
      <p:sp>
        <p:nvSpPr>
          <p:cNvPr id="17" name="Rectangle 16">
            <a:extLst>
              <a:ext uri="{FF2B5EF4-FFF2-40B4-BE49-F238E27FC236}">
                <a16:creationId xmlns:a16="http://schemas.microsoft.com/office/drawing/2014/main" id="{963ED9DF-1980-4BC5-BED9-5BF2B5709A74}"/>
              </a:ext>
            </a:extLst>
          </p:cNvPr>
          <p:cNvSpPr/>
          <p:nvPr/>
        </p:nvSpPr>
        <p:spPr>
          <a:xfrm>
            <a:off x="1793484" y="4146153"/>
            <a:ext cx="3828740" cy="369332"/>
          </a:xfrm>
          <a:prstGeom prst="rect">
            <a:avLst/>
          </a:prstGeom>
        </p:spPr>
        <p:txBody>
          <a:bodyPr wrap="none" lIns="0" tIns="0" rIns="0" bIns="0">
            <a:spAutoFit/>
          </a:bodyPr>
          <a:lstStyle/>
          <a:p>
            <a:r>
              <a:rPr lang="en-US" sz="2400" dirty="0">
                <a:cs typeface="Segoe UI Semilight"/>
              </a:rPr>
              <a:t>Configure Deployment Slots</a:t>
            </a:r>
          </a:p>
        </p:txBody>
      </p:sp>
      <p:cxnSp>
        <p:nvCxnSpPr>
          <p:cNvPr id="76" name="Straight Connector 75">
            <a:extLst>
              <a:ext uri="{FF2B5EF4-FFF2-40B4-BE49-F238E27FC236}">
                <a16:creationId xmlns:a16="http://schemas.microsoft.com/office/drawing/2014/main" id="{199EC139-B091-4F07-8F6A-A59BB0D54323}"/>
              </a:ext>
              <a:ext uri="{C183D7F6-B498-43B3-948B-1728B52AA6E4}">
                <adec:decorative xmlns:adec="http://schemas.microsoft.com/office/drawing/2017/decorative" val="1"/>
              </a:ext>
            </a:extLst>
          </p:cNvPr>
          <p:cNvCxnSpPr>
            <a:cxnSpLocks/>
          </p:cNvCxnSpPr>
          <p:nvPr/>
        </p:nvCxnSpPr>
        <p:spPr>
          <a:xfrm>
            <a:off x="1793484" y="4926955"/>
            <a:ext cx="102159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1" name="Picture 80" descr="Icon of an arrow in a circular motion and a cloud inside it">
            <a:extLst>
              <a:ext uri="{FF2B5EF4-FFF2-40B4-BE49-F238E27FC236}">
                <a16:creationId xmlns:a16="http://schemas.microsoft.com/office/drawing/2014/main" id="{A3997300-B408-4DB2-8B2D-A45C9870570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5138" y="5048250"/>
            <a:ext cx="950976" cy="950976"/>
          </a:xfrm>
          <a:prstGeom prst="rect">
            <a:avLst/>
          </a:prstGeom>
        </p:spPr>
      </p:pic>
      <p:sp>
        <p:nvSpPr>
          <p:cNvPr id="18" name="Rectangle 17">
            <a:extLst>
              <a:ext uri="{FF2B5EF4-FFF2-40B4-BE49-F238E27FC236}">
                <a16:creationId xmlns:a16="http://schemas.microsoft.com/office/drawing/2014/main" id="{0FDF154D-B70C-4943-A42C-E23627310F30}"/>
              </a:ext>
            </a:extLst>
          </p:cNvPr>
          <p:cNvSpPr/>
          <p:nvPr/>
        </p:nvSpPr>
        <p:spPr>
          <a:xfrm>
            <a:off x="1793484" y="5338425"/>
            <a:ext cx="2406877" cy="369332"/>
          </a:xfrm>
          <a:prstGeom prst="rect">
            <a:avLst/>
          </a:prstGeom>
        </p:spPr>
        <p:txBody>
          <a:bodyPr wrap="none" lIns="0" tIns="0" rIns="0" bIns="0">
            <a:spAutoFit/>
          </a:bodyPr>
          <a:lstStyle/>
          <a:p>
            <a:r>
              <a:rPr lang="en-US" sz="2400" dirty="0">
                <a:cs typeface="Segoe UI Semilight"/>
              </a:rPr>
              <a:t>Configure Backup</a:t>
            </a:r>
          </a:p>
        </p:txBody>
      </p:sp>
    </p:spTree>
    <p:extLst>
      <p:ext uri="{BB962C8B-B14F-4D97-AF65-F5344CB8AC3E}">
        <p14:creationId xmlns:p14="http://schemas.microsoft.com/office/powerpoint/2010/main" val="186191559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736BC-719D-45C5-872C-A705A220D04C}"/>
              </a:ext>
            </a:extLst>
          </p:cNvPr>
          <p:cNvSpPr>
            <a:spLocks noGrp="1"/>
          </p:cNvSpPr>
          <p:nvPr>
            <p:ph type="title"/>
          </p:nvPr>
        </p:nvSpPr>
        <p:spPr>
          <a:xfrm>
            <a:off x="465139" y="2635489"/>
            <a:ext cx="2506662" cy="1723549"/>
          </a:xfrm>
        </p:spPr>
        <p:txBody>
          <a:bodyPr/>
          <a:lstStyle/>
          <a:p>
            <a:pPr>
              <a:lnSpc>
                <a:spcPct val="100000"/>
              </a:lnSpc>
            </a:pPr>
            <a:r>
              <a:rPr lang="en-US" spc="0" dirty="0"/>
              <a:t>Administer PaaS Compute Options Introduction</a:t>
            </a:r>
          </a:p>
        </p:txBody>
      </p:sp>
      <p:grpSp>
        <p:nvGrpSpPr>
          <p:cNvPr id="11" name="Group 10">
            <a:extLst>
              <a:ext uri="{FF2B5EF4-FFF2-40B4-BE49-F238E27FC236}">
                <a16:creationId xmlns:a16="http://schemas.microsoft.com/office/drawing/2014/main" id="{C6BDDDBC-96F1-45B9-BB3A-7AC7C885439F}"/>
              </a:ext>
              <a:ext uri="{C183D7F6-B498-43B3-948B-1728B52AA6E4}">
                <adec:decorative xmlns:adec="http://schemas.microsoft.com/office/drawing/2017/decorative" val="1"/>
              </a:ext>
            </a:extLst>
          </p:cNvPr>
          <p:cNvGrpSpPr/>
          <p:nvPr/>
        </p:nvGrpSpPr>
        <p:grpSpPr>
          <a:xfrm>
            <a:off x="3648992" y="353292"/>
            <a:ext cx="702934" cy="5375942"/>
            <a:chOff x="3648992" y="340777"/>
            <a:chExt cx="702934" cy="5367676"/>
          </a:xfrm>
        </p:grpSpPr>
        <p:pic>
          <p:nvPicPr>
            <p:cNvPr id="18" name="Picture 17" descr="Icon of a lab flask">
              <a:extLst>
                <a:ext uri="{FF2B5EF4-FFF2-40B4-BE49-F238E27FC236}">
                  <a16:creationId xmlns:a16="http://schemas.microsoft.com/office/drawing/2014/main" id="{5134968E-92F0-48F0-8FB5-F1257B1F586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48992" y="4935069"/>
              <a:ext cx="702934" cy="773384"/>
            </a:xfrm>
            <a:prstGeom prst="rect">
              <a:avLst/>
            </a:prstGeom>
          </p:spPr>
        </p:pic>
        <p:graphicFrame>
          <p:nvGraphicFramePr>
            <p:cNvPr id="4" name="Object 3">
              <a:extLst>
                <a:ext uri="{FF2B5EF4-FFF2-40B4-BE49-F238E27FC236}">
                  <a16:creationId xmlns:a16="http://schemas.microsoft.com/office/drawing/2014/main" id="{4120E76E-4AF2-4FBE-BED6-E8143A2EB023}"/>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2765967851"/>
                </p:ext>
              </p:extLst>
            </p:nvPr>
          </p:nvGraphicFramePr>
          <p:xfrm>
            <a:off x="3648992" y="340777"/>
            <a:ext cx="702934" cy="789330"/>
          </p:xfrm>
          <a:graphic>
            <a:graphicData uri="http://schemas.openxmlformats.org/presentationml/2006/ole">
              <mc:AlternateContent xmlns:mc="http://schemas.openxmlformats.org/markup-compatibility/2006">
                <mc:Choice xmlns:v="urn:schemas-microsoft-com:vml" Requires="v">
                  <p:oleObj name="Bitmap Image" r:id="rId4" imgW="615960" imgH="628560" progId="Paint.Picture">
                    <p:embed/>
                  </p:oleObj>
                </mc:Choice>
                <mc:Fallback>
                  <p:oleObj name="Bitmap Image" r:id="rId4" imgW="615960" imgH="628560" progId="Paint.Picture">
                    <p:embed/>
                    <p:pic>
                      <p:nvPicPr>
                        <p:cNvPr id="4" name="Object 3">
                          <a:extLst>
                            <a:ext uri="{FF2B5EF4-FFF2-40B4-BE49-F238E27FC236}">
                              <a16:creationId xmlns:a16="http://schemas.microsoft.com/office/drawing/2014/main" id="{4120E76E-4AF2-4FBE-BED6-E8143A2EB023}"/>
                            </a:ext>
                            <a:ext uri="{C183D7F6-B498-43B3-948B-1728B52AA6E4}">
                              <adec:decorative xmlns:adec="http://schemas.microsoft.com/office/drawing/2017/decorative" val="1"/>
                            </a:ext>
                          </a:extLst>
                        </p:cNvPr>
                        <p:cNvPicPr/>
                        <p:nvPr/>
                      </p:nvPicPr>
                      <p:blipFill>
                        <a:blip r:embed="rId5"/>
                        <a:stretch>
                          <a:fillRect/>
                        </a:stretch>
                      </p:blipFill>
                      <p:spPr>
                        <a:xfrm>
                          <a:off x="3648992" y="340777"/>
                          <a:ext cx="702934" cy="789330"/>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2FCBFF7F-7759-483A-8DA1-B955CCFAEC1C}"/>
                </a:ext>
              </a:extLst>
            </p:cNvPr>
            <p:cNvGraphicFramePr>
              <a:graphicFrameLocks noChangeAspect="1"/>
            </p:cNvGraphicFramePr>
            <p:nvPr>
              <p:extLst>
                <p:ext uri="{D42A27DB-BD31-4B8C-83A1-F6EECF244321}">
                  <p14:modId xmlns:p14="http://schemas.microsoft.com/office/powerpoint/2010/main" val="1882195916"/>
                </p:ext>
              </p:extLst>
            </p:nvPr>
          </p:nvGraphicFramePr>
          <p:xfrm>
            <a:off x="3648992" y="1304508"/>
            <a:ext cx="702934" cy="789330"/>
          </p:xfrm>
          <a:graphic>
            <a:graphicData uri="http://schemas.openxmlformats.org/presentationml/2006/ole">
              <mc:AlternateContent xmlns:mc="http://schemas.openxmlformats.org/markup-compatibility/2006">
                <mc:Choice xmlns:v="urn:schemas-microsoft-com:vml" Requires="v">
                  <p:oleObj name="Bitmap Image" r:id="rId6" imgW="615960" imgH="628560" progId="Paint.Picture">
                    <p:embed/>
                  </p:oleObj>
                </mc:Choice>
                <mc:Fallback>
                  <p:oleObj name="Bitmap Image" r:id="rId6" imgW="615960" imgH="628560" progId="Paint.Picture">
                    <p:embed/>
                    <p:pic>
                      <p:nvPicPr>
                        <p:cNvPr id="5" name="Object 4">
                          <a:extLst>
                            <a:ext uri="{FF2B5EF4-FFF2-40B4-BE49-F238E27FC236}">
                              <a16:creationId xmlns:a16="http://schemas.microsoft.com/office/drawing/2014/main" id="{2FCBFF7F-7759-483A-8DA1-B955CCFAEC1C}"/>
                            </a:ext>
                          </a:extLst>
                        </p:cNvPr>
                        <p:cNvPicPr/>
                        <p:nvPr/>
                      </p:nvPicPr>
                      <p:blipFill>
                        <a:blip r:embed="rId5"/>
                        <a:stretch>
                          <a:fillRect/>
                        </a:stretch>
                      </p:blipFill>
                      <p:spPr>
                        <a:xfrm>
                          <a:off x="3648992" y="1304508"/>
                          <a:ext cx="702934" cy="789330"/>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8DD26E27-B41C-41B2-A749-C0D7C08277E1}"/>
                </a:ext>
              </a:extLst>
            </p:cNvPr>
            <p:cNvGraphicFramePr>
              <a:graphicFrameLocks noChangeAspect="1"/>
            </p:cNvGraphicFramePr>
            <p:nvPr>
              <p:extLst>
                <p:ext uri="{D42A27DB-BD31-4B8C-83A1-F6EECF244321}">
                  <p14:modId xmlns:p14="http://schemas.microsoft.com/office/powerpoint/2010/main" val="3048705494"/>
                </p:ext>
              </p:extLst>
            </p:nvPr>
          </p:nvGraphicFramePr>
          <p:xfrm>
            <a:off x="3648992" y="2402351"/>
            <a:ext cx="702934" cy="789330"/>
          </p:xfrm>
          <a:graphic>
            <a:graphicData uri="http://schemas.openxmlformats.org/presentationml/2006/ole">
              <mc:AlternateContent xmlns:mc="http://schemas.openxmlformats.org/markup-compatibility/2006">
                <mc:Choice xmlns:v="urn:schemas-microsoft-com:vml" Requires="v">
                  <p:oleObj name="Bitmap Image" r:id="rId7" imgW="615960" imgH="628560" progId="Paint.Picture">
                    <p:embed/>
                  </p:oleObj>
                </mc:Choice>
                <mc:Fallback>
                  <p:oleObj name="Bitmap Image" r:id="rId7" imgW="615960" imgH="628560" progId="Paint.Picture">
                    <p:embed/>
                    <p:pic>
                      <p:nvPicPr>
                        <p:cNvPr id="6" name="Object 5">
                          <a:extLst>
                            <a:ext uri="{FF2B5EF4-FFF2-40B4-BE49-F238E27FC236}">
                              <a16:creationId xmlns:a16="http://schemas.microsoft.com/office/drawing/2014/main" id="{8DD26E27-B41C-41B2-A749-C0D7C08277E1}"/>
                            </a:ext>
                          </a:extLst>
                        </p:cNvPr>
                        <p:cNvPicPr/>
                        <p:nvPr/>
                      </p:nvPicPr>
                      <p:blipFill>
                        <a:blip r:embed="rId5"/>
                        <a:stretch>
                          <a:fillRect/>
                        </a:stretch>
                      </p:blipFill>
                      <p:spPr>
                        <a:xfrm>
                          <a:off x="3648992" y="2402351"/>
                          <a:ext cx="702934" cy="789330"/>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24B644EA-164B-447A-9510-F9AC0D60C108}"/>
                </a:ext>
              </a:extLst>
            </p:cNvPr>
            <p:cNvGraphicFramePr>
              <a:graphicFrameLocks noChangeAspect="1"/>
            </p:cNvGraphicFramePr>
            <p:nvPr>
              <p:extLst>
                <p:ext uri="{D42A27DB-BD31-4B8C-83A1-F6EECF244321}">
                  <p14:modId xmlns:p14="http://schemas.microsoft.com/office/powerpoint/2010/main" val="4015348078"/>
                </p:ext>
              </p:extLst>
            </p:nvPr>
          </p:nvGraphicFramePr>
          <p:xfrm>
            <a:off x="3648992" y="3488002"/>
            <a:ext cx="702934" cy="789330"/>
          </p:xfrm>
          <a:graphic>
            <a:graphicData uri="http://schemas.openxmlformats.org/presentationml/2006/ole">
              <mc:AlternateContent xmlns:mc="http://schemas.openxmlformats.org/markup-compatibility/2006">
                <mc:Choice xmlns:v="urn:schemas-microsoft-com:vml" Requires="v">
                  <p:oleObj name="Bitmap Image" r:id="rId8" imgW="615960" imgH="628560" progId="Paint.Picture">
                    <p:embed/>
                  </p:oleObj>
                </mc:Choice>
                <mc:Fallback>
                  <p:oleObj name="Bitmap Image" r:id="rId8" imgW="615960" imgH="628560" progId="Paint.Picture">
                    <p:embed/>
                    <p:pic>
                      <p:nvPicPr>
                        <p:cNvPr id="7" name="Object 6">
                          <a:extLst>
                            <a:ext uri="{FF2B5EF4-FFF2-40B4-BE49-F238E27FC236}">
                              <a16:creationId xmlns:a16="http://schemas.microsoft.com/office/drawing/2014/main" id="{24B644EA-164B-447A-9510-F9AC0D60C108}"/>
                            </a:ext>
                          </a:extLst>
                        </p:cNvPr>
                        <p:cNvPicPr/>
                        <p:nvPr/>
                      </p:nvPicPr>
                      <p:blipFill>
                        <a:blip r:embed="rId5"/>
                        <a:stretch>
                          <a:fillRect/>
                        </a:stretch>
                      </p:blipFill>
                      <p:spPr>
                        <a:xfrm>
                          <a:off x="3648992" y="3488002"/>
                          <a:ext cx="702934" cy="789330"/>
                        </a:xfrm>
                        <a:prstGeom prst="rect">
                          <a:avLst/>
                        </a:prstGeom>
                      </p:spPr>
                    </p:pic>
                  </p:oleObj>
                </mc:Fallback>
              </mc:AlternateContent>
            </a:graphicData>
          </a:graphic>
        </p:graphicFrame>
        <p:pic>
          <p:nvPicPr>
            <p:cNvPr id="8" name="Graphic 7">
              <a:extLst>
                <a:ext uri="{FF2B5EF4-FFF2-40B4-BE49-F238E27FC236}">
                  <a16:creationId xmlns:a16="http://schemas.microsoft.com/office/drawing/2014/main" id="{C71A7077-62D4-461D-B71E-6426995B5AF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847489" y="463927"/>
              <a:ext cx="383048" cy="421438"/>
            </a:xfrm>
            <a:prstGeom prst="rect">
              <a:avLst/>
            </a:prstGeom>
          </p:spPr>
        </p:pic>
        <p:pic>
          <p:nvPicPr>
            <p:cNvPr id="10" name="Graphic 9">
              <a:extLst>
                <a:ext uri="{FF2B5EF4-FFF2-40B4-BE49-F238E27FC236}">
                  <a16:creationId xmlns:a16="http://schemas.microsoft.com/office/drawing/2014/main" id="{35F7E8B8-C125-4787-9B2B-C9A6C3BD53D5}"/>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flipH="1">
              <a:off x="3773469" y="1447056"/>
              <a:ext cx="427430" cy="470268"/>
            </a:xfrm>
            <a:prstGeom prst="rect">
              <a:avLst/>
            </a:prstGeom>
          </p:spPr>
        </p:pic>
        <p:pic>
          <p:nvPicPr>
            <p:cNvPr id="12" name="Graphic 11">
              <a:extLst>
                <a:ext uri="{FF2B5EF4-FFF2-40B4-BE49-F238E27FC236}">
                  <a16:creationId xmlns:a16="http://schemas.microsoft.com/office/drawing/2014/main" id="{869DFF0B-781F-4D12-85E4-DCA037BA2B7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48240" y="2496157"/>
              <a:ext cx="504437" cy="554993"/>
            </a:xfrm>
            <a:prstGeom prst="rect">
              <a:avLst/>
            </a:prstGeom>
          </p:spPr>
        </p:pic>
        <p:pic>
          <p:nvPicPr>
            <p:cNvPr id="14" name="Graphic 13">
              <a:extLst>
                <a:ext uri="{FF2B5EF4-FFF2-40B4-BE49-F238E27FC236}">
                  <a16:creationId xmlns:a16="http://schemas.microsoft.com/office/drawing/2014/main" id="{7DB79977-7EAC-4649-A907-DE9800FF0B8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786042" y="3621354"/>
              <a:ext cx="444495" cy="489043"/>
            </a:xfrm>
            <a:prstGeom prst="rect">
              <a:avLst/>
            </a:prstGeom>
          </p:spPr>
        </p:pic>
      </p:grpSp>
      <p:grpSp>
        <p:nvGrpSpPr>
          <p:cNvPr id="3" name="Group 2">
            <a:extLst>
              <a:ext uri="{FF2B5EF4-FFF2-40B4-BE49-F238E27FC236}">
                <a16:creationId xmlns:a16="http://schemas.microsoft.com/office/drawing/2014/main" id="{147702B1-60BD-49A9-BD3B-BB346ACBFBF7}"/>
              </a:ext>
              <a:ext uri="{C183D7F6-B498-43B3-948B-1728B52AA6E4}">
                <adec:decorative xmlns:adec="http://schemas.microsoft.com/office/drawing/2017/decorative" val="1"/>
              </a:ext>
            </a:extLst>
          </p:cNvPr>
          <p:cNvGrpSpPr/>
          <p:nvPr/>
        </p:nvGrpSpPr>
        <p:grpSpPr>
          <a:xfrm>
            <a:off x="4581094" y="252835"/>
            <a:ext cx="7135418" cy="5866399"/>
            <a:chOff x="1646691" y="1363426"/>
            <a:chExt cx="10696603" cy="5866399"/>
          </a:xfrm>
        </p:grpSpPr>
        <p:sp>
          <p:nvSpPr>
            <p:cNvPr id="36" name="Rectangle 35">
              <a:extLst>
                <a:ext uri="{FF2B5EF4-FFF2-40B4-BE49-F238E27FC236}">
                  <a16:creationId xmlns:a16="http://schemas.microsoft.com/office/drawing/2014/main" id="{E5E2A559-5126-49E9-895D-A84B498B7AEE}"/>
                </a:ext>
              </a:extLst>
            </p:cNvPr>
            <p:cNvSpPr/>
            <p:nvPr/>
          </p:nvSpPr>
          <p:spPr bwMode="auto">
            <a:xfrm>
              <a:off x="1646691" y="1363426"/>
              <a:ext cx="10343696" cy="73152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Aft>
                  <a:spcPts val="600"/>
                </a:spcAft>
              </a:pPr>
              <a:r>
                <a:rPr lang="en-US" sz="2200" dirty="0">
                  <a:solidFill>
                    <a:schemeClr val="tx1"/>
                  </a:solidFill>
                </a:rPr>
                <a:t>Configure Azure App Service Plans</a:t>
              </a:r>
            </a:p>
          </p:txBody>
        </p:sp>
        <p:cxnSp>
          <p:nvCxnSpPr>
            <p:cNvPr id="57" name="Straight Connector 56">
              <a:extLst>
                <a:ext uri="{FF2B5EF4-FFF2-40B4-BE49-F238E27FC236}">
                  <a16:creationId xmlns:a16="http://schemas.microsoft.com/office/drawing/2014/main" id="{723BDEE5-6D5F-4551-B582-C623BD958DD7}"/>
                </a:ext>
                <a:ext uri="{C183D7F6-B498-43B3-948B-1728B52AA6E4}">
                  <adec:decorative xmlns:adec="http://schemas.microsoft.com/office/drawing/2017/decorative" val="1"/>
                </a:ext>
              </a:extLst>
            </p:cNvPr>
            <p:cNvCxnSpPr>
              <a:cxnSpLocks/>
            </p:cNvCxnSpPr>
            <p:nvPr/>
          </p:nvCxnSpPr>
          <p:spPr>
            <a:xfrm>
              <a:off x="1646691" y="2269731"/>
              <a:ext cx="1034528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E51C1035-9653-44E2-BA29-FFEBC0CC70FE}"/>
                </a:ext>
              </a:extLst>
            </p:cNvPr>
            <p:cNvSpPr/>
            <p:nvPr/>
          </p:nvSpPr>
          <p:spPr bwMode="auto">
            <a:xfrm>
              <a:off x="1646691" y="2444516"/>
              <a:ext cx="10343696" cy="73152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Aft>
                  <a:spcPts val="600"/>
                </a:spcAft>
              </a:pPr>
              <a:r>
                <a:rPr lang="en-US" sz="2200" dirty="0">
                  <a:solidFill>
                    <a:schemeClr val="tx1"/>
                  </a:solidFill>
                </a:rPr>
                <a:t>Configure Azure App Services</a:t>
              </a:r>
            </a:p>
          </p:txBody>
        </p:sp>
        <p:cxnSp>
          <p:nvCxnSpPr>
            <p:cNvPr id="58" name="Straight Connector 57">
              <a:extLst>
                <a:ext uri="{FF2B5EF4-FFF2-40B4-BE49-F238E27FC236}">
                  <a16:creationId xmlns:a16="http://schemas.microsoft.com/office/drawing/2014/main" id="{41FFD988-6109-42EE-A4F6-E182E9399800}"/>
                </a:ext>
                <a:ext uri="{C183D7F6-B498-43B3-948B-1728B52AA6E4}">
                  <adec:decorative xmlns:adec="http://schemas.microsoft.com/office/drawing/2017/decorative" val="1"/>
                </a:ext>
              </a:extLst>
            </p:cNvPr>
            <p:cNvCxnSpPr>
              <a:cxnSpLocks/>
            </p:cNvCxnSpPr>
            <p:nvPr/>
          </p:nvCxnSpPr>
          <p:spPr>
            <a:xfrm>
              <a:off x="1646691" y="3350821"/>
              <a:ext cx="1034528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6C044899-B273-44CD-B13A-2926772F078C}"/>
                </a:ext>
              </a:extLst>
            </p:cNvPr>
            <p:cNvSpPr/>
            <p:nvPr/>
          </p:nvSpPr>
          <p:spPr bwMode="auto">
            <a:xfrm>
              <a:off x="1646691" y="3525606"/>
              <a:ext cx="10343696" cy="73152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Aft>
                  <a:spcPts val="600"/>
                </a:spcAft>
              </a:pPr>
              <a:r>
                <a:rPr lang="en-US" sz="2200" dirty="0">
                  <a:solidFill>
                    <a:schemeClr val="tx1"/>
                  </a:solidFill>
                </a:rPr>
                <a:t>Configure Azure Container Instances</a:t>
              </a:r>
            </a:p>
          </p:txBody>
        </p:sp>
        <p:cxnSp>
          <p:nvCxnSpPr>
            <p:cNvPr id="59" name="Straight Connector 58">
              <a:extLst>
                <a:ext uri="{FF2B5EF4-FFF2-40B4-BE49-F238E27FC236}">
                  <a16:creationId xmlns:a16="http://schemas.microsoft.com/office/drawing/2014/main" id="{165B2145-FE02-475A-A596-3B7E7067AD9C}"/>
                </a:ext>
                <a:ext uri="{C183D7F6-B498-43B3-948B-1728B52AA6E4}">
                  <adec:decorative xmlns:adec="http://schemas.microsoft.com/office/drawing/2017/decorative" val="1"/>
                </a:ext>
              </a:extLst>
            </p:cNvPr>
            <p:cNvCxnSpPr>
              <a:cxnSpLocks/>
            </p:cNvCxnSpPr>
            <p:nvPr/>
          </p:nvCxnSpPr>
          <p:spPr>
            <a:xfrm>
              <a:off x="1646691" y="4431911"/>
              <a:ext cx="1034528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4F9B6CA5-66DA-4048-AAE5-8F898F8DD28A}"/>
                </a:ext>
              </a:extLst>
            </p:cNvPr>
            <p:cNvSpPr/>
            <p:nvPr/>
          </p:nvSpPr>
          <p:spPr bwMode="auto">
            <a:xfrm>
              <a:off x="1646691" y="4606696"/>
              <a:ext cx="10343696" cy="73152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Aft>
                  <a:spcPts val="600"/>
                </a:spcAft>
              </a:pPr>
              <a:r>
                <a:rPr lang="en-US" sz="2200" dirty="0">
                  <a:solidFill>
                    <a:schemeClr val="tx1"/>
                  </a:solidFill>
                </a:rPr>
                <a:t>Configure Azure Kubernetes Service</a:t>
              </a:r>
            </a:p>
          </p:txBody>
        </p:sp>
        <p:cxnSp>
          <p:nvCxnSpPr>
            <p:cNvPr id="60" name="Straight Connector 59">
              <a:extLst>
                <a:ext uri="{FF2B5EF4-FFF2-40B4-BE49-F238E27FC236}">
                  <a16:creationId xmlns:a16="http://schemas.microsoft.com/office/drawing/2014/main" id="{AB42358F-09B6-4C29-A514-8AD515C11661}"/>
                </a:ext>
                <a:ext uri="{C183D7F6-B498-43B3-948B-1728B52AA6E4}">
                  <adec:decorative xmlns:adec="http://schemas.microsoft.com/office/drawing/2017/decorative" val="1"/>
                </a:ext>
              </a:extLst>
            </p:cNvPr>
            <p:cNvCxnSpPr>
              <a:cxnSpLocks/>
            </p:cNvCxnSpPr>
            <p:nvPr/>
          </p:nvCxnSpPr>
          <p:spPr>
            <a:xfrm>
              <a:off x="1646691" y="5513001"/>
              <a:ext cx="1034528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223021D5-5C92-48B1-AC95-26B25E2588B8}"/>
                </a:ext>
              </a:extLst>
            </p:cNvPr>
            <p:cNvSpPr/>
            <p:nvPr/>
          </p:nvSpPr>
          <p:spPr bwMode="auto">
            <a:xfrm>
              <a:off x="1646691" y="5608785"/>
              <a:ext cx="10696603" cy="16210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Aft>
                  <a:spcPts val="600"/>
                </a:spcAft>
              </a:pPr>
              <a:r>
                <a:rPr lang="en-US" sz="2200" dirty="0">
                  <a:solidFill>
                    <a:schemeClr val="tx1"/>
                  </a:solidFill>
                </a:rPr>
                <a:t>Lab 09a - Implement Web Apps</a:t>
              </a:r>
            </a:p>
            <a:p>
              <a:pPr>
                <a:spcAft>
                  <a:spcPts val="600"/>
                </a:spcAft>
              </a:pPr>
              <a:r>
                <a:rPr lang="en-US" sz="2200" dirty="0">
                  <a:solidFill>
                    <a:schemeClr val="tx1"/>
                  </a:solidFill>
                </a:rPr>
                <a:t>Lab 09b - Implement Azure Container Instances</a:t>
              </a:r>
            </a:p>
            <a:p>
              <a:pPr>
                <a:spcAft>
                  <a:spcPts val="600"/>
                </a:spcAft>
              </a:pPr>
              <a:r>
                <a:rPr lang="en-US" sz="2200" dirty="0">
                  <a:solidFill>
                    <a:schemeClr val="tx1"/>
                  </a:solidFill>
                </a:rPr>
                <a:t>Lab 09c - Implement Azure Kubernetes Service (optional)</a:t>
              </a:r>
            </a:p>
          </p:txBody>
        </p:sp>
      </p:grpSp>
      <p:cxnSp>
        <p:nvCxnSpPr>
          <p:cNvPr id="9" name="Straight Connector 8">
            <a:extLst>
              <a:ext uri="{FF2B5EF4-FFF2-40B4-BE49-F238E27FC236}">
                <a16:creationId xmlns:a16="http://schemas.microsoft.com/office/drawing/2014/main" id="{7E827D21-88B3-455E-A039-13CC75142B77}"/>
              </a:ext>
              <a:ext uri="{C183D7F6-B498-43B3-948B-1728B52AA6E4}">
                <adec:decorative xmlns:adec="http://schemas.microsoft.com/office/drawing/2017/decorative" val="1"/>
              </a:ext>
            </a:extLst>
          </p:cNvPr>
          <p:cNvCxnSpPr>
            <a:cxnSpLocks/>
          </p:cNvCxnSpPr>
          <p:nvPr/>
        </p:nvCxnSpPr>
        <p:spPr>
          <a:xfrm>
            <a:off x="4580056" y="6119234"/>
            <a:ext cx="67608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894311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cs typeface="Segoe UI"/>
              </a:rPr>
              <a:t>Summary and Resources  – Configure Azure App Services</a:t>
            </a:r>
          </a:p>
        </p:txBody>
      </p:sp>
      <p:sp>
        <p:nvSpPr>
          <p:cNvPr id="3" name="Rectangle 2">
            <a:extLst>
              <a:ext uri="{FF2B5EF4-FFF2-40B4-BE49-F238E27FC236}">
                <a16:creationId xmlns:a16="http://schemas.microsoft.com/office/drawing/2014/main" id="{F185F91B-2F94-4692-B4F6-FB1FE64CD155}"/>
              </a:ext>
            </a:extLst>
          </p:cNvPr>
          <p:cNvSpPr/>
          <p:nvPr/>
        </p:nvSpPr>
        <p:spPr bwMode="auto">
          <a:xfrm>
            <a:off x="427039" y="1195592"/>
            <a:ext cx="3687761"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bg1"/>
                </a:solidFill>
                <a:latin typeface="+mj-lt"/>
              </a:rPr>
              <a:t>Knowledge Check Questions</a:t>
            </a:r>
          </a:p>
        </p:txBody>
      </p:sp>
      <p:sp>
        <p:nvSpPr>
          <p:cNvPr id="4" name="Rectangle 3">
            <a:extLst>
              <a:ext uri="{FF2B5EF4-FFF2-40B4-BE49-F238E27FC236}">
                <a16:creationId xmlns:a16="http://schemas.microsoft.com/office/drawing/2014/main" id="{DB314D9F-C825-4894-BD62-410DBCB194ED}"/>
              </a:ext>
            </a:extLst>
          </p:cNvPr>
          <p:cNvSpPr/>
          <p:nvPr/>
        </p:nvSpPr>
        <p:spPr bwMode="auto">
          <a:xfrm>
            <a:off x="4256087" y="1195592"/>
            <a:ext cx="7760037"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bg1"/>
                </a:solidFill>
                <a:latin typeface="+mj-lt"/>
              </a:rPr>
              <a:t>Microsoft Learn Modules (docs.microsoft.com/Learn)</a:t>
            </a:r>
          </a:p>
        </p:txBody>
      </p:sp>
      <p:grpSp>
        <p:nvGrpSpPr>
          <p:cNvPr id="12" name="Group 11">
            <a:extLst>
              <a:ext uri="{FF2B5EF4-FFF2-40B4-BE49-F238E27FC236}">
                <a16:creationId xmlns:a16="http://schemas.microsoft.com/office/drawing/2014/main" id="{62F9F55E-6526-4E7E-9795-8B99C5F78DE3}"/>
              </a:ext>
              <a:ext uri="{C183D7F6-B498-43B3-948B-1728B52AA6E4}">
                <adec:decorative xmlns:adec="http://schemas.microsoft.com/office/drawing/2017/decorative" val="1"/>
              </a:ext>
            </a:extLst>
          </p:cNvPr>
          <p:cNvGrpSpPr/>
          <p:nvPr/>
        </p:nvGrpSpPr>
        <p:grpSpPr>
          <a:xfrm>
            <a:off x="4256087" y="1845689"/>
            <a:ext cx="7742238" cy="2902335"/>
            <a:chOff x="4256087" y="1845690"/>
            <a:chExt cx="7742238" cy="2112123"/>
          </a:xfrm>
        </p:grpSpPr>
        <p:sp>
          <p:nvSpPr>
            <p:cNvPr id="5" name="Rectangle 4">
              <a:extLst>
                <a:ext uri="{FF2B5EF4-FFF2-40B4-BE49-F238E27FC236}">
                  <a16:creationId xmlns:a16="http://schemas.microsoft.com/office/drawing/2014/main" id="{7B402F18-F086-4DCC-831B-F7591FCF6A68}"/>
                </a:ext>
              </a:extLst>
            </p:cNvPr>
            <p:cNvSpPr/>
            <p:nvPr/>
          </p:nvSpPr>
          <p:spPr>
            <a:xfrm>
              <a:off x="4256087" y="1845690"/>
              <a:ext cx="7742238" cy="45720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r>
                <a:rPr lang="en-US" sz="2000" dirty="0">
                  <a:hlinkClick r:id="rId3"/>
                </a:rPr>
                <a:t>Host a web application with Azure App Service (Sandbox)</a:t>
              </a:r>
              <a:endParaRPr lang="en-US" sz="2000" dirty="0">
                <a:solidFill>
                  <a:schemeClr val="tx1"/>
                </a:solidFill>
                <a:cs typeface="Segoe UI"/>
              </a:endParaRPr>
            </a:p>
          </p:txBody>
        </p:sp>
        <p:cxnSp>
          <p:nvCxnSpPr>
            <p:cNvPr id="6" name="Straight Connector 5">
              <a:extLst>
                <a:ext uri="{FF2B5EF4-FFF2-40B4-BE49-F238E27FC236}">
                  <a16:creationId xmlns:a16="http://schemas.microsoft.com/office/drawing/2014/main" id="{0E989E35-8AFE-4D2C-8C05-28CAD7D717F8}"/>
                </a:ext>
                <a:ext uri="{C183D7F6-B498-43B3-948B-1728B52AA6E4}">
                  <adec:decorative xmlns:adec="http://schemas.microsoft.com/office/drawing/2017/decorative" val="1"/>
                </a:ext>
              </a:extLst>
            </p:cNvPr>
            <p:cNvCxnSpPr>
              <a:cxnSpLocks/>
            </p:cNvCxnSpPr>
            <p:nvPr/>
          </p:nvCxnSpPr>
          <p:spPr>
            <a:xfrm>
              <a:off x="4256087" y="2347786"/>
              <a:ext cx="7742238"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D2614B41-D3B8-405E-BA18-F7271A99EF93}"/>
                </a:ext>
              </a:extLst>
            </p:cNvPr>
            <p:cNvSpPr/>
            <p:nvPr/>
          </p:nvSpPr>
          <p:spPr>
            <a:xfrm>
              <a:off x="4256087" y="2392682"/>
              <a:ext cx="7742238" cy="73152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r>
                <a:rPr lang="en-US" sz="2000" dirty="0">
                  <a:hlinkClick r:id="rId4"/>
                </a:rPr>
                <a:t>Stage a web app deployment for testing and rollback by using App Service deployment slots</a:t>
              </a:r>
              <a:endParaRPr lang="en-US" sz="2000" dirty="0">
                <a:solidFill>
                  <a:schemeClr val="tx1"/>
                </a:solidFill>
                <a:cs typeface="Segoe UI"/>
              </a:endParaRPr>
            </a:p>
          </p:txBody>
        </p:sp>
        <p:cxnSp>
          <p:nvCxnSpPr>
            <p:cNvPr id="8" name="Straight Connector 7">
              <a:extLst>
                <a:ext uri="{FF2B5EF4-FFF2-40B4-BE49-F238E27FC236}">
                  <a16:creationId xmlns:a16="http://schemas.microsoft.com/office/drawing/2014/main" id="{445F1080-3A30-4F6B-9FFB-7F79888AA764}"/>
                </a:ext>
                <a:ext uri="{C183D7F6-B498-43B3-948B-1728B52AA6E4}">
                  <adec:decorative xmlns:adec="http://schemas.microsoft.com/office/drawing/2017/decorative" val="1"/>
                </a:ext>
              </a:extLst>
            </p:cNvPr>
            <p:cNvCxnSpPr>
              <a:cxnSpLocks/>
            </p:cNvCxnSpPr>
            <p:nvPr/>
          </p:nvCxnSpPr>
          <p:spPr>
            <a:xfrm>
              <a:off x="4256087" y="3215686"/>
              <a:ext cx="7742238"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FA2AF56-CFE8-4EFB-ABEF-37B0881831A6}"/>
                </a:ext>
                <a:ext uri="{C183D7F6-B498-43B3-948B-1728B52AA6E4}">
                  <adec:decorative xmlns:adec="http://schemas.microsoft.com/office/drawing/2017/decorative" val="1"/>
                </a:ext>
              </a:extLst>
            </p:cNvPr>
            <p:cNvCxnSpPr>
              <a:cxnSpLocks/>
            </p:cNvCxnSpPr>
            <p:nvPr/>
          </p:nvCxnSpPr>
          <p:spPr>
            <a:xfrm>
              <a:off x="4256087" y="3957813"/>
              <a:ext cx="7742238"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2CD2C20-8CF7-4C1F-8623-56315EFA9AC9}"/>
                </a:ext>
              </a:extLst>
            </p:cNvPr>
            <p:cNvSpPr/>
            <p:nvPr/>
          </p:nvSpPr>
          <p:spPr>
            <a:xfrm>
              <a:off x="4256087" y="3315530"/>
              <a:ext cx="7742238" cy="45720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r>
                <a:rPr lang="en-US" sz="2000" dirty="0">
                  <a:hlinkClick r:id="rId5"/>
                </a:rPr>
                <a:t>Dynamically meet changing web app performance requirements with autoscale rules</a:t>
              </a:r>
              <a:endParaRPr lang="en-US" sz="2000" dirty="0">
                <a:solidFill>
                  <a:schemeClr val="tx1"/>
                </a:solidFill>
                <a:cs typeface="Segoe UI"/>
              </a:endParaRPr>
            </a:p>
          </p:txBody>
        </p:sp>
      </p:grpSp>
      <p:pic>
        <p:nvPicPr>
          <p:cNvPr id="18" name="Picture 17">
            <a:extLst>
              <a:ext uri="{FF2B5EF4-FFF2-40B4-BE49-F238E27FC236}">
                <a16:creationId xmlns:a16="http://schemas.microsoft.com/office/drawing/2014/main" id="{B64E6168-34A6-4052-8098-A1C03E09BA71}"/>
              </a:ext>
              <a:ext uri="{C183D7F6-B498-43B3-948B-1728B52AA6E4}">
                <adec:decorative xmlns:adec="http://schemas.microsoft.com/office/drawing/2017/decorative" val="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23596" y="2701880"/>
            <a:ext cx="1494645" cy="2173707"/>
          </a:xfrm>
          <a:prstGeom prst="rect">
            <a:avLst/>
          </a:prstGeom>
        </p:spPr>
      </p:pic>
      <p:sp>
        <p:nvSpPr>
          <p:cNvPr id="10" name="TextBox 9">
            <a:extLst>
              <a:ext uri="{FF2B5EF4-FFF2-40B4-BE49-F238E27FC236}">
                <a16:creationId xmlns:a16="http://schemas.microsoft.com/office/drawing/2014/main" id="{94BFFE11-F10A-4B2F-B7BE-B0D4F535A110}"/>
              </a:ext>
            </a:extLst>
          </p:cNvPr>
          <p:cNvSpPr txBox="1"/>
          <p:nvPr/>
        </p:nvSpPr>
        <p:spPr>
          <a:xfrm>
            <a:off x="7793037" y="5985163"/>
            <a:ext cx="4487575"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 hands-on exercise.</a:t>
            </a:r>
          </a:p>
        </p:txBody>
      </p:sp>
    </p:spTree>
    <p:extLst>
      <p:ext uri="{BB962C8B-B14F-4D97-AF65-F5344CB8AC3E}">
        <p14:creationId xmlns:p14="http://schemas.microsoft.com/office/powerpoint/2010/main" val="203254901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427038" y="3275663"/>
            <a:ext cx="9070923" cy="443198"/>
          </a:xfrm>
        </p:spPr>
        <p:txBody>
          <a:bodyPr/>
          <a:lstStyle/>
          <a:p>
            <a:r>
              <a:rPr lang="en-US" sz="3200" dirty="0"/>
              <a:t>Configure Azure Container Instances</a:t>
            </a:r>
          </a:p>
        </p:txBody>
      </p:sp>
      <p:pic>
        <p:nvPicPr>
          <p:cNvPr id="9" name="Graphic 8">
            <a:extLst>
              <a:ext uri="{FF2B5EF4-FFF2-40B4-BE49-F238E27FC236}">
                <a16:creationId xmlns:a16="http://schemas.microsoft.com/office/drawing/2014/main" id="{4A7D0795-5E2B-4D63-A79E-A517105D0361}"/>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30971" y="2656568"/>
            <a:ext cx="1521730" cy="1521730"/>
          </a:xfrm>
          <a:prstGeom prst="rect">
            <a:avLst/>
          </a:prstGeom>
        </p:spPr>
      </p:pic>
    </p:spTree>
    <p:extLst>
      <p:ext uri="{BB962C8B-B14F-4D97-AF65-F5344CB8AC3E}">
        <p14:creationId xmlns:p14="http://schemas.microsoft.com/office/powerpoint/2010/main" val="15977549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9" y="2420046"/>
            <a:ext cx="2506662" cy="2154436"/>
          </a:xfrm>
        </p:spPr>
        <p:txBody>
          <a:bodyPr/>
          <a:lstStyle/>
          <a:p>
            <a:pPr>
              <a:lnSpc>
                <a:spcPct val="100000"/>
              </a:lnSpc>
              <a:spcBef>
                <a:spcPts val="0"/>
              </a:spcBef>
            </a:pPr>
            <a:r>
              <a:rPr lang="en-US" spc="0" dirty="0"/>
              <a:t>Configure Azure Container Instances Introduction</a:t>
            </a:r>
          </a:p>
        </p:txBody>
      </p:sp>
      <p:sp>
        <p:nvSpPr>
          <p:cNvPr id="2" name="Rectangle 1">
            <a:extLst>
              <a:ext uri="{FF2B5EF4-FFF2-40B4-BE49-F238E27FC236}">
                <a16:creationId xmlns:a16="http://schemas.microsoft.com/office/drawing/2014/main" id="{BD215697-635D-49B2-ABC3-EA90F7A682EA}"/>
              </a:ext>
            </a:extLst>
          </p:cNvPr>
          <p:cNvSpPr/>
          <p:nvPr/>
        </p:nvSpPr>
        <p:spPr bwMode="auto">
          <a:xfrm>
            <a:off x="4596784" y="683691"/>
            <a:ext cx="5439314"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000" dirty="0">
                <a:solidFill>
                  <a:schemeClr val="tx1"/>
                </a:solidFill>
                <a:cs typeface="Segoe UI Semilight"/>
              </a:rPr>
              <a:t>Compare Containers to Virtual Machines</a:t>
            </a:r>
          </a:p>
        </p:txBody>
      </p:sp>
      <p:sp>
        <p:nvSpPr>
          <p:cNvPr id="18" name="Rectangle 17">
            <a:extLst>
              <a:ext uri="{FF2B5EF4-FFF2-40B4-BE49-F238E27FC236}">
                <a16:creationId xmlns:a16="http://schemas.microsoft.com/office/drawing/2014/main" id="{068F1309-9962-4184-92AC-2BA04E790B64}"/>
              </a:ext>
            </a:extLst>
          </p:cNvPr>
          <p:cNvSpPr/>
          <p:nvPr/>
        </p:nvSpPr>
        <p:spPr bwMode="auto">
          <a:xfrm>
            <a:off x="4596783" y="1351161"/>
            <a:ext cx="5737387"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000" dirty="0">
                <a:solidFill>
                  <a:schemeClr val="tx1"/>
                </a:solidFill>
                <a:cs typeface="Segoe UI Semilight"/>
              </a:rPr>
              <a:t>Explore Azure Container Instances Benefits</a:t>
            </a:r>
            <a:endParaRPr lang="en-US" sz="2000" dirty="0">
              <a:solidFill>
                <a:schemeClr val="tx1"/>
              </a:solidFill>
            </a:endParaRPr>
          </a:p>
        </p:txBody>
      </p:sp>
      <p:sp>
        <p:nvSpPr>
          <p:cNvPr id="20" name="Rectangle 19" descr="Icon of a square with two smaller squares inside it">
            <a:extLst>
              <a:ext uri="{FF2B5EF4-FFF2-40B4-BE49-F238E27FC236}">
                <a16:creationId xmlns:a16="http://schemas.microsoft.com/office/drawing/2014/main" id="{176FA9CB-98F9-4F56-9674-A5BC018EA25E}"/>
              </a:ext>
            </a:extLst>
          </p:cNvPr>
          <p:cNvSpPr/>
          <p:nvPr/>
        </p:nvSpPr>
        <p:spPr bwMode="auto">
          <a:xfrm>
            <a:off x="4596784" y="2018631"/>
            <a:ext cx="4381500"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000" dirty="0">
                <a:solidFill>
                  <a:schemeClr val="tx1"/>
                </a:solidFill>
                <a:cs typeface="Segoe UI Semilight"/>
              </a:rPr>
              <a:t>Implement Container Groups</a:t>
            </a:r>
          </a:p>
        </p:txBody>
      </p:sp>
      <p:sp>
        <p:nvSpPr>
          <p:cNvPr id="21" name="Rectangle 20">
            <a:extLst>
              <a:ext uri="{FF2B5EF4-FFF2-40B4-BE49-F238E27FC236}">
                <a16:creationId xmlns:a16="http://schemas.microsoft.com/office/drawing/2014/main" id="{DF4ED247-B189-47CF-83AC-2D60F2F8D0EE}"/>
              </a:ext>
            </a:extLst>
          </p:cNvPr>
          <p:cNvSpPr/>
          <p:nvPr/>
        </p:nvSpPr>
        <p:spPr bwMode="auto">
          <a:xfrm>
            <a:off x="4596784" y="2754374"/>
            <a:ext cx="4381500"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000" dirty="0">
                <a:solidFill>
                  <a:schemeClr val="tx1"/>
                </a:solidFill>
                <a:cs typeface="Segoe UI Semilight"/>
              </a:rPr>
              <a:t>Understand the Docker Platform</a:t>
            </a:r>
          </a:p>
        </p:txBody>
      </p:sp>
      <p:sp>
        <p:nvSpPr>
          <p:cNvPr id="11" name="Rectangle 10">
            <a:extLst>
              <a:ext uri="{FF2B5EF4-FFF2-40B4-BE49-F238E27FC236}">
                <a16:creationId xmlns:a16="http://schemas.microsoft.com/office/drawing/2014/main" id="{52F8EB89-429B-4FAD-9852-F91C773B27CE}"/>
              </a:ext>
            </a:extLst>
          </p:cNvPr>
          <p:cNvSpPr/>
          <p:nvPr/>
        </p:nvSpPr>
        <p:spPr bwMode="auto">
          <a:xfrm>
            <a:off x="4596784" y="3392278"/>
            <a:ext cx="6014772"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000" dirty="0">
                <a:solidFill>
                  <a:schemeClr val="tx1"/>
                </a:solidFill>
                <a:cs typeface="Segoe UI Semilight"/>
              </a:rPr>
              <a:t>Demonstration – Deploy Azure Container Instances</a:t>
            </a:r>
          </a:p>
        </p:txBody>
      </p:sp>
      <p:sp>
        <p:nvSpPr>
          <p:cNvPr id="4" name="Rectangle 3">
            <a:extLst>
              <a:ext uri="{FF2B5EF4-FFF2-40B4-BE49-F238E27FC236}">
                <a16:creationId xmlns:a16="http://schemas.microsoft.com/office/drawing/2014/main" id="{A1151DBA-4662-413F-A69A-B6FA51FB80EE}"/>
              </a:ext>
            </a:extLst>
          </p:cNvPr>
          <p:cNvSpPr/>
          <p:nvPr/>
        </p:nvSpPr>
        <p:spPr bwMode="auto">
          <a:xfrm>
            <a:off x="4596784" y="3996547"/>
            <a:ext cx="4381500"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000" dirty="0">
                <a:solidFill>
                  <a:schemeClr val="tx1"/>
                </a:solidFill>
                <a:cs typeface="Segoe UI Semilight"/>
              </a:rPr>
              <a:t>Summary and Resources</a:t>
            </a:r>
          </a:p>
        </p:txBody>
      </p:sp>
      <p:grpSp>
        <p:nvGrpSpPr>
          <p:cNvPr id="9" name="Group 8">
            <a:extLst>
              <a:ext uri="{FF2B5EF4-FFF2-40B4-BE49-F238E27FC236}">
                <a16:creationId xmlns:a16="http://schemas.microsoft.com/office/drawing/2014/main" id="{A92E5BBB-2259-4EBD-8442-6E1E5DC2B397}"/>
              </a:ext>
              <a:ext uri="{C183D7F6-B498-43B3-948B-1728B52AA6E4}">
                <adec:decorative xmlns:adec="http://schemas.microsoft.com/office/drawing/2017/decorative" val="1"/>
              </a:ext>
            </a:extLst>
          </p:cNvPr>
          <p:cNvGrpSpPr/>
          <p:nvPr/>
        </p:nvGrpSpPr>
        <p:grpSpPr>
          <a:xfrm>
            <a:off x="3769111" y="577593"/>
            <a:ext cx="683854" cy="3867324"/>
            <a:chOff x="3769111" y="577593"/>
            <a:chExt cx="683854" cy="3867324"/>
          </a:xfrm>
        </p:grpSpPr>
        <p:grpSp>
          <p:nvGrpSpPr>
            <p:cNvPr id="3" name="Group 2">
              <a:extLst>
                <a:ext uri="{FF2B5EF4-FFF2-40B4-BE49-F238E27FC236}">
                  <a16:creationId xmlns:a16="http://schemas.microsoft.com/office/drawing/2014/main" id="{234CAFEE-A173-4856-8E8C-6367522ECF5E}"/>
                </a:ext>
              </a:extLst>
            </p:cNvPr>
            <p:cNvGrpSpPr/>
            <p:nvPr/>
          </p:nvGrpSpPr>
          <p:grpSpPr>
            <a:xfrm>
              <a:off x="3769111" y="577593"/>
              <a:ext cx="653669" cy="2590657"/>
              <a:chOff x="3711348" y="991529"/>
              <a:chExt cx="1005840" cy="5011379"/>
            </a:xfrm>
          </p:grpSpPr>
          <p:pic>
            <p:nvPicPr>
              <p:cNvPr id="8" name="Picture 7" descr="Icon of coding brackets">
                <a:extLst>
                  <a:ext uri="{FF2B5EF4-FFF2-40B4-BE49-F238E27FC236}">
                    <a16:creationId xmlns:a16="http://schemas.microsoft.com/office/drawing/2014/main" id="{E93BE699-FD70-4EE1-A5FD-A5DEE6092B3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348" y="991529"/>
                <a:ext cx="1005840" cy="1005840"/>
              </a:xfrm>
              <a:prstGeom prst="rect">
                <a:avLst/>
              </a:prstGeom>
            </p:spPr>
          </p:pic>
          <p:pic>
            <p:nvPicPr>
              <p:cNvPr id="10" name="Picture 9" descr="Icon of a square with a smaller square positioned in the lower left corner">
                <a:extLst>
                  <a:ext uri="{FF2B5EF4-FFF2-40B4-BE49-F238E27FC236}">
                    <a16:creationId xmlns:a16="http://schemas.microsoft.com/office/drawing/2014/main" id="{914AE258-4411-4EAF-9C05-A2E36838D22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11348" y="2327188"/>
                <a:ext cx="1005840" cy="1005840"/>
              </a:xfrm>
              <a:prstGeom prst="rect">
                <a:avLst/>
              </a:prstGeom>
            </p:spPr>
          </p:pic>
          <p:pic>
            <p:nvPicPr>
              <p:cNvPr id="37" name="Picture 36" descr="Icon of a square with two smaller squares inside it">
                <a:extLst>
                  <a:ext uri="{FF2B5EF4-FFF2-40B4-BE49-F238E27FC236}">
                    <a16:creationId xmlns:a16="http://schemas.microsoft.com/office/drawing/2014/main" id="{5B6D2CAB-AE40-46F2-86A9-5815DF6ADD3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11348" y="3662847"/>
                <a:ext cx="1005840" cy="1005840"/>
              </a:xfrm>
              <a:prstGeom prst="rect">
                <a:avLst/>
              </a:prstGeom>
            </p:spPr>
          </p:pic>
          <p:pic>
            <p:nvPicPr>
              <p:cNvPr id="41" name="Picture 40" descr="Icon of chart build by blocks of square with the letter SQL on it">
                <a:extLst>
                  <a:ext uri="{FF2B5EF4-FFF2-40B4-BE49-F238E27FC236}">
                    <a16:creationId xmlns:a16="http://schemas.microsoft.com/office/drawing/2014/main" id="{F0755D7E-0C77-470A-94A0-9CB7E3F68BC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11348" y="4997068"/>
                <a:ext cx="1005840" cy="1005840"/>
              </a:xfrm>
              <a:prstGeom prst="rect">
                <a:avLst/>
              </a:prstGeom>
            </p:spPr>
          </p:pic>
        </p:grpSp>
        <p:grpSp>
          <p:nvGrpSpPr>
            <p:cNvPr id="12" name="Group 11">
              <a:extLst>
                <a:ext uri="{FF2B5EF4-FFF2-40B4-BE49-F238E27FC236}">
                  <a16:creationId xmlns:a16="http://schemas.microsoft.com/office/drawing/2014/main" id="{8892CE76-6732-417D-BAE1-5D99E7F7F1A1}"/>
                </a:ext>
              </a:extLst>
            </p:cNvPr>
            <p:cNvGrpSpPr/>
            <p:nvPr/>
          </p:nvGrpSpPr>
          <p:grpSpPr>
            <a:xfrm>
              <a:off x="3799296" y="3924942"/>
              <a:ext cx="653669" cy="519975"/>
              <a:chOff x="10493727" y="629664"/>
              <a:chExt cx="519000" cy="503150"/>
            </a:xfrm>
          </p:grpSpPr>
          <p:pic>
            <p:nvPicPr>
              <p:cNvPr id="13" name="Picture 12">
                <a:extLst>
                  <a:ext uri="{FF2B5EF4-FFF2-40B4-BE49-F238E27FC236}">
                    <a16:creationId xmlns:a16="http://schemas.microsoft.com/office/drawing/2014/main" id="{905000CB-2309-404C-A3D9-D9C8F6DF5E6D}"/>
                  </a:ext>
                </a:extLst>
              </p:cNvPr>
              <p:cNvPicPr>
                <a:picLocks noChangeAspect="1"/>
              </p:cNvPicPr>
              <p:nvPr/>
            </p:nvPicPr>
            <p:blipFill>
              <a:blip r:embed="rId7"/>
              <a:stretch>
                <a:fillRect/>
              </a:stretch>
            </p:blipFill>
            <p:spPr>
              <a:xfrm>
                <a:off x="10493727" y="629664"/>
                <a:ext cx="519000" cy="503150"/>
              </a:xfrm>
              <a:prstGeom prst="rect">
                <a:avLst/>
              </a:prstGeom>
            </p:spPr>
          </p:pic>
          <p:grpSp>
            <p:nvGrpSpPr>
              <p:cNvPr id="14" name="Group 13">
                <a:extLst>
                  <a:ext uri="{FF2B5EF4-FFF2-40B4-BE49-F238E27FC236}">
                    <a16:creationId xmlns:a16="http://schemas.microsoft.com/office/drawing/2014/main" id="{E66D2C03-78CA-4660-B418-88C55F495BCC}"/>
                  </a:ext>
                </a:extLst>
              </p:cNvPr>
              <p:cNvGrpSpPr/>
              <p:nvPr/>
            </p:nvGrpSpPr>
            <p:grpSpPr>
              <a:xfrm>
                <a:off x="10604345" y="727773"/>
                <a:ext cx="297764" cy="272864"/>
                <a:chOff x="3876178" y="3413953"/>
                <a:chExt cx="297764" cy="255320"/>
              </a:xfrm>
            </p:grpSpPr>
            <p:sp>
              <p:nvSpPr>
                <p:cNvPr id="15" name="Freeform: Shape 14">
                  <a:extLst>
                    <a:ext uri="{FF2B5EF4-FFF2-40B4-BE49-F238E27FC236}">
                      <a16:creationId xmlns:a16="http://schemas.microsoft.com/office/drawing/2014/main" id="{D41202FC-16B0-4612-B960-4991FD2CAC17}"/>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sz="2000" dirty="0"/>
                </a:p>
              </p:txBody>
            </p:sp>
            <p:sp>
              <p:nvSpPr>
                <p:cNvPr id="16" name="Freeform: Shape 15">
                  <a:extLst>
                    <a:ext uri="{FF2B5EF4-FFF2-40B4-BE49-F238E27FC236}">
                      <a16:creationId xmlns:a16="http://schemas.microsoft.com/office/drawing/2014/main" id="{52BF60F8-A230-4AFD-A517-DA18372A6D6E}"/>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sz="2000" dirty="0"/>
                </a:p>
              </p:txBody>
            </p:sp>
            <p:sp>
              <p:nvSpPr>
                <p:cNvPr id="19" name="Freeform: Shape 18">
                  <a:extLst>
                    <a:ext uri="{FF2B5EF4-FFF2-40B4-BE49-F238E27FC236}">
                      <a16:creationId xmlns:a16="http://schemas.microsoft.com/office/drawing/2014/main" id="{C5BA3924-1705-4F4B-A4E8-AD136477FE76}"/>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sz="2000" dirty="0"/>
                </a:p>
              </p:txBody>
            </p:sp>
            <p:sp>
              <p:nvSpPr>
                <p:cNvPr id="22" name="Freeform: Shape 21">
                  <a:extLst>
                    <a:ext uri="{FF2B5EF4-FFF2-40B4-BE49-F238E27FC236}">
                      <a16:creationId xmlns:a16="http://schemas.microsoft.com/office/drawing/2014/main" id="{79F2CA45-8637-49B2-AA08-636211098B75}"/>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sz="2000" dirty="0"/>
                </a:p>
              </p:txBody>
            </p:sp>
            <p:sp>
              <p:nvSpPr>
                <p:cNvPr id="23" name="Freeform: Shape 22">
                  <a:extLst>
                    <a:ext uri="{FF2B5EF4-FFF2-40B4-BE49-F238E27FC236}">
                      <a16:creationId xmlns:a16="http://schemas.microsoft.com/office/drawing/2014/main" id="{E84F57D7-C785-4C6C-B503-AD2041D4BB19}"/>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sz="2000" dirty="0"/>
                </a:p>
              </p:txBody>
            </p:sp>
            <p:sp>
              <p:nvSpPr>
                <p:cNvPr id="24" name="Freeform: Shape 23">
                  <a:extLst>
                    <a:ext uri="{FF2B5EF4-FFF2-40B4-BE49-F238E27FC236}">
                      <a16:creationId xmlns:a16="http://schemas.microsoft.com/office/drawing/2014/main" id="{BDD16F40-621C-4A93-ADA5-CD824B32A1FA}"/>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sz="2000" dirty="0"/>
                </a:p>
              </p:txBody>
            </p:sp>
            <p:sp>
              <p:nvSpPr>
                <p:cNvPr id="25" name="Freeform: Shape 24">
                  <a:extLst>
                    <a:ext uri="{FF2B5EF4-FFF2-40B4-BE49-F238E27FC236}">
                      <a16:creationId xmlns:a16="http://schemas.microsoft.com/office/drawing/2014/main" id="{FA4AF028-CC55-4033-9ADA-37808194A0F5}"/>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sz="2000" dirty="0"/>
                </a:p>
              </p:txBody>
            </p:sp>
            <p:sp>
              <p:nvSpPr>
                <p:cNvPr id="26" name="Freeform: Shape 25">
                  <a:extLst>
                    <a:ext uri="{FF2B5EF4-FFF2-40B4-BE49-F238E27FC236}">
                      <a16:creationId xmlns:a16="http://schemas.microsoft.com/office/drawing/2014/main" id="{D84CCF4F-AC53-41B3-AA1E-C8E394FA79BF}"/>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sz="2000" dirty="0"/>
                </a:p>
              </p:txBody>
            </p:sp>
          </p:grpSp>
        </p:grpSp>
        <p:pic>
          <p:nvPicPr>
            <p:cNvPr id="6" name="Picture 5" descr="Icon of a whiteboard with a cloud symbol drawn on it">
              <a:extLst>
                <a:ext uri="{FF2B5EF4-FFF2-40B4-BE49-F238E27FC236}">
                  <a16:creationId xmlns:a16="http://schemas.microsoft.com/office/drawing/2014/main" id="{4A2EAE3D-553C-4A29-94B0-AE8A26C1535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794411" y="3323254"/>
              <a:ext cx="628368" cy="521046"/>
            </a:xfrm>
            <a:prstGeom prst="rect">
              <a:avLst/>
            </a:prstGeom>
          </p:spPr>
        </p:pic>
      </p:grpSp>
    </p:spTree>
    <p:extLst>
      <p:ext uri="{BB962C8B-B14F-4D97-AF65-F5344CB8AC3E}">
        <p14:creationId xmlns:p14="http://schemas.microsoft.com/office/powerpoint/2010/main" val="283502798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798566-95F7-21B3-5BC2-F4ED15C195E5}"/>
              </a:ext>
            </a:extLst>
          </p:cNvPr>
          <p:cNvSpPr>
            <a:spLocks noGrp="1"/>
          </p:cNvSpPr>
          <p:nvPr>
            <p:ph type="title"/>
          </p:nvPr>
        </p:nvSpPr>
        <p:spPr/>
        <p:txBody>
          <a:bodyPr/>
          <a:lstStyle/>
          <a:p>
            <a:r>
              <a:rPr lang="en-GB" dirty="0"/>
              <a:t>What is a Container?</a:t>
            </a:r>
          </a:p>
        </p:txBody>
      </p:sp>
      <p:pic>
        <p:nvPicPr>
          <p:cNvPr id="1026" name="Picture 2" descr="Diagram of Docker Hub communicating with Docker Host.">
            <a:extLst>
              <a:ext uri="{FF2B5EF4-FFF2-40B4-BE49-F238E27FC236}">
                <a16:creationId xmlns:a16="http://schemas.microsoft.com/office/drawing/2014/main" id="{5613D183-AD30-57B9-A36F-023F6E7F2E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2962" y="2297114"/>
            <a:ext cx="8210550" cy="30099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D48A7ED-6B3C-9A09-DD3E-A47386630D2E}"/>
              </a:ext>
            </a:extLst>
          </p:cNvPr>
          <p:cNvSpPr txBox="1"/>
          <p:nvPr/>
        </p:nvSpPr>
        <p:spPr>
          <a:xfrm>
            <a:off x="465138" y="1254891"/>
            <a:ext cx="11533187" cy="960263"/>
          </a:xfrm>
          <a:prstGeom prst="rect">
            <a:avLst/>
          </a:prstGeom>
          <a:noFill/>
        </p:spPr>
        <p:txBody>
          <a:bodyPr wrap="square" lIns="182880" tIns="146304" rIns="182880" bIns="146304" rtlCol="0">
            <a:spAutoFit/>
          </a:bodyPr>
          <a:lstStyle/>
          <a:p>
            <a:pPr>
              <a:lnSpc>
                <a:spcPct val="90000"/>
              </a:lnSpc>
              <a:spcAft>
                <a:spcPts val="600"/>
              </a:spcAft>
            </a:pPr>
            <a:r>
              <a:rPr lang="en-GB" sz="2400" dirty="0">
                <a:gradFill>
                  <a:gsLst>
                    <a:gs pos="2917">
                      <a:schemeClr val="tx1"/>
                    </a:gs>
                    <a:gs pos="30000">
                      <a:schemeClr val="tx1"/>
                    </a:gs>
                  </a:gsLst>
                  <a:lin ang="5400000" scaled="0"/>
                </a:gradFill>
              </a:rPr>
              <a:t>Docker is a Container runtime engine used widely within the industry to run container workloads. </a:t>
            </a:r>
          </a:p>
        </p:txBody>
      </p:sp>
      <p:sp>
        <p:nvSpPr>
          <p:cNvPr id="6" name="TextBox 5">
            <a:extLst>
              <a:ext uri="{FF2B5EF4-FFF2-40B4-BE49-F238E27FC236}">
                <a16:creationId xmlns:a16="http://schemas.microsoft.com/office/drawing/2014/main" id="{C90C08E0-8767-1825-0E3F-D657AFE19390}"/>
              </a:ext>
            </a:extLst>
          </p:cNvPr>
          <p:cNvSpPr txBox="1"/>
          <p:nvPr/>
        </p:nvSpPr>
        <p:spPr>
          <a:xfrm>
            <a:off x="465138" y="5555228"/>
            <a:ext cx="11533187" cy="960263"/>
          </a:xfrm>
          <a:prstGeom prst="rect">
            <a:avLst/>
          </a:prstGeom>
          <a:noFill/>
        </p:spPr>
        <p:txBody>
          <a:bodyPr wrap="square" lIns="182880" tIns="146304" rIns="182880" bIns="146304" rtlCol="0">
            <a:spAutoFit/>
          </a:bodyPr>
          <a:lstStyle/>
          <a:p>
            <a:pPr>
              <a:lnSpc>
                <a:spcPct val="90000"/>
              </a:lnSpc>
              <a:spcAft>
                <a:spcPts val="600"/>
              </a:spcAft>
            </a:pPr>
            <a:r>
              <a:rPr lang="en-GB" sz="2400" dirty="0">
                <a:gradFill>
                  <a:gsLst>
                    <a:gs pos="2917">
                      <a:schemeClr val="tx1"/>
                    </a:gs>
                    <a:gs pos="30000">
                      <a:schemeClr val="tx1"/>
                    </a:gs>
                  </a:gsLst>
                  <a:lin ang="5400000" scaled="0"/>
                </a:gradFill>
              </a:rPr>
              <a:t>Docker configurations are defined in Dockerfiles. Docker Container Images are produced from Dockerfiles and used to run containers in the cloud </a:t>
            </a:r>
          </a:p>
        </p:txBody>
      </p:sp>
    </p:spTree>
    <p:extLst>
      <p:ext uri="{BB962C8B-B14F-4D97-AF65-F5344CB8AC3E}">
        <p14:creationId xmlns:p14="http://schemas.microsoft.com/office/powerpoint/2010/main" val="372788882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08ADD-4C8A-4700-BB53-D1B5157535ED}"/>
              </a:ext>
            </a:extLst>
          </p:cNvPr>
          <p:cNvSpPr>
            <a:spLocks noGrp="1"/>
          </p:cNvSpPr>
          <p:nvPr>
            <p:ph type="title"/>
          </p:nvPr>
        </p:nvSpPr>
        <p:spPr/>
        <p:txBody>
          <a:bodyPr/>
          <a:lstStyle/>
          <a:p>
            <a:r>
              <a:rPr lang="en-US" spc="0" dirty="0">
                <a:solidFill>
                  <a:schemeClr val="tx1"/>
                </a:solidFill>
              </a:rPr>
              <a:t>Compare Containers to Virtual Machines</a:t>
            </a:r>
            <a:endParaRPr lang="en-US" dirty="0"/>
          </a:p>
        </p:txBody>
      </p:sp>
      <p:sp>
        <p:nvSpPr>
          <p:cNvPr id="47" name="TextBox 46">
            <a:extLst>
              <a:ext uri="{FF2B5EF4-FFF2-40B4-BE49-F238E27FC236}">
                <a16:creationId xmlns:a16="http://schemas.microsoft.com/office/drawing/2014/main" id="{5C595E68-EC96-4F95-B13A-FE37DDCAA705}"/>
              </a:ext>
            </a:extLst>
          </p:cNvPr>
          <p:cNvSpPr txBox="1"/>
          <p:nvPr/>
        </p:nvSpPr>
        <p:spPr>
          <a:xfrm>
            <a:off x="351235" y="1768946"/>
            <a:ext cx="3136243" cy="3304431"/>
          </a:xfrm>
          <a:prstGeom prst="rect">
            <a:avLst/>
          </a:prstGeom>
          <a:noFill/>
        </p:spPr>
        <p:txBody>
          <a:bodyPr wrap="none" lIns="182880" tIns="146304" rIns="182880" bIns="146304" rtlCol="0">
            <a:spAutoFit/>
          </a:bodyPr>
          <a:lstStyle/>
          <a:p>
            <a:pPr marL="342900" indent="-342900">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Isolation</a:t>
            </a:r>
          </a:p>
          <a:p>
            <a:pPr marL="342900" indent="-342900">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Operating System</a:t>
            </a:r>
          </a:p>
          <a:p>
            <a:pPr marL="342900" indent="-342900">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Deployment</a:t>
            </a:r>
          </a:p>
          <a:p>
            <a:pPr marL="342900" indent="-342900">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Persistent storage</a:t>
            </a:r>
          </a:p>
          <a:p>
            <a:pPr marL="342900" indent="-342900">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Fault tolerance</a:t>
            </a:r>
          </a:p>
        </p:txBody>
      </p:sp>
      <p:grpSp>
        <p:nvGrpSpPr>
          <p:cNvPr id="5" name="Group 4" descr="Containers run on the Host OS which runs on the Server. Virtual Machines run on the Hypervisor which runs on the Host OS which runs on the Server. ">
            <a:extLst>
              <a:ext uri="{FF2B5EF4-FFF2-40B4-BE49-F238E27FC236}">
                <a16:creationId xmlns:a16="http://schemas.microsoft.com/office/drawing/2014/main" id="{93F70077-C304-4CE1-A904-6557021DCBBF}"/>
              </a:ext>
            </a:extLst>
          </p:cNvPr>
          <p:cNvGrpSpPr/>
          <p:nvPr/>
        </p:nvGrpSpPr>
        <p:grpSpPr>
          <a:xfrm>
            <a:off x="3757919" y="1426577"/>
            <a:ext cx="8315484" cy="4678561"/>
            <a:chOff x="3757919" y="1426577"/>
            <a:chExt cx="8315484" cy="4678561"/>
          </a:xfrm>
        </p:grpSpPr>
        <p:sp>
          <p:nvSpPr>
            <p:cNvPr id="3" name="Rectangle 2">
              <a:extLst>
                <a:ext uri="{FF2B5EF4-FFF2-40B4-BE49-F238E27FC236}">
                  <a16:creationId xmlns:a16="http://schemas.microsoft.com/office/drawing/2014/main" id="{51B3F1A5-5C94-4D1F-93E7-F46AD09E27FB}"/>
                </a:ext>
              </a:extLst>
            </p:cNvPr>
            <p:cNvSpPr/>
            <p:nvPr/>
          </p:nvSpPr>
          <p:spPr bwMode="auto">
            <a:xfrm>
              <a:off x="3757919" y="5598362"/>
              <a:ext cx="8315484" cy="506776"/>
            </a:xfrm>
            <a:prstGeom prst="rect">
              <a:avLst/>
            </a:prstGeom>
            <a:solidFill>
              <a:schemeClr val="accent3">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bg1"/>
                  </a:solidFill>
                  <a:ea typeface="Segoe UI" pitchFamily="34" charset="0"/>
                  <a:cs typeface="Segoe UI" pitchFamily="34" charset="0"/>
                </a:rPr>
                <a:t>Server</a:t>
              </a:r>
            </a:p>
          </p:txBody>
        </p:sp>
        <p:sp>
          <p:nvSpPr>
            <p:cNvPr id="4" name="Rectangle 3">
              <a:extLst>
                <a:ext uri="{FF2B5EF4-FFF2-40B4-BE49-F238E27FC236}">
                  <a16:creationId xmlns:a16="http://schemas.microsoft.com/office/drawing/2014/main" id="{6A216DD5-FBC4-4324-B345-2D1F913E49F0}"/>
                </a:ext>
              </a:extLst>
            </p:cNvPr>
            <p:cNvSpPr/>
            <p:nvPr/>
          </p:nvSpPr>
          <p:spPr bwMode="auto">
            <a:xfrm>
              <a:off x="3757919" y="4991038"/>
              <a:ext cx="8315484" cy="506776"/>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bg1"/>
                  </a:solidFill>
                  <a:ea typeface="Segoe UI" pitchFamily="34" charset="0"/>
                  <a:cs typeface="Segoe UI" pitchFamily="34" charset="0"/>
                </a:rPr>
                <a:t>Host OS</a:t>
              </a:r>
            </a:p>
          </p:txBody>
        </p:sp>
        <p:sp>
          <p:nvSpPr>
            <p:cNvPr id="6" name="Rectangle 5">
              <a:extLst>
                <a:ext uri="{FF2B5EF4-FFF2-40B4-BE49-F238E27FC236}">
                  <a16:creationId xmlns:a16="http://schemas.microsoft.com/office/drawing/2014/main" id="{E7A59B95-232D-49E8-BBF9-88D16316CAC3}"/>
                </a:ext>
              </a:extLst>
            </p:cNvPr>
            <p:cNvSpPr/>
            <p:nvPr/>
          </p:nvSpPr>
          <p:spPr bwMode="auto">
            <a:xfrm>
              <a:off x="7849539" y="4412977"/>
              <a:ext cx="4083884" cy="506776"/>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bg1"/>
                  </a:solidFill>
                  <a:ea typeface="Segoe UI" pitchFamily="34" charset="0"/>
                  <a:cs typeface="Segoe UI" pitchFamily="34" charset="0"/>
                </a:rPr>
                <a:t>Hypervisor</a:t>
              </a:r>
            </a:p>
          </p:txBody>
        </p:sp>
        <p:grpSp>
          <p:nvGrpSpPr>
            <p:cNvPr id="50" name="Group 49">
              <a:extLst>
                <a:ext uri="{FF2B5EF4-FFF2-40B4-BE49-F238E27FC236}">
                  <a16:creationId xmlns:a16="http://schemas.microsoft.com/office/drawing/2014/main" id="{F5326143-ACC5-449C-A6D3-83DA8B8EA243}"/>
                </a:ext>
              </a:extLst>
            </p:cNvPr>
            <p:cNvGrpSpPr/>
            <p:nvPr/>
          </p:nvGrpSpPr>
          <p:grpSpPr>
            <a:xfrm>
              <a:off x="7859809" y="1426577"/>
              <a:ext cx="4023118" cy="2888120"/>
              <a:chOff x="3818686" y="1338364"/>
              <a:chExt cx="4023118" cy="2888120"/>
            </a:xfrm>
          </p:grpSpPr>
          <p:sp>
            <p:nvSpPr>
              <p:cNvPr id="34" name="Rectangle 33">
                <a:extLst>
                  <a:ext uri="{FF2B5EF4-FFF2-40B4-BE49-F238E27FC236}">
                    <a16:creationId xmlns:a16="http://schemas.microsoft.com/office/drawing/2014/main" id="{DB40EC47-4D04-4889-8FA2-EC197C083F02}"/>
                  </a:ext>
                </a:extLst>
              </p:cNvPr>
              <p:cNvSpPr/>
              <p:nvPr/>
            </p:nvSpPr>
            <p:spPr bwMode="auto">
              <a:xfrm>
                <a:off x="5913852" y="1810666"/>
                <a:ext cx="1927952" cy="2401146"/>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21" name="Group 20">
                <a:extLst>
                  <a:ext uri="{FF2B5EF4-FFF2-40B4-BE49-F238E27FC236}">
                    <a16:creationId xmlns:a16="http://schemas.microsoft.com/office/drawing/2014/main" id="{95A5BC0D-51AE-4C5A-935F-C51BAFDE4286}"/>
                  </a:ext>
                </a:extLst>
              </p:cNvPr>
              <p:cNvGrpSpPr/>
              <p:nvPr/>
            </p:nvGrpSpPr>
            <p:grpSpPr>
              <a:xfrm>
                <a:off x="6017413" y="2043881"/>
                <a:ext cx="1743680" cy="2008565"/>
                <a:chOff x="680034" y="1276877"/>
                <a:chExt cx="1743680" cy="2008565"/>
              </a:xfrm>
              <a:solidFill>
                <a:schemeClr val="bg1">
                  <a:lumMod val="85000"/>
                </a:schemeClr>
              </a:solidFill>
            </p:grpSpPr>
            <p:sp>
              <p:nvSpPr>
                <p:cNvPr id="14" name="Rectangle 13">
                  <a:extLst>
                    <a:ext uri="{FF2B5EF4-FFF2-40B4-BE49-F238E27FC236}">
                      <a16:creationId xmlns:a16="http://schemas.microsoft.com/office/drawing/2014/main" id="{419325D8-42EB-4F21-972F-21564D5A8019}"/>
                    </a:ext>
                  </a:extLst>
                </p:cNvPr>
                <p:cNvSpPr/>
                <p:nvPr/>
              </p:nvSpPr>
              <p:spPr bwMode="auto">
                <a:xfrm>
                  <a:off x="680035" y="2000992"/>
                  <a:ext cx="1743678" cy="506776"/>
                </a:xfrm>
                <a:prstGeom prst="rect">
                  <a:avLst/>
                </a:prstGeom>
                <a:solidFill>
                  <a:srgbClr val="FFFFC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Bins/Libs</a:t>
                  </a:r>
                </a:p>
              </p:txBody>
            </p:sp>
            <p:sp>
              <p:nvSpPr>
                <p:cNvPr id="16" name="Rectangle 15">
                  <a:extLst>
                    <a:ext uri="{FF2B5EF4-FFF2-40B4-BE49-F238E27FC236}">
                      <a16:creationId xmlns:a16="http://schemas.microsoft.com/office/drawing/2014/main" id="{6F7FF98A-8D81-42EE-8604-4A7C70F84314}"/>
                    </a:ext>
                  </a:extLst>
                </p:cNvPr>
                <p:cNvSpPr/>
                <p:nvPr/>
              </p:nvSpPr>
              <p:spPr bwMode="auto">
                <a:xfrm>
                  <a:off x="680036" y="2778666"/>
                  <a:ext cx="1743678" cy="506776"/>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Guest OS</a:t>
                  </a:r>
                </a:p>
              </p:txBody>
            </p:sp>
            <p:sp>
              <p:nvSpPr>
                <p:cNvPr id="18" name="Rectangle 17">
                  <a:extLst>
                    <a:ext uri="{FF2B5EF4-FFF2-40B4-BE49-F238E27FC236}">
                      <a16:creationId xmlns:a16="http://schemas.microsoft.com/office/drawing/2014/main" id="{74654402-9A23-4AC6-A82B-667A8EB7CEC8}"/>
                    </a:ext>
                  </a:extLst>
                </p:cNvPr>
                <p:cNvSpPr/>
                <p:nvPr/>
              </p:nvSpPr>
              <p:spPr bwMode="auto">
                <a:xfrm>
                  <a:off x="680034" y="1276877"/>
                  <a:ext cx="1743678" cy="506776"/>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App B</a:t>
                  </a:r>
                </a:p>
              </p:txBody>
            </p:sp>
          </p:grpSp>
          <p:sp>
            <p:nvSpPr>
              <p:cNvPr id="23" name="Rectangle 22">
                <a:extLst>
                  <a:ext uri="{FF2B5EF4-FFF2-40B4-BE49-F238E27FC236}">
                    <a16:creationId xmlns:a16="http://schemas.microsoft.com/office/drawing/2014/main" id="{458A3788-A328-48A4-8F20-B9E6442DC2E8}"/>
                  </a:ext>
                </a:extLst>
              </p:cNvPr>
              <p:cNvSpPr/>
              <p:nvPr/>
            </p:nvSpPr>
            <p:spPr bwMode="auto">
              <a:xfrm>
                <a:off x="3818686" y="1810666"/>
                <a:ext cx="1927952" cy="241581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29" name="Group 28">
                <a:extLst>
                  <a:ext uri="{FF2B5EF4-FFF2-40B4-BE49-F238E27FC236}">
                    <a16:creationId xmlns:a16="http://schemas.microsoft.com/office/drawing/2014/main" id="{03F7D6E4-C43E-4537-BA26-E57AB050557A}"/>
                  </a:ext>
                </a:extLst>
              </p:cNvPr>
              <p:cNvGrpSpPr/>
              <p:nvPr/>
            </p:nvGrpSpPr>
            <p:grpSpPr>
              <a:xfrm>
                <a:off x="3910823" y="2043881"/>
                <a:ext cx="1743680" cy="2008565"/>
                <a:chOff x="680034" y="1276877"/>
                <a:chExt cx="1743680" cy="2008565"/>
              </a:xfrm>
            </p:grpSpPr>
            <p:sp>
              <p:nvSpPr>
                <p:cNvPr id="30" name="Rectangle 29">
                  <a:extLst>
                    <a:ext uri="{FF2B5EF4-FFF2-40B4-BE49-F238E27FC236}">
                      <a16:creationId xmlns:a16="http://schemas.microsoft.com/office/drawing/2014/main" id="{FE068BB1-C9D8-408B-AF7E-40A6A9A850F3}"/>
                    </a:ext>
                  </a:extLst>
                </p:cNvPr>
                <p:cNvSpPr/>
                <p:nvPr/>
              </p:nvSpPr>
              <p:spPr bwMode="auto">
                <a:xfrm>
                  <a:off x="680035" y="2000992"/>
                  <a:ext cx="1743678" cy="506776"/>
                </a:xfrm>
                <a:prstGeom prst="rect">
                  <a:avLst/>
                </a:prstGeom>
                <a:solidFill>
                  <a:srgbClr val="FFFFC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Bins/Libs</a:t>
                  </a:r>
                </a:p>
              </p:txBody>
            </p:sp>
            <p:sp>
              <p:nvSpPr>
                <p:cNvPr id="31" name="Rectangle 30">
                  <a:extLst>
                    <a:ext uri="{FF2B5EF4-FFF2-40B4-BE49-F238E27FC236}">
                      <a16:creationId xmlns:a16="http://schemas.microsoft.com/office/drawing/2014/main" id="{28AC6E8C-5492-4AE0-B94E-3742BEAB91E9}"/>
                    </a:ext>
                  </a:extLst>
                </p:cNvPr>
                <p:cNvSpPr/>
                <p:nvPr/>
              </p:nvSpPr>
              <p:spPr bwMode="auto">
                <a:xfrm>
                  <a:off x="680036" y="2778666"/>
                  <a:ext cx="1743678" cy="506776"/>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Guest OS</a:t>
                  </a:r>
                </a:p>
              </p:txBody>
            </p:sp>
            <p:sp>
              <p:nvSpPr>
                <p:cNvPr id="32" name="Rectangle 31">
                  <a:extLst>
                    <a:ext uri="{FF2B5EF4-FFF2-40B4-BE49-F238E27FC236}">
                      <a16:creationId xmlns:a16="http://schemas.microsoft.com/office/drawing/2014/main" id="{36A911C5-6F08-47DB-8FB8-C54CB3AB71B4}"/>
                    </a:ext>
                  </a:extLst>
                </p:cNvPr>
                <p:cNvSpPr/>
                <p:nvPr/>
              </p:nvSpPr>
              <p:spPr bwMode="auto">
                <a:xfrm>
                  <a:off x="680034" y="1276877"/>
                  <a:ext cx="1743678" cy="506776"/>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App A</a:t>
                  </a:r>
                </a:p>
              </p:txBody>
            </p:sp>
          </p:grpSp>
          <p:sp>
            <p:nvSpPr>
              <p:cNvPr id="38" name="TextBox 37">
                <a:extLst>
                  <a:ext uri="{FF2B5EF4-FFF2-40B4-BE49-F238E27FC236}">
                    <a16:creationId xmlns:a16="http://schemas.microsoft.com/office/drawing/2014/main" id="{9511D82D-F274-4027-90F3-16DBD34005DD}"/>
                  </a:ext>
                </a:extLst>
              </p:cNvPr>
              <p:cNvSpPr txBox="1"/>
              <p:nvPr/>
            </p:nvSpPr>
            <p:spPr>
              <a:xfrm>
                <a:off x="6478728" y="1352719"/>
                <a:ext cx="798199" cy="461665"/>
              </a:xfrm>
              <a:prstGeom prst="rect">
                <a:avLst/>
              </a:prstGeom>
              <a:solidFill>
                <a:schemeClr val="bg1"/>
              </a:solidFill>
            </p:spPr>
            <p:txBody>
              <a:bodyPr wrap="square">
                <a:spAutoFit/>
              </a:bodyPr>
              <a:lstStyle/>
              <a:p>
                <a:r>
                  <a:rPr lang="en-US" sz="2400" dirty="0">
                    <a:cs typeface="Segoe UI" pitchFamily="34" charset="0"/>
                  </a:rPr>
                  <a:t>VM</a:t>
                </a:r>
                <a:endParaRPr lang="en-US" sz="2400" dirty="0"/>
              </a:p>
            </p:txBody>
          </p:sp>
          <p:sp>
            <p:nvSpPr>
              <p:cNvPr id="37" name="TextBox 36">
                <a:extLst>
                  <a:ext uri="{FF2B5EF4-FFF2-40B4-BE49-F238E27FC236}">
                    <a16:creationId xmlns:a16="http://schemas.microsoft.com/office/drawing/2014/main" id="{B2ECB99B-7066-468D-928B-9AB4F8170EA5}"/>
                  </a:ext>
                </a:extLst>
              </p:cNvPr>
              <p:cNvSpPr txBox="1"/>
              <p:nvPr/>
            </p:nvSpPr>
            <p:spPr>
              <a:xfrm>
                <a:off x="4383562" y="1338364"/>
                <a:ext cx="798199" cy="461665"/>
              </a:xfrm>
              <a:prstGeom prst="rect">
                <a:avLst/>
              </a:prstGeom>
              <a:solidFill>
                <a:schemeClr val="bg1"/>
              </a:solidFill>
            </p:spPr>
            <p:txBody>
              <a:bodyPr wrap="square">
                <a:spAutoFit/>
              </a:bodyPr>
              <a:lstStyle/>
              <a:p>
                <a:r>
                  <a:rPr lang="en-US" sz="2400" dirty="0">
                    <a:cs typeface="Segoe UI" pitchFamily="34" charset="0"/>
                  </a:rPr>
                  <a:t>VM</a:t>
                </a:r>
                <a:endParaRPr lang="en-US" sz="2400" dirty="0"/>
              </a:p>
            </p:txBody>
          </p:sp>
        </p:grpSp>
        <p:grpSp>
          <p:nvGrpSpPr>
            <p:cNvPr id="51" name="Group 50">
              <a:extLst>
                <a:ext uri="{FF2B5EF4-FFF2-40B4-BE49-F238E27FC236}">
                  <a16:creationId xmlns:a16="http://schemas.microsoft.com/office/drawing/2014/main" id="{6AAF4A67-0B91-487E-9566-89955B6BAA64}"/>
                </a:ext>
              </a:extLst>
            </p:cNvPr>
            <p:cNvGrpSpPr/>
            <p:nvPr/>
          </p:nvGrpSpPr>
          <p:grpSpPr>
            <a:xfrm>
              <a:off x="3757919" y="2126819"/>
              <a:ext cx="3981190" cy="2699322"/>
              <a:chOff x="8104050" y="2151549"/>
              <a:chExt cx="3981190" cy="2699322"/>
            </a:xfrm>
          </p:grpSpPr>
          <p:grpSp>
            <p:nvGrpSpPr>
              <p:cNvPr id="22" name="Group 21">
                <a:extLst>
                  <a:ext uri="{FF2B5EF4-FFF2-40B4-BE49-F238E27FC236}">
                    <a16:creationId xmlns:a16="http://schemas.microsoft.com/office/drawing/2014/main" id="{C386D16C-27AB-46C5-BFE0-2348FC83D5E7}"/>
                  </a:ext>
                </a:extLst>
              </p:cNvPr>
              <p:cNvGrpSpPr/>
              <p:nvPr/>
            </p:nvGrpSpPr>
            <p:grpSpPr>
              <a:xfrm>
                <a:off x="8104050" y="2616927"/>
                <a:ext cx="1927952" cy="2229485"/>
                <a:chOff x="3852620" y="2000992"/>
                <a:chExt cx="1927952" cy="2229485"/>
              </a:xfrm>
            </p:grpSpPr>
            <p:sp>
              <p:nvSpPr>
                <p:cNvPr id="20" name="Rectangle 19">
                  <a:extLst>
                    <a:ext uri="{FF2B5EF4-FFF2-40B4-BE49-F238E27FC236}">
                      <a16:creationId xmlns:a16="http://schemas.microsoft.com/office/drawing/2014/main" id="{325D4171-9DB7-4E61-88BE-B49B66AD30D3}"/>
                    </a:ext>
                  </a:extLst>
                </p:cNvPr>
                <p:cNvSpPr/>
                <p:nvPr/>
              </p:nvSpPr>
              <p:spPr bwMode="auto">
                <a:xfrm>
                  <a:off x="3852620" y="2000992"/>
                  <a:ext cx="1927952" cy="2229485"/>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B53E0E8A-0D97-4B96-AE50-44FC880B0FF6}"/>
                    </a:ext>
                  </a:extLst>
                </p:cNvPr>
                <p:cNvSpPr/>
                <p:nvPr/>
              </p:nvSpPr>
              <p:spPr bwMode="auto">
                <a:xfrm>
                  <a:off x="3966069" y="3571656"/>
                  <a:ext cx="1701054" cy="506776"/>
                </a:xfrm>
                <a:prstGeom prst="rect">
                  <a:avLst/>
                </a:prstGeom>
                <a:solidFill>
                  <a:srgbClr val="FFFFC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Bins/Libs</a:t>
                  </a:r>
                </a:p>
              </p:txBody>
            </p:sp>
            <p:sp>
              <p:nvSpPr>
                <p:cNvPr id="10" name="Rectangle 9">
                  <a:extLst>
                    <a:ext uri="{FF2B5EF4-FFF2-40B4-BE49-F238E27FC236}">
                      <a16:creationId xmlns:a16="http://schemas.microsoft.com/office/drawing/2014/main" id="{4691A36C-F8B9-43F5-86A2-CC7A7FDDB05F}"/>
                    </a:ext>
                  </a:extLst>
                </p:cNvPr>
                <p:cNvSpPr/>
                <p:nvPr/>
              </p:nvSpPr>
              <p:spPr bwMode="auto">
                <a:xfrm rot="5400000">
                  <a:off x="3711505" y="2432258"/>
                  <a:ext cx="1227328" cy="758058"/>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App A</a:t>
                  </a:r>
                </a:p>
              </p:txBody>
            </p:sp>
            <p:sp>
              <p:nvSpPr>
                <p:cNvPr id="12" name="Rectangle 11">
                  <a:extLst>
                    <a:ext uri="{FF2B5EF4-FFF2-40B4-BE49-F238E27FC236}">
                      <a16:creationId xmlns:a16="http://schemas.microsoft.com/office/drawing/2014/main" id="{4C1B1388-547A-47FE-BBE2-3FCCFE859571}"/>
                    </a:ext>
                  </a:extLst>
                </p:cNvPr>
                <p:cNvSpPr/>
                <p:nvPr/>
              </p:nvSpPr>
              <p:spPr bwMode="auto">
                <a:xfrm rot="5400000">
                  <a:off x="4665521" y="2406848"/>
                  <a:ext cx="1227328" cy="758058"/>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App A</a:t>
                  </a:r>
                </a:p>
              </p:txBody>
            </p:sp>
          </p:grpSp>
          <p:grpSp>
            <p:nvGrpSpPr>
              <p:cNvPr id="24" name="Group 23">
                <a:extLst>
                  <a:ext uri="{FF2B5EF4-FFF2-40B4-BE49-F238E27FC236}">
                    <a16:creationId xmlns:a16="http://schemas.microsoft.com/office/drawing/2014/main" id="{72EE76CB-EBD8-4775-A708-BB039699F0AF}"/>
                  </a:ext>
                </a:extLst>
              </p:cNvPr>
              <p:cNvGrpSpPr/>
              <p:nvPr/>
            </p:nvGrpSpPr>
            <p:grpSpPr>
              <a:xfrm>
                <a:off x="10145451" y="2621386"/>
                <a:ext cx="1927952" cy="2229485"/>
                <a:chOff x="3852620" y="2000992"/>
                <a:chExt cx="1927952" cy="2229485"/>
              </a:xfrm>
            </p:grpSpPr>
            <p:sp>
              <p:nvSpPr>
                <p:cNvPr id="25" name="Rectangle 24">
                  <a:extLst>
                    <a:ext uri="{FF2B5EF4-FFF2-40B4-BE49-F238E27FC236}">
                      <a16:creationId xmlns:a16="http://schemas.microsoft.com/office/drawing/2014/main" id="{5CD23103-D8E0-46A7-A31E-8DD5B4A25672}"/>
                    </a:ext>
                  </a:extLst>
                </p:cNvPr>
                <p:cNvSpPr/>
                <p:nvPr/>
              </p:nvSpPr>
              <p:spPr bwMode="auto">
                <a:xfrm>
                  <a:off x="3852620" y="2000992"/>
                  <a:ext cx="1927952" cy="2229485"/>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a:extLst>
                    <a:ext uri="{FF2B5EF4-FFF2-40B4-BE49-F238E27FC236}">
                      <a16:creationId xmlns:a16="http://schemas.microsoft.com/office/drawing/2014/main" id="{BDB15350-672D-44ED-8DF6-C385CE826D60}"/>
                    </a:ext>
                  </a:extLst>
                </p:cNvPr>
                <p:cNvSpPr/>
                <p:nvPr/>
              </p:nvSpPr>
              <p:spPr bwMode="auto">
                <a:xfrm>
                  <a:off x="3966069" y="3571656"/>
                  <a:ext cx="1701054" cy="506776"/>
                </a:xfrm>
                <a:prstGeom prst="rect">
                  <a:avLst/>
                </a:prstGeom>
                <a:solidFill>
                  <a:srgbClr val="FFFFC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Bins/Libs</a:t>
                  </a:r>
                </a:p>
              </p:txBody>
            </p:sp>
            <p:sp>
              <p:nvSpPr>
                <p:cNvPr id="27" name="Rectangle 26">
                  <a:extLst>
                    <a:ext uri="{FF2B5EF4-FFF2-40B4-BE49-F238E27FC236}">
                      <a16:creationId xmlns:a16="http://schemas.microsoft.com/office/drawing/2014/main" id="{D888EE68-9A2D-4703-8D53-D81A4540FF05}"/>
                    </a:ext>
                  </a:extLst>
                </p:cNvPr>
                <p:cNvSpPr/>
                <p:nvPr/>
              </p:nvSpPr>
              <p:spPr bwMode="auto">
                <a:xfrm rot="5400000">
                  <a:off x="3711505" y="2432258"/>
                  <a:ext cx="1227328" cy="758058"/>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App B</a:t>
                  </a:r>
                </a:p>
              </p:txBody>
            </p:sp>
            <p:sp>
              <p:nvSpPr>
                <p:cNvPr id="28" name="Rectangle 27">
                  <a:extLst>
                    <a:ext uri="{FF2B5EF4-FFF2-40B4-BE49-F238E27FC236}">
                      <a16:creationId xmlns:a16="http://schemas.microsoft.com/office/drawing/2014/main" id="{BFA0C94F-065A-4B00-AF17-82B27F5A3AD2}"/>
                    </a:ext>
                  </a:extLst>
                </p:cNvPr>
                <p:cNvSpPr/>
                <p:nvPr/>
              </p:nvSpPr>
              <p:spPr bwMode="auto">
                <a:xfrm rot="5400000">
                  <a:off x="4665521" y="2406848"/>
                  <a:ext cx="1227328" cy="758058"/>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App B</a:t>
                  </a:r>
                </a:p>
              </p:txBody>
            </p:sp>
          </p:grpSp>
          <p:sp>
            <p:nvSpPr>
              <p:cNvPr id="40" name="TextBox 39">
                <a:extLst>
                  <a:ext uri="{FF2B5EF4-FFF2-40B4-BE49-F238E27FC236}">
                    <a16:creationId xmlns:a16="http://schemas.microsoft.com/office/drawing/2014/main" id="{88C57A0E-DB37-435E-B5E4-A3327913DBD1}"/>
                  </a:ext>
                </a:extLst>
              </p:cNvPr>
              <p:cNvSpPr txBox="1"/>
              <p:nvPr/>
            </p:nvSpPr>
            <p:spPr>
              <a:xfrm>
                <a:off x="10384186" y="2156008"/>
                <a:ext cx="1701054" cy="461665"/>
              </a:xfrm>
              <a:prstGeom prst="rect">
                <a:avLst/>
              </a:prstGeom>
              <a:solidFill>
                <a:schemeClr val="bg1"/>
              </a:solidFill>
            </p:spPr>
            <p:txBody>
              <a:bodyPr wrap="square">
                <a:spAutoFit/>
              </a:bodyPr>
              <a:lstStyle/>
              <a:p>
                <a:r>
                  <a:rPr lang="en-US" sz="2400" dirty="0">
                    <a:cs typeface="Segoe UI" pitchFamily="34" charset="0"/>
                  </a:rPr>
                  <a:t>Container</a:t>
                </a:r>
                <a:endParaRPr lang="en-US" sz="2400" dirty="0"/>
              </a:p>
            </p:txBody>
          </p:sp>
          <p:sp>
            <p:nvSpPr>
              <p:cNvPr id="42" name="TextBox 41">
                <a:extLst>
                  <a:ext uri="{FF2B5EF4-FFF2-40B4-BE49-F238E27FC236}">
                    <a16:creationId xmlns:a16="http://schemas.microsoft.com/office/drawing/2014/main" id="{3498E6D4-0B86-41FA-A0F5-3CEF5238B3DB}"/>
                  </a:ext>
                </a:extLst>
              </p:cNvPr>
              <p:cNvSpPr txBox="1"/>
              <p:nvPr/>
            </p:nvSpPr>
            <p:spPr>
              <a:xfrm>
                <a:off x="8417449" y="2151549"/>
                <a:ext cx="1701054" cy="461665"/>
              </a:xfrm>
              <a:prstGeom prst="rect">
                <a:avLst/>
              </a:prstGeom>
              <a:solidFill>
                <a:schemeClr val="bg1"/>
              </a:solidFill>
            </p:spPr>
            <p:txBody>
              <a:bodyPr wrap="square">
                <a:spAutoFit/>
              </a:bodyPr>
              <a:lstStyle/>
              <a:p>
                <a:r>
                  <a:rPr lang="en-US" sz="2400" dirty="0">
                    <a:cs typeface="Segoe UI" pitchFamily="34" charset="0"/>
                  </a:rPr>
                  <a:t>Container</a:t>
                </a:r>
                <a:endParaRPr lang="en-US" sz="2400" dirty="0"/>
              </a:p>
            </p:txBody>
          </p:sp>
        </p:grpSp>
      </p:grpSp>
      <p:sp>
        <p:nvSpPr>
          <p:cNvPr id="48" name="Rectangle 47">
            <a:extLst>
              <a:ext uri="{FF2B5EF4-FFF2-40B4-BE49-F238E27FC236}">
                <a16:creationId xmlns:a16="http://schemas.microsoft.com/office/drawing/2014/main" id="{EB8CFD0A-756D-4380-89BC-315B32270E73}"/>
              </a:ext>
              <a:ext uri="{C183D7F6-B498-43B3-948B-1728B52AA6E4}">
                <adec:decorative xmlns:adec="http://schemas.microsoft.com/office/drawing/2017/decorative" val="1"/>
              </a:ext>
            </a:extLst>
          </p:cNvPr>
          <p:cNvSpPr/>
          <p:nvPr/>
        </p:nvSpPr>
        <p:spPr bwMode="auto">
          <a:xfrm>
            <a:off x="3514425" y="1195612"/>
            <a:ext cx="8670229" cy="516613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148169183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B2681-88E2-4075-AA78-4FEACD3FFE20}"/>
              </a:ext>
            </a:extLst>
          </p:cNvPr>
          <p:cNvSpPr>
            <a:spLocks noGrp="1"/>
          </p:cNvSpPr>
          <p:nvPr>
            <p:ph type="title"/>
          </p:nvPr>
        </p:nvSpPr>
        <p:spPr>
          <a:xfrm>
            <a:off x="465138" y="632779"/>
            <a:ext cx="11533187" cy="430887"/>
          </a:xfrm>
        </p:spPr>
        <p:txBody>
          <a:bodyPr/>
          <a:lstStyle/>
          <a:p>
            <a:pPr>
              <a:lnSpc>
                <a:spcPct val="100000"/>
              </a:lnSpc>
            </a:pPr>
            <a:r>
              <a:rPr lang="en-US" spc="0" dirty="0"/>
              <a:t>Explore Azure Container Instances Benefits</a:t>
            </a:r>
          </a:p>
        </p:txBody>
      </p:sp>
      <p:sp>
        <p:nvSpPr>
          <p:cNvPr id="3" name="Rectangle 2">
            <a:extLst>
              <a:ext uri="{FF2B5EF4-FFF2-40B4-BE49-F238E27FC236}">
                <a16:creationId xmlns:a16="http://schemas.microsoft.com/office/drawing/2014/main" id="{9F8EEF0C-686E-4C46-8543-8691A1EE74A0}"/>
              </a:ext>
            </a:extLst>
          </p:cNvPr>
          <p:cNvSpPr/>
          <p:nvPr/>
        </p:nvSpPr>
        <p:spPr>
          <a:xfrm>
            <a:off x="427039" y="1192213"/>
            <a:ext cx="5791198" cy="5166134"/>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marL="342900" indent="-342900" fontAlgn="t">
              <a:spcBef>
                <a:spcPts val="500"/>
              </a:spcBef>
              <a:spcAft>
                <a:spcPts val="600"/>
              </a:spcAft>
              <a:buFont typeface="Arial" panose="020B0604020202020204" pitchFamily="34" charset="0"/>
              <a:buChar char="•"/>
            </a:pPr>
            <a:r>
              <a:rPr lang="en-US" sz="2400" dirty="0">
                <a:solidFill>
                  <a:schemeClr val="tx1"/>
                </a:solidFill>
              </a:rPr>
              <a:t>PaaS Service</a:t>
            </a:r>
          </a:p>
          <a:p>
            <a:pPr marL="342900" indent="-342900" fontAlgn="t">
              <a:spcBef>
                <a:spcPts val="500"/>
              </a:spcBef>
              <a:spcAft>
                <a:spcPts val="600"/>
              </a:spcAft>
              <a:buFont typeface="Arial" panose="020B0604020202020204" pitchFamily="34" charset="0"/>
              <a:buChar char="•"/>
            </a:pPr>
            <a:r>
              <a:rPr lang="en-US" sz="2400" dirty="0">
                <a:solidFill>
                  <a:schemeClr val="tx1"/>
                </a:solidFill>
              </a:rPr>
              <a:t>Fast startup times</a:t>
            </a:r>
          </a:p>
          <a:p>
            <a:pPr marL="342900" indent="-342900" fontAlgn="t">
              <a:spcBef>
                <a:spcPts val="500"/>
              </a:spcBef>
              <a:spcAft>
                <a:spcPts val="600"/>
              </a:spcAft>
              <a:buFont typeface="Arial" panose="020B0604020202020204" pitchFamily="34" charset="0"/>
              <a:buChar char="•"/>
            </a:pPr>
            <a:r>
              <a:rPr lang="en-US" sz="2400" dirty="0">
                <a:solidFill>
                  <a:schemeClr val="tx1"/>
                </a:solidFill>
              </a:rPr>
              <a:t>Public IP connectivity and DNS name</a:t>
            </a:r>
          </a:p>
          <a:p>
            <a:pPr marL="342900" indent="-342900" fontAlgn="t">
              <a:spcBef>
                <a:spcPts val="500"/>
              </a:spcBef>
              <a:spcAft>
                <a:spcPts val="600"/>
              </a:spcAft>
              <a:buFont typeface="Arial" panose="020B0604020202020204" pitchFamily="34" charset="0"/>
              <a:buChar char="•"/>
            </a:pPr>
            <a:r>
              <a:rPr lang="en-US" sz="2400" dirty="0">
                <a:solidFill>
                  <a:schemeClr val="tx1"/>
                </a:solidFill>
              </a:rPr>
              <a:t>Isolation features</a:t>
            </a:r>
          </a:p>
          <a:p>
            <a:pPr marL="342900" indent="-342900" fontAlgn="t">
              <a:spcBef>
                <a:spcPts val="500"/>
              </a:spcBef>
              <a:spcAft>
                <a:spcPts val="600"/>
              </a:spcAft>
              <a:buFont typeface="Arial" panose="020B0604020202020204" pitchFamily="34" charset="0"/>
              <a:buChar char="•"/>
            </a:pPr>
            <a:r>
              <a:rPr lang="en-US" sz="2400" dirty="0">
                <a:solidFill>
                  <a:schemeClr val="tx1"/>
                </a:solidFill>
              </a:rPr>
              <a:t>Custom sizes</a:t>
            </a:r>
          </a:p>
          <a:p>
            <a:pPr marL="342900" indent="-342900" fontAlgn="t">
              <a:spcBef>
                <a:spcPts val="500"/>
              </a:spcBef>
              <a:spcAft>
                <a:spcPts val="600"/>
              </a:spcAft>
              <a:buFont typeface="Arial" panose="020B0604020202020204" pitchFamily="34" charset="0"/>
              <a:buChar char="•"/>
            </a:pPr>
            <a:r>
              <a:rPr lang="en-US" sz="2400" dirty="0">
                <a:solidFill>
                  <a:schemeClr val="tx1"/>
                </a:solidFill>
              </a:rPr>
              <a:t>Persistent storage (Azure Files)</a:t>
            </a:r>
          </a:p>
          <a:p>
            <a:pPr marL="342900" indent="-342900" fontAlgn="t">
              <a:spcBef>
                <a:spcPts val="500"/>
              </a:spcBef>
              <a:spcAft>
                <a:spcPts val="600"/>
              </a:spcAft>
              <a:buFont typeface="Arial" panose="020B0604020202020204" pitchFamily="34" charset="0"/>
              <a:buChar char="•"/>
            </a:pPr>
            <a:r>
              <a:rPr lang="en-US" sz="2400" dirty="0">
                <a:solidFill>
                  <a:schemeClr val="tx1"/>
                </a:solidFill>
              </a:rPr>
              <a:t>Linux and Windows Containers</a:t>
            </a:r>
          </a:p>
          <a:p>
            <a:pPr marL="342900" indent="-342900" fontAlgn="t">
              <a:spcBef>
                <a:spcPts val="500"/>
              </a:spcBef>
              <a:spcAft>
                <a:spcPts val="600"/>
              </a:spcAft>
              <a:buFont typeface="Arial" panose="020B0604020202020204" pitchFamily="34" charset="0"/>
              <a:buChar char="•"/>
            </a:pPr>
            <a:r>
              <a:rPr lang="en-US" sz="2400" dirty="0">
                <a:solidFill>
                  <a:schemeClr val="tx1"/>
                </a:solidFill>
              </a:rPr>
              <a:t>Co-scheduled Groups</a:t>
            </a:r>
          </a:p>
          <a:p>
            <a:pPr marL="342900" indent="-342900" fontAlgn="t">
              <a:spcBef>
                <a:spcPts val="500"/>
              </a:spcBef>
              <a:spcAft>
                <a:spcPts val="600"/>
              </a:spcAft>
              <a:buFont typeface="Arial" panose="020B0604020202020204" pitchFamily="34" charset="0"/>
              <a:buChar char="•"/>
            </a:pPr>
            <a:r>
              <a:rPr lang="en-US" sz="2400" dirty="0">
                <a:solidFill>
                  <a:schemeClr val="tx1"/>
                </a:solidFill>
              </a:rPr>
              <a:t>Virtual network Deployment</a:t>
            </a:r>
          </a:p>
        </p:txBody>
      </p:sp>
      <p:sp>
        <p:nvSpPr>
          <p:cNvPr id="4" name="Rectangle 3">
            <a:extLst>
              <a:ext uri="{FF2B5EF4-FFF2-40B4-BE49-F238E27FC236}">
                <a16:creationId xmlns:a16="http://schemas.microsoft.com/office/drawing/2014/main" id="{02FA9123-19DF-42AD-9E6D-8A2CF2C48E85}"/>
              </a:ext>
              <a:ext uri="{C183D7F6-B498-43B3-948B-1728B52AA6E4}">
                <adec:decorative xmlns:adec="http://schemas.microsoft.com/office/drawing/2017/decorative" val="1"/>
              </a:ext>
            </a:extLst>
          </p:cNvPr>
          <p:cNvSpPr/>
          <p:nvPr/>
        </p:nvSpPr>
        <p:spPr bwMode="auto">
          <a:xfrm>
            <a:off x="6412674" y="1195612"/>
            <a:ext cx="5596761" cy="516613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5" name="Picture 4" descr="A container (web server) is on a virtual machine in a virtual network. ">
            <a:extLst>
              <a:ext uri="{FF2B5EF4-FFF2-40B4-BE49-F238E27FC236}">
                <a16:creationId xmlns:a16="http://schemas.microsoft.com/office/drawing/2014/main" id="{A906902A-584D-41B2-BBCF-3C7810E3BB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4204" y="1202345"/>
            <a:ext cx="3149285" cy="4421513"/>
          </a:xfrm>
          <a:prstGeom prst="rect">
            <a:avLst/>
          </a:prstGeom>
        </p:spPr>
      </p:pic>
      <p:sp>
        <p:nvSpPr>
          <p:cNvPr id="6" name="Rectangle 5">
            <a:extLst>
              <a:ext uri="{FF2B5EF4-FFF2-40B4-BE49-F238E27FC236}">
                <a16:creationId xmlns:a16="http://schemas.microsoft.com/office/drawing/2014/main" id="{E1EEDE17-BA9B-4EB8-A3F9-31B8D9D3BFC5}"/>
              </a:ext>
            </a:extLst>
          </p:cNvPr>
          <p:cNvSpPr/>
          <p:nvPr/>
        </p:nvSpPr>
        <p:spPr bwMode="auto">
          <a:xfrm>
            <a:off x="7039727" y="5557366"/>
            <a:ext cx="4552950" cy="8128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cs typeface="Segoe UI Semilight"/>
              </a:rPr>
              <a:t>Fastest way to run a container in Azure without provisioning a VM</a:t>
            </a:r>
          </a:p>
        </p:txBody>
      </p:sp>
    </p:spTree>
    <p:extLst>
      <p:ext uri="{BB962C8B-B14F-4D97-AF65-F5344CB8AC3E}">
        <p14:creationId xmlns:p14="http://schemas.microsoft.com/office/powerpoint/2010/main" val="398672212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BFA3E-0F89-455C-B171-E3177C08C3F0}"/>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Implement Container Groups</a:t>
            </a:r>
          </a:p>
        </p:txBody>
      </p:sp>
      <p:sp>
        <p:nvSpPr>
          <p:cNvPr id="3" name="Rectangle 2">
            <a:extLst>
              <a:ext uri="{FF2B5EF4-FFF2-40B4-BE49-F238E27FC236}">
                <a16:creationId xmlns:a16="http://schemas.microsoft.com/office/drawing/2014/main" id="{A09BD4FE-BA6F-448D-A0AE-D56244B93DAA}"/>
              </a:ext>
              <a:ext uri="{C183D7F6-B498-43B3-948B-1728B52AA6E4}">
                <adec:decorative xmlns:adec="http://schemas.microsoft.com/office/drawing/2017/decorative" val="1"/>
              </a:ext>
            </a:extLst>
          </p:cNvPr>
          <p:cNvSpPr/>
          <p:nvPr/>
        </p:nvSpPr>
        <p:spPr bwMode="auto">
          <a:xfrm>
            <a:off x="427037" y="1192214"/>
            <a:ext cx="11582401" cy="376078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26" name="Picture 25" descr="Container Group working with Azure files which is connected to DNS through port 80">
            <a:extLst>
              <a:ext uri="{FF2B5EF4-FFF2-40B4-BE49-F238E27FC236}">
                <a16:creationId xmlns:a16="http://schemas.microsoft.com/office/drawing/2014/main" id="{3FCF82BC-F905-468A-944C-3DFA754975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6471" y="1349758"/>
            <a:ext cx="7413379" cy="3395766"/>
          </a:xfrm>
          <a:prstGeom prst="rect">
            <a:avLst/>
          </a:prstGeom>
        </p:spPr>
      </p:pic>
      <p:sp>
        <p:nvSpPr>
          <p:cNvPr id="50" name="Rectangle 49">
            <a:extLst>
              <a:ext uri="{FF2B5EF4-FFF2-40B4-BE49-F238E27FC236}">
                <a16:creationId xmlns:a16="http://schemas.microsoft.com/office/drawing/2014/main" id="{33887101-D253-4EB6-9C09-52FACE0B229E}"/>
              </a:ext>
            </a:extLst>
          </p:cNvPr>
          <p:cNvSpPr/>
          <p:nvPr/>
        </p:nvSpPr>
        <p:spPr>
          <a:xfrm>
            <a:off x="216625" y="1349758"/>
            <a:ext cx="3254262" cy="1253299"/>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200" dirty="0">
                <a:solidFill>
                  <a:schemeClr val="tx1"/>
                </a:solidFill>
                <a:cs typeface="Segoe UI"/>
              </a:rPr>
              <a:t>Top-level resource in Azure Container Instances</a:t>
            </a:r>
            <a:endParaRPr lang="en-US" sz="2200" dirty="0">
              <a:solidFill>
                <a:schemeClr val="tx1"/>
              </a:solidFill>
            </a:endParaRPr>
          </a:p>
        </p:txBody>
      </p:sp>
      <p:sp>
        <p:nvSpPr>
          <p:cNvPr id="51" name="Rectangle 50">
            <a:extLst>
              <a:ext uri="{FF2B5EF4-FFF2-40B4-BE49-F238E27FC236}">
                <a16:creationId xmlns:a16="http://schemas.microsoft.com/office/drawing/2014/main" id="{9294C462-2765-463C-B18B-65BF529568C1}"/>
              </a:ext>
            </a:extLst>
          </p:cNvPr>
          <p:cNvSpPr/>
          <p:nvPr/>
        </p:nvSpPr>
        <p:spPr>
          <a:xfrm>
            <a:off x="206763" y="2870612"/>
            <a:ext cx="3411893" cy="1253299"/>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200" dirty="0">
                <a:solidFill>
                  <a:schemeClr val="tx1"/>
                </a:solidFill>
                <a:cs typeface="Segoe UI"/>
              </a:rPr>
              <a:t>A collection of containers</a:t>
            </a:r>
            <a:br>
              <a:rPr lang="en-US" sz="2200" dirty="0">
                <a:solidFill>
                  <a:schemeClr val="tx1"/>
                </a:solidFill>
                <a:cs typeface="Segoe UI"/>
              </a:rPr>
            </a:br>
            <a:r>
              <a:rPr lang="en-US" sz="2200" dirty="0">
                <a:solidFill>
                  <a:schemeClr val="tx1"/>
                </a:solidFill>
                <a:cs typeface="Segoe UI"/>
              </a:rPr>
              <a:t>that get scheduled on</a:t>
            </a:r>
            <a:br>
              <a:rPr lang="en-US" sz="2200" dirty="0">
                <a:solidFill>
                  <a:schemeClr val="tx1"/>
                </a:solidFill>
                <a:cs typeface="Segoe UI"/>
              </a:rPr>
            </a:br>
            <a:r>
              <a:rPr lang="en-US" sz="2200" dirty="0">
                <a:solidFill>
                  <a:schemeClr val="tx1"/>
                </a:solidFill>
                <a:cs typeface="Segoe UI"/>
              </a:rPr>
              <a:t>the same host</a:t>
            </a:r>
          </a:p>
        </p:txBody>
      </p:sp>
      <p:sp>
        <p:nvSpPr>
          <p:cNvPr id="52" name="Rectangle 51">
            <a:extLst>
              <a:ext uri="{FF2B5EF4-FFF2-40B4-BE49-F238E27FC236}">
                <a16:creationId xmlns:a16="http://schemas.microsoft.com/office/drawing/2014/main" id="{8B7BF4EF-0A56-447D-A388-24F3AD88C6A9}"/>
              </a:ext>
            </a:extLst>
          </p:cNvPr>
          <p:cNvSpPr/>
          <p:nvPr/>
        </p:nvSpPr>
        <p:spPr>
          <a:xfrm>
            <a:off x="143743" y="4229950"/>
            <a:ext cx="4624626" cy="1253299"/>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200" dirty="0">
                <a:solidFill>
                  <a:schemeClr val="tx1"/>
                </a:solidFill>
                <a:cs typeface="Segoe UI"/>
              </a:rPr>
              <a:t>The containers in the group share a lifecycle, resources, local network, and storage volumes</a:t>
            </a:r>
          </a:p>
        </p:txBody>
      </p:sp>
      <p:pic>
        <p:nvPicPr>
          <p:cNvPr id="5" name="Picture 4">
            <a:extLst>
              <a:ext uri="{FF2B5EF4-FFF2-40B4-BE49-F238E27FC236}">
                <a16:creationId xmlns:a16="http://schemas.microsoft.com/office/drawing/2014/main" id="{D80A6FDF-EDEF-321D-54BF-67FD7F0F5FDB}"/>
              </a:ext>
            </a:extLst>
          </p:cNvPr>
          <p:cNvPicPr>
            <a:picLocks noChangeAspect="1"/>
          </p:cNvPicPr>
          <p:nvPr/>
        </p:nvPicPr>
        <p:blipFill>
          <a:blip r:embed="rId4"/>
          <a:stretch>
            <a:fillRect/>
          </a:stretch>
        </p:blipFill>
        <p:spPr>
          <a:xfrm>
            <a:off x="5056073" y="4953000"/>
            <a:ext cx="6988146" cy="1272650"/>
          </a:xfrm>
          <a:prstGeom prst="rect">
            <a:avLst/>
          </a:prstGeom>
        </p:spPr>
      </p:pic>
    </p:spTree>
    <p:extLst>
      <p:ext uri="{BB962C8B-B14F-4D97-AF65-F5344CB8AC3E}">
        <p14:creationId xmlns:p14="http://schemas.microsoft.com/office/powerpoint/2010/main" val="374905963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3AE1D-860B-4A7C-804F-D565C801C79A}"/>
              </a:ext>
            </a:extLst>
          </p:cNvPr>
          <p:cNvSpPr>
            <a:spLocks noGrp="1"/>
          </p:cNvSpPr>
          <p:nvPr>
            <p:ph type="title"/>
          </p:nvPr>
        </p:nvSpPr>
        <p:spPr>
          <a:xfrm>
            <a:off x="465138" y="632779"/>
            <a:ext cx="11533187" cy="430887"/>
          </a:xfrm>
        </p:spPr>
        <p:txBody>
          <a:bodyPr/>
          <a:lstStyle/>
          <a:p>
            <a:pPr>
              <a:lnSpc>
                <a:spcPct val="100000"/>
              </a:lnSpc>
            </a:pPr>
            <a:r>
              <a:rPr lang="en-US" spc="0" dirty="0"/>
              <a:t>Understand the Docker Platform</a:t>
            </a:r>
          </a:p>
        </p:txBody>
      </p:sp>
      <p:sp>
        <p:nvSpPr>
          <p:cNvPr id="3" name="Rectangle 2">
            <a:extLst>
              <a:ext uri="{FF2B5EF4-FFF2-40B4-BE49-F238E27FC236}">
                <a16:creationId xmlns:a16="http://schemas.microsoft.com/office/drawing/2014/main" id="{3A86C3B4-2617-4B80-8788-7B7B2893A77B}"/>
              </a:ext>
              <a:ext uri="{C183D7F6-B498-43B3-948B-1728B52AA6E4}">
                <adec:decorative xmlns:adec="http://schemas.microsoft.com/office/drawing/2017/decorative" val="1"/>
              </a:ext>
            </a:extLst>
          </p:cNvPr>
          <p:cNvSpPr/>
          <p:nvPr/>
        </p:nvSpPr>
        <p:spPr bwMode="auto">
          <a:xfrm>
            <a:off x="427037" y="1192214"/>
            <a:ext cx="11582401" cy="376078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7" name="Picture 5" descr="A docker hub and docker host are working together. The docker hub has ubuntu Linux, windows, and nginx. The Docker host has a docker engine and containers">
            <a:extLst>
              <a:ext uri="{FF2B5EF4-FFF2-40B4-BE49-F238E27FC236}">
                <a16:creationId xmlns:a16="http://schemas.microsoft.com/office/drawing/2014/main" id="{34C7392E-306D-4048-BC80-DCDF2B1418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811" y="1354609"/>
            <a:ext cx="9386853" cy="3435997"/>
          </a:xfrm>
          <a:prstGeom prst="rect">
            <a:avLst/>
          </a:prstGeom>
        </p:spPr>
      </p:pic>
      <p:sp>
        <p:nvSpPr>
          <p:cNvPr id="8" name="Rectangle 7">
            <a:extLst>
              <a:ext uri="{FF2B5EF4-FFF2-40B4-BE49-F238E27FC236}">
                <a16:creationId xmlns:a16="http://schemas.microsoft.com/office/drawing/2014/main" id="{242D7FC1-114F-473C-B79B-84D47FD6EB41}"/>
              </a:ext>
            </a:extLst>
          </p:cNvPr>
          <p:cNvSpPr/>
          <p:nvPr/>
        </p:nvSpPr>
        <p:spPr>
          <a:xfrm>
            <a:off x="427035" y="5108447"/>
            <a:ext cx="3551993" cy="1253299"/>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000" dirty="0">
                <a:solidFill>
                  <a:schemeClr val="tx1"/>
                </a:solidFill>
                <a:cs typeface="Segoe UI Semilight"/>
              </a:rPr>
              <a:t>Enables developers to</a:t>
            </a:r>
            <a:br>
              <a:rPr lang="en-US" sz="2000" dirty="0">
                <a:solidFill>
                  <a:schemeClr val="tx1"/>
                </a:solidFill>
                <a:cs typeface="Segoe UI Semilight"/>
              </a:rPr>
            </a:br>
            <a:r>
              <a:rPr lang="en-US" sz="2000" dirty="0">
                <a:solidFill>
                  <a:schemeClr val="tx1"/>
                </a:solidFill>
                <a:cs typeface="Segoe UI Semilight"/>
              </a:rPr>
              <a:t>host applications within</a:t>
            </a:r>
            <a:br>
              <a:rPr lang="en-US" sz="2000" dirty="0">
                <a:solidFill>
                  <a:schemeClr val="tx1"/>
                </a:solidFill>
                <a:cs typeface="Segoe UI Semilight"/>
              </a:rPr>
            </a:br>
            <a:r>
              <a:rPr lang="en-US" sz="2000" dirty="0">
                <a:solidFill>
                  <a:schemeClr val="tx1"/>
                </a:solidFill>
                <a:cs typeface="Segoe UI Semilight"/>
              </a:rPr>
              <a:t>a container</a:t>
            </a:r>
            <a:endParaRPr lang="en-US" sz="2000" dirty="0">
              <a:solidFill>
                <a:schemeClr val="tx1"/>
              </a:solidFill>
            </a:endParaRPr>
          </a:p>
        </p:txBody>
      </p:sp>
      <p:sp>
        <p:nvSpPr>
          <p:cNvPr id="9" name="Rectangle 8">
            <a:extLst>
              <a:ext uri="{FF2B5EF4-FFF2-40B4-BE49-F238E27FC236}">
                <a16:creationId xmlns:a16="http://schemas.microsoft.com/office/drawing/2014/main" id="{C13AEDEF-FF34-4C46-8403-4BE422AE607F}"/>
              </a:ext>
            </a:extLst>
          </p:cNvPr>
          <p:cNvSpPr/>
          <p:nvPr/>
        </p:nvSpPr>
        <p:spPr>
          <a:xfrm>
            <a:off x="4138178" y="5108447"/>
            <a:ext cx="4535922" cy="1253299"/>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000" dirty="0">
                <a:solidFill>
                  <a:schemeClr val="tx1"/>
                </a:solidFill>
                <a:cs typeface="Segoe UI Semilight"/>
              </a:rPr>
              <a:t>A container is a standardized “unit of software“ that contains everything required for an application to run</a:t>
            </a:r>
          </a:p>
        </p:txBody>
      </p:sp>
      <p:sp>
        <p:nvSpPr>
          <p:cNvPr id="10" name="Rectangle 9">
            <a:extLst>
              <a:ext uri="{FF2B5EF4-FFF2-40B4-BE49-F238E27FC236}">
                <a16:creationId xmlns:a16="http://schemas.microsoft.com/office/drawing/2014/main" id="{73FA0030-192B-424C-B9BA-11FFFB118558}"/>
              </a:ext>
            </a:extLst>
          </p:cNvPr>
          <p:cNvSpPr/>
          <p:nvPr/>
        </p:nvSpPr>
        <p:spPr>
          <a:xfrm>
            <a:off x="8851900" y="5108447"/>
            <a:ext cx="3157536" cy="1253299"/>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000" dirty="0">
                <a:solidFill>
                  <a:schemeClr val="tx1"/>
                </a:solidFill>
                <a:cs typeface="Segoe UI Semilight"/>
              </a:rPr>
              <a:t>Available on both Linux</a:t>
            </a:r>
            <a:br>
              <a:rPr lang="en-US" sz="2000" dirty="0">
                <a:solidFill>
                  <a:schemeClr val="tx1"/>
                </a:solidFill>
                <a:cs typeface="Segoe UI Semilight"/>
              </a:rPr>
            </a:br>
            <a:r>
              <a:rPr lang="en-US" sz="2000" dirty="0">
                <a:solidFill>
                  <a:schemeClr val="tx1"/>
                </a:solidFill>
                <a:cs typeface="Segoe UI Semilight"/>
              </a:rPr>
              <a:t>and Windows and can be</a:t>
            </a:r>
            <a:br>
              <a:rPr lang="en-US" sz="2000" dirty="0">
                <a:solidFill>
                  <a:schemeClr val="tx1"/>
                </a:solidFill>
                <a:cs typeface="Segoe UI Semilight"/>
              </a:rPr>
            </a:br>
            <a:r>
              <a:rPr lang="en-US" sz="2000" dirty="0">
                <a:solidFill>
                  <a:schemeClr val="tx1"/>
                </a:solidFill>
                <a:cs typeface="Segoe UI Semilight"/>
              </a:rPr>
              <a:t>hosted on Azure</a:t>
            </a:r>
            <a:endParaRPr lang="en-US" sz="2000" dirty="0">
              <a:solidFill>
                <a:schemeClr val="tx1"/>
              </a:solidFill>
              <a:cs typeface="Segoe UI Semilight" panose="020B0402040204020203" pitchFamily="34" charset="0"/>
            </a:endParaRPr>
          </a:p>
        </p:txBody>
      </p:sp>
    </p:spTree>
    <p:extLst>
      <p:ext uri="{BB962C8B-B14F-4D97-AF65-F5344CB8AC3E}">
        <p14:creationId xmlns:p14="http://schemas.microsoft.com/office/powerpoint/2010/main" val="233156565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B1B59-5A29-4ADD-9D90-235AA0014A02}"/>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Demonstration - Deploy Azure Container Instances</a:t>
            </a:r>
          </a:p>
        </p:txBody>
      </p:sp>
      <p:sp>
        <p:nvSpPr>
          <p:cNvPr id="15" name="Rectangle 14">
            <a:extLst>
              <a:ext uri="{FF2B5EF4-FFF2-40B4-BE49-F238E27FC236}">
                <a16:creationId xmlns:a16="http://schemas.microsoft.com/office/drawing/2014/main" id="{CEF9FBC7-CD9C-43F7-937C-6976FB917B08}"/>
              </a:ext>
            </a:extLst>
          </p:cNvPr>
          <p:cNvSpPr/>
          <p:nvPr/>
        </p:nvSpPr>
        <p:spPr>
          <a:xfrm>
            <a:off x="1793484" y="1761609"/>
            <a:ext cx="3682034" cy="369332"/>
          </a:xfrm>
          <a:prstGeom prst="rect">
            <a:avLst/>
          </a:prstGeom>
        </p:spPr>
        <p:txBody>
          <a:bodyPr wrap="none" lIns="0" tIns="0" rIns="0" bIns="0">
            <a:spAutoFit/>
          </a:bodyPr>
          <a:lstStyle/>
          <a:p>
            <a:r>
              <a:rPr lang="en-US" sz="2400" dirty="0">
                <a:cs typeface="Segoe UI Semilight"/>
              </a:rPr>
              <a:t>Create a container instance</a:t>
            </a:r>
            <a:endParaRPr lang="en-US" sz="2400" dirty="0"/>
          </a:p>
        </p:txBody>
      </p:sp>
      <p:cxnSp>
        <p:nvCxnSpPr>
          <p:cNvPr id="74" name="Straight Connector 73">
            <a:extLst>
              <a:ext uri="{FF2B5EF4-FFF2-40B4-BE49-F238E27FC236}">
                <a16:creationId xmlns:a16="http://schemas.microsoft.com/office/drawing/2014/main" id="{2FB5D585-6D11-4274-946C-4FB99F67F764}"/>
              </a:ext>
              <a:ext uri="{C183D7F6-B498-43B3-948B-1728B52AA6E4}">
                <adec:decorative xmlns:adec="http://schemas.microsoft.com/office/drawing/2017/decorative" val="1"/>
              </a:ext>
            </a:extLst>
          </p:cNvPr>
          <p:cNvCxnSpPr>
            <a:cxnSpLocks/>
          </p:cNvCxnSpPr>
          <p:nvPr/>
        </p:nvCxnSpPr>
        <p:spPr>
          <a:xfrm>
            <a:off x="1793484" y="2542411"/>
            <a:ext cx="102159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0E08A75B-906C-4D66-B298-0175D0466CEB}"/>
              </a:ext>
            </a:extLst>
          </p:cNvPr>
          <p:cNvSpPr/>
          <p:nvPr/>
        </p:nvSpPr>
        <p:spPr>
          <a:xfrm>
            <a:off x="1793484" y="2953881"/>
            <a:ext cx="5928739" cy="369332"/>
          </a:xfrm>
          <a:prstGeom prst="rect">
            <a:avLst/>
          </a:prstGeom>
        </p:spPr>
        <p:txBody>
          <a:bodyPr wrap="none" lIns="0" tIns="0" rIns="0" bIns="0">
            <a:spAutoFit/>
          </a:bodyPr>
          <a:lstStyle/>
          <a:p>
            <a:r>
              <a:rPr lang="en-US" sz="2400" dirty="0">
                <a:cs typeface="Segoe UI Semilight"/>
              </a:rPr>
              <a:t>Verify deployment of the container instance</a:t>
            </a:r>
            <a:endParaRPr lang="en-US" sz="2400" dirty="0"/>
          </a:p>
        </p:txBody>
      </p:sp>
      <p:cxnSp>
        <p:nvCxnSpPr>
          <p:cNvPr id="75" name="Straight Connector 74">
            <a:extLst>
              <a:ext uri="{FF2B5EF4-FFF2-40B4-BE49-F238E27FC236}">
                <a16:creationId xmlns:a16="http://schemas.microsoft.com/office/drawing/2014/main" id="{58BB4A35-EF6C-4800-9A2E-851F1F9E7966}"/>
              </a:ext>
              <a:ext uri="{C183D7F6-B498-43B3-948B-1728B52AA6E4}">
                <adec:decorative xmlns:adec="http://schemas.microsoft.com/office/drawing/2017/decorative" val="1"/>
              </a:ext>
            </a:extLst>
          </p:cNvPr>
          <p:cNvCxnSpPr>
            <a:cxnSpLocks/>
          </p:cNvCxnSpPr>
          <p:nvPr/>
        </p:nvCxnSpPr>
        <p:spPr>
          <a:xfrm>
            <a:off x="1793484" y="3734683"/>
            <a:ext cx="102159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03C4CEA2-5896-4318-82A2-31E388093D8F}"/>
              </a:ext>
              <a:ext uri="{C183D7F6-B498-43B3-948B-1728B52AA6E4}">
                <adec:decorative xmlns:adec="http://schemas.microsoft.com/office/drawing/2017/decorative" val="1"/>
              </a:ext>
            </a:extLst>
          </p:cNvPr>
          <p:cNvGrpSpPr/>
          <p:nvPr/>
        </p:nvGrpSpPr>
        <p:grpSpPr>
          <a:xfrm>
            <a:off x="753660" y="1527732"/>
            <a:ext cx="851180" cy="2029358"/>
            <a:chOff x="753660" y="1527732"/>
            <a:chExt cx="851180" cy="2029358"/>
          </a:xfrm>
        </p:grpSpPr>
        <p:pic>
          <p:nvPicPr>
            <p:cNvPr id="19" name="Picture 18">
              <a:extLst>
                <a:ext uri="{FF2B5EF4-FFF2-40B4-BE49-F238E27FC236}">
                  <a16:creationId xmlns:a16="http://schemas.microsoft.com/office/drawing/2014/main" id="{B3E41760-0C29-4AC8-A314-9F56F3D8667E}"/>
                </a:ext>
              </a:extLst>
            </p:cNvPr>
            <p:cNvPicPr>
              <a:picLocks noChangeAspect="1"/>
            </p:cNvPicPr>
            <p:nvPr/>
          </p:nvPicPr>
          <p:blipFill>
            <a:blip r:embed="rId3"/>
            <a:stretch>
              <a:fillRect/>
            </a:stretch>
          </p:blipFill>
          <p:spPr>
            <a:xfrm>
              <a:off x="754983" y="1527732"/>
              <a:ext cx="849857" cy="837086"/>
            </a:xfrm>
            <a:prstGeom prst="rect">
              <a:avLst/>
            </a:prstGeom>
          </p:spPr>
        </p:pic>
        <p:pic>
          <p:nvPicPr>
            <p:cNvPr id="4" name="Graphic 3">
              <a:extLst>
                <a:ext uri="{FF2B5EF4-FFF2-40B4-BE49-F238E27FC236}">
                  <a16:creationId xmlns:a16="http://schemas.microsoft.com/office/drawing/2014/main" id="{66A4CD05-B5D1-46A7-96B8-E0B7D99DDBE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0236" y="1645523"/>
              <a:ext cx="496707" cy="496707"/>
            </a:xfrm>
            <a:prstGeom prst="rect">
              <a:avLst/>
            </a:prstGeom>
          </p:spPr>
        </p:pic>
        <p:pic>
          <p:nvPicPr>
            <p:cNvPr id="5" name="Picture 4">
              <a:extLst>
                <a:ext uri="{FF2B5EF4-FFF2-40B4-BE49-F238E27FC236}">
                  <a16:creationId xmlns:a16="http://schemas.microsoft.com/office/drawing/2014/main" id="{E4FC3EAF-A434-4FED-ABC8-80C7A6C61E53}"/>
                </a:ext>
              </a:extLst>
            </p:cNvPr>
            <p:cNvPicPr>
              <a:picLocks noChangeAspect="1"/>
            </p:cNvPicPr>
            <p:nvPr/>
          </p:nvPicPr>
          <p:blipFill>
            <a:blip r:embed="rId3"/>
            <a:stretch>
              <a:fillRect/>
            </a:stretch>
          </p:blipFill>
          <p:spPr>
            <a:xfrm>
              <a:off x="753660" y="2720004"/>
              <a:ext cx="849857" cy="837086"/>
            </a:xfrm>
            <a:prstGeom prst="rect">
              <a:avLst/>
            </a:prstGeom>
          </p:spPr>
        </p:pic>
        <p:pic>
          <p:nvPicPr>
            <p:cNvPr id="7" name="Graphic 6">
              <a:extLst>
                <a:ext uri="{FF2B5EF4-FFF2-40B4-BE49-F238E27FC236}">
                  <a16:creationId xmlns:a16="http://schemas.microsoft.com/office/drawing/2014/main" id="{1C6DB093-9DB4-44CA-84E6-693FCB8CEFA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0236" y="2851462"/>
              <a:ext cx="494329" cy="494329"/>
            </a:xfrm>
            <a:prstGeom prst="rect">
              <a:avLst/>
            </a:prstGeom>
          </p:spPr>
        </p:pic>
      </p:grpSp>
    </p:spTree>
    <p:extLst>
      <p:ext uri="{BB962C8B-B14F-4D97-AF65-F5344CB8AC3E}">
        <p14:creationId xmlns:p14="http://schemas.microsoft.com/office/powerpoint/2010/main" val="14249129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DDFF8-6434-C05F-363C-BE28AF602590}"/>
              </a:ext>
            </a:extLst>
          </p:cNvPr>
          <p:cNvSpPr>
            <a:spLocks noGrp="1"/>
          </p:cNvSpPr>
          <p:nvPr>
            <p:ph type="title"/>
          </p:nvPr>
        </p:nvSpPr>
        <p:spPr/>
        <p:txBody>
          <a:bodyPr/>
          <a:lstStyle/>
          <a:p>
            <a:r>
              <a:rPr lang="en-GB" dirty="0"/>
              <a:t>Knowledge Check </a:t>
            </a:r>
          </a:p>
        </p:txBody>
      </p:sp>
      <p:pic>
        <p:nvPicPr>
          <p:cNvPr id="4" name="Picture 3">
            <a:extLst>
              <a:ext uri="{FF2B5EF4-FFF2-40B4-BE49-F238E27FC236}">
                <a16:creationId xmlns:a16="http://schemas.microsoft.com/office/drawing/2014/main" id="{6CD11AE7-094C-CB85-13E8-0C27BE7603F8}"/>
              </a:ext>
            </a:extLst>
          </p:cNvPr>
          <p:cNvPicPr>
            <a:picLocks noChangeAspect="1"/>
          </p:cNvPicPr>
          <p:nvPr/>
        </p:nvPicPr>
        <p:blipFill>
          <a:blip r:embed="rId2"/>
          <a:stretch>
            <a:fillRect/>
          </a:stretch>
        </p:blipFill>
        <p:spPr>
          <a:xfrm>
            <a:off x="465138" y="1428064"/>
            <a:ext cx="7178662" cy="3177815"/>
          </a:xfrm>
          <a:prstGeom prst="rect">
            <a:avLst/>
          </a:prstGeom>
        </p:spPr>
      </p:pic>
    </p:spTree>
    <p:extLst>
      <p:ext uri="{BB962C8B-B14F-4D97-AF65-F5344CB8AC3E}">
        <p14:creationId xmlns:p14="http://schemas.microsoft.com/office/powerpoint/2010/main" val="117140865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427038" y="3251041"/>
            <a:ext cx="9070923" cy="492443"/>
          </a:xfrm>
        </p:spPr>
        <p:txBody>
          <a:bodyPr/>
          <a:lstStyle/>
          <a:p>
            <a:pPr>
              <a:lnSpc>
                <a:spcPct val="100000"/>
              </a:lnSpc>
            </a:pPr>
            <a:r>
              <a:rPr lang="en-US" sz="3200" spc="0" dirty="0"/>
              <a:t>Configure Azure App Service Plans</a:t>
            </a:r>
          </a:p>
        </p:txBody>
      </p:sp>
      <p:pic>
        <p:nvPicPr>
          <p:cNvPr id="5" name="Graphic 4">
            <a:extLst>
              <a:ext uri="{FF2B5EF4-FFF2-40B4-BE49-F238E27FC236}">
                <a16:creationId xmlns:a16="http://schemas.microsoft.com/office/drawing/2014/main" id="{D4274ABC-3BF1-4590-958C-C5510FFC22AD}"/>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09096" y="2862669"/>
            <a:ext cx="1269186" cy="1269186"/>
          </a:xfrm>
          <a:prstGeom prst="rect">
            <a:avLst/>
          </a:prstGeom>
        </p:spPr>
      </p:pic>
    </p:spTree>
    <p:extLst>
      <p:ext uri="{BB962C8B-B14F-4D97-AF65-F5344CB8AC3E}">
        <p14:creationId xmlns:p14="http://schemas.microsoft.com/office/powerpoint/2010/main" val="374676602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cs typeface="Segoe UI"/>
              </a:rPr>
              <a:t>Summary and Resources  – Configure Azure Container Instances</a:t>
            </a:r>
          </a:p>
        </p:txBody>
      </p:sp>
      <p:sp>
        <p:nvSpPr>
          <p:cNvPr id="3" name="Rectangle 2">
            <a:extLst>
              <a:ext uri="{FF2B5EF4-FFF2-40B4-BE49-F238E27FC236}">
                <a16:creationId xmlns:a16="http://schemas.microsoft.com/office/drawing/2014/main" id="{F185F91B-2F94-4692-B4F6-FB1FE64CD155}"/>
              </a:ext>
            </a:extLst>
          </p:cNvPr>
          <p:cNvSpPr/>
          <p:nvPr/>
        </p:nvSpPr>
        <p:spPr bwMode="auto">
          <a:xfrm>
            <a:off x="427039" y="1195592"/>
            <a:ext cx="3687761"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bg1"/>
                </a:solidFill>
                <a:latin typeface="+mj-lt"/>
              </a:rPr>
              <a:t>Knowledge Check Questions</a:t>
            </a:r>
          </a:p>
        </p:txBody>
      </p:sp>
      <p:sp>
        <p:nvSpPr>
          <p:cNvPr id="4" name="Rectangle 3">
            <a:extLst>
              <a:ext uri="{FF2B5EF4-FFF2-40B4-BE49-F238E27FC236}">
                <a16:creationId xmlns:a16="http://schemas.microsoft.com/office/drawing/2014/main" id="{DB314D9F-C825-4894-BD62-410DBCB194ED}"/>
              </a:ext>
            </a:extLst>
          </p:cNvPr>
          <p:cNvSpPr/>
          <p:nvPr/>
        </p:nvSpPr>
        <p:spPr bwMode="auto">
          <a:xfrm>
            <a:off x="4256087" y="1195592"/>
            <a:ext cx="7760037"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bg1"/>
                </a:solidFill>
                <a:latin typeface="+mj-lt"/>
              </a:rPr>
              <a:t>Microsoft Learn Modules (docs.microsoft.com/Learn)</a:t>
            </a:r>
          </a:p>
        </p:txBody>
      </p:sp>
      <p:grpSp>
        <p:nvGrpSpPr>
          <p:cNvPr id="9" name="Group 8">
            <a:extLst>
              <a:ext uri="{FF2B5EF4-FFF2-40B4-BE49-F238E27FC236}">
                <a16:creationId xmlns:a16="http://schemas.microsoft.com/office/drawing/2014/main" id="{FA71F632-5054-4342-87A6-0D0B61DC4229}"/>
              </a:ext>
              <a:ext uri="{C183D7F6-B498-43B3-948B-1728B52AA6E4}">
                <adec:decorative xmlns:adec="http://schemas.microsoft.com/office/drawing/2017/decorative" val="1"/>
              </a:ext>
            </a:extLst>
          </p:cNvPr>
          <p:cNvGrpSpPr/>
          <p:nvPr/>
        </p:nvGrpSpPr>
        <p:grpSpPr>
          <a:xfrm>
            <a:off x="4360758" y="1949044"/>
            <a:ext cx="7742238" cy="1505671"/>
            <a:chOff x="4256087" y="1876158"/>
            <a:chExt cx="7742238" cy="1236378"/>
          </a:xfrm>
        </p:grpSpPr>
        <p:sp>
          <p:nvSpPr>
            <p:cNvPr id="5" name="Rectangle 4">
              <a:extLst>
                <a:ext uri="{FF2B5EF4-FFF2-40B4-BE49-F238E27FC236}">
                  <a16:creationId xmlns:a16="http://schemas.microsoft.com/office/drawing/2014/main" id="{7B402F18-F086-4DCC-831B-F7591FCF6A68}"/>
                </a:ext>
              </a:extLst>
            </p:cNvPr>
            <p:cNvSpPr/>
            <p:nvPr/>
          </p:nvSpPr>
          <p:spPr>
            <a:xfrm>
              <a:off x="4256087" y="1876158"/>
              <a:ext cx="7742238" cy="45720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r>
                <a:rPr lang="en-US" sz="2000" dirty="0">
                  <a:hlinkClick r:id="rId3"/>
                </a:rPr>
                <a:t>Run Docker containers with Azure Container Instances </a:t>
              </a:r>
              <a:endParaRPr lang="en-US" sz="2000" dirty="0">
                <a:solidFill>
                  <a:schemeClr val="tx1"/>
                </a:solidFill>
              </a:endParaRPr>
            </a:p>
          </p:txBody>
        </p:sp>
        <p:cxnSp>
          <p:nvCxnSpPr>
            <p:cNvPr id="6" name="Straight Connector 5">
              <a:extLst>
                <a:ext uri="{FF2B5EF4-FFF2-40B4-BE49-F238E27FC236}">
                  <a16:creationId xmlns:a16="http://schemas.microsoft.com/office/drawing/2014/main" id="{0E989E35-8AFE-4D2C-8C05-28CAD7D717F8}"/>
                </a:ext>
                <a:ext uri="{C183D7F6-B498-43B3-948B-1728B52AA6E4}">
                  <adec:decorative xmlns:adec="http://schemas.microsoft.com/office/drawing/2017/decorative" val="1"/>
                </a:ext>
              </a:extLst>
            </p:cNvPr>
            <p:cNvCxnSpPr>
              <a:cxnSpLocks/>
            </p:cNvCxnSpPr>
            <p:nvPr/>
          </p:nvCxnSpPr>
          <p:spPr>
            <a:xfrm>
              <a:off x="4256087" y="2411109"/>
              <a:ext cx="7742238"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D2614B41-D3B8-405E-BA18-F7271A99EF93}"/>
                </a:ext>
              </a:extLst>
            </p:cNvPr>
            <p:cNvSpPr/>
            <p:nvPr/>
          </p:nvSpPr>
          <p:spPr>
            <a:xfrm>
              <a:off x="4256087" y="2446615"/>
              <a:ext cx="7742238" cy="65325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r>
                <a:rPr lang="en-US" sz="2000" dirty="0">
                  <a:hlinkClick r:id="rId4"/>
                </a:rPr>
                <a:t>Build a containerized web application with Docker</a:t>
              </a:r>
              <a:endParaRPr lang="en-US" sz="2000" dirty="0">
                <a:solidFill>
                  <a:schemeClr val="tx1"/>
                </a:solidFill>
              </a:endParaRPr>
            </a:p>
          </p:txBody>
        </p:sp>
        <p:cxnSp>
          <p:nvCxnSpPr>
            <p:cNvPr id="8" name="Straight Connector 7">
              <a:extLst>
                <a:ext uri="{FF2B5EF4-FFF2-40B4-BE49-F238E27FC236}">
                  <a16:creationId xmlns:a16="http://schemas.microsoft.com/office/drawing/2014/main" id="{445F1080-3A30-4F6B-9FFB-7F79888AA764}"/>
                </a:ext>
                <a:ext uri="{C183D7F6-B498-43B3-948B-1728B52AA6E4}">
                  <adec:decorative xmlns:adec="http://schemas.microsoft.com/office/drawing/2017/decorative" val="1"/>
                </a:ext>
              </a:extLst>
            </p:cNvPr>
            <p:cNvCxnSpPr>
              <a:cxnSpLocks/>
            </p:cNvCxnSpPr>
            <p:nvPr/>
          </p:nvCxnSpPr>
          <p:spPr>
            <a:xfrm>
              <a:off x="4256087" y="3112536"/>
              <a:ext cx="7742238"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pic>
        <p:nvPicPr>
          <p:cNvPr id="18" name="Picture 17">
            <a:extLst>
              <a:ext uri="{FF2B5EF4-FFF2-40B4-BE49-F238E27FC236}">
                <a16:creationId xmlns:a16="http://schemas.microsoft.com/office/drawing/2014/main" id="{B64E6168-34A6-4052-8098-A1C03E09BA71}"/>
              </a:ext>
              <a:ext uri="{C183D7F6-B498-43B3-948B-1728B52AA6E4}">
                <adec:decorative xmlns:adec="http://schemas.microsoft.com/office/drawing/2017/decorative" val="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23596" y="2701880"/>
            <a:ext cx="1494645" cy="2173707"/>
          </a:xfrm>
          <a:prstGeom prst="rect">
            <a:avLst/>
          </a:prstGeom>
        </p:spPr>
      </p:pic>
    </p:spTree>
    <p:extLst>
      <p:ext uri="{BB962C8B-B14F-4D97-AF65-F5344CB8AC3E}">
        <p14:creationId xmlns:p14="http://schemas.microsoft.com/office/powerpoint/2010/main" val="37364115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427038" y="3251041"/>
            <a:ext cx="9070923" cy="492443"/>
          </a:xfrm>
        </p:spPr>
        <p:txBody>
          <a:bodyPr/>
          <a:lstStyle/>
          <a:p>
            <a:pPr>
              <a:lnSpc>
                <a:spcPct val="100000"/>
              </a:lnSpc>
            </a:pPr>
            <a:r>
              <a:rPr lang="en-US" sz="3200" spc="0" dirty="0"/>
              <a:t>Configure Azure Kubernetes Service</a:t>
            </a:r>
          </a:p>
        </p:txBody>
      </p:sp>
      <p:pic>
        <p:nvPicPr>
          <p:cNvPr id="5" name="Graphic 4">
            <a:extLst>
              <a:ext uri="{FF2B5EF4-FFF2-40B4-BE49-F238E27FC236}">
                <a16:creationId xmlns:a16="http://schemas.microsoft.com/office/drawing/2014/main" id="{228BDFDD-0C61-4B44-80A0-BBE2889767F1}"/>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6511" y="2867025"/>
            <a:ext cx="1260473" cy="1260473"/>
          </a:xfrm>
          <a:prstGeom prst="rect">
            <a:avLst/>
          </a:prstGeom>
        </p:spPr>
      </p:pic>
    </p:spTree>
    <p:extLst>
      <p:ext uri="{BB962C8B-B14F-4D97-AF65-F5344CB8AC3E}">
        <p14:creationId xmlns:p14="http://schemas.microsoft.com/office/powerpoint/2010/main" val="417064825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87178" y="2584400"/>
            <a:ext cx="2066451" cy="1782989"/>
          </a:xfrm>
        </p:spPr>
        <p:txBody>
          <a:bodyPr/>
          <a:lstStyle/>
          <a:p>
            <a:r>
              <a:rPr lang="en-US" sz="2400" dirty="0"/>
              <a:t>Configure Azure Kubernetes Service Introduction</a:t>
            </a:r>
          </a:p>
        </p:txBody>
      </p:sp>
      <p:sp>
        <p:nvSpPr>
          <p:cNvPr id="37" name="Rectangle 36">
            <a:extLst>
              <a:ext uri="{FF2B5EF4-FFF2-40B4-BE49-F238E27FC236}">
                <a16:creationId xmlns:a16="http://schemas.microsoft.com/office/drawing/2014/main" id="{E663AA8D-AA15-4EF8-8A82-E75F75D20B20}"/>
              </a:ext>
            </a:extLst>
          </p:cNvPr>
          <p:cNvSpPr/>
          <p:nvPr/>
        </p:nvSpPr>
        <p:spPr>
          <a:xfrm>
            <a:off x="4248672" y="571804"/>
            <a:ext cx="3312253" cy="307777"/>
          </a:xfrm>
          <a:prstGeom prst="rect">
            <a:avLst/>
          </a:prstGeom>
        </p:spPr>
        <p:txBody>
          <a:bodyPr wrap="none" lIns="0" tIns="0" rIns="0" bIns="0">
            <a:spAutoFit/>
          </a:bodyPr>
          <a:lstStyle/>
          <a:p>
            <a:r>
              <a:rPr lang="en-US" sz="2000" dirty="0">
                <a:cs typeface="Segoe UI Semilight"/>
              </a:rPr>
              <a:t>Understand AKS Terminology</a:t>
            </a:r>
          </a:p>
        </p:txBody>
      </p:sp>
      <p:sp>
        <p:nvSpPr>
          <p:cNvPr id="38" name="Rectangle 37">
            <a:extLst>
              <a:ext uri="{FF2B5EF4-FFF2-40B4-BE49-F238E27FC236}">
                <a16:creationId xmlns:a16="http://schemas.microsoft.com/office/drawing/2014/main" id="{B1ACDC84-5A31-4A3D-9689-0383F72A2807}"/>
              </a:ext>
            </a:extLst>
          </p:cNvPr>
          <p:cNvSpPr/>
          <p:nvPr/>
        </p:nvSpPr>
        <p:spPr>
          <a:xfrm>
            <a:off x="4248672" y="1120252"/>
            <a:ext cx="4113177" cy="307777"/>
          </a:xfrm>
          <a:prstGeom prst="rect">
            <a:avLst/>
          </a:prstGeom>
        </p:spPr>
        <p:txBody>
          <a:bodyPr wrap="none" lIns="0" tIns="0" rIns="0" bIns="0">
            <a:spAutoFit/>
          </a:bodyPr>
          <a:lstStyle/>
          <a:p>
            <a:r>
              <a:rPr lang="en-US" sz="2000" dirty="0">
                <a:cs typeface="Segoe UI Semilight"/>
              </a:rPr>
              <a:t>Understand AKS Clusters and Nodes</a:t>
            </a:r>
          </a:p>
        </p:txBody>
      </p:sp>
      <p:sp>
        <p:nvSpPr>
          <p:cNvPr id="39" name="Rectangle 38">
            <a:extLst>
              <a:ext uri="{FF2B5EF4-FFF2-40B4-BE49-F238E27FC236}">
                <a16:creationId xmlns:a16="http://schemas.microsoft.com/office/drawing/2014/main" id="{52A04B7B-2098-45B5-98A2-47A1884BB2E9}"/>
              </a:ext>
            </a:extLst>
          </p:cNvPr>
          <p:cNvSpPr/>
          <p:nvPr/>
        </p:nvSpPr>
        <p:spPr>
          <a:xfrm>
            <a:off x="4248672" y="1669124"/>
            <a:ext cx="3033523" cy="307777"/>
          </a:xfrm>
          <a:prstGeom prst="rect">
            <a:avLst/>
          </a:prstGeom>
        </p:spPr>
        <p:txBody>
          <a:bodyPr wrap="none" lIns="0" tIns="0" rIns="0" bIns="0">
            <a:spAutoFit/>
          </a:bodyPr>
          <a:lstStyle/>
          <a:p>
            <a:r>
              <a:rPr lang="en-US" sz="2000" dirty="0">
                <a:cs typeface="Segoe UI Semilight"/>
              </a:rPr>
              <a:t>Configure AKS Networking</a:t>
            </a:r>
          </a:p>
        </p:txBody>
      </p:sp>
      <p:sp>
        <p:nvSpPr>
          <p:cNvPr id="40" name="Rectangle 39">
            <a:extLst>
              <a:ext uri="{FF2B5EF4-FFF2-40B4-BE49-F238E27FC236}">
                <a16:creationId xmlns:a16="http://schemas.microsoft.com/office/drawing/2014/main" id="{1CC0614B-7200-452C-A141-4865B50D2183}"/>
              </a:ext>
            </a:extLst>
          </p:cNvPr>
          <p:cNvSpPr/>
          <p:nvPr/>
        </p:nvSpPr>
        <p:spPr>
          <a:xfrm>
            <a:off x="4248672" y="2199243"/>
            <a:ext cx="2575192" cy="307777"/>
          </a:xfrm>
          <a:prstGeom prst="rect">
            <a:avLst/>
          </a:prstGeom>
        </p:spPr>
        <p:txBody>
          <a:bodyPr wrap="none" lIns="0" tIns="0" rIns="0" bIns="0">
            <a:spAutoFit/>
          </a:bodyPr>
          <a:lstStyle/>
          <a:p>
            <a:r>
              <a:rPr lang="en-US" sz="2000" dirty="0">
                <a:cs typeface="Segoe UI Semilight"/>
              </a:rPr>
              <a:t>Configure AKS Storage</a:t>
            </a:r>
          </a:p>
        </p:txBody>
      </p:sp>
      <p:sp>
        <p:nvSpPr>
          <p:cNvPr id="43" name="Rectangle 42">
            <a:extLst>
              <a:ext uri="{FF2B5EF4-FFF2-40B4-BE49-F238E27FC236}">
                <a16:creationId xmlns:a16="http://schemas.microsoft.com/office/drawing/2014/main" id="{CD54B398-93F7-477B-87E4-2CB645C9863E}"/>
              </a:ext>
            </a:extLst>
          </p:cNvPr>
          <p:cNvSpPr/>
          <p:nvPr/>
        </p:nvSpPr>
        <p:spPr>
          <a:xfrm>
            <a:off x="4248672" y="2755293"/>
            <a:ext cx="2513317" cy="307777"/>
          </a:xfrm>
          <a:prstGeom prst="rect">
            <a:avLst/>
          </a:prstGeom>
        </p:spPr>
        <p:txBody>
          <a:bodyPr wrap="none" lIns="0" tIns="0" rIns="0" bIns="0">
            <a:spAutoFit/>
          </a:bodyPr>
          <a:lstStyle/>
          <a:p>
            <a:r>
              <a:rPr lang="en-US" sz="2000" dirty="0">
                <a:cs typeface="Segoe UI Semilight"/>
              </a:rPr>
              <a:t>Configure AKS Scaling</a:t>
            </a:r>
          </a:p>
        </p:txBody>
      </p:sp>
      <p:sp>
        <p:nvSpPr>
          <p:cNvPr id="44" name="Rectangle 43">
            <a:extLst>
              <a:ext uri="{FF2B5EF4-FFF2-40B4-BE49-F238E27FC236}">
                <a16:creationId xmlns:a16="http://schemas.microsoft.com/office/drawing/2014/main" id="{17C58CB9-0FBF-40FE-AC1C-48DAEA18B5AC}"/>
              </a:ext>
            </a:extLst>
          </p:cNvPr>
          <p:cNvSpPr/>
          <p:nvPr/>
        </p:nvSpPr>
        <p:spPr>
          <a:xfrm>
            <a:off x="4248672" y="3239518"/>
            <a:ext cx="4442755" cy="307777"/>
          </a:xfrm>
          <a:prstGeom prst="rect">
            <a:avLst/>
          </a:prstGeom>
        </p:spPr>
        <p:txBody>
          <a:bodyPr wrap="none" lIns="0" tIns="0" rIns="0" bIns="0">
            <a:spAutoFit/>
          </a:bodyPr>
          <a:lstStyle/>
          <a:p>
            <a:r>
              <a:rPr lang="en-US" sz="2000" dirty="0">
                <a:cs typeface="Segoe UI Semilight"/>
              </a:rPr>
              <a:t>Configure AKS Scaling to ACI (optional)</a:t>
            </a:r>
          </a:p>
        </p:txBody>
      </p:sp>
      <p:sp>
        <p:nvSpPr>
          <p:cNvPr id="49" name="Rectangle 48">
            <a:extLst>
              <a:ext uri="{FF2B5EF4-FFF2-40B4-BE49-F238E27FC236}">
                <a16:creationId xmlns:a16="http://schemas.microsoft.com/office/drawing/2014/main" id="{A42C43CD-E203-43C1-AE98-2988E3162BAB}"/>
              </a:ext>
            </a:extLst>
          </p:cNvPr>
          <p:cNvSpPr/>
          <p:nvPr/>
        </p:nvSpPr>
        <p:spPr>
          <a:xfrm>
            <a:off x="4248671" y="3769637"/>
            <a:ext cx="7319391" cy="307777"/>
          </a:xfrm>
          <a:prstGeom prst="rect">
            <a:avLst/>
          </a:prstGeom>
        </p:spPr>
        <p:txBody>
          <a:bodyPr wrap="square" lIns="0" tIns="0" rIns="0" bIns="0">
            <a:spAutoFit/>
          </a:bodyPr>
          <a:lstStyle/>
          <a:p>
            <a:r>
              <a:rPr lang="en-US" sz="2000" dirty="0">
                <a:cs typeface="Segoe UI Semilight"/>
              </a:rPr>
              <a:t>Demonstration – Deploy Azure Kubernetes Service (optional)</a:t>
            </a:r>
          </a:p>
        </p:txBody>
      </p:sp>
      <p:sp>
        <p:nvSpPr>
          <p:cNvPr id="5" name="Rectangle 4">
            <a:extLst>
              <a:ext uri="{FF2B5EF4-FFF2-40B4-BE49-F238E27FC236}">
                <a16:creationId xmlns:a16="http://schemas.microsoft.com/office/drawing/2014/main" id="{204C106C-CADC-4B16-A588-62B7E5434A6F}"/>
              </a:ext>
            </a:extLst>
          </p:cNvPr>
          <p:cNvSpPr/>
          <p:nvPr/>
        </p:nvSpPr>
        <p:spPr>
          <a:xfrm>
            <a:off x="4248672" y="4239641"/>
            <a:ext cx="5988514" cy="307777"/>
          </a:xfrm>
          <a:prstGeom prst="rect">
            <a:avLst/>
          </a:prstGeom>
        </p:spPr>
        <p:txBody>
          <a:bodyPr wrap="square" lIns="0" tIns="0" rIns="0" bIns="0">
            <a:spAutoFit/>
          </a:bodyPr>
          <a:lstStyle/>
          <a:p>
            <a:r>
              <a:rPr lang="en-US" sz="2000" dirty="0">
                <a:cs typeface="Segoe UI Semilight"/>
              </a:rPr>
              <a:t>Summary and Resources</a:t>
            </a:r>
          </a:p>
        </p:txBody>
      </p:sp>
      <p:grpSp>
        <p:nvGrpSpPr>
          <p:cNvPr id="3" name="Group 2">
            <a:extLst>
              <a:ext uri="{FF2B5EF4-FFF2-40B4-BE49-F238E27FC236}">
                <a16:creationId xmlns:a16="http://schemas.microsoft.com/office/drawing/2014/main" id="{68E76FC0-C5E7-4A0D-88C3-71E6AF0893E4}"/>
              </a:ext>
              <a:ext uri="{C183D7F6-B498-43B3-948B-1728B52AA6E4}">
                <adec:decorative xmlns:adec="http://schemas.microsoft.com/office/drawing/2017/decorative" val="1"/>
              </a:ext>
            </a:extLst>
          </p:cNvPr>
          <p:cNvGrpSpPr/>
          <p:nvPr/>
        </p:nvGrpSpPr>
        <p:grpSpPr>
          <a:xfrm>
            <a:off x="3643340" y="526646"/>
            <a:ext cx="444313" cy="4088200"/>
            <a:chOff x="3817512" y="570189"/>
            <a:chExt cx="444313" cy="4088200"/>
          </a:xfrm>
        </p:grpSpPr>
        <p:pic>
          <p:nvPicPr>
            <p:cNvPr id="16" name="Picture 15">
              <a:extLst>
                <a:ext uri="{FF2B5EF4-FFF2-40B4-BE49-F238E27FC236}">
                  <a16:creationId xmlns:a16="http://schemas.microsoft.com/office/drawing/2014/main" id="{F31FF49E-16C3-43B3-98B3-ACA0DD3AB34D}"/>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7512" y="570189"/>
              <a:ext cx="444312" cy="418768"/>
            </a:xfrm>
            <a:prstGeom prst="rect">
              <a:avLst/>
            </a:prstGeom>
          </p:spPr>
        </p:pic>
        <p:pic>
          <p:nvPicPr>
            <p:cNvPr id="19" name="Picture 18">
              <a:extLst>
                <a:ext uri="{FF2B5EF4-FFF2-40B4-BE49-F238E27FC236}">
                  <a16:creationId xmlns:a16="http://schemas.microsoft.com/office/drawing/2014/main" id="{2EB52DB1-5C76-4CC3-881C-FBC531F9C3B2}"/>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17512" y="1107849"/>
              <a:ext cx="444312" cy="418768"/>
            </a:xfrm>
            <a:prstGeom prst="rect">
              <a:avLst/>
            </a:prstGeom>
          </p:spPr>
        </p:pic>
        <p:pic>
          <p:nvPicPr>
            <p:cNvPr id="23" name="Picture 22">
              <a:extLst>
                <a:ext uri="{FF2B5EF4-FFF2-40B4-BE49-F238E27FC236}">
                  <a16:creationId xmlns:a16="http://schemas.microsoft.com/office/drawing/2014/main" id="{12C9720E-D293-400F-B892-630406086444}"/>
                </a:ext>
                <a:ext uri="{C183D7F6-B498-43B3-948B-1728B52AA6E4}">
                  <adec:decorative xmlns:adec="http://schemas.microsoft.com/office/drawing/2017/decorative" val="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17512" y="1639500"/>
              <a:ext cx="444312" cy="418768"/>
            </a:xfrm>
            <a:prstGeom prst="rect">
              <a:avLst/>
            </a:prstGeom>
          </p:spPr>
        </p:pic>
        <p:pic>
          <p:nvPicPr>
            <p:cNvPr id="84" name="Picture 83">
              <a:extLst>
                <a:ext uri="{FF2B5EF4-FFF2-40B4-BE49-F238E27FC236}">
                  <a16:creationId xmlns:a16="http://schemas.microsoft.com/office/drawing/2014/main" id="{1447F96B-F7D4-4534-8F3F-56E2171563C4}"/>
                </a:ext>
                <a:ext uri="{C183D7F6-B498-43B3-948B-1728B52AA6E4}">
                  <adec:decorative xmlns:adec="http://schemas.microsoft.com/office/drawing/2017/decorative" val="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17512" y="2181046"/>
              <a:ext cx="444312" cy="418768"/>
            </a:xfrm>
            <a:prstGeom prst="rect">
              <a:avLst/>
            </a:prstGeom>
          </p:spPr>
        </p:pic>
        <p:pic>
          <p:nvPicPr>
            <p:cNvPr id="97" name="Picture 96">
              <a:extLst>
                <a:ext uri="{FF2B5EF4-FFF2-40B4-BE49-F238E27FC236}">
                  <a16:creationId xmlns:a16="http://schemas.microsoft.com/office/drawing/2014/main" id="{5CC7F094-98EF-4D72-B746-3468F7500CF7}"/>
                </a:ext>
                <a:ext uri="{C183D7F6-B498-43B3-948B-1728B52AA6E4}">
                  <adec:decorative xmlns:adec="http://schemas.microsoft.com/office/drawing/2017/decorative" val="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817512" y="2759883"/>
              <a:ext cx="444313" cy="374206"/>
            </a:xfrm>
            <a:prstGeom prst="rect">
              <a:avLst/>
            </a:prstGeom>
          </p:spPr>
        </p:pic>
        <p:pic>
          <p:nvPicPr>
            <p:cNvPr id="95" name="Picture 94">
              <a:extLst>
                <a:ext uri="{FF2B5EF4-FFF2-40B4-BE49-F238E27FC236}">
                  <a16:creationId xmlns:a16="http://schemas.microsoft.com/office/drawing/2014/main" id="{156D9A1D-2E3E-485C-A9A8-E45E288C0FB4}"/>
                </a:ext>
                <a:ext uri="{C183D7F6-B498-43B3-948B-1728B52AA6E4}">
                  <adec:decorative xmlns:adec="http://schemas.microsoft.com/office/drawing/2017/decorative" val="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817512" y="3241963"/>
              <a:ext cx="444313" cy="374206"/>
            </a:xfrm>
            <a:prstGeom prst="rect">
              <a:avLst/>
            </a:prstGeom>
          </p:spPr>
        </p:pic>
        <p:pic>
          <p:nvPicPr>
            <p:cNvPr id="88" name="Picture 87">
              <a:extLst>
                <a:ext uri="{FF2B5EF4-FFF2-40B4-BE49-F238E27FC236}">
                  <a16:creationId xmlns:a16="http://schemas.microsoft.com/office/drawing/2014/main" id="{5F55411A-794E-4AE8-9D03-6929955FCFB7}"/>
                </a:ext>
                <a:ext uri="{C183D7F6-B498-43B3-948B-1728B52AA6E4}">
                  <adec:decorative xmlns:adec="http://schemas.microsoft.com/office/drawing/2017/decorative" val="1"/>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817512" y="3768692"/>
              <a:ext cx="444313" cy="374206"/>
            </a:xfrm>
            <a:prstGeom prst="rect">
              <a:avLst/>
            </a:prstGeom>
          </p:spPr>
        </p:pic>
        <p:grpSp>
          <p:nvGrpSpPr>
            <p:cNvPr id="2" name="Group 1">
              <a:extLst>
                <a:ext uri="{FF2B5EF4-FFF2-40B4-BE49-F238E27FC236}">
                  <a16:creationId xmlns:a16="http://schemas.microsoft.com/office/drawing/2014/main" id="{B44CDBD3-1F4C-4129-BA68-45FA1E31A708}"/>
                </a:ext>
                <a:ext uri="{C183D7F6-B498-43B3-948B-1728B52AA6E4}">
                  <adec:decorative xmlns:adec="http://schemas.microsoft.com/office/drawing/2017/decorative" val="1"/>
                </a:ext>
              </a:extLst>
            </p:cNvPr>
            <p:cNvGrpSpPr/>
            <p:nvPr/>
          </p:nvGrpSpPr>
          <p:grpSpPr>
            <a:xfrm>
              <a:off x="3817512" y="4239621"/>
              <a:ext cx="444313" cy="418768"/>
              <a:chOff x="3817512" y="4239621"/>
              <a:chExt cx="444313" cy="418768"/>
            </a:xfrm>
          </p:grpSpPr>
          <p:pic>
            <p:nvPicPr>
              <p:cNvPr id="31" name="Picture 30">
                <a:extLst>
                  <a:ext uri="{FF2B5EF4-FFF2-40B4-BE49-F238E27FC236}">
                    <a16:creationId xmlns:a16="http://schemas.microsoft.com/office/drawing/2014/main" id="{845F9E0C-A272-428C-9666-6A0CFC07BFC4}"/>
                  </a:ext>
                </a:extLst>
              </p:cNvPr>
              <p:cNvPicPr>
                <a:picLocks noChangeAspect="1"/>
              </p:cNvPicPr>
              <p:nvPr/>
            </p:nvPicPr>
            <p:blipFill>
              <a:blip r:embed="rId10"/>
              <a:stretch>
                <a:fillRect/>
              </a:stretch>
            </p:blipFill>
            <p:spPr>
              <a:xfrm>
                <a:off x="3817512" y="4239621"/>
                <a:ext cx="444313" cy="418768"/>
              </a:xfrm>
              <a:prstGeom prst="rect">
                <a:avLst/>
              </a:prstGeom>
            </p:spPr>
          </p:pic>
          <p:sp>
            <p:nvSpPr>
              <p:cNvPr id="33" name="Freeform: Shape 32">
                <a:extLst>
                  <a:ext uri="{FF2B5EF4-FFF2-40B4-BE49-F238E27FC236}">
                    <a16:creationId xmlns:a16="http://schemas.microsoft.com/office/drawing/2014/main" id="{85A48368-0C37-4E02-B7BF-1313397ED264}"/>
                  </a:ext>
                </a:extLst>
              </p:cNvPr>
              <p:cNvSpPr/>
              <p:nvPr/>
            </p:nvSpPr>
            <p:spPr>
              <a:xfrm>
                <a:off x="4072033" y="4436491"/>
                <a:ext cx="95092" cy="46191"/>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sz="2000" dirty="0"/>
              </a:p>
            </p:txBody>
          </p:sp>
          <p:sp>
            <p:nvSpPr>
              <p:cNvPr id="34" name="Freeform: Shape 33">
                <a:extLst>
                  <a:ext uri="{FF2B5EF4-FFF2-40B4-BE49-F238E27FC236}">
                    <a16:creationId xmlns:a16="http://schemas.microsoft.com/office/drawing/2014/main" id="{3BAF49B5-ED3C-436C-87FA-F96CC78D13DF}"/>
                  </a:ext>
                </a:extLst>
              </p:cNvPr>
              <p:cNvSpPr/>
              <p:nvPr/>
            </p:nvSpPr>
            <p:spPr>
              <a:xfrm>
                <a:off x="4092732" y="4373160"/>
                <a:ext cx="52829" cy="51322"/>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sz="2000" dirty="0"/>
              </a:p>
            </p:txBody>
          </p:sp>
          <p:sp>
            <p:nvSpPr>
              <p:cNvPr id="35" name="Freeform: Shape 34">
                <a:extLst>
                  <a:ext uri="{FF2B5EF4-FFF2-40B4-BE49-F238E27FC236}">
                    <a16:creationId xmlns:a16="http://schemas.microsoft.com/office/drawing/2014/main" id="{E94E2341-EEA9-4A36-A20E-C9F4E8BBD0D0}"/>
                  </a:ext>
                </a:extLst>
              </p:cNvPr>
              <p:cNvSpPr/>
              <p:nvPr/>
            </p:nvSpPr>
            <p:spPr>
              <a:xfrm>
                <a:off x="3991898" y="4384588"/>
                <a:ext cx="95092" cy="46191"/>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sz="2000" dirty="0"/>
              </a:p>
            </p:txBody>
          </p:sp>
          <p:sp>
            <p:nvSpPr>
              <p:cNvPr id="46" name="Freeform: Shape 45">
                <a:extLst>
                  <a:ext uri="{FF2B5EF4-FFF2-40B4-BE49-F238E27FC236}">
                    <a16:creationId xmlns:a16="http://schemas.microsoft.com/office/drawing/2014/main" id="{71B1C30A-D0AC-4839-8C66-12131E5972AF}"/>
                  </a:ext>
                </a:extLst>
              </p:cNvPr>
              <p:cNvSpPr/>
              <p:nvPr/>
            </p:nvSpPr>
            <p:spPr>
              <a:xfrm>
                <a:off x="4012602" y="4321276"/>
                <a:ext cx="52829" cy="51322"/>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sz="2000" dirty="0"/>
              </a:p>
            </p:txBody>
          </p:sp>
          <p:sp>
            <p:nvSpPr>
              <p:cNvPr id="47" name="Freeform: Shape 46">
                <a:extLst>
                  <a:ext uri="{FF2B5EF4-FFF2-40B4-BE49-F238E27FC236}">
                    <a16:creationId xmlns:a16="http://schemas.microsoft.com/office/drawing/2014/main" id="{8401BF65-2E6C-463E-A604-DC1909C10E67}"/>
                  </a:ext>
                </a:extLst>
              </p:cNvPr>
              <p:cNvSpPr/>
              <p:nvPr/>
            </p:nvSpPr>
            <p:spPr>
              <a:xfrm>
                <a:off x="3991898" y="4502188"/>
                <a:ext cx="95092" cy="46191"/>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sz="2000" dirty="0"/>
              </a:p>
            </p:txBody>
          </p:sp>
          <p:sp>
            <p:nvSpPr>
              <p:cNvPr id="48" name="Freeform: Shape 47">
                <a:extLst>
                  <a:ext uri="{FF2B5EF4-FFF2-40B4-BE49-F238E27FC236}">
                    <a16:creationId xmlns:a16="http://schemas.microsoft.com/office/drawing/2014/main" id="{1B320EB2-0336-49AA-B811-D15D092FA3F4}"/>
                  </a:ext>
                </a:extLst>
              </p:cNvPr>
              <p:cNvSpPr/>
              <p:nvPr/>
            </p:nvSpPr>
            <p:spPr>
              <a:xfrm>
                <a:off x="4012602" y="4438897"/>
                <a:ext cx="52829" cy="51322"/>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sz="2000" dirty="0"/>
              </a:p>
            </p:txBody>
          </p:sp>
          <p:sp>
            <p:nvSpPr>
              <p:cNvPr id="50" name="Freeform: Shape 49">
                <a:extLst>
                  <a:ext uri="{FF2B5EF4-FFF2-40B4-BE49-F238E27FC236}">
                    <a16:creationId xmlns:a16="http://schemas.microsoft.com/office/drawing/2014/main" id="{AC36CAD6-9437-4373-A507-2FDE7AC61967}"/>
                  </a:ext>
                </a:extLst>
              </p:cNvPr>
              <p:cNvSpPr/>
              <p:nvPr/>
            </p:nvSpPr>
            <p:spPr>
              <a:xfrm>
                <a:off x="3912211" y="4436491"/>
                <a:ext cx="95092" cy="46191"/>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sz="2000" dirty="0"/>
              </a:p>
            </p:txBody>
          </p:sp>
          <p:sp>
            <p:nvSpPr>
              <p:cNvPr id="51" name="Freeform: Shape 50">
                <a:extLst>
                  <a:ext uri="{FF2B5EF4-FFF2-40B4-BE49-F238E27FC236}">
                    <a16:creationId xmlns:a16="http://schemas.microsoft.com/office/drawing/2014/main" id="{49AE1B9A-FAD6-444B-AB61-83352CAA0C68}"/>
                  </a:ext>
                </a:extLst>
              </p:cNvPr>
              <p:cNvSpPr/>
              <p:nvPr/>
            </p:nvSpPr>
            <p:spPr>
              <a:xfrm>
                <a:off x="3932915" y="4373160"/>
                <a:ext cx="52829" cy="51322"/>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sz="2000" dirty="0"/>
              </a:p>
            </p:txBody>
          </p:sp>
        </p:grpSp>
      </p:grpSp>
    </p:spTree>
    <p:extLst>
      <p:ext uri="{BB962C8B-B14F-4D97-AF65-F5344CB8AC3E}">
        <p14:creationId xmlns:p14="http://schemas.microsoft.com/office/powerpoint/2010/main" val="169860013"/>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C4685-49CE-4948-93FC-C6962E7A20CF}"/>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Understand AKS Architecture</a:t>
            </a:r>
          </a:p>
        </p:txBody>
      </p:sp>
      <p:graphicFrame>
        <p:nvGraphicFramePr>
          <p:cNvPr id="56" name="Table 6">
            <a:extLst>
              <a:ext uri="{FF2B5EF4-FFF2-40B4-BE49-F238E27FC236}">
                <a16:creationId xmlns:a16="http://schemas.microsoft.com/office/drawing/2014/main" id="{C6A12215-A43F-4EEC-B2E2-4FC967C5C03E}"/>
              </a:ext>
            </a:extLst>
          </p:cNvPr>
          <p:cNvGraphicFramePr>
            <a:graphicFrameLocks noGrp="1"/>
          </p:cNvGraphicFramePr>
          <p:nvPr>
            <p:extLst>
              <p:ext uri="{D42A27DB-BD31-4B8C-83A1-F6EECF244321}">
                <p14:modId xmlns:p14="http://schemas.microsoft.com/office/powerpoint/2010/main" val="3944589543"/>
              </p:ext>
            </p:extLst>
          </p:nvPr>
        </p:nvGraphicFramePr>
        <p:xfrm>
          <a:off x="427037" y="1192212"/>
          <a:ext cx="5012547" cy="5191582"/>
        </p:xfrm>
        <a:graphic>
          <a:graphicData uri="http://schemas.openxmlformats.org/drawingml/2006/table">
            <a:tbl>
              <a:tblPr firstRow="1" bandRow="1">
                <a:tableStyleId>{5C22544A-7EE6-4342-B048-85BDC9FD1C3A}</a:tableStyleId>
              </a:tblPr>
              <a:tblGrid>
                <a:gridCol w="1389063">
                  <a:extLst>
                    <a:ext uri="{9D8B030D-6E8A-4147-A177-3AD203B41FA5}">
                      <a16:colId xmlns:a16="http://schemas.microsoft.com/office/drawing/2014/main" val="1289156279"/>
                    </a:ext>
                  </a:extLst>
                </a:gridCol>
                <a:gridCol w="3623484">
                  <a:extLst>
                    <a:ext uri="{9D8B030D-6E8A-4147-A177-3AD203B41FA5}">
                      <a16:colId xmlns:a16="http://schemas.microsoft.com/office/drawing/2014/main" val="2759990731"/>
                    </a:ext>
                  </a:extLst>
                </a:gridCol>
              </a:tblGrid>
              <a:tr h="475531">
                <a:tc>
                  <a:txBody>
                    <a:bodyPr/>
                    <a:lstStyle/>
                    <a:p>
                      <a:pPr algn="l"/>
                      <a:r>
                        <a:rPr lang="en-US" sz="1800" b="0" dirty="0">
                          <a:solidFill>
                            <a:schemeClr val="bg1"/>
                          </a:solidFill>
                          <a:latin typeface="+mj-lt"/>
                        </a:rPr>
                        <a:t>Term</a:t>
                      </a:r>
                    </a:p>
                  </a:txBody>
                  <a:tcPr marL="93260" marR="93260" marT="46630" marB="46630"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a:r>
                        <a:rPr lang="en-US" sz="1800" b="0" dirty="0">
                          <a:solidFill>
                            <a:schemeClr val="bg1"/>
                          </a:solidFill>
                          <a:latin typeface="+mj-lt"/>
                        </a:rPr>
                        <a:t>Description</a:t>
                      </a:r>
                    </a:p>
                  </a:txBody>
                  <a:tcPr marL="93260" marR="93260" marT="46630" marB="46630"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2897835809"/>
                  </a:ext>
                </a:extLst>
              </a:tr>
              <a:tr h="985613">
                <a:tc>
                  <a:txBody>
                    <a:bodyPr/>
                    <a:lstStyle/>
                    <a:p>
                      <a:pPr algn="l"/>
                      <a:r>
                        <a:rPr lang="en-US" sz="1600" dirty="0">
                          <a:solidFill>
                            <a:schemeClr val="tx1"/>
                          </a:solidFill>
                          <a:latin typeface="+mj-lt"/>
                        </a:rPr>
                        <a:t>Pools</a:t>
                      </a:r>
                    </a:p>
                  </a:txBody>
                  <a:tcPr marL="93260" marR="93260" marT="46630" marB="4663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r>
                        <a:rPr lang="en-US" sz="1600" b="0" i="0" u="none" strike="noStrike" dirty="0">
                          <a:solidFill>
                            <a:schemeClr val="tx1"/>
                          </a:solidFill>
                          <a:effectLst/>
                          <a:latin typeface="+mn-lt"/>
                        </a:rPr>
                        <a:t>Groups of nodes with identical configurations</a:t>
                      </a:r>
                      <a:endParaRPr lang="en-US" sz="1600" dirty="0">
                        <a:solidFill>
                          <a:schemeClr val="tx1"/>
                        </a:solidFill>
                        <a:latin typeface="+mn-lt"/>
                      </a:endParaRPr>
                    </a:p>
                  </a:txBody>
                  <a:tcPr marL="93260" marR="93260" marT="46630" marB="4663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88139117"/>
                  </a:ext>
                </a:extLst>
              </a:tr>
              <a:tr h="985613">
                <a:tc>
                  <a:txBody>
                    <a:bodyPr/>
                    <a:lstStyle/>
                    <a:p>
                      <a:pPr algn="l"/>
                      <a:r>
                        <a:rPr lang="en-US" sz="1600" dirty="0">
                          <a:solidFill>
                            <a:schemeClr val="tx1"/>
                          </a:solidFill>
                          <a:latin typeface="+mj-lt"/>
                        </a:rPr>
                        <a:t>Nodes</a:t>
                      </a:r>
                    </a:p>
                  </a:txBody>
                  <a:tcPr marL="93260" marR="93260" marT="46630" marB="4663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r>
                        <a:rPr lang="en-US" sz="1600" b="0" i="0" u="none" strike="noStrike" dirty="0">
                          <a:solidFill>
                            <a:schemeClr val="tx1"/>
                          </a:solidFill>
                          <a:effectLst/>
                          <a:latin typeface="+mn-lt"/>
                        </a:rPr>
                        <a:t>Individual VMs running containerized applications</a:t>
                      </a:r>
                      <a:endParaRPr lang="en-US" sz="1600" dirty="0">
                        <a:solidFill>
                          <a:schemeClr val="tx1"/>
                        </a:solidFill>
                        <a:latin typeface="+mn-lt"/>
                      </a:endParaRPr>
                    </a:p>
                  </a:txBody>
                  <a:tcPr marL="93260" marR="93260" marT="46630" marB="4663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58439219"/>
                  </a:ext>
                </a:extLst>
              </a:tr>
              <a:tr h="985613">
                <a:tc>
                  <a:txBody>
                    <a:bodyPr/>
                    <a:lstStyle/>
                    <a:p>
                      <a:pPr algn="l"/>
                      <a:r>
                        <a:rPr lang="en-US" sz="1600" dirty="0">
                          <a:solidFill>
                            <a:schemeClr val="tx1"/>
                          </a:solidFill>
                          <a:latin typeface="+mj-lt"/>
                        </a:rPr>
                        <a:t>Pods &amp;</a:t>
                      </a:r>
                    </a:p>
                    <a:p>
                      <a:pPr algn="l"/>
                      <a:r>
                        <a:rPr lang="en-US" sz="1600" dirty="0">
                          <a:solidFill>
                            <a:schemeClr val="tx1"/>
                          </a:solidFill>
                          <a:latin typeface="+mj-lt"/>
                        </a:rPr>
                        <a:t>Replicas</a:t>
                      </a:r>
                    </a:p>
                  </a:txBody>
                  <a:tcPr marL="93260" marR="93260" marT="46630" marB="4663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200" b="0" i="0" u="none" strike="noStrike" dirty="0">
                          <a:solidFill>
                            <a:schemeClr val="tx1"/>
                          </a:solidFill>
                          <a:effectLst/>
                          <a:latin typeface="+mn-lt"/>
                        </a:rPr>
                        <a:t>Single instance of an application.</a:t>
                      </a:r>
                      <a:br>
                        <a:rPr lang="en-US" sz="1200" b="0" i="0" u="none" strike="noStrike" dirty="0">
                          <a:solidFill>
                            <a:schemeClr val="tx1"/>
                          </a:solidFill>
                          <a:effectLst/>
                          <a:latin typeface="+mn-lt"/>
                        </a:rPr>
                      </a:br>
                      <a:r>
                        <a:rPr lang="en-US" sz="1200" b="0" i="0" u="none" strike="noStrike" dirty="0">
                          <a:solidFill>
                            <a:schemeClr val="tx1"/>
                          </a:solidFill>
                          <a:effectLst/>
                          <a:latin typeface="+mn-lt"/>
                        </a:rPr>
                        <a:t>A pod can contain multiple containers</a:t>
                      </a:r>
                    </a:p>
                    <a:p>
                      <a:pPr marL="0" marR="0" lvl="0" indent="0" algn="l" defTabSz="932742" rtl="0" eaLnBrk="1" fontAlgn="auto" latinLnBrk="0" hangingPunct="1">
                        <a:lnSpc>
                          <a:spcPct val="100000"/>
                        </a:lnSpc>
                        <a:spcBef>
                          <a:spcPts val="0"/>
                        </a:spcBef>
                        <a:spcAft>
                          <a:spcPts val="0"/>
                        </a:spcAft>
                        <a:buClrTx/>
                        <a:buSzTx/>
                        <a:buFontTx/>
                        <a:buNone/>
                        <a:tabLst/>
                        <a:defRPr/>
                      </a:pPr>
                      <a:endParaRPr lang="en-US" sz="1200" b="0" i="0" u="none" strike="noStrike" dirty="0">
                        <a:solidFill>
                          <a:schemeClr val="tx1"/>
                        </a:solidFill>
                        <a:effectLst/>
                        <a:latin typeface="+mn-lt"/>
                      </a:endParaRPr>
                    </a:p>
                    <a:p>
                      <a:pPr marL="0" marR="0" lvl="0" indent="0" algn="l" defTabSz="932742" rtl="0" eaLnBrk="1" fontAlgn="auto" latinLnBrk="0" hangingPunct="1">
                        <a:lnSpc>
                          <a:spcPct val="100000"/>
                        </a:lnSpc>
                        <a:spcBef>
                          <a:spcPts val="0"/>
                        </a:spcBef>
                        <a:spcAft>
                          <a:spcPts val="0"/>
                        </a:spcAft>
                        <a:buClrTx/>
                        <a:buSzTx/>
                        <a:buFontTx/>
                        <a:buNone/>
                        <a:tabLst/>
                        <a:defRPr/>
                      </a:pPr>
                      <a:r>
                        <a:rPr lang="en-US" sz="1200" b="0" i="0" u="none" strike="noStrike" dirty="0">
                          <a:solidFill>
                            <a:schemeClr val="tx1"/>
                          </a:solidFill>
                          <a:effectLst/>
                          <a:latin typeface="+mn-lt"/>
                        </a:rPr>
                        <a:t>Pods deployed in multiple are grouped into replicas</a:t>
                      </a:r>
                      <a:endParaRPr lang="en-US" sz="1200" dirty="0">
                        <a:solidFill>
                          <a:schemeClr val="tx1"/>
                        </a:solidFill>
                        <a:latin typeface="+mn-lt"/>
                      </a:endParaRPr>
                    </a:p>
                  </a:txBody>
                  <a:tcPr marL="93260" marR="93260" marT="46630" marB="4663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98512727"/>
                  </a:ext>
                </a:extLst>
              </a:tr>
              <a:tr h="985613">
                <a:tc>
                  <a:txBody>
                    <a:bodyPr/>
                    <a:lstStyle/>
                    <a:p>
                      <a:pPr algn="l"/>
                      <a:r>
                        <a:rPr lang="en-US" sz="1600" dirty="0">
                          <a:solidFill>
                            <a:schemeClr val="tx1"/>
                          </a:solidFill>
                          <a:latin typeface="+mj-lt"/>
                        </a:rPr>
                        <a:t>Deployment</a:t>
                      </a:r>
                    </a:p>
                  </a:txBody>
                  <a:tcPr marL="93260" marR="93260" marT="46630" marB="4663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b="0" i="0" u="none" strike="noStrike" dirty="0">
                          <a:solidFill>
                            <a:schemeClr val="tx1"/>
                          </a:solidFill>
                          <a:effectLst/>
                          <a:latin typeface="+mn-lt"/>
                        </a:rPr>
                        <a:t>One or more identical pods managed by Kubernetes</a:t>
                      </a:r>
                      <a:r>
                        <a:rPr lang="en-US" sz="1600" b="0" i="0" dirty="0">
                          <a:solidFill>
                            <a:schemeClr val="tx1"/>
                          </a:solidFill>
                          <a:effectLst/>
                          <a:latin typeface="+mn-lt"/>
                        </a:rPr>
                        <a:t>​</a:t>
                      </a:r>
                    </a:p>
                  </a:txBody>
                  <a:tcPr marL="93260" marR="93260" marT="46630" marB="4663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2684497"/>
                  </a:ext>
                </a:extLst>
              </a:tr>
              <a:tr h="751552">
                <a:tc>
                  <a:txBody>
                    <a:bodyPr/>
                    <a:lstStyle/>
                    <a:p>
                      <a:pPr algn="l"/>
                      <a:r>
                        <a:rPr lang="en-US" sz="1600" dirty="0">
                          <a:solidFill>
                            <a:schemeClr val="tx1"/>
                          </a:solidFill>
                          <a:latin typeface="+mj-lt"/>
                        </a:rPr>
                        <a:t>Manifest</a:t>
                      </a:r>
                    </a:p>
                  </a:txBody>
                  <a:tcPr marL="93260" marR="93260" marT="46630" marB="4663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r>
                        <a:rPr lang="en-US" sz="1600" b="0" i="0" u="none" strike="noStrike" dirty="0">
                          <a:solidFill>
                            <a:schemeClr val="tx1"/>
                          </a:solidFill>
                          <a:effectLst/>
                          <a:latin typeface="+mn-lt"/>
                        </a:rPr>
                        <a:t>YAML file describing a deployment</a:t>
                      </a:r>
                      <a:endParaRPr lang="en-US" sz="1600" dirty="0">
                        <a:solidFill>
                          <a:schemeClr val="tx1"/>
                        </a:solidFill>
                        <a:latin typeface="+mn-lt"/>
                      </a:endParaRPr>
                    </a:p>
                  </a:txBody>
                  <a:tcPr marL="93260" marR="93260" marT="46630" marB="4663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38446895"/>
                  </a:ext>
                </a:extLst>
              </a:tr>
            </a:tbl>
          </a:graphicData>
        </a:graphic>
      </p:graphicFrame>
      <p:sp>
        <p:nvSpPr>
          <p:cNvPr id="4" name="Rectangle 3">
            <a:extLst>
              <a:ext uri="{FF2B5EF4-FFF2-40B4-BE49-F238E27FC236}">
                <a16:creationId xmlns:a16="http://schemas.microsoft.com/office/drawing/2014/main" id="{CB978711-4EDF-43DC-B1D6-D6934495E363}"/>
              </a:ext>
              <a:ext uri="{C183D7F6-B498-43B3-948B-1728B52AA6E4}">
                <adec:decorative xmlns:adec="http://schemas.microsoft.com/office/drawing/2017/decorative" val="1"/>
              </a:ext>
            </a:extLst>
          </p:cNvPr>
          <p:cNvSpPr/>
          <p:nvPr/>
        </p:nvSpPr>
        <p:spPr bwMode="auto">
          <a:xfrm>
            <a:off x="5600700" y="1192212"/>
            <a:ext cx="6408737" cy="516953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49" name="Picture 48" descr="A Pool contains Nodes. Nodes are deployed with a YAML file and contain Pods. Pods have Containers">
            <a:extLst>
              <a:ext uri="{FF2B5EF4-FFF2-40B4-BE49-F238E27FC236}">
                <a16:creationId xmlns:a16="http://schemas.microsoft.com/office/drawing/2014/main" id="{8A31F694-08EF-4C73-A95F-C2C9259922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4536" y="1533569"/>
            <a:ext cx="5961064" cy="4486822"/>
          </a:xfrm>
          <a:prstGeom prst="rect">
            <a:avLst/>
          </a:prstGeom>
        </p:spPr>
      </p:pic>
    </p:spTree>
    <p:extLst>
      <p:ext uri="{BB962C8B-B14F-4D97-AF65-F5344CB8AC3E}">
        <p14:creationId xmlns:p14="http://schemas.microsoft.com/office/powerpoint/2010/main" val="1015645993"/>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78E2F-0528-420B-9A30-C34CBC4CC5BF}"/>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Understand AKS Clusters and Nodes</a:t>
            </a:r>
          </a:p>
        </p:txBody>
      </p:sp>
      <p:sp>
        <p:nvSpPr>
          <p:cNvPr id="4" name="Rectangle 3">
            <a:extLst>
              <a:ext uri="{FF2B5EF4-FFF2-40B4-BE49-F238E27FC236}">
                <a16:creationId xmlns:a16="http://schemas.microsoft.com/office/drawing/2014/main" id="{8E2C6DDF-A61F-441B-91D6-830A1EFCBC3C}"/>
              </a:ext>
            </a:extLst>
          </p:cNvPr>
          <p:cNvSpPr/>
          <p:nvPr/>
        </p:nvSpPr>
        <p:spPr>
          <a:xfrm>
            <a:off x="427035" y="5108447"/>
            <a:ext cx="3699384" cy="1253299"/>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200" b="1" dirty="0">
                <a:solidFill>
                  <a:schemeClr val="tx1"/>
                </a:solidFill>
              </a:rPr>
              <a:t>Azure-managed</a:t>
            </a:r>
            <a:r>
              <a:rPr lang="en-US" sz="2200" dirty="0">
                <a:solidFill>
                  <a:schemeClr val="tx1"/>
                </a:solidFill>
              </a:rPr>
              <a:t> node provides core Kubernetes services and orchestration</a:t>
            </a:r>
          </a:p>
        </p:txBody>
      </p:sp>
      <p:sp>
        <p:nvSpPr>
          <p:cNvPr id="5" name="Rectangle 4">
            <a:extLst>
              <a:ext uri="{FF2B5EF4-FFF2-40B4-BE49-F238E27FC236}">
                <a16:creationId xmlns:a16="http://schemas.microsoft.com/office/drawing/2014/main" id="{473C1FB5-47EE-4D2B-8A73-13D6AC64C92A}"/>
              </a:ext>
            </a:extLst>
          </p:cNvPr>
          <p:cNvSpPr/>
          <p:nvPr/>
        </p:nvSpPr>
        <p:spPr>
          <a:xfrm>
            <a:off x="4276156" y="5108447"/>
            <a:ext cx="3699384" cy="1253299"/>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200" b="1" dirty="0">
                <a:solidFill>
                  <a:schemeClr val="tx1"/>
                </a:solidFill>
              </a:rPr>
              <a:t>Customer-managed</a:t>
            </a:r>
            <a:r>
              <a:rPr lang="en-US" sz="2200" dirty="0">
                <a:solidFill>
                  <a:schemeClr val="tx1"/>
                </a:solidFill>
              </a:rPr>
              <a:t> nodes run applications and supporting services</a:t>
            </a:r>
          </a:p>
        </p:txBody>
      </p:sp>
      <p:sp>
        <p:nvSpPr>
          <p:cNvPr id="6" name="Rectangle 5">
            <a:extLst>
              <a:ext uri="{FF2B5EF4-FFF2-40B4-BE49-F238E27FC236}">
                <a16:creationId xmlns:a16="http://schemas.microsoft.com/office/drawing/2014/main" id="{5318D4EF-C9C3-4734-9B19-EA16AC3CD273}"/>
              </a:ext>
            </a:extLst>
          </p:cNvPr>
          <p:cNvSpPr/>
          <p:nvPr/>
        </p:nvSpPr>
        <p:spPr>
          <a:xfrm>
            <a:off x="8125082" y="5108447"/>
            <a:ext cx="3884353" cy="1253299"/>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200" dirty="0">
                <a:solidFill>
                  <a:schemeClr val="tx1"/>
                </a:solidFill>
              </a:rPr>
              <a:t>Each individual node is an Azure virtual machine running either Windows or Linux</a:t>
            </a:r>
          </a:p>
        </p:txBody>
      </p:sp>
      <p:sp>
        <p:nvSpPr>
          <p:cNvPr id="3" name="Rectangle 2">
            <a:extLst>
              <a:ext uri="{FF2B5EF4-FFF2-40B4-BE49-F238E27FC236}">
                <a16:creationId xmlns:a16="http://schemas.microsoft.com/office/drawing/2014/main" id="{F087C827-2446-44E1-93A3-B5ACCE187106}"/>
              </a:ext>
              <a:ext uri="{C183D7F6-B498-43B3-948B-1728B52AA6E4}">
                <adec:decorative xmlns:adec="http://schemas.microsoft.com/office/drawing/2017/decorative" val="1"/>
              </a:ext>
            </a:extLst>
          </p:cNvPr>
          <p:cNvSpPr/>
          <p:nvPr/>
        </p:nvSpPr>
        <p:spPr bwMode="auto">
          <a:xfrm>
            <a:off x="427037" y="1192214"/>
            <a:ext cx="11582401" cy="376078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11" name="Picture 10" descr="Graphic representing an Azure-managed cluster master, which is in a box. A second box within contains a scheduler, controller, API server, and storage. A separate customer-managed node box has boxes within containing container runtime, container, Kubelet and Kube-proxy. Kubelet container and the Node box have arrows pointing to scheduler in the Cluster master box">
            <a:extLst>
              <a:ext uri="{FF2B5EF4-FFF2-40B4-BE49-F238E27FC236}">
                <a16:creationId xmlns:a16="http://schemas.microsoft.com/office/drawing/2014/main" id="{9AFABE64-EBBA-43B0-9467-B885167355FA}"/>
              </a:ext>
            </a:extLst>
          </p:cNvPr>
          <p:cNvPicPr>
            <a:picLocks noChangeAspect="1"/>
          </p:cNvPicPr>
          <p:nvPr/>
        </p:nvPicPr>
        <p:blipFill>
          <a:blip r:embed="rId3"/>
          <a:stretch>
            <a:fillRect/>
          </a:stretch>
        </p:blipFill>
        <p:spPr>
          <a:xfrm>
            <a:off x="465138" y="1487487"/>
            <a:ext cx="11171139" cy="2706504"/>
          </a:xfrm>
          <a:prstGeom prst="rect">
            <a:avLst/>
          </a:prstGeom>
        </p:spPr>
      </p:pic>
    </p:spTree>
    <p:extLst>
      <p:ext uri="{BB962C8B-B14F-4D97-AF65-F5344CB8AC3E}">
        <p14:creationId xmlns:p14="http://schemas.microsoft.com/office/powerpoint/2010/main" val="1879403739"/>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7FBC3-8C01-4ABD-880D-0EEDB9141489}"/>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Configure AKS Networking</a:t>
            </a:r>
          </a:p>
        </p:txBody>
      </p:sp>
      <p:sp>
        <p:nvSpPr>
          <p:cNvPr id="3" name="Rectangle 2">
            <a:extLst>
              <a:ext uri="{FF2B5EF4-FFF2-40B4-BE49-F238E27FC236}">
                <a16:creationId xmlns:a16="http://schemas.microsoft.com/office/drawing/2014/main" id="{9A42DC16-8992-459A-94F1-0B189D10AA66}"/>
              </a:ext>
              <a:ext uri="{C183D7F6-B498-43B3-948B-1728B52AA6E4}">
                <adec:decorative xmlns:adec="http://schemas.microsoft.com/office/drawing/2017/decorative" val="1"/>
              </a:ext>
            </a:extLst>
          </p:cNvPr>
          <p:cNvSpPr/>
          <p:nvPr/>
        </p:nvSpPr>
        <p:spPr bwMode="auto">
          <a:xfrm>
            <a:off x="427037" y="1192214"/>
            <a:ext cx="11582401" cy="376078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sp>
        <p:nvSpPr>
          <p:cNvPr id="7" name="Rectangle 6">
            <a:extLst>
              <a:ext uri="{FF2B5EF4-FFF2-40B4-BE49-F238E27FC236}">
                <a16:creationId xmlns:a16="http://schemas.microsoft.com/office/drawing/2014/main" id="{C60942D3-C307-4523-8BB4-99B28180A922}"/>
              </a:ext>
            </a:extLst>
          </p:cNvPr>
          <p:cNvSpPr/>
          <p:nvPr/>
        </p:nvSpPr>
        <p:spPr>
          <a:xfrm>
            <a:off x="427035" y="5101840"/>
            <a:ext cx="2179978" cy="126075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dirty="0">
                <a:solidFill>
                  <a:schemeClr val="tx1"/>
                </a:solidFill>
              </a:rPr>
              <a:t>Pods run an instance of your application</a:t>
            </a:r>
          </a:p>
        </p:txBody>
      </p:sp>
      <p:sp>
        <p:nvSpPr>
          <p:cNvPr id="8" name="Rectangle 7">
            <a:extLst>
              <a:ext uri="{FF2B5EF4-FFF2-40B4-BE49-F238E27FC236}">
                <a16:creationId xmlns:a16="http://schemas.microsoft.com/office/drawing/2014/main" id="{32E634D5-D029-41C6-B306-FDBD4F9CF49D}"/>
              </a:ext>
            </a:extLst>
          </p:cNvPr>
          <p:cNvSpPr/>
          <p:nvPr/>
        </p:nvSpPr>
        <p:spPr>
          <a:xfrm>
            <a:off x="2774863" y="5101273"/>
            <a:ext cx="2179978" cy="126075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dirty="0">
                <a:solidFill>
                  <a:schemeClr val="tx1"/>
                </a:solidFill>
              </a:rPr>
              <a:t>Services group pods together to provide network connectivity</a:t>
            </a:r>
          </a:p>
        </p:txBody>
      </p:sp>
      <p:sp>
        <p:nvSpPr>
          <p:cNvPr id="10" name="Rectangle 9">
            <a:extLst>
              <a:ext uri="{FF2B5EF4-FFF2-40B4-BE49-F238E27FC236}">
                <a16:creationId xmlns:a16="http://schemas.microsoft.com/office/drawing/2014/main" id="{4DE0FC6F-A2FD-4574-9E9B-B39D832121E4}"/>
              </a:ext>
            </a:extLst>
          </p:cNvPr>
          <p:cNvSpPr/>
          <p:nvPr/>
        </p:nvSpPr>
        <p:spPr>
          <a:xfrm>
            <a:off x="5122691" y="5100990"/>
            <a:ext cx="2179978" cy="126075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b="1" dirty="0">
                <a:solidFill>
                  <a:schemeClr val="tx1"/>
                </a:solidFill>
              </a:rPr>
              <a:t>ClusterIP</a:t>
            </a:r>
            <a:r>
              <a:rPr lang="en-US" dirty="0">
                <a:solidFill>
                  <a:schemeClr val="tx1"/>
                </a:solidFill>
              </a:rPr>
              <a:t> provides internal traffic access</a:t>
            </a:r>
          </a:p>
        </p:txBody>
      </p:sp>
      <p:sp>
        <p:nvSpPr>
          <p:cNvPr id="9" name="Rectangle 8">
            <a:extLst>
              <a:ext uri="{FF2B5EF4-FFF2-40B4-BE49-F238E27FC236}">
                <a16:creationId xmlns:a16="http://schemas.microsoft.com/office/drawing/2014/main" id="{E9A7555D-14A1-4EB3-B2A7-262B7B0AE17F}"/>
              </a:ext>
            </a:extLst>
          </p:cNvPr>
          <p:cNvSpPr/>
          <p:nvPr/>
        </p:nvSpPr>
        <p:spPr>
          <a:xfrm>
            <a:off x="7470519" y="5101556"/>
            <a:ext cx="2179978" cy="126075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b="1" dirty="0">
                <a:solidFill>
                  <a:schemeClr val="tx1"/>
                </a:solidFill>
              </a:rPr>
              <a:t>NodePort</a:t>
            </a:r>
            <a:br>
              <a:rPr lang="en-US" dirty="0">
                <a:solidFill>
                  <a:schemeClr val="tx1"/>
                </a:solidFill>
              </a:rPr>
            </a:br>
            <a:r>
              <a:rPr lang="en-US" dirty="0">
                <a:solidFill>
                  <a:schemeClr val="tx1"/>
                </a:solidFill>
              </a:rPr>
              <a:t>provides mapping for incoming direct traffic</a:t>
            </a:r>
          </a:p>
        </p:txBody>
      </p:sp>
      <p:sp>
        <p:nvSpPr>
          <p:cNvPr id="11" name="Rectangle 10">
            <a:extLst>
              <a:ext uri="{FF2B5EF4-FFF2-40B4-BE49-F238E27FC236}">
                <a16:creationId xmlns:a16="http://schemas.microsoft.com/office/drawing/2014/main" id="{8F82B95E-8A8A-4F99-890E-598C41FE4AAF}"/>
              </a:ext>
            </a:extLst>
          </p:cNvPr>
          <p:cNvSpPr/>
          <p:nvPr/>
        </p:nvSpPr>
        <p:spPr>
          <a:xfrm>
            <a:off x="9818346" y="5100707"/>
            <a:ext cx="2191091" cy="126075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b="1" dirty="0">
                <a:solidFill>
                  <a:schemeClr val="tx1"/>
                </a:solidFill>
              </a:rPr>
              <a:t>LoadBalancer</a:t>
            </a:r>
            <a:r>
              <a:rPr lang="en-US" dirty="0">
                <a:solidFill>
                  <a:schemeClr val="tx1"/>
                </a:solidFill>
              </a:rPr>
              <a:t> has external IP address for incoming </a:t>
            </a:r>
            <a:br>
              <a:rPr lang="en-US" dirty="0">
                <a:solidFill>
                  <a:schemeClr val="tx1"/>
                </a:solidFill>
              </a:rPr>
            </a:br>
            <a:r>
              <a:rPr lang="en-US" dirty="0">
                <a:solidFill>
                  <a:schemeClr val="tx1"/>
                </a:solidFill>
              </a:rPr>
              <a:t>non-direct traffic</a:t>
            </a:r>
          </a:p>
        </p:txBody>
      </p:sp>
      <p:pic>
        <p:nvPicPr>
          <p:cNvPr id="6" name="Picture 5" descr="Internal traffic is using ClusterIP to get to the pod. Incoming direct traffic is accessing an AKS node using NodePort to get to the pod. Incoming non-direct traffic is using a Load Balance to access the AKS nodes and pods">
            <a:extLst>
              <a:ext uri="{FF2B5EF4-FFF2-40B4-BE49-F238E27FC236}">
                <a16:creationId xmlns:a16="http://schemas.microsoft.com/office/drawing/2014/main" id="{F3FFFDEA-8FF3-4B5C-93C8-00B2BBEDC9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506" y="1758950"/>
            <a:ext cx="11220450" cy="2828925"/>
          </a:xfrm>
          <a:prstGeom prst="rect">
            <a:avLst/>
          </a:prstGeom>
        </p:spPr>
      </p:pic>
    </p:spTree>
    <p:extLst>
      <p:ext uri="{BB962C8B-B14F-4D97-AF65-F5344CB8AC3E}">
        <p14:creationId xmlns:p14="http://schemas.microsoft.com/office/powerpoint/2010/main" val="3807702038"/>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3BC01-BBB4-4250-8EB3-EEC8E14B5424}"/>
              </a:ext>
            </a:extLst>
          </p:cNvPr>
          <p:cNvSpPr>
            <a:spLocks noGrp="1"/>
          </p:cNvSpPr>
          <p:nvPr>
            <p:ph type="title"/>
          </p:nvPr>
        </p:nvSpPr>
        <p:spPr>
          <a:xfrm>
            <a:off x="465138" y="632779"/>
            <a:ext cx="11533187" cy="430887"/>
          </a:xfrm>
        </p:spPr>
        <p:txBody>
          <a:bodyPr/>
          <a:lstStyle/>
          <a:p>
            <a:pPr>
              <a:lnSpc>
                <a:spcPct val="100000"/>
              </a:lnSpc>
            </a:pPr>
            <a:r>
              <a:rPr lang="en-US" spc="0" dirty="0"/>
              <a:t>Configure AKS Storage</a:t>
            </a:r>
          </a:p>
        </p:txBody>
      </p:sp>
      <p:sp>
        <p:nvSpPr>
          <p:cNvPr id="3" name="Rectangle 2">
            <a:extLst>
              <a:ext uri="{FF2B5EF4-FFF2-40B4-BE49-F238E27FC236}">
                <a16:creationId xmlns:a16="http://schemas.microsoft.com/office/drawing/2014/main" id="{71BADB41-2DEF-41FC-8AD0-68219FB08909}"/>
              </a:ext>
            </a:extLst>
          </p:cNvPr>
          <p:cNvSpPr/>
          <p:nvPr/>
        </p:nvSpPr>
        <p:spPr>
          <a:xfrm>
            <a:off x="427038" y="1192213"/>
            <a:ext cx="4416552" cy="122842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300"/>
              </a:spcBef>
              <a:spcAft>
                <a:spcPts val="600"/>
              </a:spcAft>
            </a:pPr>
            <a:r>
              <a:rPr lang="en-US" sz="2000" dirty="0">
                <a:solidFill>
                  <a:schemeClr val="tx1"/>
                </a:solidFill>
                <a:cs typeface="Segoe UI Semilight"/>
              </a:rPr>
              <a:t>Local storage on the node is fast and simple to use</a:t>
            </a:r>
          </a:p>
        </p:txBody>
      </p:sp>
      <p:sp>
        <p:nvSpPr>
          <p:cNvPr id="4" name="Rectangle 3">
            <a:extLst>
              <a:ext uri="{FF2B5EF4-FFF2-40B4-BE49-F238E27FC236}">
                <a16:creationId xmlns:a16="http://schemas.microsoft.com/office/drawing/2014/main" id="{CE5656D3-7333-4FA2-A451-8C7A05378695}"/>
              </a:ext>
            </a:extLst>
          </p:cNvPr>
          <p:cNvSpPr/>
          <p:nvPr/>
        </p:nvSpPr>
        <p:spPr>
          <a:xfrm>
            <a:off x="427038" y="2567088"/>
            <a:ext cx="4416552" cy="1115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300"/>
              </a:spcBef>
              <a:spcAft>
                <a:spcPts val="600"/>
              </a:spcAft>
            </a:pPr>
            <a:r>
              <a:rPr lang="en-US" sz="2000" dirty="0">
                <a:solidFill>
                  <a:schemeClr val="tx1"/>
                </a:solidFill>
                <a:cs typeface="Segoe UI Semilight"/>
              </a:rPr>
              <a:t>Local storage might not be available after the pod is deleted</a:t>
            </a:r>
          </a:p>
        </p:txBody>
      </p:sp>
      <p:sp>
        <p:nvSpPr>
          <p:cNvPr id="5" name="Rectangle 4">
            <a:extLst>
              <a:ext uri="{FF2B5EF4-FFF2-40B4-BE49-F238E27FC236}">
                <a16:creationId xmlns:a16="http://schemas.microsoft.com/office/drawing/2014/main" id="{15B8AD9D-D825-4135-9F58-7C6653A0F4EE}"/>
              </a:ext>
            </a:extLst>
          </p:cNvPr>
          <p:cNvSpPr/>
          <p:nvPr/>
        </p:nvSpPr>
        <p:spPr>
          <a:xfrm>
            <a:off x="427038" y="3829214"/>
            <a:ext cx="4416552" cy="111568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300"/>
              </a:spcBef>
              <a:spcAft>
                <a:spcPts val="600"/>
              </a:spcAft>
            </a:pPr>
            <a:r>
              <a:rPr lang="en-US" sz="2000" dirty="0">
                <a:solidFill>
                  <a:schemeClr val="tx1"/>
                </a:solidFill>
                <a:cs typeface="Segoe UI Semilight"/>
              </a:rPr>
              <a:t>Multiple pods may share data volumes</a:t>
            </a:r>
          </a:p>
        </p:txBody>
      </p:sp>
      <p:sp>
        <p:nvSpPr>
          <p:cNvPr id="7" name="Rectangle 6">
            <a:extLst>
              <a:ext uri="{FF2B5EF4-FFF2-40B4-BE49-F238E27FC236}">
                <a16:creationId xmlns:a16="http://schemas.microsoft.com/office/drawing/2014/main" id="{879451D1-3D81-4C25-B5D7-CE436747DF06}"/>
              </a:ext>
            </a:extLst>
          </p:cNvPr>
          <p:cNvSpPr/>
          <p:nvPr/>
        </p:nvSpPr>
        <p:spPr>
          <a:xfrm>
            <a:off x="427038" y="5091341"/>
            <a:ext cx="4416552" cy="122842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300"/>
              </a:spcBef>
              <a:spcAft>
                <a:spcPts val="600"/>
              </a:spcAft>
            </a:pPr>
            <a:r>
              <a:rPr lang="en-US" sz="2000" dirty="0">
                <a:solidFill>
                  <a:schemeClr val="tx1"/>
                </a:solidFill>
                <a:cs typeface="Segoe UI Semilight"/>
              </a:rPr>
              <a:t>Storage could potentially be reattached to another pod</a:t>
            </a:r>
          </a:p>
        </p:txBody>
      </p:sp>
      <p:sp>
        <p:nvSpPr>
          <p:cNvPr id="11" name="Rectangle 10">
            <a:extLst>
              <a:ext uri="{FF2B5EF4-FFF2-40B4-BE49-F238E27FC236}">
                <a16:creationId xmlns:a16="http://schemas.microsoft.com/office/drawing/2014/main" id="{D8509463-9F36-4310-BEEB-69C460542E4C}"/>
              </a:ext>
              <a:ext uri="{C183D7F6-B498-43B3-948B-1728B52AA6E4}">
                <adec:decorative xmlns:adec="http://schemas.microsoft.com/office/drawing/2017/decorative" val="1"/>
              </a:ext>
            </a:extLst>
          </p:cNvPr>
          <p:cNvSpPr/>
          <p:nvPr/>
        </p:nvSpPr>
        <p:spPr bwMode="auto">
          <a:xfrm>
            <a:off x="4991100" y="1192213"/>
            <a:ext cx="7018337"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9" name="Picture 8" descr="An AKS cluster has a cluster manager and a node with pod. Both are using a persistent volume to store managed disk premium storage and azure files standard storage">
            <a:extLst>
              <a:ext uri="{FF2B5EF4-FFF2-40B4-BE49-F238E27FC236}">
                <a16:creationId xmlns:a16="http://schemas.microsoft.com/office/drawing/2014/main" id="{B00976C7-F17A-4F91-A9C4-55C9821E7D27}"/>
              </a:ext>
            </a:extLst>
          </p:cNvPr>
          <p:cNvPicPr>
            <a:picLocks noChangeAspect="1"/>
          </p:cNvPicPr>
          <p:nvPr/>
        </p:nvPicPr>
        <p:blipFill>
          <a:blip r:embed="rId3"/>
          <a:stretch>
            <a:fillRect/>
          </a:stretch>
        </p:blipFill>
        <p:spPr>
          <a:xfrm>
            <a:off x="5480050" y="1476119"/>
            <a:ext cx="6235700" cy="4706189"/>
          </a:xfrm>
          <a:prstGeom prst="rect">
            <a:avLst/>
          </a:prstGeom>
        </p:spPr>
      </p:pic>
    </p:spTree>
    <p:extLst>
      <p:ext uri="{BB962C8B-B14F-4D97-AF65-F5344CB8AC3E}">
        <p14:creationId xmlns:p14="http://schemas.microsoft.com/office/powerpoint/2010/main" val="179732766"/>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8CCD6-FF24-4CDF-815F-C9038830D64F}"/>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Configure AKS Scaling</a:t>
            </a:r>
          </a:p>
        </p:txBody>
      </p:sp>
      <p:sp>
        <p:nvSpPr>
          <p:cNvPr id="3" name="Rectangle 2">
            <a:extLst>
              <a:ext uri="{FF2B5EF4-FFF2-40B4-BE49-F238E27FC236}">
                <a16:creationId xmlns:a16="http://schemas.microsoft.com/office/drawing/2014/main" id="{8667C93B-1EA7-4807-9F9E-513EEA4A1B01}"/>
              </a:ext>
            </a:extLst>
          </p:cNvPr>
          <p:cNvSpPr/>
          <p:nvPr/>
        </p:nvSpPr>
        <p:spPr>
          <a:xfrm>
            <a:off x="427038" y="1192213"/>
            <a:ext cx="4297680" cy="1228429"/>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cs typeface="Segoe UI Semilight"/>
              </a:rPr>
              <a:t>Applications might grow beyond the capacity of a single pod</a:t>
            </a:r>
            <a:endParaRPr lang="en-US" sz="2000" dirty="0">
              <a:solidFill>
                <a:schemeClr val="tx1"/>
              </a:solidFill>
            </a:endParaRPr>
          </a:p>
        </p:txBody>
      </p:sp>
      <p:sp>
        <p:nvSpPr>
          <p:cNvPr id="4" name="Rectangle 3">
            <a:extLst>
              <a:ext uri="{FF2B5EF4-FFF2-40B4-BE49-F238E27FC236}">
                <a16:creationId xmlns:a16="http://schemas.microsoft.com/office/drawing/2014/main" id="{E07A898E-D804-4E10-A4E9-D2D4E6E3DFBF}"/>
              </a:ext>
            </a:extLst>
          </p:cNvPr>
          <p:cNvSpPr/>
          <p:nvPr/>
        </p:nvSpPr>
        <p:spPr>
          <a:xfrm>
            <a:off x="427038" y="2567087"/>
            <a:ext cx="4297680" cy="1107291"/>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cs typeface="Segoe UI Semilight"/>
              </a:rPr>
              <a:t>Kubernetes has built-in autoscalers </a:t>
            </a:r>
          </a:p>
        </p:txBody>
      </p:sp>
      <p:sp>
        <p:nvSpPr>
          <p:cNvPr id="5" name="Rectangle 4">
            <a:extLst>
              <a:ext uri="{FF2B5EF4-FFF2-40B4-BE49-F238E27FC236}">
                <a16:creationId xmlns:a16="http://schemas.microsoft.com/office/drawing/2014/main" id="{3A455FA3-9C96-4214-BEF0-D728FD794447}"/>
              </a:ext>
            </a:extLst>
          </p:cNvPr>
          <p:cNvSpPr/>
          <p:nvPr/>
        </p:nvSpPr>
        <p:spPr>
          <a:xfrm>
            <a:off x="427038" y="3881391"/>
            <a:ext cx="4297680" cy="1168781"/>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cs typeface="Segoe UI Semilight"/>
              </a:rPr>
              <a:t>Cluster autoscaler scales based on compute resources</a:t>
            </a:r>
            <a:endParaRPr lang="en-US" sz="2000" dirty="0">
              <a:solidFill>
                <a:schemeClr val="tx1"/>
              </a:solidFill>
            </a:endParaRPr>
          </a:p>
        </p:txBody>
      </p:sp>
      <p:sp>
        <p:nvSpPr>
          <p:cNvPr id="7" name="Rectangle 6">
            <a:extLst>
              <a:ext uri="{FF2B5EF4-FFF2-40B4-BE49-F238E27FC236}">
                <a16:creationId xmlns:a16="http://schemas.microsoft.com/office/drawing/2014/main" id="{4C34EBE4-109F-49A9-9146-B2184355EB08}"/>
              </a:ext>
            </a:extLst>
          </p:cNvPr>
          <p:cNvSpPr/>
          <p:nvPr/>
        </p:nvSpPr>
        <p:spPr>
          <a:xfrm>
            <a:off x="427038" y="5257185"/>
            <a:ext cx="4297680" cy="1104561"/>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cs typeface="Segoe UI Semilight"/>
              </a:rPr>
              <a:t>Horizontal pod autoscaler scales based on metrics</a:t>
            </a:r>
          </a:p>
        </p:txBody>
      </p:sp>
      <p:sp>
        <p:nvSpPr>
          <p:cNvPr id="6" name="Rectangle 5">
            <a:extLst>
              <a:ext uri="{FF2B5EF4-FFF2-40B4-BE49-F238E27FC236}">
                <a16:creationId xmlns:a16="http://schemas.microsoft.com/office/drawing/2014/main" id="{3917016F-7626-42E5-8C10-0482425C1C42}"/>
              </a:ext>
              <a:ext uri="{C183D7F6-B498-43B3-948B-1728B52AA6E4}">
                <adec:decorative xmlns:adec="http://schemas.microsoft.com/office/drawing/2017/decorative" val="1"/>
              </a:ext>
            </a:extLst>
          </p:cNvPr>
          <p:cNvSpPr/>
          <p:nvPr/>
        </p:nvSpPr>
        <p:spPr bwMode="auto">
          <a:xfrm>
            <a:off x="4864100" y="1192213"/>
            <a:ext cx="7145337"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10" name="Picture 9" descr="Diagram showing cluster autoscaler and horizontal pod autoscaler">
            <a:extLst>
              <a:ext uri="{FF2B5EF4-FFF2-40B4-BE49-F238E27FC236}">
                <a16:creationId xmlns:a16="http://schemas.microsoft.com/office/drawing/2014/main" id="{32840113-6E8F-45D6-8EAE-AFEC1D9C04A2}"/>
              </a:ext>
            </a:extLst>
          </p:cNvPr>
          <p:cNvPicPr>
            <a:picLocks noChangeAspect="1"/>
          </p:cNvPicPr>
          <p:nvPr/>
        </p:nvPicPr>
        <p:blipFill>
          <a:blip r:embed="rId3"/>
          <a:stretch>
            <a:fillRect/>
          </a:stretch>
        </p:blipFill>
        <p:spPr>
          <a:xfrm>
            <a:off x="5379243" y="1590628"/>
            <a:ext cx="6115050" cy="4581525"/>
          </a:xfrm>
          <a:prstGeom prst="rect">
            <a:avLst/>
          </a:prstGeom>
        </p:spPr>
      </p:pic>
    </p:spTree>
    <p:extLst>
      <p:ext uri="{BB962C8B-B14F-4D97-AF65-F5344CB8AC3E}">
        <p14:creationId xmlns:p14="http://schemas.microsoft.com/office/powerpoint/2010/main" val="3077823016"/>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8CCD6-FF24-4CDF-815F-C9038830D64F}"/>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Configure AKS Scaling to ACI</a:t>
            </a:r>
          </a:p>
        </p:txBody>
      </p:sp>
      <p:sp>
        <p:nvSpPr>
          <p:cNvPr id="14" name="Rectangle 13">
            <a:extLst>
              <a:ext uri="{FF2B5EF4-FFF2-40B4-BE49-F238E27FC236}">
                <a16:creationId xmlns:a16="http://schemas.microsoft.com/office/drawing/2014/main" id="{6D21D500-0B5A-4A25-ACEE-EFF7C55CDA5F}"/>
              </a:ext>
            </a:extLst>
          </p:cNvPr>
          <p:cNvSpPr/>
          <p:nvPr/>
        </p:nvSpPr>
        <p:spPr>
          <a:xfrm>
            <a:off x="427037" y="1192214"/>
            <a:ext cx="11582401" cy="640080"/>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buNone/>
            </a:pPr>
            <a:r>
              <a:rPr lang="en-US" sz="2000" dirty="0">
                <a:solidFill>
                  <a:schemeClr val="tx1"/>
                </a:solidFill>
                <a:cs typeface="Segoe UI Semilight"/>
              </a:rPr>
              <a:t>If you need to rapidly grow your AKS cluster, you can create new pods in Azure Container Instances </a:t>
            </a:r>
            <a:endParaRPr lang="en-US" sz="2000" dirty="0">
              <a:solidFill>
                <a:schemeClr val="tx1"/>
              </a:solidFill>
            </a:endParaRPr>
          </a:p>
        </p:txBody>
      </p:sp>
      <p:sp>
        <p:nvSpPr>
          <p:cNvPr id="3" name="Rectangle 2">
            <a:extLst>
              <a:ext uri="{FF2B5EF4-FFF2-40B4-BE49-F238E27FC236}">
                <a16:creationId xmlns:a16="http://schemas.microsoft.com/office/drawing/2014/main" id="{8241E931-3517-4C20-B36F-8AC4FC3E921A}"/>
              </a:ext>
              <a:ext uri="{C183D7F6-B498-43B3-948B-1728B52AA6E4}">
                <adec:decorative xmlns:adec="http://schemas.microsoft.com/office/drawing/2017/decorative" val="1"/>
              </a:ext>
            </a:extLst>
          </p:cNvPr>
          <p:cNvSpPr/>
          <p:nvPr/>
        </p:nvSpPr>
        <p:spPr bwMode="auto">
          <a:xfrm>
            <a:off x="427037" y="1980567"/>
            <a:ext cx="11582401" cy="4381179"/>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1026" name="Picture 2" descr="An AKS cluster uses rapid burst scaling to create pods in an Azure container instance.">
            <a:extLst>
              <a:ext uri="{FF2B5EF4-FFF2-40B4-BE49-F238E27FC236}">
                <a16:creationId xmlns:a16="http://schemas.microsoft.com/office/drawing/2014/main" id="{04BC0811-E167-440E-AE8D-017EDC2745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138" y="2276042"/>
            <a:ext cx="11201477" cy="3790228"/>
          </a:xfrm>
          <a:prstGeom prst="rect">
            <a:avLst/>
          </a:prstGeom>
          <a:noFill/>
        </p:spPr>
      </p:pic>
    </p:spTree>
    <p:extLst>
      <p:ext uri="{BB962C8B-B14F-4D97-AF65-F5344CB8AC3E}">
        <p14:creationId xmlns:p14="http://schemas.microsoft.com/office/powerpoint/2010/main" val="560284483"/>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138" y="632779"/>
            <a:ext cx="11533187" cy="430887"/>
          </a:xfrm>
        </p:spPr>
        <p:txBody>
          <a:bodyPr/>
          <a:lstStyle/>
          <a:p>
            <a:pPr>
              <a:lnSpc>
                <a:spcPct val="100000"/>
              </a:lnSpc>
            </a:pPr>
            <a:r>
              <a:rPr lang="en-IE" spc="0" dirty="0">
                <a:solidFill>
                  <a:schemeClr val="tx1"/>
                </a:solidFill>
              </a:rPr>
              <a:t>Demonstration – Deploy Azure Kubernetes Service (optional)</a:t>
            </a:r>
            <a:endParaRPr lang="en-US" spc="0" dirty="0">
              <a:solidFill>
                <a:schemeClr val="tx1"/>
              </a:solidFill>
            </a:endParaRPr>
          </a:p>
        </p:txBody>
      </p:sp>
      <p:sp>
        <p:nvSpPr>
          <p:cNvPr id="3" name="Rectangle 2">
            <a:extLst>
              <a:ext uri="{FF2B5EF4-FFF2-40B4-BE49-F238E27FC236}">
                <a16:creationId xmlns:a16="http://schemas.microsoft.com/office/drawing/2014/main" id="{8C9B026D-AED6-4194-9922-5AF089B4B807}"/>
              </a:ext>
            </a:extLst>
          </p:cNvPr>
          <p:cNvSpPr/>
          <p:nvPr/>
        </p:nvSpPr>
        <p:spPr>
          <a:xfrm>
            <a:off x="427037" y="1493134"/>
            <a:ext cx="3040062" cy="1462123"/>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tabLst>
                <a:tab pos="526205" algn="l"/>
              </a:tabLst>
            </a:pPr>
            <a:r>
              <a:rPr lang="en-US" sz="2400" dirty="0">
                <a:solidFill>
                  <a:schemeClr val="tx1"/>
                </a:solidFill>
                <a:cs typeface="Segoe UI Semilight"/>
              </a:rPr>
              <a:t>Create a Kubernetes service</a:t>
            </a:r>
            <a:endParaRPr lang="en-US" sz="2400" dirty="0">
              <a:solidFill>
                <a:schemeClr val="tx1"/>
              </a:solidFill>
              <a:cs typeface="Segoe UI Semilight" panose="020B0402040204020203" pitchFamily="34" charset="0"/>
            </a:endParaRPr>
          </a:p>
        </p:txBody>
      </p:sp>
      <p:sp>
        <p:nvSpPr>
          <p:cNvPr id="4" name="Rectangle 3">
            <a:extLst>
              <a:ext uri="{FF2B5EF4-FFF2-40B4-BE49-F238E27FC236}">
                <a16:creationId xmlns:a16="http://schemas.microsoft.com/office/drawing/2014/main" id="{00EDDF23-A63D-4926-8BCE-0145348CFA30}"/>
              </a:ext>
            </a:extLst>
          </p:cNvPr>
          <p:cNvSpPr/>
          <p:nvPr/>
        </p:nvSpPr>
        <p:spPr>
          <a:xfrm>
            <a:off x="427037" y="3228489"/>
            <a:ext cx="3040062" cy="1462123"/>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dirty="0">
                <a:solidFill>
                  <a:schemeClr val="tx1"/>
                </a:solidFill>
                <a:cs typeface="Segoe UI Semilight"/>
              </a:rPr>
              <a:t>Connect</a:t>
            </a:r>
            <a:br>
              <a:rPr lang="en-US" sz="2400" dirty="0">
                <a:solidFill>
                  <a:schemeClr val="tx1"/>
                </a:solidFill>
                <a:cs typeface="Segoe UI Semilight"/>
              </a:rPr>
            </a:br>
            <a:r>
              <a:rPr lang="en-US" sz="2400" dirty="0">
                <a:solidFill>
                  <a:schemeClr val="tx1"/>
                </a:solidFill>
                <a:cs typeface="Segoe UI Semilight"/>
              </a:rPr>
              <a:t>to the cluster</a:t>
            </a:r>
          </a:p>
        </p:txBody>
      </p:sp>
      <p:sp>
        <p:nvSpPr>
          <p:cNvPr id="5" name="Rectangle 4">
            <a:extLst>
              <a:ext uri="{FF2B5EF4-FFF2-40B4-BE49-F238E27FC236}">
                <a16:creationId xmlns:a16="http://schemas.microsoft.com/office/drawing/2014/main" id="{07C8DF73-1D4B-4A21-AE4F-6D2C8E9C7439}"/>
              </a:ext>
            </a:extLst>
          </p:cNvPr>
          <p:cNvSpPr/>
          <p:nvPr/>
        </p:nvSpPr>
        <p:spPr>
          <a:xfrm>
            <a:off x="427037" y="4905573"/>
            <a:ext cx="3040062" cy="1462123"/>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dirty="0">
                <a:solidFill>
                  <a:schemeClr val="tx1"/>
                </a:solidFill>
                <a:cs typeface="Segoe UI Semilight"/>
              </a:rPr>
              <a:t>Test the applications</a:t>
            </a:r>
            <a:endParaRPr lang="en-US" sz="2400" dirty="0">
              <a:solidFill>
                <a:schemeClr val="tx1"/>
              </a:solidFill>
            </a:endParaRPr>
          </a:p>
        </p:txBody>
      </p:sp>
      <p:sp>
        <p:nvSpPr>
          <p:cNvPr id="6" name="Rectangle 5">
            <a:extLst>
              <a:ext uri="{FF2B5EF4-FFF2-40B4-BE49-F238E27FC236}">
                <a16:creationId xmlns:a16="http://schemas.microsoft.com/office/drawing/2014/main" id="{9126B9FB-CF12-4349-9577-08FA73B11B48}"/>
              </a:ext>
              <a:ext uri="{C183D7F6-B498-43B3-948B-1728B52AA6E4}">
                <adec:decorative xmlns:adec="http://schemas.microsoft.com/office/drawing/2017/decorative" val="1"/>
              </a:ext>
            </a:extLst>
          </p:cNvPr>
          <p:cNvSpPr/>
          <p:nvPr/>
        </p:nvSpPr>
        <p:spPr bwMode="auto">
          <a:xfrm>
            <a:off x="3626138" y="1493134"/>
            <a:ext cx="8383300" cy="4868612"/>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descr="Screenshot of the Azure Voting App created in the demonstration">
            <a:extLst>
              <a:ext uri="{FF2B5EF4-FFF2-40B4-BE49-F238E27FC236}">
                <a16:creationId xmlns:a16="http://schemas.microsoft.com/office/drawing/2014/main" id="{CF6C799F-E534-40A1-A3A9-948A5808D9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7199" y="1670481"/>
            <a:ext cx="5443493" cy="4344426"/>
          </a:xfrm>
          <a:prstGeom prst="rect">
            <a:avLst/>
          </a:prstGeom>
          <a:ln>
            <a:noFill/>
          </a:ln>
        </p:spPr>
      </p:pic>
    </p:spTree>
    <p:extLst>
      <p:ext uri="{BB962C8B-B14F-4D97-AF65-F5344CB8AC3E}">
        <p14:creationId xmlns:p14="http://schemas.microsoft.com/office/powerpoint/2010/main" val="37102202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9" y="2635489"/>
            <a:ext cx="2506662" cy="1723549"/>
          </a:xfrm>
        </p:spPr>
        <p:txBody>
          <a:bodyPr/>
          <a:lstStyle/>
          <a:p>
            <a:pPr>
              <a:lnSpc>
                <a:spcPct val="100000"/>
              </a:lnSpc>
            </a:pPr>
            <a:r>
              <a:rPr lang="en-US" sz="2800" spc="0" dirty="0"/>
              <a:t>Configure </a:t>
            </a:r>
            <a:r>
              <a:rPr lang="en-US" spc="0" dirty="0"/>
              <a:t>Azure App Service Plans Introduction</a:t>
            </a:r>
          </a:p>
        </p:txBody>
      </p:sp>
      <p:sp>
        <p:nvSpPr>
          <p:cNvPr id="34" name="Rectangle 33" descr="Icon of a document with a checkmark">
            <a:extLst>
              <a:ext uri="{FF2B5EF4-FFF2-40B4-BE49-F238E27FC236}">
                <a16:creationId xmlns:a16="http://schemas.microsoft.com/office/drawing/2014/main" id="{9D31645C-F97F-4C81-8AEA-109FEFAF0678}"/>
              </a:ext>
            </a:extLst>
          </p:cNvPr>
          <p:cNvSpPr/>
          <p:nvPr/>
        </p:nvSpPr>
        <p:spPr>
          <a:xfrm>
            <a:off x="4459399" y="494876"/>
            <a:ext cx="6935788" cy="51095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r>
              <a:rPr lang="en-US" sz="2000" dirty="0">
                <a:solidFill>
                  <a:schemeClr val="tx1"/>
                </a:solidFill>
                <a:cs typeface="Segoe UI Semilight"/>
              </a:rPr>
              <a:t>Implement Azure App Service Plans</a:t>
            </a:r>
            <a:endParaRPr lang="en-US" sz="2000" dirty="0">
              <a:solidFill>
                <a:schemeClr val="tx1"/>
              </a:solidFill>
            </a:endParaRPr>
          </a:p>
        </p:txBody>
      </p:sp>
      <p:sp>
        <p:nvSpPr>
          <p:cNvPr id="35" name="Rectangle 34">
            <a:extLst>
              <a:ext uri="{FF2B5EF4-FFF2-40B4-BE49-F238E27FC236}">
                <a16:creationId xmlns:a16="http://schemas.microsoft.com/office/drawing/2014/main" id="{5BD804E0-0ADF-435B-A1B6-A4E856136506}"/>
              </a:ext>
            </a:extLst>
          </p:cNvPr>
          <p:cNvSpPr/>
          <p:nvPr/>
        </p:nvSpPr>
        <p:spPr>
          <a:xfrm>
            <a:off x="4459399" y="1160251"/>
            <a:ext cx="6935788" cy="51095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r>
              <a:rPr lang="en-US" sz="2000" dirty="0">
                <a:solidFill>
                  <a:schemeClr val="tx1"/>
                </a:solidFill>
                <a:cs typeface="Segoe UI Semilight"/>
              </a:rPr>
              <a:t>Determine App Service Plan Pricing</a:t>
            </a:r>
          </a:p>
        </p:txBody>
      </p:sp>
      <p:sp>
        <p:nvSpPr>
          <p:cNvPr id="36" name="Rectangle 35">
            <a:extLst>
              <a:ext uri="{FF2B5EF4-FFF2-40B4-BE49-F238E27FC236}">
                <a16:creationId xmlns:a16="http://schemas.microsoft.com/office/drawing/2014/main" id="{0FC9BC42-E477-4E55-B0C5-87AE8667FF12}"/>
              </a:ext>
            </a:extLst>
          </p:cNvPr>
          <p:cNvSpPr/>
          <p:nvPr/>
        </p:nvSpPr>
        <p:spPr>
          <a:xfrm>
            <a:off x="4459399" y="1825626"/>
            <a:ext cx="6935788" cy="51095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r>
              <a:rPr lang="en-US" sz="2000" dirty="0">
                <a:solidFill>
                  <a:schemeClr val="tx1"/>
                </a:solidFill>
                <a:cs typeface="Segoe UI Semilight"/>
              </a:rPr>
              <a:t>Scale Up and Scale Out the App Service Plan</a:t>
            </a:r>
          </a:p>
        </p:txBody>
      </p:sp>
      <p:sp>
        <p:nvSpPr>
          <p:cNvPr id="37" name="Rectangle 36">
            <a:extLst>
              <a:ext uri="{FF2B5EF4-FFF2-40B4-BE49-F238E27FC236}">
                <a16:creationId xmlns:a16="http://schemas.microsoft.com/office/drawing/2014/main" id="{D4A3BDF2-9037-4B73-8830-6E60A6076B72}"/>
              </a:ext>
            </a:extLst>
          </p:cNvPr>
          <p:cNvSpPr/>
          <p:nvPr/>
        </p:nvSpPr>
        <p:spPr>
          <a:xfrm>
            <a:off x="4459399" y="2491001"/>
            <a:ext cx="6935788" cy="51095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r>
              <a:rPr lang="en-US" sz="2000" dirty="0">
                <a:solidFill>
                  <a:schemeClr val="tx1"/>
                </a:solidFill>
                <a:cs typeface="Segoe UI Semilight"/>
              </a:rPr>
              <a:t>Configure App Service Plan Scaling</a:t>
            </a:r>
          </a:p>
        </p:txBody>
      </p:sp>
      <p:sp>
        <p:nvSpPr>
          <p:cNvPr id="38" name="Rectangle 37">
            <a:extLst>
              <a:ext uri="{FF2B5EF4-FFF2-40B4-BE49-F238E27FC236}">
                <a16:creationId xmlns:a16="http://schemas.microsoft.com/office/drawing/2014/main" id="{A848C769-80C8-48B3-926C-7196AAE714CF}"/>
              </a:ext>
            </a:extLst>
          </p:cNvPr>
          <p:cNvSpPr/>
          <p:nvPr/>
        </p:nvSpPr>
        <p:spPr>
          <a:xfrm>
            <a:off x="4459399" y="3155458"/>
            <a:ext cx="6935788" cy="51095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r>
              <a:rPr lang="en-US" sz="2000" dirty="0">
                <a:solidFill>
                  <a:schemeClr val="tx1"/>
                </a:solidFill>
                <a:cs typeface="Segoe UI Semilight"/>
              </a:rPr>
              <a:t>Demonstration – Create an App Service Plan</a:t>
            </a:r>
          </a:p>
        </p:txBody>
      </p:sp>
      <p:grpSp>
        <p:nvGrpSpPr>
          <p:cNvPr id="5" name="Group 4">
            <a:extLst>
              <a:ext uri="{FF2B5EF4-FFF2-40B4-BE49-F238E27FC236}">
                <a16:creationId xmlns:a16="http://schemas.microsoft.com/office/drawing/2014/main" id="{09691F22-D518-4BEC-B0E4-263014C25A37}"/>
              </a:ext>
              <a:ext uri="{C183D7F6-B498-43B3-948B-1728B52AA6E4}">
                <adec:decorative xmlns:adec="http://schemas.microsoft.com/office/drawing/2017/decorative" val="1"/>
              </a:ext>
            </a:extLst>
          </p:cNvPr>
          <p:cNvGrpSpPr/>
          <p:nvPr/>
        </p:nvGrpSpPr>
        <p:grpSpPr>
          <a:xfrm>
            <a:off x="3697067" y="532665"/>
            <a:ext cx="533557" cy="3826373"/>
            <a:chOff x="3855563" y="550863"/>
            <a:chExt cx="631597" cy="3826373"/>
          </a:xfrm>
        </p:grpSpPr>
        <p:grpSp>
          <p:nvGrpSpPr>
            <p:cNvPr id="2" name="Group 1">
              <a:extLst>
                <a:ext uri="{FF2B5EF4-FFF2-40B4-BE49-F238E27FC236}">
                  <a16:creationId xmlns:a16="http://schemas.microsoft.com/office/drawing/2014/main" id="{AF251913-B18D-4FF7-B9C3-DA709DD3047F}"/>
                </a:ext>
              </a:extLst>
            </p:cNvPr>
            <p:cNvGrpSpPr/>
            <p:nvPr/>
          </p:nvGrpSpPr>
          <p:grpSpPr>
            <a:xfrm>
              <a:off x="3855564" y="550863"/>
              <a:ext cx="631596" cy="3163298"/>
              <a:chOff x="3859989" y="550863"/>
              <a:chExt cx="951058" cy="5896906"/>
            </a:xfrm>
          </p:grpSpPr>
          <p:pic>
            <p:nvPicPr>
              <p:cNvPr id="4" name="Picture 3" descr="Icon of a document with a checkmark">
                <a:extLst>
                  <a:ext uri="{FF2B5EF4-FFF2-40B4-BE49-F238E27FC236}">
                    <a16:creationId xmlns:a16="http://schemas.microsoft.com/office/drawing/2014/main" id="{210DA301-8F13-4BD7-9FC9-28753885030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59989" y="550863"/>
                <a:ext cx="950976" cy="950976"/>
              </a:xfrm>
              <a:prstGeom prst="rect">
                <a:avLst/>
              </a:prstGeom>
            </p:spPr>
          </p:pic>
          <p:pic>
            <p:nvPicPr>
              <p:cNvPr id="7" name="Picture 6" descr="Icon of a hollow circle with a dollar sign at the centre">
                <a:extLst>
                  <a:ext uri="{FF2B5EF4-FFF2-40B4-BE49-F238E27FC236}">
                    <a16:creationId xmlns:a16="http://schemas.microsoft.com/office/drawing/2014/main" id="{3C0F0359-533B-4843-B702-6F0F30FBA68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59989" y="1786944"/>
                <a:ext cx="950976" cy="952500"/>
              </a:xfrm>
              <a:prstGeom prst="rect">
                <a:avLst/>
              </a:prstGeom>
            </p:spPr>
          </p:pic>
          <p:pic>
            <p:nvPicPr>
              <p:cNvPr id="12" name="Picture 11" descr="Icon of a computer screen">
                <a:extLst>
                  <a:ext uri="{FF2B5EF4-FFF2-40B4-BE49-F238E27FC236}">
                    <a16:creationId xmlns:a16="http://schemas.microsoft.com/office/drawing/2014/main" id="{4FD921CB-BC6C-4B1F-81C4-04D27109798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59989" y="3024549"/>
                <a:ext cx="951058" cy="951058"/>
              </a:xfrm>
              <a:prstGeom prst="rect">
                <a:avLst/>
              </a:prstGeom>
            </p:spPr>
          </p:pic>
          <p:pic>
            <p:nvPicPr>
              <p:cNvPr id="33" name="Picture 32" descr="Icon of three squares and a cloud">
                <a:extLst>
                  <a:ext uri="{FF2B5EF4-FFF2-40B4-BE49-F238E27FC236}">
                    <a16:creationId xmlns:a16="http://schemas.microsoft.com/office/drawing/2014/main" id="{38B57E4A-0ADF-4898-9116-DC8F033B0F4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59989" y="4260712"/>
                <a:ext cx="950976" cy="950976"/>
              </a:xfrm>
              <a:prstGeom prst="rect">
                <a:avLst/>
              </a:prstGeom>
            </p:spPr>
          </p:pic>
          <p:pic>
            <p:nvPicPr>
              <p:cNvPr id="42" name="Picture 41" descr="Icon of a whiteboard">
                <a:extLst>
                  <a:ext uri="{FF2B5EF4-FFF2-40B4-BE49-F238E27FC236}">
                    <a16:creationId xmlns:a16="http://schemas.microsoft.com/office/drawing/2014/main" id="{7402DE51-2284-4C0C-A3D7-B6420E11302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859989" y="5496793"/>
                <a:ext cx="950976" cy="950976"/>
              </a:xfrm>
              <a:prstGeom prst="rect">
                <a:avLst/>
              </a:prstGeom>
            </p:spPr>
          </p:pic>
        </p:grpSp>
        <p:grpSp>
          <p:nvGrpSpPr>
            <p:cNvPr id="14" name="Group 13">
              <a:extLst>
                <a:ext uri="{FF2B5EF4-FFF2-40B4-BE49-F238E27FC236}">
                  <a16:creationId xmlns:a16="http://schemas.microsoft.com/office/drawing/2014/main" id="{D527872C-758E-4685-B293-123FF0AA7B57}"/>
                </a:ext>
              </a:extLst>
            </p:cNvPr>
            <p:cNvGrpSpPr/>
            <p:nvPr/>
          </p:nvGrpSpPr>
          <p:grpSpPr>
            <a:xfrm>
              <a:off x="3855563" y="3867102"/>
              <a:ext cx="631542" cy="510134"/>
              <a:chOff x="10493727" y="629664"/>
              <a:chExt cx="519000" cy="503150"/>
            </a:xfrm>
          </p:grpSpPr>
          <p:pic>
            <p:nvPicPr>
              <p:cNvPr id="15" name="Picture 14">
                <a:extLst>
                  <a:ext uri="{FF2B5EF4-FFF2-40B4-BE49-F238E27FC236}">
                    <a16:creationId xmlns:a16="http://schemas.microsoft.com/office/drawing/2014/main" id="{5A85E4E3-9314-4F97-8282-CBF4AC60C097}"/>
                  </a:ext>
                </a:extLst>
              </p:cNvPr>
              <p:cNvPicPr>
                <a:picLocks noChangeAspect="1"/>
              </p:cNvPicPr>
              <p:nvPr/>
            </p:nvPicPr>
            <p:blipFill>
              <a:blip r:embed="rId8"/>
              <a:stretch>
                <a:fillRect/>
              </a:stretch>
            </p:blipFill>
            <p:spPr>
              <a:xfrm>
                <a:off x="10493727" y="629664"/>
                <a:ext cx="519000" cy="503150"/>
              </a:xfrm>
              <a:prstGeom prst="rect">
                <a:avLst/>
              </a:prstGeom>
            </p:spPr>
          </p:pic>
          <p:grpSp>
            <p:nvGrpSpPr>
              <p:cNvPr id="16" name="Group 15">
                <a:extLst>
                  <a:ext uri="{FF2B5EF4-FFF2-40B4-BE49-F238E27FC236}">
                    <a16:creationId xmlns:a16="http://schemas.microsoft.com/office/drawing/2014/main" id="{CEAE4943-144A-45F9-9617-241FB32FD168}"/>
                  </a:ext>
                </a:extLst>
              </p:cNvPr>
              <p:cNvGrpSpPr/>
              <p:nvPr/>
            </p:nvGrpSpPr>
            <p:grpSpPr>
              <a:xfrm>
                <a:off x="10604345" y="727773"/>
                <a:ext cx="297764" cy="272864"/>
                <a:chOff x="3876178" y="3413953"/>
                <a:chExt cx="297764" cy="255320"/>
              </a:xfrm>
            </p:grpSpPr>
            <p:sp>
              <p:nvSpPr>
                <p:cNvPr id="18" name="Freeform: Shape 17">
                  <a:extLst>
                    <a:ext uri="{FF2B5EF4-FFF2-40B4-BE49-F238E27FC236}">
                      <a16:creationId xmlns:a16="http://schemas.microsoft.com/office/drawing/2014/main" id="{E9B78AD7-8071-4D33-BDF8-5C433E0677B0}"/>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DE086F1B-C956-473C-8A53-A9ECDD4C3C07}"/>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F44C1AA8-6FC4-49FF-B3B0-634B0BCEE52E}"/>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77903C8C-7B2C-4675-A7CA-78CA13F5208A}"/>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9A708B3D-21B8-472D-9E7D-FCFD7F0C7D1E}"/>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B1D4A0A1-E9E5-41BB-BA74-BC7B63E8EEB2}"/>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580230A7-4393-457F-B006-ED69CA133685}"/>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62018DE5-47D7-4B7B-BF49-7A167ADFE877}"/>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dirty="0"/>
                </a:p>
              </p:txBody>
            </p:sp>
          </p:grpSp>
        </p:grpSp>
      </p:grpSp>
      <p:sp>
        <p:nvSpPr>
          <p:cNvPr id="3" name="Rectangle 2">
            <a:extLst>
              <a:ext uri="{FF2B5EF4-FFF2-40B4-BE49-F238E27FC236}">
                <a16:creationId xmlns:a16="http://schemas.microsoft.com/office/drawing/2014/main" id="{20AF9285-0E3A-4469-8D48-5A2693C21697}"/>
              </a:ext>
            </a:extLst>
          </p:cNvPr>
          <p:cNvSpPr/>
          <p:nvPr/>
        </p:nvSpPr>
        <p:spPr>
          <a:xfrm>
            <a:off x="4459399" y="3819915"/>
            <a:ext cx="6935788" cy="51095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r>
              <a:rPr lang="en-US" sz="2000" dirty="0">
                <a:solidFill>
                  <a:schemeClr val="tx1"/>
                </a:solidFill>
                <a:cs typeface="Segoe UI Semilight"/>
              </a:rPr>
              <a:t>Summary and Resources</a:t>
            </a:r>
          </a:p>
        </p:txBody>
      </p:sp>
    </p:spTree>
    <p:extLst>
      <p:ext uri="{BB962C8B-B14F-4D97-AF65-F5344CB8AC3E}">
        <p14:creationId xmlns:p14="http://schemas.microsoft.com/office/powerpoint/2010/main" val="3287605724"/>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cs typeface="Segoe UI"/>
              </a:rPr>
              <a:t>Summary and Resources – Configure Azure Kubernetes Service</a:t>
            </a:r>
          </a:p>
        </p:txBody>
      </p:sp>
      <p:sp>
        <p:nvSpPr>
          <p:cNvPr id="3" name="Rectangle 2">
            <a:extLst>
              <a:ext uri="{FF2B5EF4-FFF2-40B4-BE49-F238E27FC236}">
                <a16:creationId xmlns:a16="http://schemas.microsoft.com/office/drawing/2014/main" id="{F185F91B-2F94-4692-B4F6-FB1FE64CD155}"/>
              </a:ext>
            </a:extLst>
          </p:cNvPr>
          <p:cNvSpPr/>
          <p:nvPr/>
        </p:nvSpPr>
        <p:spPr bwMode="auto">
          <a:xfrm>
            <a:off x="427039" y="1195592"/>
            <a:ext cx="3687761"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bg1"/>
                </a:solidFill>
                <a:latin typeface="+mj-lt"/>
              </a:rPr>
              <a:t>Knowledge Check Questions</a:t>
            </a:r>
          </a:p>
        </p:txBody>
      </p:sp>
      <p:sp>
        <p:nvSpPr>
          <p:cNvPr id="4" name="Rectangle 3">
            <a:extLst>
              <a:ext uri="{FF2B5EF4-FFF2-40B4-BE49-F238E27FC236}">
                <a16:creationId xmlns:a16="http://schemas.microsoft.com/office/drawing/2014/main" id="{DB314D9F-C825-4894-BD62-410DBCB194ED}"/>
              </a:ext>
            </a:extLst>
          </p:cNvPr>
          <p:cNvSpPr/>
          <p:nvPr/>
        </p:nvSpPr>
        <p:spPr bwMode="auto">
          <a:xfrm>
            <a:off x="4256087" y="1195592"/>
            <a:ext cx="7760037"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bg1"/>
                </a:solidFill>
                <a:latin typeface="+mj-lt"/>
              </a:rPr>
              <a:t>Microsoft Learn Modules (docs.microsoft.com/Learn)</a:t>
            </a:r>
          </a:p>
        </p:txBody>
      </p:sp>
      <p:sp>
        <p:nvSpPr>
          <p:cNvPr id="5" name="Rectangle 4">
            <a:extLst>
              <a:ext uri="{FF2B5EF4-FFF2-40B4-BE49-F238E27FC236}">
                <a16:creationId xmlns:a16="http://schemas.microsoft.com/office/drawing/2014/main" id="{7B402F18-F086-4DCC-831B-F7591FCF6A68}"/>
              </a:ext>
            </a:extLst>
          </p:cNvPr>
          <p:cNvSpPr/>
          <p:nvPr/>
        </p:nvSpPr>
        <p:spPr>
          <a:xfrm>
            <a:off x="4256087" y="1958811"/>
            <a:ext cx="7742238" cy="45720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r>
              <a:rPr lang="en-US" sz="2000" dirty="0">
                <a:hlinkClick r:id="rId3"/>
              </a:rPr>
              <a:t>Introduction to Azure Kubernetes Service </a:t>
            </a:r>
            <a:endParaRPr lang="en-US" sz="2000" dirty="0">
              <a:solidFill>
                <a:schemeClr val="tx1"/>
              </a:solidFill>
              <a:cs typeface="Segoe UI"/>
            </a:endParaRPr>
          </a:p>
        </p:txBody>
      </p:sp>
      <p:cxnSp>
        <p:nvCxnSpPr>
          <p:cNvPr id="6" name="Straight Connector 5">
            <a:extLst>
              <a:ext uri="{FF2B5EF4-FFF2-40B4-BE49-F238E27FC236}">
                <a16:creationId xmlns:a16="http://schemas.microsoft.com/office/drawing/2014/main" id="{0E989E35-8AFE-4D2C-8C05-28CAD7D717F8}"/>
              </a:ext>
              <a:ext uri="{C183D7F6-B498-43B3-948B-1728B52AA6E4}">
                <adec:decorative xmlns:adec="http://schemas.microsoft.com/office/drawing/2017/decorative" val="1"/>
              </a:ext>
            </a:extLst>
          </p:cNvPr>
          <p:cNvCxnSpPr>
            <a:cxnSpLocks/>
          </p:cNvCxnSpPr>
          <p:nvPr/>
        </p:nvCxnSpPr>
        <p:spPr>
          <a:xfrm>
            <a:off x="4256087" y="2562507"/>
            <a:ext cx="7742238"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B64E6168-34A6-4052-8098-A1C03E09BA71}"/>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3596" y="2701880"/>
            <a:ext cx="1494645" cy="2173707"/>
          </a:xfrm>
          <a:prstGeom prst="rect">
            <a:avLst/>
          </a:prstGeom>
        </p:spPr>
      </p:pic>
      <p:sp>
        <p:nvSpPr>
          <p:cNvPr id="9" name="TextBox 8">
            <a:extLst>
              <a:ext uri="{FF2B5EF4-FFF2-40B4-BE49-F238E27FC236}">
                <a16:creationId xmlns:a16="http://schemas.microsoft.com/office/drawing/2014/main" id="{E7ED77C4-4B5D-403C-9028-B30B1DCDD646}"/>
              </a:ext>
            </a:extLst>
          </p:cNvPr>
          <p:cNvSpPr txBox="1"/>
          <p:nvPr/>
        </p:nvSpPr>
        <p:spPr>
          <a:xfrm>
            <a:off x="4187952" y="2701880"/>
            <a:ext cx="6217920" cy="369332"/>
          </a:xfrm>
          <a:prstGeom prst="rect">
            <a:avLst/>
          </a:prstGeom>
          <a:noFill/>
        </p:spPr>
        <p:txBody>
          <a:bodyPr wrap="square">
            <a:spAutoFit/>
          </a:bodyPr>
          <a:lstStyle/>
          <a:p>
            <a:r>
              <a:rPr lang="en-US" dirty="0">
                <a:hlinkClick r:id="rId5"/>
              </a:rPr>
              <a:t>Implement Azure Kubernetes Service (AKS)</a:t>
            </a:r>
            <a:endParaRPr lang="en-US" dirty="0"/>
          </a:p>
        </p:txBody>
      </p:sp>
      <p:cxnSp>
        <p:nvCxnSpPr>
          <p:cNvPr id="8" name="Straight Connector 7">
            <a:extLst>
              <a:ext uri="{FF2B5EF4-FFF2-40B4-BE49-F238E27FC236}">
                <a16:creationId xmlns:a16="http://schemas.microsoft.com/office/drawing/2014/main" id="{89E1C2A7-E2AA-4595-BBCF-2F7BCADCF278}"/>
              </a:ext>
              <a:ext uri="{C183D7F6-B498-43B3-948B-1728B52AA6E4}">
                <adec:decorative xmlns:adec="http://schemas.microsoft.com/office/drawing/2017/decorative" val="1"/>
              </a:ext>
            </a:extLst>
          </p:cNvPr>
          <p:cNvCxnSpPr>
            <a:cxnSpLocks/>
          </p:cNvCxnSpPr>
          <p:nvPr/>
        </p:nvCxnSpPr>
        <p:spPr>
          <a:xfrm>
            <a:off x="4273886" y="3239163"/>
            <a:ext cx="7742238"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3618935"/>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427038" y="2915565"/>
            <a:ext cx="9070923" cy="1163395"/>
          </a:xfrm>
        </p:spPr>
        <p:txBody>
          <a:bodyPr/>
          <a:lstStyle/>
          <a:p>
            <a:pPr>
              <a:spcAft>
                <a:spcPts val="600"/>
              </a:spcAft>
            </a:pPr>
            <a:r>
              <a:rPr lang="en-US" sz="2800" dirty="0"/>
              <a:t>Lab 09a - Implement Web Apps</a:t>
            </a:r>
            <a:br>
              <a:rPr lang="en-US" sz="2800" dirty="0"/>
            </a:br>
            <a:r>
              <a:rPr lang="en-US" sz="2800" dirty="0"/>
              <a:t>Lab 09b - Implement Azure Container Instances</a:t>
            </a:r>
            <a:br>
              <a:rPr lang="en-US" sz="2800" dirty="0"/>
            </a:br>
            <a:r>
              <a:rPr lang="en-US" sz="2800" dirty="0"/>
              <a:t>Lab 09c - Implement Azure Kubernetes Service (optional)</a:t>
            </a:r>
          </a:p>
        </p:txBody>
      </p:sp>
      <p:pic>
        <p:nvPicPr>
          <p:cNvPr id="5" name="Picture 4" descr="Icon of a lab flask">
            <a:extLst>
              <a:ext uri="{FF2B5EF4-FFF2-40B4-BE49-F238E27FC236}">
                <a16:creationId xmlns:a16="http://schemas.microsoft.com/office/drawing/2014/main" id="{19D72053-3BD7-4C26-9E14-29039EF8A9D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07638" y="2676524"/>
            <a:ext cx="1128682" cy="1641476"/>
          </a:xfrm>
          <a:prstGeom prst="rect">
            <a:avLst/>
          </a:prstGeom>
        </p:spPr>
      </p:pic>
    </p:spTree>
    <p:extLst>
      <p:ext uri="{BB962C8B-B14F-4D97-AF65-F5344CB8AC3E}">
        <p14:creationId xmlns:p14="http://schemas.microsoft.com/office/powerpoint/2010/main" val="2166021273"/>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a:xfrm>
            <a:off x="465138" y="632779"/>
            <a:ext cx="11533187" cy="430887"/>
          </a:xfrm>
        </p:spPr>
        <p:txBody>
          <a:bodyPr/>
          <a:lstStyle/>
          <a:p>
            <a:pPr>
              <a:lnSpc>
                <a:spcPct val="100000"/>
              </a:lnSpc>
            </a:pPr>
            <a:r>
              <a:rPr lang="en-US" spc="0" dirty="0"/>
              <a:t>Lab 09a – Implement web apps</a:t>
            </a:r>
          </a:p>
        </p:txBody>
      </p:sp>
      <p:sp>
        <p:nvSpPr>
          <p:cNvPr id="3" name="Text Placeholder 2">
            <a:extLst>
              <a:ext uri="{FF2B5EF4-FFF2-40B4-BE49-F238E27FC236}">
                <a16:creationId xmlns:a16="http://schemas.microsoft.com/office/drawing/2014/main" id="{04BC8621-FC09-45CE-9834-906039E08AEB}"/>
              </a:ext>
            </a:extLst>
          </p:cNvPr>
          <p:cNvSpPr txBox="1">
            <a:spLocks/>
          </p:cNvSpPr>
          <p:nvPr/>
        </p:nvSpPr>
        <p:spPr>
          <a:xfrm>
            <a:off x="427038" y="1537495"/>
            <a:ext cx="11582400" cy="1600438"/>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Lab scenario</a:t>
            </a:r>
          </a:p>
          <a:p>
            <a:r>
              <a:rPr lang="en-US" sz="2000" spc="0" dirty="0">
                <a:solidFill>
                  <a:schemeClr val="tx1"/>
                </a:solidFill>
                <a:latin typeface="+mn-lt"/>
                <a:cs typeface="Segoe UI Semilight"/>
              </a:rPr>
              <a:t>You need to evaluate the use of Azure Web apps for hosting Contoso’s web sites, hosted currently in the company’s on-premises data centers. The web sites are running on Windows servers using PHP runtime stack. You also need to determine how you can implement DevOps practices by leveraging Azure web apps deployment slots</a:t>
            </a:r>
            <a:endParaRPr lang="en-US" sz="2000" spc="0" dirty="0">
              <a:solidFill>
                <a:schemeClr val="tx1"/>
              </a:solidFill>
              <a:latin typeface="+mn-lt"/>
            </a:endParaRPr>
          </a:p>
        </p:txBody>
      </p:sp>
      <p:sp>
        <p:nvSpPr>
          <p:cNvPr id="4" name="Text Placeholder 2">
            <a:extLst>
              <a:ext uri="{FF2B5EF4-FFF2-40B4-BE49-F238E27FC236}">
                <a16:creationId xmlns:a16="http://schemas.microsoft.com/office/drawing/2014/main" id="{671D1A25-338D-4CA1-A7C3-D4424B268766}"/>
              </a:ext>
            </a:extLst>
          </p:cNvPr>
          <p:cNvSpPr txBox="1">
            <a:spLocks/>
          </p:cNvSpPr>
          <p:nvPr/>
        </p:nvSpPr>
        <p:spPr>
          <a:xfrm>
            <a:off x="427038" y="3235584"/>
            <a:ext cx="11582400" cy="369332"/>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Objectives</a:t>
            </a:r>
          </a:p>
        </p:txBody>
      </p:sp>
      <p:sp>
        <p:nvSpPr>
          <p:cNvPr id="5" name="Rectangle 4">
            <a:extLst>
              <a:ext uri="{FF2B5EF4-FFF2-40B4-BE49-F238E27FC236}">
                <a16:creationId xmlns:a16="http://schemas.microsoft.com/office/drawing/2014/main" id="{B894BD34-2A64-4ACC-BED2-9F7102FC04A2}"/>
              </a:ext>
            </a:extLst>
          </p:cNvPr>
          <p:cNvSpPr/>
          <p:nvPr/>
        </p:nvSpPr>
        <p:spPr bwMode="auto">
          <a:xfrm>
            <a:off x="465138" y="3671931"/>
            <a:ext cx="3749675" cy="1126571"/>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000" dirty="0">
                <a:solidFill>
                  <a:schemeClr val="tx2">
                    <a:lumMod val="50000"/>
                  </a:schemeClr>
                </a:solidFill>
                <a:latin typeface="+mj-lt"/>
                <a:cs typeface="Segoe UI Semilight"/>
              </a:rPr>
              <a:t>Task 1:</a:t>
            </a:r>
            <a:br>
              <a:rPr lang="en-US" sz="2000" dirty="0">
                <a:solidFill>
                  <a:schemeClr val="tx1"/>
                </a:solidFill>
                <a:cs typeface="Segoe UI Semilight"/>
              </a:rPr>
            </a:br>
            <a:r>
              <a:rPr lang="en-US" sz="2000" dirty="0">
                <a:solidFill>
                  <a:schemeClr val="tx1"/>
                </a:solidFill>
                <a:cs typeface="Segoe UI Semilight"/>
              </a:rPr>
              <a:t>Create an Azure web app</a:t>
            </a:r>
          </a:p>
        </p:txBody>
      </p:sp>
      <p:sp>
        <p:nvSpPr>
          <p:cNvPr id="6" name="Rectangle 5">
            <a:extLst>
              <a:ext uri="{FF2B5EF4-FFF2-40B4-BE49-F238E27FC236}">
                <a16:creationId xmlns:a16="http://schemas.microsoft.com/office/drawing/2014/main" id="{E385B018-6620-4811-A30D-082C58E0D085}"/>
              </a:ext>
            </a:extLst>
          </p:cNvPr>
          <p:cNvSpPr/>
          <p:nvPr/>
        </p:nvSpPr>
        <p:spPr bwMode="auto">
          <a:xfrm>
            <a:off x="4357689" y="3671931"/>
            <a:ext cx="3749675" cy="1126571"/>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000" dirty="0">
                <a:solidFill>
                  <a:schemeClr val="tx2">
                    <a:lumMod val="50000"/>
                  </a:schemeClr>
                </a:solidFill>
                <a:latin typeface="+mj-lt"/>
                <a:cs typeface="Segoe UI Semilight"/>
              </a:rPr>
              <a:t>Task 2:</a:t>
            </a:r>
            <a:br>
              <a:rPr lang="en-US" sz="2000" dirty="0">
                <a:solidFill>
                  <a:schemeClr val="tx1"/>
                </a:solidFill>
                <a:cs typeface="Segoe UI Semilight"/>
              </a:rPr>
            </a:br>
            <a:r>
              <a:rPr lang="en-US" sz="2000" dirty="0">
                <a:solidFill>
                  <a:schemeClr val="tx1"/>
                </a:solidFill>
                <a:cs typeface="Segoe UI Semilight"/>
              </a:rPr>
              <a:t>Create a staging</a:t>
            </a:r>
            <a:br>
              <a:rPr lang="en-US" sz="2000" dirty="0">
                <a:solidFill>
                  <a:schemeClr val="tx1"/>
                </a:solidFill>
                <a:cs typeface="Segoe UI Semilight"/>
              </a:rPr>
            </a:br>
            <a:r>
              <a:rPr lang="en-US" sz="2000" dirty="0">
                <a:solidFill>
                  <a:schemeClr val="tx1"/>
                </a:solidFill>
                <a:cs typeface="Segoe UI Semilight"/>
              </a:rPr>
              <a:t>deployment slot</a:t>
            </a:r>
          </a:p>
        </p:txBody>
      </p:sp>
      <p:sp>
        <p:nvSpPr>
          <p:cNvPr id="7" name="Rectangle 6">
            <a:extLst>
              <a:ext uri="{FF2B5EF4-FFF2-40B4-BE49-F238E27FC236}">
                <a16:creationId xmlns:a16="http://schemas.microsoft.com/office/drawing/2014/main" id="{0379089F-854E-43A6-B651-65051F9E8A8F}"/>
              </a:ext>
            </a:extLst>
          </p:cNvPr>
          <p:cNvSpPr/>
          <p:nvPr/>
        </p:nvSpPr>
        <p:spPr bwMode="auto">
          <a:xfrm>
            <a:off x="8250239" y="3671931"/>
            <a:ext cx="3802062" cy="1126571"/>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000" dirty="0">
                <a:solidFill>
                  <a:schemeClr val="tx2">
                    <a:lumMod val="50000"/>
                  </a:schemeClr>
                </a:solidFill>
                <a:latin typeface="+mj-lt"/>
                <a:cs typeface="Segoe UI Semilight"/>
              </a:rPr>
              <a:t>Task 3:</a:t>
            </a:r>
            <a:br>
              <a:rPr lang="en-US" sz="2000" dirty="0">
                <a:solidFill>
                  <a:schemeClr val="tx1"/>
                </a:solidFill>
                <a:cs typeface="Segoe UI Semilight"/>
              </a:rPr>
            </a:br>
            <a:r>
              <a:rPr lang="en-US" sz="2000" dirty="0">
                <a:solidFill>
                  <a:schemeClr val="tx1"/>
                </a:solidFill>
                <a:cs typeface="Segoe UI Semilight"/>
              </a:rPr>
              <a:t>Configure web app deployment settings</a:t>
            </a:r>
          </a:p>
        </p:txBody>
      </p:sp>
      <p:sp>
        <p:nvSpPr>
          <p:cNvPr id="9" name="Rectangle 8">
            <a:extLst>
              <a:ext uri="{FF2B5EF4-FFF2-40B4-BE49-F238E27FC236}">
                <a16:creationId xmlns:a16="http://schemas.microsoft.com/office/drawing/2014/main" id="{0778D9D3-F5FD-4B9E-AADF-3155B9987502}"/>
              </a:ext>
            </a:extLst>
          </p:cNvPr>
          <p:cNvSpPr/>
          <p:nvPr/>
        </p:nvSpPr>
        <p:spPr bwMode="auto">
          <a:xfrm>
            <a:off x="465138" y="4865517"/>
            <a:ext cx="3749675" cy="1085120"/>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000" dirty="0">
                <a:solidFill>
                  <a:schemeClr val="tx2">
                    <a:lumMod val="50000"/>
                  </a:schemeClr>
                </a:solidFill>
                <a:latin typeface="+mj-lt"/>
                <a:cs typeface="Segoe UI Semilight"/>
              </a:rPr>
              <a:t>Task 4:</a:t>
            </a:r>
            <a:br>
              <a:rPr lang="en-US" sz="2000" dirty="0">
                <a:solidFill>
                  <a:schemeClr val="tx1"/>
                </a:solidFill>
                <a:cs typeface="Segoe UI Semilight"/>
              </a:rPr>
            </a:br>
            <a:r>
              <a:rPr lang="en-US" sz="2000" dirty="0">
                <a:solidFill>
                  <a:schemeClr val="tx1"/>
                </a:solidFill>
                <a:cs typeface="Segoe UI Semilight"/>
              </a:rPr>
              <a:t>Deploy code to the staging deployment slot</a:t>
            </a:r>
          </a:p>
        </p:txBody>
      </p:sp>
      <p:sp>
        <p:nvSpPr>
          <p:cNvPr id="10" name="Rectangle 9">
            <a:extLst>
              <a:ext uri="{FF2B5EF4-FFF2-40B4-BE49-F238E27FC236}">
                <a16:creationId xmlns:a16="http://schemas.microsoft.com/office/drawing/2014/main" id="{97679697-CD1E-4E80-86CC-C3B9D1DB79A8}"/>
              </a:ext>
            </a:extLst>
          </p:cNvPr>
          <p:cNvSpPr/>
          <p:nvPr/>
        </p:nvSpPr>
        <p:spPr bwMode="auto">
          <a:xfrm>
            <a:off x="4357688" y="4939973"/>
            <a:ext cx="3749675" cy="1010664"/>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000" dirty="0">
                <a:solidFill>
                  <a:schemeClr val="tx2">
                    <a:lumMod val="50000"/>
                  </a:schemeClr>
                </a:solidFill>
                <a:latin typeface="+mj-lt"/>
                <a:cs typeface="Segoe UI Semilight"/>
              </a:rPr>
              <a:t>Task 5:</a:t>
            </a:r>
            <a:br>
              <a:rPr lang="en-US" sz="2000" dirty="0">
                <a:solidFill>
                  <a:schemeClr val="tx1"/>
                </a:solidFill>
                <a:cs typeface="Segoe UI Semilight"/>
              </a:rPr>
            </a:br>
            <a:r>
              <a:rPr lang="en-US" sz="2000" dirty="0">
                <a:solidFill>
                  <a:schemeClr val="tx1"/>
                </a:solidFill>
                <a:cs typeface="Segoe UI Semilight"/>
              </a:rPr>
              <a:t>Swap the staging slots</a:t>
            </a:r>
          </a:p>
        </p:txBody>
      </p:sp>
      <p:sp>
        <p:nvSpPr>
          <p:cNvPr id="11" name="Rectangle 10">
            <a:extLst>
              <a:ext uri="{FF2B5EF4-FFF2-40B4-BE49-F238E27FC236}">
                <a16:creationId xmlns:a16="http://schemas.microsoft.com/office/drawing/2014/main" id="{E8943F4E-9FBA-433B-8505-81C83F21387E}"/>
              </a:ext>
            </a:extLst>
          </p:cNvPr>
          <p:cNvSpPr/>
          <p:nvPr/>
        </p:nvSpPr>
        <p:spPr bwMode="auto">
          <a:xfrm>
            <a:off x="8212138" y="4865517"/>
            <a:ext cx="3802062" cy="1085120"/>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000" dirty="0">
                <a:solidFill>
                  <a:schemeClr val="tx2">
                    <a:lumMod val="50000"/>
                  </a:schemeClr>
                </a:solidFill>
                <a:latin typeface="+mj-lt"/>
                <a:cs typeface="Segoe UI Semilight"/>
              </a:rPr>
              <a:t>Task 6:</a:t>
            </a:r>
            <a:br>
              <a:rPr lang="en-US" sz="2000" dirty="0">
                <a:solidFill>
                  <a:schemeClr val="tx1"/>
                </a:solidFill>
                <a:cs typeface="Segoe UI Semilight"/>
              </a:rPr>
            </a:br>
            <a:r>
              <a:rPr lang="en-US" sz="2000" dirty="0">
                <a:solidFill>
                  <a:schemeClr val="tx1"/>
                </a:solidFill>
                <a:cs typeface="Segoe UI Semilight"/>
              </a:rPr>
              <a:t>Configure and test autoscaling of the Azure web app</a:t>
            </a:r>
          </a:p>
        </p:txBody>
      </p:sp>
      <p:sp>
        <p:nvSpPr>
          <p:cNvPr id="8" name="Text Placeholder 2">
            <a:extLst>
              <a:ext uri="{FF2B5EF4-FFF2-40B4-BE49-F238E27FC236}">
                <a16:creationId xmlns:a16="http://schemas.microsoft.com/office/drawing/2014/main" id="{6BC707B9-982D-4646-99BA-5BEA2E7A9C86}"/>
              </a:ext>
            </a:extLst>
          </p:cNvPr>
          <p:cNvSpPr txBox="1">
            <a:spLocks/>
          </p:cNvSpPr>
          <p:nvPr/>
        </p:nvSpPr>
        <p:spPr>
          <a:xfrm>
            <a:off x="8251931" y="6126805"/>
            <a:ext cx="3409232"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cs typeface="Segoe UI Semilight"/>
              </a:rPr>
              <a:t>Next slide for an architecture diagram </a:t>
            </a:r>
          </a:p>
        </p:txBody>
      </p:sp>
      <p:sp>
        <p:nvSpPr>
          <p:cNvPr id="14" name="arrow_15">
            <a:extLst>
              <a:ext uri="{FF2B5EF4-FFF2-40B4-BE49-F238E27FC236}">
                <a16:creationId xmlns:a16="http://schemas.microsoft.com/office/drawing/2014/main" id="{8A6F9B9F-835B-4D98-BAB0-5444377D4850}"/>
              </a:ext>
              <a:ext uri="{C183D7F6-B498-43B3-948B-1728B52AA6E4}">
                <adec:decorative xmlns:adec="http://schemas.microsoft.com/office/drawing/2017/decorative" val="1"/>
              </a:ext>
            </a:extLst>
          </p:cNvPr>
          <p:cNvSpPr>
            <a:spLocks noChangeAspect="1" noEditPoints="1"/>
          </p:cNvSpPr>
          <p:nvPr/>
        </p:nvSpPr>
        <p:spPr bwMode="auto">
          <a:xfrm>
            <a:off x="11784017" y="6137463"/>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1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1173144697"/>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E2FD1-4409-4A36-8762-91B1800FD6C9}"/>
              </a:ext>
            </a:extLst>
          </p:cNvPr>
          <p:cNvSpPr>
            <a:spLocks noGrp="1"/>
          </p:cNvSpPr>
          <p:nvPr>
            <p:ph type="title"/>
          </p:nvPr>
        </p:nvSpPr>
        <p:spPr/>
        <p:txBody>
          <a:bodyPr/>
          <a:lstStyle/>
          <a:p>
            <a:r>
              <a:rPr lang="en-US" dirty="0"/>
              <a:t>Lab 09a – Architecture diagram</a:t>
            </a:r>
          </a:p>
        </p:txBody>
      </p:sp>
      <p:sp>
        <p:nvSpPr>
          <p:cNvPr id="4" name="Rectangle 3">
            <a:extLst>
              <a:ext uri="{FF2B5EF4-FFF2-40B4-BE49-F238E27FC236}">
                <a16:creationId xmlns:a16="http://schemas.microsoft.com/office/drawing/2014/main" id="{122F8D61-5817-4AE7-88A9-B4AFDCA1CC83}"/>
              </a:ext>
              <a:ext uri="{C183D7F6-B498-43B3-948B-1728B52AA6E4}">
                <adec:decorative xmlns:adec="http://schemas.microsoft.com/office/drawing/2017/decorative" val="1"/>
              </a:ext>
            </a:extLst>
          </p:cNvPr>
          <p:cNvSpPr/>
          <p:nvPr/>
        </p:nvSpPr>
        <p:spPr bwMode="auto">
          <a:xfrm>
            <a:off x="427038" y="1192213"/>
            <a:ext cx="11582399" cy="5169533"/>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grpSp>
        <p:nvGrpSpPr>
          <p:cNvPr id="5" name="Group 4" descr="Architecture diagram of the detailed lab steps. ">
            <a:extLst>
              <a:ext uri="{FF2B5EF4-FFF2-40B4-BE49-F238E27FC236}">
                <a16:creationId xmlns:a16="http://schemas.microsoft.com/office/drawing/2014/main" id="{59099B93-7423-4FD9-B1FD-A1CBD840AC2C}"/>
              </a:ext>
            </a:extLst>
          </p:cNvPr>
          <p:cNvGrpSpPr/>
          <p:nvPr/>
        </p:nvGrpSpPr>
        <p:grpSpPr>
          <a:xfrm>
            <a:off x="732679" y="1333726"/>
            <a:ext cx="10940187" cy="4865738"/>
            <a:chOff x="598455" y="1333726"/>
            <a:chExt cx="10940187" cy="5360838"/>
          </a:xfrm>
        </p:grpSpPr>
        <p:sp>
          <p:nvSpPr>
            <p:cNvPr id="6" name="Rectangle 5">
              <a:extLst>
                <a:ext uri="{FF2B5EF4-FFF2-40B4-BE49-F238E27FC236}">
                  <a16:creationId xmlns:a16="http://schemas.microsoft.com/office/drawing/2014/main" id="{6A43C58D-8079-4C51-9F2D-913C712F38AE}"/>
                </a:ext>
              </a:extLst>
            </p:cNvPr>
            <p:cNvSpPr/>
            <p:nvPr/>
          </p:nvSpPr>
          <p:spPr bwMode="auto">
            <a:xfrm>
              <a:off x="7797269" y="4770263"/>
              <a:ext cx="3741373" cy="192430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a:extLst>
                <a:ext uri="{FF2B5EF4-FFF2-40B4-BE49-F238E27FC236}">
                  <a16:creationId xmlns:a16="http://schemas.microsoft.com/office/drawing/2014/main" id="{54324CF5-81E9-4068-A50A-35FE6273DA91}"/>
                </a:ext>
              </a:extLst>
            </p:cNvPr>
            <p:cNvSpPr txBox="1"/>
            <p:nvPr/>
          </p:nvSpPr>
          <p:spPr>
            <a:xfrm>
              <a:off x="7778006" y="5015003"/>
              <a:ext cx="856478" cy="301087"/>
            </a:xfrm>
            <a:prstGeom prst="rect">
              <a:avLst/>
            </a:prstGeom>
            <a:noFill/>
          </p:spPr>
          <p:txBody>
            <a:bodyPr wrap="square">
              <a:spAutoFit/>
            </a:bodyPr>
            <a:lstStyle/>
            <a:p>
              <a:r>
                <a:rPr lang="fr-FR" sz="1176" b="1" dirty="0">
                  <a:solidFill>
                    <a:schemeClr val="tx2">
                      <a:lumMod val="50000"/>
                    </a:schemeClr>
                  </a:solidFill>
                </a:rPr>
                <a:t>Task 4</a:t>
              </a:r>
            </a:p>
          </p:txBody>
        </p:sp>
        <p:sp>
          <p:nvSpPr>
            <p:cNvPr id="8" name="Rectangle 7">
              <a:extLst>
                <a:ext uri="{FF2B5EF4-FFF2-40B4-BE49-F238E27FC236}">
                  <a16:creationId xmlns:a16="http://schemas.microsoft.com/office/drawing/2014/main" id="{322C1416-E3C1-4D6A-B0A6-7FE194368F5A}"/>
                </a:ext>
              </a:extLst>
            </p:cNvPr>
            <p:cNvSpPr/>
            <p:nvPr/>
          </p:nvSpPr>
          <p:spPr bwMode="auto">
            <a:xfrm>
              <a:off x="653360" y="1333726"/>
              <a:ext cx="6666080" cy="536083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9" name="Graphic 8">
              <a:extLst>
                <a:ext uri="{FF2B5EF4-FFF2-40B4-BE49-F238E27FC236}">
                  <a16:creationId xmlns:a16="http://schemas.microsoft.com/office/drawing/2014/main" id="{CB1B966D-AF9A-4EF0-9835-0483AB7E511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0469" y="1654024"/>
              <a:ext cx="376369" cy="376369"/>
            </a:xfrm>
            <a:prstGeom prst="rect">
              <a:avLst/>
            </a:prstGeom>
          </p:spPr>
        </p:pic>
        <p:sp>
          <p:nvSpPr>
            <p:cNvPr id="10" name="TextBox 9">
              <a:extLst>
                <a:ext uri="{FF2B5EF4-FFF2-40B4-BE49-F238E27FC236}">
                  <a16:creationId xmlns:a16="http://schemas.microsoft.com/office/drawing/2014/main" id="{D96FF274-E51B-4E1F-8507-54D2A51A4832}"/>
                </a:ext>
              </a:extLst>
            </p:cNvPr>
            <p:cNvSpPr txBox="1"/>
            <p:nvPr/>
          </p:nvSpPr>
          <p:spPr>
            <a:xfrm>
              <a:off x="598455" y="1333727"/>
              <a:ext cx="856478" cy="301087"/>
            </a:xfrm>
            <a:prstGeom prst="rect">
              <a:avLst/>
            </a:prstGeom>
            <a:noFill/>
          </p:spPr>
          <p:txBody>
            <a:bodyPr wrap="square">
              <a:spAutoFit/>
            </a:bodyPr>
            <a:lstStyle/>
            <a:p>
              <a:r>
                <a:rPr lang="fr-FR" sz="1176" b="1" dirty="0">
                  <a:solidFill>
                    <a:schemeClr val="tx2">
                      <a:lumMod val="50000"/>
                    </a:schemeClr>
                  </a:solidFill>
                </a:rPr>
                <a:t>Task 1</a:t>
              </a:r>
            </a:p>
          </p:txBody>
        </p:sp>
        <p:sp>
          <p:nvSpPr>
            <p:cNvPr id="11" name="TextBox 10">
              <a:extLst>
                <a:ext uri="{FF2B5EF4-FFF2-40B4-BE49-F238E27FC236}">
                  <a16:creationId xmlns:a16="http://schemas.microsoft.com/office/drawing/2014/main" id="{98B7421D-D63E-4656-BDC8-0C3449580D1F}"/>
                </a:ext>
              </a:extLst>
            </p:cNvPr>
            <p:cNvSpPr txBox="1"/>
            <p:nvPr/>
          </p:nvSpPr>
          <p:spPr>
            <a:xfrm>
              <a:off x="1213392" y="1705411"/>
              <a:ext cx="1297732" cy="271554"/>
            </a:xfrm>
            <a:prstGeom prst="rect">
              <a:avLst/>
            </a:prstGeom>
            <a:noFill/>
          </p:spPr>
          <p:txBody>
            <a:bodyPr wrap="square">
              <a:spAutoFit/>
            </a:bodyPr>
            <a:lstStyle/>
            <a:p>
              <a:r>
                <a:rPr lang="fr-FR" sz="1176" b="1" dirty="0"/>
                <a:t>az104-09a-rg1</a:t>
              </a:r>
            </a:p>
          </p:txBody>
        </p:sp>
        <p:pic>
          <p:nvPicPr>
            <p:cNvPr id="12" name="Graphic 11">
              <a:extLst>
                <a:ext uri="{FF2B5EF4-FFF2-40B4-BE49-F238E27FC236}">
                  <a16:creationId xmlns:a16="http://schemas.microsoft.com/office/drawing/2014/main" id="{58411945-0D70-4324-A3A9-CCE9DB1C918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13222" y="2273912"/>
              <a:ext cx="354217" cy="354217"/>
            </a:xfrm>
            <a:prstGeom prst="rect">
              <a:avLst/>
            </a:prstGeom>
          </p:spPr>
        </p:pic>
        <p:sp>
          <p:nvSpPr>
            <p:cNvPr id="13" name="Rectangle 12">
              <a:extLst>
                <a:ext uri="{FF2B5EF4-FFF2-40B4-BE49-F238E27FC236}">
                  <a16:creationId xmlns:a16="http://schemas.microsoft.com/office/drawing/2014/main" id="{FB87317F-0C93-45F6-BA74-16E9E22E664F}"/>
                </a:ext>
              </a:extLst>
            </p:cNvPr>
            <p:cNvSpPr/>
            <p:nvPr/>
          </p:nvSpPr>
          <p:spPr bwMode="auto">
            <a:xfrm>
              <a:off x="840469" y="2070440"/>
              <a:ext cx="6207656" cy="4426216"/>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sp>
          <p:nvSpPr>
            <p:cNvPr id="14" name="TextBox 13">
              <a:extLst>
                <a:ext uri="{FF2B5EF4-FFF2-40B4-BE49-F238E27FC236}">
                  <a16:creationId xmlns:a16="http://schemas.microsoft.com/office/drawing/2014/main" id="{63F04105-0E47-4E9F-B134-28F9E79C739E}"/>
                </a:ext>
              </a:extLst>
            </p:cNvPr>
            <p:cNvSpPr txBox="1"/>
            <p:nvPr/>
          </p:nvSpPr>
          <p:spPr>
            <a:xfrm>
              <a:off x="1356983" y="2587554"/>
              <a:ext cx="1138696" cy="271554"/>
            </a:xfrm>
            <a:prstGeom prst="rect">
              <a:avLst/>
            </a:prstGeom>
            <a:noFill/>
          </p:spPr>
          <p:txBody>
            <a:bodyPr wrap="square">
              <a:spAutoFit/>
            </a:bodyPr>
            <a:lstStyle/>
            <a:p>
              <a:r>
                <a:rPr lang="fr-FR" sz="1176" b="1" dirty="0"/>
                <a:t>AppService</a:t>
              </a:r>
              <a:endParaRPr lang="fr-FR" sz="1176" dirty="0"/>
            </a:p>
          </p:txBody>
        </p:sp>
        <p:pic>
          <p:nvPicPr>
            <p:cNvPr id="15" name="Graphic 14">
              <a:extLst>
                <a:ext uri="{FF2B5EF4-FFF2-40B4-BE49-F238E27FC236}">
                  <a16:creationId xmlns:a16="http://schemas.microsoft.com/office/drawing/2014/main" id="{B63EA9C9-375B-4A34-BF70-78A9DDCA932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12762" y="2969632"/>
              <a:ext cx="309581" cy="309581"/>
            </a:xfrm>
            <a:prstGeom prst="rect">
              <a:avLst/>
            </a:prstGeom>
          </p:spPr>
        </p:pic>
        <p:sp>
          <p:nvSpPr>
            <p:cNvPr id="16" name="TextBox 15">
              <a:extLst>
                <a:ext uri="{FF2B5EF4-FFF2-40B4-BE49-F238E27FC236}">
                  <a16:creationId xmlns:a16="http://schemas.microsoft.com/office/drawing/2014/main" id="{FC928326-120B-4EE2-B11F-A95751CD5D80}"/>
                </a:ext>
              </a:extLst>
            </p:cNvPr>
            <p:cNvSpPr txBox="1"/>
            <p:nvPr/>
          </p:nvSpPr>
          <p:spPr>
            <a:xfrm>
              <a:off x="1381289" y="3015675"/>
              <a:ext cx="1279102" cy="271554"/>
            </a:xfrm>
            <a:prstGeom prst="rect">
              <a:avLst/>
            </a:prstGeom>
            <a:noFill/>
          </p:spPr>
          <p:txBody>
            <a:bodyPr wrap="square">
              <a:spAutoFit/>
            </a:bodyPr>
            <a:lstStyle/>
            <a:p>
              <a:r>
                <a:rPr lang="fr-FR" sz="1176" b="1" dirty="0"/>
                <a:t>Production slot</a:t>
              </a:r>
              <a:endParaRPr lang="fr-FR" sz="1176" dirty="0"/>
            </a:p>
          </p:txBody>
        </p:sp>
        <p:sp>
          <p:nvSpPr>
            <p:cNvPr id="17" name="Rectangle 16">
              <a:extLst>
                <a:ext uri="{FF2B5EF4-FFF2-40B4-BE49-F238E27FC236}">
                  <a16:creationId xmlns:a16="http://schemas.microsoft.com/office/drawing/2014/main" id="{5C2CC2F4-2830-43B8-B589-DFA8C8C4D625}"/>
                </a:ext>
              </a:extLst>
            </p:cNvPr>
            <p:cNvSpPr/>
            <p:nvPr/>
          </p:nvSpPr>
          <p:spPr bwMode="auto">
            <a:xfrm>
              <a:off x="931351" y="4527166"/>
              <a:ext cx="2378521" cy="1790081"/>
            </a:xfrm>
            <a:prstGeom prst="rect">
              <a:avLst/>
            </a:prstGeom>
            <a:solidFill>
              <a:schemeClr val="accent1">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18" name="Graphic 17">
              <a:extLst>
                <a:ext uri="{FF2B5EF4-FFF2-40B4-BE49-F238E27FC236}">
                  <a16:creationId xmlns:a16="http://schemas.microsoft.com/office/drawing/2014/main" id="{7BBAA281-25A1-46EA-9CC3-D236F83F494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34181" y="4740087"/>
              <a:ext cx="309581" cy="309581"/>
            </a:xfrm>
            <a:prstGeom prst="rect">
              <a:avLst/>
            </a:prstGeom>
          </p:spPr>
        </p:pic>
        <p:sp>
          <p:nvSpPr>
            <p:cNvPr id="19" name="TextBox 18">
              <a:extLst>
                <a:ext uri="{FF2B5EF4-FFF2-40B4-BE49-F238E27FC236}">
                  <a16:creationId xmlns:a16="http://schemas.microsoft.com/office/drawing/2014/main" id="{089BD551-836E-4527-92FC-485FFB4503CE}"/>
                </a:ext>
              </a:extLst>
            </p:cNvPr>
            <p:cNvSpPr txBox="1"/>
            <p:nvPr/>
          </p:nvSpPr>
          <p:spPr>
            <a:xfrm>
              <a:off x="1443763" y="4779596"/>
              <a:ext cx="1279102" cy="271554"/>
            </a:xfrm>
            <a:prstGeom prst="rect">
              <a:avLst/>
            </a:prstGeom>
            <a:noFill/>
          </p:spPr>
          <p:txBody>
            <a:bodyPr wrap="square">
              <a:spAutoFit/>
            </a:bodyPr>
            <a:lstStyle/>
            <a:p>
              <a:r>
                <a:rPr lang="fr-FR" sz="1176" b="1" dirty="0"/>
                <a:t>Staging slot</a:t>
              </a:r>
              <a:endParaRPr lang="fr-FR" sz="1176" dirty="0"/>
            </a:p>
          </p:txBody>
        </p:sp>
        <p:sp>
          <p:nvSpPr>
            <p:cNvPr id="20" name="TextBox 19">
              <a:extLst>
                <a:ext uri="{FF2B5EF4-FFF2-40B4-BE49-F238E27FC236}">
                  <a16:creationId xmlns:a16="http://schemas.microsoft.com/office/drawing/2014/main" id="{347E7F6D-8EFA-41AC-99D3-32AC1DBC8C3D}"/>
                </a:ext>
              </a:extLst>
            </p:cNvPr>
            <p:cNvSpPr txBox="1"/>
            <p:nvPr/>
          </p:nvSpPr>
          <p:spPr>
            <a:xfrm>
              <a:off x="898193" y="4478762"/>
              <a:ext cx="856478" cy="301087"/>
            </a:xfrm>
            <a:prstGeom prst="rect">
              <a:avLst/>
            </a:prstGeom>
            <a:noFill/>
          </p:spPr>
          <p:txBody>
            <a:bodyPr wrap="square">
              <a:spAutoFit/>
            </a:bodyPr>
            <a:lstStyle/>
            <a:p>
              <a:r>
                <a:rPr lang="fr-FR" sz="1176" b="1" dirty="0">
                  <a:solidFill>
                    <a:schemeClr val="tx2">
                      <a:lumMod val="50000"/>
                    </a:schemeClr>
                  </a:solidFill>
                </a:rPr>
                <a:t>Task 2</a:t>
              </a:r>
            </a:p>
          </p:txBody>
        </p:sp>
        <p:sp>
          <p:nvSpPr>
            <p:cNvPr id="21" name="Rectangle 20">
              <a:extLst>
                <a:ext uri="{FF2B5EF4-FFF2-40B4-BE49-F238E27FC236}">
                  <a16:creationId xmlns:a16="http://schemas.microsoft.com/office/drawing/2014/main" id="{34DF889C-285B-4E31-8A00-8718E73FAA07}"/>
                </a:ext>
              </a:extLst>
            </p:cNvPr>
            <p:cNvSpPr/>
            <p:nvPr/>
          </p:nvSpPr>
          <p:spPr bwMode="auto">
            <a:xfrm>
              <a:off x="1041809" y="5433805"/>
              <a:ext cx="2026048" cy="72714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22" name="Picture 21">
              <a:extLst>
                <a:ext uri="{FF2B5EF4-FFF2-40B4-BE49-F238E27FC236}">
                  <a16:creationId xmlns:a16="http://schemas.microsoft.com/office/drawing/2014/main" id="{685D6DBB-CD1D-4EF0-BAF8-DD823D6CDA52}"/>
                </a:ext>
              </a:extLst>
            </p:cNvPr>
            <p:cNvPicPr>
              <a:picLocks noChangeAspect="1"/>
            </p:cNvPicPr>
            <p:nvPr/>
          </p:nvPicPr>
          <p:blipFill>
            <a:blip r:embed="rId8"/>
            <a:stretch>
              <a:fillRect/>
            </a:stretch>
          </p:blipFill>
          <p:spPr>
            <a:xfrm>
              <a:off x="1168633" y="5701597"/>
              <a:ext cx="304487" cy="309829"/>
            </a:xfrm>
            <a:prstGeom prst="rect">
              <a:avLst/>
            </a:prstGeom>
          </p:spPr>
        </p:pic>
        <p:sp>
          <p:nvSpPr>
            <p:cNvPr id="23" name="TextBox 22">
              <a:extLst>
                <a:ext uri="{FF2B5EF4-FFF2-40B4-BE49-F238E27FC236}">
                  <a16:creationId xmlns:a16="http://schemas.microsoft.com/office/drawing/2014/main" id="{90E99CCC-F59D-4615-9B26-CD64C2B4DB78}"/>
                </a:ext>
              </a:extLst>
            </p:cNvPr>
            <p:cNvSpPr txBox="1"/>
            <p:nvPr/>
          </p:nvSpPr>
          <p:spPr>
            <a:xfrm>
              <a:off x="1493766" y="5724339"/>
              <a:ext cx="1279102" cy="271554"/>
            </a:xfrm>
            <a:prstGeom prst="rect">
              <a:avLst/>
            </a:prstGeom>
            <a:noFill/>
          </p:spPr>
          <p:txBody>
            <a:bodyPr wrap="square">
              <a:spAutoFit/>
            </a:bodyPr>
            <a:lstStyle/>
            <a:p>
              <a:r>
                <a:rPr lang="fr-FR" sz="1176" b="1" dirty="0"/>
                <a:t>Local git</a:t>
              </a:r>
              <a:endParaRPr lang="fr-FR" sz="1176" dirty="0"/>
            </a:p>
          </p:txBody>
        </p:sp>
        <p:sp>
          <p:nvSpPr>
            <p:cNvPr id="24" name="Rectangle 23">
              <a:extLst>
                <a:ext uri="{FF2B5EF4-FFF2-40B4-BE49-F238E27FC236}">
                  <a16:creationId xmlns:a16="http://schemas.microsoft.com/office/drawing/2014/main" id="{13C28BC8-C6C7-4E97-946E-65B8FD7B49FD}"/>
                </a:ext>
              </a:extLst>
            </p:cNvPr>
            <p:cNvSpPr/>
            <p:nvPr/>
          </p:nvSpPr>
          <p:spPr bwMode="auto">
            <a:xfrm>
              <a:off x="991481" y="4727791"/>
              <a:ext cx="2167258" cy="1509383"/>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sp>
          <p:nvSpPr>
            <p:cNvPr id="25" name="TextBox 24">
              <a:extLst>
                <a:ext uri="{FF2B5EF4-FFF2-40B4-BE49-F238E27FC236}">
                  <a16:creationId xmlns:a16="http://schemas.microsoft.com/office/drawing/2014/main" id="{095951D2-C602-49B2-8ED2-A35F63FF4C00}"/>
                </a:ext>
              </a:extLst>
            </p:cNvPr>
            <p:cNvSpPr txBox="1"/>
            <p:nvPr/>
          </p:nvSpPr>
          <p:spPr>
            <a:xfrm>
              <a:off x="997080" y="5403315"/>
              <a:ext cx="719805" cy="301087"/>
            </a:xfrm>
            <a:prstGeom prst="rect">
              <a:avLst/>
            </a:prstGeom>
            <a:noFill/>
          </p:spPr>
          <p:txBody>
            <a:bodyPr wrap="square">
              <a:spAutoFit/>
            </a:bodyPr>
            <a:lstStyle/>
            <a:p>
              <a:r>
                <a:rPr lang="fr-FR" sz="1176" b="1" dirty="0">
                  <a:solidFill>
                    <a:schemeClr val="tx2">
                      <a:lumMod val="50000"/>
                    </a:schemeClr>
                  </a:solidFill>
                </a:rPr>
                <a:t>Task 3</a:t>
              </a:r>
            </a:p>
          </p:txBody>
        </p:sp>
        <p:pic>
          <p:nvPicPr>
            <p:cNvPr id="26" name="Graphic 25">
              <a:extLst>
                <a:ext uri="{FF2B5EF4-FFF2-40B4-BE49-F238E27FC236}">
                  <a16:creationId xmlns:a16="http://schemas.microsoft.com/office/drawing/2014/main" id="{8692FDD0-655E-4B34-8157-77C337FE4FB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231964" y="5439563"/>
              <a:ext cx="600628" cy="600628"/>
            </a:xfrm>
            <a:prstGeom prst="rect">
              <a:avLst/>
            </a:prstGeom>
          </p:spPr>
        </p:pic>
        <p:pic>
          <p:nvPicPr>
            <p:cNvPr id="27" name="Picture 2">
              <a:extLst>
                <a:ext uri="{FF2B5EF4-FFF2-40B4-BE49-F238E27FC236}">
                  <a16:creationId xmlns:a16="http://schemas.microsoft.com/office/drawing/2014/main" id="{EBA3FAC2-CF9D-47F4-9D80-0EA53043A833}"/>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0859089" y="5430265"/>
              <a:ext cx="555213" cy="555213"/>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Arrow Connector 27">
              <a:extLst>
                <a:ext uri="{FF2B5EF4-FFF2-40B4-BE49-F238E27FC236}">
                  <a16:creationId xmlns:a16="http://schemas.microsoft.com/office/drawing/2014/main" id="{EB5065C7-C4A5-4653-95F9-5DE26F2A375E}"/>
                </a:ext>
              </a:extLst>
            </p:cNvPr>
            <p:cNvCxnSpPr/>
            <p:nvPr/>
          </p:nvCxnSpPr>
          <p:spPr>
            <a:xfrm flipH="1">
              <a:off x="8972296" y="5739877"/>
              <a:ext cx="173464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15C6FC89-B470-4792-9782-D0E554CCBCB1}"/>
                </a:ext>
              </a:extLst>
            </p:cNvPr>
            <p:cNvSpPr txBox="1"/>
            <p:nvPr/>
          </p:nvSpPr>
          <p:spPr>
            <a:xfrm>
              <a:off x="8972295" y="5813896"/>
              <a:ext cx="1836465" cy="452590"/>
            </a:xfrm>
            <a:prstGeom prst="rect">
              <a:avLst/>
            </a:prstGeom>
            <a:noFill/>
          </p:spPr>
          <p:txBody>
            <a:bodyPr wrap="square">
              <a:spAutoFit/>
            </a:bodyPr>
            <a:lstStyle/>
            <a:p>
              <a:pPr algn="ctr"/>
              <a:r>
                <a:rPr lang="fr-FR" sz="1176" b="1" dirty="0"/>
                <a:t>php-docs-hello-world</a:t>
              </a:r>
            </a:p>
            <a:p>
              <a:pPr algn="ctr"/>
              <a:r>
                <a:rPr lang="fr-FR" sz="1176" b="1" dirty="0"/>
                <a:t>code</a:t>
              </a:r>
              <a:endParaRPr lang="fr-FR" sz="1176" dirty="0"/>
            </a:p>
          </p:txBody>
        </p:sp>
        <p:cxnSp>
          <p:nvCxnSpPr>
            <p:cNvPr id="30" name="Straight Arrow Connector 29">
              <a:extLst>
                <a:ext uri="{FF2B5EF4-FFF2-40B4-BE49-F238E27FC236}">
                  <a16:creationId xmlns:a16="http://schemas.microsoft.com/office/drawing/2014/main" id="{594ED68B-BEC0-4215-87FB-8F5F54DBAB0A}"/>
                </a:ext>
              </a:extLst>
            </p:cNvPr>
            <p:cNvCxnSpPr>
              <a:cxnSpLocks/>
            </p:cNvCxnSpPr>
            <p:nvPr/>
          </p:nvCxnSpPr>
          <p:spPr>
            <a:xfrm flipH="1">
              <a:off x="2524045" y="5797376"/>
              <a:ext cx="5450643"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1199704D-1EB4-4240-855D-D23F0D655975}"/>
                </a:ext>
              </a:extLst>
            </p:cNvPr>
            <p:cNvSpPr txBox="1"/>
            <p:nvPr/>
          </p:nvSpPr>
          <p:spPr>
            <a:xfrm>
              <a:off x="4553944" y="5324762"/>
              <a:ext cx="1836465" cy="452590"/>
            </a:xfrm>
            <a:prstGeom prst="rect">
              <a:avLst/>
            </a:prstGeom>
            <a:noFill/>
          </p:spPr>
          <p:txBody>
            <a:bodyPr wrap="square">
              <a:spAutoFit/>
            </a:bodyPr>
            <a:lstStyle/>
            <a:p>
              <a:pPr algn="ctr"/>
              <a:r>
                <a:rPr lang="fr-FR" sz="1176" b="1" dirty="0"/>
                <a:t>php-docs-hello-world</a:t>
              </a:r>
            </a:p>
            <a:p>
              <a:pPr algn="ctr"/>
              <a:r>
                <a:rPr lang="fr-FR" sz="1176" b="1" dirty="0"/>
                <a:t>code</a:t>
              </a:r>
              <a:endParaRPr lang="fr-FR" sz="1176" dirty="0"/>
            </a:p>
          </p:txBody>
        </p:sp>
        <p:sp>
          <p:nvSpPr>
            <p:cNvPr id="32" name="Rectangle 31">
              <a:extLst>
                <a:ext uri="{FF2B5EF4-FFF2-40B4-BE49-F238E27FC236}">
                  <a16:creationId xmlns:a16="http://schemas.microsoft.com/office/drawing/2014/main" id="{DC1BE8D3-F68E-46F5-BD09-1504C17EC056}"/>
                </a:ext>
              </a:extLst>
            </p:cNvPr>
            <p:cNvSpPr/>
            <p:nvPr/>
          </p:nvSpPr>
          <p:spPr bwMode="auto">
            <a:xfrm>
              <a:off x="931350" y="3405018"/>
              <a:ext cx="2378521" cy="991924"/>
            </a:xfrm>
            <a:prstGeom prst="rect">
              <a:avLst/>
            </a:prstGeom>
            <a:solidFill>
              <a:schemeClr val="accent1">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ea typeface="Segoe UI" pitchFamily="34" charset="0"/>
                <a:cs typeface="Segoe UI" pitchFamily="34" charset="0"/>
              </a:endParaRPr>
            </a:p>
          </p:txBody>
        </p:sp>
        <p:sp>
          <p:nvSpPr>
            <p:cNvPr id="33" name="Arrow: Up-Down 32">
              <a:extLst>
                <a:ext uri="{FF2B5EF4-FFF2-40B4-BE49-F238E27FC236}">
                  <a16:creationId xmlns:a16="http://schemas.microsoft.com/office/drawing/2014/main" id="{DB6B7FC3-1911-4971-ABBA-1CE38212965A}"/>
                </a:ext>
              </a:extLst>
            </p:cNvPr>
            <p:cNvSpPr/>
            <p:nvPr/>
          </p:nvSpPr>
          <p:spPr bwMode="auto">
            <a:xfrm>
              <a:off x="1689155" y="3487854"/>
              <a:ext cx="454550" cy="825851"/>
            </a:xfrm>
            <a:prstGeom prst="upDownArrow">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solidFill>
                  <a:sysClr val="windowText" lastClr="000000"/>
                </a:solidFill>
                <a:ea typeface="Segoe UI" pitchFamily="34" charset="0"/>
                <a:cs typeface="Segoe UI" pitchFamily="34" charset="0"/>
              </a:endParaRPr>
            </a:p>
          </p:txBody>
        </p:sp>
        <p:sp>
          <p:nvSpPr>
            <p:cNvPr id="34" name="TextBox 33">
              <a:extLst>
                <a:ext uri="{FF2B5EF4-FFF2-40B4-BE49-F238E27FC236}">
                  <a16:creationId xmlns:a16="http://schemas.microsoft.com/office/drawing/2014/main" id="{BE01FD16-E0CA-45E9-9D4B-8F4A63400CF9}"/>
                </a:ext>
              </a:extLst>
            </p:cNvPr>
            <p:cNvSpPr txBox="1"/>
            <p:nvPr/>
          </p:nvSpPr>
          <p:spPr>
            <a:xfrm>
              <a:off x="894052" y="3407836"/>
              <a:ext cx="856478" cy="301087"/>
            </a:xfrm>
            <a:prstGeom prst="rect">
              <a:avLst/>
            </a:prstGeom>
            <a:noFill/>
          </p:spPr>
          <p:txBody>
            <a:bodyPr wrap="square">
              <a:spAutoFit/>
            </a:bodyPr>
            <a:lstStyle/>
            <a:p>
              <a:r>
                <a:rPr lang="fr-FR" sz="1176" b="1" dirty="0">
                  <a:solidFill>
                    <a:schemeClr val="tx2">
                      <a:lumMod val="50000"/>
                    </a:schemeClr>
                  </a:solidFill>
                </a:rPr>
                <a:t>Task 5</a:t>
              </a:r>
            </a:p>
          </p:txBody>
        </p:sp>
        <p:sp>
          <p:nvSpPr>
            <p:cNvPr id="35" name="TextBox 34">
              <a:extLst>
                <a:ext uri="{FF2B5EF4-FFF2-40B4-BE49-F238E27FC236}">
                  <a16:creationId xmlns:a16="http://schemas.microsoft.com/office/drawing/2014/main" id="{6E291283-0C0B-46C3-A9D4-25B0D9FE3EA4}"/>
                </a:ext>
              </a:extLst>
            </p:cNvPr>
            <p:cNvSpPr txBox="1"/>
            <p:nvPr/>
          </p:nvSpPr>
          <p:spPr>
            <a:xfrm>
              <a:off x="2153605" y="3670661"/>
              <a:ext cx="1118968" cy="452590"/>
            </a:xfrm>
            <a:prstGeom prst="rect">
              <a:avLst/>
            </a:prstGeom>
            <a:noFill/>
          </p:spPr>
          <p:txBody>
            <a:bodyPr wrap="square">
              <a:spAutoFit/>
            </a:bodyPr>
            <a:lstStyle/>
            <a:p>
              <a:r>
                <a:rPr lang="fr-FR" sz="1176" b="1" dirty="0"/>
                <a:t>Swap the staging slot</a:t>
              </a:r>
              <a:endParaRPr lang="fr-FR" sz="1176" dirty="0"/>
            </a:p>
          </p:txBody>
        </p:sp>
        <p:sp>
          <p:nvSpPr>
            <p:cNvPr id="36" name="Rectangle 35">
              <a:extLst>
                <a:ext uri="{FF2B5EF4-FFF2-40B4-BE49-F238E27FC236}">
                  <a16:creationId xmlns:a16="http://schemas.microsoft.com/office/drawing/2014/main" id="{6EFF1086-3D20-4090-AEA5-1FB7C665BAEC}"/>
                </a:ext>
              </a:extLst>
            </p:cNvPr>
            <p:cNvSpPr/>
            <p:nvPr/>
          </p:nvSpPr>
          <p:spPr bwMode="auto">
            <a:xfrm>
              <a:off x="4241366" y="3151726"/>
              <a:ext cx="2378521" cy="954523"/>
            </a:xfrm>
            <a:prstGeom prst="rect">
              <a:avLst/>
            </a:prstGeom>
            <a:solidFill>
              <a:schemeClr val="accent1">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ea typeface="Segoe UI" pitchFamily="34" charset="0"/>
                <a:cs typeface="Segoe UI" pitchFamily="34" charset="0"/>
              </a:endParaRPr>
            </a:p>
          </p:txBody>
        </p:sp>
        <p:sp>
          <p:nvSpPr>
            <p:cNvPr id="37" name="TextBox 36">
              <a:extLst>
                <a:ext uri="{FF2B5EF4-FFF2-40B4-BE49-F238E27FC236}">
                  <a16:creationId xmlns:a16="http://schemas.microsoft.com/office/drawing/2014/main" id="{1CD0EDE2-F49B-479F-A3FF-9F88132A69A3}"/>
                </a:ext>
              </a:extLst>
            </p:cNvPr>
            <p:cNvSpPr txBox="1"/>
            <p:nvPr/>
          </p:nvSpPr>
          <p:spPr>
            <a:xfrm>
              <a:off x="4241365" y="3154544"/>
              <a:ext cx="856478" cy="301087"/>
            </a:xfrm>
            <a:prstGeom prst="rect">
              <a:avLst/>
            </a:prstGeom>
            <a:noFill/>
          </p:spPr>
          <p:txBody>
            <a:bodyPr wrap="square">
              <a:spAutoFit/>
            </a:bodyPr>
            <a:lstStyle/>
            <a:p>
              <a:r>
                <a:rPr lang="fr-FR" sz="1176" b="1" dirty="0">
                  <a:solidFill>
                    <a:schemeClr val="tx2">
                      <a:lumMod val="50000"/>
                    </a:schemeClr>
                  </a:solidFill>
                </a:rPr>
                <a:t>Task 6</a:t>
              </a:r>
            </a:p>
          </p:txBody>
        </p:sp>
        <p:pic>
          <p:nvPicPr>
            <p:cNvPr id="38" name="Graphic 37">
              <a:extLst>
                <a:ext uri="{FF2B5EF4-FFF2-40B4-BE49-F238E27FC236}">
                  <a16:creationId xmlns:a16="http://schemas.microsoft.com/office/drawing/2014/main" id="{8776E298-2F7F-4996-B5A3-6F05BD97980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210566" y="2204827"/>
              <a:ext cx="485706" cy="485706"/>
            </a:xfrm>
            <a:prstGeom prst="rect">
              <a:avLst/>
            </a:prstGeom>
          </p:spPr>
        </p:pic>
        <p:sp>
          <p:nvSpPr>
            <p:cNvPr id="39" name="TextBox 38">
              <a:extLst>
                <a:ext uri="{FF2B5EF4-FFF2-40B4-BE49-F238E27FC236}">
                  <a16:creationId xmlns:a16="http://schemas.microsoft.com/office/drawing/2014/main" id="{FFD3C7CA-25A8-4DBB-AFDA-F1DE92FEEDB0}"/>
                </a:ext>
              </a:extLst>
            </p:cNvPr>
            <p:cNvSpPr txBox="1"/>
            <p:nvPr/>
          </p:nvSpPr>
          <p:spPr>
            <a:xfrm>
              <a:off x="4700119" y="2683544"/>
              <a:ext cx="1419508" cy="271554"/>
            </a:xfrm>
            <a:prstGeom prst="rect">
              <a:avLst/>
            </a:prstGeom>
            <a:noFill/>
          </p:spPr>
          <p:txBody>
            <a:bodyPr wrap="square">
              <a:spAutoFit/>
            </a:bodyPr>
            <a:lstStyle/>
            <a:p>
              <a:r>
                <a:rPr lang="fr-FR" sz="1176" b="1" dirty="0"/>
                <a:t>AppServiceplan</a:t>
              </a:r>
              <a:endParaRPr lang="fr-FR" sz="1176" dirty="0"/>
            </a:p>
          </p:txBody>
        </p:sp>
        <p:pic>
          <p:nvPicPr>
            <p:cNvPr id="40" name="Picture 39">
              <a:extLst>
                <a:ext uri="{FF2B5EF4-FFF2-40B4-BE49-F238E27FC236}">
                  <a16:creationId xmlns:a16="http://schemas.microsoft.com/office/drawing/2014/main" id="{42F640E5-829A-4EE9-A0F1-61FF359341B6}"/>
                </a:ext>
              </a:extLst>
            </p:cNvPr>
            <p:cNvPicPr>
              <a:picLocks noChangeAspect="1"/>
            </p:cNvPicPr>
            <p:nvPr/>
          </p:nvPicPr>
          <p:blipFill>
            <a:blip r:embed="rId14"/>
            <a:stretch>
              <a:fillRect/>
            </a:stretch>
          </p:blipFill>
          <p:spPr>
            <a:xfrm>
              <a:off x="5241605" y="3368931"/>
              <a:ext cx="326822" cy="354835"/>
            </a:xfrm>
            <a:prstGeom prst="rect">
              <a:avLst/>
            </a:prstGeom>
          </p:spPr>
        </p:pic>
        <p:sp>
          <p:nvSpPr>
            <p:cNvPr id="41" name="TextBox 40">
              <a:extLst>
                <a:ext uri="{FF2B5EF4-FFF2-40B4-BE49-F238E27FC236}">
                  <a16:creationId xmlns:a16="http://schemas.microsoft.com/office/drawing/2014/main" id="{8B6E3248-0D0E-4925-AF98-AA15ACBD0587}"/>
                </a:ext>
              </a:extLst>
            </p:cNvPr>
            <p:cNvSpPr txBox="1"/>
            <p:nvPr/>
          </p:nvSpPr>
          <p:spPr>
            <a:xfrm>
              <a:off x="4868580" y="3712147"/>
              <a:ext cx="1419508" cy="271554"/>
            </a:xfrm>
            <a:prstGeom prst="rect">
              <a:avLst/>
            </a:prstGeom>
            <a:noFill/>
          </p:spPr>
          <p:txBody>
            <a:bodyPr wrap="square">
              <a:spAutoFit/>
            </a:bodyPr>
            <a:lstStyle/>
            <a:p>
              <a:r>
                <a:rPr lang="fr-FR" sz="1176" b="1" dirty="0"/>
                <a:t>Autoscale rule</a:t>
              </a:r>
              <a:endParaRPr lang="fr-FR" sz="1176" dirty="0"/>
            </a:p>
          </p:txBody>
        </p:sp>
        <p:cxnSp>
          <p:nvCxnSpPr>
            <p:cNvPr id="42" name="Straight Arrow Connector 41">
              <a:extLst>
                <a:ext uri="{FF2B5EF4-FFF2-40B4-BE49-F238E27FC236}">
                  <a16:creationId xmlns:a16="http://schemas.microsoft.com/office/drawing/2014/main" id="{3FB13A23-EDA8-49F6-A7D4-BAED017CC4B7}"/>
                </a:ext>
              </a:extLst>
            </p:cNvPr>
            <p:cNvCxnSpPr>
              <a:cxnSpLocks/>
            </p:cNvCxnSpPr>
            <p:nvPr/>
          </p:nvCxnSpPr>
          <p:spPr>
            <a:xfrm>
              <a:off x="5392949" y="2911212"/>
              <a:ext cx="0" cy="3993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60906314"/>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FF64B-7715-4208-AD5E-FB08164F194B}"/>
              </a:ext>
            </a:extLst>
          </p:cNvPr>
          <p:cNvSpPr>
            <a:spLocks noGrp="1"/>
          </p:cNvSpPr>
          <p:nvPr>
            <p:ph type="title"/>
          </p:nvPr>
        </p:nvSpPr>
        <p:spPr>
          <a:xfrm>
            <a:off x="465138" y="632779"/>
            <a:ext cx="11533187" cy="430887"/>
          </a:xfrm>
        </p:spPr>
        <p:txBody>
          <a:bodyPr/>
          <a:lstStyle/>
          <a:p>
            <a:pPr>
              <a:lnSpc>
                <a:spcPct val="100000"/>
              </a:lnSpc>
            </a:pPr>
            <a:r>
              <a:rPr lang="en-US" spc="0" dirty="0"/>
              <a:t>Lab 09b – Implement Azure Container Instances</a:t>
            </a:r>
          </a:p>
        </p:txBody>
      </p:sp>
      <p:sp>
        <p:nvSpPr>
          <p:cNvPr id="3" name="Text Placeholder 2">
            <a:extLst>
              <a:ext uri="{FF2B5EF4-FFF2-40B4-BE49-F238E27FC236}">
                <a16:creationId xmlns:a16="http://schemas.microsoft.com/office/drawing/2014/main" id="{4943E2BF-E643-416A-879B-EBFC578CED04}"/>
              </a:ext>
            </a:extLst>
          </p:cNvPr>
          <p:cNvSpPr txBox="1">
            <a:spLocks/>
          </p:cNvSpPr>
          <p:nvPr/>
        </p:nvSpPr>
        <p:spPr>
          <a:xfrm>
            <a:off x="427038" y="1537495"/>
            <a:ext cx="10977562" cy="1600438"/>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Lab scenario</a:t>
            </a:r>
          </a:p>
          <a:p>
            <a:r>
              <a:rPr lang="en-US" sz="2000" spc="0" dirty="0">
                <a:solidFill>
                  <a:schemeClr val="tx1"/>
                </a:solidFill>
                <a:latin typeface="+mn-lt"/>
                <a:cs typeface="Segoe UI Semilight"/>
              </a:rPr>
              <a:t>Contoso wants to find a new platform for its virtualized workloads. You identified several container images that can be leveraged to accomplish this objective. Since you want to minimize container management, you plan to evaluate the use of Azure Container Instances for deployment of Docker images</a:t>
            </a:r>
            <a:endParaRPr lang="en-US" sz="2000" spc="0" dirty="0">
              <a:solidFill>
                <a:schemeClr val="tx1"/>
              </a:solidFill>
              <a:latin typeface="+mn-lt"/>
            </a:endParaRPr>
          </a:p>
        </p:txBody>
      </p:sp>
      <p:sp>
        <p:nvSpPr>
          <p:cNvPr id="4" name="Text Placeholder 2">
            <a:extLst>
              <a:ext uri="{FF2B5EF4-FFF2-40B4-BE49-F238E27FC236}">
                <a16:creationId xmlns:a16="http://schemas.microsoft.com/office/drawing/2014/main" id="{CAEAAA1D-A698-4EFA-BD17-D62F22A009C1}"/>
              </a:ext>
            </a:extLst>
          </p:cNvPr>
          <p:cNvSpPr txBox="1">
            <a:spLocks/>
          </p:cNvSpPr>
          <p:nvPr/>
        </p:nvSpPr>
        <p:spPr>
          <a:xfrm>
            <a:off x="427038" y="3411753"/>
            <a:ext cx="11582400" cy="369332"/>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Objectives</a:t>
            </a:r>
          </a:p>
        </p:txBody>
      </p:sp>
      <p:sp>
        <p:nvSpPr>
          <p:cNvPr id="12" name="Rectangle 11">
            <a:extLst>
              <a:ext uri="{FF2B5EF4-FFF2-40B4-BE49-F238E27FC236}">
                <a16:creationId xmlns:a16="http://schemas.microsoft.com/office/drawing/2014/main" id="{D7CB412E-13F0-4DAC-B2FD-C1B25454E0BD}"/>
              </a:ext>
            </a:extLst>
          </p:cNvPr>
          <p:cNvSpPr/>
          <p:nvPr/>
        </p:nvSpPr>
        <p:spPr bwMode="auto">
          <a:xfrm>
            <a:off x="427036" y="3848100"/>
            <a:ext cx="5714259" cy="1609344"/>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400" dirty="0">
                <a:solidFill>
                  <a:schemeClr val="tx2">
                    <a:lumMod val="50000"/>
                  </a:schemeClr>
                </a:solidFill>
                <a:latin typeface="+mj-lt"/>
                <a:cs typeface="Segoe UI Semilight"/>
              </a:rPr>
              <a:t>Task 1:</a:t>
            </a:r>
            <a:br>
              <a:rPr lang="en-US" sz="2000" dirty="0">
                <a:solidFill>
                  <a:schemeClr val="tx1"/>
                </a:solidFill>
                <a:cs typeface="Segoe UI Semilight"/>
              </a:rPr>
            </a:br>
            <a:r>
              <a:rPr lang="en-US" sz="2000" dirty="0">
                <a:solidFill>
                  <a:schemeClr val="tx1"/>
                </a:solidFill>
                <a:cs typeface="Segoe UI Semilight"/>
              </a:rPr>
              <a:t>Deploy a Docker image by using the Azure Container Instance</a:t>
            </a:r>
          </a:p>
        </p:txBody>
      </p:sp>
      <p:sp>
        <p:nvSpPr>
          <p:cNvPr id="13" name="Rectangle 12">
            <a:extLst>
              <a:ext uri="{FF2B5EF4-FFF2-40B4-BE49-F238E27FC236}">
                <a16:creationId xmlns:a16="http://schemas.microsoft.com/office/drawing/2014/main" id="{2B74F646-1BB1-4866-AE6C-684B4F4C2A19}"/>
              </a:ext>
            </a:extLst>
          </p:cNvPr>
          <p:cNvSpPr/>
          <p:nvPr/>
        </p:nvSpPr>
        <p:spPr bwMode="auto">
          <a:xfrm>
            <a:off x="6295177" y="3848100"/>
            <a:ext cx="5714259" cy="1609344"/>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400" dirty="0">
                <a:solidFill>
                  <a:schemeClr val="tx2">
                    <a:lumMod val="50000"/>
                  </a:schemeClr>
                </a:solidFill>
                <a:latin typeface="+mj-lt"/>
                <a:cs typeface="Segoe UI Semilight"/>
              </a:rPr>
              <a:t>Task 2:</a:t>
            </a:r>
            <a:br>
              <a:rPr lang="en-US" sz="2200" dirty="0">
                <a:solidFill>
                  <a:schemeClr val="tx1"/>
                </a:solidFill>
                <a:cs typeface="Segoe UI Semilight"/>
              </a:rPr>
            </a:br>
            <a:r>
              <a:rPr lang="en-US" sz="2000" dirty="0">
                <a:solidFill>
                  <a:schemeClr val="tx1"/>
                </a:solidFill>
                <a:cs typeface="Segoe UI Semilight"/>
              </a:rPr>
              <a:t>Review the functionality of the Azure</a:t>
            </a:r>
            <a:br>
              <a:rPr lang="en-US" sz="2000" dirty="0">
                <a:solidFill>
                  <a:schemeClr val="tx1"/>
                </a:solidFill>
                <a:cs typeface="Segoe UI Semilight"/>
              </a:rPr>
            </a:br>
            <a:r>
              <a:rPr lang="en-US" sz="2000" dirty="0">
                <a:solidFill>
                  <a:schemeClr val="tx1"/>
                </a:solidFill>
                <a:cs typeface="Segoe UI Semilight"/>
              </a:rPr>
              <a:t>Container Instance</a:t>
            </a:r>
          </a:p>
        </p:txBody>
      </p:sp>
      <p:sp>
        <p:nvSpPr>
          <p:cNvPr id="5" name="Text Placeholder 2">
            <a:extLst>
              <a:ext uri="{FF2B5EF4-FFF2-40B4-BE49-F238E27FC236}">
                <a16:creationId xmlns:a16="http://schemas.microsoft.com/office/drawing/2014/main" id="{9793AA3D-2C36-4BAD-B7EE-86044295246B}"/>
              </a:ext>
            </a:extLst>
          </p:cNvPr>
          <p:cNvSpPr txBox="1">
            <a:spLocks/>
          </p:cNvSpPr>
          <p:nvPr/>
        </p:nvSpPr>
        <p:spPr>
          <a:xfrm>
            <a:off x="8251931" y="6126805"/>
            <a:ext cx="3409232"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cs typeface="Segoe UI Semilight"/>
              </a:rPr>
              <a:t>Next slide for an architecture diagram </a:t>
            </a:r>
          </a:p>
        </p:txBody>
      </p:sp>
      <p:sp>
        <p:nvSpPr>
          <p:cNvPr id="6" name="arrow_15">
            <a:extLst>
              <a:ext uri="{FF2B5EF4-FFF2-40B4-BE49-F238E27FC236}">
                <a16:creationId xmlns:a16="http://schemas.microsoft.com/office/drawing/2014/main" id="{BC4D0DD0-166B-4347-82EA-C40693C2E6F5}"/>
              </a:ext>
              <a:ext uri="{C183D7F6-B498-43B3-948B-1728B52AA6E4}">
                <adec:decorative xmlns:adec="http://schemas.microsoft.com/office/drawing/2017/decorative" val="1"/>
              </a:ext>
            </a:extLst>
          </p:cNvPr>
          <p:cNvSpPr>
            <a:spLocks noChangeAspect="1" noEditPoints="1"/>
          </p:cNvSpPr>
          <p:nvPr/>
        </p:nvSpPr>
        <p:spPr bwMode="auto">
          <a:xfrm>
            <a:off x="11784017" y="6137463"/>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88807025"/>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E2FD1-4409-4A36-8762-91B1800FD6C9}"/>
              </a:ext>
            </a:extLst>
          </p:cNvPr>
          <p:cNvSpPr>
            <a:spLocks noGrp="1"/>
          </p:cNvSpPr>
          <p:nvPr>
            <p:ph type="title"/>
          </p:nvPr>
        </p:nvSpPr>
        <p:spPr/>
        <p:txBody>
          <a:bodyPr/>
          <a:lstStyle/>
          <a:p>
            <a:r>
              <a:rPr lang="en-US" dirty="0"/>
              <a:t>Lab 09b – Architecture diagram</a:t>
            </a:r>
          </a:p>
        </p:txBody>
      </p:sp>
      <p:sp>
        <p:nvSpPr>
          <p:cNvPr id="4" name="Rectangle 3">
            <a:extLst>
              <a:ext uri="{FF2B5EF4-FFF2-40B4-BE49-F238E27FC236}">
                <a16:creationId xmlns:a16="http://schemas.microsoft.com/office/drawing/2014/main" id="{0B70CEBF-10DF-4116-9A6C-B1A6743F715D}"/>
              </a:ext>
              <a:ext uri="{C183D7F6-B498-43B3-948B-1728B52AA6E4}">
                <adec:decorative xmlns:adec="http://schemas.microsoft.com/office/drawing/2017/decorative" val="1"/>
              </a:ext>
            </a:extLst>
          </p:cNvPr>
          <p:cNvSpPr/>
          <p:nvPr/>
        </p:nvSpPr>
        <p:spPr bwMode="auto">
          <a:xfrm>
            <a:off x="427038" y="1192213"/>
            <a:ext cx="11582399" cy="5169533"/>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grpSp>
        <p:nvGrpSpPr>
          <p:cNvPr id="5" name="Group 4" descr="Architecture diagram of the detailed lab steps. ">
            <a:extLst>
              <a:ext uri="{FF2B5EF4-FFF2-40B4-BE49-F238E27FC236}">
                <a16:creationId xmlns:a16="http://schemas.microsoft.com/office/drawing/2014/main" id="{97591621-3A3F-425D-9E41-2EFDBC297BCD}"/>
              </a:ext>
            </a:extLst>
          </p:cNvPr>
          <p:cNvGrpSpPr/>
          <p:nvPr/>
        </p:nvGrpSpPr>
        <p:grpSpPr>
          <a:xfrm>
            <a:off x="3159498" y="2458880"/>
            <a:ext cx="5431979" cy="2333953"/>
            <a:chOff x="3369223" y="2358212"/>
            <a:chExt cx="5431979" cy="2333953"/>
          </a:xfrm>
        </p:grpSpPr>
        <p:sp>
          <p:nvSpPr>
            <p:cNvPr id="6" name="Rectangle 5">
              <a:extLst>
                <a:ext uri="{FF2B5EF4-FFF2-40B4-BE49-F238E27FC236}">
                  <a16:creationId xmlns:a16="http://schemas.microsoft.com/office/drawing/2014/main" id="{1FD8EA86-AD40-47EC-9244-B144F6CD3EA8}"/>
                </a:ext>
              </a:extLst>
            </p:cNvPr>
            <p:cNvSpPr/>
            <p:nvPr/>
          </p:nvSpPr>
          <p:spPr bwMode="auto">
            <a:xfrm>
              <a:off x="3424128" y="2358212"/>
              <a:ext cx="2117408" cy="233395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7" name="Graphic 6">
              <a:extLst>
                <a:ext uri="{FF2B5EF4-FFF2-40B4-BE49-F238E27FC236}">
                  <a16:creationId xmlns:a16="http://schemas.microsoft.com/office/drawing/2014/main" id="{8C6149DF-3D9E-4A54-8733-65861FF542D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11238" y="2678509"/>
              <a:ext cx="376369" cy="376369"/>
            </a:xfrm>
            <a:prstGeom prst="rect">
              <a:avLst/>
            </a:prstGeom>
          </p:spPr>
        </p:pic>
        <p:sp>
          <p:nvSpPr>
            <p:cNvPr id="8" name="TextBox 7">
              <a:extLst>
                <a:ext uri="{FF2B5EF4-FFF2-40B4-BE49-F238E27FC236}">
                  <a16:creationId xmlns:a16="http://schemas.microsoft.com/office/drawing/2014/main" id="{964B6EAA-3AF6-4A03-A39D-927322A7CA21}"/>
                </a:ext>
              </a:extLst>
            </p:cNvPr>
            <p:cNvSpPr txBox="1"/>
            <p:nvPr/>
          </p:nvSpPr>
          <p:spPr>
            <a:xfrm>
              <a:off x="3369223" y="2358212"/>
              <a:ext cx="856478" cy="271554"/>
            </a:xfrm>
            <a:prstGeom prst="rect">
              <a:avLst/>
            </a:prstGeom>
            <a:noFill/>
          </p:spPr>
          <p:txBody>
            <a:bodyPr wrap="square">
              <a:spAutoFit/>
            </a:bodyPr>
            <a:lstStyle/>
            <a:p>
              <a:r>
                <a:rPr lang="fr-FR" sz="1176" b="1" dirty="0">
                  <a:solidFill>
                    <a:schemeClr val="tx2">
                      <a:lumMod val="50000"/>
                    </a:schemeClr>
                  </a:solidFill>
                </a:rPr>
                <a:t>Task 1</a:t>
              </a:r>
            </a:p>
          </p:txBody>
        </p:sp>
        <p:sp>
          <p:nvSpPr>
            <p:cNvPr id="9" name="TextBox 8">
              <a:extLst>
                <a:ext uri="{FF2B5EF4-FFF2-40B4-BE49-F238E27FC236}">
                  <a16:creationId xmlns:a16="http://schemas.microsoft.com/office/drawing/2014/main" id="{0ADC8DFE-D653-407E-8042-4041C0529C48}"/>
                </a:ext>
              </a:extLst>
            </p:cNvPr>
            <p:cNvSpPr txBox="1"/>
            <p:nvPr/>
          </p:nvSpPr>
          <p:spPr>
            <a:xfrm>
              <a:off x="3984161" y="2729896"/>
              <a:ext cx="1297732" cy="271554"/>
            </a:xfrm>
            <a:prstGeom prst="rect">
              <a:avLst/>
            </a:prstGeom>
            <a:noFill/>
          </p:spPr>
          <p:txBody>
            <a:bodyPr wrap="square">
              <a:spAutoFit/>
            </a:bodyPr>
            <a:lstStyle/>
            <a:p>
              <a:r>
                <a:rPr lang="fr-FR" sz="1176" b="1" dirty="0"/>
                <a:t>az104-09b-rg1</a:t>
              </a:r>
            </a:p>
          </p:txBody>
        </p:sp>
        <p:sp>
          <p:nvSpPr>
            <p:cNvPr id="10" name="Rectangle 9">
              <a:extLst>
                <a:ext uri="{FF2B5EF4-FFF2-40B4-BE49-F238E27FC236}">
                  <a16:creationId xmlns:a16="http://schemas.microsoft.com/office/drawing/2014/main" id="{E6D905A3-7CA4-47CA-A4EE-6D0F504E3B9B}"/>
                </a:ext>
              </a:extLst>
            </p:cNvPr>
            <p:cNvSpPr/>
            <p:nvPr/>
          </p:nvSpPr>
          <p:spPr bwMode="auto">
            <a:xfrm>
              <a:off x="3611238" y="3094924"/>
              <a:ext cx="1670655" cy="121305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pic>
          <p:nvPicPr>
            <p:cNvPr id="11" name="Graphic 10">
              <a:extLst>
                <a:ext uri="{FF2B5EF4-FFF2-40B4-BE49-F238E27FC236}">
                  <a16:creationId xmlns:a16="http://schemas.microsoft.com/office/drawing/2014/main" id="{1B9FA2DE-4628-43D8-BEA7-295BA2207AA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25701" y="3220144"/>
              <a:ext cx="464186" cy="464186"/>
            </a:xfrm>
            <a:prstGeom prst="rect">
              <a:avLst/>
            </a:prstGeom>
          </p:spPr>
        </p:pic>
        <p:sp>
          <p:nvSpPr>
            <p:cNvPr id="12" name="TextBox 11">
              <a:extLst>
                <a:ext uri="{FF2B5EF4-FFF2-40B4-BE49-F238E27FC236}">
                  <a16:creationId xmlns:a16="http://schemas.microsoft.com/office/drawing/2014/main" id="{635B7F17-BECE-4ADD-ABAD-33B9924DE9FE}"/>
                </a:ext>
              </a:extLst>
            </p:cNvPr>
            <p:cNvSpPr txBox="1"/>
            <p:nvPr/>
          </p:nvSpPr>
          <p:spPr>
            <a:xfrm>
              <a:off x="3984161" y="3738163"/>
              <a:ext cx="1138696" cy="271554"/>
            </a:xfrm>
            <a:prstGeom prst="rect">
              <a:avLst/>
            </a:prstGeom>
            <a:noFill/>
          </p:spPr>
          <p:txBody>
            <a:bodyPr wrap="square">
              <a:spAutoFit/>
            </a:bodyPr>
            <a:lstStyle/>
            <a:p>
              <a:r>
                <a:rPr lang="fr-FR" sz="1176" b="1" dirty="0"/>
                <a:t>az104-9b-c1</a:t>
              </a:r>
              <a:endParaRPr lang="fr-FR" sz="1176" dirty="0"/>
            </a:p>
          </p:txBody>
        </p:sp>
        <p:sp>
          <p:nvSpPr>
            <p:cNvPr id="13" name="Rectangle 12">
              <a:extLst>
                <a:ext uri="{FF2B5EF4-FFF2-40B4-BE49-F238E27FC236}">
                  <a16:creationId xmlns:a16="http://schemas.microsoft.com/office/drawing/2014/main" id="{24E5D7AC-C476-45BD-81EB-5F1684EB057E}"/>
                </a:ext>
              </a:extLst>
            </p:cNvPr>
            <p:cNvSpPr/>
            <p:nvPr/>
          </p:nvSpPr>
          <p:spPr bwMode="auto">
            <a:xfrm>
              <a:off x="6479723" y="2358212"/>
              <a:ext cx="2321479" cy="233395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ea typeface="Segoe UI" pitchFamily="34" charset="0"/>
                <a:cs typeface="Segoe UI" pitchFamily="34" charset="0"/>
              </a:endParaRPr>
            </a:p>
          </p:txBody>
        </p:sp>
        <p:sp>
          <p:nvSpPr>
            <p:cNvPr id="14" name="TextBox 13">
              <a:extLst>
                <a:ext uri="{FF2B5EF4-FFF2-40B4-BE49-F238E27FC236}">
                  <a16:creationId xmlns:a16="http://schemas.microsoft.com/office/drawing/2014/main" id="{DCD7C887-4AC8-4E62-9031-CF2A125F7A81}"/>
                </a:ext>
              </a:extLst>
            </p:cNvPr>
            <p:cNvSpPr txBox="1"/>
            <p:nvPr/>
          </p:nvSpPr>
          <p:spPr>
            <a:xfrm>
              <a:off x="6424817" y="2358212"/>
              <a:ext cx="856478" cy="271554"/>
            </a:xfrm>
            <a:prstGeom prst="rect">
              <a:avLst/>
            </a:prstGeom>
            <a:noFill/>
          </p:spPr>
          <p:txBody>
            <a:bodyPr wrap="square">
              <a:spAutoFit/>
            </a:bodyPr>
            <a:lstStyle/>
            <a:p>
              <a:r>
                <a:rPr lang="fr-FR" sz="1176" b="1" dirty="0">
                  <a:solidFill>
                    <a:schemeClr val="tx2">
                      <a:lumMod val="50000"/>
                    </a:schemeClr>
                  </a:solidFill>
                </a:rPr>
                <a:t>Task 2</a:t>
              </a:r>
            </a:p>
          </p:txBody>
        </p:sp>
        <p:pic>
          <p:nvPicPr>
            <p:cNvPr id="15" name="Graphic 14" descr="Internet">
              <a:extLst>
                <a:ext uri="{FF2B5EF4-FFF2-40B4-BE49-F238E27FC236}">
                  <a16:creationId xmlns:a16="http://schemas.microsoft.com/office/drawing/2014/main" id="{F8BF08A6-A1CF-48ED-9BB6-3CF3571D3FE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178696" y="3212752"/>
              <a:ext cx="896425" cy="896425"/>
            </a:xfrm>
            <a:prstGeom prst="rect">
              <a:avLst/>
            </a:prstGeom>
          </p:spPr>
        </p:pic>
        <p:cxnSp>
          <p:nvCxnSpPr>
            <p:cNvPr id="16" name="Straight Arrow Connector 15">
              <a:extLst>
                <a:ext uri="{FF2B5EF4-FFF2-40B4-BE49-F238E27FC236}">
                  <a16:creationId xmlns:a16="http://schemas.microsoft.com/office/drawing/2014/main" id="{4A553ED4-C86D-4C87-8B6A-C2C5CA6D42AC}"/>
                </a:ext>
              </a:extLst>
            </p:cNvPr>
            <p:cNvCxnSpPr/>
            <p:nvPr/>
          </p:nvCxnSpPr>
          <p:spPr>
            <a:xfrm flipH="1">
              <a:off x="4754163" y="3684330"/>
              <a:ext cx="230081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13543272"/>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DBE1B-174C-46D2-A19E-E0D084C91B6B}"/>
              </a:ext>
            </a:extLst>
          </p:cNvPr>
          <p:cNvSpPr>
            <a:spLocks noGrp="1"/>
          </p:cNvSpPr>
          <p:nvPr>
            <p:ph type="title"/>
          </p:nvPr>
        </p:nvSpPr>
        <p:spPr>
          <a:xfrm>
            <a:off x="465138" y="632779"/>
            <a:ext cx="11533187" cy="430887"/>
          </a:xfrm>
        </p:spPr>
        <p:txBody>
          <a:bodyPr/>
          <a:lstStyle/>
          <a:p>
            <a:pPr>
              <a:lnSpc>
                <a:spcPct val="100000"/>
              </a:lnSpc>
            </a:pPr>
            <a:r>
              <a:rPr lang="en-US" spc="0" dirty="0"/>
              <a:t>Lab 09c – Implement Azure Kubernetes service (optional)</a:t>
            </a:r>
          </a:p>
        </p:txBody>
      </p:sp>
      <p:sp>
        <p:nvSpPr>
          <p:cNvPr id="3" name="Text Placeholder 2">
            <a:extLst>
              <a:ext uri="{FF2B5EF4-FFF2-40B4-BE49-F238E27FC236}">
                <a16:creationId xmlns:a16="http://schemas.microsoft.com/office/drawing/2014/main" id="{EB8827FA-95AE-4424-B2F4-5E6BBE819436}"/>
              </a:ext>
            </a:extLst>
          </p:cNvPr>
          <p:cNvSpPr txBox="1">
            <a:spLocks/>
          </p:cNvSpPr>
          <p:nvPr/>
        </p:nvSpPr>
        <p:spPr>
          <a:xfrm>
            <a:off x="427038" y="1537495"/>
            <a:ext cx="11582400" cy="1600438"/>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Lab scenario</a:t>
            </a:r>
          </a:p>
          <a:p>
            <a:r>
              <a:rPr lang="en-US" sz="2000" spc="0" dirty="0">
                <a:solidFill>
                  <a:schemeClr val="tx1"/>
                </a:solidFill>
                <a:latin typeface="+mn-lt"/>
                <a:cs typeface="Segoe UI Semilight"/>
              </a:rPr>
              <a:t>Contoso has several multi-tier applications that are not suitable to run by using Azure Container Instances. To determine whether they can be run as containerized workloads, you want to evaluate using Kubernetes as the container orchestrator. To minimize management overhead, you want to test Azure Kubernetes Service, including its simplified deployment experience and scaling</a:t>
            </a:r>
          </a:p>
        </p:txBody>
      </p:sp>
      <p:sp>
        <p:nvSpPr>
          <p:cNvPr id="4" name="Text Placeholder 2">
            <a:extLst>
              <a:ext uri="{FF2B5EF4-FFF2-40B4-BE49-F238E27FC236}">
                <a16:creationId xmlns:a16="http://schemas.microsoft.com/office/drawing/2014/main" id="{09314DC4-5C51-4332-AADD-36AF125B1CF2}"/>
              </a:ext>
            </a:extLst>
          </p:cNvPr>
          <p:cNvSpPr txBox="1">
            <a:spLocks/>
          </p:cNvSpPr>
          <p:nvPr/>
        </p:nvSpPr>
        <p:spPr>
          <a:xfrm>
            <a:off x="427038" y="3411753"/>
            <a:ext cx="11582400" cy="369332"/>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Objectives</a:t>
            </a:r>
          </a:p>
        </p:txBody>
      </p:sp>
      <p:sp>
        <p:nvSpPr>
          <p:cNvPr id="9" name="Rectangle 8">
            <a:extLst>
              <a:ext uri="{FF2B5EF4-FFF2-40B4-BE49-F238E27FC236}">
                <a16:creationId xmlns:a16="http://schemas.microsoft.com/office/drawing/2014/main" id="{2EAB5781-2DE3-4531-9E56-2F425709E5DB}"/>
              </a:ext>
            </a:extLst>
          </p:cNvPr>
          <p:cNvSpPr/>
          <p:nvPr/>
        </p:nvSpPr>
        <p:spPr bwMode="auto">
          <a:xfrm>
            <a:off x="427037" y="3848100"/>
            <a:ext cx="3749675" cy="1612900"/>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400" dirty="0">
                <a:solidFill>
                  <a:schemeClr val="tx2">
                    <a:lumMod val="50000"/>
                  </a:schemeClr>
                </a:solidFill>
                <a:latin typeface="+mj-lt"/>
                <a:cs typeface="Segoe UI Semilight"/>
              </a:rPr>
              <a:t>Task 1:</a:t>
            </a:r>
            <a:br>
              <a:rPr lang="en-US" sz="2000" dirty="0">
                <a:solidFill>
                  <a:schemeClr val="tx1"/>
                </a:solidFill>
                <a:cs typeface="Segoe UI Semilight"/>
              </a:rPr>
            </a:br>
            <a:r>
              <a:rPr lang="en-US" sz="2000" dirty="0">
                <a:solidFill>
                  <a:schemeClr val="tx1"/>
                </a:solidFill>
                <a:cs typeface="Segoe UI Semilight"/>
              </a:rPr>
              <a:t>Deploy an Azure Kubernetes Service cluster</a:t>
            </a:r>
          </a:p>
        </p:txBody>
      </p:sp>
      <p:sp>
        <p:nvSpPr>
          <p:cNvPr id="10" name="Rectangle 9">
            <a:extLst>
              <a:ext uri="{FF2B5EF4-FFF2-40B4-BE49-F238E27FC236}">
                <a16:creationId xmlns:a16="http://schemas.microsoft.com/office/drawing/2014/main" id="{3770F33D-D28E-45EC-868D-FE7F7B0C8409}"/>
              </a:ext>
            </a:extLst>
          </p:cNvPr>
          <p:cNvSpPr/>
          <p:nvPr/>
        </p:nvSpPr>
        <p:spPr bwMode="auto">
          <a:xfrm>
            <a:off x="4319588" y="3848100"/>
            <a:ext cx="3749675" cy="1612900"/>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400" dirty="0">
                <a:solidFill>
                  <a:schemeClr val="tx2">
                    <a:lumMod val="50000"/>
                  </a:schemeClr>
                </a:solidFill>
                <a:latin typeface="+mj-lt"/>
                <a:cs typeface="Segoe UI Semilight"/>
              </a:rPr>
              <a:t>Task 2:</a:t>
            </a:r>
            <a:br>
              <a:rPr lang="en-US" sz="2200" dirty="0">
                <a:solidFill>
                  <a:schemeClr val="tx1"/>
                </a:solidFill>
                <a:cs typeface="Segoe UI Semilight"/>
              </a:rPr>
            </a:br>
            <a:r>
              <a:rPr lang="en-US" sz="2000" dirty="0">
                <a:solidFill>
                  <a:schemeClr val="tx1"/>
                </a:solidFill>
                <a:cs typeface="Segoe UI Semilight"/>
              </a:rPr>
              <a:t>Deploy pods into the Azure Kubernetes Service cluster</a:t>
            </a:r>
          </a:p>
        </p:txBody>
      </p:sp>
      <p:sp>
        <p:nvSpPr>
          <p:cNvPr id="11" name="Rectangle 10">
            <a:extLst>
              <a:ext uri="{FF2B5EF4-FFF2-40B4-BE49-F238E27FC236}">
                <a16:creationId xmlns:a16="http://schemas.microsoft.com/office/drawing/2014/main" id="{D3AA68E1-EB3A-4DE2-9F2B-DAF6E33F805F}"/>
              </a:ext>
            </a:extLst>
          </p:cNvPr>
          <p:cNvSpPr/>
          <p:nvPr/>
        </p:nvSpPr>
        <p:spPr bwMode="auto">
          <a:xfrm>
            <a:off x="8212138" y="3848100"/>
            <a:ext cx="3802062" cy="1612900"/>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400" dirty="0">
                <a:solidFill>
                  <a:schemeClr val="tx2">
                    <a:lumMod val="50000"/>
                  </a:schemeClr>
                </a:solidFill>
                <a:latin typeface="+mj-lt"/>
                <a:cs typeface="Segoe UI Semilight"/>
              </a:rPr>
              <a:t>Task 3:</a:t>
            </a:r>
            <a:br>
              <a:rPr lang="en-US" sz="2200" dirty="0">
                <a:solidFill>
                  <a:schemeClr val="tx1"/>
                </a:solidFill>
                <a:cs typeface="Segoe UI Semilight"/>
              </a:rPr>
            </a:br>
            <a:r>
              <a:rPr lang="en-US" sz="2000" dirty="0">
                <a:solidFill>
                  <a:schemeClr val="tx1"/>
                </a:solidFill>
                <a:cs typeface="Segoe UI Semilight"/>
              </a:rPr>
              <a:t>Scale containerized</a:t>
            </a:r>
            <a:br>
              <a:rPr lang="en-US" sz="2000" dirty="0">
                <a:solidFill>
                  <a:schemeClr val="tx1"/>
                </a:solidFill>
                <a:cs typeface="Segoe UI Semilight"/>
              </a:rPr>
            </a:br>
            <a:r>
              <a:rPr lang="en-US" sz="2000" dirty="0">
                <a:solidFill>
                  <a:schemeClr val="tx1"/>
                </a:solidFill>
                <a:cs typeface="Segoe UI Semilight"/>
              </a:rPr>
              <a:t>workloads in the Azure Kubernetes service cluster</a:t>
            </a:r>
          </a:p>
        </p:txBody>
      </p:sp>
      <p:sp>
        <p:nvSpPr>
          <p:cNvPr id="5" name="Text Placeholder 2">
            <a:extLst>
              <a:ext uri="{FF2B5EF4-FFF2-40B4-BE49-F238E27FC236}">
                <a16:creationId xmlns:a16="http://schemas.microsoft.com/office/drawing/2014/main" id="{CC05F93C-A092-4299-A1B3-612E32F88AB2}"/>
              </a:ext>
            </a:extLst>
          </p:cNvPr>
          <p:cNvSpPr txBox="1">
            <a:spLocks/>
          </p:cNvSpPr>
          <p:nvPr/>
        </p:nvSpPr>
        <p:spPr>
          <a:xfrm>
            <a:off x="8251931" y="6126805"/>
            <a:ext cx="3409232"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cs typeface="Segoe UI Semilight"/>
              </a:rPr>
              <a:t>Next slide for an architecture diagram </a:t>
            </a:r>
          </a:p>
        </p:txBody>
      </p:sp>
      <p:sp>
        <p:nvSpPr>
          <p:cNvPr id="6" name="arrow_15">
            <a:extLst>
              <a:ext uri="{FF2B5EF4-FFF2-40B4-BE49-F238E27FC236}">
                <a16:creationId xmlns:a16="http://schemas.microsoft.com/office/drawing/2014/main" id="{F9ADB653-C9F7-42D2-B1FB-C4224187F09A}"/>
              </a:ext>
              <a:ext uri="{C183D7F6-B498-43B3-948B-1728B52AA6E4}">
                <adec:decorative xmlns:adec="http://schemas.microsoft.com/office/drawing/2017/decorative" val="1"/>
              </a:ext>
            </a:extLst>
          </p:cNvPr>
          <p:cNvSpPr>
            <a:spLocks noChangeAspect="1" noEditPoints="1"/>
          </p:cNvSpPr>
          <p:nvPr/>
        </p:nvSpPr>
        <p:spPr bwMode="auto">
          <a:xfrm>
            <a:off x="11784017" y="6137463"/>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3388509794"/>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E2FD1-4409-4A36-8762-91B1800FD6C9}"/>
              </a:ext>
            </a:extLst>
          </p:cNvPr>
          <p:cNvSpPr>
            <a:spLocks noGrp="1"/>
          </p:cNvSpPr>
          <p:nvPr>
            <p:ph type="title"/>
          </p:nvPr>
        </p:nvSpPr>
        <p:spPr/>
        <p:txBody>
          <a:bodyPr/>
          <a:lstStyle/>
          <a:p>
            <a:r>
              <a:rPr lang="en-US" dirty="0"/>
              <a:t>Lab 09c – Architecture diagram</a:t>
            </a:r>
          </a:p>
        </p:txBody>
      </p:sp>
      <p:sp>
        <p:nvSpPr>
          <p:cNvPr id="4" name="Rectangle 3">
            <a:extLst>
              <a:ext uri="{FF2B5EF4-FFF2-40B4-BE49-F238E27FC236}">
                <a16:creationId xmlns:a16="http://schemas.microsoft.com/office/drawing/2014/main" id="{4A76C499-81E8-42AC-9ECB-2A416889447E}"/>
              </a:ext>
              <a:ext uri="{C183D7F6-B498-43B3-948B-1728B52AA6E4}">
                <adec:decorative xmlns:adec="http://schemas.microsoft.com/office/drawing/2017/decorative" val="1"/>
              </a:ext>
            </a:extLst>
          </p:cNvPr>
          <p:cNvSpPr/>
          <p:nvPr/>
        </p:nvSpPr>
        <p:spPr bwMode="auto">
          <a:xfrm>
            <a:off x="427038" y="1192213"/>
            <a:ext cx="11582399" cy="5169533"/>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grpSp>
        <p:nvGrpSpPr>
          <p:cNvPr id="3" name="Group 2" descr="Architecture diagram of the detailed lab steps. ">
            <a:extLst>
              <a:ext uri="{FF2B5EF4-FFF2-40B4-BE49-F238E27FC236}">
                <a16:creationId xmlns:a16="http://schemas.microsoft.com/office/drawing/2014/main" id="{D073BD33-3BC4-41BC-A344-A353EF9EEDB4}"/>
              </a:ext>
            </a:extLst>
          </p:cNvPr>
          <p:cNvGrpSpPr/>
          <p:nvPr/>
        </p:nvGrpSpPr>
        <p:grpSpPr>
          <a:xfrm>
            <a:off x="663033" y="1382014"/>
            <a:ext cx="11262809" cy="4818762"/>
            <a:chOff x="663033" y="1382014"/>
            <a:chExt cx="11262809" cy="4818762"/>
          </a:xfrm>
        </p:grpSpPr>
        <p:sp>
          <p:nvSpPr>
            <p:cNvPr id="48" name="Rectangle 47">
              <a:extLst>
                <a:ext uri="{FF2B5EF4-FFF2-40B4-BE49-F238E27FC236}">
                  <a16:creationId xmlns:a16="http://schemas.microsoft.com/office/drawing/2014/main" id="{EB3D96B8-2DC8-4AB7-8D8C-F09C4D95D4E1}"/>
                </a:ext>
              </a:extLst>
            </p:cNvPr>
            <p:cNvSpPr/>
            <p:nvPr/>
          </p:nvSpPr>
          <p:spPr bwMode="auto">
            <a:xfrm>
              <a:off x="4521083" y="1382014"/>
              <a:ext cx="7243281" cy="481876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49" name="Graphic 5">
              <a:extLst>
                <a:ext uri="{FF2B5EF4-FFF2-40B4-BE49-F238E27FC236}">
                  <a16:creationId xmlns:a16="http://schemas.microsoft.com/office/drawing/2014/main" id="{2D0754DB-3E88-46F5-9F59-DCED68379C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29062" y="1702312"/>
              <a:ext cx="376369" cy="353672"/>
            </a:xfrm>
            <a:prstGeom prst="rect">
              <a:avLst/>
            </a:prstGeom>
          </p:spPr>
        </p:pic>
        <p:sp>
          <p:nvSpPr>
            <p:cNvPr id="50" name="TextBox 7">
              <a:extLst>
                <a:ext uri="{FF2B5EF4-FFF2-40B4-BE49-F238E27FC236}">
                  <a16:creationId xmlns:a16="http://schemas.microsoft.com/office/drawing/2014/main" id="{825CD7DB-23F1-4C65-B518-5BC06DF7C4C4}"/>
                </a:ext>
              </a:extLst>
            </p:cNvPr>
            <p:cNvSpPr txBox="1"/>
            <p:nvPr/>
          </p:nvSpPr>
          <p:spPr>
            <a:xfrm>
              <a:off x="4489007" y="1396030"/>
              <a:ext cx="856478"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solidFill>
                    <a:schemeClr val="tx2">
                      <a:lumMod val="50000"/>
                    </a:schemeClr>
                  </a:solidFill>
                </a:rPr>
                <a:t>Task 2</a:t>
              </a:r>
            </a:p>
          </p:txBody>
        </p:sp>
        <p:sp>
          <p:nvSpPr>
            <p:cNvPr id="51" name="TextBox 9">
              <a:extLst>
                <a:ext uri="{FF2B5EF4-FFF2-40B4-BE49-F238E27FC236}">
                  <a16:creationId xmlns:a16="http://schemas.microsoft.com/office/drawing/2014/main" id="{C6EFB71A-ED84-4B63-B7FF-A7D86DFF20DE}"/>
                </a:ext>
              </a:extLst>
            </p:cNvPr>
            <p:cNvSpPr txBox="1"/>
            <p:nvPr/>
          </p:nvSpPr>
          <p:spPr>
            <a:xfrm>
              <a:off x="5101985" y="1753698"/>
              <a:ext cx="1297732"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t>az104-09c-rg1</a:t>
              </a:r>
            </a:p>
          </p:txBody>
        </p:sp>
        <p:sp>
          <p:nvSpPr>
            <p:cNvPr id="52" name="Rectangle 51">
              <a:extLst>
                <a:ext uri="{FF2B5EF4-FFF2-40B4-BE49-F238E27FC236}">
                  <a16:creationId xmlns:a16="http://schemas.microsoft.com/office/drawing/2014/main" id="{15B3484C-6912-4580-8348-5019E3313CC7}"/>
                </a:ext>
              </a:extLst>
            </p:cNvPr>
            <p:cNvSpPr/>
            <p:nvPr/>
          </p:nvSpPr>
          <p:spPr bwMode="auto">
            <a:xfrm>
              <a:off x="4729063" y="2118726"/>
              <a:ext cx="2838436" cy="3904522"/>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pic>
          <p:nvPicPr>
            <p:cNvPr id="53" name="Graphic 16">
              <a:extLst>
                <a:ext uri="{FF2B5EF4-FFF2-40B4-BE49-F238E27FC236}">
                  <a16:creationId xmlns:a16="http://schemas.microsoft.com/office/drawing/2014/main" id="{9CE460BA-B75A-4F35-8A26-419232B5D3E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99204" y="2213086"/>
              <a:ext cx="481044" cy="452035"/>
            </a:xfrm>
            <a:prstGeom prst="rect">
              <a:avLst/>
            </a:prstGeom>
          </p:spPr>
        </p:pic>
        <p:sp>
          <p:nvSpPr>
            <p:cNvPr id="54" name="TextBox 17">
              <a:extLst>
                <a:ext uri="{FF2B5EF4-FFF2-40B4-BE49-F238E27FC236}">
                  <a16:creationId xmlns:a16="http://schemas.microsoft.com/office/drawing/2014/main" id="{EF46CF87-F4D8-45D7-A9E3-DA1B0E18DF0C}"/>
                </a:ext>
              </a:extLst>
            </p:cNvPr>
            <p:cNvSpPr txBox="1"/>
            <p:nvPr/>
          </p:nvSpPr>
          <p:spPr>
            <a:xfrm>
              <a:off x="5467246" y="2713566"/>
              <a:ext cx="1297732"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t>az104-09c-aks1</a:t>
              </a:r>
            </a:p>
          </p:txBody>
        </p:sp>
        <p:pic>
          <p:nvPicPr>
            <p:cNvPr id="55" name="Graphic 18">
              <a:extLst>
                <a:ext uri="{FF2B5EF4-FFF2-40B4-BE49-F238E27FC236}">
                  <a16:creationId xmlns:a16="http://schemas.microsoft.com/office/drawing/2014/main" id="{CB6B464C-3AD1-4649-80BB-D98D2F6F8E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45956" y="1662267"/>
              <a:ext cx="376369" cy="353672"/>
            </a:xfrm>
            <a:prstGeom prst="rect">
              <a:avLst/>
            </a:prstGeom>
          </p:spPr>
        </p:pic>
        <p:sp>
          <p:nvSpPr>
            <p:cNvPr id="56" name="TextBox 19">
              <a:extLst>
                <a:ext uri="{FF2B5EF4-FFF2-40B4-BE49-F238E27FC236}">
                  <a16:creationId xmlns:a16="http://schemas.microsoft.com/office/drawing/2014/main" id="{65036C72-01F3-4695-9965-58BF0CA03E6E}"/>
                </a:ext>
              </a:extLst>
            </p:cNvPr>
            <p:cNvSpPr txBox="1"/>
            <p:nvPr/>
          </p:nvSpPr>
          <p:spPr>
            <a:xfrm>
              <a:off x="8418879" y="1713653"/>
              <a:ext cx="3506963"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t>MC_az104-09c-rg1_az104-09c-aks1_region</a:t>
              </a:r>
            </a:p>
          </p:txBody>
        </p:sp>
        <p:sp>
          <p:nvSpPr>
            <p:cNvPr id="57" name="Rectangle 56">
              <a:extLst>
                <a:ext uri="{FF2B5EF4-FFF2-40B4-BE49-F238E27FC236}">
                  <a16:creationId xmlns:a16="http://schemas.microsoft.com/office/drawing/2014/main" id="{866F8BFB-4DA8-45E2-A688-D8BE1B8E7326}"/>
                </a:ext>
              </a:extLst>
            </p:cNvPr>
            <p:cNvSpPr/>
            <p:nvPr/>
          </p:nvSpPr>
          <p:spPr bwMode="auto">
            <a:xfrm>
              <a:off x="8045957" y="2078680"/>
              <a:ext cx="3321076" cy="3942153"/>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pic>
          <p:nvPicPr>
            <p:cNvPr id="58" name="Graphic 22">
              <a:extLst>
                <a:ext uri="{FF2B5EF4-FFF2-40B4-BE49-F238E27FC236}">
                  <a16:creationId xmlns:a16="http://schemas.microsoft.com/office/drawing/2014/main" id="{73C36AD3-8B18-42CC-8BC6-C7DE779E839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565081" y="2228122"/>
              <a:ext cx="399193" cy="375120"/>
            </a:xfrm>
            <a:prstGeom prst="rect">
              <a:avLst/>
            </a:prstGeom>
          </p:spPr>
        </p:pic>
        <p:pic>
          <p:nvPicPr>
            <p:cNvPr id="59" name="Graphic 24">
              <a:extLst>
                <a:ext uri="{FF2B5EF4-FFF2-40B4-BE49-F238E27FC236}">
                  <a16:creationId xmlns:a16="http://schemas.microsoft.com/office/drawing/2014/main" id="{5618B5EF-CB04-4817-B440-0A713F31520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505698" y="3153784"/>
              <a:ext cx="399193" cy="375120"/>
            </a:xfrm>
            <a:prstGeom prst="rect">
              <a:avLst/>
            </a:prstGeom>
          </p:spPr>
        </p:pic>
        <p:pic>
          <p:nvPicPr>
            <p:cNvPr id="60" name="Graphic 26">
              <a:extLst>
                <a:ext uri="{FF2B5EF4-FFF2-40B4-BE49-F238E27FC236}">
                  <a16:creationId xmlns:a16="http://schemas.microsoft.com/office/drawing/2014/main" id="{DF1876B3-B838-4D79-99FE-E7F232837B1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626904" y="4092166"/>
              <a:ext cx="454097" cy="426713"/>
            </a:xfrm>
            <a:prstGeom prst="rect">
              <a:avLst/>
            </a:prstGeom>
          </p:spPr>
        </p:pic>
        <p:pic>
          <p:nvPicPr>
            <p:cNvPr id="61" name="Graphic 28">
              <a:extLst>
                <a:ext uri="{FF2B5EF4-FFF2-40B4-BE49-F238E27FC236}">
                  <a16:creationId xmlns:a16="http://schemas.microsoft.com/office/drawing/2014/main" id="{32522AB8-5F21-4ABE-AA58-DF243126134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462800" y="2241180"/>
              <a:ext cx="405502" cy="381048"/>
            </a:xfrm>
            <a:prstGeom prst="rect">
              <a:avLst/>
            </a:prstGeom>
          </p:spPr>
        </p:pic>
        <p:pic>
          <p:nvPicPr>
            <p:cNvPr id="62" name="Graphic 30">
              <a:extLst>
                <a:ext uri="{FF2B5EF4-FFF2-40B4-BE49-F238E27FC236}">
                  <a16:creationId xmlns:a16="http://schemas.microsoft.com/office/drawing/2014/main" id="{90D9184B-498F-4B2A-A12C-F9CB03A6A06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471115" y="3995029"/>
              <a:ext cx="454097" cy="426713"/>
            </a:xfrm>
            <a:prstGeom prst="rect">
              <a:avLst/>
            </a:prstGeom>
          </p:spPr>
        </p:pic>
        <p:pic>
          <p:nvPicPr>
            <p:cNvPr id="63" name="Graphic 32">
              <a:extLst>
                <a:ext uri="{FF2B5EF4-FFF2-40B4-BE49-F238E27FC236}">
                  <a16:creationId xmlns:a16="http://schemas.microsoft.com/office/drawing/2014/main" id="{6863FCEB-2E88-495F-ACF3-F4FE1FDF03D5}"/>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562084" y="3005390"/>
              <a:ext cx="454097" cy="426713"/>
            </a:xfrm>
            <a:prstGeom prst="rect">
              <a:avLst/>
            </a:prstGeom>
          </p:spPr>
        </p:pic>
        <p:sp>
          <p:nvSpPr>
            <p:cNvPr id="64" name="TextBox 35">
              <a:extLst>
                <a:ext uri="{FF2B5EF4-FFF2-40B4-BE49-F238E27FC236}">
                  <a16:creationId xmlns:a16="http://schemas.microsoft.com/office/drawing/2014/main" id="{664AF024-8293-416B-BDC7-EAAC572EC571}"/>
                </a:ext>
              </a:extLst>
            </p:cNvPr>
            <p:cNvSpPr txBox="1"/>
            <p:nvPr/>
          </p:nvSpPr>
          <p:spPr>
            <a:xfrm>
              <a:off x="8084889" y="2630490"/>
              <a:ext cx="1490155"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t>Public IP address</a:t>
              </a:r>
            </a:p>
          </p:txBody>
        </p:sp>
        <p:sp>
          <p:nvSpPr>
            <p:cNvPr id="65" name="TextBox 36">
              <a:extLst>
                <a:ext uri="{FF2B5EF4-FFF2-40B4-BE49-F238E27FC236}">
                  <a16:creationId xmlns:a16="http://schemas.microsoft.com/office/drawing/2014/main" id="{D5E4223A-6AD3-46E2-BF07-DCA626C120C7}"/>
                </a:ext>
              </a:extLst>
            </p:cNvPr>
            <p:cNvSpPr txBox="1"/>
            <p:nvPr/>
          </p:nvSpPr>
          <p:spPr>
            <a:xfrm>
              <a:off x="10471114" y="3591043"/>
              <a:ext cx="519124"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t>NSG</a:t>
              </a:r>
            </a:p>
          </p:txBody>
        </p:sp>
        <p:sp>
          <p:nvSpPr>
            <p:cNvPr id="66" name="TextBox 37">
              <a:extLst>
                <a:ext uri="{FF2B5EF4-FFF2-40B4-BE49-F238E27FC236}">
                  <a16:creationId xmlns:a16="http://schemas.microsoft.com/office/drawing/2014/main" id="{4D608826-A8B0-4D81-9C49-A9B5570914BD}"/>
                </a:ext>
              </a:extLst>
            </p:cNvPr>
            <p:cNvSpPr txBox="1"/>
            <p:nvPr/>
          </p:nvSpPr>
          <p:spPr>
            <a:xfrm>
              <a:off x="10247178" y="2674140"/>
              <a:ext cx="1242247"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t>Route table</a:t>
              </a:r>
            </a:p>
          </p:txBody>
        </p:sp>
        <p:sp>
          <p:nvSpPr>
            <p:cNvPr id="67" name="TextBox 38">
              <a:extLst>
                <a:ext uri="{FF2B5EF4-FFF2-40B4-BE49-F238E27FC236}">
                  <a16:creationId xmlns:a16="http://schemas.microsoft.com/office/drawing/2014/main" id="{45D7B280-4FB9-4152-BC0E-56E39B62AF6E}"/>
                </a:ext>
              </a:extLst>
            </p:cNvPr>
            <p:cNvSpPr txBox="1"/>
            <p:nvPr/>
          </p:nvSpPr>
          <p:spPr>
            <a:xfrm>
              <a:off x="8265379" y="4513374"/>
              <a:ext cx="1242247"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t>Node Scale Set</a:t>
              </a:r>
            </a:p>
          </p:txBody>
        </p:sp>
        <p:sp>
          <p:nvSpPr>
            <p:cNvPr id="68" name="TextBox 39">
              <a:extLst>
                <a:ext uri="{FF2B5EF4-FFF2-40B4-BE49-F238E27FC236}">
                  <a16:creationId xmlns:a16="http://schemas.microsoft.com/office/drawing/2014/main" id="{FEBA2BBF-E578-4E69-87FF-C6075C64DC7D}"/>
                </a:ext>
              </a:extLst>
            </p:cNvPr>
            <p:cNvSpPr txBox="1"/>
            <p:nvPr/>
          </p:nvSpPr>
          <p:spPr>
            <a:xfrm>
              <a:off x="8123057" y="3459487"/>
              <a:ext cx="1340903" cy="452590"/>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1176" b="1" dirty="0"/>
                <a:t>Kubernetes Load Balancer</a:t>
              </a:r>
            </a:p>
          </p:txBody>
        </p:sp>
        <p:sp>
          <p:nvSpPr>
            <p:cNvPr id="69" name="TextBox 40">
              <a:extLst>
                <a:ext uri="{FF2B5EF4-FFF2-40B4-BE49-F238E27FC236}">
                  <a16:creationId xmlns:a16="http://schemas.microsoft.com/office/drawing/2014/main" id="{4165140D-484F-4673-A464-393E16E18102}"/>
                </a:ext>
              </a:extLst>
            </p:cNvPr>
            <p:cNvSpPr txBox="1"/>
            <p:nvPr/>
          </p:nvSpPr>
          <p:spPr>
            <a:xfrm>
              <a:off x="10289223" y="4406822"/>
              <a:ext cx="1238722"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t>AKS Vnet</a:t>
              </a:r>
            </a:p>
          </p:txBody>
        </p:sp>
        <p:sp>
          <p:nvSpPr>
            <p:cNvPr id="70" name="Rectangle 69">
              <a:extLst>
                <a:ext uri="{FF2B5EF4-FFF2-40B4-BE49-F238E27FC236}">
                  <a16:creationId xmlns:a16="http://schemas.microsoft.com/office/drawing/2014/main" id="{B6AB4310-9569-41DC-BAEB-262C5E24087E}"/>
                </a:ext>
              </a:extLst>
            </p:cNvPr>
            <p:cNvSpPr/>
            <p:nvPr/>
          </p:nvSpPr>
          <p:spPr bwMode="auto">
            <a:xfrm>
              <a:off x="4847525" y="2957481"/>
              <a:ext cx="2613433" cy="276987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sp>
          <p:nvSpPr>
            <p:cNvPr id="71" name="Rectangle 70">
              <a:extLst>
                <a:ext uri="{FF2B5EF4-FFF2-40B4-BE49-F238E27FC236}">
                  <a16:creationId xmlns:a16="http://schemas.microsoft.com/office/drawing/2014/main" id="{B7FBA1CA-A632-4EE8-BBE4-F1CFA140C1C1}"/>
                </a:ext>
              </a:extLst>
            </p:cNvPr>
            <p:cNvSpPr/>
            <p:nvPr/>
          </p:nvSpPr>
          <p:spPr bwMode="auto">
            <a:xfrm>
              <a:off x="4920093" y="3302423"/>
              <a:ext cx="2378521" cy="101208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ea typeface="Segoe UI" pitchFamily="34" charset="0"/>
                <a:cs typeface="Segoe UI" pitchFamily="34" charset="0"/>
              </a:endParaRPr>
            </a:p>
          </p:txBody>
        </p:sp>
        <p:sp>
          <p:nvSpPr>
            <p:cNvPr id="72" name="TextBox 4">
              <a:extLst>
                <a:ext uri="{FF2B5EF4-FFF2-40B4-BE49-F238E27FC236}">
                  <a16:creationId xmlns:a16="http://schemas.microsoft.com/office/drawing/2014/main" id="{47EF6ACB-039A-4A63-98FF-AEBE7C5B8166}"/>
                </a:ext>
              </a:extLst>
            </p:cNvPr>
            <p:cNvSpPr txBox="1"/>
            <p:nvPr/>
          </p:nvSpPr>
          <p:spPr>
            <a:xfrm>
              <a:off x="4882794" y="3305241"/>
              <a:ext cx="856478"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solidFill>
                    <a:schemeClr val="tx2">
                      <a:lumMod val="50000"/>
                    </a:schemeClr>
                  </a:solidFill>
                </a:rPr>
                <a:t>Task 3</a:t>
              </a:r>
            </a:p>
          </p:txBody>
        </p:sp>
        <p:sp>
          <p:nvSpPr>
            <p:cNvPr id="73" name="TextBox 29">
              <a:extLst>
                <a:ext uri="{FF2B5EF4-FFF2-40B4-BE49-F238E27FC236}">
                  <a16:creationId xmlns:a16="http://schemas.microsoft.com/office/drawing/2014/main" id="{0A9013A9-680F-426A-B8C8-E77CCF759AEB}"/>
                </a:ext>
              </a:extLst>
            </p:cNvPr>
            <p:cNvSpPr txBox="1"/>
            <p:nvPr/>
          </p:nvSpPr>
          <p:spPr>
            <a:xfrm>
              <a:off x="5609177" y="3984247"/>
              <a:ext cx="1297732"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t>Ngnix pod</a:t>
              </a:r>
            </a:p>
          </p:txBody>
        </p:sp>
        <p:pic>
          <p:nvPicPr>
            <p:cNvPr id="74" name="Picture 73" descr="NGINX | High Performance Load Balancer, Web Server, &amp; Reverse Proxy">
              <a:extLst>
                <a:ext uri="{FF2B5EF4-FFF2-40B4-BE49-F238E27FC236}">
                  <a16:creationId xmlns:a16="http://schemas.microsoft.com/office/drawing/2014/main" id="{E979304B-C654-4D7A-947C-3C14FF521D4B}"/>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5899204" y="3564317"/>
              <a:ext cx="347381" cy="377975"/>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B3C650AB-1FDF-4AF1-B586-32BE5CECE8A9}"/>
                </a:ext>
              </a:extLst>
            </p:cNvPr>
            <p:cNvSpPr/>
            <p:nvPr/>
          </p:nvSpPr>
          <p:spPr bwMode="auto">
            <a:xfrm>
              <a:off x="4928067" y="4500006"/>
              <a:ext cx="2378521" cy="101208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ea typeface="Segoe UI" pitchFamily="34" charset="0"/>
                <a:cs typeface="Segoe UI" pitchFamily="34" charset="0"/>
              </a:endParaRPr>
            </a:p>
          </p:txBody>
        </p:sp>
        <p:sp>
          <p:nvSpPr>
            <p:cNvPr id="76" name="TextBox 48">
              <a:extLst>
                <a:ext uri="{FF2B5EF4-FFF2-40B4-BE49-F238E27FC236}">
                  <a16:creationId xmlns:a16="http://schemas.microsoft.com/office/drawing/2014/main" id="{B2FF0BC4-CB12-4563-9F05-88C2723C9ADC}"/>
                </a:ext>
              </a:extLst>
            </p:cNvPr>
            <p:cNvSpPr txBox="1"/>
            <p:nvPr/>
          </p:nvSpPr>
          <p:spPr>
            <a:xfrm>
              <a:off x="4897385" y="4528951"/>
              <a:ext cx="856478"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solidFill>
                    <a:schemeClr val="tx2">
                      <a:lumMod val="50000"/>
                    </a:schemeClr>
                  </a:solidFill>
                </a:rPr>
                <a:t>Task 4</a:t>
              </a:r>
            </a:p>
          </p:txBody>
        </p:sp>
        <p:pic>
          <p:nvPicPr>
            <p:cNvPr id="77" name="Picture 76" descr="NGINX | High Performance Load Balancer, Web Server, &amp; Reverse Proxy">
              <a:extLst>
                <a:ext uri="{FF2B5EF4-FFF2-40B4-BE49-F238E27FC236}">
                  <a16:creationId xmlns:a16="http://schemas.microsoft.com/office/drawing/2014/main" id="{5275B488-DE56-4CF6-862B-E57035474400}"/>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5187293" y="4879683"/>
              <a:ext cx="347381" cy="377975"/>
            </a:xfrm>
            <a:prstGeom prst="rect">
              <a:avLst/>
            </a:prstGeom>
            <a:noFill/>
            <a:extLst>
              <a:ext uri="{909E8E84-426E-40DD-AFC4-6F175D3DCCD1}">
                <a14:hiddenFill xmlns:a14="http://schemas.microsoft.com/office/drawing/2010/main">
                  <a:solidFill>
                    <a:srgbClr val="FFFFFF"/>
                  </a:solidFill>
                </a14:hiddenFill>
              </a:ext>
            </a:extLst>
          </p:spPr>
        </p:pic>
        <p:sp>
          <p:nvSpPr>
            <p:cNvPr id="78" name="TextBox 42">
              <a:extLst>
                <a:ext uri="{FF2B5EF4-FFF2-40B4-BE49-F238E27FC236}">
                  <a16:creationId xmlns:a16="http://schemas.microsoft.com/office/drawing/2014/main" id="{03C18B8A-0000-4527-9077-3315A095D2AA}"/>
                </a:ext>
              </a:extLst>
            </p:cNvPr>
            <p:cNvSpPr txBox="1"/>
            <p:nvPr/>
          </p:nvSpPr>
          <p:spPr>
            <a:xfrm>
              <a:off x="5446749" y="5306974"/>
              <a:ext cx="1423730"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t>Ngnix pod scale</a:t>
              </a:r>
            </a:p>
          </p:txBody>
        </p:sp>
        <p:pic>
          <p:nvPicPr>
            <p:cNvPr id="79" name="Picture 78" descr="NGINX | High Performance Load Balancer, Web Server, &amp; Reverse Proxy">
              <a:extLst>
                <a:ext uri="{FF2B5EF4-FFF2-40B4-BE49-F238E27FC236}">
                  <a16:creationId xmlns:a16="http://schemas.microsoft.com/office/drawing/2014/main" id="{2024C699-9D4A-4B6D-A7EF-FCA0AC328995}"/>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5638421" y="4887044"/>
              <a:ext cx="347381" cy="377975"/>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79" descr="NGINX | High Performance Load Balancer, Web Server, &amp; Reverse Proxy">
              <a:extLst>
                <a:ext uri="{FF2B5EF4-FFF2-40B4-BE49-F238E27FC236}">
                  <a16:creationId xmlns:a16="http://schemas.microsoft.com/office/drawing/2014/main" id="{0A9E9D5F-1C75-4E44-8461-B8DD20F1E91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6115732" y="4887043"/>
              <a:ext cx="347381" cy="377975"/>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80" descr="NGINX | High Performance Load Balancer, Web Server, &amp; Reverse Proxy">
              <a:extLst>
                <a:ext uri="{FF2B5EF4-FFF2-40B4-BE49-F238E27FC236}">
                  <a16:creationId xmlns:a16="http://schemas.microsoft.com/office/drawing/2014/main" id="{21D4CB8D-B518-48F6-BD13-2AA5F58AC093}"/>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6870480" y="4887043"/>
              <a:ext cx="347381" cy="377975"/>
            </a:xfrm>
            <a:prstGeom prst="rect">
              <a:avLst/>
            </a:prstGeom>
            <a:noFill/>
            <a:extLst>
              <a:ext uri="{909E8E84-426E-40DD-AFC4-6F175D3DCCD1}">
                <a14:hiddenFill xmlns:a14="http://schemas.microsoft.com/office/drawing/2010/main">
                  <a:solidFill>
                    <a:srgbClr val="FFFFFF"/>
                  </a:solidFill>
                </a14:hiddenFill>
              </a:ext>
            </a:extLst>
          </p:spPr>
        </p:pic>
        <p:sp>
          <p:nvSpPr>
            <p:cNvPr id="82" name="TextBox 52">
              <a:extLst>
                <a:ext uri="{FF2B5EF4-FFF2-40B4-BE49-F238E27FC236}">
                  <a16:creationId xmlns:a16="http://schemas.microsoft.com/office/drawing/2014/main" id="{AEB9B3AA-9A15-47D6-A3FA-A338F77F05E5}"/>
                </a:ext>
              </a:extLst>
            </p:cNvPr>
            <p:cNvSpPr txBox="1"/>
            <p:nvPr/>
          </p:nvSpPr>
          <p:spPr>
            <a:xfrm>
              <a:off x="6535759" y="4926992"/>
              <a:ext cx="398036"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t>…</a:t>
              </a:r>
            </a:p>
          </p:txBody>
        </p:sp>
        <p:sp>
          <p:nvSpPr>
            <p:cNvPr id="83" name="Rectangle 82">
              <a:extLst>
                <a:ext uri="{FF2B5EF4-FFF2-40B4-BE49-F238E27FC236}">
                  <a16:creationId xmlns:a16="http://schemas.microsoft.com/office/drawing/2014/main" id="{9F036135-F4C8-4E19-B00B-E1CC686896EA}"/>
                </a:ext>
              </a:extLst>
            </p:cNvPr>
            <p:cNvSpPr/>
            <p:nvPr/>
          </p:nvSpPr>
          <p:spPr bwMode="auto">
            <a:xfrm>
              <a:off x="9533856" y="5006047"/>
              <a:ext cx="1092425" cy="822307"/>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ea typeface="Segoe UI" pitchFamily="34" charset="0"/>
                <a:cs typeface="Segoe UI" pitchFamily="34" charset="0"/>
              </a:endParaRPr>
            </a:p>
          </p:txBody>
        </p:sp>
        <p:sp>
          <p:nvSpPr>
            <p:cNvPr id="85" name="Rectangle 84">
              <a:extLst>
                <a:ext uri="{FF2B5EF4-FFF2-40B4-BE49-F238E27FC236}">
                  <a16:creationId xmlns:a16="http://schemas.microsoft.com/office/drawing/2014/main" id="{0352E42F-099B-4D7D-AF8E-303919C2DD33}"/>
                </a:ext>
              </a:extLst>
            </p:cNvPr>
            <p:cNvSpPr/>
            <p:nvPr/>
          </p:nvSpPr>
          <p:spPr bwMode="auto">
            <a:xfrm>
              <a:off x="8188239" y="4893477"/>
              <a:ext cx="2613433" cy="1057042"/>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pic>
          <p:nvPicPr>
            <p:cNvPr id="86" name="Graphic 8">
              <a:extLst>
                <a:ext uri="{FF2B5EF4-FFF2-40B4-BE49-F238E27FC236}">
                  <a16:creationId xmlns:a16="http://schemas.microsoft.com/office/drawing/2014/main" id="{756DEEE7-0208-4A5D-B5D3-ED4A665EF70C}"/>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656698" y="5063297"/>
              <a:ext cx="429333" cy="403442"/>
            </a:xfrm>
            <a:prstGeom prst="rect">
              <a:avLst/>
            </a:prstGeom>
          </p:spPr>
        </p:pic>
        <p:sp>
          <p:nvSpPr>
            <p:cNvPr id="87" name="TextBox 56">
              <a:extLst>
                <a:ext uri="{FF2B5EF4-FFF2-40B4-BE49-F238E27FC236}">
                  <a16:creationId xmlns:a16="http://schemas.microsoft.com/office/drawing/2014/main" id="{84DDFE1E-8A36-498C-A81C-E94F726F05F0}"/>
                </a:ext>
              </a:extLst>
            </p:cNvPr>
            <p:cNvSpPr txBox="1"/>
            <p:nvPr/>
          </p:nvSpPr>
          <p:spPr>
            <a:xfrm>
              <a:off x="8567559" y="5506177"/>
              <a:ext cx="693616"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t>Node</a:t>
              </a:r>
            </a:p>
          </p:txBody>
        </p:sp>
        <p:pic>
          <p:nvPicPr>
            <p:cNvPr id="88" name="Graphic 57">
              <a:extLst>
                <a:ext uri="{FF2B5EF4-FFF2-40B4-BE49-F238E27FC236}">
                  <a16:creationId xmlns:a16="http://schemas.microsoft.com/office/drawing/2014/main" id="{64BF69E2-C8F8-418B-9176-A2F375F4C72B}"/>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9892066" y="5092014"/>
              <a:ext cx="429333" cy="403442"/>
            </a:xfrm>
            <a:prstGeom prst="rect">
              <a:avLst/>
            </a:prstGeom>
          </p:spPr>
        </p:pic>
        <p:sp>
          <p:nvSpPr>
            <p:cNvPr id="89" name="TextBox 58">
              <a:extLst>
                <a:ext uri="{FF2B5EF4-FFF2-40B4-BE49-F238E27FC236}">
                  <a16:creationId xmlns:a16="http://schemas.microsoft.com/office/drawing/2014/main" id="{9FAE7A12-D8EF-4DDC-8517-EC77219A8446}"/>
                </a:ext>
              </a:extLst>
            </p:cNvPr>
            <p:cNvSpPr txBox="1"/>
            <p:nvPr/>
          </p:nvSpPr>
          <p:spPr>
            <a:xfrm>
              <a:off x="9630766" y="5473749"/>
              <a:ext cx="1109058"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t>Node scale</a:t>
              </a:r>
            </a:p>
          </p:txBody>
        </p:sp>
        <p:sp>
          <p:nvSpPr>
            <p:cNvPr id="90" name="Rectangle 89">
              <a:extLst>
                <a:ext uri="{FF2B5EF4-FFF2-40B4-BE49-F238E27FC236}">
                  <a16:creationId xmlns:a16="http://schemas.microsoft.com/office/drawing/2014/main" id="{8FB58D9D-E427-4DE4-BE83-DBE9E64C2355}"/>
                </a:ext>
              </a:extLst>
            </p:cNvPr>
            <p:cNvSpPr/>
            <p:nvPr/>
          </p:nvSpPr>
          <p:spPr bwMode="auto">
            <a:xfrm>
              <a:off x="675340" y="3007288"/>
              <a:ext cx="3524795" cy="14464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endParaRPr lang="en-US" sz="2400" b="1" i="0" dirty="0">
                <a:solidFill>
                  <a:srgbClr val="24292E"/>
                </a:solidFill>
                <a:effectLst/>
                <a:latin typeface="-apple-system"/>
              </a:endParaRPr>
            </a:p>
          </p:txBody>
        </p:sp>
        <p:sp>
          <p:nvSpPr>
            <p:cNvPr id="91" name="TextBox 46">
              <a:extLst>
                <a:ext uri="{FF2B5EF4-FFF2-40B4-BE49-F238E27FC236}">
                  <a16:creationId xmlns:a16="http://schemas.microsoft.com/office/drawing/2014/main" id="{B8CAFF7A-0F8A-4115-96C0-07D51E2052F1}"/>
                </a:ext>
              </a:extLst>
            </p:cNvPr>
            <p:cNvSpPr txBox="1"/>
            <p:nvPr/>
          </p:nvSpPr>
          <p:spPr>
            <a:xfrm>
              <a:off x="663033" y="3021454"/>
              <a:ext cx="856478"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solidFill>
                    <a:schemeClr val="tx2">
                      <a:lumMod val="50000"/>
                    </a:schemeClr>
                  </a:solidFill>
                </a:rPr>
                <a:t>Task 1</a:t>
              </a:r>
            </a:p>
          </p:txBody>
        </p:sp>
        <p:pic>
          <p:nvPicPr>
            <p:cNvPr id="92" name="Graphic 6">
              <a:extLst>
                <a:ext uri="{FF2B5EF4-FFF2-40B4-BE49-F238E27FC236}">
                  <a16:creationId xmlns:a16="http://schemas.microsoft.com/office/drawing/2014/main" id="{42D6C1DB-E61A-4128-9DFC-BEE4AA9D54C5}"/>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2267092" y="3480582"/>
              <a:ext cx="519293" cy="487977"/>
            </a:xfrm>
            <a:prstGeom prst="rect">
              <a:avLst/>
            </a:prstGeom>
          </p:spPr>
        </p:pic>
        <p:sp>
          <p:nvSpPr>
            <p:cNvPr id="93" name="TextBox 10">
              <a:extLst>
                <a:ext uri="{FF2B5EF4-FFF2-40B4-BE49-F238E27FC236}">
                  <a16:creationId xmlns:a16="http://schemas.microsoft.com/office/drawing/2014/main" id="{0594E040-B408-4D68-AE84-9C780ACB9E67}"/>
                </a:ext>
              </a:extLst>
            </p:cNvPr>
            <p:cNvSpPr txBox="1"/>
            <p:nvPr/>
          </p:nvSpPr>
          <p:spPr>
            <a:xfrm>
              <a:off x="1845721" y="3257270"/>
              <a:ext cx="1410375" cy="273280"/>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1176" b="1" dirty="0"/>
                <a:t>CloudShell</a:t>
              </a:r>
            </a:p>
          </p:txBody>
        </p:sp>
        <p:sp>
          <p:nvSpPr>
            <p:cNvPr id="94" name="Rectangle 93">
              <a:extLst>
                <a:ext uri="{FF2B5EF4-FFF2-40B4-BE49-F238E27FC236}">
                  <a16:creationId xmlns:a16="http://schemas.microsoft.com/office/drawing/2014/main" id="{684C2B46-5B17-4091-B0D6-692CA7725757}"/>
                </a:ext>
              </a:extLst>
            </p:cNvPr>
            <p:cNvSpPr>
              <a:spLocks noChangeArrowheads="1"/>
            </p:cNvSpPr>
            <p:nvPr/>
          </p:nvSpPr>
          <p:spPr bwMode="auto">
            <a:xfrm>
              <a:off x="783654" y="4133945"/>
              <a:ext cx="184731" cy="123111"/>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800" b="0" i="0" u="none" strike="noStrike" cap="none" normalizeH="0" baseline="0" dirty="0">
                <a:ln>
                  <a:noFill/>
                </a:ln>
                <a:solidFill>
                  <a:schemeClr val="tx1"/>
                </a:solidFill>
                <a:effectLst/>
                <a:latin typeface="Arial" panose="020B0604020202020204" pitchFamily="34" charset="0"/>
              </a:endParaRPr>
            </a:p>
          </p:txBody>
        </p:sp>
        <p:sp>
          <p:nvSpPr>
            <p:cNvPr id="95" name="TextBox 59">
              <a:extLst>
                <a:ext uri="{FF2B5EF4-FFF2-40B4-BE49-F238E27FC236}">
                  <a16:creationId xmlns:a16="http://schemas.microsoft.com/office/drawing/2014/main" id="{26F3D536-74C2-49B6-B467-AA4DE344FB68}"/>
                </a:ext>
              </a:extLst>
            </p:cNvPr>
            <p:cNvSpPr txBox="1"/>
            <p:nvPr/>
          </p:nvSpPr>
          <p:spPr>
            <a:xfrm>
              <a:off x="739882" y="3972816"/>
              <a:ext cx="3573715" cy="400110"/>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000" b="1" dirty="0"/>
                <a:t>Register the Microsoft.Kubernetes and </a:t>
              </a:r>
            </a:p>
            <a:p>
              <a:r>
                <a:rPr lang="fr-FR" sz="1000" b="1" dirty="0"/>
                <a:t>Microsoft.KubernetesConfiguration resource providers</a:t>
              </a:r>
            </a:p>
          </p:txBody>
        </p:sp>
      </p:grpSp>
    </p:spTree>
    <p:extLst>
      <p:ext uri="{BB962C8B-B14F-4D97-AF65-F5344CB8AC3E}">
        <p14:creationId xmlns:p14="http://schemas.microsoft.com/office/powerpoint/2010/main" val="491746305"/>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A73C71-3635-4D7D-BA38-8A039AEDFA89}"/>
              </a:ext>
            </a:extLst>
          </p:cNvPr>
          <p:cNvSpPr>
            <a:spLocks noGrp="1"/>
          </p:cNvSpPr>
          <p:nvPr>
            <p:ph type="title"/>
          </p:nvPr>
        </p:nvSpPr>
        <p:spPr/>
        <p:txBody>
          <a:bodyPr/>
          <a:lstStyle/>
          <a:p>
            <a:r>
              <a:rPr lang="en-US" dirty="0"/>
              <a:t>End of presentation</a:t>
            </a:r>
          </a:p>
        </p:txBody>
      </p:sp>
      <p:pic>
        <p:nvPicPr>
          <p:cNvPr id="6" name="Picture 5">
            <a:extLst>
              <a:ext uri="{FF2B5EF4-FFF2-40B4-BE49-F238E27FC236}">
                <a16:creationId xmlns:a16="http://schemas.microsoft.com/office/drawing/2014/main" id="{317486D1-A5CB-4181-8B75-B0182F2B33C0}"/>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2822" y="2735155"/>
            <a:ext cx="1524213" cy="1524213"/>
          </a:xfrm>
          <a:prstGeom prst="rect">
            <a:avLst/>
          </a:prstGeom>
        </p:spPr>
      </p:pic>
    </p:spTree>
    <p:extLst>
      <p:ext uri="{BB962C8B-B14F-4D97-AF65-F5344CB8AC3E}">
        <p14:creationId xmlns:p14="http://schemas.microsoft.com/office/powerpoint/2010/main" val="2589994481"/>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6BF85-4ED3-4AFD-B587-E5F678455ACC}"/>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Azure Kubernetes Service</a:t>
            </a:r>
          </a:p>
        </p:txBody>
      </p:sp>
      <p:grpSp>
        <p:nvGrpSpPr>
          <p:cNvPr id="10" name="Group 9" descr="Source control is using DevSpaces. and pipelines to access and manage containers. An Azure production cluster is using containers and Azure monitor">
            <a:extLst>
              <a:ext uri="{FF2B5EF4-FFF2-40B4-BE49-F238E27FC236}">
                <a16:creationId xmlns:a16="http://schemas.microsoft.com/office/drawing/2014/main" id="{89A6C5C9-FE9A-41E0-91EF-7C146C8285B8}"/>
              </a:ext>
            </a:extLst>
          </p:cNvPr>
          <p:cNvGrpSpPr/>
          <p:nvPr/>
        </p:nvGrpSpPr>
        <p:grpSpPr>
          <a:xfrm>
            <a:off x="2112502" y="1285344"/>
            <a:ext cx="8211470" cy="3611812"/>
            <a:chOff x="2112502" y="1285344"/>
            <a:chExt cx="8211470" cy="3611812"/>
          </a:xfrm>
        </p:grpSpPr>
        <p:pic>
          <p:nvPicPr>
            <p:cNvPr id="13" name="Picture 12" descr="Source control is using DevSpaces. and pipelines to access and manage containers. An Azure production cluster is using containers and Azure monitor">
              <a:extLst>
                <a:ext uri="{FF2B5EF4-FFF2-40B4-BE49-F238E27FC236}">
                  <a16:creationId xmlns:a16="http://schemas.microsoft.com/office/drawing/2014/main" id="{E6040076-E433-41E9-BA59-3346394A5E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2502" y="1285344"/>
              <a:ext cx="8211470" cy="3611812"/>
            </a:xfrm>
            <a:prstGeom prst="rect">
              <a:avLst/>
            </a:prstGeom>
          </p:spPr>
        </p:pic>
        <p:pic>
          <p:nvPicPr>
            <p:cNvPr id="9" name="Picture 8">
              <a:extLst>
                <a:ext uri="{FF2B5EF4-FFF2-40B4-BE49-F238E27FC236}">
                  <a16:creationId xmlns:a16="http://schemas.microsoft.com/office/drawing/2014/main" id="{E3018FEC-2C23-4155-A411-C91945713039}"/>
                </a:ext>
              </a:extLst>
            </p:cNvPr>
            <p:cNvPicPr>
              <a:picLocks noChangeAspect="1"/>
            </p:cNvPicPr>
            <p:nvPr/>
          </p:nvPicPr>
          <p:blipFill>
            <a:blip r:embed="rId4"/>
            <a:stretch>
              <a:fillRect/>
            </a:stretch>
          </p:blipFill>
          <p:spPr>
            <a:xfrm>
              <a:off x="5203431" y="3389152"/>
              <a:ext cx="584972" cy="655885"/>
            </a:xfrm>
            <a:prstGeom prst="rect">
              <a:avLst/>
            </a:prstGeom>
          </p:spPr>
        </p:pic>
      </p:grpSp>
      <p:sp>
        <p:nvSpPr>
          <p:cNvPr id="5" name="Rectangle 4">
            <a:extLst>
              <a:ext uri="{FF2B5EF4-FFF2-40B4-BE49-F238E27FC236}">
                <a16:creationId xmlns:a16="http://schemas.microsoft.com/office/drawing/2014/main" id="{46D43921-9F4E-497E-BD26-F43CF1D64F53}"/>
              </a:ext>
            </a:extLst>
          </p:cNvPr>
          <p:cNvSpPr/>
          <p:nvPr/>
        </p:nvSpPr>
        <p:spPr>
          <a:xfrm>
            <a:off x="427035" y="5143500"/>
            <a:ext cx="2179978" cy="121909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dirty="0">
                <a:solidFill>
                  <a:schemeClr val="tx1"/>
                </a:solidFill>
              </a:rPr>
              <a:t>Manages health monitoring and maintenance</a:t>
            </a:r>
          </a:p>
        </p:txBody>
      </p:sp>
      <p:sp>
        <p:nvSpPr>
          <p:cNvPr id="6" name="Rectangle 5">
            <a:extLst>
              <a:ext uri="{FF2B5EF4-FFF2-40B4-BE49-F238E27FC236}">
                <a16:creationId xmlns:a16="http://schemas.microsoft.com/office/drawing/2014/main" id="{10F1E3F1-68F7-4710-AD56-BB00C92D2EE8}"/>
              </a:ext>
            </a:extLst>
          </p:cNvPr>
          <p:cNvSpPr/>
          <p:nvPr/>
        </p:nvSpPr>
        <p:spPr>
          <a:xfrm>
            <a:off x="2774863" y="5142933"/>
            <a:ext cx="2179978" cy="121909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dirty="0">
                <a:solidFill>
                  <a:schemeClr val="tx1"/>
                </a:solidFill>
              </a:rPr>
              <a:t>Performs simple cluster scaling</a:t>
            </a:r>
          </a:p>
        </p:txBody>
      </p:sp>
      <p:sp>
        <p:nvSpPr>
          <p:cNvPr id="8" name="Rectangle 7">
            <a:extLst>
              <a:ext uri="{FF2B5EF4-FFF2-40B4-BE49-F238E27FC236}">
                <a16:creationId xmlns:a16="http://schemas.microsoft.com/office/drawing/2014/main" id="{33B0A4B8-7BE4-44D3-96A6-E9FD9D7AEEE8}"/>
              </a:ext>
            </a:extLst>
          </p:cNvPr>
          <p:cNvSpPr/>
          <p:nvPr/>
        </p:nvSpPr>
        <p:spPr>
          <a:xfrm>
            <a:off x="5122691" y="5142650"/>
            <a:ext cx="2179978" cy="121909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dirty="0">
                <a:solidFill>
                  <a:schemeClr val="tx1"/>
                </a:solidFill>
              </a:rPr>
              <a:t>Enables nodes to be fully managed by Microsoft</a:t>
            </a:r>
          </a:p>
        </p:txBody>
      </p:sp>
      <p:sp>
        <p:nvSpPr>
          <p:cNvPr id="7" name="Rectangle 6">
            <a:extLst>
              <a:ext uri="{FF2B5EF4-FFF2-40B4-BE49-F238E27FC236}">
                <a16:creationId xmlns:a16="http://schemas.microsoft.com/office/drawing/2014/main" id="{DAAB3035-2780-4C42-B187-E12C2F307E51}"/>
              </a:ext>
            </a:extLst>
          </p:cNvPr>
          <p:cNvSpPr/>
          <p:nvPr/>
        </p:nvSpPr>
        <p:spPr>
          <a:xfrm>
            <a:off x="7470519" y="5143216"/>
            <a:ext cx="2179978" cy="121909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dirty="0">
                <a:solidFill>
                  <a:schemeClr val="tx1"/>
                </a:solidFill>
              </a:rPr>
              <a:t>You’re responsible only for managing the agent nodes</a:t>
            </a:r>
          </a:p>
        </p:txBody>
      </p:sp>
      <p:sp>
        <p:nvSpPr>
          <p:cNvPr id="11" name="Rectangle 10">
            <a:extLst>
              <a:ext uri="{FF2B5EF4-FFF2-40B4-BE49-F238E27FC236}">
                <a16:creationId xmlns:a16="http://schemas.microsoft.com/office/drawing/2014/main" id="{66BDDDF4-E64B-40D2-A2C7-25D513B1B11A}"/>
              </a:ext>
            </a:extLst>
          </p:cNvPr>
          <p:cNvSpPr/>
          <p:nvPr/>
        </p:nvSpPr>
        <p:spPr>
          <a:xfrm>
            <a:off x="9818347" y="5142367"/>
            <a:ext cx="2179978" cy="121909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dirty="0">
                <a:solidFill>
                  <a:schemeClr val="tx1"/>
                </a:solidFill>
              </a:rPr>
              <a:t>You pay only for the agent nodes</a:t>
            </a:r>
          </a:p>
        </p:txBody>
      </p:sp>
      <p:sp>
        <p:nvSpPr>
          <p:cNvPr id="4" name="Rectangle 3">
            <a:extLst>
              <a:ext uri="{FF2B5EF4-FFF2-40B4-BE49-F238E27FC236}">
                <a16:creationId xmlns:a16="http://schemas.microsoft.com/office/drawing/2014/main" id="{63057EE0-7266-4508-A0D8-30A8D0F7F1B0}"/>
              </a:ext>
              <a:ext uri="{C183D7F6-B498-43B3-948B-1728B52AA6E4}">
                <adec:decorative xmlns:adec="http://schemas.microsoft.com/office/drawing/2017/decorative" val="1"/>
              </a:ext>
            </a:extLst>
          </p:cNvPr>
          <p:cNvSpPr/>
          <p:nvPr/>
        </p:nvSpPr>
        <p:spPr bwMode="auto">
          <a:xfrm>
            <a:off x="427037" y="1192213"/>
            <a:ext cx="11582401" cy="379807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197680847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Implement Azure App Service Plans</a:t>
            </a:r>
          </a:p>
        </p:txBody>
      </p:sp>
      <p:pic>
        <p:nvPicPr>
          <p:cNvPr id="4" name="Picture 3" descr="Icon of two chat bubbles">
            <a:extLst>
              <a:ext uri="{FF2B5EF4-FFF2-40B4-BE49-F238E27FC236}">
                <a16:creationId xmlns:a16="http://schemas.microsoft.com/office/drawing/2014/main" id="{62A8BFD3-7093-4365-AD3C-1BDC0C5812A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7038" y="1234349"/>
            <a:ext cx="950976" cy="950976"/>
          </a:xfrm>
          <a:prstGeom prst="rect">
            <a:avLst/>
          </a:prstGeom>
        </p:spPr>
      </p:pic>
      <p:sp>
        <p:nvSpPr>
          <p:cNvPr id="34" name="TextBox 33">
            <a:extLst>
              <a:ext uri="{FF2B5EF4-FFF2-40B4-BE49-F238E27FC236}">
                <a16:creationId xmlns:a16="http://schemas.microsoft.com/office/drawing/2014/main" id="{4B272B9C-7AB4-402A-9790-9A2728BD194F}"/>
              </a:ext>
            </a:extLst>
          </p:cNvPr>
          <p:cNvSpPr txBox="1"/>
          <p:nvPr/>
        </p:nvSpPr>
        <p:spPr>
          <a:xfrm>
            <a:off x="1676400" y="1338163"/>
            <a:ext cx="10320236" cy="731520"/>
          </a:xfrm>
          <a:prstGeom prst="rect">
            <a:avLst/>
          </a:prstGeom>
          <a:noFill/>
        </p:spPr>
        <p:txBody>
          <a:bodyPr wrap="square" lIns="0" tIns="0" rIns="0" bIns="0" rtlCol="0" anchor="ctr">
            <a:noAutofit/>
          </a:bodyPr>
          <a:lstStyle/>
          <a:p>
            <a:pPr defTabSz="932472" fontAlgn="base">
              <a:spcBef>
                <a:spcPct val="0"/>
              </a:spcBef>
              <a:spcAft>
                <a:spcPct val="0"/>
              </a:spcAft>
            </a:pPr>
            <a:r>
              <a:rPr lang="en-US" sz="2400" dirty="0"/>
              <a:t>Define a set of compute resources for a web app to run</a:t>
            </a:r>
          </a:p>
        </p:txBody>
      </p:sp>
      <p:cxnSp>
        <p:nvCxnSpPr>
          <p:cNvPr id="29" name="Straight Connector 28">
            <a:extLst>
              <a:ext uri="{FF2B5EF4-FFF2-40B4-BE49-F238E27FC236}">
                <a16:creationId xmlns:a16="http://schemas.microsoft.com/office/drawing/2014/main" id="{53E57297-6431-4DB5-ABBB-7180B6D1AAAC}"/>
              </a:ext>
              <a:ext uri="{C183D7F6-B498-43B3-948B-1728B52AA6E4}">
                <adec:decorative xmlns:adec="http://schemas.microsoft.com/office/drawing/2017/decorative" val="1"/>
              </a:ext>
            </a:extLst>
          </p:cNvPr>
          <p:cNvCxnSpPr>
            <a:cxnSpLocks/>
          </p:cNvCxnSpPr>
          <p:nvPr/>
        </p:nvCxnSpPr>
        <p:spPr>
          <a:xfrm>
            <a:off x="1671739" y="2252627"/>
            <a:ext cx="1032023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descr="Icon of a series of circles arranged in a circular pattern">
            <a:extLst>
              <a:ext uri="{FF2B5EF4-FFF2-40B4-BE49-F238E27FC236}">
                <a16:creationId xmlns:a16="http://schemas.microsoft.com/office/drawing/2014/main" id="{AB0BFAFD-474A-477E-9CAA-C6B1ABBAA0B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7038" y="2326490"/>
            <a:ext cx="950976" cy="950976"/>
          </a:xfrm>
          <a:prstGeom prst="rect">
            <a:avLst/>
          </a:prstGeom>
        </p:spPr>
      </p:pic>
      <p:sp>
        <p:nvSpPr>
          <p:cNvPr id="36" name="TextBox 35">
            <a:extLst>
              <a:ext uri="{FF2B5EF4-FFF2-40B4-BE49-F238E27FC236}">
                <a16:creationId xmlns:a16="http://schemas.microsoft.com/office/drawing/2014/main" id="{D42F2A4E-4628-48CD-94EB-2CB8F583BC58}"/>
              </a:ext>
            </a:extLst>
          </p:cNvPr>
          <p:cNvSpPr txBox="1"/>
          <p:nvPr/>
        </p:nvSpPr>
        <p:spPr>
          <a:xfrm>
            <a:off x="1676400" y="2435571"/>
            <a:ext cx="10320236" cy="731520"/>
          </a:xfrm>
          <a:prstGeom prst="rect">
            <a:avLst/>
          </a:prstGeom>
          <a:noFill/>
        </p:spPr>
        <p:txBody>
          <a:bodyPr wrap="square" lIns="0" tIns="0" rIns="0" bIns="0" rtlCol="0" anchor="ctr">
            <a:noAutofit/>
          </a:bodyPr>
          <a:lstStyle/>
          <a:p>
            <a:pPr defTabSz="932472" fontAlgn="base">
              <a:spcBef>
                <a:spcPct val="0"/>
              </a:spcBef>
              <a:spcAft>
                <a:spcPct val="0"/>
              </a:spcAft>
            </a:pPr>
            <a:r>
              <a:rPr lang="en-US" sz="2400" dirty="0"/>
              <a:t>Determines performance, price, and features</a:t>
            </a:r>
          </a:p>
        </p:txBody>
      </p:sp>
      <p:cxnSp>
        <p:nvCxnSpPr>
          <p:cNvPr id="30" name="Straight Connector 29">
            <a:extLst>
              <a:ext uri="{FF2B5EF4-FFF2-40B4-BE49-F238E27FC236}">
                <a16:creationId xmlns:a16="http://schemas.microsoft.com/office/drawing/2014/main" id="{2E76497B-27AD-4976-B73C-4E5CE9A2A841}"/>
              </a:ext>
              <a:ext uri="{C183D7F6-B498-43B3-948B-1728B52AA6E4}">
                <adec:decorative xmlns:adec="http://schemas.microsoft.com/office/drawing/2017/decorative" val="1"/>
              </a:ext>
            </a:extLst>
          </p:cNvPr>
          <p:cNvCxnSpPr>
            <a:cxnSpLocks/>
          </p:cNvCxnSpPr>
          <p:nvPr/>
        </p:nvCxnSpPr>
        <p:spPr>
          <a:xfrm>
            <a:off x="1671739" y="3350035"/>
            <a:ext cx="1032023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 name="Picture 9" descr="Icon of a puzzle map">
            <a:extLst>
              <a:ext uri="{FF2B5EF4-FFF2-40B4-BE49-F238E27FC236}">
                <a16:creationId xmlns:a16="http://schemas.microsoft.com/office/drawing/2014/main" id="{5771A941-D69D-40EB-B8B2-BD4905FC8B4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7038" y="3418631"/>
            <a:ext cx="950976" cy="950976"/>
          </a:xfrm>
          <a:prstGeom prst="rect">
            <a:avLst/>
          </a:prstGeom>
        </p:spPr>
      </p:pic>
      <p:sp>
        <p:nvSpPr>
          <p:cNvPr id="38" name="TextBox 37">
            <a:extLst>
              <a:ext uri="{FF2B5EF4-FFF2-40B4-BE49-F238E27FC236}">
                <a16:creationId xmlns:a16="http://schemas.microsoft.com/office/drawing/2014/main" id="{36FABD01-9B82-4FB5-AADA-1BC4145A50F9}"/>
              </a:ext>
            </a:extLst>
          </p:cNvPr>
          <p:cNvSpPr txBox="1"/>
          <p:nvPr/>
        </p:nvSpPr>
        <p:spPr>
          <a:xfrm>
            <a:off x="1676400" y="3532979"/>
            <a:ext cx="10320236" cy="731520"/>
          </a:xfrm>
          <a:prstGeom prst="rect">
            <a:avLst/>
          </a:prstGeom>
          <a:noFill/>
        </p:spPr>
        <p:txBody>
          <a:bodyPr wrap="square" lIns="0" tIns="0" rIns="0" bIns="0" rtlCol="0" anchor="ctr">
            <a:noAutofit/>
          </a:bodyPr>
          <a:lstStyle/>
          <a:p>
            <a:pPr defTabSz="932472" fontAlgn="base">
              <a:spcBef>
                <a:spcPct val="0"/>
              </a:spcBef>
              <a:spcAft>
                <a:spcPct val="0"/>
              </a:spcAft>
            </a:pPr>
            <a:r>
              <a:rPr lang="en-US" sz="2400" dirty="0"/>
              <a:t>One or more apps can be configured to run in the same App Service plan</a:t>
            </a:r>
          </a:p>
        </p:txBody>
      </p:sp>
      <p:cxnSp>
        <p:nvCxnSpPr>
          <p:cNvPr id="31" name="Straight Connector 30">
            <a:extLst>
              <a:ext uri="{FF2B5EF4-FFF2-40B4-BE49-F238E27FC236}">
                <a16:creationId xmlns:a16="http://schemas.microsoft.com/office/drawing/2014/main" id="{84EFEF22-4302-4F77-9F3B-A899B3DCE50F}"/>
              </a:ext>
              <a:ext uri="{C183D7F6-B498-43B3-948B-1728B52AA6E4}">
                <adec:decorative xmlns:adec="http://schemas.microsoft.com/office/drawing/2017/decorative" val="1"/>
              </a:ext>
            </a:extLst>
          </p:cNvPr>
          <p:cNvCxnSpPr>
            <a:cxnSpLocks/>
          </p:cNvCxnSpPr>
          <p:nvPr/>
        </p:nvCxnSpPr>
        <p:spPr>
          <a:xfrm>
            <a:off x="1671739" y="4447443"/>
            <a:ext cx="1032023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2" name="Picture 31" descr="Icon of a circle branched into three connect circles">
            <a:extLst>
              <a:ext uri="{FF2B5EF4-FFF2-40B4-BE49-F238E27FC236}">
                <a16:creationId xmlns:a16="http://schemas.microsoft.com/office/drawing/2014/main" id="{B28A96A1-08BA-46F2-B1BF-5D0AE040970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7038" y="4589463"/>
            <a:ext cx="950976" cy="952500"/>
          </a:xfrm>
          <a:prstGeom prst="rect">
            <a:avLst/>
          </a:prstGeom>
        </p:spPr>
      </p:pic>
      <p:sp>
        <p:nvSpPr>
          <p:cNvPr id="40" name="TextBox 39">
            <a:extLst>
              <a:ext uri="{FF2B5EF4-FFF2-40B4-BE49-F238E27FC236}">
                <a16:creationId xmlns:a16="http://schemas.microsoft.com/office/drawing/2014/main" id="{83009821-43BE-4C35-A421-7076B3158455}"/>
              </a:ext>
            </a:extLst>
          </p:cNvPr>
          <p:cNvSpPr txBox="1"/>
          <p:nvPr/>
        </p:nvSpPr>
        <p:spPr>
          <a:xfrm>
            <a:off x="1676400" y="4630387"/>
            <a:ext cx="10320236" cy="1914876"/>
          </a:xfrm>
          <a:prstGeom prst="rect">
            <a:avLst/>
          </a:prstGeom>
          <a:noFill/>
        </p:spPr>
        <p:txBody>
          <a:bodyPr wrap="square" lIns="0" tIns="0" rIns="0" bIns="0" rtlCol="0" anchor="ctr">
            <a:noAutofit/>
          </a:bodyPr>
          <a:lstStyle/>
          <a:p>
            <a:pPr marL="0" lvl="1" fontAlgn="base">
              <a:spcBef>
                <a:spcPts val="300"/>
              </a:spcBef>
              <a:spcAft>
                <a:spcPts val="400"/>
              </a:spcAft>
            </a:pPr>
            <a:r>
              <a:rPr lang="en-US" sz="2400" dirty="0">
                <a:cs typeface="Segoe UI Semilight" panose="020B0402040204020203" pitchFamily="34" charset="0"/>
              </a:rPr>
              <a:t>Region where compute resources will be created </a:t>
            </a:r>
          </a:p>
          <a:p>
            <a:pPr marL="0" lvl="1" fontAlgn="base">
              <a:spcBef>
                <a:spcPts val="300"/>
              </a:spcBef>
              <a:spcAft>
                <a:spcPts val="400"/>
              </a:spcAft>
            </a:pPr>
            <a:r>
              <a:rPr lang="en-US" sz="2400" dirty="0">
                <a:cs typeface="Segoe UI Semilight" panose="020B0402040204020203" pitchFamily="34" charset="0"/>
              </a:rPr>
              <a:t>Number of virtual machine instances </a:t>
            </a:r>
          </a:p>
          <a:p>
            <a:pPr marL="0" lvl="1" fontAlgn="base">
              <a:spcBef>
                <a:spcPts val="300"/>
              </a:spcBef>
              <a:spcAft>
                <a:spcPts val="400"/>
              </a:spcAft>
            </a:pPr>
            <a:r>
              <a:rPr lang="en-US" sz="2400" dirty="0">
                <a:cs typeface="Segoe UI Semilight" panose="020B0402040204020203" pitchFamily="34" charset="0"/>
              </a:rPr>
              <a:t>Size of virtual machine instances </a:t>
            </a:r>
          </a:p>
          <a:p>
            <a:pPr marL="0" lvl="1" fontAlgn="base">
              <a:spcBef>
                <a:spcPts val="300"/>
              </a:spcBef>
              <a:spcAft>
                <a:spcPts val="400"/>
              </a:spcAft>
            </a:pPr>
            <a:r>
              <a:rPr lang="en-US" sz="2400" dirty="0">
                <a:cs typeface="Segoe UI Semilight" panose="020B0402040204020203" pitchFamily="34" charset="0"/>
              </a:rPr>
              <a:t>Pricing tier (next slide)</a:t>
            </a:r>
          </a:p>
        </p:txBody>
      </p:sp>
    </p:spTree>
    <p:extLst>
      <p:ext uri="{BB962C8B-B14F-4D97-AF65-F5344CB8AC3E}">
        <p14:creationId xmlns:p14="http://schemas.microsoft.com/office/powerpoint/2010/main" val="2955806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130D8-35DF-4410-B574-D6016390962E}"/>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Connect AKS and Azure Active Directory</a:t>
            </a:r>
          </a:p>
        </p:txBody>
      </p:sp>
      <p:sp>
        <p:nvSpPr>
          <p:cNvPr id="3" name="Rectangle 2">
            <a:extLst>
              <a:ext uri="{FF2B5EF4-FFF2-40B4-BE49-F238E27FC236}">
                <a16:creationId xmlns:a16="http://schemas.microsoft.com/office/drawing/2014/main" id="{CA63158E-417F-47A7-B555-BB60A610A5AB}"/>
              </a:ext>
            </a:extLst>
          </p:cNvPr>
          <p:cNvSpPr/>
          <p:nvPr/>
        </p:nvSpPr>
        <p:spPr>
          <a:xfrm>
            <a:off x="427038" y="1192213"/>
            <a:ext cx="5720643" cy="954087"/>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spcAft>
                <a:spcPts val="600"/>
              </a:spcAft>
            </a:pPr>
            <a:r>
              <a:rPr lang="en-US" sz="2200" dirty="0">
                <a:solidFill>
                  <a:schemeClr val="tx1"/>
                </a:solidFill>
                <a:cs typeface="Segoe UI Semilight"/>
              </a:rPr>
              <a:t>Use Azure AD as an integrated </a:t>
            </a:r>
            <a:br>
              <a:rPr lang="en-US" sz="2200" dirty="0">
                <a:solidFill>
                  <a:schemeClr val="tx1"/>
                </a:solidFill>
                <a:cs typeface="Segoe UI Semilight"/>
              </a:rPr>
            </a:br>
            <a:r>
              <a:rPr lang="en-US" sz="2200" dirty="0">
                <a:solidFill>
                  <a:schemeClr val="tx1"/>
                </a:solidFill>
                <a:cs typeface="Segoe UI Semilight"/>
              </a:rPr>
              <a:t>identity solution</a:t>
            </a:r>
          </a:p>
        </p:txBody>
      </p:sp>
      <p:sp>
        <p:nvSpPr>
          <p:cNvPr id="8" name="Rectangle 7">
            <a:extLst>
              <a:ext uri="{FF2B5EF4-FFF2-40B4-BE49-F238E27FC236}">
                <a16:creationId xmlns:a16="http://schemas.microsoft.com/office/drawing/2014/main" id="{DA8E98EA-04D9-42D7-9962-02598A715158}"/>
              </a:ext>
            </a:extLst>
          </p:cNvPr>
          <p:cNvSpPr/>
          <p:nvPr/>
        </p:nvSpPr>
        <p:spPr>
          <a:xfrm>
            <a:off x="6288795" y="1192213"/>
            <a:ext cx="5720643" cy="954087"/>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spcAft>
                <a:spcPts val="600"/>
              </a:spcAft>
            </a:pPr>
            <a:r>
              <a:rPr lang="en-US" sz="2200" dirty="0">
                <a:solidFill>
                  <a:schemeClr val="tx1"/>
                </a:solidFill>
                <a:cs typeface="Segoe UI Semilight"/>
              </a:rPr>
              <a:t>Use service accounts, user accounts, and</a:t>
            </a:r>
            <a:br>
              <a:rPr lang="en-US" sz="2200" dirty="0">
                <a:solidFill>
                  <a:schemeClr val="tx1"/>
                </a:solidFill>
                <a:cs typeface="Segoe UI Semilight"/>
              </a:rPr>
            </a:br>
            <a:r>
              <a:rPr lang="en-US" sz="2200" dirty="0">
                <a:solidFill>
                  <a:schemeClr val="tx1"/>
                </a:solidFill>
                <a:cs typeface="Segoe UI Semilight"/>
              </a:rPr>
              <a:t>role-based access control</a:t>
            </a:r>
          </a:p>
        </p:txBody>
      </p:sp>
      <p:sp>
        <p:nvSpPr>
          <p:cNvPr id="4" name="Rectangle 3">
            <a:extLst>
              <a:ext uri="{FF2B5EF4-FFF2-40B4-BE49-F238E27FC236}">
                <a16:creationId xmlns:a16="http://schemas.microsoft.com/office/drawing/2014/main" id="{C66D0D2A-3681-4C72-B391-05FC0FA27912}"/>
              </a:ext>
              <a:ext uri="{C183D7F6-B498-43B3-948B-1728B52AA6E4}">
                <adec:decorative xmlns:adec="http://schemas.microsoft.com/office/drawing/2017/decorative" val="1"/>
              </a:ext>
            </a:extLst>
          </p:cNvPr>
          <p:cNvSpPr/>
          <p:nvPr/>
        </p:nvSpPr>
        <p:spPr bwMode="auto">
          <a:xfrm>
            <a:off x="427037" y="2294573"/>
            <a:ext cx="11582401" cy="406717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7" name="Picture 6" descr="Azure Active Directory integration with AKS clusters">
            <a:extLst>
              <a:ext uri="{FF2B5EF4-FFF2-40B4-BE49-F238E27FC236}">
                <a16:creationId xmlns:a16="http://schemas.microsoft.com/office/drawing/2014/main" id="{4965CAB9-0AA0-46CD-8815-6FC8C81074F4}"/>
              </a:ext>
            </a:extLst>
          </p:cNvPr>
          <p:cNvPicPr>
            <a:picLocks noChangeAspect="1"/>
          </p:cNvPicPr>
          <p:nvPr/>
        </p:nvPicPr>
        <p:blipFill>
          <a:blip r:embed="rId3"/>
          <a:stretch>
            <a:fillRect/>
          </a:stretch>
        </p:blipFill>
        <p:spPr>
          <a:xfrm>
            <a:off x="1113718" y="2697162"/>
            <a:ext cx="10067925" cy="3429000"/>
          </a:xfrm>
          <a:prstGeom prst="rect">
            <a:avLst/>
          </a:prstGeom>
        </p:spPr>
      </p:pic>
    </p:spTree>
    <p:extLst>
      <p:ext uri="{BB962C8B-B14F-4D97-AF65-F5344CB8AC3E}">
        <p14:creationId xmlns:p14="http://schemas.microsoft.com/office/powerpoint/2010/main" val="1479612711"/>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871E3-A2DE-4FCA-AC95-21C6920840B6}"/>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Configure AKS Security</a:t>
            </a:r>
          </a:p>
        </p:txBody>
      </p:sp>
      <p:sp>
        <p:nvSpPr>
          <p:cNvPr id="3" name="Rectangle 2">
            <a:extLst>
              <a:ext uri="{FF2B5EF4-FFF2-40B4-BE49-F238E27FC236}">
                <a16:creationId xmlns:a16="http://schemas.microsoft.com/office/drawing/2014/main" id="{EE1BE874-2ED2-4659-A2FD-4761FCFF6994}"/>
              </a:ext>
            </a:extLst>
          </p:cNvPr>
          <p:cNvSpPr/>
          <p:nvPr/>
        </p:nvSpPr>
        <p:spPr>
          <a:xfrm>
            <a:off x="465138" y="2039896"/>
            <a:ext cx="10831513" cy="855662"/>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latin typeface="+mj-lt"/>
              </a:rPr>
              <a:t>Managed service </a:t>
            </a:r>
            <a:r>
              <a:rPr lang="en-US" sz="2000" dirty="0">
                <a:solidFill>
                  <a:schemeClr val="tx1"/>
                </a:solidFill>
              </a:rPr>
              <a:t>– Limit access with authorized IP ranges, create a private cluster, use RBAC and Azure AD access</a:t>
            </a:r>
          </a:p>
        </p:txBody>
      </p:sp>
      <p:sp>
        <p:nvSpPr>
          <p:cNvPr id="4" name="Rectangle 3">
            <a:extLst>
              <a:ext uri="{FF2B5EF4-FFF2-40B4-BE49-F238E27FC236}">
                <a16:creationId xmlns:a16="http://schemas.microsoft.com/office/drawing/2014/main" id="{850BB890-826F-42AA-A9DF-D6A3275FF2C8}"/>
              </a:ext>
            </a:extLst>
          </p:cNvPr>
          <p:cNvSpPr/>
          <p:nvPr/>
        </p:nvSpPr>
        <p:spPr>
          <a:xfrm>
            <a:off x="465137" y="3036803"/>
            <a:ext cx="10831513" cy="639065"/>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latin typeface="+mj-lt"/>
              </a:rPr>
              <a:t>Cluster upgrades – </a:t>
            </a:r>
            <a:r>
              <a:rPr lang="en-US" sz="2000" dirty="0">
                <a:solidFill>
                  <a:schemeClr val="tx1"/>
                </a:solidFill>
              </a:rPr>
              <a:t>Upgrade the AKS cluster with cordon and drain</a:t>
            </a:r>
          </a:p>
        </p:txBody>
      </p:sp>
      <p:sp>
        <p:nvSpPr>
          <p:cNvPr id="5" name="Rectangle 4">
            <a:extLst>
              <a:ext uri="{FF2B5EF4-FFF2-40B4-BE49-F238E27FC236}">
                <a16:creationId xmlns:a16="http://schemas.microsoft.com/office/drawing/2014/main" id="{456F97D0-B76F-4D11-974E-1DDFC3ADE741}"/>
              </a:ext>
            </a:extLst>
          </p:cNvPr>
          <p:cNvSpPr/>
          <p:nvPr/>
        </p:nvSpPr>
        <p:spPr>
          <a:xfrm>
            <a:off x="465136" y="3817113"/>
            <a:ext cx="10831513" cy="728308"/>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latin typeface="+mj-lt"/>
              </a:rPr>
              <a:t>Node</a:t>
            </a:r>
            <a:r>
              <a:rPr lang="en-US" sz="2000" dirty="0">
                <a:solidFill>
                  <a:schemeClr val="tx1"/>
                </a:solidFill>
              </a:rPr>
              <a:t> – Automatic OS security patches, Azure managed disks, pod security policies</a:t>
            </a:r>
          </a:p>
        </p:txBody>
      </p:sp>
      <p:sp>
        <p:nvSpPr>
          <p:cNvPr id="7" name="Rectangle 6">
            <a:extLst>
              <a:ext uri="{FF2B5EF4-FFF2-40B4-BE49-F238E27FC236}">
                <a16:creationId xmlns:a16="http://schemas.microsoft.com/office/drawing/2014/main" id="{03A1AF06-63AE-47CC-AA61-E9017B187D4F}"/>
              </a:ext>
            </a:extLst>
          </p:cNvPr>
          <p:cNvSpPr/>
          <p:nvPr/>
        </p:nvSpPr>
        <p:spPr>
          <a:xfrm>
            <a:off x="465136" y="4686666"/>
            <a:ext cx="10831513" cy="728308"/>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latin typeface="+mj-lt"/>
              </a:rPr>
              <a:t>Networks</a:t>
            </a:r>
            <a:r>
              <a:rPr lang="en-US" sz="2000" dirty="0">
                <a:solidFill>
                  <a:schemeClr val="tx1"/>
                </a:solidFill>
              </a:rPr>
              <a:t> – Define </a:t>
            </a:r>
            <a:r>
              <a:rPr lang="en-US" sz="2000" b="0" i="0" dirty="0">
                <a:solidFill>
                  <a:srgbClr val="171717"/>
                </a:solidFill>
                <a:effectLst/>
                <a:latin typeface="Segoe UI" panose="020B0502040204020203" pitchFamily="34" charset="0"/>
              </a:rPr>
              <a:t>ingress controllers with private internal IP addresses, filter the flow of traffic with networ</a:t>
            </a:r>
            <a:r>
              <a:rPr lang="en-US" sz="2000" dirty="0">
                <a:solidFill>
                  <a:schemeClr val="tx1"/>
                </a:solidFill>
              </a:rPr>
              <a:t>k security groups</a:t>
            </a:r>
          </a:p>
        </p:txBody>
      </p:sp>
      <p:sp>
        <p:nvSpPr>
          <p:cNvPr id="20" name="Rectangle 19">
            <a:extLst>
              <a:ext uri="{FF2B5EF4-FFF2-40B4-BE49-F238E27FC236}">
                <a16:creationId xmlns:a16="http://schemas.microsoft.com/office/drawing/2014/main" id="{35C60CF7-A883-42C8-B24B-842DD9BB5CBF}"/>
              </a:ext>
            </a:extLst>
          </p:cNvPr>
          <p:cNvSpPr/>
          <p:nvPr/>
        </p:nvSpPr>
        <p:spPr>
          <a:xfrm>
            <a:off x="465136" y="5556221"/>
            <a:ext cx="10831513" cy="728308"/>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latin typeface="+mj-lt"/>
              </a:rPr>
              <a:t>Data</a:t>
            </a:r>
            <a:r>
              <a:rPr lang="en-US" sz="2000" dirty="0">
                <a:solidFill>
                  <a:schemeClr val="tx1"/>
                </a:solidFill>
              </a:rPr>
              <a:t> – Kubernetes secrets for credentials and keys</a:t>
            </a:r>
          </a:p>
        </p:txBody>
      </p:sp>
      <p:sp>
        <p:nvSpPr>
          <p:cNvPr id="8" name="Rectangle 7">
            <a:extLst>
              <a:ext uri="{FF2B5EF4-FFF2-40B4-BE49-F238E27FC236}">
                <a16:creationId xmlns:a16="http://schemas.microsoft.com/office/drawing/2014/main" id="{36AA72AF-41A2-44EB-8D39-37EA528CBC4E}"/>
              </a:ext>
              <a:ext uri="{C183D7F6-B498-43B3-948B-1728B52AA6E4}">
                <adec:decorative xmlns:adec="http://schemas.microsoft.com/office/drawing/2017/decorative" val="1"/>
              </a:ext>
            </a:extLst>
          </p:cNvPr>
          <p:cNvSpPr/>
          <p:nvPr/>
        </p:nvSpPr>
        <p:spPr bwMode="auto">
          <a:xfrm>
            <a:off x="427037" y="1204910"/>
            <a:ext cx="786384" cy="69149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4572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IN" sz="4800" b="1" dirty="0">
                <a:solidFill>
                  <a:srgbClr val="007E39"/>
                </a:solidFill>
                <a:ea typeface="Segoe UI" pitchFamily="34" charset="0"/>
                <a:cs typeface="Segoe UI" pitchFamily="34" charset="0"/>
                <a:sym typeface="Wingdings" panose="05000000000000000000" pitchFamily="2" charset="2"/>
              </a:rPr>
              <a:t></a:t>
            </a:r>
            <a:endParaRPr lang="en-US" sz="4800" b="1" dirty="0">
              <a:solidFill>
                <a:srgbClr val="007E39"/>
              </a:solidFill>
              <a:ea typeface="Segoe UI" pitchFamily="34" charset="0"/>
              <a:cs typeface="Segoe UI" pitchFamily="34" charset="0"/>
            </a:endParaRPr>
          </a:p>
        </p:txBody>
      </p:sp>
      <p:sp>
        <p:nvSpPr>
          <p:cNvPr id="9" name="Freeform: Shape 8">
            <a:extLst>
              <a:ext uri="{FF2B5EF4-FFF2-40B4-BE49-F238E27FC236}">
                <a16:creationId xmlns:a16="http://schemas.microsoft.com/office/drawing/2014/main" id="{9C52FEC9-0696-4A8D-ABA6-E068507A2072}"/>
              </a:ext>
              <a:ext uri="{C183D7F6-B498-43B3-948B-1728B52AA6E4}">
                <adec:decorative xmlns:adec="http://schemas.microsoft.com/office/drawing/2017/decorative" val="1"/>
              </a:ext>
            </a:extLst>
          </p:cNvPr>
          <p:cNvSpPr/>
          <p:nvPr/>
        </p:nvSpPr>
        <p:spPr bwMode="auto">
          <a:xfrm>
            <a:off x="-1" y="1204911"/>
            <a:ext cx="12436475" cy="691498"/>
          </a:xfrm>
          <a:custGeom>
            <a:avLst/>
            <a:gdLst>
              <a:gd name="connsiteX0" fmla="*/ 1213422 w 12436475"/>
              <a:gd name="connsiteY0" fmla="*/ 0 h 782411"/>
              <a:gd name="connsiteX1" fmla="*/ 12436475 w 12436475"/>
              <a:gd name="connsiteY1" fmla="*/ 0 h 782411"/>
              <a:gd name="connsiteX2" fmla="*/ 12436475 w 12436475"/>
              <a:gd name="connsiteY2" fmla="*/ 782411 h 782411"/>
              <a:gd name="connsiteX3" fmla="*/ 1213422 w 12436475"/>
              <a:gd name="connsiteY3" fmla="*/ 782411 h 782411"/>
              <a:gd name="connsiteX4" fmla="*/ 0 w 12436475"/>
              <a:gd name="connsiteY4" fmla="*/ 0 h 782411"/>
              <a:gd name="connsiteX5" fmla="*/ 427038 w 12436475"/>
              <a:gd name="connsiteY5" fmla="*/ 0 h 782411"/>
              <a:gd name="connsiteX6" fmla="*/ 427038 w 12436475"/>
              <a:gd name="connsiteY6" fmla="*/ 782411 h 782411"/>
              <a:gd name="connsiteX7" fmla="*/ 0 w 12436475"/>
              <a:gd name="connsiteY7" fmla="*/ 782411 h 78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782411">
                <a:moveTo>
                  <a:pt x="1213422" y="0"/>
                </a:moveTo>
                <a:lnTo>
                  <a:pt x="12436475" y="0"/>
                </a:lnTo>
                <a:lnTo>
                  <a:pt x="12436475" y="782411"/>
                </a:lnTo>
                <a:lnTo>
                  <a:pt x="1213422" y="782411"/>
                </a:lnTo>
                <a:close/>
                <a:moveTo>
                  <a:pt x="0" y="0"/>
                </a:moveTo>
                <a:lnTo>
                  <a:pt x="427038" y="0"/>
                </a:lnTo>
                <a:lnTo>
                  <a:pt x="427038" y="782411"/>
                </a:lnTo>
                <a:lnTo>
                  <a:pt x="0" y="782411"/>
                </a:lnTo>
                <a:close/>
              </a:path>
            </a:pathLst>
          </a:cu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dirty="0">
                <a:solidFill>
                  <a:schemeClr val="tx1"/>
                </a:solidFill>
                <a:latin typeface="+mj-lt"/>
                <a:cs typeface="Segoe UI Semibold" panose="020B0702040204020203" pitchFamily="34" charset="0"/>
              </a:rPr>
              <a:t>Implement security across the entire AKS infrastructure </a:t>
            </a:r>
          </a:p>
        </p:txBody>
      </p:sp>
    </p:spTree>
    <p:extLst>
      <p:ext uri="{BB962C8B-B14F-4D97-AF65-F5344CB8AC3E}">
        <p14:creationId xmlns:p14="http://schemas.microsoft.com/office/powerpoint/2010/main" val="1058570443"/>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BFA3E-0F89-455C-B171-E3177C08C3F0}"/>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Virtual Kubelet</a:t>
            </a:r>
          </a:p>
        </p:txBody>
      </p:sp>
      <p:sp>
        <p:nvSpPr>
          <p:cNvPr id="3" name="Rectangle 2">
            <a:extLst>
              <a:ext uri="{FF2B5EF4-FFF2-40B4-BE49-F238E27FC236}">
                <a16:creationId xmlns:a16="http://schemas.microsoft.com/office/drawing/2014/main" id="{3E80ECD5-FA31-446F-850D-445E484BC719}"/>
              </a:ext>
              <a:ext uri="{C183D7F6-B498-43B3-948B-1728B52AA6E4}">
                <adec:decorative xmlns:adec="http://schemas.microsoft.com/office/drawing/2017/decorative" val="1"/>
              </a:ext>
            </a:extLst>
          </p:cNvPr>
          <p:cNvSpPr/>
          <p:nvPr/>
        </p:nvSpPr>
        <p:spPr bwMode="auto">
          <a:xfrm>
            <a:off x="427037" y="1493134"/>
            <a:ext cx="11582401" cy="345986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7" name="Picture 4" descr="An AKS cluster has virtual kubelet connectingn to Azure Container Instances, Azure Batch, and Other providers">
            <a:extLst>
              <a:ext uri="{FF2B5EF4-FFF2-40B4-BE49-F238E27FC236}">
                <a16:creationId xmlns:a16="http://schemas.microsoft.com/office/drawing/2014/main" id="{BAAB1B5E-C485-4B3A-9A62-32D68EFDC2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6937" y="1607132"/>
            <a:ext cx="8102600" cy="3231870"/>
          </a:xfrm>
          <a:prstGeom prst="rect">
            <a:avLst/>
          </a:prstGeom>
        </p:spPr>
      </p:pic>
      <p:sp>
        <p:nvSpPr>
          <p:cNvPr id="4" name="Rectangle 3">
            <a:extLst>
              <a:ext uri="{FF2B5EF4-FFF2-40B4-BE49-F238E27FC236}">
                <a16:creationId xmlns:a16="http://schemas.microsoft.com/office/drawing/2014/main" id="{826DF6AE-BDB3-4735-83ED-837F3DAFA16A}"/>
              </a:ext>
            </a:extLst>
          </p:cNvPr>
          <p:cNvSpPr/>
          <p:nvPr/>
        </p:nvSpPr>
        <p:spPr>
          <a:xfrm>
            <a:off x="427035" y="5056382"/>
            <a:ext cx="3657600" cy="1305363"/>
          </a:xfrm>
          <a:prstGeom prst="rect">
            <a:avLst/>
          </a:prstGeom>
          <a:solidFill>
            <a:schemeClr val="bg1">
              <a:lumMod val="95000"/>
            </a:schemeClr>
          </a:solidFill>
          <a:ln w="1270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000" dirty="0">
                <a:solidFill>
                  <a:schemeClr val="tx1"/>
                </a:solidFill>
                <a:cs typeface="Segoe UI Semilight"/>
              </a:rPr>
              <a:t>Virtual kubelet is an </a:t>
            </a:r>
            <a:br>
              <a:rPr lang="en-US" sz="2000" dirty="0">
                <a:solidFill>
                  <a:schemeClr val="tx1"/>
                </a:solidFill>
                <a:cs typeface="Segoe UI Semilight"/>
              </a:rPr>
            </a:br>
            <a:r>
              <a:rPr lang="en-US" sz="2000" dirty="0">
                <a:solidFill>
                  <a:schemeClr val="tx1"/>
                </a:solidFill>
                <a:cs typeface="Segoe UI Semilight"/>
              </a:rPr>
              <a:t>open-source Kubernetes kubelet implementation </a:t>
            </a:r>
            <a:endParaRPr lang="en-US" sz="2000" dirty="0">
              <a:solidFill>
                <a:schemeClr val="tx1"/>
              </a:solidFill>
            </a:endParaRPr>
          </a:p>
        </p:txBody>
      </p:sp>
      <p:sp>
        <p:nvSpPr>
          <p:cNvPr id="5" name="Rectangle 4">
            <a:extLst>
              <a:ext uri="{FF2B5EF4-FFF2-40B4-BE49-F238E27FC236}">
                <a16:creationId xmlns:a16="http://schemas.microsoft.com/office/drawing/2014/main" id="{8282825F-E077-4821-B376-7EBDD6FB2C5C}"/>
              </a:ext>
            </a:extLst>
          </p:cNvPr>
          <p:cNvSpPr/>
          <p:nvPr/>
        </p:nvSpPr>
        <p:spPr>
          <a:xfrm>
            <a:off x="4288592" y="5056382"/>
            <a:ext cx="4310983" cy="1305363"/>
          </a:xfrm>
          <a:prstGeom prst="rect">
            <a:avLst/>
          </a:prstGeom>
          <a:solidFill>
            <a:schemeClr val="bg1">
              <a:lumMod val="95000"/>
            </a:schemeClr>
          </a:solidFill>
          <a:ln w="1270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000" dirty="0">
                <a:solidFill>
                  <a:schemeClr val="tx1"/>
                </a:solidFill>
                <a:cs typeface="Segoe UI Semilight"/>
              </a:rPr>
              <a:t>The virtual kubelet registers itself as a node and allows developers to deploy pods and containers with their own APIs</a:t>
            </a:r>
          </a:p>
        </p:txBody>
      </p:sp>
      <p:sp>
        <p:nvSpPr>
          <p:cNvPr id="6" name="Rectangle 5">
            <a:extLst>
              <a:ext uri="{FF2B5EF4-FFF2-40B4-BE49-F238E27FC236}">
                <a16:creationId xmlns:a16="http://schemas.microsoft.com/office/drawing/2014/main" id="{2099F95A-D98D-493F-A337-1A1FC8BEC264}"/>
              </a:ext>
            </a:extLst>
          </p:cNvPr>
          <p:cNvSpPr/>
          <p:nvPr/>
        </p:nvSpPr>
        <p:spPr>
          <a:xfrm>
            <a:off x="8803532" y="5056382"/>
            <a:ext cx="3205905" cy="1305363"/>
          </a:xfrm>
          <a:prstGeom prst="rect">
            <a:avLst/>
          </a:prstGeom>
          <a:solidFill>
            <a:schemeClr val="bg1">
              <a:lumMod val="95000"/>
            </a:schemeClr>
          </a:solidFill>
          <a:ln w="1270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000" dirty="0">
                <a:solidFill>
                  <a:schemeClr val="tx1"/>
                </a:solidFill>
                <a:cs typeface="Segoe UI Semilight"/>
              </a:rPr>
              <a:t>Supported by an ecosystem of providers</a:t>
            </a:r>
            <a:endParaRPr lang="en-US" sz="2000" dirty="0">
              <a:solidFill>
                <a:schemeClr val="tx1"/>
              </a:solidFill>
            </a:endParaRPr>
          </a:p>
        </p:txBody>
      </p:sp>
    </p:spTree>
    <p:extLst>
      <p:ext uri="{BB962C8B-B14F-4D97-AF65-F5344CB8AC3E}">
        <p14:creationId xmlns:p14="http://schemas.microsoft.com/office/powerpoint/2010/main" val="3055457989"/>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Explore Continuous Integration and Deployment</a:t>
            </a:r>
          </a:p>
        </p:txBody>
      </p:sp>
      <p:sp>
        <p:nvSpPr>
          <p:cNvPr id="3" name="Rectangle 2">
            <a:extLst>
              <a:ext uri="{FF2B5EF4-FFF2-40B4-BE49-F238E27FC236}">
                <a16:creationId xmlns:a16="http://schemas.microsoft.com/office/drawing/2014/main" id="{92BF57A4-DFE6-48FD-B706-731E8B92B3CA}"/>
              </a:ext>
            </a:extLst>
          </p:cNvPr>
          <p:cNvSpPr/>
          <p:nvPr/>
        </p:nvSpPr>
        <p:spPr>
          <a:xfrm>
            <a:off x="426532" y="1192214"/>
            <a:ext cx="3962906" cy="637854"/>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dirty="0">
                <a:solidFill>
                  <a:schemeClr val="tx1"/>
                </a:solidFill>
              </a:rPr>
              <a:t>Work in a single source control</a:t>
            </a:r>
          </a:p>
        </p:txBody>
      </p:sp>
      <p:sp>
        <p:nvSpPr>
          <p:cNvPr id="4" name="Rectangle 3">
            <a:extLst>
              <a:ext uri="{FF2B5EF4-FFF2-40B4-BE49-F238E27FC236}">
                <a16:creationId xmlns:a16="http://schemas.microsoft.com/office/drawing/2014/main" id="{7F08BAC9-43AB-4E79-BDA9-69AFE738EDA7}"/>
              </a:ext>
            </a:extLst>
          </p:cNvPr>
          <p:cNvSpPr/>
          <p:nvPr/>
        </p:nvSpPr>
        <p:spPr>
          <a:xfrm>
            <a:off x="426532" y="2036811"/>
            <a:ext cx="3962906" cy="1378401"/>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dirty="0">
                <a:solidFill>
                  <a:schemeClr val="tx1"/>
                </a:solidFill>
              </a:rPr>
              <a:t>Whenever code updates are</a:t>
            </a:r>
            <a:br>
              <a:rPr lang="en-US" dirty="0">
                <a:solidFill>
                  <a:schemeClr val="tx1"/>
                </a:solidFill>
              </a:rPr>
            </a:br>
            <a:r>
              <a:rPr lang="en-US" dirty="0">
                <a:solidFill>
                  <a:schemeClr val="tx1"/>
                </a:solidFill>
              </a:rPr>
              <a:t>pushed to the source control,</a:t>
            </a:r>
            <a:br>
              <a:rPr lang="en-US" dirty="0">
                <a:solidFill>
                  <a:schemeClr val="tx1"/>
                </a:solidFill>
              </a:rPr>
            </a:br>
            <a:r>
              <a:rPr lang="en-US" dirty="0">
                <a:solidFill>
                  <a:schemeClr val="tx1"/>
                </a:solidFill>
              </a:rPr>
              <a:t>then the website or web app will automatically pick up the updates</a:t>
            </a:r>
          </a:p>
        </p:txBody>
      </p:sp>
      <p:sp>
        <p:nvSpPr>
          <p:cNvPr id="5" name="Rectangle 4">
            <a:extLst>
              <a:ext uri="{FF2B5EF4-FFF2-40B4-BE49-F238E27FC236}">
                <a16:creationId xmlns:a16="http://schemas.microsoft.com/office/drawing/2014/main" id="{C7DC2127-FB27-4339-B1ED-0D3E73261361}"/>
              </a:ext>
            </a:extLst>
          </p:cNvPr>
          <p:cNvSpPr/>
          <p:nvPr/>
        </p:nvSpPr>
        <p:spPr>
          <a:xfrm>
            <a:off x="426532" y="3738444"/>
            <a:ext cx="3962906" cy="116668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dirty="0">
                <a:solidFill>
                  <a:schemeClr val="tx1"/>
                </a:solidFill>
              </a:rPr>
              <a:t>A continuous deployment workflow publishes the most recent updates from a project</a:t>
            </a:r>
          </a:p>
        </p:txBody>
      </p:sp>
      <p:sp>
        <p:nvSpPr>
          <p:cNvPr id="8" name="Rectangle 7">
            <a:extLst>
              <a:ext uri="{FF2B5EF4-FFF2-40B4-BE49-F238E27FC236}">
                <a16:creationId xmlns:a16="http://schemas.microsoft.com/office/drawing/2014/main" id="{DD8002E6-A425-4BD7-88B3-81B9031BCB09}"/>
              </a:ext>
            </a:extLst>
          </p:cNvPr>
          <p:cNvSpPr/>
          <p:nvPr/>
        </p:nvSpPr>
        <p:spPr>
          <a:xfrm>
            <a:off x="426532" y="5195060"/>
            <a:ext cx="3962906" cy="116668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dirty="0">
                <a:solidFill>
                  <a:schemeClr val="tx1"/>
                </a:solidFill>
              </a:rPr>
              <a:t>Use the portal for continuous deployments from GitHub, Bitbucket, or Azure DevOps</a:t>
            </a:r>
          </a:p>
        </p:txBody>
      </p:sp>
      <p:sp>
        <p:nvSpPr>
          <p:cNvPr id="7" name="Rectangle 6">
            <a:extLst>
              <a:ext uri="{FF2B5EF4-FFF2-40B4-BE49-F238E27FC236}">
                <a16:creationId xmlns:a16="http://schemas.microsoft.com/office/drawing/2014/main" id="{C061A86C-8E42-41A2-829D-D7F88F8071D4}"/>
              </a:ext>
              <a:ext uri="{C183D7F6-B498-43B3-948B-1728B52AA6E4}">
                <adec:decorative xmlns:adec="http://schemas.microsoft.com/office/drawing/2017/decorative" val="1"/>
              </a:ext>
            </a:extLst>
          </p:cNvPr>
          <p:cNvSpPr/>
          <p:nvPr/>
        </p:nvSpPr>
        <p:spPr bwMode="auto">
          <a:xfrm>
            <a:off x="4554790" y="1192213"/>
            <a:ext cx="7454647"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solidFill>
                <a:schemeClr val="tx1"/>
              </a:solidFill>
              <a:ea typeface="Segoe UI" pitchFamily="34" charset="0"/>
              <a:cs typeface="Segoe UI" pitchFamily="34" charset="0"/>
            </a:endParaRPr>
          </a:p>
        </p:txBody>
      </p:sp>
      <p:grpSp>
        <p:nvGrpSpPr>
          <p:cNvPr id="45" name="Group 44" descr="Diagram illustrating that two developers are sending information to GitHub and GitHub is providing the information to a website">
            <a:extLst>
              <a:ext uri="{FF2B5EF4-FFF2-40B4-BE49-F238E27FC236}">
                <a16:creationId xmlns:a16="http://schemas.microsoft.com/office/drawing/2014/main" id="{107BDE37-D08D-4703-BD8D-F41F4AAA88B7}"/>
              </a:ext>
            </a:extLst>
          </p:cNvPr>
          <p:cNvGrpSpPr/>
          <p:nvPr/>
        </p:nvGrpSpPr>
        <p:grpSpPr>
          <a:xfrm>
            <a:off x="4813874" y="1549240"/>
            <a:ext cx="6443200" cy="4364255"/>
            <a:chOff x="4813874" y="1549240"/>
            <a:chExt cx="6443200" cy="4364255"/>
          </a:xfrm>
        </p:grpSpPr>
        <p:sp>
          <p:nvSpPr>
            <p:cNvPr id="34" name="TextBox 33">
              <a:extLst>
                <a:ext uri="{FF2B5EF4-FFF2-40B4-BE49-F238E27FC236}">
                  <a16:creationId xmlns:a16="http://schemas.microsoft.com/office/drawing/2014/main" id="{C065F36B-F91A-4011-9BA4-4C077D184064}"/>
                </a:ext>
              </a:extLst>
            </p:cNvPr>
            <p:cNvSpPr txBox="1"/>
            <p:nvPr/>
          </p:nvSpPr>
          <p:spPr>
            <a:xfrm>
              <a:off x="4813874" y="1549240"/>
              <a:ext cx="2835713" cy="307777"/>
            </a:xfrm>
            <a:prstGeom prst="rect">
              <a:avLst/>
            </a:prstGeom>
            <a:noFill/>
          </p:spPr>
          <p:txBody>
            <a:bodyPr wrap="none" lIns="0" tIns="0" rIns="0" bIns="0" rtlCol="0" anchor="t">
              <a:spAutoFit/>
            </a:bodyPr>
            <a:lstStyle/>
            <a:p>
              <a:pPr>
                <a:spcAft>
                  <a:spcPts val="600"/>
                </a:spcAft>
              </a:pPr>
              <a:r>
                <a:rPr lang="en-US" sz="2000" dirty="0">
                  <a:latin typeface="+mj-lt"/>
                </a:rPr>
                <a:t>Continuous Deployment</a:t>
              </a:r>
              <a:endParaRPr lang="en-IN" sz="2000" dirty="0">
                <a:latin typeface="+mj-lt"/>
              </a:endParaRPr>
            </a:p>
          </p:txBody>
        </p:sp>
        <p:pic>
          <p:nvPicPr>
            <p:cNvPr id="36" name="Picture 35" descr="Icon of a computer screen">
              <a:extLst>
                <a:ext uri="{FF2B5EF4-FFF2-40B4-BE49-F238E27FC236}">
                  <a16:creationId xmlns:a16="http://schemas.microsoft.com/office/drawing/2014/main" id="{0811C895-16C1-4734-905D-504F5DFCC03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5394799" y="2631412"/>
              <a:ext cx="594360" cy="594360"/>
            </a:xfrm>
            <a:prstGeom prst="rect">
              <a:avLst/>
            </a:prstGeom>
          </p:spPr>
        </p:pic>
        <p:sp>
          <p:nvSpPr>
            <p:cNvPr id="42" name="TextBox 41">
              <a:extLst>
                <a:ext uri="{FF2B5EF4-FFF2-40B4-BE49-F238E27FC236}">
                  <a16:creationId xmlns:a16="http://schemas.microsoft.com/office/drawing/2014/main" id="{F5654307-81C9-4F5F-A1F2-7468F5F87AA9}"/>
                </a:ext>
              </a:extLst>
            </p:cNvPr>
            <p:cNvSpPr txBox="1"/>
            <p:nvPr/>
          </p:nvSpPr>
          <p:spPr>
            <a:xfrm>
              <a:off x="5145964" y="3363233"/>
              <a:ext cx="1092030" cy="246221"/>
            </a:xfrm>
            <a:prstGeom prst="rect">
              <a:avLst/>
            </a:prstGeom>
            <a:noFill/>
          </p:spPr>
          <p:txBody>
            <a:bodyPr wrap="none" lIns="0" tIns="0" rIns="0" bIns="0" rtlCol="0" anchor="t">
              <a:spAutoFit/>
            </a:bodyPr>
            <a:lstStyle/>
            <a:p>
              <a:pPr>
                <a:spcAft>
                  <a:spcPts val="600"/>
                </a:spcAft>
              </a:pPr>
              <a:r>
                <a:rPr lang="en-US" sz="1600" dirty="0"/>
                <a:t>Developer 1</a:t>
              </a:r>
              <a:endParaRPr lang="en-IN" sz="1600" dirty="0"/>
            </a:p>
          </p:txBody>
        </p:sp>
        <p:cxnSp>
          <p:nvCxnSpPr>
            <p:cNvPr id="21" name="Straight Arrow Connector 20">
              <a:extLst>
                <a:ext uri="{FF2B5EF4-FFF2-40B4-BE49-F238E27FC236}">
                  <a16:creationId xmlns:a16="http://schemas.microsoft.com/office/drawing/2014/main" id="{1F7CD421-0C49-466A-9380-A285E5CAA6D6}"/>
                </a:ext>
              </a:extLst>
            </p:cNvPr>
            <p:cNvCxnSpPr>
              <a:cxnSpLocks/>
            </p:cNvCxnSpPr>
            <p:nvPr/>
          </p:nvCxnSpPr>
          <p:spPr>
            <a:xfrm>
              <a:off x="6442857" y="3147274"/>
              <a:ext cx="1032216" cy="975947"/>
            </a:xfrm>
            <a:prstGeom prst="straightConnector1">
              <a:avLst/>
            </a:prstGeom>
            <a:ln w="19050">
              <a:solidFill>
                <a:schemeClr val="bg1">
                  <a:lumMod val="65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pic>
          <p:nvPicPr>
            <p:cNvPr id="48" name="Picture 47" descr="Icon of a computer screen">
              <a:extLst>
                <a:ext uri="{FF2B5EF4-FFF2-40B4-BE49-F238E27FC236}">
                  <a16:creationId xmlns:a16="http://schemas.microsoft.com/office/drawing/2014/main" id="{E7CB59CC-1FCE-42FE-8C4E-0F0903AC9D5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5394799" y="4915646"/>
              <a:ext cx="594360" cy="594360"/>
            </a:xfrm>
            <a:prstGeom prst="rect">
              <a:avLst/>
            </a:prstGeom>
          </p:spPr>
        </p:pic>
        <p:sp>
          <p:nvSpPr>
            <p:cNvPr id="43" name="TextBox 42">
              <a:extLst>
                <a:ext uri="{FF2B5EF4-FFF2-40B4-BE49-F238E27FC236}">
                  <a16:creationId xmlns:a16="http://schemas.microsoft.com/office/drawing/2014/main" id="{E5A19090-E23D-46D9-89ED-5969124AEB89}"/>
                </a:ext>
              </a:extLst>
            </p:cNvPr>
            <p:cNvSpPr txBox="1"/>
            <p:nvPr/>
          </p:nvSpPr>
          <p:spPr>
            <a:xfrm>
              <a:off x="5145964" y="5667274"/>
              <a:ext cx="1092030" cy="246221"/>
            </a:xfrm>
            <a:prstGeom prst="rect">
              <a:avLst/>
            </a:prstGeom>
            <a:noFill/>
          </p:spPr>
          <p:txBody>
            <a:bodyPr wrap="none" lIns="0" tIns="0" rIns="0" bIns="0" rtlCol="0" anchor="t">
              <a:spAutoFit/>
            </a:bodyPr>
            <a:lstStyle/>
            <a:p>
              <a:pPr>
                <a:spcAft>
                  <a:spcPts val="600"/>
                </a:spcAft>
              </a:pPr>
              <a:r>
                <a:rPr lang="en-US" sz="1600" dirty="0"/>
                <a:t>Developer 2</a:t>
              </a:r>
              <a:endParaRPr lang="en-IN" sz="1600" dirty="0"/>
            </a:p>
          </p:txBody>
        </p:sp>
        <p:cxnSp>
          <p:nvCxnSpPr>
            <p:cNvPr id="22" name="Straight Arrow Connector 21">
              <a:extLst>
                <a:ext uri="{FF2B5EF4-FFF2-40B4-BE49-F238E27FC236}">
                  <a16:creationId xmlns:a16="http://schemas.microsoft.com/office/drawing/2014/main" id="{BF6FA496-BF0C-4DDB-A68C-573B69236DBF}"/>
                </a:ext>
              </a:extLst>
            </p:cNvPr>
            <p:cNvCxnSpPr>
              <a:cxnSpLocks/>
            </p:cNvCxnSpPr>
            <p:nvPr/>
          </p:nvCxnSpPr>
          <p:spPr>
            <a:xfrm flipV="1">
              <a:off x="6442857" y="4433149"/>
              <a:ext cx="1035003" cy="978408"/>
            </a:xfrm>
            <a:prstGeom prst="straightConnector1">
              <a:avLst/>
            </a:prstGeom>
            <a:ln w="19050">
              <a:solidFill>
                <a:schemeClr val="bg1">
                  <a:lumMod val="65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6626E993-653A-474D-AC28-2402B299B906}"/>
                </a:ext>
              </a:extLst>
            </p:cNvPr>
            <p:cNvSpPr/>
            <p:nvPr/>
          </p:nvSpPr>
          <p:spPr bwMode="auto">
            <a:xfrm>
              <a:off x="7582738" y="3537903"/>
              <a:ext cx="1342819" cy="1342819"/>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spcAft>
                  <a:spcPts val="600"/>
                </a:spcAft>
              </a:pPr>
              <a:r>
                <a:rPr lang="en-US" sz="1600" dirty="0">
                  <a:solidFill>
                    <a:schemeClr val="bg1"/>
                  </a:solidFill>
                </a:rPr>
                <a:t>GitHub</a:t>
              </a:r>
            </a:p>
          </p:txBody>
        </p:sp>
        <p:pic>
          <p:nvPicPr>
            <p:cNvPr id="2058" name="Picture 10" descr="Github character silhouette | Free Icon">
              <a:extLst>
                <a:ext uri="{FF2B5EF4-FFF2-40B4-BE49-F238E27FC236}">
                  <a16:creationId xmlns:a16="http://schemas.microsoft.com/office/drawing/2014/main" id="{E2BCF348-C7B7-47E7-B1AA-E8C5145EED3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60233" y="3678039"/>
              <a:ext cx="787828" cy="787828"/>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DCFB5487-3766-464E-A91B-B77A4D601776}"/>
                </a:ext>
              </a:extLst>
            </p:cNvPr>
            <p:cNvSpPr txBox="1"/>
            <p:nvPr/>
          </p:nvSpPr>
          <p:spPr>
            <a:xfrm>
              <a:off x="7354187" y="4971034"/>
              <a:ext cx="2801473" cy="246221"/>
            </a:xfrm>
            <a:prstGeom prst="rect">
              <a:avLst/>
            </a:prstGeom>
            <a:noFill/>
          </p:spPr>
          <p:txBody>
            <a:bodyPr wrap="none" lIns="0" tIns="0" rIns="0" bIns="0" rtlCol="0" anchor="t">
              <a:spAutoFit/>
            </a:bodyPr>
            <a:lstStyle/>
            <a:p>
              <a:pPr>
                <a:spcAft>
                  <a:spcPts val="600"/>
                </a:spcAft>
              </a:pPr>
              <a:r>
                <a:rPr lang="en-US" sz="1600" dirty="0"/>
                <a:t>Or similar single source control</a:t>
              </a:r>
              <a:endParaRPr lang="en-IN" sz="1600" dirty="0"/>
            </a:p>
          </p:txBody>
        </p:sp>
        <p:cxnSp>
          <p:nvCxnSpPr>
            <p:cNvPr id="24" name="Straight Arrow Connector 23">
              <a:extLst>
                <a:ext uri="{FF2B5EF4-FFF2-40B4-BE49-F238E27FC236}">
                  <a16:creationId xmlns:a16="http://schemas.microsoft.com/office/drawing/2014/main" id="{E19E6087-5BAF-4167-9CE1-B9FF1B1AB820}"/>
                </a:ext>
              </a:extLst>
            </p:cNvPr>
            <p:cNvCxnSpPr>
              <a:cxnSpLocks/>
            </p:cNvCxnSpPr>
            <p:nvPr/>
          </p:nvCxnSpPr>
          <p:spPr>
            <a:xfrm>
              <a:off x="9030435" y="4209312"/>
              <a:ext cx="1035050" cy="0"/>
            </a:xfrm>
            <a:prstGeom prst="straightConnector1">
              <a:avLst/>
            </a:prstGeom>
            <a:ln w="19050">
              <a:solidFill>
                <a:schemeClr val="bg1">
                  <a:lumMod val="65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pic>
          <p:nvPicPr>
            <p:cNvPr id="38" name="Picture 37" descr="Icons of a series of circles with rings enclosing a bigger circle at the centre">
              <a:extLst>
                <a:ext uri="{FF2B5EF4-FFF2-40B4-BE49-F238E27FC236}">
                  <a16:creationId xmlns:a16="http://schemas.microsoft.com/office/drawing/2014/main" id="{BC9FDE17-B9F0-46D1-87E9-02B7FB10ED2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96877" y="3779384"/>
              <a:ext cx="594360" cy="594360"/>
            </a:xfrm>
            <a:prstGeom prst="rect">
              <a:avLst/>
            </a:prstGeom>
          </p:spPr>
        </p:pic>
        <p:sp>
          <p:nvSpPr>
            <p:cNvPr id="44" name="TextBox 43">
              <a:extLst>
                <a:ext uri="{FF2B5EF4-FFF2-40B4-BE49-F238E27FC236}">
                  <a16:creationId xmlns:a16="http://schemas.microsoft.com/office/drawing/2014/main" id="{B46BEBC1-D9F0-4883-8C6A-6542C5596554}"/>
                </a:ext>
              </a:extLst>
            </p:cNvPr>
            <p:cNvSpPr txBox="1"/>
            <p:nvPr/>
          </p:nvSpPr>
          <p:spPr>
            <a:xfrm>
              <a:off x="10531041" y="4530140"/>
              <a:ext cx="726033" cy="246221"/>
            </a:xfrm>
            <a:prstGeom prst="rect">
              <a:avLst/>
            </a:prstGeom>
            <a:noFill/>
          </p:spPr>
          <p:txBody>
            <a:bodyPr wrap="none" lIns="0" tIns="0" rIns="0" bIns="0" rtlCol="0" anchor="t">
              <a:spAutoFit/>
            </a:bodyPr>
            <a:lstStyle/>
            <a:p>
              <a:pPr>
                <a:spcAft>
                  <a:spcPts val="600"/>
                </a:spcAft>
              </a:pPr>
              <a:r>
                <a:rPr lang="en-US" sz="1600" dirty="0"/>
                <a:t>Website</a:t>
              </a:r>
              <a:endParaRPr lang="en-IN" sz="1600" dirty="0"/>
            </a:p>
          </p:txBody>
        </p:sp>
      </p:grpSp>
    </p:spTree>
    <p:extLst>
      <p:ext uri="{BB962C8B-B14F-4D97-AF65-F5344CB8AC3E}">
        <p14:creationId xmlns:p14="http://schemas.microsoft.com/office/powerpoint/2010/main" val="750873635"/>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F1AA-5B25-48F9-B79E-EF9D69FDA458}"/>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Use Application Insights</a:t>
            </a:r>
          </a:p>
        </p:txBody>
      </p:sp>
      <p:sp>
        <p:nvSpPr>
          <p:cNvPr id="9" name="Rectangle 8">
            <a:extLst>
              <a:ext uri="{FF2B5EF4-FFF2-40B4-BE49-F238E27FC236}">
                <a16:creationId xmlns:a16="http://schemas.microsoft.com/office/drawing/2014/main" id="{90414737-748E-4D30-9EF0-D05E9139CE9F}"/>
              </a:ext>
            </a:extLst>
          </p:cNvPr>
          <p:cNvSpPr/>
          <p:nvPr/>
        </p:nvSpPr>
        <p:spPr bwMode="auto">
          <a:xfrm>
            <a:off x="427038" y="1717145"/>
            <a:ext cx="4150042" cy="99453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300"/>
              </a:spcBef>
              <a:spcAft>
                <a:spcPts val="600"/>
              </a:spcAft>
            </a:pPr>
            <a:r>
              <a:rPr lang="en-US" sz="2000" dirty="0">
                <a:solidFill>
                  <a:schemeClr val="tx1"/>
                </a:solidFill>
                <a:cs typeface="Segoe UI Semilight"/>
              </a:rPr>
              <a:t>Request rates, deny rates, response time and failure rates</a:t>
            </a:r>
            <a:endParaRPr lang="en-US" sz="2000" dirty="0">
              <a:solidFill>
                <a:schemeClr val="tx1"/>
              </a:solidFill>
            </a:endParaRPr>
          </a:p>
        </p:txBody>
      </p:sp>
      <p:sp>
        <p:nvSpPr>
          <p:cNvPr id="11" name="Rectangle 10">
            <a:extLst>
              <a:ext uri="{FF2B5EF4-FFF2-40B4-BE49-F238E27FC236}">
                <a16:creationId xmlns:a16="http://schemas.microsoft.com/office/drawing/2014/main" id="{BE2BC413-F2E6-4082-813A-F64D3D22D804}"/>
              </a:ext>
            </a:extLst>
          </p:cNvPr>
          <p:cNvSpPr/>
          <p:nvPr/>
        </p:nvSpPr>
        <p:spPr bwMode="auto">
          <a:xfrm>
            <a:off x="426722" y="2840227"/>
            <a:ext cx="4150042" cy="99453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300"/>
              </a:spcBef>
              <a:spcAft>
                <a:spcPts val="600"/>
              </a:spcAft>
            </a:pPr>
            <a:r>
              <a:rPr lang="en-US" sz="2000" dirty="0">
                <a:solidFill>
                  <a:schemeClr val="tx1"/>
                </a:solidFill>
                <a:cs typeface="Segoe UI Semilight"/>
              </a:rPr>
              <a:t>Page views and load performance</a:t>
            </a:r>
            <a:endParaRPr lang="en-US" sz="2000" dirty="0">
              <a:solidFill>
                <a:schemeClr val="tx1"/>
              </a:solidFill>
            </a:endParaRPr>
          </a:p>
        </p:txBody>
      </p:sp>
      <p:sp>
        <p:nvSpPr>
          <p:cNvPr id="12" name="Rectangle 11">
            <a:extLst>
              <a:ext uri="{FF2B5EF4-FFF2-40B4-BE49-F238E27FC236}">
                <a16:creationId xmlns:a16="http://schemas.microsoft.com/office/drawing/2014/main" id="{0F587B35-0EB5-48C7-8410-2FFC137640BA}"/>
              </a:ext>
            </a:extLst>
          </p:cNvPr>
          <p:cNvSpPr/>
          <p:nvPr/>
        </p:nvSpPr>
        <p:spPr bwMode="auto">
          <a:xfrm>
            <a:off x="426722" y="3950618"/>
            <a:ext cx="4150042" cy="59672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300"/>
              </a:spcBef>
              <a:spcAft>
                <a:spcPts val="600"/>
              </a:spcAft>
            </a:pPr>
            <a:r>
              <a:rPr lang="en-US" sz="2000" dirty="0">
                <a:solidFill>
                  <a:schemeClr val="tx1"/>
                </a:solidFill>
                <a:cs typeface="Segoe UI Semilight"/>
              </a:rPr>
              <a:t>User and session counts</a:t>
            </a:r>
            <a:endParaRPr lang="en-US" sz="2000" dirty="0">
              <a:solidFill>
                <a:schemeClr val="tx1"/>
              </a:solidFill>
            </a:endParaRPr>
          </a:p>
        </p:txBody>
      </p:sp>
      <p:sp>
        <p:nvSpPr>
          <p:cNvPr id="13" name="Rectangle 12">
            <a:extLst>
              <a:ext uri="{FF2B5EF4-FFF2-40B4-BE49-F238E27FC236}">
                <a16:creationId xmlns:a16="http://schemas.microsoft.com/office/drawing/2014/main" id="{9070A779-7BEC-430C-8196-CB07A625F127}"/>
              </a:ext>
            </a:extLst>
          </p:cNvPr>
          <p:cNvSpPr/>
          <p:nvPr/>
        </p:nvSpPr>
        <p:spPr bwMode="auto">
          <a:xfrm>
            <a:off x="426722" y="4663196"/>
            <a:ext cx="4150042" cy="59672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300"/>
              </a:spcBef>
              <a:spcAft>
                <a:spcPts val="600"/>
              </a:spcAft>
            </a:pPr>
            <a:r>
              <a:rPr lang="en-US" sz="2000" dirty="0">
                <a:solidFill>
                  <a:schemeClr val="tx1"/>
                </a:solidFill>
                <a:cs typeface="Segoe UI Semilight"/>
              </a:rPr>
              <a:t>Performance counters</a:t>
            </a:r>
            <a:endParaRPr lang="en-US" sz="2000" dirty="0">
              <a:solidFill>
                <a:schemeClr val="tx1"/>
              </a:solidFill>
            </a:endParaRPr>
          </a:p>
        </p:txBody>
      </p:sp>
      <p:sp>
        <p:nvSpPr>
          <p:cNvPr id="14" name="Rectangle 13">
            <a:extLst>
              <a:ext uri="{FF2B5EF4-FFF2-40B4-BE49-F238E27FC236}">
                <a16:creationId xmlns:a16="http://schemas.microsoft.com/office/drawing/2014/main" id="{AB47AECE-978C-46CC-92CA-D9B629D517CB}"/>
              </a:ext>
            </a:extLst>
          </p:cNvPr>
          <p:cNvSpPr/>
          <p:nvPr/>
        </p:nvSpPr>
        <p:spPr bwMode="auto">
          <a:xfrm>
            <a:off x="426722" y="5375772"/>
            <a:ext cx="4150042" cy="59672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300"/>
              </a:spcBef>
              <a:spcAft>
                <a:spcPts val="600"/>
              </a:spcAft>
            </a:pPr>
            <a:r>
              <a:rPr lang="en-US" sz="2000" dirty="0">
                <a:solidFill>
                  <a:schemeClr val="tx1"/>
                </a:solidFill>
                <a:cs typeface="Segoe UI Semilight"/>
              </a:rPr>
              <a:t>Diagnostics and Exceptions</a:t>
            </a:r>
            <a:endParaRPr lang="en-US" sz="2000" dirty="0">
              <a:solidFill>
                <a:schemeClr val="tx1"/>
              </a:solidFill>
            </a:endParaRPr>
          </a:p>
        </p:txBody>
      </p:sp>
      <p:sp>
        <p:nvSpPr>
          <p:cNvPr id="4" name="Rectangle 3">
            <a:extLst>
              <a:ext uri="{FF2B5EF4-FFF2-40B4-BE49-F238E27FC236}">
                <a16:creationId xmlns:a16="http://schemas.microsoft.com/office/drawing/2014/main" id="{93836325-FB28-48C6-B24B-111E55318EA0}"/>
              </a:ext>
              <a:ext uri="{C183D7F6-B498-43B3-948B-1728B52AA6E4}">
                <adec:decorative xmlns:adec="http://schemas.microsoft.com/office/drawing/2017/decorative" val="1"/>
              </a:ext>
            </a:extLst>
          </p:cNvPr>
          <p:cNvSpPr/>
          <p:nvPr/>
        </p:nvSpPr>
        <p:spPr bwMode="auto">
          <a:xfrm>
            <a:off x="4661778" y="1192213"/>
            <a:ext cx="7348537" cy="516953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solidFill>
                <a:schemeClr val="tx1"/>
              </a:solidFill>
              <a:ea typeface="Segoe UI" pitchFamily="34" charset="0"/>
              <a:cs typeface="Segoe UI" pitchFamily="34" charset="0"/>
            </a:endParaRPr>
          </a:p>
        </p:txBody>
      </p:sp>
      <p:pic>
        <p:nvPicPr>
          <p:cNvPr id="5" name="Picture 6" descr="Application Insights is receiving web apps, client apps, web service, and background services data. Application Insights is presenting data with alerts, Power BI, Visual Studio, Rest API, and continuous export">
            <a:extLst>
              <a:ext uri="{FF2B5EF4-FFF2-40B4-BE49-F238E27FC236}">
                <a16:creationId xmlns:a16="http://schemas.microsoft.com/office/drawing/2014/main" id="{EB8F483F-0DB7-489A-AC97-73875E080014}"/>
              </a:ext>
            </a:extLst>
          </p:cNvPr>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4746793" y="1764523"/>
            <a:ext cx="7178508" cy="4208426"/>
          </a:xfrm>
          <a:prstGeom prst="rect">
            <a:avLst/>
          </a:prstGeom>
        </p:spPr>
      </p:pic>
    </p:spTree>
    <p:extLst>
      <p:ext uri="{BB962C8B-B14F-4D97-AF65-F5344CB8AC3E}">
        <p14:creationId xmlns:p14="http://schemas.microsoft.com/office/powerpoint/2010/main" val="3563437527"/>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42561-0DB7-48F5-966B-108D1337790E}"/>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Compare Containers to Virtual Machines (replaced)</a:t>
            </a:r>
          </a:p>
        </p:txBody>
      </p:sp>
      <p:graphicFrame>
        <p:nvGraphicFramePr>
          <p:cNvPr id="3" name="Table 6">
            <a:extLst>
              <a:ext uri="{FF2B5EF4-FFF2-40B4-BE49-F238E27FC236}">
                <a16:creationId xmlns:a16="http://schemas.microsoft.com/office/drawing/2014/main" id="{295DA8AF-8D30-4AB4-A1BA-98BFA9AA0885}"/>
              </a:ext>
            </a:extLst>
          </p:cNvPr>
          <p:cNvGraphicFramePr>
            <a:graphicFrameLocks noGrp="1"/>
          </p:cNvGraphicFramePr>
          <p:nvPr>
            <p:extLst>
              <p:ext uri="{D42A27DB-BD31-4B8C-83A1-F6EECF244321}">
                <p14:modId xmlns:p14="http://schemas.microsoft.com/office/powerpoint/2010/main" val="2368956945"/>
              </p:ext>
            </p:extLst>
          </p:nvPr>
        </p:nvGraphicFramePr>
        <p:xfrm>
          <a:off x="436766" y="1192213"/>
          <a:ext cx="11582400" cy="5191968"/>
        </p:xfrm>
        <a:graphic>
          <a:graphicData uri="http://schemas.openxmlformats.org/drawingml/2006/table">
            <a:tbl>
              <a:tblPr firstRow="1" bandRow="1">
                <a:tableStyleId>{5C22544A-7EE6-4342-B048-85BDC9FD1C3A}</a:tableStyleId>
              </a:tblPr>
              <a:tblGrid>
                <a:gridCol w="1368000">
                  <a:extLst>
                    <a:ext uri="{9D8B030D-6E8A-4147-A177-3AD203B41FA5}">
                      <a16:colId xmlns:a16="http://schemas.microsoft.com/office/drawing/2014/main" val="1289156279"/>
                    </a:ext>
                  </a:extLst>
                </a:gridCol>
                <a:gridCol w="4964334">
                  <a:extLst>
                    <a:ext uri="{9D8B030D-6E8A-4147-A177-3AD203B41FA5}">
                      <a16:colId xmlns:a16="http://schemas.microsoft.com/office/drawing/2014/main" val="2759990731"/>
                    </a:ext>
                  </a:extLst>
                </a:gridCol>
                <a:gridCol w="5250066">
                  <a:extLst>
                    <a:ext uri="{9D8B030D-6E8A-4147-A177-3AD203B41FA5}">
                      <a16:colId xmlns:a16="http://schemas.microsoft.com/office/drawing/2014/main" val="4259266004"/>
                    </a:ext>
                  </a:extLst>
                </a:gridCol>
              </a:tblGrid>
              <a:tr h="386179">
                <a:tc>
                  <a:txBody>
                    <a:bodyPr/>
                    <a:lstStyle/>
                    <a:p>
                      <a:pPr algn="l"/>
                      <a:r>
                        <a:rPr lang="en-US" sz="1800" b="0" dirty="0">
                          <a:solidFill>
                            <a:schemeClr val="bg1"/>
                          </a:solidFill>
                          <a:effectLst/>
                          <a:latin typeface="+mj-lt"/>
                        </a:rPr>
                        <a:t>Feature</a:t>
                      </a:r>
                    </a:p>
                  </a:txBody>
                  <a:tcPr marL="109728" marR="109728" marT="64008" marB="64008">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a:r>
                        <a:rPr lang="en-US" sz="1800" b="0" dirty="0">
                          <a:solidFill>
                            <a:schemeClr val="bg1"/>
                          </a:solidFill>
                          <a:effectLst/>
                          <a:latin typeface="+mj-lt"/>
                        </a:rPr>
                        <a:t>Containers</a:t>
                      </a:r>
                    </a:p>
                  </a:txBody>
                  <a:tcPr marL="109728" marR="109728" marT="64008" marB="64008">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a:r>
                        <a:rPr lang="en-US" sz="1800" b="0" dirty="0">
                          <a:solidFill>
                            <a:schemeClr val="bg1"/>
                          </a:solidFill>
                          <a:effectLst/>
                          <a:latin typeface="+mj-lt"/>
                        </a:rPr>
                        <a:t>Virtual Machines</a:t>
                      </a:r>
                    </a:p>
                  </a:txBody>
                  <a:tcPr marL="109728" marR="109728" marT="64008" marB="64008">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2897835809"/>
                  </a:ext>
                </a:extLst>
              </a:tr>
              <a:tr h="1097100">
                <a:tc>
                  <a:txBody>
                    <a:bodyPr/>
                    <a:lstStyle/>
                    <a:p>
                      <a:pPr algn="l"/>
                      <a:r>
                        <a:rPr lang="en-US" sz="1600" dirty="0">
                          <a:solidFill>
                            <a:schemeClr val="tx1"/>
                          </a:solidFill>
                          <a:effectLst/>
                          <a:latin typeface="+mj-lt"/>
                        </a:rPr>
                        <a:t>Isolation</a:t>
                      </a:r>
                    </a:p>
                  </a:txBody>
                  <a:tcPr marL="109728" marR="109728" marT="64008" marB="64008">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lgn="l">
                        <a:buNone/>
                      </a:pPr>
                      <a:r>
                        <a:rPr lang="en-US" sz="1600" b="0" i="0" u="none" strike="noStrike" noProof="0" dirty="0">
                          <a:solidFill>
                            <a:schemeClr val="tx1"/>
                          </a:solidFill>
                          <a:effectLst/>
                          <a:latin typeface="+mn-lt"/>
                        </a:rPr>
                        <a:t>Typically provides lightweight isolation from the host and other containers but doesn’t provide as strong a security boundary as a virtual machine</a:t>
                      </a:r>
                      <a:endParaRPr lang="en-US" sz="1600" dirty="0">
                        <a:solidFill>
                          <a:schemeClr val="tx1"/>
                        </a:solidFill>
                        <a:effectLst/>
                        <a:latin typeface="+mn-lt"/>
                      </a:endParaRPr>
                    </a:p>
                  </a:txBody>
                  <a:tcPr marL="109728" marR="109728" marT="64008" marB="64008">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l">
                        <a:lnSpc>
                          <a:spcPct val="100000"/>
                        </a:lnSpc>
                        <a:spcBef>
                          <a:spcPts val="0"/>
                        </a:spcBef>
                        <a:spcAft>
                          <a:spcPts val="0"/>
                        </a:spcAft>
                        <a:buNone/>
                      </a:pPr>
                      <a:r>
                        <a:rPr lang="en-US" sz="1600" b="0" i="0" u="none" strike="noStrike" noProof="0" dirty="0">
                          <a:solidFill>
                            <a:schemeClr val="tx1"/>
                          </a:solidFill>
                          <a:effectLst/>
                          <a:latin typeface="+mn-lt"/>
                        </a:rPr>
                        <a:t>Provides complete isolation from the host operating system and other VMs. This is useful when a strong security boundary is critical, such as hosting apps from competing companies on the same server or cluster</a:t>
                      </a:r>
                    </a:p>
                  </a:txBody>
                  <a:tcPr marL="109728" marR="109728" marT="64008" marB="6400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88139117"/>
                  </a:ext>
                </a:extLst>
              </a:tr>
              <a:tr h="921564">
                <a:tc>
                  <a:txBody>
                    <a:bodyPr/>
                    <a:lstStyle/>
                    <a:p>
                      <a:pPr algn="l"/>
                      <a:r>
                        <a:rPr lang="en-US" sz="1600" dirty="0">
                          <a:solidFill>
                            <a:schemeClr val="tx1"/>
                          </a:solidFill>
                          <a:effectLst/>
                          <a:latin typeface="+mj-lt"/>
                        </a:rPr>
                        <a:t>Operating system</a:t>
                      </a:r>
                    </a:p>
                  </a:txBody>
                  <a:tcPr marL="109728" marR="109728" marT="64008" marB="64008">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lgn="l">
                        <a:buNone/>
                      </a:pPr>
                      <a:r>
                        <a:rPr lang="en-US" sz="1600" b="0" i="0" u="none" strike="noStrike" noProof="0" dirty="0">
                          <a:solidFill>
                            <a:schemeClr val="tx1"/>
                          </a:solidFill>
                          <a:effectLst/>
                          <a:latin typeface="+mn-lt"/>
                        </a:rPr>
                        <a:t>Runs the user mode portion of an operating system and can be tailored to contain just the needed services for your app, using fewer system resources.</a:t>
                      </a:r>
                      <a:endParaRPr lang="en-US" sz="1600" dirty="0">
                        <a:solidFill>
                          <a:schemeClr val="tx1"/>
                        </a:solidFill>
                        <a:effectLst/>
                        <a:latin typeface="+mn-lt"/>
                      </a:endParaRPr>
                    </a:p>
                  </a:txBody>
                  <a:tcPr marL="109728" marR="109728" marT="64008" marB="64008">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l">
                        <a:lnSpc>
                          <a:spcPct val="100000"/>
                        </a:lnSpc>
                        <a:spcBef>
                          <a:spcPts val="0"/>
                        </a:spcBef>
                        <a:spcAft>
                          <a:spcPts val="0"/>
                        </a:spcAft>
                        <a:buNone/>
                      </a:pPr>
                      <a:r>
                        <a:rPr lang="en-US" sz="1600" b="0" i="0" u="none" strike="noStrike" noProof="0" dirty="0">
                          <a:solidFill>
                            <a:schemeClr val="tx1"/>
                          </a:solidFill>
                          <a:effectLst/>
                          <a:latin typeface="+mn-lt"/>
                        </a:rPr>
                        <a:t>Runs a complete operating system including the kernel, thus requiring more system resources (CPU, memory, and storage)</a:t>
                      </a:r>
                    </a:p>
                  </a:txBody>
                  <a:tcPr marL="109728" marR="109728" marT="64008" marB="6400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58439219"/>
                  </a:ext>
                </a:extLst>
              </a:tr>
              <a:tr h="921564">
                <a:tc>
                  <a:txBody>
                    <a:bodyPr/>
                    <a:lstStyle/>
                    <a:p>
                      <a:pPr algn="l"/>
                      <a:r>
                        <a:rPr lang="en-US" sz="1600" dirty="0">
                          <a:solidFill>
                            <a:schemeClr val="tx1"/>
                          </a:solidFill>
                          <a:effectLst/>
                          <a:latin typeface="+mj-lt"/>
                        </a:rPr>
                        <a:t>Deployment</a:t>
                      </a:r>
                    </a:p>
                  </a:txBody>
                  <a:tcPr marL="109728" marR="109728" marT="64008" marB="64008">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lgn="l">
                        <a:buNone/>
                      </a:pPr>
                      <a:r>
                        <a:rPr lang="en-US" sz="1600" b="0" i="0" u="none" strike="noStrike" noProof="0" dirty="0">
                          <a:solidFill>
                            <a:schemeClr val="tx1"/>
                          </a:solidFill>
                          <a:effectLst/>
                          <a:latin typeface="+mn-lt"/>
                        </a:rPr>
                        <a:t>Deploy individual containers by using Docker via command line; deploy multiple containers by using an orchestrator such as Azure Kubernetes Service</a:t>
                      </a:r>
                      <a:endParaRPr lang="en-US" sz="1600" dirty="0">
                        <a:solidFill>
                          <a:schemeClr val="tx1"/>
                        </a:solidFill>
                        <a:effectLst/>
                        <a:latin typeface="+mn-lt"/>
                      </a:endParaRPr>
                    </a:p>
                  </a:txBody>
                  <a:tcPr marL="109728" marR="109728" marT="64008" marB="64008">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l">
                        <a:lnSpc>
                          <a:spcPct val="100000"/>
                        </a:lnSpc>
                        <a:spcBef>
                          <a:spcPts val="0"/>
                        </a:spcBef>
                        <a:spcAft>
                          <a:spcPts val="0"/>
                        </a:spcAft>
                        <a:buNone/>
                      </a:pPr>
                      <a:r>
                        <a:rPr lang="en-US" sz="1600" b="0" i="0" u="none" strike="noStrike" noProof="0" dirty="0">
                          <a:solidFill>
                            <a:schemeClr val="tx1"/>
                          </a:solidFill>
                          <a:effectLst/>
                          <a:latin typeface="+mn-lt"/>
                        </a:rPr>
                        <a:t>Deploy individual VMs by using Windows Admin Center or Hyper-V Manager; deploy multiple VMs by using</a:t>
                      </a:r>
                      <a:br>
                        <a:rPr lang="en-US" sz="1600" b="0" i="0" u="none" strike="noStrike" noProof="0" dirty="0">
                          <a:solidFill>
                            <a:schemeClr val="tx1"/>
                          </a:solidFill>
                          <a:effectLst/>
                          <a:latin typeface="+mn-lt"/>
                        </a:rPr>
                      </a:br>
                      <a:r>
                        <a:rPr lang="en-US" sz="1600" b="0" i="0" u="none" strike="noStrike" noProof="0" dirty="0">
                          <a:solidFill>
                            <a:schemeClr val="tx1"/>
                          </a:solidFill>
                          <a:effectLst/>
                          <a:latin typeface="+mn-lt"/>
                        </a:rPr>
                        <a:t>PowerShell or System Center Virtual Machine Manager</a:t>
                      </a:r>
                    </a:p>
                  </a:txBody>
                  <a:tcPr marL="109728" marR="109728" marT="64008" marB="6400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98512727"/>
                  </a:ext>
                </a:extLst>
              </a:tr>
              <a:tr h="921564">
                <a:tc>
                  <a:txBody>
                    <a:bodyPr/>
                    <a:lstStyle/>
                    <a:p>
                      <a:pPr algn="l"/>
                      <a:r>
                        <a:rPr lang="en-US" sz="1600" dirty="0">
                          <a:solidFill>
                            <a:schemeClr val="tx1"/>
                          </a:solidFill>
                          <a:effectLst/>
                          <a:latin typeface="+mj-lt"/>
                        </a:rPr>
                        <a:t>Persistent storage</a:t>
                      </a:r>
                    </a:p>
                  </a:txBody>
                  <a:tcPr marL="109728" marR="109728" marT="64008" marB="64008">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lgn="l">
                        <a:buNone/>
                      </a:pPr>
                      <a:r>
                        <a:rPr lang="en-US" sz="1600" b="0" i="0" u="none" strike="noStrike" noProof="0" dirty="0">
                          <a:solidFill>
                            <a:schemeClr val="tx1"/>
                          </a:solidFill>
                          <a:effectLst/>
                          <a:latin typeface="+mn-lt"/>
                        </a:rPr>
                        <a:t>Use Azure Disks for local storage for a single node, or Azure Files (SMB shares) for storage shared by multiple nodes or servers</a:t>
                      </a:r>
                      <a:endParaRPr lang="en-US" sz="1600" dirty="0">
                        <a:solidFill>
                          <a:schemeClr val="tx1"/>
                        </a:solidFill>
                        <a:effectLst/>
                        <a:latin typeface="+mn-lt"/>
                      </a:endParaRPr>
                    </a:p>
                  </a:txBody>
                  <a:tcPr marL="109728" marR="109728" marT="64008" marB="64008">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l">
                        <a:lnSpc>
                          <a:spcPct val="100000"/>
                        </a:lnSpc>
                        <a:spcBef>
                          <a:spcPts val="0"/>
                        </a:spcBef>
                        <a:spcAft>
                          <a:spcPts val="0"/>
                        </a:spcAft>
                        <a:buNone/>
                      </a:pPr>
                      <a:r>
                        <a:rPr lang="en-US" sz="1600" b="0" i="0" u="none" strike="noStrike" noProof="0" dirty="0">
                          <a:solidFill>
                            <a:schemeClr val="tx1"/>
                          </a:solidFill>
                          <a:effectLst/>
                          <a:latin typeface="+mn-lt"/>
                        </a:rPr>
                        <a:t>Use a virtual hard disk (VHD) for local storage for a single VM, or an SMB file share for storage shared by</a:t>
                      </a:r>
                      <a:br>
                        <a:rPr lang="en-US" sz="1600" b="0" i="0" u="none" strike="noStrike" noProof="0" dirty="0">
                          <a:solidFill>
                            <a:schemeClr val="tx1"/>
                          </a:solidFill>
                          <a:effectLst/>
                          <a:latin typeface="+mn-lt"/>
                        </a:rPr>
                      </a:br>
                      <a:r>
                        <a:rPr lang="en-US" sz="1600" b="0" i="0" u="none" strike="noStrike" noProof="0" dirty="0">
                          <a:solidFill>
                            <a:schemeClr val="tx1"/>
                          </a:solidFill>
                          <a:effectLst/>
                          <a:latin typeface="+mn-lt"/>
                        </a:rPr>
                        <a:t>multiple servers</a:t>
                      </a:r>
                    </a:p>
                  </a:txBody>
                  <a:tcPr marL="109728" marR="109728" marT="64008" marB="6400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2684497"/>
                  </a:ext>
                </a:extLst>
              </a:tr>
              <a:tr h="921564">
                <a:tc>
                  <a:txBody>
                    <a:bodyPr/>
                    <a:lstStyle/>
                    <a:p>
                      <a:pPr algn="l"/>
                      <a:r>
                        <a:rPr lang="en-US" sz="1600" dirty="0">
                          <a:solidFill>
                            <a:schemeClr val="tx1"/>
                          </a:solidFill>
                          <a:effectLst/>
                          <a:latin typeface="+mj-lt"/>
                        </a:rPr>
                        <a:t>Fault tolerance</a:t>
                      </a:r>
                    </a:p>
                  </a:txBody>
                  <a:tcPr marL="109728" marR="109728" marT="64008" marB="64008">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lgn="l">
                        <a:buNone/>
                      </a:pPr>
                      <a:r>
                        <a:rPr lang="en-US" sz="1600" b="0" i="0" u="none" strike="noStrike" noProof="0" dirty="0">
                          <a:solidFill>
                            <a:schemeClr val="tx1"/>
                          </a:solidFill>
                          <a:effectLst/>
                          <a:latin typeface="+mn-lt"/>
                        </a:rPr>
                        <a:t>If a cluster node fails, any containers running on it are rapidly recreated by the orchestrator on another cluster node</a:t>
                      </a:r>
                      <a:endParaRPr lang="en-US" sz="1600" dirty="0">
                        <a:solidFill>
                          <a:schemeClr val="tx1"/>
                        </a:solidFill>
                        <a:effectLst/>
                        <a:latin typeface="+mn-lt"/>
                      </a:endParaRPr>
                    </a:p>
                  </a:txBody>
                  <a:tcPr marL="109728" marR="109728" marT="64008" marB="64008">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l">
                        <a:buNone/>
                      </a:pPr>
                      <a:r>
                        <a:rPr lang="en-US" sz="1600" b="0" i="0" u="none" strike="noStrike" noProof="0" dirty="0">
                          <a:solidFill>
                            <a:schemeClr val="tx1"/>
                          </a:solidFill>
                          <a:effectLst/>
                          <a:latin typeface="+mn-lt"/>
                        </a:rPr>
                        <a:t>VMs can fail over to another server in a cluster, with the VM’s operating system restarting on the new server</a:t>
                      </a:r>
                      <a:endParaRPr lang="en-US" sz="2000" dirty="0">
                        <a:solidFill>
                          <a:schemeClr val="tx1"/>
                        </a:solidFill>
                        <a:latin typeface="+mn-lt"/>
                      </a:endParaRPr>
                    </a:p>
                  </a:txBody>
                  <a:tcPr marL="109728" marR="109728" marT="64008" marB="6400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38446895"/>
                  </a:ext>
                </a:extLst>
              </a:tr>
            </a:tbl>
          </a:graphicData>
        </a:graphic>
      </p:graphicFrame>
    </p:spTree>
    <p:extLst>
      <p:ext uri="{BB962C8B-B14F-4D97-AF65-F5344CB8AC3E}">
        <p14:creationId xmlns:p14="http://schemas.microsoft.com/office/powerpoint/2010/main" val="305553618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632779"/>
            <a:ext cx="11533187" cy="430887"/>
          </a:xfrm>
        </p:spPr>
        <p:txBody>
          <a:bodyPr/>
          <a:lstStyle/>
          <a:p>
            <a:pPr>
              <a:lnSpc>
                <a:spcPct val="100000"/>
              </a:lnSpc>
            </a:pPr>
            <a:r>
              <a:rPr lang="en-US" spc="0" dirty="0"/>
              <a:t>Determine App Service Plan Pricing</a:t>
            </a:r>
          </a:p>
        </p:txBody>
      </p:sp>
      <p:graphicFrame>
        <p:nvGraphicFramePr>
          <p:cNvPr id="3" name="Table 6">
            <a:extLst>
              <a:ext uri="{FF2B5EF4-FFF2-40B4-BE49-F238E27FC236}">
                <a16:creationId xmlns:a16="http://schemas.microsoft.com/office/drawing/2014/main" id="{4B5435FF-C9C8-4E89-BA7E-35BEA62379BD}"/>
              </a:ext>
            </a:extLst>
          </p:cNvPr>
          <p:cNvGraphicFramePr>
            <a:graphicFrameLocks noGrp="1"/>
          </p:cNvGraphicFramePr>
          <p:nvPr>
            <p:extLst>
              <p:ext uri="{D42A27DB-BD31-4B8C-83A1-F6EECF244321}">
                <p14:modId xmlns:p14="http://schemas.microsoft.com/office/powerpoint/2010/main" val="1654476089"/>
              </p:ext>
            </p:extLst>
          </p:nvPr>
        </p:nvGraphicFramePr>
        <p:xfrm>
          <a:off x="427039" y="1395413"/>
          <a:ext cx="11582402" cy="3163824"/>
        </p:xfrm>
        <a:graphic>
          <a:graphicData uri="http://schemas.openxmlformats.org/drawingml/2006/table">
            <a:tbl>
              <a:tblPr firstRow="1" bandRow="1">
                <a:tableStyleId>{5C22544A-7EE6-4342-B048-85BDC9FD1C3A}</a:tableStyleId>
              </a:tblPr>
              <a:tblGrid>
                <a:gridCol w="1824748">
                  <a:extLst>
                    <a:ext uri="{9D8B030D-6E8A-4147-A177-3AD203B41FA5}">
                      <a16:colId xmlns:a16="http://schemas.microsoft.com/office/drawing/2014/main" val="1289156279"/>
                    </a:ext>
                  </a:extLst>
                </a:gridCol>
                <a:gridCol w="821137">
                  <a:extLst>
                    <a:ext uri="{9D8B030D-6E8A-4147-A177-3AD203B41FA5}">
                      <a16:colId xmlns:a16="http://schemas.microsoft.com/office/drawing/2014/main" val="2759990731"/>
                    </a:ext>
                  </a:extLst>
                </a:gridCol>
                <a:gridCol w="1277324">
                  <a:extLst>
                    <a:ext uri="{9D8B030D-6E8A-4147-A177-3AD203B41FA5}">
                      <a16:colId xmlns:a16="http://schemas.microsoft.com/office/drawing/2014/main" val="4259266004"/>
                    </a:ext>
                  </a:extLst>
                </a:gridCol>
                <a:gridCol w="1529852">
                  <a:extLst>
                    <a:ext uri="{9D8B030D-6E8A-4147-A177-3AD203B41FA5}">
                      <a16:colId xmlns:a16="http://schemas.microsoft.com/office/drawing/2014/main" val="2550190184"/>
                    </a:ext>
                  </a:extLst>
                </a:gridCol>
                <a:gridCol w="1562100">
                  <a:extLst>
                    <a:ext uri="{9D8B030D-6E8A-4147-A177-3AD203B41FA5}">
                      <a16:colId xmlns:a16="http://schemas.microsoft.com/office/drawing/2014/main" val="2415514144"/>
                    </a:ext>
                  </a:extLst>
                </a:gridCol>
                <a:gridCol w="2095500">
                  <a:extLst>
                    <a:ext uri="{9D8B030D-6E8A-4147-A177-3AD203B41FA5}">
                      <a16:colId xmlns:a16="http://schemas.microsoft.com/office/drawing/2014/main" val="1966991295"/>
                    </a:ext>
                  </a:extLst>
                </a:gridCol>
                <a:gridCol w="2471741">
                  <a:extLst>
                    <a:ext uri="{9D8B030D-6E8A-4147-A177-3AD203B41FA5}">
                      <a16:colId xmlns:a16="http://schemas.microsoft.com/office/drawing/2014/main" val="876137511"/>
                    </a:ext>
                  </a:extLst>
                </a:gridCol>
              </a:tblGrid>
              <a:tr h="0">
                <a:tc>
                  <a:txBody>
                    <a:bodyPr/>
                    <a:lstStyle/>
                    <a:p>
                      <a:pPr lvl="0" algn="l">
                        <a:buNone/>
                      </a:pPr>
                      <a:r>
                        <a:rPr lang="en-US" sz="1800" b="0" kern="1200" cap="none" dirty="0">
                          <a:solidFill>
                            <a:schemeClr val="bg1"/>
                          </a:solidFill>
                          <a:effectLst/>
                          <a:latin typeface="+mj-lt"/>
                          <a:ea typeface="+mn-ea"/>
                          <a:cs typeface="+mn-cs"/>
                        </a:rPr>
                        <a:t>Selected Features</a:t>
                      </a:r>
                    </a:p>
                  </a:txBody>
                  <a:tcPr marT="73152" marB="73152"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fontAlgn="t"/>
                      <a:r>
                        <a:rPr lang="en-US" sz="1800" b="0" cap="none" dirty="0">
                          <a:solidFill>
                            <a:schemeClr val="bg1"/>
                          </a:solidFill>
                          <a:effectLst/>
                          <a:latin typeface="+mj-lt"/>
                        </a:rPr>
                        <a:t>Free </a:t>
                      </a:r>
                    </a:p>
                  </a:txBody>
                  <a:tcPr marT="73152" marB="73152"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fontAlgn="t"/>
                      <a:r>
                        <a:rPr lang="en-US" sz="1800" b="0" cap="none" dirty="0">
                          <a:solidFill>
                            <a:schemeClr val="bg1"/>
                          </a:solidFill>
                          <a:effectLst/>
                          <a:latin typeface="+mj-lt"/>
                        </a:rPr>
                        <a:t>Shared </a:t>
                      </a:r>
                    </a:p>
                    <a:p>
                      <a:pPr algn="l" fontAlgn="t"/>
                      <a:r>
                        <a:rPr lang="en-US" sz="1800" b="0" cap="none" dirty="0">
                          <a:solidFill>
                            <a:schemeClr val="bg1"/>
                          </a:solidFill>
                          <a:effectLst/>
                          <a:latin typeface="+mj-lt"/>
                        </a:rPr>
                        <a:t>(dev/test)</a:t>
                      </a:r>
                    </a:p>
                  </a:txBody>
                  <a:tcPr marT="73152" marB="73152"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fontAlgn="t"/>
                      <a:r>
                        <a:rPr lang="en-US" sz="1800" b="0" kern="1200" cap="none" dirty="0">
                          <a:solidFill>
                            <a:schemeClr val="bg1"/>
                          </a:solidFill>
                          <a:effectLst/>
                          <a:latin typeface="+mj-lt"/>
                          <a:ea typeface="+mn-ea"/>
                          <a:cs typeface="+mn-cs"/>
                        </a:rPr>
                        <a:t>Basic </a:t>
                      </a:r>
                    </a:p>
                    <a:p>
                      <a:pPr algn="l" fontAlgn="t"/>
                      <a:r>
                        <a:rPr lang="en-US" sz="1800" b="0" cap="none" dirty="0">
                          <a:solidFill>
                            <a:schemeClr val="bg1"/>
                          </a:solidFill>
                          <a:effectLst/>
                          <a:latin typeface="+mj-lt"/>
                        </a:rPr>
                        <a:t>(dedicated dev/test)</a:t>
                      </a:r>
                    </a:p>
                  </a:txBody>
                  <a:tcPr marT="73152" marB="73152"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fontAlgn="t"/>
                      <a:r>
                        <a:rPr lang="en-US" sz="1800" b="0" kern="1200" cap="none" dirty="0">
                          <a:solidFill>
                            <a:schemeClr val="bg1"/>
                          </a:solidFill>
                          <a:effectLst/>
                          <a:latin typeface="+mj-lt"/>
                          <a:ea typeface="+mn-ea"/>
                          <a:cs typeface="+mn-cs"/>
                        </a:rPr>
                        <a:t>Standard</a:t>
                      </a:r>
                      <a:r>
                        <a:rPr lang="en-US" sz="1800" b="0" cap="none" dirty="0">
                          <a:solidFill>
                            <a:schemeClr val="bg1"/>
                          </a:solidFill>
                          <a:effectLst/>
                          <a:latin typeface="+mj-lt"/>
                        </a:rPr>
                        <a:t> </a:t>
                      </a:r>
                    </a:p>
                    <a:p>
                      <a:pPr algn="l" fontAlgn="t"/>
                      <a:r>
                        <a:rPr lang="en-US" sz="1800" b="0" cap="none" dirty="0">
                          <a:solidFill>
                            <a:schemeClr val="bg1"/>
                          </a:solidFill>
                          <a:effectLst/>
                          <a:latin typeface="+mj-lt"/>
                        </a:rPr>
                        <a:t>(production workloads)</a:t>
                      </a:r>
                    </a:p>
                  </a:txBody>
                  <a:tcPr marT="73152" marB="73152"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fontAlgn="t"/>
                      <a:r>
                        <a:rPr lang="en-US" sz="1800" b="0" kern="1200" cap="none" dirty="0">
                          <a:solidFill>
                            <a:schemeClr val="bg1"/>
                          </a:solidFill>
                          <a:effectLst/>
                          <a:latin typeface="+mj-lt"/>
                          <a:ea typeface="+mn-ea"/>
                          <a:cs typeface="+mn-cs"/>
                        </a:rPr>
                        <a:t>Premium </a:t>
                      </a:r>
                    </a:p>
                    <a:p>
                      <a:pPr algn="l" fontAlgn="t"/>
                      <a:r>
                        <a:rPr lang="en-US" sz="1800" b="0" cap="none" dirty="0">
                          <a:solidFill>
                            <a:schemeClr val="bg1"/>
                          </a:solidFill>
                          <a:effectLst/>
                          <a:latin typeface="+mj-lt"/>
                        </a:rPr>
                        <a:t>(enhanced scale</a:t>
                      </a:r>
                      <a:br>
                        <a:rPr lang="en-US" sz="1800" b="0" cap="none" dirty="0">
                          <a:solidFill>
                            <a:schemeClr val="bg1"/>
                          </a:solidFill>
                          <a:effectLst/>
                          <a:latin typeface="+mj-lt"/>
                        </a:rPr>
                      </a:br>
                      <a:r>
                        <a:rPr lang="en-US" sz="1800" b="0" cap="none" dirty="0">
                          <a:solidFill>
                            <a:schemeClr val="bg1"/>
                          </a:solidFill>
                          <a:effectLst/>
                          <a:latin typeface="+mj-lt"/>
                        </a:rPr>
                        <a:t>and performance)</a:t>
                      </a:r>
                    </a:p>
                  </a:txBody>
                  <a:tcPr marT="73152" marB="73152"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fontAlgn="t"/>
                      <a:r>
                        <a:rPr lang="en-US" sz="1800" b="0" kern="1200" cap="none" dirty="0">
                          <a:solidFill>
                            <a:schemeClr val="bg1"/>
                          </a:solidFill>
                          <a:effectLst/>
                          <a:latin typeface="+mj-lt"/>
                          <a:ea typeface="+mn-ea"/>
                          <a:cs typeface="+mn-cs"/>
                        </a:rPr>
                        <a:t>Isolated </a:t>
                      </a:r>
                    </a:p>
                    <a:p>
                      <a:pPr algn="l" fontAlgn="t"/>
                      <a:r>
                        <a:rPr lang="en-US" sz="1800" b="0" cap="none" dirty="0">
                          <a:solidFill>
                            <a:schemeClr val="bg1"/>
                          </a:solidFill>
                          <a:effectLst/>
                          <a:latin typeface="+mj-lt"/>
                        </a:rPr>
                        <a:t>(high-performance, security and isolation)</a:t>
                      </a:r>
                    </a:p>
                  </a:txBody>
                  <a:tcPr marT="73152" marB="73152"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2897835809"/>
                  </a:ext>
                </a:extLst>
              </a:tr>
              <a:tr h="0">
                <a:tc>
                  <a:txBody>
                    <a:bodyPr/>
                    <a:lstStyle/>
                    <a:p>
                      <a:pPr algn="l" fontAlgn="t"/>
                      <a:r>
                        <a:rPr lang="en-US" sz="1600" dirty="0">
                          <a:solidFill>
                            <a:schemeClr val="tx1"/>
                          </a:solidFill>
                          <a:effectLst/>
                          <a:latin typeface="+mj-lt"/>
                        </a:rPr>
                        <a:t>Web, mobile, or API apps</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10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100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Unlimited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Unlimited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Unlimited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Unlimited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88139117"/>
                  </a:ext>
                </a:extLst>
              </a:tr>
              <a:tr h="0">
                <a:tc>
                  <a:txBody>
                    <a:bodyPr/>
                    <a:lstStyle/>
                    <a:p>
                      <a:pPr algn="l" fontAlgn="t"/>
                      <a:r>
                        <a:rPr lang="en-US" sz="1600" dirty="0">
                          <a:solidFill>
                            <a:schemeClr val="tx1"/>
                          </a:solidFill>
                          <a:effectLst/>
                          <a:latin typeface="+mj-lt"/>
                        </a:rPr>
                        <a:t>Disk space</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fontAlgn="t"/>
                      <a:r>
                        <a:rPr lang="en-US" sz="1600" dirty="0">
                          <a:solidFill>
                            <a:schemeClr val="tx1"/>
                          </a:solidFill>
                          <a:effectLst/>
                          <a:latin typeface="+mn-lt"/>
                        </a:rPr>
                        <a:t>1 GB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fontAlgn="t"/>
                      <a:r>
                        <a:rPr lang="en-US" sz="1600" dirty="0">
                          <a:solidFill>
                            <a:schemeClr val="tx1"/>
                          </a:solidFill>
                          <a:effectLst/>
                          <a:latin typeface="+mn-lt"/>
                        </a:rPr>
                        <a:t>1 GB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fontAlgn="t"/>
                      <a:r>
                        <a:rPr lang="en-US" sz="1600" dirty="0">
                          <a:solidFill>
                            <a:schemeClr val="tx1"/>
                          </a:solidFill>
                          <a:effectLst/>
                          <a:latin typeface="+mn-lt"/>
                        </a:rPr>
                        <a:t>10 GB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fontAlgn="t"/>
                      <a:r>
                        <a:rPr lang="en-US" sz="1600" dirty="0">
                          <a:solidFill>
                            <a:schemeClr val="tx1"/>
                          </a:solidFill>
                          <a:effectLst/>
                          <a:latin typeface="+mn-lt"/>
                        </a:rPr>
                        <a:t>50 GB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fontAlgn="t"/>
                      <a:r>
                        <a:rPr lang="en-US" sz="1600" dirty="0">
                          <a:solidFill>
                            <a:schemeClr val="tx1"/>
                          </a:solidFill>
                          <a:effectLst/>
                          <a:latin typeface="+mn-lt"/>
                        </a:rPr>
                        <a:t>250 GB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fontAlgn="t"/>
                      <a:r>
                        <a:rPr lang="en-US" sz="1600" dirty="0">
                          <a:solidFill>
                            <a:schemeClr val="tx1"/>
                          </a:solidFill>
                          <a:effectLst/>
                          <a:latin typeface="+mn-lt"/>
                        </a:rPr>
                        <a:t>1 TB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758439219"/>
                  </a:ext>
                </a:extLst>
              </a:tr>
              <a:tr h="0">
                <a:tc>
                  <a:txBody>
                    <a:bodyPr/>
                    <a:lstStyle/>
                    <a:p>
                      <a:pPr algn="l" fontAlgn="t"/>
                      <a:r>
                        <a:rPr lang="en-US" sz="1600" dirty="0">
                          <a:solidFill>
                            <a:schemeClr val="tx1"/>
                          </a:solidFill>
                          <a:effectLst/>
                          <a:latin typeface="+mj-lt"/>
                        </a:rPr>
                        <a:t>Auto Scale</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Supported</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Supported</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Supported</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98512727"/>
                  </a:ext>
                </a:extLst>
              </a:tr>
              <a:tr h="0">
                <a:tc>
                  <a:txBody>
                    <a:bodyPr/>
                    <a:lstStyle/>
                    <a:p>
                      <a:pPr algn="l" fontAlgn="t"/>
                      <a:r>
                        <a:rPr lang="en-US" sz="1600" dirty="0">
                          <a:solidFill>
                            <a:schemeClr val="tx1"/>
                          </a:solidFill>
                          <a:effectLst/>
                          <a:latin typeface="+mj-lt"/>
                        </a:rPr>
                        <a:t>Deployment Slots</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0</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0</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0</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5</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20</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20</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2684497"/>
                  </a:ext>
                </a:extLst>
              </a:tr>
              <a:tr h="0">
                <a:tc>
                  <a:txBody>
                    <a:bodyPr/>
                    <a:lstStyle/>
                    <a:p>
                      <a:pPr algn="l" fontAlgn="t"/>
                      <a:r>
                        <a:rPr lang="en-US" sz="1600" dirty="0">
                          <a:solidFill>
                            <a:schemeClr val="tx1"/>
                          </a:solidFill>
                          <a:effectLst/>
                          <a:latin typeface="+mj-lt"/>
                        </a:rPr>
                        <a:t>Max Instances</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a:ea typeface="+mn-ea"/>
                          <a:cs typeface="+mn-cs"/>
                        </a:rPr>
                        <a:t>–</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a:ea typeface="+mn-ea"/>
                          <a:cs typeface="+mn-cs"/>
                        </a:rPr>
                        <a:t>–</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Up to 3</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Up to 10</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Up to 30</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Up to 100</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38446895"/>
                  </a:ext>
                </a:extLst>
              </a:tr>
            </a:tbl>
          </a:graphicData>
        </a:graphic>
      </p:graphicFrame>
      <p:sp>
        <p:nvSpPr>
          <p:cNvPr id="6" name="Rectangle 5">
            <a:extLst>
              <a:ext uri="{FF2B5EF4-FFF2-40B4-BE49-F238E27FC236}">
                <a16:creationId xmlns:a16="http://schemas.microsoft.com/office/drawing/2014/main" id="{AF9A5DCE-0800-46E9-A832-98E20F75BC26}"/>
              </a:ext>
            </a:extLst>
          </p:cNvPr>
          <p:cNvSpPr/>
          <p:nvPr/>
        </p:nvSpPr>
        <p:spPr>
          <a:xfrm>
            <a:off x="432592" y="4704714"/>
            <a:ext cx="3754389" cy="160718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pPr defTabSz="932472" fontAlgn="base"/>
            <a:r>
              <a:rPr lang="en-US" dirty="0">
                <a:solidFill>
                  <a:schemeClr val="tx1"/>
                </a:solidFill>
                <a:latin typeface="+mj-lt"/>
                <a:cs typeface="Segoe UI Semilight"/>
              </a:rPr>
              <a:t>Shared compute </a:t>
            </a:r>
            <a:r>
              <a:rPr lang="en-US" dirty="0">
                <a:solidFill>
                  <a:schemeClr val="tx1"/>
                </a:solidFill>
                <a:cs typeface="Segoe UI Semilight"/>
              </a:rPr>
              <a:t>(Free and Shared). Run apps on </a:t>
            </a:r>
            <a:br>
              <a:rPr lang="en-US" dirty="0">
                <a:solidFill>
                  <a:schemeClr val="tx1"/>
                </a:solidFill>
                <a:cs typeface="Segoe UI Semilight"/>
              </a:rPr>
            </a:br>
            <a:r>
              <a:rPr lang="en-US" dirty="0">
                <a:solidFill>
                  <a:schemeClr val="tx1"/>
                </a:solidFill>
                <a:cs typeface="Segoe UI Semilight"/>
              </a:rPr>
              <a:t>the same Azure VM as other App Service apps, and the resources cannot scale out</a:t>
            </a:r>
          </a:p>
        </p:txBody>
      </p:sp>
      <p:sp>
        <p:nvSpPr>
          <p:cNvPr id="7" name="Rectangle 6">
            <a:extLst>
              <a:ext uri="{FF2B5EF4-FFF2-40B4-BE49-F238E27FC236}">
                <a16:creationId xmlns:a16="http://schemas.microsoft.com/office/drawing/2014/main" id="{16196D3E-3ED5-49F9-9FCE-0AEFD664E325}"/>
              </a:ext>
            </a:extLst>
          </p:cNvPr>
          <p:cNvSpPr/>
          <p:nvPr/>
        </p:nvSpPr>
        <p:spPr>
          <a:xfrm>
            <a:off x="4343821" y="4704714"/>
            <a:ext cx="3754389" cy="160718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pPr lvl="0"/>
            <a:r>
              <a:rPr lang="en-US" dirty="0">
                <a:solidFill>
                  <a:schemeClr val="tx1"/>
                </a:solidFill>
                <a:latin typeface="+mj-lt"/>
                <a:cs typeface="Segoe UI Semilight"/>
              </a:rPr>
              <a:t>Dedicated compute</a:t>
            </a:r>
            <a:br>
              <a:rPr lang="en-US" dirty="0">
                <a:solidFill>
                  <a:schemeClr val="tx1"/>
                </a:solidFill>
                <a:latin typeface="+mj-lt"/>
                <a:cs typeface="Segoe UI Semilight"/>
              </a:rPr>
            </a:br>
            <a:r>
              <a:rPr lang="en-US" dirty="0">
                <a:solidFill>
                  <a:schemeClr val="tx1"/>
                </a:solidFill>
                <a:cs typeface="Segoe UI Semilight"/>
              </a:rPr>
              <a:t>(Basic, Standard, Premium). </a:t>
            </a:r>
            <a:br>
              <a:rPr lang="en-US" dirty="0">
                <a:solidFill>
                  <a:schemeClr val="tx1"/>
                </a:solidFill>
                <a:cs typeface="Segoe UI Semilight"/>
              </a:rPr>
            </a:br>
            <a:r>
              <a:rPr lang="en-US" dirty="0">
                <a:solidFill>
                  <a:schemeClr val="tx1"/>
                </a:solidFill>
                <a:cs typeface="Segoe UI Semilight"/>
              </a:rPr>
              <a:t>Run apps in the same plan in dedicated Azure VMs</a:t>
            </a:r>
          </a:p>
        </p:txBody>
      </p:sp>
      <p:sp>
        <p:nvSpPr>
          <p:cNvPr id="13" name="Rectangle 12">
            <a:extLst>
              <a:ext uri="{FF2B5EF4-FFF2-40B4-BE49-F238E27FC236}">
                <a16:creationId xmlns:a16="http://schemas.microsoft.com/office/drawing/2014/main" id="{0F3DDB70-4B80-417D-A395-5908898422BD}"/>
              </a:ext>
            </a:extLst>
          </p:cNvPr>
          <p:cNvSpPr/>
          <p:nvPr/>
        </p:nvSpPr>
        <p:spPr>
          <a:xfrm>
            <a:off x="8255051" y="4704714"/>
            <a:ext cx="3754389" cy="160718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pPr lvl="0"/>
            <a:r>
              <a:rPr lang="en-US" dirty="0">
                <a:solidFill>
                  <a:schemeClr val="tx1"/>
                </a:solidFill>
                <a:latin typeface="+mj-lt"/>
                <a:cs typeface="Segoe UI Semilight"/>
              </a:rPr>
              <a:t>Isolated.</a:t>
            </a:r>
            <a:r>
              <a:rPr lang="en-US" dirty="0">
                <a:solidFill>
                  <a:schemeClr val="tx1"/>
                </a:solidFill>
                <a:cs typeface="Segoe UI Semilight"/>
              </a:rPr>
              <a:t> Runs apps on</a:t>
            </a:r>
            <a:br>
              <a:rPr lang="en-US" dirty="0">
                <a:solidFill>
                  <a:schemeClr val="tx1"/>
                </a:solidFill>
                <a:cs typeface="Segoe UI Semilight"/>
              </a:rPr>
            </a:br>
            <a:r>
              <a:rPr lang="en-US" dirty="0">
                <a:solidFill>
                  <a:schemeClr val="tx1"/>
                </a:solidFill>
                <a:cs typeface="Segoe UI Semilight"/>
              </a:rPr>
              <a:t>dedicated Azure VMs in dedicated Azure virtual networks</a:t>
            </a:r>
          </a:p>
        </p:txBody>
      </p:sp>
    </p:spTree>
    <p:extLst>
      <p:ext uri="{BB962C8B-B14F-4D97-AF65-F5344CB8AC3E}">
        <p14:creationId xmlns:p14="http://schemas.microsoft.com/office/powerpoint/2010/main" val="3798534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50D68-47C9-4299-B726-AE540B3A3042}"/>
              </a:ext>
            </a:extLst>
          </p:cNvPr>
          <p:cNvSpPr>
            <a:spLocks noGrp="1"/>
          </p:cNvSpPr>
          <p:nvPr>
            <p:ph type="title"/>
          </p:nvPr>
        </p:nvSpPr>
        <p:spPr>
          <a:xfrm>
            <a:off x="465138" y="632779"/>
            <a:ext cx="11533187" cy="430887"/>
          </a:xfrm>
        </p:spPr>
        <p:txBody>
          <a:bodyPr/>
          <a:lstStyle/>
          <a:p>
            <a:pPr>
              <a:lnSpc>
                <a:spcPct val="100000"/>
              </a:lnSpc>
            </a:pPr>
            <a:r>
              <a:rPr lang="en-US" spc="0" dirty="0"/>
              <a:t>Scale Up and Scale Out the App Service Plan</a:t>
            </a:r>
          </a:p>
        </p:txBody>
      </p:sp>
      <p:sp>
        <p:nvSpPr>
          <p:cNvPr id="3" name="Rectangle 2">
            <a:extLst>
              <a:ext uri="{FF2B5EF4-FFF2-40B4-BE49-F238E27FC236}">
                <a16:creationId xmlns:a16="http://schemas.microsoft.com/office/drawing/2014/main" id="{A8F48553-B42F-48F6-A2E9-BE4B02A0EC1F}"/>
              </a:ext>
              <a:ext uri="{C183D7F6-B498-43B3-948B-1728B52AA6E4}">
                <adec:decorative xmlns:adec="http://schemas.microsoft.com/office/drawing/2017/decorative" val="1"/>
              </a:ext>
            </a:extLst>
          </p:cNvPr>
          <p:cNvSpPr/>
          <p:nvPr/>
        </p:nvSpPr>
        <p:spPr bwMode="auto">
          <a:xfrm>
            <a:off x="427038" y="1192213"/>
            <a:ext cx="11582400" cy="3735387"/>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4" descr="A screenshot of scaling out the App Service Plan.  Manual scale is selected and Instance count is set to 3">
            <a:extLst>
              <a:ext uri="{FF2B5EF4-FFF2-40B4-BE49-F238E27FC236}">
                <a16:creationId xmlns:a16="http://schemas.microsoft.com/office/drawing/2014/main" id="{12A18769-0224-4754-9B16-4BF1797F38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613" y="1353402"/>
            <a:ext cx="11017251" cy="3413008"/>
          </a:xfrm>
          <a:prstGeom prst="rect">
            <a:avLst/>
          </a:prstGeom>
          <a:ln>
            <a:noFill/>
          </a:ln>
        </p:spPr>
      </p:pic>
      <p:sp>
        <p:nvSpPr>
          <p:cNvPr id="4" name="Rectangle 3">
            <a:extLst>
              <a:ext uri="{FF2B5EF4-FFF2-40B4-BE49-F238E27FC236}">
                <a16:creationId xmlns:a16="http://schemas.microsoft.com/office/drawing/2014/main" id="{639DB60E-4D98-4F7F-9E6F-A2A7C405B514}"/>
              </a:ext>
            </a:extLst>
          </p:cNvPr>
          <p:cNvSpPr/>
          <p:nvPr/>
        </p:nvSpPr>
        <p:spPr>
          <a:xfrm>
            <a:off x="415925" y="5000250"/>
            <a:ext cx="5391773" cy="136149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pPr>
              <a:spcBef>
                <a:spcPts val="600"/>
              </a:spcBef>
            </a:pPr>
            <a:r>
              <a:rPr lang="en-US" sz="2000" dirty="0">
                <a:solidFill>
                  <a:schemeClr val="tx1"/>
                </a:solidFill>
                <a:latin typeface="+mj-lt"/>
              </a:rPr>
              <a:t>Scale up (change the App Service plan):</a:t>
            </a:r>
          </a:p>
          <a:p>
            <a:pPr marL="0" lvl="1">
              <a:spcBef>
                <a:spcPts val="600"/>
              </a:spcBef>
            </a:pPr>
            <a:r>
              <a:rPr lang="en-US" dirty="0">
                <a:solidFill>
                  <a:schemeClr val="tx1"/>
                </a:solidFill>
              </a:rPr>
              <a:t>More hardware (CPU, memory, disk)</a:t>
            </a:r>
          </a:p>
          <a:p>
            <a:pPr marL="0" lvl="1">
              <a:spcBef>
                <a:spcPts val="600"/>
              </a:spcBef>
            </a:pPr>
            <a:r>
              <a:rPr lang="en-US" dirty="0">
                <a:solidFill>
                  <a:schemeClr val="tx1"/>
                </a:solidFill>
              </a:rPr>
              <a:t>More features (dedicated virtual machines, staging slots, autoscaling)</a:t>
            </a:r>
          </a:p>
        </p:txBody>
      </p:sp>
      <p:sp>
        <p:nvSpPr>
          <p:cNvPr id="5" name="Rectangle 4">
            <a:extLst>
              <a:ext uri="{FF2B5EF4-FFF2-40B4-BE49-F238E27FC236}">
                <a16:creationId xmlns:a16="http://schemas.microsoft.com/office/drawing/2014/main" id="{87FDE356-CCED-467B-A3B2-2F7F88DFAD17}"/>
              </a:ext>
            </a:extLst>
          </p:cNvPr>
          <p:cNvSpPr/>
          <p:nvPr/>
        </p:nvSpPr>
        <p:spPr>
          <a:xfrm>
            <a:off x="5963410" y="5000250"/>
            <a:ext cx="6034915" cy="136149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pPr>
              <a:spcBef>
                <a:spcPts val="600"/>
              </a:spcBef>
            </a:pPr>
            <a:r>
              <a:rPr lang="en-US" sz="2000" dirty="0">
                <a:solidFill>
                  <a:schemeClr val="tx1"/>
                </a:solidFill>
                <a:latin typeface="+mj-lt"/>
              </a:rPr>
              <a:t>Scale out (increase the number of VM instances):</a:t>
            </a:r>
          </a:p>
          <a:p>
            <a:pPr marL="0" lvl="1">
              <a:spcBef>
                <a:spcPts val="600"/>
              </a:spcBef>
            </a:pPr>
            <a:r>
              <a:rPr lang="en-US" dirty="0">
                <a:solidFill>
                  <a:schemeClr val="tx1"/>
                </a:solidFill>
              </a:rPr>
              <a:t>Manual (fixed number of instances)</a:t>
            </a:r>
          </a:p>
          <a:p>
            <a:pPr marL="0" lvl="1">
              <a:spcBef>
                <a:spcPts val="600"/>
              </a:spcBef>
            </a:pPr>
            <a:r>
              <a:rPr lang="en-US" dirty="0">
                <a:solidFill>
                  <a:schemeClr val="tx1"/>
                </a:solidFill>
              </a:rPr>
              <a:t>Auto scale (based on predefined rules and schedules)</a:t>
            </a:r>
          </a:p>
        </p:txBody>
      </p:sp>
    </p:spTree>
    <p:extLst>
      <p:ext uri="{BB962C8B-B14F-4D97-AF65-F5344CB8AC3E}">
        <p14:creationId xmlns:p14="http://schemas.microsoft.com/office/powerpoint/2010/main" val="213240416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169FB-C106-4E27-BF41-DEE46FCBFF01}"/>
              </a:ext>
            </a:extLst>
          </p:cNvPr>
          <p:cNvSpPr>
            <a:spLocks noGrp="1"/>
          </p:cNvSpPr>
          <p:nvPr>
            <p:ph type="title"/>
          </p:nvPr>
        </p:nvSpPr>
        <p:spPr>
          <a:xfrm>
            <a:off x="465138" y="632779"/>
            <a:ext cx="11533187" cy="430887"/>
          </a:xfrm>
        </p:spPr>
        <p:txBody>
          <a:bodyPr/>
          <a:lstStyle/>
          <a:p>
            <a:pPr>
              <a:lnSpc>
                <a:spcPct val="100000"/>
              </a:lnSpc>
            </a:pPr>
            <a:r>
              <a:rPr lang="en-US" spc="0" dirty="0"/>
              <a:t>Configure App Service Plan Scaling</a:t>
            </a:r>
          </a:p>
        </p:txBody>
      </p:sp>
      <p:sp>
        <p:nvSpPr>
          <p:cNvPr id="14" name="Rectangle 13">
            <a:extLst>
              <a:ext uri="{FF2B5EF4-FFF2-40B4-BE49-F238E27FC236}">
                <a16:creationId xmlns:a16="http://schemas.microsoft.com/office/drawing/2014/main" id="{D72446AF-E47F-4396-9CBB-B12E2E46D1A2}"/>
              </a:ext>
              <a:ext uri="{C183D7F6-B498-43B3-948B-1728B52AA6E4}">
                <adec:decorative xmlns:adec="http://schemas.microsoft.com/office/drawing/2017/decorative" val="1"/>
              </a:ext>
            </a:extLst>
          </p:cNvPr>
          <p:cNvSpPr/>
          <p:nvPr/>
        </p:nvSpPr>
        <p:spPr bwMode="auto">
          <a:xfrm>
            <a:off x="427038" y="1192213"/>
            <a:ext cx="11582400" cy="3735387"/>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4" descr="A screen shot of the Default scale condition. Options available to scale based on a metric, add a rule, and define instance limits">
            <a:extLst>
              <a:ext uri="{FF2B5EF4-FFF2-40B4-BE49-F238E27FC236}">
                <a16:creationId xmlns:a16="http://schemas.microsoft.com/office/drawing/2014/main" id="{062EC3A9-023F-4586-9796-04B800B32E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8476" y="1292014"/>
            <a:ext cx="8899524" cy="3535784"/>
          </a:xfrm>
          <a:prstGeom prst="rect">
            <a:avLst/>
          </a:prstGeom>
          <a:ln>
            <a:noFill/>
          </a:ln>
        </p:spPr>
      </p:pic>
      <p:sp>
        <p:nvSpPr>
          <p:cNvPr id="4" name="Rectangle 3">
            <a:extLst>
              <a:ext uri="{FF2B5EF4-FFF2-40B4-BE49-F238E27FC236}">
                <a16:creationId xmlns:a16="http://schemas.microsoft.com/office/drawing/2014/main" id="{849E9509-96D9-4F19-BAB1-6072D830C2BE}"/>
              </a:ext>
            </a:extLst>
          </p:cNvPr>
          <p:cNvSpPr/>
          <p:nvPr/>
        </p:nvSpPr>
        <p:spPr>
          <a:xfrm>
            <a:off x="427038" y="5080001"/>
            <a:ext cx="1732804" cy="128174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r>
              <a:rPr lang="en-US" sz="1600" dirty="0">
                <a:solidFill>
                  <a:schemeClr val="tx1"/>
                </a:solidFill>
              </a:rPr>
              <a:t>Adjust available resources based on the current demand</a:t>
            </a:r>
          </a:p>
          <a:p>
            <a:endParaRPr lang="en-US" sz="1600" dirty="0">
              <a:solidFill>
                <a:schemeClr val="tx1"/>
              </a:solidFill>
            </a:endParaRPr>
          </a:p>
        </p:txBody>
      </p:sp>
      <p:sp>
        <p:nvSpPr>
          <p:cNvPr id="9" name="Rectangle 8">
            <a:extLst>
              <a:ext uri="{FF2B5EF4-FFF2-40B4-BE49-F238E27FC236}">
                <a16:creationId xmlns:a16="http://schemas.microsoft.com/office/drawing/2014/main" id="{85926A27-6CE7-4278-89AB-7724A5EE5246}"/>
              </a:ext>
            </a:extLst>
          </p:cNvPr>
          <p:cNvSpPr/>
          <p:nvPr/>
        </p:nvSpPr>
        <p:spPr>
          <a:xfrm>
            <a:off x="2289790" y="5080001"/>
            <a:ext cx="1732804" cy="128174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r>
              <a:rPr lang="en-US" sz="1600" dirty="0">
                <a:solidFill>
                  <a:schemeClr val="tx1"/>
                </a:solidFill>
              </a:rPr>
              <a:t>Improves availability and fault tolerance</a:t>
            </a:r>
          </a:p>
        </p:txBody>
      </p:sp>
      <p:sp>
        <p:nvSpPr>
          <p:cNvPr id="5" name="Rectangle 4">
            <a:extLst>
              <a:ext uri="{FF2B5EF4-FFF2-40B4-BE49-F238E27FC236}">
                <a16:creationId xmlns:a16="http://schemas.microsoft.com/office/drawing/2014/main" id="{A4CF62C6-CA34-4937-96AD-BCC3AC7245CA}"/>
              </a:ext>
            </a:extLst>
          </p:cNvPr>
          <p:cNvSpPr/>
          <p:nvPr/>
        </p:nvSpPr>
        <p:spPr>
          <a:xfrm>
            <a:off x="4159369" y="5080001"/>
            <a:ext cx="2282126" cy="128174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r>
              <a:rPr lang="en-US" sz="1600" dirty="0">
                <a:solidFill>
                  <a:schemeClr val="tx1"/>
                </a:solidFill>
              </a:rPr>
              <a:t>Scale based on</a:t>
            </a:r>
            <a:br>
              <a:rPr lang="en-US" sz="1600" dirty="0">
                <a:solidFill>
                  <a:schemeClr val="tx1"/>
                </a:solidFill>
              </a:rPr>
            </a:br>
            <a:r>
              <a:rPr lang="en-US" sz="1600" dirty="0">
                <a:solidFill>
                  <a:schemeClr val="tx1"/>
                </a:solidFill>
              </a:rPr>
              <a:t>a metric (CPU percentage, memory percentage, HTTP requests) </a:t>
            </a:r>
          </a:p>
        </p:txBody>
      </p:sp>
      <p:sp>
        <p:nvSpPr>
          <p:cNvPr id="11" name="Rectangle 10">
            <a:extLst>
              <a:ext uri="{FF2B5EF4-FFF2-40B4-BE49-F238E27FC236}">
                <a16:creationId xmlns:a16="http://schemas.microsoft.com/office/drawing/2014/main" id="{68E8D8FE-18EF-4E61-A399-FE03DDCD4DE4}"/>
              </a:ext>
            </a:extLst>
          </p:cNvPr>
          <p:cNvSpPr/>
          <p:nvPr/>
        </p:nvSpPr>
        <p:spPr>
          <a:xfrm>
            <a:off x="6551130" y="5080001"/>
            <a:ext cx="1732804" cy="128174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r>
              <a:rPr lang="en-US" sz="1600" dirty="0">
                <a:solidFill>
                  <a:schemeClr val="tx1"/>
                </a:solidFill>
              </a:rPr>
              <a:t>Scale according to a schedule (weekdays, weekends, times, holidays)</a:t>
            </a:r>
          </a:p>
          <a:p>
            <a:endParaRPr lang="en-US" sz="1600" dirty="0">
              <a:solidFill>
                <a:schemeClr val="tx1"/>
              </a:solidFill>
            </a:endParaRPr>
          </a:p>
          <a:p>
            <a:endParaRPr lang="en-US" sz="1600" dirty="0">
              <a:solidFill>
                <a:schemeClr val="tx1"/>
              </a:solidFill>
            </a:endParaRPr>
          </a:p>
        </p:txBody>
      </p:sp>
      <p:sp>
        <p:nvSpPr>
          <p:cNvPr id="10" name="Rectangle 9">
            <a:extLst>
              <a:ext uri="{FF2B5EF4-FFF2-40B4-BE49-F238E27FC236}">
                <a16:creationId xmlns:a16="http://schemas.microsoft.com/office/drawing/2014/main" id="{0EF41402-462C-4C7F-8239-65635244A641}"/>
              </a:ext>
            </a:extLst>
          </p:cNvPr>
          <p:cNvSpPr/>
          <p:nvPr/>
        </p:nvSpPr>
        <p:spPr>
          <a:xfrm>
            <a:off x="8413882" y="5080001"/>
            <a:ext cx="1732804" cy="128174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r>
              <a:rPr lang="en-US" sz="1600" dirty="0">
                <a:solidFill>
                  <a:schemeClr val="tx1"/>
                </a:solidFill>
              </a:rPr>
              <a:t>Can implement multiple rules – combine metrics and schedules</a:t>
            </a:r>
          </a:p>
        </p:txBody>
      </p:sp>
      <p:sp>
        <p:nvSpPr>
          <p:cNvPr id="12" name="Rectangle 11">
            <a:extLst>
              <a:ext uri="{FF2B5EF4-FFF2-40B4-BE49-F238E27FC236}">
                <a16:creationId xmlns:a16="http://schemas.microsoft.com/office/drawing/2014/main" id="{61E18EE5-6A10-46B3-895F-28D20E649546}"/>
              </a:ext>
            </a:extLst>
          </p:cNvPr>
          <p:cNvSpPr/>
          <p:nvPr/>
        </p:nvSpPr>
        <p:spPr>
          <a:xfrm>
            <a:off x="10276634" y="5080001"/>
            <a:ext cx="1732804" cy="128174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r>
              <a:rPr lang="en-US" sz="1600" dirty="0">
                <a:solidFill>
                  <a:schemeClr val="tx1"/>
                </a:solidFill>
              </a:rPr>
              <a:t>Don’t forget to scale in</a:t>
            </a:r>
          </a:p>
        </p:txBody>
      </p:sp>
    </p:spTree>
    <p:extLst>
      <p:ext uri="{BB962C8B-B14F-4D97-AF65-F5344CB8AC3E}">
        <p14:creationId xmlns:p14="http://schemas.microsoft.com/office/powerpoint/2010/main" val="177629947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B1B59-5A29-4ADD-9D90-235AA0014A02}"/>
              </a:ext>
            </a:extLst>
          </p:cNvPr>
          <p:cNvSpPr>
            <a:spLocks noGrp="1"/>
          </p:cNvSpPr>
          <p:nvPr>
            <p:ph type="title"/>
          </p:nvPr>
        </p:nvSpPr>
        <p:spPr>
          <a:xfrm>
            <a:off x="465138" y="632779"/>
            <a:ext cx="11533187" cy="430887"/>
          </a:xfrm>
        </p:spPr>
        <p:txBody>
          <a:bodyPr/>
          <a:lstStyle/>
          <a:p>
            <a:pPr>
              <a:lnSpc>
                <a:spcPct val="100000"/>
              </a:lnSpc>
            </a:pPr>
            <a:r>
              <a:rPr lang="en-US" spc="0" dirty="0"/>
              <a:t>Demonstration – Create an App Service plan</a:t>
            </a:r>
          </a:p>
        </p:txBody>
      </p:sp>
      <p:pic>
        <p:nvPicPr>
          <p:cNvPr id="10" name="Picture 9" descr="Icon of a webpage showing six squares">
            <a:extLst>
              <a:ext uri="{FF2B5EF4-FFF2-40B4-BE49-F238E27FC236}">
                <a16:creationId xmlns:a16="http://schemas.microsoft.com/office/drawing/2014/main" id="{56692375-518F-44D4-A086-E4181E8C08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138" y="1542529"/>
            <a:ext cx="1103472" cy="1103472"/>
          </a:xfrm>
          <a:prstGeom prst="rect">
            <a:avLst/>
          </a:prstGeom>
        </p:spPr>
      </p:pic>
      <p:sp>
        <p:nvSpPr>
          <p:cNvPr id="28" name="TextBox 27">
            <a:extLst>
              <a:ext uri="{FF2B5EF4-FFF2-40B4-BE49-F238E27FC236}">
                <a16:creationId xmlns:a16="http://schemas.microsoft.com/office/drawing/2014/main" id="{2C706E16-2B09-4472-912F-0F4D17A21846}"/>
              </a:ext>
            </a:extLst>
          </p:cNvPr>
          <p:cNvSpPr txBox="1"/>
          <p:nvPr/>
        </p:nvSpPr>
        <p:spPr>
          <a:xfrm>
            <a:off x="2000249" y="1909599"/>
            <a:ext cx="10013950" cy="369332"/>
          </a:xfrm>
          <a:prstGeom prst="rect">
            <a:avLst/>
          </a:prstGeom>
          <a:noFill/>
        </p:spPr>
        <p:txBody>
          <a:bodyPr wrap="square" lIns="0" tIns="0" rIns="0" bIns="0" rtlCol="0" anchor="ctr">
            <a:spAutoFit/>
          </a:bodyPr>
          <a:lstStyle/>
          <a:p>
            <a:r>
              <a:rPr lang="en-US" sz="2400" dirty="0">
                <a:cs typeface="Segoe UI Semilight"/>
              </a:rPr>
              <a:t>Create an App Service Plan in the Azure Portal</a:t>
            </a:r>
          </a:p>
        </p:txBody>
      </p:sp>
      <p:cxnSp>
        <p:nvCxnSpPr>
          <p:cNvPr id="26" name="Straight Connector 25">
            <a:extLst>
              <a:ext uri="{FF2B5EF4-FFF2-40B4-BE49-F238E27FC236}">
                <a16:creationId xmlns:a16="http://schemas.microsoft.com/office/drawing/2014/main" id="{D674DE06-9CA7-4FDA-8E1F-681E3DBC62C5}"/>
              </a:ext>
              <a:ext uri="{C183D7F6-B498-43B3-948B-1728B52AA6E4}">
                <adec:decorative xmlns:adec="http://schemas.microsoft.com/office/drawing/2017/decorative" val="1"/>
              </a:ext>
            </a:extLst>
          </p:cNvPr>
          <p:cNvCxnSpPr>
            <a:cxnSpLocks/>
          </p:cNvCxnSpPr>
          <p:nvPr/>
        </p:nvCxnSpPr>
        <p:spPr>
          <a:xfrm>
            <a:off x="2000249" y="2864847"/>
            <a:ext cx="99917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2" name="Picture 11" descr="Icon of a document with a checkmark">
            <a:extLst>
              <a:ext uri="{FF2B5EF4-FFF2-40B4-BE49-F238E27FC236}">
                <a16:creationId xmlns:a16="http://schemas.microsoft.com/office/drawing/2014/main" id="{6A2A1424-43B5-4D61-A249-6F74339AA43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5138" y="3084433"/>
            <a:ext cx="1104900" cy="1103376"/>
          </a:xfrm>
          <a:prstGeom prst="rect">
            <a:avLst/>
          </a:prstGeom>
        </p:spPr>
      </p:pic>
      <p:sp>
        <p:nvSpPr>
          <p:cNvPr id="31" name="TextBox 30">
            <a:extLst>
              <a:ext uri="{FF2B5EF4-FFF2-40B4-BE49-F238E27FC236}">
                <a16:creationId xmlns:a16="http://schemas.microsoft.com/office/drawing/2014/main" id="{6C0A8489-F729-4C80-A3D8-5EEC7146AD4F}"/>
              </a:ext>
            </a:extLst>
          </p:cNvPr>
          <p:cNvSpPr txBox="1"/>
          <p:nvPr/>
        </p:nvSpPr>
        <p:spPr>
          <a:xfrm>
            <a:off x="2000249" y="3451455"/>
            <a:ext cx="10013950" cy="369332"/>
          </a:xfrm>
          <a:prstGeom prst="rect">
            <a:avLst/>
          </a:prstGeom>
          <a:noFill/>
        </p:spPr>
        <p:txBody>
          <a:bodyPr wrap="square" lIns="0" tIns="0" rIns="0" bIns="0" rtlCol="0" anchor="ctr">
            <a:spAutoFit/>
          </a:bodyPr>
          <a:lstStyle/>
          <a:p>
            <a:r>
              <a:rPr lang="en-US" sz="2400" dirty="0">
                <a:cs typeface="Segoe UI Semilight"/>
              </a:rPr>
              <a:t>Review Pricing Tiers</a:t>
            </a:r>
          </a:p>
        </p:txBody>
      </p:sp>
      <p:cxnSp>
        <p:nvCxnSpPr>
          <p:cNvPr id="27" name="Straight Connector 26">
            <a:extLst>
              <a:ext uri="{FF2B5EF4-FFF2-40B4-BE49-F238E27FC236}">
                <a16:creationId xmlns:a16="http://schemas.microsoft.com/office/drawing/2014/main" id="{615B8F19-E4BE-44A1-8CAF-A514C0732FCC}"/>
              </a:ext>
              <a:ext uri="{C183D7F6-B498-43B3-948B-1728B52AA6E4}">
                <adec:decorative xmlns:adec="http://schemas.microsoft.com/office/drawing/2017/decorative" val="1"/>
              </a:ext>
            </a:extLst>
          </p:cNvPr>
          <p:cNvCxnSpPr>
            <a:cxnSpLocks/>
          </p:cNvCxnSpPr>
          <p:nvPr/>
        </p:nvCxnSpPr>
        <p:spPr>
          <a:xfrm>
            <a:off x="2000249" y="4406703"/>
            <a:ext cx="99917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0" name="Picture 39" descr="Icon of a magnifying glass showing a chart">
            <a:extLst>
              <a:ext uri="{FF2B5EF4-FFF2-40B4-BE49-F238E27FC236}">
                <a16:creationId xmlns:a16="http://schemas.microsoft.com/office/drawing/2014/main" id="{9054F6CD-9CEE-4AAE-9399-9FCC66AEBCA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5138" y="4626241"/>
            <a:ext cx="1104900" cy="1103376"/>
          </a:xfrm>
          <a:prstGeom prst="rect">
            <a:avLst/>
          </a:prstGeom>
        </p:spPr>
      </p:pic>
      <p:sp>
        <p:nvSpPr>
          <p:cNvPr id="34" name="TextBox 33">
            <a:extLst>
              <a:ext uri="{FF2B5EF4-FFF2-40B4-BE49-F238E27FC236}">
                <a16:creationId xmlns:a16="http://schemas.microsoft.com/office/drawing/2014/main" id="{AD517446-CD6A-49D0-9119-846177B24A35}"/>
              </a:ext>
            </a:extLst>
          </p:cNvPr>
          <p:cNvSpPr txBox="1"/>
          <p:nvPr/>
        </p:nvSpPr>
        <p:spPr>
          <a:xfrm>
            <a:off x="2000249" y="4993263"/>
            <a:ext cx="10013950" cy="369332"/>
          </a:xfrm>
          <a:prstGeom prst="rect">
            <a:avLst/>
          </a:prstGeom>
          <a:noFill/>
        </p:spPr>
        <p:txBody>
          <a:bodyPr wrap="square" lIns="0" tIns="0" rIns="0" bIns="0" rtlCol="0" anchor="ctr">
            <a:spAutoFit/>
          </a:bodyPr>
          <a:lstStyle/>
          <a:p>
            <a:r>
              <a:rPr lang="en-US" sz="2400" dirty="0">
                <a:cs typeface="Segoe UI Semilight"/>
              </a:rPr>
              <a:t>Configure Autoscaling</a:t>
            </a:r>
          </a:p>
        </p:txBody>
      </p:sp>
    </p:spTree>
    <p:extLst>
      <p:ext uri="{BB962C8B-B14F-4D97-AF65-F5344CB8AC3E}">
        <p14:creationId xmlns:p14="http://schemas.microsoft.com/office/powerpoint/2010/main" val="4122508269"/>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0</TotalTime>
  <Words>6937</Words>
  <Application>Microsoft Office PowerPoint</Application>
  <PresentationFormat>Custom</PresentationFormat>
  <Paragraphs>735</Paragraphs>
  <Slides>55</Slides>
  <Notes>45</Notes>
  <HiddenSlides>7</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55</vt:i4>
      </vt:variant>
    </vt:vector>
  </HeadingPairs>
  <TitlesOfParts>
    <vt:vector size="64" baseType="lpstr">
      <vt:lpstr>-apple-system</vt:lpstr>
      <vt:lpstr>Arial</vt:lpstr>
      <vt:lpstr>Calibri</vt:lpstr>
      <vt:lpstr>Consolas</vt:lpstr>
      <vt:lpstr>Segoe UI</vt:lpstr>
      <vt:lpstr>Segoe UI Semibold</vt:lpstr>
      <vt:lpstr>Wingdings</vt:lpstr>
      <vt:lpstr>Azure 1</vt:lpstr>
      <vt:lpstr>Bitmap Image</vt:lpstr>
      <vt:lpstr>AZ-104T00A Administer PaaS Compute Options</vt:lpstr>
      <vt:lpstr>Administer PaaS Compute Options Introduction</vt:lpstr>
      <vt:lpstr>Configure Azure App Service Plans</vt:lpstr>
      <vt:lpstr>Configure Azure App Service Plans Introduction</vt:lpstr>
      <vt:lpstr>Implement Azure App Service Plans</vt:lpstr>
      <vt:lpstr>Determine App Service Plan Pricing</vt:lpstr>
      <vt:lpstr>Scale Up and Scale Out the App Service Plan</vt:lpstr>
      <vt:lpstr>Configure App Service Plan Scaling</vt:lpstr>
      <vt:lpstr>Demonstration – Create an App Service plan</vt:lpstr>
      <vt:lpstr>Summary and Resources – Configure Azure App Service Plans</vt:lpstr>
      <vt:lpstr>Configure Azure App Services</vt:lpstr>
      <vt:lpstr>Configure Azure App Services Introduction</vt:lpstr>
      <vt:lpstr>Implement Azure App Service</vt:lpstr>
      <vt:lpstr>Create an App Service</vt:lpstr>
      <vt:lpstr>Create Deployment Slots</vt:lpstr>
      <vt:lpstr>Add Deployment Slots</vt:lpstr>
      <vt:lpstr>Create Custom Domain Names</vt:lpstr>
      <vt:lpstr>Backup an App Service</vt:lpstr>
      <vt:lpstr>Demonstration – Create an App Service</vt:lpstr>
      <vt:lpstr>Summary and Resources  – Configure Azure App Services</vt:lpstr>
      <vt:lpstr>Configure Azure Container Instances</vt:lpstr>
      <vt:lpstr>Configure Azure Container Instances Introduction</vt:lpstr>
      <vt:lpstr>What is a Container?</vt:lpstr>
      <vt:lpstr>Compare Containers to Virtual Machines</vt:lpstr>
      <vt:lpstr>Explore Azure Container Instances Benefits</vt:lpstr>
      <vt:lpstr>Implement Container Groups</vt:lpstr>
      <vt:lpstr>Understand the Docker Platform</vt:lpstr>
      <vt:lpstr>Demonstration - Deploy Azure Container Instances</vt:lpstr>
      <vt:lpstr>Knowledge Check </vt:lpstr>
      <vt:lpstr>Summary and Resources  – Configure Azure Container Instances</vt:lpstr>
      <vt:lpstr>Configure Azure Kubernetes Service</vt:lpstr>
      <vt:lpstr>Configure Azure Kubernetes Service Introduction</vt:lpstr>
      <vt:lpstr>Understand AKS Architecture</vt:lpstr>
      <vt:lpstr>Understand AKS Clusters and Nodes</vt:lpstr>
      <vt:lpstr>Configure AKS Networking</vt:lpstr>
      <vt:lpstr>Configure AKS Storage</vt:lpstr>
      <vt:lpstr>Configure AKS Scaling</vt:lpstr>
      <vt:lpstr>Configure AKS Scaling to ACI</vt:lpstr>
      <vt:lpstr>Demonstration – Deploy Azure Kubernetes Service (optional)</vt:lpstr>
      <vt:lpstr>Summary and Resources – Configure Azure Kubernetes Service</vt:lpstr>
      <vt:lpstr>Lab 09a - Implement Web Apps Lab 09b - Implement Azure Container Instances Lab 09c - Implement Azure Kubernetes Service (optional)</vt:lpstr>
      <vt:lpstr>Lab 09a – Implement web apps</vt:lpstr>
      <vt:lpstr>Lab 09a – Architecture diagram</vt:lpstr>
      <vt:lpstr>Lab 09b – Implement Azure Container Instances</vt:lpstr>
      <vt:lpstr>Lab 09b – Architecture diagram</vt:lpstr>
      <vt:lpstr>Lab 09c – Implement Azure Kubernetes service (optional)</vt:lpstr>
      <vt:lpstr>Lab 09c – Architecture diagram</vt:lpstr>
      <vt:lpstr>End of presentation</vt:lpstr>
      <vt:lpstr>Azure Kubernetes Service</vt:lpstr>
      <vt:lpstr>Connect AKS and Azure Active Directory</vt:lpstr>
      <vt:lpstr>Configure AKS Security</vt:lpstr>
      <vt:lpstr>Virtual Kubelet</vt:lpstr>
      <vt:lpstr>Explore Continuous Integration and Deployment</vt:lpstr>
      <vt:lpstr>Use Application Insights</vt:lpstr>
      <vt:lpstr>Compare Containers to Virtual Machines (replaced)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2022-03-15T20:50:40Z</dcterms:created>
  <dcterms:modified xsi:type="dcterms:W3CDTF">2022-12-14T12:51:16Z</dcterms:modified>
</cp:coreProperties>
</file>