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32"/>
  </p:notesMasterIdLst>
  <p:handoutMasterIdLst>
    <p:handoutMasterId r:id="rId33"/>
  </p:handoutMasterIdLst>
  <p:sldIdLst>
    <p:sldId id="1719" r:id="rId2"/>
    <p:sldId id="2543" r:id="rId3"/>
    <p:sldId id="1865" r:id="rId4"/>
    <p:sldId id="2537" r:id="rId5"/>
    <p:sldId id="2548" r:id="rId6"/>
    <p:sldId id="1925" r:id="rId7"/>
    <p:sldId id="1817" r:id="rId8"/>
    <p:sldId id="1928" r:id="rId9"/>
    <p:sldId id="1931" r:id="rId10"/>
    <p:sldId id="2241" r:id="rId11"/>
    <p:sldId id="2534" r:id="rId12"/>
    <p:sldId id="2538" r:id="rId13"/>
    <p:sldId id="2116" r:id="rId14"/>
    <p:sldId id="2117" r:id="rId15"/>
    <p:sldId id="1940" r:id="rId16"/>
    <p:sldId id="2553" r:id="rId17"/>
    <p:sldId id="2007" r:id="rId18"/>
    <p:sldId id="2008" r:id="rId19"/>
    <p:sldId id="2552" r:id="rId20"/>
    <p:sldId id="2551" r:id="rId21"/>
    <p:sldId id="2555" r:id="rId22"/>
    <p:sldId id="1932" r:id="rId23"/>
    <p:sldId id="1933" r:id="rId24"/>
    <p:sldId id="2549" r:id="rId25"/>
    <p:sldId id="1978" r:id="rId26"/>
    <p:sldId id="2550" r:id="rId27"/>
    <p:sldId id="2518" r:id="rId28"/>
    <p:sldId id="2514" r:id="rId29"/>
    <p:sldId id="1913" r:id="rId30"/>
    <p:sldId id="1889"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Monitoring" id="{82E1F89D-777B-4436-B81E-BCA5C7F3B931}">
          <p14:sldIdLst>
            <p14:sldId id="1719"/>
            <p14:sldId id="2543"/>
          </p14:sldIdLst>
        </p14:section>
        <p14:section name="Monitor" id="{4E7A5E32-0B10-468E-B292-9F261AB528DF}">
          <p14:sldIdLst>
            <p14:sldId id="1865"/>
            <p14:sldId id="2537"/>
            <p14:sldId id="2548"/>
            <p14:sldId id="1925"/>
            <p14:sldId id="1817"/>
            <p14:sldId id="1928"/>
            <p14:sldId id="1931"/>
            <p14:sldId id="2241"/>
          </p14:sldIdLst>
        </p14:section>
        <p14:section name="Alerts" id="{C41CBC55-79DE-4161-A782-18F3C48F0190}">
          <p14:sldIdLst>
            <p14:sldId id="2534"/>
            <p14:sldId id="2538"/>
            <p14:sldId id="2116"/>
            <p14:sldId id="2117"/>
            <p14:sldId id="1940"/>
            <p14:sldId id="2553"/>
          </p14:sldIdLst>
        </p14:section>
        <p14:section name="Lab" id="{60776A3B-ED40-4E7A-9267-D6B160C39679}">
          <p14:sldIdLst>
            <p14:sldId id="2007"/>
            <p14:sldId id="2008"/>
            <p14:sldId id="2552"/>
            <p14:sldId id="2551"/>
          </p14:sldIdLst>
        </p14:section>
        <p14:section name="Extra Metrics and Logs Slides" id="{3378704E-6568-41C3-B23E-00FAA79065C8}">
          <p14:sldIdLst>
            <p14:sldId id="2555"/>
            <p14:sldId id="1932"/>
            <p14:sldId id="1933"/>
          </p14:sldIdLst>
        </p14:section>
        <p14:section name="Extra Network Watcher Slides" id="{E3B36C51-3AEB-4E64-9B92-8EB0A64D7966}">
          <p14:sldIdLst>
            <p14:sldId id="2549"/>
            <p14:sldId id="1978"/>
            <p14:sldId id="2550"/>
            <p14:sldId id="2518"/>
            <p14:sldId id="2514"/>
            <p14:sldId id="1913"/>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85CBE-DB9E-4A31-AE9B-D9126415D916}" v="3" dt="2022-03-14T21:03:02.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9091" autoAdjust="0"/>
  </p:normalViewPr>
  <p:slideViewPr>
    <p:cSldViewPr snapToGrid="0">
      <p:cViewPr varScale="1">
        <p:scale>
          <a:sx n="83" d="100"/>
          <a:sy n="83" d="100"/>
        </p:scale>
        <p:origin x="605"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12/14/2022 4:58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12/14/2022 4:58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zure-monitor/essentials/activity-log#send-to-azure-storag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zure-monitor/monitor-referenc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4:58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98380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dirty="0"/>
              <a:t>Configure and interpret metrics </a:t>
            </a:r>
          </a:p>
          <a:p>
            <a:pPr marL="171450" indent="-171450">
              <a:buFont typeface="Arial" panose="020B0604020202020204" pitchFamily="34" charset="0"/>
              <a:buChar char="•"/>
            </a:pPr>
            <a:r>
              <a:rPr lang="en-US"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b="1"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https://docs.microsoft.com/azure/azure-monitor/platform/alerts-metric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4:58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several Azure alerts. How will you assign/notify the help desk personnel when an alert is triggered? What methods can be used to notify them?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help desk personnel should be added to an action group. </a:t>
            </a:r>
            <a:r>
              <a:rPr lang="en-US" sz="18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An action group is a collection of notification preferences. Alerts use action groups to notify users that an alert has been triggered. Various alerts may use the same action group or different action groups depending on the user's requirements. Notification methods include push notifications to the Azure mobile app, email, SMS, and voice.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are reviewing the Azure Monitor alerts page. What alert states (statuses) are possible?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There are three alert states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and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issue has been detected and hasn’t been reviewed.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administrator has reviewed the alert and started working on it.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indicates the issue has been resolved. You can reopen a closed alert if the issue returns.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11 - Implement Monitoring - ESTIMATED DURATION 45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How long does Azure AD store reporting data? - Microsoft Entra | Microsoft Docs - </a:t>
            </a:r>
            <a:r>
              <a:rPr lang="en-GB" sz="1600" dirty="0"/>
              <a:t>https://docs.microsoft.com/enazure/active-directory/reports-monitoring/reference-reports-data-retention</a:t>
            </a:r>
          </a:p>
          <a:p>
            <a:endParaRPr lang="en-GB" sz="16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1804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3600" b="0" i="0" dirty="0">
                <a:solidFill>
                  <a:srgbClr val="171717"/>
                </a:solidFill>
                <a:effectLst/>
                <a:latin typeface="Segoe UI" panose="020B0502040204020203" pitchFamily="34" charset="0"/>
              </a:rPr>
              <a:t>Azure Activity log - Azure Monitor | Microsoft Docs - https://docs.microsoft.com/azure/azure-monitor/essentials/activity-log</a:t>
            </a:r>
          </a:p>
          <a:p>
            <a:pPr marL="571500" indent="-571500">
              <a:buFontTx/>
              <a:buChar char="-"/>
            </a:pPr>
            <a:endParaRPr lang="en-GB" sz="3600" b="0" i="0" dirty="0">
              <a:solidFill>
                <a:srgbClr val="171717"/>
              </a:solidFill>
              <a:effectLst/>
              <a:latin typeface="Segoe UI" panose="020B0502040204020203" pitchFamily="34" charset="0"/>
            </a:endParaRPr>
          </a:p>
          <a:p>
            <a:r>
              <a:rPr lang="en-GB" sz="3600" b="0" i="0" dirty="0">
                <a:solidFill>
                  <a:srgbClr val="171717"/>
                </a:solidFill>
                <a:effectLst/>
                <a:latin typeface="Segoe UI" panose="020B0502040204020203" pitchFamily="34" charset="0"/>
              </a:rPr>
              <a:t>Send the Activity Log to an Azure Storage Account if you want to retain your log data longer than 90 days for audit, static analysis, or backup. If you only must retain your events for 90 days or less you don't need to set up archival to a Storage Account, since Activity Log events are retained in the Azure platform for 90 days.</a:t>
            </a:r>
            <a:endParaRPr lang="en-GB" sz="2400" dirty="0">
              <a:hlinkClick r:id="rId3"/>
            </a:endParaRPr>
          </a:p>
          <a:p>
            <a:endParaRPr lang="en-GB" sz="2400" dirty="0"/>
          </a:p>
          <a:p>
            <a:r>
              <a:rPr lang="en-GB" sz="2400" b="0" i="0" dirty="0">
                <a:solidFill>
                  <a:srgbClr val="171717"/>
                </a:solidFill>
                <a:effectLst/>
                <a:latin typeface="Segoe UI" panose="020B0502040204020203" pitchFamily="34" charset="0"/>
              </a:rPr>
              <a:t>Activity log events are retained in Azure for </a:t>
            </a:r>
            <a:r>
              <a:rPr lang="en-GB" sz="2400" b="1" i="0" dirty="0">
                <a:solidFill>
                  <a:srgbClr val="171717"/>
                </a:solidFill>
                <a:effectLst/>
                <a:latin typeface="Segoe UI" panose="020B0502040204020203" pitchFamily="34" charset="0"/>
              </a:rPr>
              <a:t>90 days</a:t>
            </a:r>
            <a:r>
              <a:rPr lang="en-GB" sz="2400" b="0" i="0" dirty="0">
                <a:solidFill>
                  <a:srgbClr val="171717"/>
                </a:solidFill>
                <a:effectLst/>
                <a:latin typeface="Segoe UI" panose="020B0502040204020203" pitchFamily="34" charset="0"/>
              </a:rPr>
              <a:t> and then deleted. There's no charge for entries during this time regardless of volume. For more functionality such as longer retention, you should create a diagnostic setting and route the entries to another location based on your needs. See the criteria in the earlier section of this article.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5997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Azure Monitor Metrics is a feature of Azure Monitor that collects numeric data from </a:t>
            </a:r>
            <a:r>
              <a:rPr lang="en-GB" b="0" i="0" u="none" strike="noStrike" dirty="0">
                <a:solidFill>
                  <a:srgbClr val="171717"/>
                </a:solidFill>
                <a:effectLst/>
                <a:latin typeface="Segoe UI" panose="020B0502040204020203" pitchFamily="34" charset="0"/>
                <a:hlinkClick r:id="rId3"/>
              </a:rPr>
              <a:t>monitored resources</a:t>
            </a:r>
            <a:r>
              <a:rPr lang="en-GB" b="0" i="0" dirty="0">
                <a:solidFill>
                  <a:srgbClr val="171717"/>
                </a:solidFill>
                <a:effectLst/>
                <a:latin typeface="Segoe UI" panose="020B0502040204020203" pitchFamily="34" charset="0"/>
              </a:rPr>
              <a:t> into a time series database. Metrics are numerical values that are collected at regular intervals and describe some aspect of a system at a particular time.</a:t>
            </a:r>
          </a:p>
          <a:p>
            <a:pPr algn="l"/>
            <a:r>
              <a:rPr lang="it-IT" b="0" i="0" dirty="0">
                <a:solidFill>
                  <a:srgbClr val="171717"/>
                </a:solidFill>
                <a:effectLst/>
                <a:latin typeface="Segoe UI" panose="020B0502040204020203" pitchFamily="34" charset="0"/>
              </a:rPr>
              <a:t>Metrics in Azure Monitor - Azure Monitor | Microsoft Docs - </a:t>
            </a:r>
            <a:r>
              <a:rPr lang="en-GB" b="0" i="0" dirty="0">
                <a:solidFill>
                  <a:srgbClr val="171717"/>
                </a:solidFill>
                <a:effectLst/>
                <a:latin typeface="Segoe UI" panose="020B0502040204020203" pitchFamily="34" charset="0"/>
              </a:rPr>
              <a:t>https://docs.microsoft.com/azure/azure-monitor/essentials/data-platform-metrics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Metrics in Azure Monitor are lightweight and capable of supporting near real-time scenarios, so they're useful for alerting and fast detection of issues. You can analyse them interactively by using Metrics Explorer, be proactively notified with an alert when a value crosses a threshold or visualize them in a workbook or dashboard.</a:t>
            </a:r>
            <a:endParaRPr lang="it-IT" dirty="0"/>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71717"/>
                </a:solidFill>
                <a:effectLst/>
                <a:latin typeface="Segoe UI" panose="020B0502040204020203" pitchFamily="34" charset="0"/>
              </a:rPr>
              <a:t>For most resources in Azure, platform metrics are stored for </a:t>
            </a:r>
            <a:r>
              <a:rPr lang="en-GB" sz="1200" b="1" i="0" dirty="0">
                <a:solidFill>
                  <a:srgbClr val="171717"/>
                </a:solidFill>
                <a:effectLst/>
                <a:latin typeface="Segoe UI" panose="020B0502040204020203" pitchFamily="34" charset="0"/>
              </a:rPr>
              <a:t>93 days. </a:t>
            </a:r>
            <a:r>
              <a:rPr lang="en-GB" b="0" i="0" dirty="0">
                <a:solidFill>
                  <a:srgbClr val="171717"/>
                </a:solidFill>
                <a:effectLst/>
                <a:latin typeface="Segoe UI" panose="020B0502040204020203" pitchFamily="34" charset="0"/>
              </a:rPr>
              <a:t>There are some exceptions: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16710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 – Network Watcher has moved to Traffic Management in networking. </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Effective security rules view in Azure Network Watcher - https://docs.microsoft.com/azure/network-watcher/network-watcher-security-group-view-overview</a:t>
            </a:r>
          </a:p>
          <a:p>
            <a:endParaRPr lang="en-US" dirty="0"/>
          </a:p>
          <a:p>
            <a:r>
              <a:rPr lang="en-US" b="1" dirty="0"/>
              <a:t>Student Notes</a:t>
            </a:r>
          </a:p>
          <a:p>
            <a:endParaRPr lang="en-US" b="1" dirty="0"/>
          </a:p>
          <a:p>
            <a:pPr algn="l"/>
            <a:r>
              <a:rPr lang="en-US" b="0" i="0" dirty="0">
                <a:effectLst/>
                <a:latin typeface="Segoe UI" panose="020B0502040204020203" pitchFamily="34" charset="0"/>
              </a:rPr>
              <a:t>If you have several NSGs and are not sure which security rules are being applied, you can examine the Effective security rules.</a:t>
            </a:r>
          </a:p>
          <a:p>
            <a:pPr algn="l">
              <a:buFont typeface="Arial" panose="020B0604020202020204" pitchFamily="34" charset="0"/>
              <a:buNone/>
            </a:pPr>
            <a:br>
              <a:rPr lang="en-US" dirty="0"/>
            </a:br>
            <a:r>
              <a:rPr lang="en-US" b="1" i="0" dirty="0">
                <a:effectLst/>
                <a:latin typeface="Segoe UI" panose="020B0502040204020203" pitchFamily="34" charset="0"/>
              </a:rPr>
              <a:t>Priority</a:t>
            </a:r>
            <a:r>
              <a:rPr lang="en-US" b="0" i="0" dirty="0">
                <a:effectLst/>
                <a:latin typeface="Segoe UI" panose="020B0502040204020203" pitchFamily="34" charset="0"/>
              </a:rPr>
              <a:t>. A number between 100 and 4096. Rules are processed in priority order, with lower numbers processed before higher numbers, because lower numbers have higher priority. Once traffic matches a rule, processing stops. As a result, any rules that exist with lower priorities (higher numbers) that have the same attributes as rules with higher priorities are not processed.</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Source</a:t>
            </a:r>
            <a:r>
              <a:rPr lang="en-US" b="0" i="0" dirty="0">
                <a:effectLst/>
                <a:latin typeface="Segoe UI" panose="020B0502040204020203" pitchFamily="34" charset="0"/>
              </a:rPr>
              <a:t>. Any, or an individual IP address, classless inter-domain routing (CIDR) block (10.0.0.0/24, for example), service tag, or application security group. Specifying a range, a service tag, or application security group, enables you to create fewer security rules.</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Protocol</a:t>
            </a:r>
            <a:r>
              <a:rPr lang="en-US" b="0" i="0" dirty="0">
                <a:effectLst/>
                <a:latin typeface="Segoe UI" panose="020B0502040204020203" pitchFamily="34" charset="0"/>
              </a:rPr>
              <a:t>. TCP, UDP, ICMP or Any.</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Action</a:t>
            </a:r>
            <a:r>
              <a:rPr lang="en-US" b="0" i="0" dirty="0">
                <a:effectLst/>
                <a:latin typeface="Segoe UI" panose="020B0502040204020203" pitchFamily="34" charset="0"/>
              </a:rPr>
              <a:t>. Allow or deny.</a:t>
            </a:r>
          </a:p>
          <a:p>
            <a:endParaRPr lang="en-US" b="1"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resource troubleshooting in Azure Network Watcher - https://docs.microsoft.com/azure/network-watcher/network-watcher-troubleshoot-overview</a:t>
            </a:r>
          </a:p>
          <a:p>
            <a:endParaRPr lang="en-US" dirty="0"/>
          </a:p>
          <a:p>
            <a:r>
              <a:rPr lang="en-US" b="1" dirty="0"/>
              <a:t>Student Notes</a:t>
            </a:r>
          </a:p>
          <a:p>
            <a:endParaRPr lang="en-US" b="1" dirty="0"/>
          </a:p>
          <a:p>
            <a:r>
              <a:rPr lang="en-US" b="0" i="0" dirty="0">
                <a:effectLst/>
                <a:latin typeface="Segoe UI" panose="020B0502040204020203" pitchFamily="34" charset="0"/>
              </a:rPr>
              <a:t>Virtual Network Gateways provide connectivity between on-premises resources and other virtual networks within Azure. Monitoring gateways and their connections are critical to ensuring communication is working as expected. VPN diagnostics can troubleshoot the health of the gateway, or connection, and provide detailed logging. The request is a long running transaction and results are returned once the diagnosis is complete.</a:t>
            </a:r>
            <a:endParaRPr lang="en-US" b="1" i="0" dirty="0">
              <a:effectLst/>
              <a:latin typeface="Segoe UI" panose="020B0502040204020203" pitchFamily="34" charset="0"/>
            </a:endParaRPr>
          </a:p>
          <a:p>
            <a:endParaRPr lang="en-US" b="1" i="0" dirty="0">
              <a:effectLst/>
              <a:latin typeface="Segoe UI" panose="020B0502040204020203" pitchFamily="34" charset="0"/>
            </a:endParaRPr>
          </a:p>
          <a:p>
            <a:pPr algn="l"/>
            <a:r>
              <a:rPr lang="en-US" b="0" i="0" dirty="0">
                <a:effectLst/>
                <a:latin typeface="Segoe UI" panose="020B0502040204020203" pitchFamily="34" charset="0"/>
              </a:rPr>
              <a:t>VPN Troubleshoot returns a wealth of information. Summary information is available in the portal and more detailed information is provided in log files. The log files are stored in a storage account and include things like connection statistics, CPU and memory information, IKE security errors, packet drops, and buffers and events.</a:t>
            </a:r>
          </a:p>
          <a:p>
            <a:pPr algn="l"/>
            <a:endParaRPr lang="en-US" b="0" i="0" dirty="0">
              <a:effectLst/>
              <a:latin typeface="Segoe UI" panose="020B0502040204020203" pitchFamily="34" charset="0"/>
            </a:endParaRPr>
          </a:p>
          <a:p>
            <a:r>
              <a:rPr lang="en-US" dirty="0">
                <a:effectLst/>
              </a:rPr>
              <a:t>You can select multiple gateways or connections to troubleshoot simultaneously, or you can focus on an individual component.</a:t>
            </a:r>
          </a:p>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variable packet capture in Azure Network Watcher - https://docs.microsoft.com/azure/network-watcher/network-watcher-packet-capture-overview</a:t>
            </a:r>
          </a:p>
          <a:p>
            <a:endParaRPr lang="en-US" dirty="0"/>
          </a:p>
          <a:p>
            <a:r>
              <a:rPr lang="en-US" b="0" i="0" dirty="0">
                <a:effectLst/>
                <a:latin typeface="Segoe UI" panose="020B0502040204020203" pitchFamily="34" charset="0"/>
              </a:rPr>
              <a:t>Network Watcher packet capture allows you to create capture sessions to track traffic to and from a virtual machine. Filters are provided for the capture session to ensure you capture only the traffic you want. Packet capture helps to diagnose network anomalies, both reactively, and proactively. Other uses include gathering network statistics, gaining information on network intrusions, to debug client-server communication, and much more. Being able to remotely trigger packet captures, eases the burden of running a packet capture manually on a desired virtual machine, which saves valuable time.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Troubleshoot connections with Azure Network Watcher using the Azure portal - https://docs.microsoft.com/azure/network-watcher/network-watcher-connectivity-portal</a:t>
            </a:r>
          </a:p>
          <a:p>
            <a:endParaRPr lang="en-US" dirty="0"/>
          </a:p>
          <a:p>
            <a:r>
              <a:rPr lang="en-US" b="1" dirty="0"/>
              <a:t>Student Notes</a:t>
            </a:r>
          </a:p>
          <a:p>
            <a:endParaRPr lang="en-US" dirty="0"/>
          </a:p>
          <a:p>
            <a:r>
              <a:rPr lang="en-US" b="0" i="0" dirty="0">
                <a:effectLst/>
                <a:latin typeface="Segoe UI" panose="020B0502040204020203" pitchFamily="34" charset="0"/>
              </a:rPr>
              <a:t>The connection troubleshoot feature of Network Watcher provides the capability to check a direct TCP connection from a virtual machine to a virtual machine (VM), fully qualified domain name (FQDN), URI, or IPv4 address. Network scenarios are complex, they are implemented using network security groups, firewalls, user-defined routes, and resources provided by Azure. Complex configurations make troubleshooting connectivity issues challenging. Network Watcher helps reduce the amount of time to find and d</a:t>
            </a:r>
          </a:p>
          <a:p>
            <a:endParaRPr lang="en-US" b="0" i="0" dirty="0">
              <a:effectLst/>
              <a:latin typeface="Segoe UI" panose="020B0502040204020203" pitchFamily="34" charset="0"/>
            </a:endParaRPr>
          </a:p>
          <a:p>
            <a:pPr algn="l"/>
            <a:r>
              <a:rPr lang="en-US" b="0" i="0" dirty="0">
                <a:effectLst/>
                <a:latin typeface="Segoe UI" panose="020B0502040204020203" pitchFamily="34" charset="0"/>
              </a:rPr>
              <a:t>Further examples of different supported network troubleshooting scenarios include:</a:t>
            </a:r>
          </a:p>
          <a:p>
            <a:pPr algn="l"/>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Checking the connectivity and latency to a remote endpoint, such as for websites and storage endpoints.</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Connectivity between an Azure VM and an Azure resource like Azure SQL server, where all Azure traffic is tunneled through an on-premises network.</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Connectivity between VMs in different VNets connected using VNet peering.</a:t>
            </a:r>
          </a:p>
          <a:p>
            <a:pPr algn="l">
              <a:buFont typeface="Arial" panose="020B0604020202020204" pitchFamily="34" charset="0"/>
              <a:buNone/>
            </a:pPr>
            <a:endParaRPr lang="en-US" b="0" i="0" dirty="0">
              <a:effectLst/>
              <a:latin typeface="Segoe UI" panose="020B0502040204020203" pitchFamily="34" charset="0"/>
            </a:endParaRPr>
          </a:p>
          <a:p>
            <a:r>
              <a:rPr lang="en-US" b="0" i="0" dirty="0">
                <a:effectLst/>
                <a:latin typeface="Segoe UI" panose="020B0502040204020203" pitchFamily="34" charset="0"/>
              </a:rPr>
              <a:t>Detect connectivity issues. The results returned can provide insights into whether a connectivity issue is due to a platform or a user configuration issue.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flow logging for network security groups - https://docs.microsoft.com/azure/network-watcher/network-watcher-nsg-flow-logging-overview</a:t>
            </a:r>
          </a:p>
          <a:p>
            <a:endParaRPr lang="en-US" dirty="0"/>
          </a:p>
          <a:p>
            <a:r>
              <a:rPr lang="en-US" b="0" i="0" dirty="0">
                <a:effectLst/>
                <a:latin typeface="Segoe UI" panose="020B0502040204020203" pitchFamily="34" charset="0"/>
              </a:rPr>
              <a:t>NSG Flow Logs allow you to view information about ingress and egress IP traffic through an NSG. Flow logs are written in JSON format and show outbound and inbound flows on a per rule basis. The JSON format can be visually displayed in Power BI or third-party tools like Kibana. This feature supports firewalled storage accounts and storage service endpoints.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4:58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4:58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Agent data sources in Azure Monitor - https://docs.microsoft.com/en-us/azure/azure-monitor/platform/agent-data-sources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4:58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b="1" dirty="0"/>
              <a:t>Configure and interpret metrics </a:t>
            </a:r>
          </a:p>
          <a:p>
            <a:pPr marL="171450" indent="-171450">
              <a:buFont typeface="Arial" panose="020B0604020202020204" pitchFamily="34" charset="0"/>
              <a:buChar char="•"/>
            </a:pPr>
            <a:r>
              <a:rPr lang="en-US" b="1"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Monitor - https://docs.microsoft.com/azure/azure-monitor/overview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For your use there are 3 additional slides at the end of the presentation.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Metrics - https://docs.microsoft.com/azure/azure-monitor/platform/data-platform-metrics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Logs - https://docs.microsoft.com/azure/azure-monitor/platform/data-platform-logs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12/14/2022 4:58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35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of monitoring data for Azure Monitor - https://docs.microsoft.com/azure/azure-monitor/platform/data-sources</a:t>
            </a:r>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Query the Activity Log in the Azure portal - https://docs.microsoft.com/azure/monitoring-and-diagnostics/monitoring-overview-activity-logs#query-the-activity-log-in-the-azure-portal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1804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data sources that can be used by Azure Monitor.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Monitor can ingest many different data sources. Sources include application code, operating system, resource, subscription, and tenant data. You can even create your own custom data source. Data sources generally fall into two categories metrics and logs. Metrics are numerical values that describe some aspect of a system at a point in time. For example, virtual machine CPU performance. Logs contain data organized into records with different sets of properties for each type. For example, the activity log shows subscription-level events. This includes such information as when a resource is modified or when a virtual machine is started.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295262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6" name="Picture 5" descr="Microsoft Azure logo">
            <a:extLst>
              <a:ext uri="{FF2B5EF4-FFF2-40B4-BE49-F238E27FC236}">
                <a16:creationId xmlns:a16="http://schemas.microsoft.com/office/drawing/2014/main" id="{DB79391E-2BBB-43CE-9DDE-646EAED2B04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56B1A9B3-324A-4782-A48F-5051BE074FD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47C7A51E-7DB3-4FF7-9EBE-5ED361BD636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DD133AB-B842-4047-8806-C719B911FB5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634647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7A0F004-8F4E-418D-9CDF-D7DE54CE355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799970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2"/>
            <a:ext cx="11239464" cy="439465"/>
          </a:xfrm>
        </p:spPr>
        <p:txBody>
          <a:bodyPr/>
          <a:lstStyle>
            <a:lvl1pPr>
              <a:defRPr sz="2856"/>
            </a:lvl1pPr>
          </a:lstStyle>
          <a:p>
            <a:r>
              <a:rPr lang="en-US" dirty="0"/>
              <a:t>Click to edit Master title style</a:t>
            </a:r>
          </a:p>
        </p:txBody>
      </p:sp>
    </p:spTree>
    <p:extLst>
      <p:ext uri="{BB962C8B-B14F-4D97-AF65-F5344CB8AC3E}">
        <p14:creationId xmlns:p14="http://schemas.microsoft.com/office/powerpoint/2010/main" val="322982659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18" r:id="rId3"/>
    <p:sldLayoutId id="2147484619" r:id="rId4"/>
    <p:sldLayoutId id="2147484620"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learn/modules/monitor-diagnose-and-troubleshoot-azure-storage/" TargetMode="External"/><Relationship Id="rId7"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monitor-report-aad-security-events/" TargetMode="External"/><Relationship Id="rId4" Type="http://schemas.openxmlformats.org/officeDocument/2006/relationships/hyperlink" Target="https://docs.microsoft.com/learn/modules/analyze-infrastructure-with-azure-monitor-log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6.emf"/><Relationship Id="rId7" Type="http://schemas.openxmlformats.org/officeDocument/2006/relationships/image" Target="../media/image35.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hyperlink" Target="https://docs.microsoft.com/learn/modules/remediate-azure-defender-security-aler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ocs.microsoft.com/learn/modules/manage-alerts-incidents-microsoft-defender-for-endpoints/" TargetMode="External"/><Relationship Id="rId5" Type="http://schemas.openxmlformats.org/officeDocument/2006/relationships/hyperlink" Target="https://docs.microsoft.com/learn/modules/configure-settings-for-alerts-detections-microsoft-defender-for-endpoint/" TargetMode="External"/><Relationship Id="rId4" Type="http://schemas.openxmlformats.org/officeDocument/2006/relationships/hyperlink" Target="https://docs.microsoft.com/learn/modules/incident-response-with-alerting-on-azur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9.svg"/><Relationship Id="rId3" Type="http://schemas.openxmlformats.org/officeDocument/2006/relationships/image" Target="../media/image43.svg"/><Relationship Id="rId7" Type="http://schemas.openxmlformats.org/officeDocument/2006/relationships/image" Target="../media/image47.svg"/><Relationship Id="rId12" Type="http://schemas.openxmlformats.org/officeDocument/2006/relationships/image" Target="../media/image8.png"/><Relationship Id="rId17" Type="http://schemas.openxmlformats.org/officeDocument/2006/relationships/image" Target="../media/image51.svg"/><Relationship Id="rId2" Type="http://schemas.openxmlformats.org/officeDocument/2006/relationships/image" Target="../media/image42.png"/><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13.svg"/><Relationship Id="rId5" Type="http://schemas.openxmlformats.org/officeDocument/2006/relationships/image" Target="../media/image45.svg"/><Relationship Id="rId15" Type="http://schemas.openxmlformats.org/officeDocument/2006/relationships/image" Target="../media/image11.svg"/><Relationship Id="rId10" Type="http://schemas.openxmlformats.org/officeDocument/2006/relationships/image" Target="../media/image12.png"/><Relationship Id="rId4" Type="http://schemas.openxmlformats.org/officeDocument/2006/relationships/image" Target="../media/image44.png"/><Relationship Id="rId9" Type="http://schemas.openxmlformats.org/officeDocument/2006/relationships/image" Target="../media/image49.sv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emf"/><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emf"/><Relationship Id="rId10" Type="http://schemas.openxmlformats.org/officeDocument/2006/relationships/image" Target="../media/image20.wmf"/><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emf"/><Relationship Id="rId7" Type="http://schemas.openxmlformats.org/officeDocument/2006/relationships/image" Target="../media/image28.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2983" y="2034500"/>
            <a:ext cx="5537797" cy="2342717"/>
          </a:xfrm>
        </p:spPr>
        <p:txBody>
          <a:bodyPr/>
          <a:lstStyle/>
          <a:p>
            <a:r>
              <a:rPr lang="en-US" dirty="0"/>
              <a:t>AZ-104T00A</a:t>
            </a:r>
            <a:br>
              <a:rPr lang="en-US" dirty="0"/>
            </a:br>
            <a:r>
              <a:rPr lang="en-US" dirty="0"/>
              <a:t>Administer Monitoring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Monitor</a:t>
            </a:r>
          </a:p>
        </p:txBody>
      </p:sp>
      <p:sp>
        <p:nvSpPr>
          <p:cNvPr id="13" name="Rectangle 12">
            <a:extLst>
              <a:ext uri="{FF2B5EF4-FFF2-40B4-BE49-F238E27FC236}">
                <a16:creationId xmlns:a16="http://schemas.microsoft.com/office/drawing/2014/main" id="{6B7FCB13-AE3A-48FB-90C6-9B4527155C1B}"/>
              </a:ext>
            </a:extLst>
          </p:cNvPr>
          <p:cNvSpPr/>
          <p:nvPr/>
        </p:nvSpPr>
        <p:spPr>
          <a:xfrm>
            <a:off x="4866181" y="1871323"/>
            <a:ext cx="7132144" cy="5910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hlinkClick r:id="rId3"/>
              </a:rPr>
              <a:t>Monitor, diagnose, and troubleshoot your Azure storage (Sandbox)</a:t>
            </a:r>
            <a:endParaRPr lang="en-US" dirty="0">
              <a:solidFill>
                <a:schemeClr val="tx1"/>
              </a:solidFill>
            </a:endParaRPr>
          </a:p>
        </p:txBody>
      </p:sp>
      <p:sp>
        <p:nvSpPr>
          <p:cNvPr id="16" name="TextBox 15">
            <a:extLst>
              <a:ext uri="{FF2B5EF4-FFF2-40B4-BE49-F238E27FC236}">
                <a16:creationId xmlns:a16="http://schemas.microsoft.com/office/drawing/2014/main" id="{E84D6AAD-2AD9-45C2-ACE6-9CA1817F39C7}"/>
              </a:ext>
            </a:extLst>
          </p:cNvPr>
          <p:cNvSpPr txBox="1"/>
          <p:nvPr/>
        </p:nvSpPr>
        <p:spPr>
          <a:xfrm>
            <a:off x="4866181" y="2651820"/>
            <a:ext cx="6219928" cy="646331"/>
          </a:xfrm>
          <a:prstGeom prst="rect">
            <a:avLst/>
          </a:prstGeom>
          <a:noFill/>
        </p:spPr>
        <p:txBody>
          <a:bodyPr wrap="square">
            <a:spAutoFit/>
          </a:bodyPr>
          <a:lstStyle/>
          <a:p>
            <a:r>
              <a:rPr lang="en-US" dirty="0">
                <a:hlinkClick r:id="rId4"/>
              </a:rPr>
              <a:t>Analyze your Azure infrastructure by using Azure Monitor logs (Sandbox)</a:t>
            </a:r>
            <a:endParaRPr lang="en-US" dirty="0"/>
          </a:p>
        </p:txBody>
      </p:sp>
      <p:sp>
        <p:nvSpPr>
          <p:cNvPr id="14" name="TextBox 13">
            <a:extLst>
              <a:ext uri="{FF2B5EF4-FFF2-40B4-BE49-F238E27FC236}">
                <a16:creationId xmlns:a16="http://schemas.microsoft.com/office/drawing/2014/main" id="{E53123FA-8295-4AAF-A21F-7DEBE1A6FDC5}"/>
              </a:ext>
            </a:extLst>
          </p:cNvPr>
          <p:cNvSpPr txBox="1"/>
          <p:nvPr/>
        </p:nvSpPr>
        <p:spPr>
          <a:xfrm>
            <a:off x="4887912" y="3525613"/>
            <a:ext cx="6215864" cy="369332"/>
          </a:xfrm>
          <a:prstGeom prst="rect">
            <a:avLst/>
          </a:prstGeom>
          <a:noFill/>
        </p:spPr>
        <p:txBody>
          <a:bodyPr wrap="square">
            <a:spAutoFit/>
          </a:bodyPr>
          <a:lstStyle/>
          <a:p>
            <a:r>
              <a:rPr lang="en-US" dirty="0">
                <a:hlinkClick r:id="rId5"/>
              </a:rPr>
              <a:t>Monitor and report on security events in Azure AD Docs</a:t>
            </a:r>
            <a:endParaRPr lang="en-US" dirty="0"/>
          </a:p>
        </p:txBody>
      </p:sp>
      <p:sp>
        <p:nvSpPr>
          <p:cNvPr id="18" name="TextBox 17">
            <a:extLst>
              <a:ext uri="{FF2B5EF4-FFF2-40B4-BE49-F238E27FC236}">
                <a16:creationId xmlns:a16="http://schemas.microsoft.com/office/drawing/2014/main" id="{77D76C84-BE49-4CEB-A8C2-BEAE229C72D3}"/>
              </a:ext>
            </a:extLst>
          </p:cNvPr>
          <p:cNvSpPr txBox="1"/>
          <p:nvPr/>
        </p:nvSpPr>
        <p:spPr>
          <a:xfrm>
            <a:off x="4887912" y="4189260"/>
            <a:ext cx="6968466" cy="646331"/>
          </a:xfrm>
          <a:prstGeom prst="rect">
            <a:avLst/>
          </a:prstGeom>
          <a:noFill/>
        </p:spPr>
        <p:txBody>
          <a:bodyPr wrap="square">
            <a:spAutoFit/>
          </a:bodyPr>
          <a:lstStyle/>
          <a:p>
            <a:r>
              <a:rPr lang="en-US" dirty="0">
                <a:hlinkClick r:id="rId6"/>
              </a:rPr>
              <a:t>Monitor the performance of virtual machines using Azure Monitor VM Insights (Sandbox)</a:t>
            </a:r>
            <a:endParaRPr lang="en-US" dirty="0"/>
          </a:p>
        </p:txBody>
      </p:sp>
      <p:sp>
        <p:nvSpPr>
          <p:cNvPr id="5" name="Rectangle 4">
            <a:extLst>
              <a:ext uri="{FF2B5EF4-FFF2-40B4-BE49-F238E27FC236}">
                <a16:creationId xmlns:a16="http://schemas.microsoft.com/office/drawing/2014/main" id="{D6B57048-FB90-4694-8AC9-8130DB42E612}"/>
              </a:ext>
              <a:ext uri="{C183D7F6-B498-43B3-948B-1728B52AA6E4}">
                <adec:decorative xmlns:adec="http://schemas.microsoft.com/office/drawing/2017/decorative" val="1"/>
              </a:ext>
            </a:extLst>
          </p:cNvPr>
          <p:cNvSpPr/>
          <p:nvPr/>
        </p:nvSpPr>
        <p:spPr bwMode="auto">
          <a:xfrm>
            <a:off x="427038" y="1184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 uri="{C183D7F6-B498-43B3-948B-1728B52AA6E4}">
                <adec:decorative xmlns:adec="http://schemas.microsoft.com/office/drawing/2017/decorative" val="1"/>
              </a:ext>
            </a:extLst>
          </p:cNvPr>
          <p:cNvSpPr/>
          <p:nvPr/>
        </p:nvSpPr>
        <p:spPr bwMode="auto">
          <a:xfrm>
            <a:off x="4876799" y="1184358"/>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828396" y="2411710"/>
            <a:ext cx="1494645" cy="2173707"/>
          </a:xfrm>
          <a:prstGeom prst="rect">
            <a:avLst/>
          </a:prstGeom>
        </p:spPr>
      </p:pic>
      <p:grpSp>
        <p:nvGrpSpPr>
          <p:cNvPr id="11" name="Group 10">
            <a:extLst>
              <a:ext uri="{FF2B5EF4-FFF2-40B4-BE49-F238E27FC236}">
                <a16:creationId xmlns:a16="http://schemas.microsoft.com/office/drawing/2014/main" id="{E18E5E17-8A7E-43D0-BFB2-7D2815A48843}"/>
              </a:ext>
              <a:ext uri="{C183D7F6-B498-43B3-948B-1728B52AA6E4}">
                <adec:decorative xmlns:adec="http://schemas.microsoft.com/office/drawing/2017/decorative" val="1"/>
              </a:ext>
            </a:extLst>
          </p:cNvPr>
          <p:cNvGrpSpPr/>
          <p:nvPr/>
        </p:nvGrpSpPr>
        <p:grpSpPr>
          <a:xfrm>
            <a:off x="4887912" y="2533634"/>
            <a:ext cx="7132144" cy="873794"/>
            <a:chOff x="4887912" y="2533634"/>
            <a:chExt cx="7132144" cy="873794"/>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87912" y="253363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87912" y="340742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A250349-1E96-440F-A0F9-E24B258FDD0A}"/>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9" name="Straight Connector 8">
            <a:extLst>
              <a:ext uri="{FF2B5EF4-FFF2-40B4-BE49-F238E27FC236}">
                <a16:creationId xmlns:a16="http://schemas.microsoft.com/office/drawing/2014/main" id="{DB3B301A-185E-421E-8051-7E4378FCA96C}"/>
              </a:ext>
              <a:ext uri="{C183D7F6-B498-43B3-948B-1728B52AA6E4}">
                <adec:decorative xmlns:adec="http://schemas.microsoft.com/office/drawing/2017/decorative" val="1"/>
              </a:ext>
            </a:extLst>
          </p:cNvPr>
          <p:cNvCxnSpPr>
            <a:cxnSpLocks/>
          </p:cNvCxnSpPr>
          <p:nvPr/>
        </p:nvCxnSpPr>
        <p:spPr>
          <a:xfrm>
            <a:off x="4887912" y="41038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Alerts</a:t>
            </a:r>
          </a:p>
        </p:txBody>
      </p:sp>
      <p:pic>
        <p:nvPicPr>
          <p:cNvPr id="7" name="Graphic 6">
            <a:extLst>
              <a:ext uri="{FF2B5EF4-FFF2-40B4-BE49-F238E27FC236}">
                <a16:creationId xmlns:a16="http://schemas.microsoft.com/office/drawing/2014/main" id="{0B374310-4B51-40EB-A752-2F3E8DC8242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4065" y="2787077"/>
            <a:ext cx="1336771" cy="1336771"/>
          </a:xfrm>
          <a:prstGeom prst="rect">
            <a:avLst/>
          </a:prstGeom>
        </p:spPr>
      </p:pic>
    </p:spTree>
    <p:extLst>
      <p:ext uri="{BB962C8B-B14F-4D97-AF65-F5344CB8AC3E}">
        <p14:creationId xmlns:p14="http://schemas.microsoft.com/office/powerpoint/2010/main" val="38203883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Alerts Overview</a:t>
            </a:r>
          </a:p>
        </p:txBody>
      </p:sp>
      <p:sp>
        <p:nvSpPr>
          <p:cNvPr id="43" name="Rectangle 42">
            <a:extLst>
              <a:ext uri="{FF2B5EF4-FFF2-40B4-BE49-F238E27FC236}">
                <a16:creationId xmlns:a16="http://schemas.microsoft.com/office/drawing/2014/main" id="{622AE29B-6D2A-459C-A224-7E67D61D568B}"/>
              </a:ext>
            </a:extLst>
          </p:cNvPr>
          <p:cNvSpPr/>
          <p:nvPr/>
        </p:nvSpPr>
        <p:spPr bwMode="auto">
          <a:xfrm>
            <a:off x="4514657" y="694077"/>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Manage Azure Monitor Alerts</a:t>
            </a:r>
          </a:p>
        </p:txBody>
      </p:sp>
      <p:sp>
        <p:nvSpPr>
          <p:cNvPr id="45" name="Rectangle 44">
            <a:extLst>
              <a:ext uri="{FF2B5EF4-FFF2-40B4-BE49-F238E27FC236}">
                <a16:creationId xmlns:a16="http://schemas.microsoft.com/office/drawing/2014/main" id="{CC4A34D8-5E8C-4F06-9EF7-2A66E8E4B741}"/>
              </a:ext>
            </a:extLst>
          </p:cNvPr>
          <p:cNvSpPr/>
          <p:nvPr/>
        </p:nvSpPr>
        <p:spPr bwMode="auto">
          <a:xfrm>
            <a:off x="4514657" y="142452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Alert Rules</a:t>
            </a:r>
          </a:p>
        </p:txBody>
      </p:sp>
      <p:sp>
        <p:nvSpPr>
          <p:cNvPr id="47" name="Rectangle 46">
            <a:extLst>
              <a:ext uri="{FF2B5EF4-FFF2-40B4-BE49-F238E27FC236}">
                <a16:creationId xmlns:a16="http://schemas.microsoft.com/office/drawing/2014/main" id="{BF560069-5E70-478C-9C34-1811AF9CDD7A}"/>
              </a:ext>
            </a:extLst>
          </p:cNvPr>
          <p:cNvSpPr/>
          <p:nvPr/>
        </p:nvSpPr>
        <p:spPr bwMode="auto">
          <a:xfrm>
            <a:off x="4507604" y="2116372"/>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Action Groups</a:t>
            </a:r>
          </a:p>
        </p:txBody>
      </p:sp>
      <p:sp>
        <p:nvSpPr>
          <p:cNvPr id="49" name="Rectangle 48">
            <a:extLst>
              <a:ext uri="{FF2B5EF4-FFF2-40B4-BE49-F238E27FC236}">
                <a16:creationId xmlns:a16="http://schemas.microsoft.com/office/drawing/2014/main" id="{2BA97CF4-8A69-4DE0-B93A-1661AF39A7DD}"/>
              </a:ext>
            </a:extLst>
          </p:cNvPr>
          <p:cNvSpPr/>
          <p:nvPr/>
        </p:nvSpPr>
        <p:spPr bwMode="auto">
          <a:xfrm>
            <a:off x="4514657" y="2852153"/>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Demonstration – Alerts</a:t>
            </a:r>
          </a:p>
        </p:txBody>
      </p:sp>
      <p:grpSp>
        <p:nvGrpSpPr>
          <p:cNvPr id="5" name="Group 4">
            <a:extLst>
              <a:ext uri="{FF2B5EF4-FFF2-40B4-BE49-F238E27FC236}">
                <a16:creationId xmlns:a16="http://schemas.microsoft.com/office/drawing/2014/main" id="{EF5B5D59-FA98-4811-954C-28C2429A36F1}"/>
              </a:ext>
              <a:ext uri="{C183D7F6-B498-43B3-948B-1728B52AA6E4}">
                <adec:decorative xmlns:adec="http://schemas.microsoft.com/office/drawing/2017/decorative" val="1"/>
              </a:ext>
            </a:extLst>
          </p:cNvPr>
          <p:cNvGrpSpPr/>
          <p:nvPr/>
        </p:nvGrpSpPr>
        <p:grpSpPr>
          <a:xfrm>
            <a:off x="3732342" y="593120"/>
            <a:ext cx="613880" cy="3425724"/>
            <a:chOff x="3856520" y="738261"/>
            <a:chExt cx="669298" cy="3519696"/>
          </a:xfrm>
        </p:grpSpPr>
        <p:grpSp>
          <p:nvGrpSpPr>
            <p:cNvPr id="3" name="Group 2">
              <a:extLst>
                <a:ext uri="{FF2B5EF4-FFF2-40B4-BE49-F238E27FC236}">
                  <a16:creationId xmlns:a16="http://schemas.microsoft.com/office/drawing/2014/main" id="{B27D0F99-D6B7-435E-BBB3-A915E2A12A99}"/>
                </a:ext>
              </a:extLst>
            </p:cNvPr>
            <p:cNvGrpSpPr/>
            <p:nvPr/>
          </p:nvGrpSpPr>
          <p:grpSpPr>
            <a:xfrm>
              <a:off x="3856521" y="738261"/>
              <a:ext cx="669297" cy="2759001"/>
              <a:chOff x="3856521" y="1018672"/>
              <a:chExt cx="1045464" cy="4846891"/>
            </a:xfrm>
          </p:grpSpPr>
          <p:pic>
            <p:nvPicPr>
              <p:cNvPr id="12" name="Picture 11">
                <a:extLst>
                  <a:ext uri="{FF2B5EF4-FFF2-40B4-BE49-F238E27FC236}">
                    <a16:creationId xmlns:a16="http://schemas.microsoft.com/office/drawing/2014/main" id="{87982FAF-A241-4125-BC34-E4FA75E59B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1018672"/>
                <a:ext cx="1045464" cy="1045464"/>
              </a:xfrm>
              <a:prstGeom prst="rect">
                <a:avLst/>
              </a:prstGeom>
            </p:spPr>
          </p:pic>
          <p:pic>
            <p:nvPicPr>
              <p:cNvPr id="40" name="Picture 39" descr="Icon of a computer screen">
                <a:extLst>
                  <a:ext uri="{FF2B5EF4-FFF2-40B4-BE49-F238E27FC236}">
                    <a16:creationId xmlns:a16="http://schemas.microsoft.com/office/drawing/2014/main" id="{6F452294-FA0C-44FD-87B0-AD738925D6DD}"/>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143373" y="1305524"/>
                <a:ext cx="471760" cy="471760"/>
              </a:xfrm>
              <a:prstGeom prst="rect">
                <a:avLst/>
              </a:prstGeom>
            </p:spPr>
          </p:pic>
          <p:pic>
            <p:nvPicPr>
              <p:cNvPr id="14" name="Picture 13">
                <a:extLst>
                  <a:ext uri="{FF2B5EF4-FFF2-40B4-BE49-F238E27FC236}">
                    <a16:creationId xmlns:a16="http://schemas.microsoft.com/office/drawing/2014/main" id="{BCB4FF97-E66C-40E2-98E5-044AD19CD96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2285814"/>
                <a:ext cx="1045464" cy="1045464"/>
              </a:xfrm>
              <a:prstGeom prst="rect">
                <a:avLst/>
              </a:prstGeom>
            </p:spPr>
          </p:pic>
          <p:pic>
            <p:nvPicPr>
              <p:cNvPr id="37" name="Picture 36" descr="Icon of a top view section of human brain">
                <a:extLst>
                  <a:ext uri="{FF2B5EF4-FFF2-40B4-BE49-F238E27FC236}">
                    <a16:creationId xmlns:a16="http://schemas.microsoft.com/office/drawing/2014/main" id="{2071FED3-19E4-484A-A4AC-FD4E5DA17DD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47575" y="2576868"/>
                <a:ext cx="463356" cy="463356"/>
              </a:xfrm>
              <a:prstGeom prst="rect">
                <a:avLst/>
              </a:prstGeom>
            </p:spPr>
          </p:pic>
          <p:pic>
            <p:nvPicPr>
              <p:cNvPr id="16" name="Picture 15">
                <a:extLst>
                  <a:ext uri="{FF2B5EF4-FFF2-40B4-BE49-F238E27FC236}">
                    <a16:creationId xmlns:a16="http://schemas.microsoft.com/office/drawing/2014/main" id="{AD33934A-FF92-4BF4-B13D-C6C8EAA2192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3552956"/>
                <a:ext cx="1045464" cy="1045464"/>
              </a:xfrm>
              <a:prstGeom prst="rect">
                <a:avLst/>
              </a:prstGeom>
            </p:spPr>
          </p:pic>
          <p:pic>
            <p:nvPicPr>
              <p:cNvPr id="38" name="Picture 37" descr="Icon of two people">
                <a:extLst>
                  <a:ext uri="{FF2B5EF4-FFF2-40B4-BE49-F238E27FC236}">
                    <a16:creationId xmlns:a16="http://schemas.microsoft.com/office/drawing/2014/main" id="{43F6ECE7-291D-4AE1-89F9-01E67E3671D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31362" y="3827797"/>
                <a:ext cx="495782" cy="495782"/>
              </a:xfrm>
              <a:prstGeom prst="rect">
                <a:avLst/>
              </a:prstGeom>
            </p:spPr>
          </p:pic>
          <p:pic>
            <p:nvPicPr>
              <p:cNvPr id="18" name="Picture 17">
                <a:extLst>
                  <a:ext uri="{FF2B5EF4-FFF2-40B4-BE49-F238E27FC236}">
                    <a16:creationId xmlns:a16="http://schemas.microsoft.com/office/drawing/2014/main" id="{B3E289E9-3FFE-47ED-A304-7F4C789A9D0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4820099"/>
                <a:ext cx="1045464" cy="1045464"/>
              </a:xfrm>
              <a:prstGeom prst="rect">
                <a:avLst/>
              </a:prstGeom>
            </p:spPr>
          </p:pic>
          <p:pic>
            <p:nvPicPr>
              <p:cNvPr id="39" name="Picture 38" descr="Icon of a person sitting in a desk">
                <a:extLst>
                  <a:ext uri="{FF2B5EF4-FFF2-40B4-BE49-F238E27FC236}">
                    <a16:creationId xmlns:a16="http://schemas.microsoft.com/office/drawing/2014/main" id="{371C6F8B-2003-41FD-A7E3-E0C6E7981A5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47410" y="5110988"/>
                <a:ext cx="463686" cy="463686"/>
              </a:xfrm>
              <a:prstGeom prst="rect">
                <a:avLst/>
              </a:prstGeom>
            </p:spPr>
          </p:pic>
        </p:grpSp>
        <p:grpSp>
          <p:nvGrpSpPr>
            <p:cNvPr id="19" name="Group 18">
              <a:extLst>
                <a:ext uri="{FF2B5EF4-FFF2-40B4-BE49-F238E27FC236}">
                  <a16:creationId xmlns:a16="http://schemas.microsoft.com/office/drawing/2014/main" id="{9499EC4C-38AC-400D-878D-59BA2D55724B}"/>
                </a:ext>
              </a:extLst>
            </p:cNvPr>
            <p:cNvGrpSpPr/>
            <p:nvPr/>
          </p:nvGrpSpPr>
          <p:grpSpPr>
            <a:xfrm>
              <a:off x="3856520" y="3662845"/>
              <a:ext cx="669297" cy="595112"/>
              <a:chOff x="10493727" y="629664"/>
              <a:chExt cx="519000" cy="503150"/>
            </a:xfrm>
          </p:grpSpPr>
          <p:pic>
            <p:nvPicPr>
              <p:cNvPr id="20" name="Picture 19">
                <a:extLst>
                  <a:ext uri="{FF2B5EF4-FFF2-40B4-BE49-F238E27FC236}">
                    <a16:creationId xmlns:a16="http://schemas.microsoft.com/office/drawing/2014/main" id="{66C36678-E121-4B31-846B-92FE9EB55A59}"/>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21" name="Group 20">
                <a:extLst>
                  <a:ext uri="{FF2B5EF4-FFF2-40B4-BE49-F238E27FC236}">
                    <a16:creationId xmlns:a16="http://schemas.microsoft.com/office/drawing/2014/main" id="{C4DD8428-AF67-4207-95E9-342936E09EBE}"/>
                  </a:ext>
                </a:extLst>
              </p:cNvPr>
              <p:cNvGrpSpPr/>
              <p:nvPr/>
            </p:nvGrpSpPr>
            <p:grpSpPr>
              <a:xfrm>
                <a:off x="10604345" y="727773"/>
                <a:ext cx="297764" cy="272864"/>
                <a:chOff x="3876178" y="3413953"/>
                <a:chExt cx="297764" cy="255320"/>
              </a:xfrm>
            </p:grpSpPr>
            <p:sp>
              <p:nvSpPr>
                <p:cNvPr id="22" name="Freeform: Shape 21">
                  <a:extLst>
                    <a:ext uri="{FF2B5EF4-FFF2-40B4-BE49-F238E27FC236}">
                      <a16:creationId xmlns:a16="http://schemas.microsoft.com/office/drawing/2014/main" id="{9C6A0AEE-D000-4ED0-916D-CD7F25E4E75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825DA08-67C4-43AA-BC7A-D038F3FD901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A7825908-6C04-4DD8-9043-5F0C69F09EB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E76D162-D40D-46D3-A831-68687418702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F6A8723F-6F0D-4589-9C57-09D88F35376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FF58B4C-F497-4C26-955E-E6FAEA336865}"/>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D19C121-E467-42AF-97B9-8BEFDBD8D1E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9B47BA0-1F46-4A20-8805-EDBAF08EDCC8}"/>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4" name="Rectangle 3">
            <a:extLst>
              <a:ext uri="{FF2B5EF4-FFF2-40B4-BE49-F238E27FC236}">
                <a16:creationId xmlns:a16="http://schemas.microsoft.com/office/drawing/2014/main" id="{66405AB6-E293-450C-AA09-6257C5428930}"/>
              </a:ext>
            </a:extLst>
          </p:cNvPr>
          <p:cNvSpPr/>
          <p:nvPr/>
        </p:nvSpPr>
        <p:spPr bwMode="auto">
          <a:xfrm>
            <a:off x="4507604" y="358997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Alert Rules</a:t>
            </a:r>
          </a:p>
        </p:txBody>
      </p:sp>
      <p:sp>
        <p:nvSpPr>
          <p:cNvPr id="5" name="Rectangle 4">
            <a:extLst>
              <a:ext uri="{FF2B5EF4-FFF2-40B4-BE49-F238E27FC236}">
                <a16:creationId xmlns:a16="http://schemas.microsoft.com/office/drawing/2014/main" id="{31FF90C2-D06C-4BCE-A349-7A23B68A5393}"/>
              </a:ext>
              <a:ext uri="{C183D7F6-B498-43B3-948B-1728B52AA6E4}">
                <adec:decorative xmlns:adec="http://schemas.microsoft.com/office/drawing/2017/decorative" val="0"/>
              </a:ext>
            </a:extLst>
          </p:cNvPr>
          <p:cNvSpPr/>
          <p:nvPr/>
        </p:nvSpPr>
        <p:spPr bwMode="auto">
          <a:xfrm>
            <a:off x="427038" y="1192210"/>
            <a:ext cx="4691062" cy="128005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Scope</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Target selection, Alert criteria, and Alert logic</a:t>
            </a:r>
          </a:p>
        </p:txBody>
      </p:sp>
      <p:sp>
        <p:nvSpPr>
          <p:cNvPr id="7" name="Rectangle 6">
            <a:extLst>
              <a:ext uri="{FF2B5EF4-FFF2-40B4-BE49-F238E27FC236}">
                <a16:creationId xmlns:a16="http://schemas.microsoft.com/office/drawing/2014/main" id="{790CD544-9B57-42E2-919B-92BB3129B944}"/>
              </a:ext>
              <a:ext uri="{C183D7F6-B498-43B3-948B-1728B52AA6E4}">
                <adec:decorative xmlns:adec="http://schemas.microsoft.com/office/drawing/2017/decorative" val="0"/>
              </a:ext>
            </a:extLst>
          </p:cNvPr>
          <p:cNvSpPr/>
          <p:nvPr/>
        </p:nvSpPr>
        <p:spPr bwMode="auto">
          <a:xfrm>
            <a:off x="421244" y="2620536"/>
            <a:ext cx="4691062" cy="14154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Alert rule details</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name, description, and severity (0 to 4)</a:t>
            </a:r>
          </a:p>
        </p:txBody>
      </p:sp>
      <p:sp>
        <p:nvSpPr>
          <p:cNvPr id="8" name="Rectangle 7">
            <a:extLst>
              <a:ext uri="{FF2B5EF4-FFF2-40B4-BE49-F238E27FC236}">
                <a16:creationId xmlns:a16="http://schemas.microsoft.com/office/drawing/2014/main" id="{18C0A3FD-EA7F-4653-A750-2530A0D88FD9}"/>
              </a:ext>
              <a:ext uri="{C183D7F6-B498-43B3-948B-1728B52AA6E4}">
                <adec:decorative xmlns:adec="http://schemas.microsoft.com/office/drawing/2017/decorative" val="0"/>
              </a:ext>
            </a:extLst>
          </p:cNvPr>
          <p:cNvSpPr/>
          <p:nvPr/>
        </p:nvSpPr>
        <p:spPr bwMode="auto">
          <a:xfrm>
            <a:off x="421244" y="4195674"/>
            <a:ext cx="4691062" cy="21660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Action group</a:t>
            </a:r>
            <a:r>
              <a:rPr lang="en-US" sz="2200" dirty="0">
                <a:solidFill>
                  <a:schemeClr val="tx2">
                    <a:lumMod val="50000"/>
                  </a:schemeClr>
                </a:solidFill>
              </a:rPr>
              <a:t>: </a:t>
            </a:r>
            <a:r>
              <a:rPr lang="en-US" sz="2200" dirty="0">
                <a:solidFill>
                  <a:schemeClr val="tx1"/>
                </a:solidFill>
              </a:rPr>
              <a:t>Notify your team</a:t>
            </a:r>
            <a:br>
              <a:rPr lang="en-US" sz="2200" dirty="0">
                <a:solidFill>
                  <a:schemeClr val="tx1"/>
                </a:solidFill>
              </a:rPr>
            </a:br>
            <a:r>
              <a:rPr lang="en-US" sz="2200" dirty="0">
                <a:solidFill>
                  <a:schemeClr val="tx1"/>
                </a:solidFill>
              </a:rPr>
              <a:t>via email and text messages or automate actions using webhooks and runbooks</a:t>
            </a:r>
          </a:p>
        </p:txBody>
      </p:sp>
      <p:sp>
        <p:nvSpPr>
          <p:cNvPr id="9" name="Rectangle 8">
            <a:extLst>
              <a:ext uri="{FF2B5EF4-FFF2-40B4-BE49-F238E27FC236}">
                <a16:creationId xmlns:a16="http://schemas.microsoft.com/office/drawing/2014/main" id="{0A571BA5-99DF-4DD7-BE78-65AB8DA24612}"/>
              </a:ext>
              <a:ext uri="{C183D7F6-B498-43B3-948B-1728B52AA6E4}">
                <adec:decorative xmlns:adec="http://schemas.microsoft.com/office/drawing/2017/decorative" val="1"/>
              </a:ext>
            </a:extLst>
          </p:cNvPr>
          <p:cNvSpPr/>
          <p:nvPr/>
        </p:nvSpPr>
        <p:spPr bwMode="auto">
          <a:xfrm>
            <a:off x="5270500" y="1192211"/>
            <a:ext cx="6738938"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9" name="Picture 18" descr="Screenshot of the Create alert rule page. ">
            <a:extLst>
              <a:ext uri="{FF2B5EF4-FFF2-40B4-BE49-F238E27FC236}">
                <a16:creationId xmlns:a16="http://schemas.microsoft.com/office/drawing/2014/main" id="{F8E20F18-8783-4317-88BD-3F7357E6761E}"/>
              </a:ext>
            </a:extLst>
          </p:cNvPr>
          <p:cNvPicPr>
            <a:picLocks noChangeAspect="1"/>
          </p:cNvPicPr>
          <p:nvPr/>
        </p:nvPicPr>
        <p:blipFill>
          <a:blip r:embed="rId3"/>
          <a:stretch>
            <a:fillRect/>
          </a:stretch>
        </p:blipFill>
        <p:spPr>
          <a:xfrm>
            <a:off x="5586888" y="1369696"/>
            <a:ext cx="6109812" cy="4876443"/>
          </a:xfrm>
          <a:prstGeom prst="rect">
            <a:avLst/>
          </a:prstGeom>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1464793"/>
            <a:ext cx="5215250"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users will be notified when the action group triggers</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8" y="4035071"/>
            <a:ext cx="5215249"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actions are performed when the action group triggers</a:t>
            </a:r>
          </a:p>
        </p:txBody>
      </p:sp>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pic>
        <p:nvPicPr>
          <p:cNvPr id="18" name="Picture 17" descr="Screenshot of the Portal Action Group Actions tab. ">
            <a:extLst>
              <a:ext uri="{FF2B5EF4-FFF2-40B4-BE49-F238E27FC236}">
                <a16:creationId xmlns:a16="http://schemas.microsoft.com/office/drawing/2014/main" id="{651CEAA4-92ED-44F6-BECB-D0C7CD8C19C7}"/>
              </a:ext>
            </a:extLst>
          </p:cNvPr>
          <p:cNvPicPr>
            <a:picLocks noChangeAspect="1"/>
          </p:cNvPicPr>
          <p:nvPr/>
        </p:nvPicPr>
        <p:blipFill>
          <a:blip r:embed="rId4"/>
          <a:stretch>
            <a:fillRect/>
          </a:stretch>
        </p:blipFill>
        <p:spPr>
          <a:xfrm>
            <a:off x="6020274" y="3491491"/>
            <a:ext cx="5692776" cy="2820512"/>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pic>
        <p:nvPicPr>
          <p:cNvPr id="12" name="Picture 11">
            <a:extLst>
              <a:ext uri="{FF2B5EF4-FFF2-40B4-BE49-F238E27FC236}">
                <a16:creationId xmlns:a16="http://schemas.microsoft.com/office/drawing/2014/main" id="{371800B6-E6AA-468D-AE6C-019423F7D3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1389062"/>
            <a:ext cx="1045464" cy="1045464"/>
          </a:xfrm>
          <a:prstGeom prst="rect">
            <a:avLst/>
          </a:prstGeom>
        </p:spPr>
      </p:pic>
      <p:pic>
        <p:nvPicPr>
          <p:cNvPr id="28" name="Picture 27" descr="Icon of a top view section of human brain">
            <a:extLst>
              <a:ext uri="{FF2B5EF4-FFF2-40B4-BE49-F238E27FC236}">
                <a16:creationId xmlns:a16="http://schemas.microsoft.com/office/drawing/2014/main" id="{FA1D81A3-C7C4-4DF7-854C-C3DF4BDCAE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7778" y="1681702"/>
            <a:ext cx="460184" cy="460184"/>
          </a:xfrm>
          <a:prstGeom prst="rect">
            <a:avLst/>
          </a:prstGeom>
        </p:spPr>
      </p:pic>
      <p:sp>
        <p:nvSpPr>
          <p:cNvPr id="34" name="Rectangle 33">
            <a:extLst>
              <a:ext uri="{FF2B5EF4-FFF2-40B4-BE49-F238E27FC236}">
                <a16:creationId xmlns:a16="http://schemas.microsoft.com/office/drawing/2014/main" id="{BB32E323-9AA7-4D95-91C6-250EF7309CE4}"/>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Create an alert rule</a:t>
            </a:r>
          </a:p>
        </p:txBody>
      </p:sp>
      <p:cxnSp>
        <p:nvCxnSpPr>
          <p:cNvPr id="13" name="Straight Connector 12">
            <a:extLst>
              <a:ext uri="{FF2B5EF4-FFF2-40B4-BE49-F238E27FC236}">
                <a16:creationId xmlns:a16="http://schemas.microsoft.com/office/drawing/2014/main" id="{E3857208-32D2-4DCE-B767-47217F574274}"/>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DBD4316-1B3E-42DC-83A7-F55B74008EC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2656204"/>
            <a:ext cx="1045464" cy="1045464"/>
          </a:xfrm>
          <a:prstGeom prst="rect">
            <a:avLst/>
          </a:prstGeom>
        </p:spPr>
      </p:pic>
      <p:pic>
        <p:nvPicPr>
          <p:cNvPr id="29" name="Picture 28" descr="Icon of a magnifying glass">
            <a:extLst>
              <a:ext uri="{FF2B5EF4-FFF2-40B4-BE49-F238E27FC236}">
                <a16:creationId xmlns:a16="http://schemas.microsoft.com/office/drawing/2014/main" id="{FE1E38E9-4E0D-4B4F-AF1F-6AAF1A27D52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5287" y="2946353"/>
            <a:ext cx="465166" cy="465166"/>
          </a:xfrm>
          <a:prstGeom prst="rect">
            <a:avLst/>
          </a:prstGeom>
        </p:spPr>
      </p:pic>
      <p:sp>
        <p:nvSpPr>
          <p:cNvPr id="36" name="Rectangle 35">
            <a:extLst>
              <a:ext uri="{FF2B5EF4-FFF2-40B4-BE49-F238E27FC236}">
                <a16:creationId xmlns:a16="http://schemas.microsoft.com/office/drawing/2014/main" id="{FE2319C7-BFD8-4AE3-AA86-10D9D38827BA}"/>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targets</a:t>
            </a:r>
          </a:p>
        </p:txBody>
      </p:sp>
      <p:cxnSp>
        <p:nvCxnSpPr>
          <p:cNvPr id="15" name="Straight Connector 14">
            <a:extLst>
              <a:ext uri="{FF2B5EF4-FFF2-40B4-BE49-F238E27FC236}">
                <a16:creationId xmlns:a16="http://schemas.microsoft.com/office/drawing/2014/main" id="{4F4C569F-D19C-4BDB-B83A-6DB4C4FC0AB4}"/>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A26F77E-AE9F-40F0-AC07-C523266A3C0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3923346"/>
            <a:ext cx="1045464" cy="1045464"/>
          </a:xfrm>
          <a:prstGeom prst="rect">
            <a:avLst/>
          </a:prstGeom>
        </p:spPr>
      </p:pic>
      <p:pic>
        <p:nvPicPr>
          <p:cNvPr id="30" name="Picture 29" descr="Icon of a meter">
            <a:extLst>
              <a:ext uri="{FF2B5EF4-FFF2-40B4-BE49-F238E27FC236}">
                <a16:creationId xmlns:a16="http://schemas.microsoft.com/office/drawing/2014/main" id="{BD6F4E5F-025A-49E2-BA6D-2CFC48B1919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7043" y="4220911"/>
            <a:ext cx="541654" cy="450334"/>
          </a:xfrm>
          <a:prstGeom prst="rect">
            <a:avLst/>
          </a:prstGeom>
        </p:spPr>
      </p:pic>
      <p:sp>
        <p:nvSpPr>
          <p:cNvPr id="38" name="Rectangle 37">
            <a:extLst>
              <a:ext uri="{FF2B5EF4-FFF2-40B4-BE49-F238E27FC236}">
                <a16:creationId xmlns:a16="http://schemas.microsoft.com/office/drawing/2014/main" id="{DD3CF5E1-F54B-40A9-A219-48F6E2B8A55A}"/>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400" dirty="0">
                <a:solidFill>
                  <a:schemeClr val="tx1"/>
                </a:solidFill>
              </a:rPr>
              <a:t>Explore alert conditions</a:t>
            </a:r>
          </a:p>
        </p:txBody>
      </p:sp>
      <p:cxnSp>
        <p:nvCxnSpPr>
          <p:cNvPr id="17" name="Straight Connector 16">
            <a:extLst>
              <a:ext uri="{FF2B5EF4-FFF2-40B4-BE49-F238E27FC236}">
                <a16:creationId xmlns:a16="http://schemas.microsoft.com/office/drawing/2014/main" id="{78294AF4-B036-4672-A995-A028A4DCCF05}"/>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FD33F76-6479-418F-938C-C791119C45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5190489"/>
            <a:ext cx="1045464" cy="1045464"/>
          </a:xfrm>
          <a:prstGeom prst="rect">
            <a:avLst/>
          </a:prstGeom>
        </p:spPr>
      </p:pic>
      <p:pic>
        <p:nvPicPr>
          <p:cNvPr id="31" name="Picture 30" descr="Icon of a document">
            <a:extLst>
              <a:ext uri="{FF2B5EF4-FFF2-40B4-BE49-F238E27FC236}">
                <a16:creationId xmlns:a16="http://schemas.microsoft.com/office/drawing/2014/main" id="{F36579CC-DBD4-4784-A006-9B83828286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7008" y="5464731"/>
            <a:ext cx="341725" cy="496980"/>
          </a:xfrm>
          <a:prstGeom prst="rect">
            <a:avLst/>
          </a:prstGeom>
        </p:spPr>
      </p:pic>
      <p:sp>
        <p:nvSpPr>
          <p:cNvPr id="40" name="Rectangle 39">
            <a:extLst>
              <a:ext uri="{FF2B5EF4-FFF2-40B4-BE49-F238E27FC236}">
                <a16:creationId xmlns:a16="http://schemas.microsoft.com/office/drawing/2014/main" id="{5FF03F92-C8E6-4D5F-A124-0E44A25ED0A0}"/>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Alerts</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40803"/>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40803"/>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356868"/>
            <a:ext cx="1494645" cy="2173707"/>
          </a:xfrm>
          <a:prstGeom prst="rect">
            <a:avLst/>
          </a:prstGeom>
        </p:spPr>
      </p:pic>
      <p:sp>
        <p:nvSpPr>
          <p:cNvPr id="7" name="Rectangle 6">
            <a:extLst>
              <a:ext uri="{FF2B5EF4-FFF2-40B4-BE49-F238E27FC236}">
                <a16:creationId xmlns:a16="http://schemas.microsoft.com/office/drawing/2014/main" id="{F252B34B-AA3F-48F4-BB9F-584CC6528192}"/>
              </a:ext>
            </a:extLst>
          </p:cNvPr>
          <p:cNvSpPr/>
          <p:nvPr/>
        </p:nvSpPr>
        <p:spPr>
          <a:xfrm>
            <a:off x="4866181" y="194553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Improve incident response with alerting on Azure (Sandbox)</a:t>
            </a:r>
            <a:endParaRPr lang="en-US" sz="2000" dirty="0">
              <a:solidFill>
                <a:schemeClr val="tx1"/>
              </a:solidFill>
            </a:endParaRPr>
          </a:p>
        </p:txBody>
      </p:sp>
      <p:sp>
        <p:nvSpPr>
          <p:cNvPr id="11" name="Rectangle 10">
            <a:extLst>
              <a:ext uri="{FF2B5EF4-FFF2-40B4-BE49-F238E27FC236}">
                <a16:creationId xmlns:a16="http://schemas.microsoft.com/office/drawing/2014/main" id="{A3E07F2C-12F4-4858-B197-13D0BBD7F9B3}"/>
              </a:ext>
            </a:extLst>
          </p:cNvPr>
          <p:cNvSpPr/>
          <p:nvPr/>
        </p:nvSpPr>
        <p:spPr>
          <a:xfrm>
            <a:off x="4855069" y="2543122"/>
            <a:ext cx="7132144" cy="998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5"/>
              </a:rPr>
              <a:t>Configure for alerts and detections in Microsoft Defender for Endpoint </a:t>
            </a:r>
            <a:endParaRPr lang="en-US" sz="2000" dirty="0">
              <a:solidFill>
                <a:schemeClr val="tx1"/>
              </a:solidFill>
            </a:endParaRPr>
          </a:p>
        </p:txBody>
      </p:sp>
      <p:sp>
        <p:nvSpPr>
          <p:cNvPr id="13" name="Rectangle 12">
            <a:extLst>
              <a:ext uri="{FF2B5EF4-FFF2-40B4-BE49-F238E27FC236}">
                <a16:creationId xmlns:a16="http://schemas.microsoft.com/office/drawing/2014/main" id="{6B7FCB13-AE3A-48FB-90C6-9B4527155C1B}"/>
              </a:ext>
            </a:extLst>
          </p:cNvPr>
          <p:cNvSpPr/>
          <p:nvPr/>
        </p:nvSpPr>
        <p:spPr>
          <a:xfrm>
            <a:off x="4843957" y="3566279"/>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6"/>
              </a:rPr>
              <a:t>Manage alerts and incidents in Microsoft Defender for Endpoint</a:t>
            </a:r>
            <a:endParaRPr lang="en-US" sz="2000" dirty="0">
              <a:solidFill>
                <a:schemeClr val="tx1"/>
              </a:solidFill>
            </a:endParaRPr>
          </a:p>
        </p:txBody>
      </p:sp>
      <p:grpSp>
        <p:nvGrpSpPr>
          <p:cNvPr id="14" name="Group 13">
            <a:extLst>
              <a:ext uri="{FF2B5EF4-FFF2-40B4-BE49-F238E27FC236}">
                <a16:creationId xmlns:a16="http://schemas.microsoft.com/office/drawing/2014/main" id="{AF2762EB-9019-437C-A269-899D5E9C9778}"/>
              </a:ext>
              <a:ext uri="{C183D7F6-B498-43B3-948B-1728B52AA6E4}">
                <adec:decorative xmlns:adec="http://schemas.microsoft.com/office/drawing/2017/decorative" val="1"/>
              </a:ext>
            </a:extLst>
          </p:cNvPr>
          <p:cNvGrpSpPr/>
          <p:nvPr/>
        </p:nvGrpSpPr>
        <p:grpSpPr>
          <a:xfrm>
            <a:off x="4866181" y="2611468"/>
            <a:ext cx="7142762" cy="2620423"/>
            <a:chOff x="4866181" y="2611468"/>
            <a:chExt cx="7142762" cy="2620423"/>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66181" y="26114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66181" y="341324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40950A-8EAA-4070-A9E9-4ED491BF2E8B}"/>
                </a:ext>
                <a:ext uri="{C183D7F6-B498-43B3-948B-1728B52AA6E4}">
                  <adec:decorative xmlns:adec="http://schemas.microsoft.com/office/drawing/2017/decorative" val="1"/>
                </a:ext>
              </a:extLst>
            </p:cNvPr>
            <p:cNvCxnSpPr>
              <a:cxnSpLocks/>
            </p:cNvCxnSpPr>
            <p:nvPr/>
          </p:nvCxnSpPr>
          <p:spPr>
            <a:xfrm>
              <a:off x="4876799" y="426893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6663C77-485F-4922-819C-3279B83AE5CC}"/>
                </a:ext>
                <a:ext uri="{C183D7F6-B498-43B3-948B-1728B52AA6E4}">
                  <adec:decorative xmlns:adec="http://schemas.microsoft.com/office/drawing/2017/decorative" val="1"/>
                </a:ext>
              </a:extLst>
            </p:cNvPr>
            <p:cNvCxnSpPr>
              <a:cxnSpLocks/>
            </p:cNvCxnSpPr>
            <p:nvPr/>
          </p:nvCxnSpPr>
          <p:spPr>
            <a:xfrm>
              <a:off x="4866181" y="523189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C68BB0E4-54E5-48EB-BE4B-E3E7E28F100B}"/>
              </a:ext>
            </a:extLst>
          </p:cNvPr>
          <p:cNvSpPr/>
          <p:nvPr/>
        </p:nvSpPr>
        <p:spPr>
          <a:xfrm>
            <a:off x="4842066" y="441292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7"/>
              </a:rPr>
              <a:t>Remediate security alerts using Microsoft Defender for Cloud</a:t>
            </a:r>
            <a:endParaRPr lang="en-US" sz="2000" dirty="0">
              <a:solidFill>
                <a:schemeClr val="tx1"/>
              </a:solidFill>
            </a:endParaRPr>
          </a:p>
        </p:txBody>
      </p:sp>
      <p:sp>
        <p:nvSpPr>
          <p:cNvPr id="9" name="TextBox 8">
            <a:extLst>
              <a:ext uri="{FF2B5EF4-FFF2-40B4-BE49-F238E27FC236}">
                <a16:creationId xmlns:a16="http://schemas.microsoft.com/office/drawing/2014/main" id="{B965CAAC-5F4B-4E4F-AA3C-8A4D6A0972E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6066415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11 – Implement Monitoring</a:t>
            </a:r>
          </a:p>
        </p:txBody>
      </p:sp>
      <p:pic>
        <p:nvPicPr>
          <p:cNvPr id="5" name="Picture 4" descr="Icon of a lab flask">
            <a:extLst>
              <a:ext uri="{FF2B5EF4-FFF2-40B4-BE49-F238E27FC236}">
                <a16:creationId xmlns:a16="http://schemas.microsoft.com/office/drawing/2014/main" id="{FD9EC8BD-8DED-436B-9FCB-75C16E981A1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4952" y="2946472"/>
            <a:ext cx="757452" cy="110158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11 – Implement monitoring</a:t>
            </a:r>
          </a:p>
        </p:txBody>
      </p:sp>
      <p:sp>
        <p:nvSpPr>
          <p:cNvPr id="5" name="Text Placeholder 2">
            <a:extLst>
              <a:ext uri="{FF2B5EF4-FFF2-40B4-BE49-F238E27FC236}">
                <a16:creationId xmlns:a16="http://schemas.microsoft.com/office/drawing/2014/main" id="{5B4572D1-8BDB-4E8C-997C-153C1991CF42}"/>
              </a:ext>
            </a:extLst>
          </p:cNvPr>
          <p:cNvSpPr txBox="1">
            <a:spLocks/>
          </p:cNvSpPr>
          <p:nvPr/>
        </p:nvSpPr>
        <p:spPr>
          <a:xfrm>
            <a:off x="427038" y="1380331"/>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You need to evaluate Azure functionality that would provide insight into performance and configuration of Azure resources, focusing on Azure virtual machines. To accomplish this, you intend to examine the capabilities of Azure Monitor, including Log Analytics</a:t>
            </a:r>
          </a:p>
        </p:txBody>
      </p:sp>
      <p:sp>
        <p:nvSpPr>
          <p:cNvPr id="6" name="Text Placeholder 2">
            <a:extLst>
              <a:ext uri="{FF2B5EF4-FFF2-40B4-BE49-F238E27FC236}">
                <a16:creationId xmlns:a16="http://schemas.microsoft.com/office/drawing/2014/main" id="{D1E7BDAA-F9BD-4B44-A411-1243DEBF8BB4}"/>
              </a:ext>
            </a:extLst>
          </p:cNvPr>
          <p:cNvSpPr txBox="1">
            <a:spLocks/>
          </p:cNvSpPr>
          <p:nvPr/>
        </p:nvSpPr>
        <p:spPr>
          <a:xfrm>
            <a:off x="427038" y="29788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8" name="Rectangle 7">
            <a:extLst>
              <a:ext uri="{FF2B5EF4-FFF2-40B4-BE49-F238E27FC236}">
                <a16:creationId xmlns:a16="http://schemas.microsoft.com/office/drawing/2014/main" id="{143E2443-3CB7-4D43-9917-6DB7F6C731EF}"/>
              </a:ext>
            </a:extLst>
          </p:cNvPr>
          <p:cNvSpPr/>
          <p:nvPr/>
        </p:nvSpPr>
        <p:spPr bwMode="auto">
          <a:xfrm>
            <a:off x="427038"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p>
          <a:p>
            <a:pPr>
              <a:buSzPct val="90000"/>
            </a:pPr>
            <a:endParaRPr lang="en-US" dirty="0">
              <a:solidFill>
                <a:schemeClr val="tx1"/>
              </a:solidFill>
              <a:cs typeface="Segoe UI Semilight"/>
            </a:endParaRPr>
          </a:p>
        </p:txBody>
      </p:sp>
      <p:sp>
        <p:nvSpPr>
          <p:cNvPr id="9" name="Rectangle 8">
            <a:extLst>
              <a:ext uri="{FF2B5EF4-FFF2-40B4-BE49-F238E27FC236}">
                <a16:creationId xmlns:a16="http://schemas.microsoft.com/office/drawing/2014/main" id="{13081B34-38DF-4C35-AD5E-35E1E59B3762}"/>
              </a:ext>
            </a:extLst>
          </p:cNvPr>
          <p:cNvSpPr/>
          <p:nvPr/>
        </p:nvSpPr>
        <p:spPr bwMode="auto">
          <a:xfrm>
            <a:off x="4217246" y="3432045"/>
            <a:ext cx="3902076"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2:</a:t>
            </a:r>
            <a:br>
              <a:rPr lang="en-US" dirty="0">
                <a:solidFill>
                  <a:schemeClr val="tx1"/>
                </a:solidFill>
                <a:latin typeface="+mj-lt"/>
                <a:cs typeface="Segoe UI Semilight"/>
              </a:rPr>
            </a:br>
            <a:r>
              <a:rPr lang="en-US" dirty="0">
                <a:solidFill>
                  <a:schemeClr val="tx1"/>
                </a:solidFill>
                <a:cs typeface="Segoe UI Semilight"/>
              </a:rPr>
              <a:t>Create and configure an Azure</a:t>
            </a:r>
            <a:br>
              <a:rPr lang="en-US" dirty="0">
                <a:solidFill>
                  <a:schemeClr val="tx1"/>
                </a:solidFill>
                <a:cs typeface="Segoe UI Semilight"/>
              </a:rPr>
            </a:br>
            <a:r>
              <a:rPr lang="en-US" dirty="0">
                <a:solidFill>
                  <a:schemeClr val="tx1"/>
                </a:solidFill>
                <a:cs typeface="Segoe UI Semilight"/>
              </a:rPr>
              <a:t>Log Analytics workspace and Azure Automation-based solutions</a:t>
            </a:r>
          </a:p>
        </p:txBody>
      </p:sp>
      <p:sp>
        <p:nvSpPr>
          <p:cNvPr id="10" name="Rectangle 9">
            <a:extLst>
              <a:ext uri="{FF2B5EF4-FFF2-40B4-BE49-F238E27FC236}">
                <a16:creationId xmlns:a16="http://schemas.microsoft.com/office/drawing/2014/main" id="{6FC5924B-9E7B-4B0C-B52A-2C08A26879FF}"/>
              </a:ext>
            </a:extLst>
          </p:cNvPr>
          <p:cNvSpPr/>
          <p:nvPr/>
        </p:nvSpPr>
        <p:spPr bwMode="auto">
          <a:xfrm>
            <a:off x="8251931"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3:</a:t>
            </a:r>
            <a:br>
              <a:rPr lang="en-US" dirty="0">
                <a:solidFill>
                  <a:schemeClr val="tx1"/>
                </a:solidFill>
                <a:latin typeface="+mj-lt"/>
                <a:cs typeface="Segoe UI Semilight"/>
              </a:rPr>
            </a:br>
            <a:r>
              <a:rPr lang="en-US" dirty="0">
                <a:solidFill>
                  <a:schemeClr val="tx1"/>
                </a:solidFill>
              </a:rPr>
              <a:t>Review default monitoring settings of Azure virtual machines</a:t>
            </a:r>
          </a:p>
        </p:txBody>
      </p:sp>
      <p:sp>
        <p:nvSpPr>
          <p:cNvPr id="11" name="Rectangle 10">
            <a:extLst>
              <a:ext uri="{FF2B5EF4-FFF2-40B4-BE49-F238E27FC236}">
                <a16:creationId xmlns:a16="http://schemas.microsoft.com/office/drawing/2014/main" id="{8F82AF8A-5E99-4E80-A2CE-C428707F803F}"/>
              </a:ext>
            </a:extLst>
          </p:cNvPr>
          <p:cNvSpPr/>
          <p:nvPr/>
        </p:nvSpPr>
        <p:spPr bwMode="auto">
          <a:xfrm>
            <a:off x="427038"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Azure virtual machine diagnostic settings</a:t>
            </a:r>
          </a:p>
          <a:p>
            <a:pPr>
              <a:buSzPct val="90000"/>
            </a:pPr>
            <a:endParaRPr lang="en-US" dirty="0">
              <a:solidFill>
                <a:schemeClr val="tx1"/>
              </a:solidFill>
              <a:cs typeface="Segoe UI Semilight"/>
            </a:endParaRPr>
          </a:p>
        </p:txBody>
      </p:sp>
      <p:sp>
        <p:nvSpPr>
          <p:cNvPr id="12" name="Rectangle 11">
            <a:extLst>
              <a:ext uri="{FF2B5EF4-FFF2-40B4-BE49-F238E27FC236}">
                <a16:creationId xmlns:a16="http://schemas.microsoft.com/office/drawing/2014/main" id="{A2F5D3B8-E40D-40B3-A7BE-2B5ECB383E30}"/>
              </a:ext>
            </a:extLst>
          </p:cNvPr>
          <p:cNvSpPr/>
          <p:nvPr/>
        </p:nvSpPr>
        <p:spPr bwMode="auto">
          <a:xfrm>
            <a:off x="4217246" y="4901393"/>
            <a:ext cx="3902076"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5:</a:t>
            </a:r>
            <a:br>
              <a:rPr lang="en-US" dirty="0">
                <a:solidFill>
                  <a:schemeClr val="tx1"/>
                </a:solidFill>
                <a:latin typeface="+mj-lt"/>
                <a:cs typeface="Segoe UI Semilight"/>
              </a:rPr>
            </a:br>
            <a:r>
              <a:rPr lang="en-US" dirty="0">
                <a:solidFill>
                  <a:schemeClr val="tx1"/>
                </a:solidFill>
                <a:cs typeface="Segoe UI Semilight"/>
              </a:rPr>
              <a:t>Review Azure Monitor functionality</a:t>
            </a:r>
          </a:p>
        </p:txBody>
      </p:sp>
      <p:sp>
        <p:nvSpPr>
          <p:cNvPr id="13" name="Rectangle 12">
            <a:extLst>
              <a:ext uri="{FF2B5EF4-FFF2-40B4-BE49-F238E27FC236}">
                <a16:creationId xmlns:a16="http://schemas.microsoft.com/office/drawing/2014/main" id="{7FF8344D-7394-441B-BB9C-A5D7536CD52A}"/>
              </a:ext>
            </a:extLst>
          </p:cNvPr>
          <p:cNvSpPr/>
          <p:nvPr/>
        </p:nvSpPr>
        <p:spPr bwMode="auto">
          <a:xfrm>
            <a:off x="8251931"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6:</a:t>
            </a:r>
            <a:br>
              <a:rPr lang="en-US" dirty="0">
                <a:solidFill>
                  <a:schemeClr val="tx1"/>
                </a:solidFill>
                <a:latin typeface="+mj-lt"/>
                <a:cs typeface="Segoe UI Semilight"/>
              </a:rPr>
            </a:br>
            <a:r>
              <a:rPr lang="en-US" dirty="0">
                <a:solidFill>
                  <a:schemeClr val="tx1"/>
                </a:solidFill>
              </a:rPr>
              <a:t>Review Azure Log Analytics functionality</a:t>
            </a:r>
          </a:p>
        </p:txBody>
      </p:sp>
      <p:sp>
        <p:nvSpPr>
          <p:cNvPr id="3" name="Text Placeholder 2">
            <a:extLst>
              <a:ext uri="{FF2B5EF4-FFF2-40B4-BE49-F238E27FC236}">
                <a16:creationId xmlns:a16="http://schemas.microsoft.com/office/drawing/2014/main" id="{27215AA5-E15C-4AA2-9693-9CAA4665B51F}"/>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2248CC0-8B9A-4982-A2E7-73815481BB9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8B5A-D869-4B8D-B02A-F882E5A64307}"/>
              </a:ext>
            </a:extLst>
          </p:cNvPr>
          <p:cNvSpPr>
            <a:spLocks noGrp="1"/>
          </p:cNvSpPr>
          <p:nvPr>
            <p:ph type="title"/>
          </p:nvPr>
        </p:nvSpPr>
        <p:spPr/>
        <p:txBody>
          <a:bodyPr/>
          <a:lstStyle/>
          <a:p>
            <a:r>
              <a:rPr lang="en-US" dirty="0"/>
              <a:t>Lab 11 – Architecture diagram</a:t>
            </a:r>
          </a:p>
        </p:txBody>
      </p:sp>
      <p:sp>
        <p:nvSpPr>
          <p:cNvPr id="4" name="Rectangle 3">
            <a:extLst>
              <a:ext uri="{FF2B5EF4-FFF2-40B4-BE49-F238E27FC236}">
                <a16:creationId xmlns:a16="http://schemas.microsoft.com/office/drawing/2014/main" id="{FE3675BE-0BE1-4973-872B-C402E84CC2CC}"/>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01" name="Group 100" descr="Architecture diagram of the detailed lab steps. ">
            <a:extLst>
              <a:ext uri="{FF2B5EF4-FFF2-40B4-BE49-F238E27FC236}">
                <a16:creationId xmlns:a16="http://schemas.microsoft.com/office/drawing/2014/main" id="{9842B14C-C995-40F3-A7DF-C44E9BF69600}"/>
              </a:ext>
            </a:extLst>
          </p:cNvPr>
          <p:cNvGrpSpPr/>
          <p:nvPr/>
        </p:nvGrpSpPr>
        <p:grpSpPr>
          <a:xfrm>
            <a:off x="1179369" y="1387053"/>
            <a:ext cx="9937279" cy="4912147"/>
            <a:chOff x="1179369" y="1387053"/>
            <a:chExt cx="9937279" cy="4912147"/>
          </a:xfrm>
        </p:grpSpPr>
        <p:sp>
          <p:nvSpPr>
            <p:cNvPr id="3" name="Rectangle 2">
              <a:extLst>
                <a:ext uri="{FF2B5EF4-FFF2-40B4-BE49-F238E27FC236}">
                  <a16:creationId xmlns:a16="http://schemas.microsoft.com/office/drawing/2014/main" id="{B7D0AC29-4FED-422A-97C5-3EA65DC8F800}"/>
                </a:ext>
              </a:extLst>
            </p:cNvPr>
            <p:cNvSpPr/>
            <p:nvPr/>
          </p:nvSpPr>
          <p:spPr bwMode="auto">
            <a:xfrm>
              <a:off x="1196887" y="1397632"/>
              <a:ext cx="4521437" cy="337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A4ECF045-D034-47D5-AE60-7B1F247C0A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832" y="2164382"/>
              <a:ext cx="412418" cy="376850"/>
            </a:xfrm>
            <a:prstGeom prst="rect">
              <a:avLst/>
            </a:prstGeom>
          </p:spPr>
        </p:pic>
        <p:sp>
          <p:nvSpPr>
            <p:cNvPr id="31" name="Rectangle 30">
              <a:extLst>
                <a:ext uri="{FF2B5EF4-FFF2-40B4-BE49-F238E27FC236}">
                  <a16:creationId xmlns:a16="http://schemas.microsoft.com/office/drawing/2014/main" id="{295256E1-1DD1-4AC8-A670-892AC02C3482}"/>
                </a:ext>
              </a:extLst>
            </p:cNvPr>
            <p:cNvSpPr/>
            <p:nvPr/>
          </p:nvSpPr>
          <p:spPr bwMode="auto">
            <a:xfrm>
              <a:off x="1804832" y="2550754"/>
              <a:ext cx="3269335" cy="19507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3" name="TextBox 32">
              <a:extLst>
                <a:ext uri="{FF2B5EF4-FFF2-40B4-BE49-F238E27FC236}">
                  <a16:creationId xmlns:a16="http://schemas.microsoft.com/office/drawing/2014/main" id="{FD149DB2-6A48-48A4-85E5-7F83F3073536}"/>
                </a:ext>
              </a:extLst>
            </p:cNvPr>
            <p:cNvSpPr txBox="1"/>
            <p:nvPr/>
          </p:nvSpPr>
          <p:spPr>
            <a:xfrm>
              <a:off x="2217250" y="2197846"/>
              <a:ext cx="2688259" cy="248135"/>
            </a:xfrm>
            <a:prstGeom prst="rect">
              <a:avLst/>
            </a:prstGeom>
            <a:noFill/>
          </p:spPr>
          <p:txBody>
            <a:bodyPr wrap="square">
              <a:spAutoFit/>
            </a:bodyPr>
            <a:lstStyle/>
            <a:p>
              <a:r>
                <a:rPr lang="fr-FR" sz="1176" b="1" dirty="0"/>
                <a:t>az104-11-vnet </a:t>
              </a:r>
              <a:r>
                <a:rPr lang="fr-FR" sz="1176" dirty="0"/>
                <a:t>10.0.0.0/24</a:t>
              </a:r>
            </a:p>
          </p:txBody>
        </p:sp>
        <p:sp>
          <p:nvSpPr>
            <p:cNvPr id="35" name="Rectangle 34">
              <a:extLst>
                <a:ext uri="{FF2B5EF4-FFF2-40B4-BE49-F238E27FC236}">
                  <a16:creationId xmlns:a16="http://schemas.microsoft.com/office/drawing/2014/main" id="{304DB90F-8E5E-4A48-98FF-632E05E2961D}"/>
                </a:ext>
              </a:extLst>
            </p:cNvPr>
            <p:cNvSpPr/>
            <p:nvPr/>
          </p:nvSpPr>
          <p:spPr bwMode="auto">
            <a:xfrm>
              <a:off x="2176196" y="2814450"/>
              <a:ext cx="2689766" cy="152118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7" name="TextBox 36">
              <a:extLst>
                <a:ext uri="{FF2B5EF4-FFF2-40B4-BE49-F238E27FC236}">
                  <a16:creationId xmlns:a16="http://schemas.microsoft.com/office/drawing/2014/main" id="{DB5712E9-F551-4AC0-9BF5-607C0455D2B3}"/>
                </a:ext>
              </a:extLst>
            </p:cNvPr>
            <p:cNvSpPr txBox="1"/>
            <p:nvPr/>
          </p:nvSpPr>
          <p:spPr>
            <a:xfrm>
              <a:off x="2133507" y="2568417"/>
              <a:ext cx="1848143" cy="248135"/>
            </a:xfrm>
            <a:prstGeom prst="rect">
              <a:avLst/>
            </a:prstGeom>
            <a:noFill/>
          </p:spPr>
          <p:txBody>
            <a:bodyPr wrap="square">
              <a:spAutoFit/>
            </a:bodyPr>
            <a:lstStyle/>
            <a:p>
              <a:r>
                <a:rPr lang="fr-FR" sz="1176" b="1" dirty="0"/>
                <a:t>Subnet0 </a:t>
              </a:r>
              <a:r>
                <a:rPr lang="fr-FR" sz="1176" dirty="0"/>
                <a:t>10.0.0.0/26</a:t>
              </a:r>
            </a:p>
          </p:txBody>
        </p:sp>
        <p:sp>
          <p:nvSpPr>
            <p:cNvPr id="39" name="TextBox 38">
              <a:extLst>
                <a:ext uri="{FF2B5EF4-FFF2-40B4-BE49-F238E27FC236}">
                  <a16:creationId xmlns:a16="http://schemas.microsoft.com/office/drawing/2014/main" id="{F1253F70-908D-4D99-8026-C6E5455EA625}"/>
                </a:ext>
              </a:extLst>
            </p:cNvPr>
            <p:cNvSpPr txBox="1"/>
            <p:nvPr/>
          </p:nvSpPr>
          <p:spPr>
            <a:xfrm>
              <a:off x="2011041" y="1801294"/>
              <a:ext cx="1297732" cy="248135"/>
            </a:xfrm>
            <a:prstGeom prst="rect">
              <a:avLst/>
            </a:prstGeom>
            <a:noFill/>
          </p:spPr>
          <p:txBody>
            <a:bodyPr wrap="square">
              <a:spAutoFit/>
            </a:bodyPr>
            <a:lstStyle/>
            <a:p>
              <a:r>
                <a:rPr lang="fr-FR" sz="1176" b="1" dirty="0"/>
                <a:t>az104-11-rg0</a:t>
              </a:r>
            </a:p>
          </p:txBody>
        </p:sp>
        <p:pic>
          <p:nvPicPr>
            <p:cNvPr id="41" name="Graphic 40">
              <a:extLst>
                <a:ext uri="{FF2B5EF4-FFF2-40B4-BE49-F238E27FC236}">
                  <a16:creationId xmlns:a16="http://schemas.microsoft.com/office/drawing/2014/main" id="{991E135E-20DD-46D6-A8F0-53FA9918A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8117" y="1754338"/>
              <a:ext cx="376369" cy="343910"/>
            </a:xfrm>
            <a:prstGeom prst="rect">
              <a:avLst/>
            </a:prstGeom>
          </p:spPr>
        </p:pic>
        <p:sp>
          <p:nvSpPr>
            <p:cNvPr id="43" name="TextBox 42">
              <a:extLst>
                <a:ext uri="{FF2B5EF4-FFF2-40B4-BE49-F238E27FC236}">
                  <a16:creationId xmlns:a16="http://schemas.microsoft.com/office/drawing/2014/main" id="{198CB8AF-BF55-44C3-AEFD-CC613FED15E7}"/>
                </a:ext>
              </a:extLst>
            </p:cNvPr>
            <p:cNvSpPr txBox="1"/>
            <p:nvPr/>
          </p:nvSpPr>
          <p:spPr>
            <a:xfrm>
              <a:off x="1183806" y="1387053"/>
              <a:ext cx="856478" cy="273280"/>
            </a:xfrm>
            <a:prstGeom prst="rect">
              <a:avLst/>
            </a:prstGeom>
            <a:noFill/>
          </p:spPr>
          <p:txBody>
            <a:bodyPr wrap="square">
              <a:spAutoFit/>
            </a:bodyPr>
            <a:lstStyle/>
            <a:p>
              <a:r>
                <a:rPr lang="fr-FR" sz="1176" b="1" dirty="0">
                  <a:solidFill>
                    <a:schemeClr val="tx2">
                      <a:lumMod val="50000"/>
                    </a:schemeClr>
                  </a:solidFill>
                </a:rPr>
                <a:t>Task 1</a:t>
              </a:r>
            </a:p>
          </p:txBody>
        </p:sp>
        <p:sp>
          <p:nvSpPr>
            <p:cNvPr id="45" name="Rectangle 44">
              <a:extLst>
                <a:ext uri="{FF2B5EF4-FFF2-40B4-BE49-F238E27FC236}">
                  <a16:creationId xmlns:a16="http://schemas.microsoft.com/office/drawing/2014/main" id="{0F92A459-EF63-4693-A94C-CC7A0B0E5C05}"/>
                </a:ext>
              </a:extLst>
            </p:cNvPr>
            <p:cNvSpPr/>
            <p:nvPr/>
          </p:nvSpPr>
          <p:spPr bwMode="auto">
            <a:xfrm>
              <a:off x="5983874" y="2098248"/>
              <a:ext cx="3006976" cy="35230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8DC2BFCA-FDD9-4D08-B127-5A37C58B7517}"/>
                </a:ext>
              </a:extLst>
            </p:cNvPr>
            <p:cNvSpPr txBox="1"/>
            <p:nvPr/>
          </p:nvSpPr>
          <p:spPr>
            <a:xfrm>
              <a:off x="5983873" y="2098248"/>
              <a:ext cx="856478" cy="273280"/>
            </a:xfrm>
            <a:prstGeom prst="rect">
              <a:avLst/>
            </a:prstGeom>
            <a:noFill/>
          </p:spPr>
          <p:txBody>
            <a:bodyPr wrap="square">
              <a:spAutoFit/>
            </a:bodyPr>
            <a:lstStyle/>
            <a:p>
              <a:r>
                <a:rPr lang="fr-FR" sz="1176" b="1" dirty="0">
                  <a:solidFill>
                    <a:schemeClr val="tx2">
                      <a:lumMod val="50000"/>
                    </a:schemeClr>
                  </a:solidFill>
                </a:rPr>
                <a:t>Task 3</a:t>
              </a:r>
            </a:p>
          </p:txBody>
        </p:sp>
        <p:sp>
          <p:nvSpPr>
            <p:cNvPr id="49" name="TextBox 48">
              <a:extLst>
                <a:ext uri="{FF2B5EF4-FFF2-40B4-BE49-F238E27FC236}">
                  <a16:creationId xmlns:a16="http://schemas.microsoft.com/office/drawing/2014/main" id="{6CA1E775-B6BE-4668-887B-75FB6DE716B9}"/>
                </a:ext>
              </a:extLst>
            </p:cNvPr>
            <p:cNvSpPr txBox="1"/>
            <p:nvPr/>
          </p:nvSpPr>
          <p:spPr>
            <a:xfrm>
              <a:off x="6567453" y="2480189"/>
              <a:ext cx="1297732" cy="248135"/>
            </a:xfrm>
            <a:prstGeom prst="rect">
              <a:avLst/>
            </a:prstGeom>
            <a:noFill/>
          </p:spPr>
          <p:txBody>
            <a:bodyPr wrap="square">
              <a:spAutoFit/>
            </a:bodyPr>
            <a:lstStyle/>
            <a:p>
              <a:r>
                <a:rPr lang="fr-FR" sz="1176" b="1" dirty="0"/>
                <a:t>az104-11-rg0</a:t>
              </a:r>
            </a:p>
          </p:txBody>
        </p:sp>
        <p:sp>
          <p:nvSpPr>
            <p:cNvPr id="51" name="Rectangle 50">
              <a:extLst>
                <a:ext uri="{FF2B5EF4-FFF2-40B4-BE49-F238E27FC236}">
                  <a16:creationId xmlns:a16="http://schemas.microsoft.com/office/drawing/2014/main" id="{FEFF6241-F719-4860-B12F-D41F02FD08D7}"/>
                </a:ext>
              </a:extLst>
            </p:cNvPr>
            <p:cNvSpPr/>
            <p:nvPr/>
          </p:nvSpPr>
          <p:spPr bwMode="auto">
            <a:xfrm>
              <a:off x="6194530" y="2813737"/>
              <a:ext cx="2570365" cy="262384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3" name="Graphic 52">
              <a:extLst>
                <a:ext uri="{FF2B5EF4-FFF2-40B4-BE49-F238E27FC236}">
                  <a16:creationId xmlns:a16="http://schemas.microsoft.com/office/drawing/2014/main" id="{F9D7BBB3-3E60-4525-8E08-3528B7C499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4529" y="2433233"/>
              <a:ext cx="376369" cy="343910"/>
            </a:xfrm>
            <a:prstGeom prst="rect">
              <a:avLst/>
            </a:prstGeom>
          </p:spPr>
        </p:pic>
        <p:pic>
          <p:nvPicPr>
            <p:cNvPr id="55" name="Graphic 54">
              <a:extLst>
                <a:ext uri="{FF2B5EF4-FFF2-40B4-BE49-F238E27FC236}">
                  <a16:creationId xmlns:a16="http://schemas.microsoft.com/office/drawing/2014/main" id="{B3334E70-54B2-41B3-9920-B3573D95C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98048" y="4542287"/>
              <a:ext cx="512966" cy="468727"/>
            </a:xfrm>
            <a:prstGeom prst="rect">
              <a:avLst/>
            </a:prstGeom>
          </p:spPr>
        </p:pic>
        <p:sp>
          <p:nvSpPr>
            <p:cNvPr id="57" name="TextBox 56">
              <a:extLst>
                <a:ext uri="{FF2B5EF4-FFF2-40B4-BE49-F238E27FC236}">
                  <a16:creationId xmlns:a16="http://schemas.microsoft.com/office/drawing/2014/main" id="{F989D08E-CAFE-415D-9893-7ADB2FE87C62}"/>
                </a:ext>
              </a:extLst>
            </p:cNvPr>
            <p:cNvSpPr txBox="1"/>
            <p:nvPr/>
          </p:nvSpPr>
          <p:spPr>
            <a:xfrm>
              <a:off x="6633422" y="5019217"/>
              <a:ext cx="1851248" cy="248135"/>
            </a:xfrm>
            <a:prstGeom prst="rect">
              <a:avLst/>
            </a:prstGeom>
            <a:noFill/>
          </p:spPr>
          <p:txBody>
            <a:bodyPr wrap="square">
              <a:spAutoFit/>
            </a:bodyPr>
            <a:lstStyle/>
            <a:p>
              <a:r>
                <a:rPr lang="en-US" sz="1176" b="1" dirty="0"/>
                <a:t>AutomationAccount</a:t>
              </a:r>
              <a:endParaRPr lang="fr-FR" sz="1176" b="1" dirty="0"/>
            </a:p>
          </p:txBody>
        </p:sp>
        <p:sp>
          <p:nvSpPr>
            <p:cNvPr id="59" name="Rectangle 58">
              <a:extLst>
                <a:ext uri="{FF2B5EF4-FFF2-40B4-BE49-F238E27FC236}">
                  <a16:creationId xmlns:a16="http://schemas.microsoft.com/office/drawing/2014/main" id="{BC1C04B8-FFA1-4D49-B394-D964891C330C}"/>
                </a:ext>
              </a:extLst>
            </p:cNvPr>
            <p:cNvSpPr/>
            <p:nvPr/>
          </p:nvSpPr>
          <p:spPr bwMode="auto">
            <a:xfrm>
              <a:off x="1191676" y="4892703"/>
              <a:ext cx="3524795" cy="1406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a:endParaRPr lang="en-US" sz="2400" b="1" i="0" dirty="0">
                <a:solidFill>
                  <a:srgbClr val="24292E"/>
                </a:solidFill>
                <a:effectLst/>
                <a:latin typeface="-apple-system"/>
              </a:endParaRPr>
            </a:p>
          </p:txBody>
        </p:sp>
        <p:sp>
          <p:nvSpPr>
            <p:cNvPr id="61" name="TextBox 60">
              <a:extLst>
                <a:ext uri="{FF2B5EF4-FFF2-40B4-BE49-F238E27FC236}">
                  <a16:creationId xmlns:a16="http://schemas.microsoft.com/office/drawing/2014/main" id="{901BCAD9-554E-44A5-868B-8454D1614EF8}"/>
                </a:ext>
              </a:extLst>
            </p:cNvPr>
            <p:cNvSpPr txBox="1"/>
            <p:nvPr/>
          </p:nvSpPr>
          <p:spPr>
            <a:xfrm>
              <a:off x="1179369" y="4905647"/>
              <a:ext cx="856478" cy="273280"/>
            </a:xfrm>
            <a:prstGeom prst="rect">
              <a:avLst/>
            </a:prstGeom>
            <a:noFill/>
          </p:spPr>
          <p:txBody>
            <a:bodyPr wrap="square">
              <a:spAutoFit/>
            </a:bodyPr>
            <a:lstStyle/>
            <a:p>
              <a:r>
                <a:rPr lang="fr-FR" sz="1176" b="1" dirty="0">
                  <a:solidFill>
                    <a:schemeClr val="tx2">
                      <a:lumMod val="50000"/>
                    </a:schemeClr>
                  </a:solidFill>
                </a:rPr>
                <a:t>Task 2</a:t>
              </a:r>
            </a:p>
          </p:txBody>
        </p:sp>
        <p:pic>
          <p:nvPicPr>
            <p:cNvPr id="63" name="Graphic 62">
              <a:extLst>
                <a:ext uri="{FF2B5EF4-FFF2-40B4-BE49-F238E27FC236}">
                  <a16:creationId xmlns:a16="http://schemas.microsoft.com/office/drawing/2014/main" id="{06F9DB1C-0A7E-45C0-8C1E-D10E758F8F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816" y="5329069"/>
              <a:ext cx="394858" cy="360805"/>
            </a:xfrm>
            <a:prstGeom prst="rect">
              <a:avLst/>
            </a:prstGeom>
          </p:spPr>
        </p:pic>
        <p:sp>
          <p:nvSpPr>
            <p:cNvPr id="65" name="TextBox 64">
              <a:extLst>
                <a:ext uri="{FF2B5EF4-FFF2-40B4-BE49-F238E27FC236}">
                  <a16:creationId xmlns:a16="http://schemas.microsoft.com/office/drawing/2014/main" id="{31456F5A-335B-41F9-A03D-BE65F80E3DB3}"/>
                </a:ext>
              </a:extLst>
            </p:cNvPr>
            <p:cNvSpPr txBox="1"/>
            <p:nvPr/>
          </p:nvSpPr>
          <p:spPr>
            <a:xfrm>
              <a:off x="2362057" y="5121126"/>
              <a:ext cx="1410375" cy="249712"/>
            </a:xfrm>
            <a:prstGeom prst="rect">
              <a:avLst/>
            </a:prstGeom>
            <a:noFill/>
          </p:spPr>
          <p:txBody>
            <a:bodyPr wrap="square">
              <a:spAutoFit/>
            </a:bodyPr>
            <a:lstStyle/>
            <a:p>
              <a:pPr algn="ctr"/>
              <a:r>
                <a:rPr lang="fr-FR" sz="1176" b="1" dirty="0"/>
                <a:t>CloudShell</a:t>
              </a:r>
            </a:p>
          </p:txBody>
        </p:sp>
        <p:sp>
          <p:nvSpPr>
            <p:cNvPr id="67" name="Rectangle 1">
              <a:extLst>
                <a:ext uri="{FF2B5EF4-FFF2-40B4-BE49-F238E27FC236}">
                  <a16:creationId xmlns:a16="http://schemas.microsoft.com/office/drawing/2014/main" id="{671B3D04-FD99-4189-A5D5-051F2756E97E}"/>
                </a:ext>
              </a:extLst>
            </p:cNvPr>
            <p:cNvSpPr>
              <a:spLocks noChangeArrowheads="1"/>
            </p:cNvSpPr>
            <p:nvPr/>
          </p:nvSpPr>
          <p:spPr bwMode="auto">
            <a:xfrm>
              <a:off x="1299990" y="5922195"/>
              <a:ext cx="184731" cy="11249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id="{5067B523-E0D7-4EB2-AA77-16D6C78EF755}"/>
                </a:ext>
              </a:extLst>
            </p:cNvPr>
            <p:cNvSpPr txBox="1"/>
            <p:nvPr/>
          </p:nvSpPr>
          <p:spPr>
            <a:xfrm>
              <a:off x="1256218" y="5774962"/>
              <a:ext cx="3573715" cy="365604"/>
            </a:xfrm>
            <a:prstGeom prst="rect">
              <a:avLst/>
            </a:prstGeom>
            <a:noFill/>
          </p:spPr>
          <p:txBody>
            <a:bodyPr wrap="square">
              <a:spAutoFit/>
            </a:bodyPr>
            <a:lstStyle/>
            <a:p>
              <a:pPr algn="l"/>
              <a:r>
                <a:rPr lang="en-US" sz="1000" b="1" i="0" dirty="0">
                  <a:solidFill>
                    <a:srgbClr val="24292E"/>
                  </a:solidFill>
                  <a:effectLst/>
                  <a:latin typeface="-apple-system"/>
                </a:rPr>
                <a:t>Register the Microsoft.Insights and Microsoft.AlertsManagement resource providers</a:t>
              </a:r>
            </a:p>
          </p:txBody>
        </p:sp>
        <p:sp>
          <p:nvSpPr>
            <p:cNvPr id="71" name="Rectangle 70">
              <a:extLst>
                <a:ext uri="{FF2B5EF4-FFF2-40B4-BE49-F238E27FC236}">
                  <a16:creationId xmlns:a16="http://schemas.microsoft.com/office/drawing/2014/main" id="{A7CD73B4-F413-42BC-BF17-979490BCA962}"/>
                </a:ext>
              </a:extLst>
            </p:cNvPr>
            <p:cNvSpPr/>
            <p:nvPr/>
          </p:nvSpPr>
          <p:spPr bwMode="auto">
            <a:xfrm>
              <a:off x="6341571" y="3291402"/>
              <a:ext cx="2166394" cy="863099"/>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Graphic 72">
              <a:extLst>
                <a:ext uri="{FF2B5EF4-FFF2-40B4-BE49-F238E27FC236}">
                  <a16:creationId xmlns:a16="http://schemas.microsoft.com/office/drawing/2014/main" id="{905662F7-4AE3-4A47-B39B-C4824CFE18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69334" y="3353198"/>
              <a:ext cx="495851" cy="453088"/>
            </a:xfrm>
            <a:prstGeom prst="rect">
              <a:avLst/>
            </a:prstGeom>
          </p:spPr>
        </p:pic>
        <p:sp>
          <p:nvSpPr>
            <p:cNvPr id="75" name="TextBox 74">
              <a:extLst>
                <a:ext uri="{FF2B5EF4-FFF2-40B4-BE49-F238E27FC236}">
                  <a16:creationId xmlns:a16="http://schemas.microsoft.com/office/drawing/2014/main" id="{45A9CAD0-8E74-4CE9-BA1F-E37FBAE65DC9}"/>
                </a:ext>
              </a:extLst>
            </p:cNvPr>
            <p:cNvSpPr txBox="1"/>
            <p:nvPr/>
          </p:nvSpPr>
          <p:spPr>
            <a:xfrm>
              <a:off x="6582662" y="3824648"/>
              <a:ext cx="2069196" cy="248135"/>
            </a:xfrm>
            <a:prstGeom prst="rect">
              <a:avLst/>
            </a:prstGeom>
            <a:noFill/>
          </p:spPr>
          <p:txBody>
            <a:bodyPr wrap="square">
              <a:spAutoFit/>
            </a:bodyPr>
            <a:lstStyle/>
            <a:p>
              <a:r>
                <a:rPr lang="en-US" sz="1176" b="1" dirty="0"/>
                <a:t>L</a:t>
              </a:r>
              <a:r>
                <a:rPr lang="fr-FR" sz="1176" b="1" dirty="0"/>
                <a:t>ogAnalyticsWorkspace</a:t>
              </a:r>
            </a:p>
          </p:txBody>
        </p:sp>
        <p:sp>
          <p:nvSpPr>
            <p:cNvPr id="77" name="TextBox 76">
              <a:extLst>
                <a:ext uri="{FF2B5EF4-FFF2-40B4-BE49-F238E27FC236}">
                  <a16:creationId xmlns:a16="http://schemas.microsoft.com/office/drawing/2014/main" id="{3E324B92-337E-40A3-8678-AFAF88DF3052}"/>
                </a:ext>
              </a:extLst>
            </p:cNvPr>
            <p:cNvSpPr txBox="1"/>
            <p:nvPr/>
          </p:nvSpPr>
          <p:spPr>
            <a:xfrm>
              <a:off x="6341570" y="3275017"/>
              <a:ext cx="856478" cy="248135"/>
            </a:xfrm>
            <a:prstGeom prst="rect">
              <a:avLst/>
            </a:prstGeom>
            <a:noFill/>
          </p:spPr>
          <p:txBody>
            <a:bodyPr wrap="square">
              <a:spAutoFit/>
            </a:bodyPr>
            <a:lstStyle/>
            <a:p>
              <a:r>
                <a:rPr lang="fr-FR" sz="1176" b="1" dirty="0">
                  <a:solidFill>
                    <a:srgbClr val="0070C0"/>
                  </a:solidFill>
                </a:rPr>
                <a:t>Task7</a:t>
              </a:r>
            </a:p>
          </p:txBody>
        </p:sp>
        <p:sp>
          <p:nvSpPr>
            <p:cNvPr id="79" name="Rectangle 78">
              <a:extLst>
                <a:ext uri="{FF2B5EF4-FFF2-40B4-BE49-F238E27FC236}">
                  <a16:creationId xmlns:a16="http://schemas.microsoft.com/office/drawing/2014/main" id="{0E0FC97F-8D11-421A-8A10-A759ADE85A6C}"/>
                </a:ext>
              </a:extLst>
            </p:cNvPr>
            <p:cNvSpPr/>
            <p:nvPr/>
          </p:nvSpPr>
          <p:spPr bwMode="auto">
            <a:xfrm>
              <a:off x="9310396" y="2568417"/>
              <a:ext cx="1806252" cy="20700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1" name="TextBox 80">
              <a:extLst>
                <a:ext uri="{FF2B5EF4-FFF2-40B4-BE49-F238E27FC236}">
                  <a16:creationId xmlns:a16="http://schemas.microsoft.com/office/drawing/2014/main" id="{4D58AC6C-D79A-45BB-AED8-C5231201D5E9}"/>
                </a:ext>
              </a:extLst>
            </p:cNvPr>
            <p:cNvSpPr txBox="1"/>
            <p:nvPr/>
          </p:nvSpPr>
          <p:spPr>
            <a:xfrm>
              <a:off x="9308624" y="2609189"/>
              <a:ext cx="856478" cy="273280"/>
            </a:xfrm>
            <a:prstGeom prst="rect">
              <a:avLst/>
            </a:prstGeom>
            <a:noFill/>
          </p:spPr>
          <p:txBody>
            <a:bodyPr wrap="square">
              <a:spAutoFit/>
            </a:bodyPr>
            <a:lstStyle/>
            <a:p>
              <a:r>
                <a:rPr lang="fr-FR" sz="1176" b="1" dirty="0">
                  <a:solidFill>
                    <a:schemeClr val="tx2">
                      <a:lumMod val="50000"/>
                    </a:schemeClr>
                  </a:solidFill>
                </a:rPr>
                <a:t>Task 6</a:t>
              </a:r>
            </a:p>
          </p:txBody>
        </p:sp>
        <p:pic>
          <p:nvPicPr>
            <p:cNvPr id="83" name="Graphic 82">
              <a:extLst>
                <a:ext uri="{FF2B5EF4-FFF2-40B4-BE49-F238E27FC236}">
                  <a16:creationId xmlns:a16="http://schemas.microsoft.com/office/drawing/2014/main" id="{40E8B3B3-0B55-46E9-ABCB-B93C2C1811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97496" y="2817554"/>
              <a:ext cx="390194" cy="356543"/>
            </a:xfrm>
            <a:prstGeom prst="rect">
              <a:avLst/>
            </a:prstGeom>
          </p:spPr>
        </p:pic>
        <p:sp>
          <p:nvSpPr>
            <p:cNvPr id="85" name="TextBox 84">
              <a:extLst>
                <a:ext uri="{FF2B5EF4-FFF2-40B4-BE49-F238E27FC236}">
                  <a16:creationId xmlns:a16="http://schemas.microsoft.com/office/drawing/2014/main" id="{C74CC986-7D8C-4A25-861D-BCB1C352245D}"/>
                </a:ext>
              </a:extLst>
            </p:cNvPr>
            <p:cNvSpPr txBox="1"/>
            <p:nvPr/>
          </p:nvSpPr>
          <p:spPr>
            <a:xfrm>
              <a:off x="9628294" y="3205368"/>
              <a:ext cx="1297732" cy="248135"/>
            </a:xfrm>
            <a:prstGeom prst="rect">
              <a:avLst/>
            </a:prstGeom>
            <a:noFill/>
          </p:spPr>
          <p:txBody>
            <a:bodyPr wrap="square">
              <a:spAutoFit/>
            </a:bodyPr>
            <a:lstStyle/>
            <a:p>
              <a:r>
                <a:rPr lang="fr-FR" sz="1176" b="1" dirty="0"/>
                <a:t>Azure Monitor</a:t>
              </a:r>
            </a:p>
          </p:txBody>
        </p:sp>
        <p:pic>
          <p:nvPicPr>
            <p:cNvPr id="87" name="Graphic 86">
              <a:extLst>
                <a:ext uri="{FF2B5EF4-FFF2-40B4-BE49-F238E27FC236}">
                  <a16:creationId xmlns:a16="http://schemas.microsoft.com/office/drawing/2014/main" id="{F601AC18-78C5-47B8-8AB6-760B7873BF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65070" y="4000417"/>
              <a:ext cx="288031" cy="263191"/>
            </a:xfrm>
            <a:prstGeom prst="rect">
              <a:avLst/>
            </a:prstGeom>
          </p:spPr>
        </p:pic>
        <p:sp>
          <p:nvSpPr>
            <p:cNvPr id="89" name="TextBox 88">
              <a:extLst>
                <a:ext uri="{FF2B5EF4-FFF2-40B4-BE49-F238E27FC236}">
                  <a16:creationId xmlns:a16="http://schemas.microsoft.com/office/drawing/2014/main" id="{03E643B8-7692-4A0A-A39F-A424B8491950}"/>
                </a:ext>
              </a:extLst>
            </p:cNvPr>
            <p:cNvSpPr txBox="1"/>
            <p:nvPr/>
          </p:nvSpPr>
          <p:spPr>
            <a:xfrm>
              <a:off x="9594358" y="4263608"/>
              <a:ext cx="1297732" cy="249712"/>
            </a:xfrm>
            <a:prstGeom prst="rect">
              <a:avLst/>
            </a:prstGeom>
            <a:noFill/>
          </p:spPr>
          <p:txBody>
            <a:bodyPr wrap="square">
              <a:spAutoFit/>
            </a:bodyPr>
            <a:lstStyle/>
            <a:p>
              <a:r>
                <a:rPr lang="fr-FR" sz="1176" b="1" dirty="0"/>
                <a:t>New alert rule</a:t>
              </a:r>
            </a:p>
          </p:txBody>
        </p:sp>
        <p:cxnSp>
          <p:nvCxnSpPr>
            <p:cNvPr id="91" name="Straight Arrow Connector 90">
              <a:extLst>
                <a:ext uri="{FF2B5EF4-FFF2-40B4-BE49-F238E27FC236}">
                  <a16:creationId xmlns:a16="http://schemas.microsoft.com/office/drawing/2014/main" id="{72B0E1DD-BD61-4786-B980-A3DDC3C06808}"/>
                </a:ext>
              </a:extLst>
            </p:cNvPr>
            <p:cNvCxnSpPr>
              <a:cxnSpLocks/>
            </p:cNvCxnSpPr>
            <p:nvPr/>
          </p:nvCxnSpPr>
          <p:spPr>
            <a:xfrm>
              <a:off x="10199594" y="3390599"/>
              <a:ext cx="0" cy="5813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75749D2-7236-4930-A055-83940D5AE734}"/>
                </a:ext>
              </a:extLst>
            </p:cNvPr>
            <p:cNvSpPr/>
            <p:nvPr/>
          </p:nvSpPr>
          <p:spPr bwMode="auto">
            <a:xfrm>
              <a:off x="2428408" y="2997260"/>
              <a:ext cx="1993475" cy="123595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B095A8CE-D0CF-4414-B9CB-3B3B83ADC484}"/>
                </a:ext>
              </a:extLst>
            </p:cNvPr>
            <p:cNvSpPr txBox="1"/>
            <p:nvPr/>
          </p:nvSpPr>
          <p:spPr>
            <a:xfrm>
              <a:off x="2776741" y="3741723"/>
              <a:ext cx="1322180" cy="578980"/>
            </a:xfrm>
            <a:prstGeom prst="rect">
              <a:avLst/>
            </a:prstGeom>
            <a:noFill/>
          </p:spPr>
          <p:txBody>
            <a:bodyPr wrap="square">
              <a:spAutoFit/>
            </a:bodyPr>
            <a:lstStyle/>
            <a:p>
              <a:pPr algn="ctr"/>
              <a:r>
                <a:rPr lang="fr-FR" sz="1176" b="1" dirty="0"/>
                <a:t>az104-11-vm0</a:t>
              </a:r>
            </a:p>
            <a:p>
              <a:pPr algn="ctr"/>
              <a:r>
                <a:rPr lang="fr-FR" sz="1176" dirty="0"/>
                <a:t>10.0.0.4</a:t>
              </a:r>
            </a:p>
            <a:p>
              <a:pPr algn="ctr"/>
              <a:endParaRPr lang="fr-FR" sz="1176" b="1" dirty="0"/>
            </a:p>
          </p:txBody>
        </p:sp>
        <p:pic>
          <p:nvPicPr>
            <p:cNvPr id="97" name="Graphic 96">
              <a:extLst>
                <a:ext uri="{FF2B5EF4-FFF2-40B4-BE49-F238E27FC236}">
                  <a16:creationId xmlns:a16="http://schemas.microsoft.com/office/drawing/2014/main" id="{4358472A-78E7-49BE-8D3E-9C08B920D36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92599" y="3283735"/>
              <a:ext cx="490463" cy="448165"/>
            </a:xfrm>
            <a:prstGeom prst="rect">
              <a:avLst/>
            </a:prstGeom>
          </p:spPr>
        </p:pic>
        <p:sp>
          <p:nvSpPr>
            <p:cNvPr id="99" name="TextBox 98">
              <a:extLst>
                <a:ext uri="{FF2B5EF4-FFF2-40B4-BE49-F238E27FC236}">
                  <a16:creationId xmlns:a16="http://schemas.microsoft.com/office/drawing/2014/main" id="{CD555457-6743-4CB8-BBCB-AE111F3E88E5}"/>
                </a:ext>
              </a:extLst>
            </p:cNvPr>
            <p:cNvSpPr txBox="1"/>
            <p:nvPr/>
          </p:nvSpPr>
          <p:spPr>
            <a:xfrm>
              <a:off x="2408195" y="2982088"/>
              <a:ext cx="1232851" cy="273280"/>
            </a:xfrm>
            <a:prstGeom prst="rect">
              <a:avLst/>
            </a:prstGeom>
            <a:noFill/>
          </p:spPr>
          <p:txBody>
            <a:bodyPr wrap="square">
              <a:spAutoFit/>
            </a:bodyPr>
            <a:lstStyle/>
            <a:p>
              <a:r>
                <a:rPr lang="fr-FR" sz="1176" b="1" dirty="0">
                  <a:solidFill>
                    <a:schemeClr val="tx2">
                      <a:lumMod val="50000"/>
                    </a:schemeClr>
                  </a:solidFill>
                </a:rPr>
                <a:t>Task 4, Task 5</a:t>
              </a:r>
            </a:p>
          </p:txBody>
        </p:sp>
      </p:grpSp>
    </p:spTree>
    <p:extLst>
      <p:ext uri="{BB962C8B-B14F-4D97-AF65-F5344CB8AC3E}">
        <p14:creationId xmlns:p14="http://schemas.microsoft.com/office/powerpoint/2010/main" val="41375261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7740A-BEC2-413A-A8AC-E348170AE49A}"/>
              </a:ext>
            </a:extLst>
          </p:cNvPr>
          <p:cNvSpPr>
            <a:spLocks noGrp="1"/>
          </p:cNvSpPr>
          <p:nvPr>
            <p:ph type="title"/>
          </p:nvPr>
        </p:nvSpPr>
        <p:spPr>
          <a:xfrm>
            <a:off x="465139" y="2881710"/>
            <a:ext cx="2506662" cy="1231106"/>
          </a:xfrm>
        </p:spPr>
        <p:txBody>
          <a:bodyPr/>
          <a:lstStyle/>
          <a:p>
            <a:r>
              <a:rPr lang="en-US" dirty="0"/>
              <a:t>Administer Monitoring Introduction</a:t>
            </a:r>
          </a:p>
        </p:txBody>
      </p:sp>
      <p:sp>
        <p:nvSpPr>
          <p:cNvPr id="26" name="TextBox 25">
            <a:extLst>
              <a:ext uri="{FF2B5EF4-FFF2-40B4-BE49-F238E27FC236}">
                <a16:creationId xmlns:a16="http://schemas.microsoft.com/office/drawing/2014/main" id="{75055C2C-D7C0-45CF-8740-EBEEE37322AE}"/>
              </a:ext>
            </a:extLst>
          </p:cNvPr>
          <p:cNvSpPr txBox="1"/>
          <p:nvPr/>
        </p:nvSpPr>
        <p:spPr>
          <a:xfrm>
            <a:off x="4390149" y="563349"/>
            <a:ext cx="5147226" cy="2110131"/>
          </a:xfrm>
          <a:prstGeom prst="rect">
            <a:avLst/>
          </a:prstGeom>
          <a:noFill/>
        </p:spPr>
        <p:txBody>
          <a:bodyPr wrap="square" lIns="0" tIns="0" rIns="0" bIns="0" rtlCol="0" anchor="ctr">
            <a:noAutofit/>
          </a:bodyPr>
          <a:lstStyle/>
          <a:p>
            <a:pPr>
              <a:lnSpc>
                <a:spcPct val="150000"/>
              </a:lnSpc>
              <a:spcBef>
                <a:spcPct val="0"/>
              </a:spcBef>
              <a:spcAft>
                <a:spcPct val="35000"/>
              </a:spcAft>
            </a:pPr>
            <a:r>
              <a:rPr lang="en-US" sz="2000" dirty="0"/>
              <a:t>Configure Azure Monitor</a:t>
            </a:r>
          </a:p>
          <a:p>
            <a:pPr>
              <a:lnSpc>
                <a:spcPct val="150000"/>
              </a:lnSpc>
              <a:spcBef>
                <a:spcPct val="0"/>
              </a:spcBef>
              <a:spcAft>
                <a:spcPct val="35000"/>
              </a:spcAft>
            </a:pPr>
            <a:r>
              <a:rPr lang="en-US" sz="2000" dirty="0"/>
              <a:t>Configure Azure Alerts</a:t>
            </a:r>
          </a:p>
          <a:p>
            <a:pPr>
              <a:lnSpc>
                <a:spcPct val="150000"/>
              </a:lnSpc>
              <a:spcBef>
                <a:spcPct val="0"/>
              </a:spcBef>
              <a:spcAft>
                <a:spcPct val="35000"/>
              </a:spcAft>
            </a:pPr>
            <a:r>
              <a:rPr lang="en-US" sz="2000" dirty="0"/>
              <a:t>Configure Log Analytics</a:t>
            </a:r>
          </a:p>
          <a:p>
            <a:pPr>
              <a:lnSpc>
                <a:spcPct val="150000"/>
              </a:lnSpc>
              <a:spcBef>
                <a:spcPct val="0"/>
              </a:spcBef>
              <a:spcAft>
                <a:spcPct val="35000"/>
              </a:spcAft>
            </a:pPr>
            <a:r>
              <a:rPr lang="en-US" sz="2000" dirty="0"/>
              <a:t>Lab 11 – Implement Monitoring</a:t>
            </a:r>
          </a:p>
        </p:txBody>
      </p:sp>
      <p:grpSp>
        <p:nvGrpSpPr>
          <p:cNvPr id="2" name="Group 1">
            <a:extLst>
              <a:ext uri="{FF2B5EF4-FFF2-40B4-BE49-F238E27FC236}">
                <a16:creationId xmlns:a16="http://schemas.microsoft.com/office/drawing/2014/main" id="{B652BDED-4CB9-4AE4-9F25-F3352B16F772}"/>
              </a:ext>
              <a:ext uri="{C183D7F6-B498-43B3-948B-1728B52AA6E4}">
                <adec:decorative xmlns:adec="http://schemas.microsoft.com/office/drawing/2017/decorative" val="1"/>
              </a:ext>
            </a:extLst>
          </p:cNvPr>
          <p:cNvGrpSpPr/>
          <p:nvPr/>
        </p:nvGrpSpPr>
        <p:grpSpPr>
          <a:xfrm>
            <a:off x="3637503" y="563349"/>
            <a:ext cx="604597" cy="2240141"/>
            <a:chOff x="3607979" y="563349"/>
            <a:chExt cx="634121" cy="2755198"/>
          </a:xfrm>
        </p:grpSpPr>
        <p:pic>
          <p:nvPicPr>
            <p:cNvPr id="24" name="Picture 23">
              <a:extLst>
                <a:ext uri="{FF2B5EF4-FFF2-40B4-BE49-F238E27FC236}">
                  <a16:creationId xmlns:a16="http://schemas.microsoft.com/office/drawing/2014/main" id="{44807F47-6870-4FC2-BC3A-8C4AFA369B2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07980" y="563349"/>
              <a:ext cx="627767" cy="590799"/>
            </a:xfrm>
            <a:prstGeom prst="rect">
              <a:avLst/>
            </a:prstGeom>
          </p:spPr>
        </p:pic>
        <p:pic>
          <p:nvPicPr>
            <p:cNvPr id="28" name="Picture 27">
              <a:extLst>
                <a:ext uri="{FF2B5EF4-FFF2-40B4-BE49-F238E27FC236}">
                  <a16:creationId xmlns:a16="http://schemas.microsoft.com/office/drawing/2014/main" id="{EE5B4B91-0165-4793-8228-01894CC4C94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4333" y="1267974"/>
              <a:ext cx="627767" cy="590799"/>
            </a:xfrm>
            <a:prstGeom prst="rect">
              <a:avLst/>
            </a:prstGeom>
          </p:spPr>
        </p:pic>
        <p:pic>
          <p:nvPicPr>
            <p:cNvPr id="32" name="Picture 31">
              <a:extLst>
                <a:ext uri="{FF2B5EF4-FFF2-40B4-BE49-F238E27FC236}">
                  <a16:creationId xmlns:a16="http://schemas.microsoft.com/office/drawing/2014/main" id="{581BFB40-481B-4342-8C40-857BB171DE8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07981" y="1997861"/>
              <a:ext cx="627767" cy="590799"/>
            </a:xfrm>
            <a:prstGeom prst="rect">
              <a:avLst/>
            </a:prstGeom>
          </p:spPr>
        </p:pic>
        <p:grpSp>
          <p:nvGrpSpPr>
            <p:cNvPr id="4" name="Group 3">
              <a:extLst>
                <a:ext uri="{FF2B5EF4-FFF2-40B4-BE49-F238E27FC236}">
                  <a16:creationId xmlns:a16="http://schemas.microsoft.com/office/drawing/2014/main" id="{14013EE6-1B62-4ADC-B6B2-C6FC5FA7D8E0}"/>
                </a:ext>
              </a:extLst>
            </p:cNvPr>
            <p:cNvGrpSpPr/>
            <p:nvPr/>
          </p:nvGrpSpPr>
          <p:grpSpPr>
            <a:xfrm>
              <a:off x="3607979" y="2727748"/>
              <a:ext cx="627767" cy="590799"/>
              <a:chOff x="433389" y="5770947"/>
              <a:chExt cx="627767" cy="590799"/>
            </a:xfrm>
          </p:grpSpPr>
          <p:pic>
            <p:nvPicPr>
              <p:cNvPr id="45" name="Picture 44">
                <a:extLst>
                  <a:ext uri="{FF2B5EF4-FFF2-40B4-BE49-F238E27FC236}">
                    <a16:creationId xmlns:a16="http://schemas.microsoft.com/office/drawing/2014/main" id="{7358ED7F-A339-4D38-A9FC-4E411A23D1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770947"/>
                <a:ext cx="627767" cy="590799"/>
              </a:xfrm>
              <a:prstGeom prst="rect">
                <a:avLst/>
              </a:prstGeom>
            </p:spPr>
          </p:pic>
          <p:pic>
            <p:nvPicPr>
              <p:cNvPr id="47" name="Picture 46" descr="Icon of a lab flask">
                <a:extLst>
                  <a:ext uri="{FF2B5EF4-FFF2-40B4-BE49-F238E27FC236}">
                    <a16:creationId xmlns:a16="http://schemas.microsoft.com/office/drawing/2014/main" id="{46B7E29F-03F0-4299-B6A9-13C9B544CC7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3843" y="5924784"/>
                <a:ext cx="206859" cy="283126"/>
              </a:xfrm>
              <a:prstGeom prst="rect">
                <a:avLst/>
              </a:prstGeom>
            </p:spPr>
          </p:pic>
        </p:grpSp>
        <p:pic>
          <p:nvPicPr>
            <p:cNvPr id="10" name="Graphic 9">
              <a:extLst>
                <a:ext uri="{FF2B5EF4-FFF2-40B4-BE49-F238E27FC236}">
                  <a16:creationId xmlns:a16="http://schemas.microsoft.com/office/drawing/2014/main" id="{AAE731AE-DE94-45FC-9004-5D587058FC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2383" y="696891"/>
              <a:ext cx="342780" cy="342780"/>
            </a:xfrm>
            <a:prstGeom prst="rect">
              <a:avLst/>
            </a:prstGeom>
          </p:spPr>
        </p:pic>
        <p:pic>
          <p:nvPicPr>
            <p:cNvPr id="13" name="Graphic 12">
              <a:extLst>
                <a:ext uri="{FF2B5EF4-FFF2-40B4-BE49-F238E27FC236}">
                  <a16:creationId xmlns:a16="http://schemas.microsoft.com/office/drawing/2014/main" id="{9D81AAB0-C704-4E65-A082-13C3270545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1494" y="1412769"/>
              <a:ext cx="313444" cy="313444"/>
            </a:xfrm>
            <a:prstGeom prst="rect">
              <a:avLst/>
            </a:prstGeom>
          </p:spPr>
        </p:pic>
        <p:pic>
          <p:nvPicPr>
            <p:cNvPr id="17" name="Graphic 16">
              <a:extLst>
                <a:ext uri="{FF2B5EF4-FFF2-40B4-BE49-F238E27FC236}">
                  <a16:creationId xmlns:a16="http://schemas.microsoft.com/office/drawing/2014/main" id="{008CA27D-893B-46D2-B115-93DBFE51B2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62383" y="2078628"/>
              <a:ext cx="368522" cy="368522"/>
            </a:xfrm>
            <a:prstGeom prst="rect">
              <a:avLst/>
            </a:prstGeom>
          </p:spPr>
        </p:pic>
      </p:gr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0980-BE18-42C3-A74D-4012B78D248B}"/>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68E620EF-D948-4D78-841C-D049C95F5C8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615" y="2735155"/>
            <a:ext cx="1524213" cy="1524213"/>
          </a:xfrm>
          <a:prstGeom prst="rect">
            <a:avLst/>
          </a:prstGeom>
        </p:spPr>
      </p:pic>
    </p:spTree>
    <p:extLst>
      <p:ext uri="{BB962C8B-B14F-4D97-AF65-F5344CB8AC3E}">
        <p14:creationId xmlns:p14="http://schemas.microsoft.com/office/powerpoint/2010/main" val="33226314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1064" y="630024"/>
            <a:ext cx="11569646" cy="411162"/>
          </a:xfrm>
        </p:spPr>
        <p:txBody>
          <a:bodyPr/>
          <a:lstStyle/>
          <a:p>
            <a:pPr algn="l"/>
            <a:r>
              <a:rPr lang="en-GB" b="1" i="0" dirty="0">
                <a:solidFill>
                  <a:srgbClr val="171717"/>
                </a:solidFill>
                <a:effectLst/>
                <a:latin typeface="Segoe UI" panose="020B0502040204020203" pitchFamily="34" charset="0"/>
              </a:rPr>
              <a:t>Default Azure Active Directory Logs</a:t>
            </a:r>
          </a:p>
        </p:txBody>
      </p:sp>
      <p:pic>
        <p:nvPicPr>
          <p:cNvPr id="24" name="Picture 23">
            <a:extLst>
              <a:ext uri="{FF2B5EF4-FFF2-40B4-BE49-F238E27FC236}">
                <a16:creationId xmlns:a16="http://schemas.microsoft.com/office/drawing/2014/main" id="{DB33AFD7-6A35-0EF7-2D3F-541107FB21E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34610" y="2948131"/>
            <a:ext cx="7566315" cy="1279670"/>
          </a:xfrm>
          <a:prstGeom prst="rect">
            <a:avLst/>
          </a:prstGeom>
        </p:spPr>
      </p:pic>
      <p:pic>
        <p:nvPicPr>
          <p:cNvPr id="16" name="Picture 15">
            <a:extLst>
              <a:ext uri="{FF2B5EF4-FFF2-40B4-BE49-F238E27FC236}">
                <a16:creationId xmlns:a16="http://schemas.microsoft.com/office/drawing/2014/main" id="{249C57E0-3A02-B56F-E829-50701A29F31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34610" y="1319483"/>
            <a:ext cx="7566315" cy="1638375"/>
          </a:xfrm>
          <a:prstGeom prst="rect">
            <a:avLst/>
          </a:prstGeom>
        </p:spPr>
      </p:pic>
      <p:sp>
        <p:nvSpPr>
          <p:cNvPr id="8" name="Freeform: Shape 7">
            <a:extLst>
              <a:ext uri="{FF2B5EF4-FFF2-40B4-BE49-F238E27FC236}">
                <a16:creationId xmlns:a16="http://schemas.microsoft.com/office/drawing/2014/main" id="{9978F8C0-2CB7-4B42-82F9-B972BE4BB5D6}"/>
              </a:ext>
            </a:extLst>
          </p:cNvPr>
          <p:cNvSpPr/>
          <p:nvPr/>
        </p:nvSpPr>
        <p:spPr>
          <a:xfrm>
            <a:off x="427859"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4C4C51"/>
                </a:solidFill>
                <a:latin typeface="Segoe UI" panose="020B0502040204020203" pitchFamily="34" charset="0"/>
              </a:rPr>
              <a:t>Features of Azure Monitor that are automatically enabled such as collection of standard metrics and activity logs are provided at </a:t>
            </a:r>
            <a:r>
              <a:rPr lang="en-GB" sz="2040" b="1" u="sng" dirty="0">
                <a:solidFill>
                  <a:srgbClr val="4C4C51"/>
                </a:solidFill>
                <a:latin typeface="Segoe UI" panose="020B0502040204020203" pitchFamily="34" charset="0"/>
              </a:rPr>
              <a:t>no cost</a:t>
            </a:r>
            <a:r>
              <a:rPr lang="en-GB" sz="2040" dirty="0">
                <a:solidFill>
                  <a:srgbClr val="4C4C51"/>
                </a:solidFill>
                <a:latin typeface="Segoe UI" panose="020B0502040204020203" pitchFamily="34" charset="0"/>
              </a:rPr>
              <a:t>.</a:t>
            </a:r>
            <a:endParaRPr lang="en-US" sz="2000" dirty="0">
              <a:solidFill>
                <a:schemeClr val="tx1"/>
              </a:solidFill>
            </a:endParaRPr>
          </a:p>
        </p:txBody>
      </p:sp>
      <p:sp>
        <p:nvSpPr>
          <p:cNvPr id="9" name="Freeform: Shape 8">
            <a:extLst>
              <a:ext uri="{FF2B5EF4-FFF2-40B4-BE49-F238E27FC236}">
                <a16:creationId xmlns:a16="http://schemas.microsoft.com/office/drawing/2014/main" id="{71814961-604C-4D8D-9599-0E4283B0E9C0}"/>
              </a:ext>
            </a:extLst>
          </p:cNvPr>
          <p:cNvSpPr/>
          <p:nvPr/>
        </p:nvSpPr>
        <p:spPr>
          <a:xfrm>
            <a:off x="4338422"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For more functionality such as longer retention, you should route the entries to another location based on your needs.</a:t>
            </a:r>
            <a:endParaRPr lang="en-US" sz="2000" dirty="0">
              <a:solidFill>
                <a:schemeClr val="tx1"/>
              </a:solidFill>
            </a:endParaRPr>
          </a:p>
        </p:txBody>
      </p:sp>
      <p:sp>
        <p:nvSpPr>
          <p:cNvPr id="10" name="Freeform: Shape 9">
            <a:extLst>
              <a:ext uri="{FF2B5EF4-FFF2-40B4-BE49-F238E27FC236}">
                <a16:creationId xmlns:a16="http://schemas.microsoft.com/office/drawing/2014/main" id="{76434EC5-74B4-44D5-8719-9C60CC53378D}"/>
              </a:ext>
            </a:extLst>
          </p:cNvPr>
          <p:cNvSpPr/>
          <p:nvPr/>
        </p:nvSpPr>
        <p:spPr>
          <a:xfrm>
            <a:off x="8248985" y="4531132"/>
            <a:ext cx="3748521" cy="183020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Entries in the Activity Log are system generated and cannot be changed or deleted.</a:t>
            </a:r>
            <a:endParaRPr lang="en-US" sz="2000" dirty="0">
              <a:solidFill>
                <a:schemeClr val="tx1"/>
              </a:solidFill>
            </a:endParaRPr>
          </a:p>
        </p:txBody>
      </p:sp>
      <p:sp>
        <p:nvSpPr>
          <p:cNvPr id="20" name="TextBox 19">
            <a:extLst>
              <a:ext uri="{FF2B5EF4-FFF2-40B4-BE49-F238E27FC236}">
                <a16:creationId xmlns:a16="http://schemas.microsoft.com/office/drawing/2014/main" id="{6CCBEF26-A769-46B4-89E9-078AA2009BB1}"/>
              </a:ext>
              <a:ext uri="{C183D7F6-B498-43B3-948B-1728B52AA6E4}">
                <adec:decorative xmlns:adec="http://schemas.microsoft.com/office/drawing/2017/decorative" val="1"/>
              </a:ext>
            </a:extLst>
          </p:cNvPr>
          <p:cNvSpPr txBox="1"/>
          <p:nvPr/>
        </p:nvSpPr>
        <p:spPr>
          <a:xfrm>
            <a:off x="814553" y="1656168"/>
            <a:ext cx="2139572" cy="414353"/>
          </a:xfrm>
          <a:prstGeom prst="rect">
            <a:avLst/>
          </a:prstGeom>
          <a:noFill/>
        </p:spPr>
        <p:txBody>
          <a:bodyPr wrap="square" rtlCol="0">
            <a:spAutoFit/>
          </a:bodyPr>
          <a:lstStyle/>
          <a:p>
            <a:r>
              <a:rPr lang="en-US" sz="2040" dirty="0">
                <a:latin typeface="Segoe UI" panose="020B0502040204020203" pitchFamily="34" charset="0"/>
                <a:cs typeface="Segoe UI" panose="020B0502040204020203" pitchFamily="34" charset="0"/>
              </a:rPr>
              <a:t>Activity Reports</a:t>
            </a:r>
            <a:endParaRPr lang="en-GB" sz="2040" dirty="0">
              <a:latin typeface="Segoe UI" panose="020B050204020402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3BF77937-155B-465E-7818-970BB0991610}"/>
              </a:ext>
              <a:ext uri="{C183D7F6-B498-43B3-948B-1728B52AA6E4}">
                <adec:decorative xmlns:adec="http://schemas.microsoft.com/office/drawing/2017/decorative" val="1"/>
              </a:ext>
            </a:extLst>
          </p:cNvPr>
          <p:cNvSpPr txBox="1"/>
          <p:nvPr/>
        </p:nvSpPr>
        <p:spPr>
          <a:xfrm>
            <a:off x="814554" y="3497262"/>
            <a:ext cx="2022716" cy="414353"/>
          </a:xfrm>
          <a:prstGeom prst="rect">
            <a:avLst/>
          </a:prstGeom>
          <a:noFill/>
        </p:spPr>
        <p:txBody>
          <a:bodyPr wrap="none" rtlCol="0">
            <a:spAutoFit/>
          </a:bodyPr>
          <a:lstStyle/>
          <a:p>
            <a:r>
              <a:rPr lang="en-US" sz="2040" dirty="0">
                <a:latin typeface="Segoe UI" panose="020B0502040204020203" pitchFamily="34" charset="0"/>
                <a:cs typeface="Segoe UI" panose="020B0502040204020203" pitchFamily="34" charset="0"/>
              </a:rPr>
              <a:t>Security Signals</a:t>
            </a:r>
            <a:endParaRPr lang="en-GB" sz="204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72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1064" y="630024"/>
            <a:ext cx="11569646" cy="411162"/>
          </a:xfrm>
        </p:spPr>
        <p:txBody>
          <a:bodyPr/>
          <a:lstStyle/>
          <a:p>
            <a:pPr algn="l"/>
            <a:r>
              <a:rPr lang="en-GB" b="1" i="0" dirty="0">
                <a:solidFill>
                  <a:srgbClr val="171717"/>
                </a:solidFill>
                <a:effectLst/>
                <a:latin typeface="Segoe UI" panose="020B0502040204020203" pitchFamily="34" charset="0"/>
              </a:rPr>
              <a:t>Default Subscription Logs</a:t>
            </a:r>
          </a:p>
        </p:txBody>
      </p:sp>
      <p:sp>
        <p:nvSpPr>
          <p:cNvPr id="8" name="Freeform: Shape 7">
            <a:extLst>
              <a:ext uri="{FF2B5EF4-FFF2-40B4-BE49-F238E27FC236}">
                <a16:creationId xmlns:a16="http://schemas.microsoft.com/office/drawing/2014/main" id="{9978F8C0-2CB7-4B42-82F9-B972BE4BB5D6}"/>
              </a:ext>
            </a:extLst>
          </p:cNvPr>
          <p:cNvSpPr/>
          <p:nvPr/>
        </p:nvSpPr>
        <p:spPr>
          <a:xfrm>
            <a:off x="427859"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Activity log events are retained in Azure for </a:t>
            </a:r>
            <a:r>
              <a:rPr lang="en-GB" sz="2040" b="1" dirty="0">
                <a:solidFill>
                  <a:srgbClr val="171717"/>
                </a:solidFill>
                <a:latin typeface="Segoe UI" panose="020B0502040204020203" pitchFamily="34" charset="0"/>
              </a:rPr>
              <a:t>90 days</a:t>
            </a:r>
            <a:r>
              <a:rPr lang="en-GB" sz="2040" dirty="0">
                <a:solidFill>
                  <a:srgbClr val="171717"/>
                </a:solidFill>
                <a:latin typeface="Segoe UI" panose="020B0502040204020203" pitchFamily="34" charset="0"/>
              </a:rPr>
              <a:t> and then deleted</a:t>
            </a:r>
            <a:endParaRPr lang="en-US" sz="2040" dirty="0">
              <a:solidFill>
                <a:schemeClr val="tx1"/>
              </a:solidFill>
              <a:latin typeface="Segoe UI" panose="020B0502040204020203" pitchFamily="34" charset="0"/>
              <a:cs typeface="Segoe UI" panose="020B0502040204020203" pitchFamily="34" charset="0"/>
            </a:endParaRPr>
          </a:p>
        </p:txBody>
      </p:sp>
      <p:sp>
        <p:nvSpPr>
          <p:cNvPr id="9" name="Freeform: Shape 8">
            <a:extLst>
              <a:ext uri="{FF2B5EF4-FFF2-40B4-BE49-F238E27FC236}">
                <a16:creationId xmlns:a16="http://schemas.microsoft.com/office/drawing/2014/main" id="{71814961-604C-4D8D-9599-0E4283B0E9C0}"/>
              </a:ext>
            </a:extLst>
          </p:cNvPr>
          <p:cNvSpPr/>
          <p:nvPr/>
        </p:nvSpPr>
        <p:spPr>
          <a:xfrm>
            <a:off x="4338422"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There's </a:t>
            </a:r>
            <a:r>
              <a:rPr lang="en-GB" sz="2040" b="1" dirty="0">
                <a:solidFill>
                  <a:srgbClr val="171717"/>
                </a:solidFill>
                <a:latin typeface="Segoe UI" panose="020B0502040204020203" pitchFamily="34" charset="0"/>
              </a:rPr>
              <a:t>no charge</a:t>
            </a:r>
            <a:r>
              <a:rPr lang="en-GB" sz="2040" dirty="0">
                <a:solidFill>
                  <a:srgbClr val="171717"/>
                </a:solidFill>
                <a:latin typeface="Segoe UI" panose="020B0502040204020203" pitchFamily="34" charset="0"/>
              </a:rPr>
              <a:t> for entries during this time regardless of volume</a:t>
            </a:r>
            <a:endParaRPr lang="en-US" sz="2000" dirty="0">
              <a:solidFill>
                <a:schemeClr val="tx1"/>
              </a:solidFill>
            </a:endParaRPr>
          </a:p>
        </p:txBody>
      </p:sp>
      <p:sp>
        <p:nvSpPr>
          <p:cNvPr id="10" name="Freeform: Shape 9">
            <a:extLst>
              <a:ext uri="{FF2B5EF4-FFF2-40B4-BE49-F238E27FC236}">
                <a16:creationId xmlns:a16="http://schemas.microsoft.com/office/drawing/2014/main" id="{76434EC5-74B4-44D5-8719-9C60CC53378D}"/>
              </a:ext>
            </a:extLst>
          </p:cNvPr>
          <p:cNvSpPr/>
          <p:nvPr/>
        </p:nvSpPr>
        <p:spPr>
          <a:xfrm>
            <a:off x="8248985" y="4531132"/>
            <a:ext cx="3801725" cy="183020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For more functionality such as longer retention, you should route the entries to another location based on your needs</a:t>
            </a:r>
            <a:endParaRPr lang="en-US" sz="2000" dirty="0">
              <a:solidFill>
                <a:schemeClr val="tx1"/>
              </a:solidFill>
            </a:endParaRPr>
          </a:p>
        </p:txBody>
      </p:sp>
      <p:pic>
        <p:nvPicPr>
          <p:cNvPr id="3" name="Picture 2" descr="Sample screenshot of a list of logs from Azure Subscription">
            <a:extLst>
              <a:ext uri="{FF2B5EF4-FFF2-40B4-BE49-F238E27FC236}">
                <a16:creationId xmlns:a16="http://schemas.microsoft.com/office/drawing/2014/main" id="{1EA53C6C-29A3-6301-67D7-4C457352F7D2}"/>
              </a:ext>
            </a:extLst>
          </p:cNvPr>
          <p:cNvPicPr>
            <a:picLocks noChangeAspect="1"/>
          </p:cNvPicPr>
          <p:nvPr/>
        </p:nvPicPr>
        <p:blipFill>
          <a:blip r:embed="rId3"/>
          <a:stretch>
            <a:fillRect/>
          </a:stretch>
        </p:blipFill>
        <p:spPr>
          <a:xfrm>
            <a:off x="785822" y="1548288"/>
            <a:ext cx="10934765" cy="2057778"/>
          </a:xfrm>
          <a:prstGeom prst="rect">
            <a:avLst/>
          </a:prstGeom>
        </p:spPr>
      </p:pic>
    </p:spTree>
    <p:extLst>
      <p:ext uri="{BB962C8B-B14F-4D97-AF65-F5344CB8AC3E}">
        <p14:creationId xmlns:p14="http://schemas.microsoft.com/office/powerpoint/2010/main" val="356651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1064" y="630024"/>
            <a:ext cx="11569646" cy="411162"/>
          </a:xfrm>
        </p:spPr>
        <p:txBody>
          <a:bodyPr/>
          <a:lstStyle/>
          <a:p>
            <a:pPr algn="l"/>
            <a:r>
              <a:rPr lang="en-GB" b="1" i="0" dirty="0">
                <a:solidFill>
                  <a:srgbClr val="171717"/>
                </a:solidFill>
                <a:effectLst/>
                <a:latin typeface="Segoe UI" panose="020B0502040204020203" pitchFamily="34" charset="0"/>
              </a:rPr>
              <a:t>Default Metrics</a:t>
            </a:r>
          </a:p>
        </p:txBody>
      </p:sp>
      <p:sp>
        <p:nvSpPr>
          <p:cNvPr id="8" name="Freeform: Shape 7">
            <a:extLst>
              <a:ext uri="{FF2B5EF4-FFF2-40B4-BE49-F238E27FC236}">
                <a16:creationId xmlns:a16="http://schemas.microsoft.com/office/drawing/2014/main" id="{9978F8C0-2CB7-4B42-82F9-B972BE4BB5D6}"/>
              </a:ext>
            </a:extLst>
          </p:cNvPr>
          <p:cNvSpPr/>
          <p:nvPr/>
        </p:nvSpPr>
        <p:spPr>
          <a:xfrm>
            <a:off x="427859"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For most resources in Azure, platform metrics are stored for </a:t>
            </a:r>
            <a:r>
              <a:rPr lang="en-GB" sz="2040" b="1" dirty="0">
                <a:solidFill>
                  <a:srgbClr val="171717"/>
                </a:solidFill>
                <a:latin typeface="Segoe UI" panose="020B0502040204020203" pitchFamily="34" charset="0"/>
              </a:rPr>
              <a:t>93 days </a:t>
            </a:r>
            <a:r>
              <a:rPr lang="en-GB" sz="2040" dirty="0">
                <a:solidFill>
                  <a:srgbClr val="171717"/>
                </a:solidFill>
                <a:latin typeface="Segoe UI" panose="020B0502040204020203" pitchFamily="34" charset="0"/>
              </a:rPr>
              <a:t>at</a:t>
            </a:r>
            <a:r>
              <a:rPr lang="en-GB" sz="2040" b="1" dirty="0">
                <a:solidFill>
                  <a:srgbClr val="171717"/>
                </a:solidFill>
                <a:latin typeface="Segoe UI" panose="020B0502040204020203" pitchFamily="34" charset="0"/>
              </a:rPr>
              <a:t> no cost. </a:t>
            </a:r>
            <a:r>
              <a:rPr lang="en-GB" sz="2040" dirty="0">
                <a:solidFill>
                  <a:srgbClr val="171717"/>
                </a:solidFill>
                <a:latin typeface="Segoe UI" panose="020B0502040204020203" pitchFamily="34" charset="0"/>
              </a:rPr>
              <a:t>There are some exceptions.</a:t>
            </a:r>
            <a:endParaRPr lang="en-US" sz="2040" b="1" dirty="0">
              <a:solidFill>
                <a:schemeClr val="tx1"/>
              </a:solidFill>
              <a:latin typeface="Segoe UI" panose="020B0502040204020203" pitchFamily="34" charset="0"/>
              <a:cs typeface="Segoe UI" panose="020B0502040204020203" pitchFamily="34" charset="0"/>
            </a:endParaRPr>
          </a:p>
        </p:txBody>
      </p:sp>
      <p:sp>
        <p:nvSpPr>
          <p:cNvPr id="9" name="Freeform: Shape 8">
            <a:extLst>
              <a:ext uri="{FF2B5EF4-FFF2-40B4-BE49-F238E27FC236}">
                <a16:creationId xmlns:a16="http://schemas.microsoft.com/office/drawing/2014/main" id="{71814961-604C-4D8D-9599-0E4283B0E9C0}"/>
              </a:ext>
            </a:extLst>
          </p:cNvPr>
          <p:cNvSpPr/>
          <p:nvPr/>
        </p:nvSpPr>
        <p:spPr>
          <a:xfrm>
            <a:off x="4338422"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You can only query (in the </a:t>
            </a:r>
            <a:r>
              <a:rPr lang="en-GB" sz="2040" b="1" dirty="0">
                <a:solidFill>
                  <a:srgbClr val="171717"/>
                </a:solidFill>
                <a:latin typeface="Segoe UI" panose="020B0502040204020203" pitchFamily="34" charset="0"/>
              </a:rPr>
              <a:t>Metrics</a:t>
            </a:r>
            <a:r>
              <a:rPr lang="en-GB" sz="2040" dirty="0">
                <a:solidFill>
                  <a:srgbClr val="171717"/>
                </a:solidFill>
                <a:latin typeface="Segoe UI" panose="020B0502040204020203" pitchFamily="34" charset="0"/>
              </a:rPr>
              <a:t> tile) for a maximum of </a:t>
            </a:r>
            <a:r>
              <a:rPr lang="en-GB" sz="2040" b="1" dirty="0">
                <a:solidFill>
                  <a:srgbClr val="171717"/>
                </a:solidFill>
                <a:latin typeface="Segoe UI" panose="020B0502040204020203" pitchFamily="34" charset="0"/>
              </a:rPr>
              <a:t>30 days</a:t>
            </a:r>
            <a:r>
              <a:rPr lang="en-GB" sz="2040" dirty="0">
                <a:solidFill>
                  <a:srgbClr val="171717"/>
                </a:solidFill>
                <a:latin typeface="Segoe UI" panose="020B0502040204020203" pitchFamily="34" charset="0"/>
              </a:rPr>
              <a:t> worth of data on any single chart.</a:t>
            </a:r>
            <a:endParaRPr lang="en-US" sz="2000" dirty="0">
              <a:solidFill>
                <a:schemeClr val="tx1"/>
              </a:solidFill>
            </a:endParaRPr>
          </a:p>
        </p:txBody>
      </p:sp>
      <p:sp>
        <p:nvSpPr>
          <p:cNvPr id="10" name="Freeform: Shape 9">
            <a:extLst>
              <a:ext uri="{FF2B5EF4-FFF2-40B4-BE49-F238E27FC236}">
                <a16:creationId xmlns:a16="http://schemas.microsoft.com/office/drawing/2014/main" id="{76434EC5-74B4-44D5-8719-9C60CC53378D}"/>
              </a:ext>
            </a:extLst>
          </p:cNvPr>
          <p:cNvSpPr/>
          <p:nvPr/>
        </p:nvSpPr>
        <p:spPr>
          <a:xfrm>
            <a:off x="8248985" y="4531132"/>
            <a:ext cx="3801725" cy="183020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chemeClr val="tx1"/>
                </a:solidFill>
                <a:latin typeface="Segoe UI" panose="020B0502040204020203" pitchFamily="34" charset="0"/>
                <a:cs typeface="Segoe UI" panose="020B0502040204020203" pitchFamily="34" charset="0"/>
              </a:rPr>
              <a:t>You can send platform metrics for Azure Monitor resources to a Log Analytics workspace for long-term trending.</a:t>
            </a:r>
            <a:endParaRPr lang="en-US" sz="2040" dirty="0">
              <a:solidFill>
                <a:schemeClr val="tx1"/>
              </a:solidFill>
              <a:latin typeface="Segoe UI" panose="020B0502040204020203" pitchFamily="34" charset="0"/>
              <a:cs typeface="Segoe UI" panose="020B0502040204020203" pitchFamily="34" charset="0"/>
            </a:endParaRPr>
          </a:p>
        </p:txBody>
      </p:sp>
      <p:pic>
        <p:nvPicPr>
          <p:cNvPr id="4" name="Picture 3" descr="Screenshot of Virtual machine metrics, server requests, server response time, etc">
            <a:extLst>
              <a:ext uri="{FF2B5EF4-FFF2-40B4-BE49-F238E27FC236}">
                <a16:creationId xmlns:a16="http://schemas.microsoft.com/office/drawing/2014/main" id="{204A49C3-6DF1-0EF6-5699-BA83A8F34B68}"/>
              </a:ext>
            </a:extLst>
          </p:cNvPr>
          <p:cNvPicPr>
            <a:picLocks noChangeAspect="1"/>
          </p:cNvPicPr>
          <p:nvPr/>
        </p:nvPicPr>
        <p:blipFill>
          <a:blip r:embed="rId3"/>
          <a:stretch>
            <a:fillRect/>
          </a:stretch>
        </p:blipFill>
        <p:spPr>
          <a:xfrm>
            <a:off x="2079832" y="1292905"/>
            <a:ext cx="8265702" cy="2986508"/>
          </a:xfrm>
          <a:prstGeom prst="rect">
            <a:avLst/>
          </a:prstGeom>
        </p:spPr>
      </p:pic>
    </p:spTree>
    <p:extLst>
      <p:ext uri="{BB962C8B-B14F-4D97-AF65-F5344CB8AC3E}">
        <p14:creationId xmlns:p14="http://schemas.microsoft.com/office/powerpoint/2010/main" val="386540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5" name="Rectangle 4">
            <a:extLst>
              <a:ext uri="{FF2B5EF4-FFF2-40B4-BE49-F238E27FC236}">
                <a16:creationId xmlns:a16="http://schemas.microsoft.com/office/drawing/2014/main" id="{F4691DA0-8042-4875-B4E8-CB965CFBAB75}"/>
              </a:ext>
              <a:ext uri="{C183D7F6-B498-43B3-948B-1728B52AA6E4}">
                <adec:decorative xmlns:adec="http://schemas.microsoft.com/office/drawing/2017/decorative" val="1"/>
              </a:ext>
            </a:extLst>
          </p:cNvPr>
          <p:cNvSpPr/>
          <p:nvPr/>
        </p:nvSpPr>
        <p:spPr bwMode="auto">
          <a:xfrm>
            <a:off x="427038" y="1192213"/>
            <a:ext cx="11582400" cy="41200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9651" y="1319213"/>
            <a:ext cx="11157175" cy="3866014"/>
          </a:xfrm>
          <a:prstGeom prst="rect">
            <a:avLst/>
          </a:prstGeom>
          <a:ln>
            <a:noFill/>
          </a:ln>
        </p:spPr>
      </p:pic>
      <p:sp>
        <p:nvSpPr>
          <p:cNvPr id="6" name="Freeform: Shape 5">
            <a:extLst>
              <a:ext uri="{FF2B5EF4-FFF2-40B4-BE49-F238E27FC236}">
                <a16:creationId xmlns:a16="http://schemas.microsoft.com/office/drawing/2014/main" id="{785C2A34-8939-442F-9FD6-B7846944576A}"/>
              </a:ext>
            </a:extLst>
          </p:cNvPr>
          <p:cNvSpPr/>
          <p:nvPr/>
        </p:nvSpPr>
        <p:spPr>
          <a:xfrm>
            <a:off x="427038" y="5457371"/>
            <a:ext cx="11582400" cy="9043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Details the Effective Security Rules (inbound and outbound) of the Network Interface card of a Virtual Machine</a:t>
            </a:r>
          </a:p>
        </p:txBody>
      </p:sp>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9" name="Rectangle 8">
            <a:extLst>
              <a:ext uri="{FF2B5EF4-FFF2-40B4-BE49-F238E27FC236}">
                <a16:creationId xmlns:a16="http://schemas.microsoft.com/office/drawing/2014/main" id="{019F372E-C829-4EB2-BA1E-68F620E944AE}"/>
              </a:ext>
              <a:ext uri="{C183D7F6-B498-43B3-948B-1728B52AA6E4}">
                <adec:decorative xmlns:adec="http://schemas.microsoft.com/office/drawing/2017/decorative" val="1"/>
              </a:ext>
            </a:extLst>
          </p:cNvPr>
          <p:cNvSpPr/>
          <p:nvPr/>
        </p:nvSpPr>
        <p:spPr bwMode="auto">
          <a:xfrm>
            <a:off x="427038" y="1192212"/>
            <a:ext cx="11582400" cy="3786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0636" y="1613126"/>
            <a:ext cx="11335204" cy="2944360"/>
          </a:xfrm>
          <a:prstGeom prst="rect">
            <a:avLst/>
          </a:prstGeom>
          <a:ln>
            <a:noFill/>
          </a:ln>
        </p:spPr>
      </p:pic>
      <p:sp>
        <p:nvSpPr>
          <p:cNvPr id="5" name="Freeform: Shape 4">
            <a:extLst>
              <a:ext uri="{FF2B5EF4-FFF2-40B4-BE49-F238E27FC236}">
                <a16:creationId xmlns:a16="http://schemas.microsoft.com/office/drawing/2014/main" id="{155C5A92-3263-4C1B-8FF6-CF0CAF2E40E7}"/>
              </a:ext>
            </a:extLst>
          </p:cNvPr>
          <p:cNvSpPr/>
          <p:nvPr/>
        </p:nvSpPr>
        <p:spPr>
          <a:xfrm>
            <a:off x="440570"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Helps you troubleshoot gateways and connections</a:t>
            </a:r>
          </a:p>
        </p:txBody>
      </p:sp>
      <p:sp>
        <p:nvSpPr>
          <p:cNvPr id="7" name="Freeform: Shape 6">
            <a:extLst>
              <a:ext uri="{FF2B5EF4-FFF2-40B4-BE49-F238E27FC236}">
                <a16:creationId xmlns:a16="http://schemas.microsoft.com/office/drawing/2014/main" id="{0B1102F0-4B5B-4C80-8ADF-5ED794F6E446}"/>
              </a:ext>
            </a:extLst>
          </p:cNvPr>
          <p:cNvSpPr/>
          <p:nvPr/>
        </p:nvSpPr>
        <p:spPr>
          <a:xfrm>
            <a:off x="4344922"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Provides summary information and detailed information</a:t>
            </a:r>
          </a:p>
        </p:txBody>
      </p:sp>
      <p:sp>
        <p:nvSpPr>
          <p:cNvPr id="8" name="Freeform: Shape 7">
            <a:extLst>
              <a:ext uri="{FF2B5EF4-FFF2-40B4-BE49-F238E27FC236}">
                <a16:creationId xmlns:a16="http://schemas.microsoft.com/office/drawing/2014/main" id="{F3638088-B517-4691-A35A-4897DE803674}"/>
              </a:ext>
            </a:extLst>
          </p:cNvPr>
          <p:cNvSpPr/>
          <p:nvPr/>
        </p:nvSpPr>
        <p:spPr>
          <a:xfrm>
            <a:off x="8249273"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Can troubleshoot multiple gateways or connections simultaneously</a:t>
            </a:r>
          </a:p>
        </p:txBody>
      </p:sp>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5" name="Rectangle 4">
            <a:extLst>
              <a:ext uri="{FF2B5EF4-FFF2-40B4-BE49-F238E27FC236}">
                <a16:creationId xmlns:a16="http://schemas.microsoft.com/office/drawing/2014/main" id="{02F35EF4-0049-4E30-BDF7-E762D1E09A5B}"/>
              </a:ext>
              <a:ext uri="{C183D7F6-B498-43B3-948B-1728B52AA6E4}">
                <adec:decorative xmlns:adec="http://schemas.microsoft.com/office/drawing/2017/decorative" val="0"/>
              </a:ext>
            </a:extLst>
          </p:cNvPr>
          <p:cNvSpPr/>
          <p:nvPr/>
        </p:nvSpPr>
        <p:spPr bwMode="auto">
          <a:xfrm>
            <a:off x="427038" y="118820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Captures inbound and outbound traffic from a Virtual Machine</a:t>
            </a:r>
          </a:p>
        </p:txBody>
      </p:sp>
      <p:sp>
        <p:nvSpPr>
          <p:cNvPr id="7" name="Rectangle 6">
            <a:extLst>
              <a:ext uri="{FF2B5EF4-FFF2-40B4-BE49-F238E27FC236}">
                <a16:creationId xmlns:a16="http://schemas.microsoft.com/office/drawing/2014/main" id="{99A4F910-9F0C-4911-A952-44EAD4944180}"/>
              </a:ext>
              <a:ext uri="{C183D7F6-B498-43B3-948B-1728B52AA6E4}">
                <adec:decorative xmlns:adec="http://schemas.microsoft.com/office/drawing/2017/decorative" val="0"/>
              </a:ext>
            </a:extLst>
          </p:cNvPr>
          <p:cNvSpPr/>
          <p:nvPr/>
        </p:nvSpPr>
        <p:spPr bwMode="auto">
          <a:xfrm>
            <a:off x="427038" y="382703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Saves data to a storage account, a local file,</a:t>
            </a:r>
            <a:br>
              <a:rPr lang="en-US" sz="2200" dirty="0">
                <a:solidFill>
                  <a:schemeClr val="tx1"/>
                </a:solidFill>
              </a:rPr>
            </a:br>
            <a:r>
              <a:rPr lang="en-US" sz="2200" dirty="0">
                <a:solidFill>
                  <a:schemeClr val="tx1"/>
                </a:solidFill>
              </a:rPr>
              <a:t>or both</a:t>
            </a:r>
          </a:p>
        </p:txBody>
      </p:sp>
      <p:sp>
        <p:nvSpPr>
          <p:cNvPr id="8" name="Rectangle 7">
            <a:extLst>
              <a:ext uri="{FF2B5EF4-FFF2-40B4-BE49-F238E27FC236}">
                <a16:creationId xmlns:a16="http://schemas.microsoft.com/office/drawing/2014/main" id="{8D02F76F-FE53-4350-BFB3-D30A863BFC13}"/>
              </a:ext>
              <a:ext uri="{C183D7F6-B498-43B3-948B-1728B52AA6E4}">
                <adec:decorative xmlns:adec="http://schemas.microsoft.com/office/drawing/2017/decorative" val="1"/>
              </a:ext>
            </a:extLst>
          </p:cNvPr>
          <p:cNvSpPr/>
          <p:nvPr/>
        </p:nvSpPr>
        <p:spPr bwMode="auto">
          <a:xfrm>
            <a:off x="3802743" y="1192213"/>
            <a:ext cx="8206695"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adding a packet capture. The target virtual machine is vm01. The packet capture name is capture01. Storage account is selected for capture configuration">
            <a:extLst>
              <a:ext uri="{FF2B5EF4-FFF2-40B4-BE49-F238E27FC236}">
                <a16:creationId xmlns:a16="http://schemas.microsoft.com/office/drawing/2014/main" id="{3F0F5372-46CF-4FA5-BD7C-F1B4DE6B0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7896" y="1238591"/>
            <a:ext cx="5036387" cy="5108328"/>
          </a:xfrm>
          <a:prstGeom prst="rect">
            <a:avLst/>
          </a:prstGeom>
          <a:ln>
            <a:no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5" name="Rectangle 4">
            <a:extLst>
              <a:ext uri="{FF2B5EF4-FFF2-40B4-BE49-F238E27FC236}">
                <a16:creationId xmlns:a16="http://schemas.microsoft.com/office/drawing/2014/main" id="{65112921-8AAF-4F42-AC53-DCAD3063E6B9}"/>
              </a:ext>
              <a:ext uri="{C183D7F6-B498-43B3-948B-1728B52AA6E4}">
                <adec:decorative xmlns:adec="http://schemas.microsoft.com/office/drawing/2017/decorative" val="0"/>
              </a:ext>
            </a:extLst>
          </p:cNvPr>
          <p:cNvSpPr/>
          <p:nvPr/>
        </p:nvSpPr>
        <p:spPr bwMode="auto">
          <a:xfrm>
            <a:off x="427038" y="119221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Check connectivity between source VM and destination</a:t>
            </a:r>
          </a:p>
        </p:txBody>
      </p:sp>
      <p:sp>
        <p:nvSpPr>
          <p:cNvPr id="7" name="Rectangle 6">
            <a:extLst>
              <a:ext uri="{FF2B5EF4-FFF2-40B4-BE49-F238E27FC236}">
                <a16:creationId xmlns:a16="http://schemas.microsoft.com/office/drawing/2014/main" id="{9D2A85B5-F050-4C3C-A535-3C39DE1E5AA5}"/>
              </a:ext>
              <a:ext uri="{C183D7F6-B498-43B3-948B-1728B52AA6E4}">
                <adec:decorative xmlns:adec="http://schemas.microsoft.com/office/drawing/2017/decorative" val="0"/>
              </a:ext>
            </a:extLst>
          </p:cNvPr>
          <p:cNvSpPr/>
          <p:nvPr/>
        </p:nvSpPr>
        <p:spPr bwMode="auto">
          <a:xfrm>
            <a:off x="427038" y="226132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Identify configuration issues that are impacting reachability</a:t>
            </a:r>
          </a:p>
        </p:txBody>
      </p:sp>
      <p:sp>
        <p:nvSpPr>
          <p:cNvPr id="8" name="Rectangle 7">
            <a:extLst>
              <a:ext uri="{FF2B5EF4-FFF2-40B4-BE49-F238E27FC236}">
                <a16:creationId xmlns:a16="http://schemas.microsoft.com/office/drawing/2014/main" id="{1AB1D196-042F-40DD-8D83-C26DB1BCA415}"/>
              </a:ext>
              <a:ext uri="{C183D7F6-B498-43B3-948B-1728B52AA6E4}">
                <adec:decorative xmlns:adec="http://schemas.microsoft.com/office/drawing/2017/decorative" val="0"/>
              </a:ext>
            </a:extLst>
          </p:cNvPr>
          <p:cNvSpPr/>
          <p:nvPr/>
        </p:nvSpPr>
        <p:spPr bwMode="auto">
          <a:xfrm>
            <a:off x="427038" y="333043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Provide all possible hop by hop paths from the source to destination</a:t>
            </a:r>
          </a:p>
        </p:txBody>
      </p:sp>
      <p:sp>
        <p:nvSpPr>
          <p:cNvPr id="9" name="Rectangle 8">
            <a:extLst>
              <a:ext uri="{FF2B5EF4-FFF2-40B4-BE49-F238E27FC236}">
                <a16:creationId xmlns:a16="http://schemas.microsoft.com/office/drawing/2014/main" id="{4904C083-959D-4535-B489-B064A2FEC60C}"/>
              </a:ext>
              <a:ext uri="{C183D7F6-B498-43B3-948B-1728B52AA6E4}">
                <adec:decorative xmlns:adec="http://schemas.microsoft.com/office/drawing/2017/decorative" val="0"/>
              </a:ext>
            </a:extLst>
          </p:cNvPr>
          <p:cNvSpPr/>
          <p:nvPr/>
        </p:nvSpPr>
        <p:spPr bwMode="auto">
          <a:xfrm>
            <a:off x="427038" y="439954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Review hop by hop latency – min, max, and average between source and destination</a:t>
            </a:r>
          </a:p>
        </p:txBody>
      </p:sp>
      <p:sp>
        <p:nvSpPr>
          <p:cNvPr id="10" name="Rectangle 9">
            <a:extLst>
              <a:ext uri="{FF2B5EF4-FFF2-40B4-BE49-F238E27FC236}">
                <a16:creationId xmlns:a16="http://schemas.microsoft.com/office/drawing/2014/main" id="{AD7CCC68-F2AC-443F-AA18-411B56DF4927}"/>
              </a:ext>
              <a:ext uri="{C183D7F6-B498-43B3-948B-1728B52AA6E4}">
                <adec:decorative xmlns:adec="http://schemas.microsoft.com/office/drawing/2017/decorative" val="0"/>
              </a:ext>
            </a:extLst>
          </p:cNvPr>
          <p:cNvSpPr/>
          <p:nvPr/>
        </p:nvSpPr>
        <p:spPr bwMode="auto">
          <a:xfrm>
            <a:off x="427038" y="546865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View a graphical topology from your source to destination</a:t>
            </a:r>
          </a:p>
        </p:txBody>
      </p:sp>
      <p:sp>
        <p:nvSpPr>
          <p:cNvPr id="11" name="Rectangle 10">
            <a:extLst>
              <a:ext uri="{FF2B5EF4-FFF2-40B4-BE49-F238E27FC236}">
                <a16:creationId xmlns:a16="http://schemas.microsoft.com/office/drawing/2014/main" id="{93AD8586-BF73-4962-8FA2-2525929AEF8C}"/>
              </a:ext>
              <a:ext uri="{C183D7F6-B498-43B3-948B-1728B52AA6E4}">
                <adec:decorative xmlns:adec="http://schemas.microsoft.com/office/drawing/2017/decorative" val="1"/>
              </a:ext>
            </a:extLst>
          </p:cNvPr>
          <p:cNvSpPr/>
          <p:nvPr/>
        </p:nvSpPr>
        <p:spPr bwMode="auto">
          <a:xfrm>
            <a:off x="6418716" y="1008696"/>
            <a:ext cx="5579609" cy="53530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A screenshot of the Connection Troubleshoot configuration. Virtual machine is vm01. Destination is specified man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73302" y="1192213"/>
            <a:ext cx="4470436" cy="5061110"/>
          </a:xfrm>
          <a:prstGeom prst="rect">
            <a:avLst/>
          </a:prstGeom>
          <a:ln>
            <a:no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p:txBody>
          <a:bodyPr/>
          <a:lstStyle/>
          <a:p>
            <a:r>
              <a:rPr lang="en-US" b="1" dirty="0">
                <a:cs typeface="Segoe UI"/>
              </a:rPr>
              <a:t>Logs – NSG Flow Logs</a:t>
            </a:r>
            <a:endParaRPr lang="en-US" dirty="0">
              <a:cs typeface="Segoe UI"/>
            </a:endParaRPr>
          </a:p>
        </p:txBody>
      </p:sp>
      <p:sp>
        <p:nvSpPr>
          <p:cNvPr id="10" name="Rectangle 9">
            <a:extLst>
              <a:ext uri="{FF2B5EF4-FFF2-40B4-BE49-F238E27FC236}">
                <a16:creationId xmlns:a16="http://schemas.microsoft.com/office/drawing/2014/main" id="{54E9D76C-5CAD-4EFA-9AFF-90081874E27A}"/>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5476" y="1963149"/>
            <a:ext cx="11185524" cy="2104614"/>
          </a:xfrm>
          <a:prstGeom prst="rect">
            <a:avLst/>
          </a:prstGeom>
          <a:ln>
            <a:noFill/>
          </a:ln>
        </p:spPr>
      </p:pic>
      <p:sp>
        <p:nvSpPr>
          <p:cNvPr id="11" name="Freeform: Shape 10">
            <a:extLst>
              <a:ext uri="{FF2B5EF4-FFF2-40B4-BE49-F238E27FC236}">
                <a16:creationId xmlns:a16="http://schemas.microsoft.com/office/drawing/2014/main" id="{7E44C95F-3A0B-4227-A30D-CCE1CD991E1E}"/>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information about ingress and egress IP traffic through an NSG</a:t>
            </a:r>
          </a:p>
        </p:txBody>
      </p:sp>
      <p:sp>
        <p:nvSpPr>
          <p:cNvPr id="12" name="Freeform: Shape 11">
            <a:extLst>
              <a:ext uri="{FF2B5EF4-FFF2-40B4-BE49-F238E27FC236}">
                <a16:creationId xmlns:a16="http://schemas.microsoft.com/office/drawing/2014/main" id="{45F57AB5-9645-490E-8A9C-652D8D39E8B9}"/>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Flow logs are written in JSON format and show outbound and inbound flows on a per rule basis</a:t>
            </a:r>
          </a:p>
        </p:txBody>
      </p:sp>
      <p:sp>
        <p:nvSpPr>
          <p:cNvPr id="13" name="Freeform: Shape 12">
            <a:extLst>
              <a:ext uri="{FF2B5EF4-FFF2-40B4-BE49-F238E27FC236}">
                <a16:creationId xmlns:a16="http://schemas.microsoft.com/office/drawing/2014/main" id="{2111DE25-605D-4B3D-84B5-182ACA1CC368}"/>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JSON format can be visually displayed in </a:t>
            </a:r>
            <a:br>
              <a:rPr lang="en-US" sz="2000" dirty="0">
                <a:solidFill>
                  <a:schemeClr val="tx1"/>
                </a:solidFill>
              </a:rPr>
            </a:br>
            <a:r>
              <a:rPr lang="en-US" sz="2000" dirty="0">
                <a:solidFill>
                  <a:schemeClr val="tx1"/>
                </a:solidFill>
              </a:rPr>
              <a:t>Power BI or third-party tools like Kibana</a:t>
            </a:r>
          </a:p>
        </p:txBody>
      </p:sp>
    </p:spTree>
    <p:extLst>
      <p:ext uri="{BB962C8B-B14F-4D97-AF65-F5344CB8AC3E}">
        <p14:creationId xmlns:p14="http://schemas.microsoft.com/office/powerpoint/2010/main" val="287213854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Create Connected Sources</a:t>
            </a:r>
          </a:p>
        </p:txBody>
      </p:sp>
      <p:sp>
        <p:nvSpPr>
          <p:cNvPr id="5" name="Rectangle 4">
            <a:extLst>
              <a:ext uri="{FF2B5EF4-FFF2-40B4-BE49-F238E27FC236}">
                <a16:creationId xmlns:a16="http://schemas.microsoft.com/office/drawing/2014/main" id="{461CBCF3-9A45-40FB-9008-6B73F2A0A9D0}"/>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7" descr="Screenshot of a connected sources of Clouds and On-Premises providing data to a  workspace">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1411708" y="1321383"/>
            <a:ext cx="9459346" cy="3758617"/>
          </a:xfrm>
          <a:prstGeom prst="rect">
            <a:avLst/>
          </a:prstGeom>
        </p:spPr>
      </p:pic>
      <p:sp>
        <p:nvSpPr>
          <p:cNvPr id="6" name="Freeform: Shape 5">
            <a:extLst>
              <a:ext uri="{FF2B5EF4-FFF2-40B4-BE49-F238E27FC236}">
                <a16:creationId xmlns:a16="http://schemas.microsoft.com/office/drawing/2014/main" id="{7CDD32AD-2265-4F4A-B879-B8A2DED65AA8}"/>
              </a:ext>
            </a:extLst>
          </p:cNvPr>
          <p:cNvSpPr/>
          <p:nvPr/>
        </p:nvSpPr>
        <p:spPr>
          <a:xfrm>
            <a:off x="427038"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Connected Sources generate data</a:t>
            </a:r>
          </a:p>
        </p:txBody>
      </p:sp>
      <p:sp>
        <p:nvSpPr>
          <p:cNvPr id="8" name="Freeform: Shape 7">
            <a:extLst>
              <a:ext uri="{FF2B5EF4-FFF2-40B4-BE49-F238E27FC236}">
                <a16:creationId xmlns:a16="http://schemas.microsoft.com/office/drawing/2014/main" id="{95EB4270-FBDA-41B7-A2A1-7FA348CF5BCD}"/>
              </a:ext>
            </a:extLst>
          </p:cNvPr>
          <p:cNvSpPr/>
          <p:nvPr/>
        </p:nvSpPr>
        <p:spPr>
          <a:xfrm>
            <a:off x="6295095"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Data can be collected from Windows,</a:t>
            </a:r>
            <a:br>
              <a:rPr lang="en-US" sz="2400" dirty="0">
                <a:solidFill>
                  <a:schemeClr val="tx1"/>
                </a:solidFill>
              </a:rPr>
            </a:br>
            <a:r>
              <a:rPr lang="en-US" sz="2400" dirty="0">
                <a:solidFill>
                  <a:schemeClr val="tx1"/>
                </a:solidFill>
              </a:rPr>
              <a:t>Linux, SCOM and Azure Storage</a:t>
            </a:r>
          </a:p>
        </p:txBody>
      </p:sp>
    </p:spTree>
    <p:extLst>
      <p:ext uri="{BB962C8B-B14F-4D97-AF65-F5344CB8AC3E}">
        <p14:creationId xmlns:p14="http://schemas.microsoft.com/office/powerpoint/2010/main" val="2821883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Monitor</a:t>
            </a:r>
          </a:p>
        </p:txBody>
      </p:sp>
      <p:pic>
        <p:nvPicPr>
          <p:cNvPr id="2" name="Graphic 1">
            <a:extLst>
              <a:ext uri="{FF2B5EF4-FFF2-40B4-BE49-F238E27FC236}">
                <a16:creationId xmlns:a16="http://schemas.microsoft.com/office/drawing/2014/main" id="{82BEDD0C-8A01-4004-9ADB-5BDEFF7B7E0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051" y="2858521"/>
            <a:ext cx="1277481" cy="1277481"/>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Define Data Sources</a:t>
            </a:r>
          </a:p>
        </p:txBody>
      </p:sp>
      <p:sp>
        <p:nvSpPr>
          <p:cNvPr id="9" name="Rectangle 8">
            <a:extLst>
              <a:ext uri="{FF2B5EF4-FFF2-40B4-BE49-F238E27FC236}">
                <a16:creationId xmlns:a16="http://schemas.microsoft.com/office/drawing/2014/main" id="{3482A3A5-BCAB-4AF9-A3F3-4FB2FA1FF18E}"/>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57886" y="1379335"/>
            <a:ext cx="9491676" cy="3526494"/>
          </a:xfrm>
          <a:prstGeom prst="rect">
            <a:avLst/>
          </a:prstGeom>
          <a:ln>
            <a:noFill/>
          </a:ln>
        </p:spPr>
      </p:pic>
      <p:sp>
        <p:nvSpPr>
          <p:cNvPr id="6" name="Freeform: Shape 5">
            <a:extLst>
              <a:ext uri="{FF2B5EF4-FFF2-40B4-BE49-F238E27FC236}">
                <a16:creationId xmlns:a16="http://schemas.microsoft.com/office/drawing/2014/main" id="{24238D67-9ECB-4B11-A50F-246C5C6BA50F}"/>
              </a:ext>
            </a:extLst>
          </p:cNvPr>
          <p:cNvSpPr/>
          <p:nvPr/>
        </p:nvSpPr>
        <p:spPr>
          <a:xfrm>
            <a:off x="427038" y="5268685"/>
            <a:ext cx="6713991"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Data sources include Windows Event Logs, Windows Performance Counters, Linux Performance Counters, IIS Logs, Custom Fields, Custom Logs, and Syslog</a:t>
            </a:r>
          </a:p>
        </p:txBody>
      </p:sp>
      <p:sp>
        <p:nvSpPr>
          <p:cNvPr id="7" name="Freeform: Shape 6">
            <a:extLst>
              <a:ext uri="{FF2B5EF4-FFF2-40B4-BE49-F238E27FC236}">
                <a16:creationId xmlns:a16="http://schemas.microsoft.com/office/drawing/2014/main" id="{45580794-3D44-441E-892C-9C16872A22FA}"/>
              </a:ext>
            </a:extLst>
          </p:cNvPr>
          <p:cNvSpPr/>
          <p:nvPr/>
        </p:nvSpPr>
        <p:spPr>
          <a:xfrm>
            <a:off x="7286171" y="5268685"/>
            <a:ext cx="4723267"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Each data source has</a:t>
            </a:r>
            <a:br>
              <a:rPr lang="en-US" sz="2000" dirty="0">
                <a:solidFill>
                  <a:schemeClr val="tx1"/>
                </a:solidFill>
              </a:rPr>
            </a:br>
            <a:r>
              <a:rPr lang="en-US" sz="2000" dirty="0">
                <a:solidFill>
                  <a:schemeClr val="tx1"/>
                </a:solidFill>
              </a:rPr>
              <a:t>additional configuration options</a:t>
            </a:r>
          </a:p>
        </p:txBody>
      </p:sp>
    </p:spTree>
    <p:extLst>
      <p:ext uri="{BB962C8B-B14F-4D97-AF65-F5344CB8AC3E}">
        <p14:creationId xmlns:p14="http://schemas.microsoft.com/office/powerpoint/2010/main" val="15252771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Monitor Introduction</a:t>
            </a:r>
          </a:p>
        </p:txBody>
      </p:sp>
      <p:sp>
        <p:nvSpPr>
          <p:cNvPr id="5" name="Rectangle 4">
            <a:extLst>
              <a:ext uri="{FF2B5EF4-FFF2-40B4-BE49-F238E27FC236}">
                <a16:creationId xmlns:a16="http://schemas.microsoft.com/office/drawing/2014/main" id="{044407CE-9C75-4C0D-A29C-41102E9655ED}"/>
              </a:ext>
            </a:extLst>
          </p:cNvPr>
          <p:cNvSpPr/>
          <p:nvPr/>
        </p:nvSpPr>
        <p:spPr bwMode="auto">
          <a:xfrm>
            <a:off x="4362489" y="466641"/>
            <a:ext cx="4849243"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Key Capabilities</a:t>
            </a:r>
          </a:p>
        </p:txBody>
      </p:sp>
      <p:sp>
        <p:nvSpPr>
          <p:cNvPr id="66" name="Rectangle 65">
            <a:extLst>
              <a:ext uri="{FF2B5EF4-FFF2-40B4-BE49-F238E27FC236}">
                <a16:creationId xmlns:a16="http://schemas.microsoft.com/office/drawing/2014/main" id="{85B1A9BC-38AA-4703-B317-BC91792F807B}"/>
              </a:ext>
            </a:extLst>
          </p:cNvPr>
          <p:cNvSpPr/>
          <p:nvPr/>
        </p:nvSpPr>
        <p:spPr bwMode="auto">
          <a:xfrm>
            <a:off x="4362490" y="1034836"/>
            <a:ext cx="45783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Components</a:t>
            </a:r>
          </a:p>
        </p:txBody>
      </p:sp>
      <p:sp>
        <p:nvSpPr>
          <p:cNvPr id="68" name="Rectangle 67">
            <a:extLst>
              <a:ext uri="{FF2B5EF4-FFF2-40B4-BE49-F238E27FC236}">
                <a16:creationId xmlns:a16="http://schemas.microsoft.com/office/drawing/2014/main" id="{2B3FCC28-6ECE-4899-B84A-803A7D6ABC11}"/>
              </a:ext>
            </a:extLst>
          </p:cNvPr>
          <p:cNvSpPr/>
          <p:nvPr/>
        </p:nvSpPr>
        <p:spPr bwMode="auto">
          <a:xfrm>
            <a:off x="4362490" y="1636778"/>
            <a:ext cx="298555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Define Metrics and Logs</a:t>
            </a:r>
          </a:p>
        </p:txBody>
      </p:sp>
      <p:sp>
        <p:nvSpPr>
          <p:cNvPr id="90" name="Rectangle 89">
            <a:extLst>
              <a:ext uri="{FF2B5EF4-FFF2-40B4-BE49-F238E27FC236}">
                <a16:creationId xmlns:a16="http://schemas.microsoft.com/office/drawing/2014/main" id="{46F07902-6739-46F5-A972-929266993849}"/>
              </a:ext>
            </a:extLst>
          </p:cNvPr>
          <p:cNvSpPr/>
          <p:nvPr/>
        </p:nvSpPr>
        <p:spPr bwMode="auto">
          <a:xfrm>
            <a:off x="4339742" y="2288022"/>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Identify Data Types</a:t>
            </a:r>
          </a:p>
        </p:txBody>
      </p:sp>
      <p:sp>
        <p:nvSpPr>
          <p:cNvPr id="97" name="Rectangle 96">
            <a:extLst>
              <a:ext uri="{FF2B5EF4-FFF2-40B4-BE49-F238E27FC236}">
                <a16:creationId xmlns:a16="http://schemas.microsoft.com/office/drawing/2014/main" id="{3B460D08-4C9E-4481-B0B1-D65708A46EED}"/>
              </a:ext>
            </a:extLst>
          </p:cNvPr>
          <p:cNvSpPr/>
          <p:nvPr/>
        </p:nvSpPr>
        <p:spPr bwMode="auto">
          <a:xfrm>
            <a:off x="4339742" y="2898268"/>
            <a:ext cx="34607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Activity Log Events</a:t>
            </a:r>
          </a:p>
        </p:txBody>
      </p:sp>
      <p:sp>
        <p:nvSpPr>
          <p:cNvPr id="102" name="Rectangle 101">
            <a:extLst>
              <a:ext uri="{FF2B5EF4-FFF2-40B4-BE49-F238E27FC236}">
                <a16:creationId xmlns:a16="http://schemas.microsoft.com/office/drawing/2014/main" id="{0F6AAD82-55A2-4A4E-9B75-DCEFDE20ECF7}"/>
              </a:ext>
            </a:extLst>
          </p:cNvPr>
          <p:cNvSpPr/>
          <p:nvPr/>
        </p:nvSpPr>
        <p:spPr bwMode="auto">
          <a:xfrm>
            <a:off x="4339742" y="3581666"/>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Query the Activity Log</a:t>
            </a:r>
          </a:p>
        </p:txBody>
      </p:sp>
      <p:grpSp>
        <p:nvGrpSpPr>
          <p:cNvPr id="3" name="Group 2">
            <a:extLst>
              <a:ext uri="{FF2B5EF4-FFF2-40B4-BE49-F238E27FC236}">
                <a16:creationId xmlns:a16="http://schemas.microsoft.com/office/drawing/2014/main" id="{9BADBE46-D50B-412C-AD24-7FAF7F080F04}"/>
              </a:ext>
              <a:ext uri="{C183D7F6-B498-43B3-948B-1728B52AA6E4}">
                <adec:decorative xmlns:adec="http://schemas.microsoft.com/office/drawing/2017/decorative" val="1"/>
              </a:ext>
            </a:extLst>
          </p:cNvPr>
          <p:cNvGrpSpPr/>
          <p:nvPr/>
        </p:nvGrpSpPr>
        <p:grpSpPr>
          <a:xfrm>
            <a:off x="3618509" y="378689"/>
            <a:ext cx="607724" cy="4226410"/>
            <a:chOff x="3618509" y="378689"/>
            <a:chExt cx="607724" cy="4226410"/>
          </a:xfrm>
        </p:grpSpPr>
        <p:pic>
          <p:nvPicPr>
            <p:cNvPr id="24" name="Picture 23">
              <a:extLst>
                <a:ext uri="{FF2B5EF4-FFF2-40B4-BE49-F238E27FC236}">
                  <a16:creationId xmlns:a16="http://schemas.microsoft.com/office/drawing/2014/main" id="{593EA0F5-93AD-452B-80C2-E205A646733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378689"/>
              <a:ext cx="592820" cy="483683"/>
            </a:xfrm>
            <a:prstGeom prst="rect">
              <a:avLst/>
            </a:prstGeom>
          </p:spPr>
        </p:pic>
        <p:pic>
          <p:nvPicPr>
            <p:cNvPr id="45" name="Picture 44" descr="Icon of four circles connected by lines and arranged in a diamond pattern">
              <a:extLst>
                <a:ext uri="{FF2B5EF4-FFF2-40B4-BE49-F238E27FC236}">
                  <a16:creationId xmlns:a16="http://schemas.microsoft.com/office/drawing/2014/main" id="{C3153250-768D-4A00-B00F-F287EB9F9220}"/>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69670" y="502022"/>
              <a:ext cx="290498" cy="237018"/>
            </a:xfrm>
            <a:prstGeom prst="rect">
              <a:avLst/>
            </a:prstGeom>
          </p:spPr>
        </p:pic>
        <p:pic>
          <p:nvPicPr>
            <p:cNvPr id="25" name="Picture 24">
              <a:extLst>
                <a:ext uri="{FF2B5EF4-FFF2-40B4-BE49-F238E27FC236}">
                  <a16:creationId xmlns:a16="http://schemas.microsoft.com/office/drawing/2014/main" id="{02AEC507-49E3-4D79-B7C9-B7341485B2E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968691"/>
              <a:ext cx="592820" cy="483683"/>
            </a:xfrm>
            <a:prstGeom prst="rect">
              <a:avLst/>
            </a:prstGeom>
          </p:spPr>
        </p:pic>
        <p:pic>
          <p:nvPicPr>
            <p:cNvPr id="46" name="Picture 45" descr="Icon of a key">
              <a:extLst>
                <a:ext uri="{FF2B5EF4-FFF2-40B4-BE49-F238E27FC236}">
                  <a16:creationId xmlns:a16="http://schemas.microsoft.com/office/drawing/2014/main" id="{81399E14-3D19-45CD-9A75-887FDD54006E}"/>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00462" y="1117146"/>
              <a:ext cx="228914" cy="186771"/>
            </a:xfrm>
            <a:prstGeom prst="rect">
              <a:avLst/>
            </a:prstGeom>
          </p:spPr>
        </p:pic>
        <p:pic>
          <p:nvPicPr>
            <p:cNvPr id="26" name="Picture 25">
              <a:extLst>
                <a:ext uri="{FF2B5EF4-FFF2-40B4-BE49-F238E27FC236}">
                  <a16:creationId xmlns:a16="http://schemas.microsoft.com/office/drawing/2014/main" id="{39D1EF45-7ACD-446F-8281-FC84DDBDE75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1567928"/>
              <a:ext cx="592820" cy="483683"/>
            </a:xfrm>
            <a:prstGeom prst="rect">
              <a:avLst/>
            </a:prstGeom>
          </p:spPr>
        </p:pic>
        <p:pic>
          <p:nvPicPr>
            <p:cNvPr id="47" name="Picture 46" descr="Icon of a series of bars with a person in front">
              <a:extLst>
                <a:ext uri="{FF2B5EF4-FFF2-40B4-BE49-F238E27FC236}">
                  <a16:creationId xmlns:a16="http://schemas.microsoft.com/office/drawing/2014/main" id="{E06454DE-483B-4FAB-BADB-ACD4AB15C7A8}"/>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86776" y="1705218"/>
              <a:ext cx="256286" cy="209104"/>
            </a:xfrm>
            <a:prstGeom prst="rect">
              <a:avLst/>
            </a:prstGeom>
          </p:spPr>
        </p:pic>
        <p:pic>
          <p:nvPicPr>
            <p:cNvPr id="28" name="Picture 27">
              <a:extLst>
                <a:ext uri="{FF2B5EF4-FFF2-40B4-BE49-F238E27FC236}">
                  <a16:creationId xmlns:a16="http://schemas.microsoft.com/office/drawing/2014/main" id="{C91C156E-AA79-442F-8EBD-FBD8CA624A4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33413" y="2167165"/>
              <a:ext cx="577916" cy="558511"/>
            </a:xfrm>
            <a:prstGeom prst="rect">
              <a:avLst/>
            </a:prstGeom>
          </p:spPr>
        </p:pic>
        <p:pic>
          <p:nvPicPr>
            <p:cNvPr id="50" name="Picture 49" descr="Icon of four servers">
              <a:extLst>
                <a:ext uri="{FF2B5EF4-FFF2-40B4-BE49-F238E27FC236}">
                  <a16:creationId xmlns:a16="http://schemas.microsoft.com/office/drawing/2014/main" id="{232A9027-2DEE-4EBD-A0E5-1916479D346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13724" y="2347843"/>
              <a:ext cx="217294" cy="197155"/>
            </a:xfrm>
            <a:prstGeom prst="rect">
              <a:avLst/>
            </a:prstGeom>
          </p:spPr>
        </p:pic>
        <p:pic>
          <p:nvPicPr>
            <p:cNvPr id="30" name="Picture 29">
              <a:extLst>
                <a:ext uri="{FF2B5EF4-FFF2-40B4-BE49-F238E27FC236}">
                  <a16:creationId xmlns:a16="http://schemas.microsoft.com/office/drawing/2014/main" id="{61F9B973-191B-4498-8480-E382842F5F9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2749748"/>
              <a:ext cx="577916" cy="558511"/>
            </a:xfrm>
            <a:prstGeom prst="rect">
              <a:avLst/>
            </a:prstGeom>
          </p:spPr>
        </p:pic>
        <p:pic>
          <p:nvPicPr>
            <p:cNvPr id="52" name="Picture 51" descr="Icon of a webpage showing six squares">
              <a:extLst>
                <a:ext uri="{FF2B5EF4-FFF2-40B4-BE49-F238E27FC236}">
                  <a16:creationId xmlns:a16="http://schemas.microsoft.com/office/drawing/2014/main" id="{EC1C9DFE-E3B7-43B9-8978-1AA6AD3403E2}"/>
                </a:ext>
              </a:extLst>
            </p:cNvPr>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12697" y="2908609"/>
              <a:ext cx="249157" cy="240790"/>
            </a:xfrm>
            <a:prstGeom prst="rect">
              <a:avLst/>
            </a:prstGeom>
          </p:spPr>
        </p:pic>
        <p:pic>
          <p:nvPicPr>
            <p:cNvPr id="31" name="Picture 30">
              <a:extLst>
                <a:ext uri="{FF2B5EF4-FFF2-40B4-BE49-F238E27FC236}">
                  <a16:creationId xmlns:a16="http://schemas.microsoft.com/office/drawing/2014/main" id="{95EFAA9E-2849-4148-AFCA-41E5BC3C43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3431497"/>
              <a:ext cx="577916" cy="558511"/>
            </a:xfrm>
            <a:prstGeom prst="rect">
              <a:avLst/>
            </a:prstGeom>
          </p:spPr>
        </p:pic>
        <p:pic>
          <p:nvPicPr>
            <p:cNvPr id="53" name="Picture 52" descr="Icon of a square with two smaller squares inside it">
              <a:extLst>
                <a:ext uri="{FF2B5EF4-FFF2-40B4-BE49-F238E27FC236}">
                  <a16:creationId xmlns:a16="http://schemas.microsoft.com/office/drawing/2014/main" id="{CDDFCA72-8FFF-4BE0-9F3D-B6DF8BCCCB5B}"/>
                </a:ext>
              </a:extLst>
            </p:cNvPr>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824381" y="3601649"/>
              <a:ext cx="225789" cy="218206"/>
            </a:xfrm>
            <a:prstGeom prst="rect">
              <a:avLst/>
            </a:prstGeom>
          </p:spPr>
        </p:pic>
        <p:grpSp>
          <p:nvGrpSpPr>
            <p:cNvPr id="29" name="Group 28">
              <a:extLst>
                <a:ext uri="{FF2B5EF4-FFF2-40B4-BE49-F238E27FC236}">
                  <a16:creationId xmlns:a16="http://schemas.microsoft.com/office/drawing/2014/main" id="{4B2970F4-2300-4660-A036-D0AD931F67EC}"/>
                </a:ext>
              </a:extLst>
            </p:cNvPr>
            <p:cNvGrpSpPr/>
            <p:nvPr/>
          </p:nvGrpSpPr>
          <p:grpSpPr>
            <a:xfrm>
              <a:off x="3642970" y="4137033"/>
              <a:ext cx="568359" cy="468066"/>
              <a:chOff x="10493727" y="629664"/>
              <a:chExt cx="519000" cy="503150"/>
            </a:xfrm>
          </p:grpSpPr>
          <p:pic>
            <p:nvPicPr>
              <p:cNvPr id="32" name="Picture 31">
                <a:extLst>
                  <a:ext uri="{FF2B5EF4-FFF2-40B4-BE49-F238E27FC236}">
                    <a16:creationId xmlns:a16="http://schemas.microsoft.com/office/drawing/2014/main" id="{C11B47B8-10CA-4FDF-AF67-849ECA288CA8}"/>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33" name="Group 32">
                <a:extLst>
                  <a:ext uri="{FF2B5EF4-FFF2-40B4-BE49-F238E27FC236}">
                    <a16:creationId xmlns:a16="http://schemas.microsoft.com/office/drawing/2014/main" id="{D342FAB3-8F37-4748-923F-34F97D09B354}"/>
                  </a:ext>
                </a:extLst>
              </p:cNvPr>
              <p:cNvGrpSpPr/>
              <p:nvPr/>
            </p:nvGrpSpPr>
            <p:grpSpPr>
              <a:xfrm>
                <a:off x="10604345" y="727773"/>
                <a:ext cx="297764" cy="272864"/>
                <a:chOff x="3876178" y="3413953"/>
                <a:chExt cx="297764" cy="255320"/>
              </a:xfrm>
            </p:grpSpPr>
            <p:sp>
              <p:nvSpPr>
                <p:cNvPr id="34" name="Freeform: Shape 33">
                  <a:extLst>
                    <a:ext uri="{FF2B5EF4-FFF2-40B4-BE49-F238E27FC236}">
                      <a16:creationId xmlns:a16="http://schemas.microsoft.com/office/drawing/2014/main" id="{F8D29C9C-271C-4CF9-ABD7-1C9D4E7684ED}"/>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84EC84B-C67A-4477-B934-1D631B543074}"/>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715E0A99-6E9F-42AF-9768-C3F2D035EC1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238F0480-6DBF-4581-BC8E-AD8E860D0EC3}"/>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EFC5B7DE-1B78-4154-8486-EFD6F2233C52}"/>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FA3AE308-01CC-441A-B879-3865B5DC515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04719662-8E80-4B28-8DCC-FA7D4A14735A}"/>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DFB30AE0-0CE5-4300-8BAB-5668092BC05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6" name="Rectangle 5">
            <a:extLst>
              <a:ext uri="{FF2B5EF4-FFF2-40B4-BE49-F238E27FC236}">
                <a16:creationId xmlns:a16="http://schemas.microsoft.com/office/drawing/2014/main" id="{066AA818-5C90-400F-81B2-711AFB2A1309}"/>
              </a:ext>
            </a:extLst>
          </p:cNvPr>
          <p:cNvSpPr/>
          <p:nvPr/>
        </p:nvSpPr>
        <p:spPr bwMode="auto">
          <a:xfrm>
            <a:off x="4339742" y="4240760"/>
            <a:ext cx="36582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Azure Monitor Key Capabilities</a:t>
            </a:r>
          </a:p>
        </p:txBody>
      </p:sp>
      <p:sp>
        <p:nvSpPr>
          <p:cNvPr id="12" name="Rectangle 11">
            <a:extLst>
              <a:ext uri="{FF2B5EF4-FFF2-40B4-BE49-F238E27FC236}">
                <a16:creationId xmlns:a16="http://schemas.microsoft.com/office/drawing/2014/main" id="{2ADF87BA-2446-466A-B117-5E6A85806FF0}"/>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rotWithShape="1">
          <a:blip r:embed="rId3"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2F3C2C37-A6C5-416B-8563-2E64D36E79B5}"/>
              </a:ext>
            </a:extLst>
          </p:cNvPr>
          <p:cNvSpPr/>
          <p:nvPr/>
        </p:nvSpPr>
        <p:spPr>
          <a:xfrm>
            <a:off x="440570"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9" name="Freeform: Shape 8">
            <a:extLst>
              <a:ext uri="{FF2B5EF4-FFF2-40B4-BE49-F238E27FC236}">
                <a16:creationId xmlns:a16="http://schemas.microsoft.com/office/drawing/2014/main" id="{9EAE8E22-619F-4005-B6BA-B898E5FE8DEE}"/>
              </a:ext>
            </a:extLst>
          </p:cNvPr>
          <p:cNvSpPr/>
          <p:nvPr/>
        </p:nvSpPr>
        <p:spPr>
          <a:xfrm>
            <a:off x="4344922"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0" name="Freeform: Shape 9">
            <a:extLst>
              <a:ext uri="{FF2B5EF4-FFF2-40B4-BE49-F238E27FC236}">
                <a16:creationId xmlns:a16="http://schemas.microsoft.com/office/drawing/2014/main" id="{EFC8DC10-03E0-41FC-8625-2956F32C7E50}"/>
              </a:ext>
            </a:extLst>
          </p:cNvPr>
          <p:cNvSpPr/>
          <p:nvPr/>
        </p:nvSpPr>
        <p:spPr>
          <a:xfrm>
            <a:off x="8249273"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Understand Azure Monitor Components</a:t>
            </a:r>
            <a:endParaRPr lang="en-US" b="1" dirty="0"/>
          </a:p>
        </p:txBody>
      </p:sp>
      <p:sp>
        <p:nvSpPr>
          <p:cNvPr id="5" name="Rectangle 4">
            <a:extLst>
              <a:ext uri="{FF2B5EF4-FFF2-40B4-BE49-F238E27FC236}">
                <a16:creationId xmlns:a16="http://schemas.microsoft.com/office/drawing/2014/main" id="{EEBA90A2-502E-4A7F-997E-FD80154A3DEB}"/>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2" name="Object 1" descr="Data sources populate metrics and logs that are access by insights, visualization, analysis and integrate products. ">
            <a:extLst>
              <a:ext uri="{FF2B5EF4-FFF2-40B4-BE49-F238E27FC236}">
                <a16:creationId xmlns:a16="http://schemas.microsoft.com/office/drawing/2014/main" id="{0E3055DE-13F6-422A-BA46-B7FDF958B804}"/>
              </a:ext>
            </a:extLst>
          </p:cNvPr>
          <p:cNvGraphicFramePr>
            <a:graphicFrameLocks noChangeAspect="1"/>
          </p:cNvGraphicFramePr>
          <p:nvPr>
            <p:extLst>
              <p:ext uri="{D42A27DB-BD31-4B8C-83A1-F6EECF244321}">
                <p14:modId xmlns:p14="http://schemas.microsoft.com/office/powerpoint/2010/main" val="1621475590"/>
              </p:ext>
            </p:extLst>
          </p:nvPr>
        </p:nvGraphicFramePr>
        <p:xfrm>
          <a:off x="1143299" y="1246821"/>
          <a:ext cx="9410700" cy="5114925"/>
        </p:xfrm>
        <a:graphic>
          <a:graphicData uri="http://schemas.openxmlformats.org/presentationml/2006/ole">
            <mc:AlternateContent xmlns:mc="http://schemas.openxmlformats.org/markup-compatibility/2006">
              <mc:Choice xmlns:v="urn:schemas-microsoft-com:vml" Requires="v">
                <p:oleObj name="Bitmap Image" r:id="rId3" imgW="9410760" imgH="5114880" progId="Paint.Picture">
                  <p:embed/>
                </p:oleObj>
              </mc:Choice>
              <mc:Fallback>
                <p:oleObj name="Bitmap Image" r:id="rId3" imgW="9410760" imgH="5114880" progId="Paint.Picture">
                  <p:embed/>
                  <p:pic>
                    <p:nvPicPr>
                      <p:cNvPr id="2" name="Object 1" descr="Data sources populate metrics and logs that are access by insights, visualization, analysis and integrate products. ">
                        <a:extLst>
                          <a:ext uri="{FF2B5EF4-FFF2-40B4-BE49-F238E27FC236}">
                            <a16:creationId xmlns:a16="http://schemas.microsoft.com/office/drawing/2014/main" id="{0E3055DE-13F6-422A-BA46-B7FDF958B804}"/>
                          </a:ext>
                        </a:extLst>
                      </p:cNvPr>
                      <p:cNvPicPr/>
                      <p:nvPr/>
                    </p:nvPicPr>
                    <p:blipFill>
                      <a:blip r:embed="rId4"/>
                      <a:stretch>
                        <a:fillRect/>
                      </a:stretch>
                    </p:blipFill>
                    <p:spPr>
                      <a:xfrm>
                        <a:off x="1143299" y="1246821"/>
                        <a:ext cx="9410700" cy="5114925"/>
                      </a:xfrm>
                      <a:prstGeom prst="rect">
                        <a:avLst/>
                      </a:prstGeom>
                    </p:spPr>
                  </p:pic>
                </p:oleObj>
              </mc:Fallback>
            </mc:AlternateContent>
          </a:graphicData>
        </a:graphic>
      </p:graphicFrame>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Define Metrics and Logs</a:t>
            </a:r>
          </a:p>
        </p:txBody>
      </p:sp>
      <p:pic>
        <p:nvPicPr>
          <p:cNvPr id="6" name="Picture 5" descr="Metrics are generating charts for analysis. ">
            <a:extLst>
              <a:ext uri="{FF2B5EF4-FFF2-40B4-BE49-F238E27FC236}">
                <a16:creationId xmlns:a16="http://schemas.microsoft.com/office/drawing/2014/main" id="{B7BA706D-8DE7-4A88-8C52-D3364001C6CA}"/>
              </a:ext>
            </a:extLst>
          </p:cNvPr>
          <p:cNvPicPr>
            <a:picLocks noChangeAspect="1"/>
          </p:cNvPicPr>
          <p:nvPr/>
        </p:nvPicPr>
        <p:blipFill>
          <a:blip r:embed="rId3"/>
          <a:stretch>
            <a:fillRect/>
          </a:stretch>
        </p:blipFill>
        <p:spPr>
          <a:xfrm>
            <a:off x="827287" y="1662970"/>
            <a:ext cx="4944741" cy="1965182"/>
          </a:xfrm>
          <a:prstGeom prst="rect">
            <a:avLst/>
          </a:prstGeom>
        </p:spPr>
      </p:pic>
      <p:pic>
        <p:nvPicPr>
          <p:cNvPr id="7" name="Picture 6" descr="Logs are generating a table for analysis.">
            <a:extLst>
              <a:ext uri="{FF2B5EF4-FFF2-40B4-BE49-F238E27FC236}">
                <a16:creationId xmlns:a16="http://schemas.microsoft.com/office/drawing/2014/main" id="{DC0BB958-939E-4A82-925C-C5D2AAF91989}"/>
              </a:ext>
            </a:extLst>
          </p:cNvPr>
          <p:cNvPicPr>
            <a:picLocks noChangeAspect="1"/>
          </p:cNvPicPr>
          <p:nvPr/>
        </p:nvPicPr>
        <p:blipFill>
          <a:blip r:embed="rId4"/>
          <a:stretch>
            <a:fillRect/>
          </a:stretch>
        </p:blipFill>
        <p:spPr>
          <a:xfrm>
            <a:off x="6319668" y="1662970"/>
            <a:ext cx="5167402" cy="1854965"/>
          </a:xfrm>
          <a:prstGeom prst="rect">
            <a:avLst/>
          </a:prstGeom>
        </p:spPr>
      </p:pic>
      <p:cxnSp>
        <p:nvCxnSpPr>
          <p:cNvPr id="10" name="Straight Connector 9">
            <a:extLst>
              <a:ext uri="{FF2B5EF4-FFF2-40B4-BE49-F238E27FC236}">
                <a16:creationId xmlns:a16="http://schemas.microsoft.com/office/drawing/2014/main" id="{F9E3EF93-0300-45BD-AF98-3815FA263BAA}"/>
              </a:ext>
              <a:ext uri="{C183D7F6-B498-43B3-948B-1728B52AA6E4}">
                <adec:decorative xmlns:adec="http://schemas.microsoft.com/office/drawing/2017/decorative" val="1"/>
              </a:ext>
            </a:extLst>
          </p:cNvPr>
          <p:cNvCxnSpPr>
            <a:cxnSpLocks/>
          </p:cNvCxnSpPr>
          <p:nvPr/>
        </p:nvCxnSpPr>
        <p:spPr>
          <a:xfrm>
            <a:off x="6045847" y="1575011"/>
            <a:ext cx="0" cy="205314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AB3A5E-77DA-43B7-9713-D99DE6FE1B06}"/>
              </a:ext>
            </a:extLst>
          </p:cNvPr>
          <p:cNvSpPr/>
          <p:nvPr/>
        </p:nvSpPr>
        <p:spPr>
          <a:xfrm>
            <a:off x="600855"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Metrics are numerical values that describe some aspect of a system at a point in time </a:t>
            </a:r>
          </a:p>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They are lightweight and capable of supporting near real-time scenarios</a:t>
            </a:r>
          </a:p>
        </p:txBody>
      </p:sp>
      <p:sp>
        <p:nvSpPr>
          <p:cNvPr id="5" name="Rectangle 4">
            <a:extLst>
              <a:ext uri="{FF2B5EF4-FFF2-40B4-BE49-F238E27FC236}">
                <a16:creationId xmlns:a16="http://schemas.microsoft.com/office/drawing/2014/main" id="{F681698F-B3CC-4FEC-AF3B-32CD71C59CCB}"/>
              </a:ext>
            </a:extLst>
          </p:cNvPr>
          <p:cNvSpPr/>
          <p:nvPr/>
        </p:nvSpPr>
        <p:spPr>
          <a:xfrm>
            <a:off x="6186433"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Logs contain different kinds of data organized into records with different sets of properties for each type</a:t>
            </a:r>
          </a:p>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Telemetry (events, traces) and performance data can be combined for analysis</a:t>
            </a:r>
          </a:p>
        </p:txBody>
      </p:sp>
      <p:sp>
        <p:nvSpPr>
          <p:cNvPr id="14" name="Rectangle 13">
            <a:extLst>
              <a:ext uri="{FF2B5EF4-FFF2-40B4-BE49-F238E27FC236}">
                <a16:creationId xmlns:a16="http://schemas.microsoft.com/office/drawing/2014/main" id="{C2318A26-ACF5-499C-BCD5-403E693F7AB0}"/>
              </a:ext>
              <a:ext uri="{C183D7F6-B498-43B3-948B-1728B52AA6E4}">
                <adec:decorative xmlns:adec="http://schemas.microsoft.com/office/drawing/2017/decorative" val="1"/>
              </a:ext>
            </a:extLst>
          </p:cNvPr>
          <p:cNvSpPr/>
          <p:nvPr/>
        </p:nvSpPr>
        <p:spPr bwMode="auto">
          <a:xfrm>
            <a:off x="600855" y="1176397"/>
            <a:ext cx="11008332" cy="281095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8815577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Identify Data Types</a:t>
            </a:r>
          </a:p>
        </p:txBody>
      </p:sp>
      <p:pic>
        <p:nvPicPr>
          <p:cNvPr id="14" name="Picture 13">
            <a:extLst>
              <a:ext uri="{FF2B5EF4-FFF2-40B4-BE49-F238E27FC236}">
                <a16:creationId xmlns:a16="http://schemas.microsoft.com/office/drawing/2014/main" id="{667E6E15-9334-4112-8FBD-57B21726AA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1471707"/>
            <a:ext cx="874616" cy="874616"/>
          </a:xfrm>
          <a:prstGeom prst="rect">
            <a:avLst/>
          </a:prstGeom>
        </p:spPr>
      </p:pic>
      <p:pic>
        <p:nvPicPr>
          <p:cNvPr id="40" name="Picture 39" descr="Icon of a series of bars with a person in front">
            <a:extLst>
              <a:ext uri="{FF2B5EF4-FFF2-40B4-BE49-F238E27FC236}">
                <a16:creationId xmlns:a16="http://schemas.microsoft.com/office/drawing/2014/main" id="{0CCE7BC7-2975-4F08-90F3-479FD6EA425B}"/>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93262" y="1724422"/>
            <a:ext cx="347344" cy="347344"/>
          </a:xfrm>
          <a:prstGeom prst="rect">
            <a:avLst/>
          </a:prstGeom>
        </p:spPr>
      </p:pic>
      <p:sp>
        <p:nvSpPr>
          <p:cNvPr id="7" name="TextBox 6">
            <a:extLst>
              <a:ext uri="{FF2B5EF4-FFF2-40B4-BE49-F238E27FC236}">
                <a16:creationId xmlns:a16="http://schemas.microsoft.com/office/drawing/2014/main" id="{56C1DA6A-E922-491D-9B02-E42DF69D4DE0}"/>
              </a:ext>
            </a:extLst>
          </p:cNvPr>
          <p:cNvSpPr txBox="1"/>
          <p:nvPr/>
        </p:nvSpPr>
        <p:spPr>
          <a:xfrm>
            <a:off x="1498601" y="156224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Application monitoring data </a:t>
            </a:r>
            <a:r>
              <a:rPr lang="en-US" dirty="0"/>
              <a:t>– Performance and functionality of the code you have written, regardless of its platform</a:t>
            </a:r>
          </a:p>
        </p:txBody>
      </p:sp>
      <p:cxnSp>
        <p:nvCxnSpPr>
          <p:cNvPr id="20" name="Straight Connector 19">
            <a:extLst>
              <a:ext uri="{FF2B5EF4-FFF2-40B4-BE49-F238E27FC236}">
                <a16:creationId xmlns:a16="http://schemas.microsoft.com/office/drawing/2014/main" id="{3CC85812-211D-4267-926A-EAB6D3D74CB3}"/>
              </a:ext>
              <a:ext uri="{C183D7F6-B498-43B3-948B-1728B52AA6E4}">
                <adec:decorative xmlns:adec="http://schemas.microsoft.com/office/drawing/2017/decorative" val="1"/>
              </a:ext>
            </a:extLst>
          </p:cNvPr>
          <p:cNvCxnSpPr>
            <a:cxnSpLocks/>
          </p:cNvCxnSpPr>
          <p:nvPr/>
        </p:nvCxnSpPr>
        <p:spPr>
          <a:xfrm>
            <a:off x="1511300" y="2424720"/>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201D558-0226-4178-94BB-8C0EBB8F0112}"/>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2503115"/>
            <a:ext cx="874616" cy="874616"/>
          </a:xfrm>
          <a:prstGeom prst="rect">
            <a:avLst/>
          </a:prstGeom>
        </p:spPr>
      </p:pic>
      <p:pic>
        <p:nvPicPr>
          <p:cNvPr id="39" name="Picture 38" descr="Icon of a computer screen">
            <a:extLst>
              <a:ext uri="{FF2B5EF4-FFF2-40B4-BE49-F238E27FC236}">
                <a16:creationId xmlns:a16="http://schemas.microsoft.com/office/drawing/2014/main" id="{BB4B7308-99A3-481C-8B31-8ACCE325ACAA}"/>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77043" y="2762102"/>
            <a:ext cx="379462" cy="379462"/>
          </a:xfrm>
          <a:prstGeom prst="rect">
            <a:avLst/>
          </a:prstGeom>
        </p:spPr>
      </p:pic>
      <p:sp>
        <p:nvSpPr>
          <p:cNvPr id="12" name="TextBox 11">
            <a:extLst>
              <a:ext uri="{FF2B5EF4-FFF2-40B4-BE49-F238E27FC236}">
                <a16:creationId xmlns:a16="http://schemas.microsoft.com/office/drawing/2014/main" id="{D2EB2B19-F06C-4824-995A-9F20E1C621A6}"/>
              </a:ext>
            </a:extLst>
          </p:cNvPr>
          <p:cNvSpPr txBox="1"/>
          <p:nvPr/>
        </p:nvSpPr>
        <p:spPr>
          <a:xfrm>
            <a:off x="1498601" y="2593651"/>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Guest OS monitoring </a:t>
            </a:r>
            <a:r>
              <a:rPr lang="en-US" dirty="0"/>
              <a:t>– Azure, another cloud, or on-premises</a:t>
            </a:r>
          </a:p>
        </p:txBody>
      </p:sp>
      <p:cxnSp>
        <p:nvCxnSpPr>
          <p:cNvPr id="21" name="Straight Connector 20">
            <a:extLst>
              <a:ext uri="{FF2B5EF4-FFF2-40B4-BE49-F238E27FC236}">
                <a16:creationId xmlns:a16="http://schemas.microsoft.com/office/drawing/2014/main" id="{3A247C04-7BE4-4BB9-908A-529854D08601}"/>
              </a:ext>
              <a:ext uri="{C183D7F6-B498-43B3-948B-1728B52AA6E4}">
                <adec:decorative xmlns:adec="http://schemas.microsoft.com/office/drawing/2017/decorative" val="1"/>
              </a:ext>
            </a:extLst>
          </p:cNvPr>
          <p:cNvCxnSpPr>
            <a:cxnSpLocks/>
          </p:cNvCxnSpPr>
          <p:nvPr/>
        </p:nvCxnSpPr>
        <p:spPr>
          <a:xfrm>
            <a:off x="1511300" y="3456126"/>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19B9202-0146-44EF-A8C7-187B5F7AAD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3534521"/>
            <a:ext cx="874616" cy="874616"/>
          </a:xfrm>
          <a:prstGeom prst="rect">
            <a:avLst/>
          </a:prstGeom>
        </p:spPr>
      </p:pic>
      <p:pic>
        <p:nvPicPr>
          <p:cNvPr id="42" name="Picture 41" descr="Icon of books stacked together">
            <a:extLst>
              <a:ext uri="{FF2B5EF4-FFF2-40B4-BE49-F238E27FC236}">
                <a16:creationId xmlns:a16="http://schemas.microsoft.com/office/drawing/2014/main" id="{EE104E83-FE58-42B7-95FC-9C7E8B46011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0880" y="3774733"/>
            <a:ext cx="352108" cy="352690"/>
          </a:xfrm>
          <a:prstGeom prst="rect">
            <a:avLst/>
          </a:prstGeom>
        </p:spPr>
      </p:pic>
      <p:sp>
        <p:nvSpPr>
          <p:cNvPr id="17" name="TextBox 16">
            <a:extLst>
              <a:ext uri="{FF2B5EF4-FFF2-40B4-BE49-F238E27FC236}">
                <a16:creationId xmlns:a16="http://schemas.microsoft.com/office/drawing/2014/main" id="{C1E98E0A-9F25-4990-8CB9-2E623AB3AA0C}"/>
              </a:ext>
            </a:extLst>
          </p:cNvPr>
          <p:cNvSpPr txBox="1"/>
          <p:nvPr/>
        </p:nvSpPr>
        <p:spPr>
          <a:xfrm>
            <a:off x="1498601" y="3625057"/>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resource monitoring </a:t>
            </a:r>
          </a:p>
        </p:txBody>
      </p:sp>
      <p:cxnSp>
        <p:nvCxnSpPr>
          <p:cNvPr id="22" name="Straight Connector 21">
            <a:extLst>
              <a:ext uri="{FF2B5EF4-FFF2-40B4-BE49-F238E27FC236}">
                <a16:creationId xmlns:a16="http://schemas.microsoft.com/office/drawing/2014/main" id="{B20CA98D-A8C4-4D77-AAB0-EC80A45B1FDA}"/>
              </a:ext>
              <a:ext uri="{C183D7F6-B498-43B3-948B-1728B52AA6E4}">
                <adec:decorative xmlns:adec="http://schemas.microsoft.com/office/drawing/2017/decorative" val="1"/>
              </a:ext>
            </a:extLst>
          </p:cNvPr>
          <p:cNvCxnSpPr>
            <a:cxnSpLocks/>
          </p:cNvCxnSpPr>
          <p:nvPr/>
        </p:nvCxnSpPr>
        <p:spPr>
          <a:xfrm>
            <a:off x="1511300" y="4487532"/>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B91C1FD-6F92-4776-97F4-EEFDD775CEC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4565927"/>
            <a:ext cx="874616" cy="874616"/>
          </a:xfrm>
          <a:prstGeom prst="rect">
            <a:avLst/>
          </a:prstGeom>
        </p:spPr>
      </p:pic>
      <p:pic>
        <p:nvPicPr>
          <p:cNvPr id="43" name="Picture 42" descr="Icon of a whiteboard">
            <a:extLst>
              <a:ext uri="{FF2B5EF4-FFF2-40B4-BE49-F238E27FC236}">
                <a16:creationId xmlns:a16="http://schemas.microsoft.com/office/drawing/2014/main" id="{255750A6-C0E9-4B80-858D-8B69EA2D247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645" y="4843383"/>
            <a:ext cx="342580" cy="342578"/>
          </a:xfrm>
          <a:prstGeom prst="rect">
            <a:avLst/>
          </a:prstGeom>
        </p:spPr>
      </p:pic>
      <p:sp>
        <p:nvSpPr>
          <p:cNvPr id="23" name="TextBox 22">
            <a:extLst>
              <a:ext uri="{FF2B5EF4-FFF2-40B4-BE49-F238E27FC236}">
                <a16:creationId xmlns:a16="http://schemas.microsoft.com/office/drawing/2014/main" id="{3A4E7722-6AC5-4EED-8C23-6C12059070E8}"/>
              </a:ext>
            </a:extLst>
          </p:cNvPr>
          <p:cNvSpPr txBox="1"/>
          <p:nvPr/>
        </p:nvSpPr>
        <p:spPr>
          <a:xfrm>
            <a:off x="1498601" y="465646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subscription monitoring </a:t>
            </a:r>
            <a:r>
              <a:rPr lang="en-US" dirty="0"/>
              <a:t>– Operation and management of an Azure subscription, as well as data about the health and operation of Azure itself</a:t>
            </a:r>
          </a:p>
        </p:txBody>
      </p:sp>
      <p:cxnSp>
        <p:nvCxnSpPr>
          <p:cNvPr id="24" name="Straight Connector 23">
            <a:extLst>
              <a:ext uri="{FF2B5EF4-FFF2-40B4-BE49-F238E27FC236}">
                <a16:creationId xmlns:a16="http://schemas.microsoft.com/office/drawing/2014/main" id="{DF1016EE-FF5F-4770-8DA0-FA5F986F2884}"/>
              </a:ext>
              <a:ext uri="{C183D7F6-B498-43B3-948B-1728B52AA6E4}">
                <adec:decorative xmlns:adec="http://schemas.microsoft.com/office/drawing/2017/decorative" val="1"/>
              </a:ext>
            </a:extLst>
          </p:cNvPr>
          <p:cNvCxnSpPr>
            <a:cxnSpLocks/>
          </p:cNvCxnSpPr>
          <p:nvPr/>
        </p:nvCxnSpPr>
        <p:spPr>
          <a:xfrm>
            <a:off x="1511300" y="5518938"/>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F104336-0F66-4FB5-B8AA-FC463131ECB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597336"/>
            <a:ext cx="874616" cy="874616"/>
          </a:xfrm>
          <a:prstGeom prst="rect">
            <a:avLst/>
          </a:prstGeom>
        </p:spPr>
      </p:pic>
      <p:pic>
        <p:nvPicPr>
          <p:cNvPr id="44" name="Picture 43" descr="Icon of cloud">
            <a:extLst>
              <a:ext uri="{FF2B5EF4-FFF2-40B4-BE49-F238E27FC236}">
                <a16:creationId xmlns:a16="http://schemas.microsoft.com/office/drawing/2014/main" id="{D2758832-C308-4FBA-B6D9-1EDCC44DDA79}"/>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708066" y="5862101"/>
            <a:ext cx="317736" cy="317736"/>
          </a:xfrm>
          <a:prstGeom prst="rect">
            <a:avLst/>
          </a:prstGeom>
        </p:spPr>
      </p:pic>
      <p:sp>
        <p:nvSpPr>
          <p:cNvPr id="32" name="TextBox 31">
            <a:extLst>
              <a:ext uri="{FF2B5EF4-FFF2-40B4-BE49-F238E27FC236}">
                <a16:creationId xmlns:a16="http://schemas.microsoft.com/office/drawing/2014/main" id="{7EFEC955-DC24-428F-A65B-4B139F4642CD}"/>
              </a:ext>
            </a:extLst>
          </p:cNvPr>
          <p:cNvSpPr txBox="1"/>
          <p:nvPr/>
        </p:nvSpPr>
        <p:spPr>
          <a:xfrm>
            <a:off x="1498601" y="5687872"/>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tenant monitoring </a:t>
            </a:r>
            <a:r>
              <a:rPr lang="en-US" dirty="0"/>
              <a:t>– Operation of tenant-level Azure services, such as Azure Active Directory</a:t>
            </a:r>
          </a:p>
        </p:txBody>
      </p:sp>
    </p:spTree>
    <p:extLst>
      <p:ext uri="{BB962C8B-B14F-4D97-AF65-F5344CB8AC3E}">
        <p14:creationId xmlns:p14="http://schemas.microsoft.com/office/powerpoint/2010/main" val="18113684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the Activity Log</a:t>
            </a:r>
          </a:p>
        </p:txBody>
      </p:sp>
      <p:sp>
        <p:nvSpPr>
          <p:cNvPr id="7" name="Rectangle 6">
            <a:extLst>
              <a:ext uri="{FF2B5EF4-FFF2-40B4-BE49-F238E27FC236}">
                <a16:creationId xmlns:a16="http://schemas.microsoft.com/office/drawing/2014/main" id="{88886135-E98D-4291-8C77-DDFF69DD4020}"/>
              </a:ext>
              <a:ext uri="{C183D7F6-B498-43B3-948B-1728B52AA6E4}">
                <adec:decorative xmlns:adec="http://schemas.microsoft.com/office/drawing/2017/decorative" val="1"/>
              </a:ext>
            </a:extLst>
          </p:cNvPr>
          <p:cNvSpPr/>
          <p:nvPr/>
        </p:nvSpPr>
        <p:spPr bwMode="auto">
          <a:xfrm>
            <a:off x="427038" y="1192212"/>
            <a:ext cx="11582400" cy="3862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ctivity Log page. Several events are shown">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663701" y="1389446"/>
            <a:ext cx="9109076" cy="3467922"/>
          </a:xfrm>
          <a:prstGeom prst="rect">
            <a:avLst/>
          </a:prstGeom>
          <a:ln>
            <a:noFill/>
          </a:ln>
        </p:spPr>
      </p:pic>
      <p:sp>
        <p:nvSpPr>
          <p:cNvPr id="8" name="Freeform: Shape 7">
            <a:extLst>
              <a:ext uri="{FF2B5EF4-FFF2-40B4-BE49-F238E27FC236}">
                <a16:creationId xmlns:a16="http://schemas.microsoft.com/office/drawing/2014/main" id="{9978F8C0-2CB7-4B42-82F9-B972BE4BB5D6}"/>
              </a:ext>
            </a:extLst>
          </p:cNvPr>
          <p:cNvSpPr/>
          <p:nvPr/>
        </p:nvSpPr>
        <p:spPr>
          <a:xfrm>
            <a:off x="440570"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Filter by Management group, Subscription, Timespan, and Event Severity</a:t>
            </a:r>
          </a:p>
        </p:txBody>
      </p:sp>
      <p:sp>
        <p:nvSpPr>
          <p:cNvPr id="9" name="Freeform: Shape 8">
            <a:extLst>
              <a:ext uri="{FF2B5EF4-FFF2-40B4-BE49-F238E27FC236}">
                <a16:creationId xmlns:a16="http://schemas.microsoft.com/office/drawing/2014/main" id="{71814961-604C-4D8D-9599-0E4283B0E9C0}"/>
              </a:ext>
            </a:extLst>
          </p:cNvPr>
          <p:cNvSpPr/>
          <p:nvPr/>
        </p:nvSpPr>
        <p:spPr>
          <a:xfrm>
            <a:off x="4344922"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Add a filter, like Event Category (Security, Recommendations, Alerts) </a:t>
            </a:r>
          </a:p>
        </p:txBody>
      </p:sp>
      <p:sp>
        <p:nvSpPr>
          <p:cNvPr id="10" name="Freeform: Shape 9">
            <a:extLst>
              <a:ext uri="{FF2B5EF4-FFF2-40B4-BE49-F238E27FC236}">
                <a16:creationId xmlns:a16="http://schemas.microsoft.com/office/drawing/2014/main" id="{76434EC5-74B4-44D5-8719-9C60CC53378D}"/>
              </a:ext>
            </a:extLst>
          </p:cNvPr>
          <p:cNvSpPr/>
          <p:nvPr/>
        </p:nvSpPr>
        <p:spPr>
          <a:xfrm>
            <a:off x="8249273"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Pin current filters and download as CSV</a:t>
            </a:r>
          </a:p>
        </p:txBody>
      </p:sp>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3439</Words>
  <Application>Microsoft Office PowerPoint</Application>
  <PresentationFormat>Custom</PresentationFormat>
  <Paragraphs>307</Paragraphs>
  <Slides>30</Slides>
  <Notes>26</Notes>
  <HiddenSlides>7</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-apple-system</vt:lpstr>
      <vt:lpstr>Arial</vt:lpstr>
      <vt:lpstr>Calibri</vt:lpstr>
      <vt:lpstr>Segoe UI</vt:lpstr>
      <vt:lpstr>Segoe UI Light</vt:lpstr>
      <vt:lpstr>Segoe UI Semibold</vt:lpstr>
      <vt:lpstr>Wingdings</vt:lpstr>
      <vt:lpstr>Azure 1</vt:lpstr>
      <vt:lpstr>Bitmap Image</vt:lpstr>
      <vt:lpstr>AZ-104T00A Administer Monitoring</vt:lpstr>
      <vt:lpstr>Administer Monitoring Introduction</vt:lpstr>
      <vt:lpstr>Configure Azure Monitor</vt:lpstr>
      <vt:lpstr>Configure Azure Monitor Introduction</vt:lpstr>
      <vt:lpstr>Describe Azure Monitor Key Capabilities</vt:lpstr>
      <vt:lpstr>Understand Azure Monitor Components</vt:lpstr>
      <vt:lpstr>Define Metrics and Logs</vt:lpstr>
      <vt:lpstr>Identify Data Types</vt:lpstr>
      <vt:lpstr>Query the Activity Log</vt:lpstr>
      <vt:lpstr>Summary and Resources – Configure Azure Monitor</vt:lpstr>
      <vt:lpstr>Configure Azure Alerts</vt:lpstr>
      <vt:lpstr>Configure Azure Alerts Overview</vt:lpstr>
      <vt:lpstr>Create Alert Rules</vt:lpstr>
      <vt:lpstr>Create Action Groups</vt:lpstr>
      <vt:lpstr>Demonstration – Alerts</vt:lpstr>
      <vt:lpstr>Summary and Resources – Configure Azure Alerts</vt:lpstr>
      <vt:lpstr>Lab 11 – Implement Monitoring</vt:lpstr>
      <vt:lpstr>Lab 11 – Implement monitoring</vt:lpstr>
      <vt:lpstr>Lab 11 – Architecture diagram</vt:lpstr>
      <vt:lpstr>End of presentation</vt:lpstr>
      <vt:lpstr>Default Azure Active Directory Logs</vt:lpstr>
      <vt:lpstr>Default Subscription Logs</vt:lpstr>
      <vt:lpstr>Default Metrics</vt:lpstr>
      <vt:lpstr>Diagnostics – Effective Security Rules</vt:lpstr>
      <vt:lpstr>Diagnostics – VPN Troubleshoot</vt:lpstr>
      <vt:lpstr>Diagnostics – Packet Capture</vt:lpstr>
      <vt:lpstr>Diagnostics – Connection Troubleshoot</vt:lpstr>
      <vt:lpstr>Logs – NSG Flow Logs</vt:lpstr>
      <vt:lpstr>Create Connected Sources</vt:lpstr>
      <vt:lpstr>Define 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2022-03-15T21:19:05Z</dcterms:created>
  <dcterms:modified xsi:type="dcterms:W3CDTF">2022-12-14T16:59:24Z</dcterms:modified>
</cp:coreProperties>
</file>