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370" r:id="rId2"/>
    <p:sldId id="374" r:id="rId3"/>
    <p:sldId id="378" r:id="rId4"/>
    <p:sldId id="375" r:id="rId5"/>
    <p:sldId id="406" r:id="rId6"/>
    <p:sldId id="407" r:id="rId7"/>
    <p:sldId id="408" r:id="rId8"/>
    <p:sldId id="381" r:id="rId9"/>
    <p:sldId id="384" r:id="rId10"/>
    <p:sldId id="376" r:id="rId11"/>
    <p:sldId id="383" r:id="rId12"/>
    <p:sldId id="373" r:id="rId13"/>
    <p:sldId id="377" r:id="rId14"/>
    <p:sldId id="385" r:id="rId15"/>
    <p:sldId id="402" r:id="rId16"/>
    <p:sldId id="412" r:id="rId17"/>
    <p:sldId id="380" r:id="rId18"/>
    <p:sldId id="386" r:id="rId19"/>
    <p:sldId id="411" r:id="rId20"/>
    <p:sldId id="409" r:id="rId21"/>
    <p:sldId id="413" r:id="rId22"/>
    <p:sldId id="396" r:id="rId23"/>
    <p:sldId id="414" r:id="rId24"/>
    <p:sldId id="415" r:id="rId25"/>
    <p:sldId id="416" r:id="rId26"/>
    <p:sldId id="41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1B3C"/>
    <a:srgbClr val="0000A0"/>
    <a:srgbClr val="E39924"/>
    <a:srgbClr val="C00000"/>
    <a:srgbClr val="235DA2"/>
    <a:srgbClr val="BE4E61"/>
    <a:srgbClr val="AAE8F0"/>
    <a:srgbClr val="972986"/>
    <a:srgbClr val="FF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3692D6-9EB1-4E3B-A838-D6DE9C31B801}" v="1" dt="2021-04-22T19:48:28.187"/>
    <p1510:client id="{3659F912-0731-4F78-9269-7BBEA02E2A57}" v="5" dt="2021-04-22T20:35:11.274"/>
    <p1510:client id="{D43601D1-193D-4F70-A1DD-6D871FF45B1E}" v="21" dt="2021-04-22T22:38:42.0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609" autoAdjust="0"/>
  </p:normalViewPr>
  <p:slideViewPr>
    <p:cSldViewPr snapToGrid="0">
      <p:cViewPr varScale="1">
        <p:scale>
          <a:sx n="91" d="100"/>
          <a:sy n="91" d="100"/>
        </p:scale>
        <p:origin x="1296"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ne Le" userId="a067589d4228dc37" providerId="Windows Live" clId="Web-{D43601D1-193D-4F70-A1DD-6D871FF45B1E}"/>
    <pc:docChg chg="modSld">
      <pc:chgData name="Christine Le" userId="a067589d4228dc37" providerId="Windows Live" clId="Web-{D43601D1-193D-4F70-A1DD-6D871FF45B1E}" dt="2021-04-22T22:38:40.637" v="8" actId="20577"/>
      <pc:docMkLst>
        <pc:docMk/>
      </pc:docMkLst>
      <pc:sldChg chg="modSp">
        <pc:chgData name="Christine Le" userId="a067589d4228dc37" providerId="Windows Live" clId="Web-{D43601D1-193D-4F70-A1DD-6D871FF45B1E}" dt="2021-04-22T22:38:40.637" v="8" actId="20577"/>
        <pc:sldMkLst>
          <pc:docMk/>
          <pc:sldMk cId="4029791146" sldId="383"/>
        </pc:sldMkLst>
        <pc:spChg chg="mod">
          <ac:chgData name="Christine Le" userId="a067589d4228dc37" providerId="Windows Live" clId="Web-{D43601D1-193D-4F70-A1DD-6D871FF45B1E}" dt="2021-04-22T22:38:40.637" v="8" actId="20577"/>
          <ac:spMkLst>
            <pc:docMk/>
            <pc:sldMk cId="4029791146" sldId="383"/>
            <ac:spMk id="5" creationId="{92C03905-95E8-426A-98DE-4FC8856792C7}"/>
          </ac:spMkLst>
        </pc:spChg>
      </pc:sldChg>
      <pc:sldChg chg="modSp">
        <pc:chgData name="Christine Le" userId="a067589d4228dc37" providerId="Windows Live" clId="Web-{D43601D1-193D-4F70-A1DD-6D871FF45B1E}" dt="2021-04-22T22:38:27.793" v="3" actId="20577"/>
        <pc:sldMkLst>
          <pc:docMk/>
          <pc:sldMk cId="166837265" sldId="408"/>
        </pc:sldMkLst>
        <pc:spChg chg="mod">
          <ac:chgData name="Christine Le" userId="a067589d4228dc37" providerId="Windows Live" clId="Web-{D43601D1-193D-4F70-A1DD-6D871FF45B1E}" dt="2021-04-22T22:38:27.793" v="3" actId="20577"/>
          <ac:spMkLst>
            <pc:docMk/>
            <pc:sldMk cId="166837265" sldId="408"/>
            <ac:spMk id="11" creationId="{93BA8FE8-E027-41CD-95A6-5DF36BBEE69B}"/>
          </ac:spMkLst>
        </pc:spChg>
      </pc:sldChg>
    </pc:docChg>
  </pc:docChgLst>
  <pc:docChgLst>
    <pc:chgData name="Christine Le" userId="a067589d4228dc37" providerId="LiveId" clId="{3659F912-0731-4F78-9269-7BBEA02E2A57}"/>
    <pc:docChg chg="modSld">
      <pc:chgData name="Christine Le" userId="a067589d4228dc37" providerId="LiveId" clId="{3659F912-0731-4F78-9269-7BBEA02E2A57}" dt="2021-04-22T20:02:08.621" v="1"/>
      <pc:docMkLst>
        <pc:docMk/>
      </pc:docMkLst>
      <pc:sldChg chg="modNotesTx">
        <pc:chgData name="Christine Le" userId="a067589d4228dc37" providerId="LiveId" clId="{3659F912-0731-4F78-9269-7BBEA02E2A57}" dt="2021-04-22T20:00:14.079" v="0" actId="5793"/>
        <pc:sldMkLst>
          <pc:docMk/>
          <pc:sldMk cId="1777280893" sldId="370"/>
        </pc:sldMkLst>
      </pc:sldChg>
      <pc:sldChg chg="modAnim">
        <pc:chgData name="Christine Le" userId="a067589d4228dc37" providerId="LiveId" clId="{3659F912-0731-4F78-9269-7BBEA02E2A57}" dt="2021-04-22T20:02:08.621" v="1"/>
        <pc:sldMkLst>
          <pc:docMk/>
          <pc:sldMk cId="4029791146" sldId="383"/>
        </pc:sldMkLst>
      </pc:sldChg>
    </pc:docChg>
  </pc:docChgLst>
  <pc:docChgLst>
    <pc:chgData name="Christine" userId="480a73a7-8595-4e30-8638-8eb4be050c64" providerId="ADAL" clId="{2D3692D6-9EB1-4E3B-A838-D6DE9C31B801}"/>
    <pc:docChg chg="modSld">
      <pc:chgData name="Christine" userId="480a73a7-8595-4e30-8638-8eb4be050c64" providerId="ADAL" clId="{2D3692D6-9EB1-4E3B-A838-D6DE9C31B801}" dt="2021-04-22T19:48:52.376" v="6" actId="20577"/>
      <pc:docMkLst>
        <pc:docMk/>
      </pc:docMkLst>
      <pc:sldChg chg="modSp mod modNotesTx">
        <pc:chgData name="Christine" userId="480a73a7-8595-4e30-8638-8eb4be050c64" providerId="ADAL" clId="{2D3692D6-9EB1-4E3B-A838-D6DE9C31B801}" dt="2021-04-22T19:48:34.388" v="2" actId="20577"/>
        <pc:sldMkLst>
          <pc:docMk/>
          <pc:sldMk cId="1777280893" sldId="370"/>
        </pc:sldMkLst>
        <pc:spChg chg="mod">
          <ac:chgData name="Christine" userId="480a73a7-8595-4e30-8638-8eb4be050c64" providerId="ADAL" clId="{2D3692D6-9EB1-4E3B-A838-D6DE9C31B801}" dt="2021-04-22T19:48:30.673" v="1" actId="1076"/>
          <ac:spMkLst>
            <pc:docMk/>
            <pc:sldMk cId="1777280893" sldId="370"/>
            <ac:spMk id="2" creationId="{77F6B779-E863-4670-A813-F828989AEC94}"/>
          </ac:spMkLst>
        </pc:spChg>
      </pc:sldChg>
      <pc:sldChg chg="modNotesTx">
        <pc:chgData name="Christine" userId="480a73a7-8595-4e30-8638-8eb4be050c64" providerId="ADAL" clId="{2D3692D6-9EB1-4E3B-A838-D6DE9C31B801}" dt="2021-04-22T19:48:52.376" v="6" actId="20577"/>
        <pc:sldMkLst>
          <pc:docMk/>
          <pc:sldMk cId="3878502629" sldId="373"/>
        </pc:sldMkLst>
      </pc:sldChg>
      <pc:sldChg chg="modNotesTx">
        <pc:chgData name="Christine" userId="480a73a7-8595-4e30-8638-8eb4be050c64" providerId="ADAL" clId="{2D3692D6-9EB1-4E3B-A838-D6DE9C31B801}" dt="2021-04-22T19:48:36.731" v="3" actId="6549"/>
        <pc:sldMkLst>
          <pc:docMk/>
          <pc:sldMk cId="2692224412" sldId="374"/>
        </pc:sldMkLst>
      </pc:sldChg>
      <pc:sldChg chg="modNotesTx">
        <pc:chgData name="Christine" userId="480a73a7-8595-4e30-8638-8eb4be050c64" providerId="ADAL" clId="{2D3692D6-9EB1-4E3B-A838-D6DE9C31B801}" dt="2021-04-22T19:48:38.851" v="4" actId="6549"/>
        <pc:sldMkLst>
          <pc:docMk/>
          <pc:sldMk cId="3950256633" sldId="378"/>
        </pc:sldMkLst>
      </pc:sldChg>
      <pc:sldChg chg="modNotesTx">
        <pc:chgData name="Christine" userId="480a73a7-8595-4e30-8638-8eb4be050c64" providerId="ADAL" clId="{2D3692D6-9EB1-4E3B-A838-D6DE9C31B801}" dt="2021-04-22T19:48:43.611" v="5" actId="20577"/>
        <pc:sldMkLst>
          <pc:docMk/>
          <pc:sldMk cId="3203436277" sldId="407"/>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4"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F27ED4-B9CB-4275-AEBC-3BF4DF943C3D}" type="datetimeFigureOut">
              <a:rPr lang="en-US" smtClean="0"/>
              <a:t>4/22/2021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5B404F-686B-4FB5-99AC-94D252A0B1AF}" type="slidenum">
              <a:rPr lang="en-US" smtClean="0"/>
              <a:t>‹#›</a:t>
            </a:fld>
            <a:endParaRPr lang="en-US"/>
          </a:p>
        </p:txBody>
      </p:sp>
    </p:spTree>
    <p:extLst>
      <p:ext uri="{BB962C8B-B14F-4D97-AF65-F5344CB8AC3E}">
        <p14:creationId xmlns:p14="http://schemas.microsoft.com/office/powerpoint/2010/main" val="3661253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117635A4-31FD-4268-ADDB-CFEB5135C31D}" type="slidenum">
              <a:rPr lang="en-US" smtClean="0"/>
              <a:t>1</a:t>
            </a:fld>
            <a:endParaRPr lang="en-US"/>
          </a:p>
        </p:txBody>
      </p:sp>
    </p:spTree>
    <p:extLst>
      <p:ext uri="{BB962C8B-B14F-4D97-AF65-F5344CB8AC3E}">
        <p14:creationId xmlns:p14="http://schemas.microsoft.com/office/powerpoint/2010/main" val="679975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5B404F-686B-4FB5-99AC-94D252A0B1AF}" type="slidenum">
              <a:rPr lang="en-US" smtClean="0"/>
              <a:t>10</a:t>
            </a:fld>
            <a:endParaRPr lang="en-US"/>
          </a:p>
        </p:txBody>
      </p:sp>
    </p:spTree>
    <p:extLst>
      <p:ext uri="{BB962C8B-B14F-4D97-AF65-F5344CB8AC3E}">
        <p14:creationId xmlns:p14="http://schemas.microsoft.com/office/powerpoint/2010/main" val="610231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5B404F-686B-4FB5-99AC-94D252A0B1AF}" type="slidenum">
              <a:rPr lang="en-US" smtClean="0"/>
              <a:t>11</a:t>
            </a:fld>
            <a:endParaRPr lang="en-US"/>
          </a:p>
        </p:txBody>
      </p:sp>
    </p:spTree>
    <p:extLst>
      <p:ext uri="{BB962C8B-B14F-4D97-AF65-F5344CB8AC3E}">
        <p14:creationId xmlns:p14="http://schemas.microsoft.com/office/powerpoint/2010/main" val="1192340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5B404F-686B-4FB5-99AC-94D252A0B1AF}" type="slidenum">
              <a:rPr lang="en-US" smtClean="0"/>
              <a:t>12</a:t>
            </a:fld>
            <a:endParaRPr lang="en-US"/>
          </a:p>
        </p:txBody>
      </p:sp>
    </p:spTree>
    <p:extLst>
      <p:ext uri="{BB962C8B-B14F-4D97-AF65-F5344CB8AC3E}">
        <p14:creationId xmlns:p14="http://schemas.microsoft.com/office/powerpoint/2010/main" val="490171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5B404F-686B-4FB5-99AC-94D252A0B1AF}" type="slidenum">
              <a:rPr lang="en-US" smtClean="0"/>
              <a:t>13</a:t>
            </a:fld>
            <a:endParaRPr lang="en-US"/>
          </a:p>
        </p:txBody>
      </p:sp>
    </p:spTree>
    <p:extLst>
      <p:ext uri="{BB962C8B-B14F-4D97-AF65-F5344CB8AC3E}">
        <p14:creationId xmlns:p14="http://schemas.microsoft.com/office/powerpoint/2010/main" val="868246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5B404F-686B-4FB5-99AC-94D252A0B1AF}" type="slidenum">
              <a:rPr lang="en-US" smtClean="0"/>
              <a:t>14</a:t>
            </a:fld>
            <a:endParaRPr lang="en-US"/>
          </a:p>
        </p:txBody>
      </p:sp>
    </p:spTree>
    <p:extLst>
      <p:ext uri="{BB962C8B-B14F-4D97-AF65-F5344CB8AC3E}">
        <p14:creationId xmlns:p14="http://schemas.microsoft.com/office/powerpoint/2010/main" val="576711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5B404F-686B-4FB5-99AC-94D252A0B1AF}" type="slidenum">
              <a:rPr lang="en-US" smtClean="0"/>
              <a:t>15</a:t>
            </a:fld>
            <a:endParaRPr lang="en-US"/>
          </a:p>
        </p:txBody>
      </p:sp>
    </p:spTree>
    <p:extLst>
      <p:ext uri="{BB962C8B-B14F-4D97-AF65-F5344CB8AC3E}">
        <p14:creationId xmlns:p14="http://schemas.microsoft.com/office/powerpoint/2010/main" val="3414859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5B404F-686B-4FB5-99AC-94D252A0B1AF}" type="slidenum">
              <a:rPr lang="en-US" smtClean="0"/>
              <a:t>16</a:t>
            </a:fld>
            <a:endParaRPr lang="en-US"/>
          </a:p>
        </p:txBody>
      </p:sp>
    </p:spTree>
    <p:extLst>
      <p:ext uri="{BB962C8B-B14F-4D97-AF65-F5344CB8AC3E}">
        <p14:creationId xmlns:p14="http://schemas.microsoft.com/office/powerpoint/2010/main" val="1756011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5B404F-686B-4FB5-99AC-94D252A0B1AF}" type="slidenum">
              <a:rPr lang="en-US" smtClean="0"/>
              <a:t>17</a:t>
            </a:fld>
            <a:endParaRPr lang="en-US"/>
          </a:p>
        </p:txBody>
      </p:sp>
    </p:spTree>
    <p:extLst>
      <p:ext uri="{BB962C8B-B14F-4D97-AF65-F5344CB8AC3E}">
        <p14:creationId xmlns:p14="http://schemas.microsoft.com/office/powerpoint/2010/main" val="3947529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5B404F-686B-4FB5-99AC-94D252A0B1AF}" type="slidenum">
              <a:rPr lang="en-US" smtClean="0"/>
              <a:t>18</a:t>
            </a:fld>
            <a:endParaRPr lang="en-US"/>
          </a:p>
        </p:txBody>
      </p:sp>
    </p:spTree>
    <p:extLst>
      <p:ext uri="{BB962C8B-B14F-4D97-AF65-F5344CB8AC3E}">
        <p14:creationId xmlns:p14="http://schemas.microsoft.com/office/powerpoint/2010/main" val="1448772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5B404F-686B-4FB5-99AC-94D252A0B1AF}" type="slidenum">
              <a:rPr lang="en-US" smtClean="0"/>
              <a:t>19</a:t>
            </a:fld>
            <a:endParaRPr lang="en-US"/>
          </a:p>
        </p:txBody>
      </p:sp>
    </p:spTree>
    <p:extLst>
      <p:ext uri="{BB962C8B-B14F-4D97-AF65-F5344CB8AC3E}">
        <p14:creationId xmlns:p14="http://schemas.microsoft.com/office/powerpoint/2010/main" val="3356780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mn-lt"/>
            </a:endParaRPr>
          </a:p>
        </p:txBody>
      </p:sp>
      <p:sp>
        <p:nvSpPr>
          <p:cNvPr id="4" name="Slide Number Placeholder 3"/>
          <p:cNvSpPr>
            <a:spLocks noGrp="1"/>
          </p:cNvSpPr>
          <p:nvPr>
            <p:ph type="sldNum" sz="quarter" idx="5"/>
          </p:nvPr>
        </p:nvSpPr>
        <p:spPr/>
        <p:txBody>
          <a:bodyPr/>
          <a:lstStyle/>
          <a:p>
            <a:fld id="{BE5B404F-686B-4FB5-99AC-94D252A0B1AF}" type="slidenum">
              <a:rPr lang="en-US" smtClean="0"/>
              <a:t>2</a:t>
            </a:fld>
            <a:endParaRPr lang="en-US"/>
          </a:p>
        </p:txBody>
      </p:sp>
    </p:spTree>
    <p:extLst>
      <p:ext uri="{BB962C8B-B14F-4D97-AF65-F5344CB8AC3E}">
        <p14:creationId xmlns:p14="http://schemas.microsoft.com/office/powerpoint/2010/main" val="300971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5B404F-686B-4FB5-99AC-94D252A0B1AF}" type="slidenum">
              <a:rPr lang="en-US" smtClean="0"/>
              <a:t>20</a:t>
            </a:fld>
            <a:endParaRPr lang="en-US"/>
          </a:p>
        </p:txBody>
      </p:sp>
    </p:spTree>
    <p:extLst>
      <p:ext uri="{BB962C8B-B14F-4D97-AF65-F5344CB8AC3E}">
        <p14:creationId xmlns:p14="http://schemas.microsoft.com/office/powerpoint/2010/main" val="1329142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5B404F-686B-4FB5-99AC-94D252A0B1AF}" type="slidenum">
              <a:rPr lang="en-US" smtClean="0"/>
              <a:t>21</a:t>
            </a:fld>
            <a:endParaRPr lang="en-US"/>
          </a:p>
        </p:txBody>
      </p:sp>
    </p:spTree>
    <p:extLst>
      <p:ext uri="{BB962C8B-B14F-4D97-AF65-F5344CB8AC3E}">
        <p14:creationId xmlns:p14="http://schemas.microsoft.com/office/powerpoint/2010/main" val="3204553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5B404F-686B-4FB5-99AC-94D252A0B1AF}" type="slidenum">
              <a:rPr lang="en-US" smtClean="0"/>
              <a:t>22</a:t>
            </a:fld>
            <a:endParaRPr lang="en-US"/>
          </a:p>
        </p:txBody>
      </p:sp>
    </p:spTree>
    <p:extLst>
      <p:ext uri="{BB962C8B-B14F-4D97-AF65-F5344CB8AC3E}">
        <p14:creationId xmlns:p14="http://schemas.microsoft.com/office/powerpoint/2010/main" val="469647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5B404F-686B-4FB5-99AC-94D252A0B1AF}" type="slidenum">
              <a:rPr lang="en-US" smtClean="0"/>
              <a:t>23</a:t>
            </a:fld>
            <a:endParaRPr lang="en-US"/>
          </a:p>
        </p:txBody>
      </p:sp>
    </p:spTree>
    <p:extLst>
      <p:ext uri="{BB962C8B-B14F-4D97-AF65-F5344CB8AC3E}">
        <p14:creationId xmlns:p14="http://schemas.microsoft.com/office/powerpoint/2010/main" val="18805192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5B404F-686B-4FB5-99AC-94D252A0B1AF}" type="slidenum">
              <a:rPr lang="en-US" smtClean="0"/>
              <a:t>24</a:t>
            </a:fld>
            <a:endParaRPr lang="en-US"/>
          </a:p>
        </p:txBody>
      </p:sp>
    </p:spTree>
    <p:extLst>
      <p:ext uri="{BB962C8B-B14F-4D97-AF65-F5344CB8AC3E}">
        <p14:creationId xmlns:p14="http://schemas.microsoft.com/office/powerpoint/2010/main" val="4238015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5B404F-686B-4FB5-99AC-94D252A0B1AF}" type="slidenum">
              <a:rPr lang="en-US" smtClean="0"/>
              <a:t>25</a:t>
            </a:fld>
            <a:endParaRPr lang="en-US"/>
          </a:p>
        </p:txBody>
      </p:sp>
    </p:spTree>
    <p:extLst>
      <p:ext uri="{BB962C8B-B14F-4D97-AF65-F5344CB8AC3E}">
        <p14:creationId xmlns:p14="http://schemas.microsoft.com/office/powerpoint/2010/main" val="2946313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5B404F-686B-4FB5-99AC-94D252A0B1AF}" type="slidenum">
              <a:rPr lang="en-US" smtClean="0"/>
              <a:t>26</a:t>
            </a:fld>
            <a:endParaRPr lang="en-US"/>
          </a:p>
        </p:txBody>
      </p:sp>
    </p:spTree>
    <p:extLst>
      <p:ext uri="{BB962C8B-B14F-4D97-AF65-F5344CB8AC3E}">
        <p14:creationId xmlns:p14="http://schemas.microsoft.com/office/powerpoint/2010/main" val="367624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mn-lt"/>
            </a:endParaRPr>
          </a:p>
        </p:txBody>
      </p:sp>
      <p:sp>
        <p:nvSpPr>
          <p:cNvPr id="4" name="Slide Number Placeholder 3"/>
          <p:cNvSpPr>
            <a:spLocks noGrp="1"/>
          </p:cNvSpPr>
          <p:nvPr>
            <p:ph type="sldNum" sz="quarter" idx="5"/>
          </p:nvPr>
        </p:nvSpPr>
        <p:spPr/>
        <p:txBody>
          <a:bodyPr/>
          <a:lstStyle/>
          <a:p>
            <a:fld id="{BE5B404F-686B-4FB5-99AC-94D252A0B1AF}" type="slidenum">
              <a:rPr lang="en-US" smtClean="0"/>
              <a:t>3</a:t>
            </a:fld>
            <a:endParaRPr lang="en-US"/>
          </a:p>
        </p:txBody>
      </p:sp>
    </p:spTree>
    <p:extLst>
      <p:ext uri="{BB962C8B-B14F-4D97-AF65-F5344CB8AC3E}">
        <p14:creationId xmlns:p14="http://schemas.microsoft.com/office/powerpoint/2010/main" val="1455055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5B404F-686B-4FB5-99AC-94D252A0B1AF}" type="slidenum">
              <a:rPr lang="en-US" smtClean="0"/>
              <a:t>4</a:t>
            </a:fld>
            <a:endParaRPr lang="en-US"/>
          </a:p>
        </p:txBody>
      </p:sp>
    </p:spTree>
    <p:extLst>
      <p:ext uri="{BB962C8B-B14F-4D97-AF65-F5344CB8AC3E}">
        <p14:creationId xmlns:p14="http://schemas.microsoft.com/office/powerpoint/2010/main" val="4071198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5B404F-686B-4FB5-99AC-94D252A0B1AF}" type="slidenum">
              <a:rPr lang="en-US" smtClean="0"/>
              <a:t>5</a:t>
            </a:fld>
            <a:endParaRPr lang="en-US"/>
          </a:p>
        </p:txBody>
      </p:sp>
    </p:spTree>
    <p:extLst>
      <p:ext uri="{BB962C8B-B14F-4D97-AF65-F5344CB8AC3E}">
        <p14:creationId xmlns:p14="http://schemas.microsoft.com/office/powerpoint/2010/main" val="2997066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5B404F-686B-4FB5-99AC-94D252A0B1AF}" type="slidenum">
              <a:rPr lang="en-US" smtClean="0"/>
              <a:t>6</a:t>
            </a:fld>
            <a:endParaRPr lang="en-US"/>
          </a:p>
        </p:txBody>
      </p:sp>
    </p:spTree>
    <p:extLst>
      <p:ext uri="{BB962C8B-B14F-4D97-AF65-F5344CB8AC3E}">
        <p14:creationId xmlns:p14="http://schemas.microsoft.com/office/powerpoint/2010/main" val="4014721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5B404F-686B-4FB5-99AC-94D252A0B1AF}" type="slidenum">
              <a:rPr lang="en-US" smtClean="0"/>
              <a:t>7</a:t>
            </a:fld>
            <a:endParaRPr lang="en-US"/>
          </a:p>
        </p:txBody>
      </p:sp>
    </p:spTree>
    <p:extLst>
      <p:ext uri="{BB962C8B-B14F-4D97-AF65-F5344CB8AC3E}">
        <p14:creationId xmlns:p14="http://schemas.microsoft.com/office/powerpoint/2010/main" val="3107749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5B404F-686B-4FB5-99AC-94D252A0B1AF}" type="slidenum">
              <a:rPr lang="en-US" smtClean="0"/>
              <a:t>8</a:t>
            </a:fld>
            <a:endParaRPr lang="en-US"/>
          </a:p>
        </p:txBody>
      </p:sp>
    </p:spTree>
    <p:extLst>
      <p:ext uri="{BB962C8B-B14F-4D97-AF65-F5344CB8AC3E}">
        <p14:creationId xmlns:p14="http://schemas.microsoft.com/office/powerpoint/2010/main" val="1074418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5B404F-686B-4FB5-99AC-94D252A0B1AF}" type="slidenum">
              <a:rPr lang="en-US" smtClean="0"/>
              <a:t>9</a:t>
            </a:fld>
            <a:endParaRPr lang="en-US"/>
          </a:p>
        </p:txBody>
      </p:sp>
    </p:spTree>
    <p:extLst>
      <p:ext uri="{BB962C8B-B14F-4D97-AF65-F5344CB8AC3E}">
        <p14:creationId xmlns:p14="http://schemas.microsoft.com/office/powerpoint/2010/main" val="1427896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C021C-32BA-4A77-9F92-449747484D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8DF6C2-4118-42D2-8846-7A2FDD40C1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4FCC09-BA03-4785-A343-0335A6652F6E}"/>
              </a:ext>
            </a:extLst>
          </p:cNvPr>
          <p:cNvSpPr>
            <a:spLocks noGrp="1"/>
          </p:cNvSpPr>
          <p:nvPr>
            <p:ph type="dt" sz="half" idx="10"/>
          </p:nvPr>
        </p:nvSpPr>
        <p:spPr/>
        <p:txBody>
          <a:bodyPr/>
          <a:lstStyle/>
          <a:p>
            <a:fld id="{FE4BBF15-1744-4ACE-84A2-B92BC5C789A0}" type="datetime1">
              <a:rPr lang="en-US" smtClean="0"/>
              <a:t>4/22/2021</a:t>
            </a:fld>
            <a:endParaRPr lang="en-US"/>
          </a:p>
        </p:txBody>
      </p:sp>
      <p:sp>
        <p:nvSpPr>
          <p:cNvPr id="5" name="Footer Placeholder 4">
            <a:extLst>
              <a:ext uri="{FF2B5EF4-FFF2-40B4-BE49-F238E27FC236}">
                <a16:creationId xmlns:a16="http://schemas.microsoft.com/office/drawing/2014/main" id="{470D740B-1E1D-471F-A56B-101CA246B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976C73-D5D0-477A-A3B4-B209F0D3D5BC}"/>
              </a:ext>
            </a:extLst>
          </p:cNvPr>
          <p:cNvSpPr>
            <a:spLocks noGrp="1"/>
          </p:cNvSpPr>
          <p:nvPr>
            <p:ph type="sldNum" sz="quarter" idx="12"/>
          </p:nvPr>
        </p:nvSpPr>
        <p:spPr/>
        <p:txBody>
          <a:bodyPr/>
          <a:lstStyle/>
          <a:p>
            <a:fld id="{F241E30D-5A05-4134-BDCD-47C32F0C30E0}" type="slidenum">
              <a:rPr lang="en-US" smtClean="0"/>
              <a:t>‹#›</a:t>
            </a:fld>
            <a:endParaRPr lang="en-US"/>
          </a:p>
        </p:txBody>
      </p:sp>
    </p:spTree>
    <p:extLst>
      <p:ext uri="{BB962C8B-B14F-4D97-AF65-F5344CB8AC3E}">
        <p14:creationId xmlns:p14="http://schemas.microsoft.com/office/powerpoint/2010/main" val="53166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F4C65-B612-4B8D-9AB2-4F0650C4A6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79E2BE-F222-45F8-A9FD-BC0AAE502E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AE5F3-7139-4048-9458-786356161BBE}"/>
              </a:ext>
            </a:extLst>
          </p:cNvPr>
          <p:cNvSpPr>
            <a:spLocks noGrp="1"/>
          </p:cNvSpPr>
          <p:nvPr>
            <p:ph type="dt" sz="half" idx="10"/>
          </p:nvPr>
        </p:nvSpPr>
        <p:spPr/>
        <p:txBody>
          <a:bodyPr/>
          <a:lstStyle/>
          <a:p>
            <a:fld id="{F73803C1-02EA-43CA-9F45-3695C8538C07}" type="datetime1">
              <a:rPr lang="en-US" smtClean="0"/>
              <a:t>4/22/2021</a:t>
            </a:fld>
            <a:endParaRPr lang="en-US"/>
          </a:p>
        </p:txBody>
      </p:sp>
      <p:sp>
        <p:nvSpPr>
          <p:cNvPr id="5" name="Footer Placeholder 4">
            <a:extLst>
              <a:ext uri="{FF2B5EF4-FFF2-40B4-BE49-F238E27FC236}">
                <a16:creationId xmlns:a16="http://schemas.microsoft.com/office/drawing/2014/main" id="{7C11CBB3-D1AC-49CB-930E-B43ABE5FCA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AB5EE-CFE1-4F65-9646-3B87A58C52E0}"/>
              </a:ext>
            </a:extLst>
          </p:cNvPr>
          <p:cNvSpPr>
            <a:spLocks noGrp="1"/>
          </p:cNvSpPr>
          <p:nvPr>
            <p:ph type="sldNum" sz="quarter" idx="12"/>
          </p:nvPr>
        </p:nvSpPr>
        <p:spPr/>
        <p:txBody>
          <a:bodyPr/>
          <a:lstStyle/>
          <a:p>
            <a:fld id="{F241E30D-5A05-4134-BDCD-47C32F0C30E0}" type="slidenum">
              <a:rPr lang="en-US" smtClean="0"/>
              <a:t>‹#›</a:t>
            </a:fld>
            <a:endParaRPr lang="en-US"/>
          </a:p>
        </p:txBody>
      </p:sp>
    </p:spTree>
    <p:extLst>
      <p:ext uri="{BB962C8B-B14F-4D97-AF65-F5344CB8AC3E}">
        <p14:creationId xmlns:p14="http://schemas.microsoft.com/office/powerpoint/2010/main" val="363800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B04B80-82AF-4C3C-A73B-D6BE510878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0CE419-C93B-4DFD-99E1-19EB266045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952326-2541-43C2-B90F-CACD455BF47E}"/>
              </a:ext>
            </a:extLst>
          </p:cNvPr>
          <p:cNvSpPr>
            <a:spLocks noGrp="1"/>
          </p:cNvSpPr>
          <p:nvPr>
            <p:ph type="dt" sz="half" idx="10"/>
          </p:nvPr>
        </p:nvSpPr>
        <p:spPr/>
        <p:txBody>
          <a:bodyPr/>
          <a:lstStyle/>
          <a:p>
            <a:fld id="{62B2A748-AF7F-452D-92FA-87DE0D36EF62}" type="datetime1">
              <a:rPr lang="en-US" smtClean="0"/>
              <a:t>4/22/2021</a:t>
            </a:fld>
            <a:endParaRPr lang="en-US"/>
          </a:p>
        </p:txBody>
      </p:sp>
      <p:sp>
        <p:nvSpPr>
          <p:cNvPr id="5" name="Footer Placeholder 4">
            <a:extLst>
              <a:ext uri="{FF2B5EF4-FFF2-40B4-BE49-F238E27FC236}">
                <a16:creationId xmlns:a16="http://schemas.microsoft.com/office/drawing/2014/main" id="{8987174A-D07E-4092-A6A5-5C408F2D6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8790F-539A-4176-82FD-BCAF3F25D089}"/>
              </a:ext>
            </a:extLst>
          </p:cNvPr>
          <p:cNvSpPr>
            <a:spLocks noGrp="1"/>
          </p:cNvSpPr>
          <p:nvPr>
            <p:ph type="sldNum" sz="quarter" idx="12"/>
          </p:nvPr>
        </p:nvSpPr>
        <p:spPr/>
        <p:txBody>
          <a:bodyPr/>
          <a:lstStyle/>
          <a:p>
            <a:fld id="{F241E30D-5A05-4134-BDCD-47C32F0C30E0}" type="slidenum">
              <a:rPr lang="en-US" smtClean="0"/>
              <a:t>‹#›</a:t>
            </a:fld>
            <a:endParaRPr lang="en-US"/>
          </a:p>
        </p:txBody>
      </p:sp>
    </p:spTree>
    <p:extLst>
      <p:ext uri="{BB962C8B-B14F-4D97-AF65-F5344CB8AC3E}">
        <p14:creationId xmlns:p14="http://schemas.microsoft.com/office/powerpoint/2010/main" val="4030469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8964-C7FB-453E-A762-AE0F649E75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5890F0-1EF1-4D3B-BC1C-48579B1A32B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36BE2B-2DEB-485E-A7DB-4C15907EBD05}"/>
              </a:ext>
            </a:extLst>
          </p:cNvPr>
          <p:cNvSpPr>
            <a:spLocks noGrp="1"/>
          </p:cNvSpPr>
          <p:nvPr>
            <p:ph type="dt" sz="half" idx="10"/>
          </p:nvPr>
        </p:nvSpPr>
        <p:spPr/>
        <p:txBody>
          <a:bodyPr/>
          <a:lstStyle/>
          <a:p>
            <a:fld id="{3A5F063B-01C8-483F-A90E-1ACE10F925A0}" type="datetime1">
              <a:rPr lang="en-US" smtClean="0"/>
              <a:t>4/22/2021</a:t>
            </a:fld>
            <a:endParaRPr lang="en-US"/>
          </a:p>
        </p:txBody>
      </p:sp>
      <p:sp>
        <p:nvSpPr>
          <p:cNvPr id="5" name="Footer Placeholder 4">
            <a:extLst>
              <a:ext uri="{FF2B5EF4-FFF2-40B4-BE49-F238E27FC236}">
                <a16:creationId xmlns:a16="http://schemas.microsoft.com/office/drawing/2014/main" id="{4FFEF1A6-DA78-4FD7-9F80-98706680D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54E06E-1146-4F1D-BD32-225D57D70B12}"/>
              </a:ext>
            </a:extLst>
          </p:cNvPr>
          <p:cNvSpPr>
            <a:spLocks noGrp="1"/>
          </p:cNvSpPr>
          <p:nvPr>
            <p:ph type="sldNum" sz="quarter" idx="12"/>
          </p:nvPr>
        </p:nvSpPr>
        <p:spPr/>
        <p:txBody>
          <a:bodyPr/>
          <a:lstStyle/>
          <a:p>
            <a:fld id="{F241E30D-5A05-4134-BDCD-47C32F0C30E0}" type="slidenum">
              <a:rPr lang="en-US" smtClean="0"/>
              <a:t>‹#›</a:t>
            </a:fld>
            <a:endParaRPr lang="en-US"/>
          </a:p>
        </p:txBody>
      </p:sp>
    </p:spTree>
    <p:extLst>
      <p:ext uri="{BB962C8B-B14F-4D97-AF65-F5344CB8AC3E}">
        <p14:creationId xmlns:p14="http://schemas.microsoft.com/office/powerpoint/2010/main" val="3991774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0C28F-83FF-4868-BF00-F498361A18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F180AE-5470-42AD-B2D7-C75A77CD28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7AABA77-40FB-4E38-8875-0583F158142A}"/>
              </a:ext>
            </a:extLst>
          </p:cNvPr>
          <p:cNvSpPr>
            <a:spLocks noGrp="1"/>
          </p:cNvSpPr>
          <p:nvPr>
            <p:ph type="dt" sz="half" idx="10"/>
          </p:nvPr>
        </p:nvSpPr>
        <p:spPr/>
        <p:txBody>
          <a:bodyPr/>
          <a:lstStyle/>
          <a:p>
            <a:fld id="{71268C72-0A6F-482B-8C60-4D837738D32A}" type="datetime1">
              <a:rPr lang="en-US" smtClean="0"/>
              <a:t>4/22/2021</a:t>
            </a:fld>
            <a:endParaRPr lang="en-US"/>
          </a:p>
        </p:txBody>
      </p:sp>
      <p:sp>
        <p:nvSpPr>
          <p:cNvPr id="5" name="Footer Placeholder 4">
            <a:extLst>
              <a:ext uri="{FF2B5EF4-FFF2-40B4-BE49-F238E27FC236}">
                <a16:creationId xmlns:a16="http://schemas.microsoft.com/office/drawing/2014/main" id="{EF911DDC-3E6D-4CBD-A25D-966B88E4A8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1BFA5-8A3C-4D3F-9CED-D23C91F31054}"/>
              </a:ext>
            </a:extLst>
          </p:cNvPr>
          <p:cNvSpPr>
            <a:spLocks noGrp="1"/>
          </p:cNvSpPr>
          <p:nvPr>
            <p:ph type="sldNum" sz="quarter" idx="12"/>
          </p:nvPr>
        </p:nvSpPr>
        <p:spPr/>
        <p:txBody>
          <a:bodyPr/>
          <a:lstStyle/>
          <a:p>
            <a:fld id="{F241E30D-5A05-4134-BDCD-47C32F0C30E0}" type="slidenum">
              <a:rPr lang="en-US" smtClean="0"/>
              <a:t>‹#›</a:t>
            </a:fld>
            <a:endParaRPr lang="en-US"/>
          </a:p>
        </p:txBody>
      </p:sp>
    </p:spTree>
    <p:extLst>
      <p:ext uri="{BB962C8B-B14F-4D97-AF65-F5344CB8AC3E}">
        <p14:creationId xmlns:p14="http://schemas.microsoft.com/office/powerpoint/2010/main" val="18459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71B07-3611-4DDF-BFD6-722D7A6030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1BCB87-EDBD-42F7-B412-C5881DF0AE2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83D09E-180B-4F61-BC77-BAD8666086A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8517AD-70EF-4596-BAFA-202FD82940C4}"/>
              </a:ext>
            </a:extLst>
          </p:cNvPr>
          <p:cNvSpPr>
            <a:spLocks noGrp="1"/>
          </p:cNvSpPr>
          <p:nvPr>
            <p:ph type="dt" sz="half" idx="10"/>
          </p:nvPr>
        </p:nvSpPr>
        <p:spPr/>
        <p:txBody>
          <a:bodyPr/>
          <a:lstStyle/>
          <a:p>
            <a:fld id="{BA3F7814-F31C-4B90-AADB-419AAA1097CF}" type="datetime1">
              <a:rPr lang="en-US" smtClean="0"/>
              <a:t>4/22/2021</a:t>
            </a:fld>
            <a:endParaRPr lang="en-US"/>
          </a:p>
        </p:txBody>
      </p:sp>
      <p:sp>
        <p:nvSpPr>
          <p:cNvPr id="6" name="Footer Placeholder 5">
            <a:extLst>
              <a:ext uri="{FF2B5EF4-FFF2-40B4-BE49-F238E27FC236}">
                <a16:creationId xmlns:a16="http://schemas.microsoft.com/office/drawing/2014/main" id="{6191BB8B-F577-4BA0-8033-F26C5544A3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A29673-84BE-446D-9A23-77A5D66051F6}"/>
              </a:ext>
            </a:extLst>
          </p:cNvPr>
          <p:cNvSpPr>
            <a:spLocks noGrp="1"/>
          </p:cNvSpPr>
          <p:nvPr>
            <p:ph type="sldNum" sz="quarter" idx="12"/>
          </p:nvPr>
        </p:nvSpPr>
        <p:spPr/>
        <p:txBody>
          <a:bodyPr/>
          <a:lstStyle/>
          <a:p>
            <a:fld id="{F241E30D-5A05-4134-BDCD-47C32F0C30E0}" type="slidenum">
              <a:rPr lang="en-US" smtClean="0"/>
              <a:t>‹#›</a:t>
            </a:fld>
            <a:endParaRPr lang="en-US"/>
          </a:p>
        </p:txBody>
      </p:sp>
    </p:spTree>
    <p:extLst>
      <p:ext uri="{BB962C8B-B14F-4D97-AF65-F5344CB8AC3E}">
        <p14:creationId xmlns:p14="http://schemas.microsoft.com/office/powerpoint/2010/main" val="3242234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51D4-FDFF-47A5-B589-D2325A30D4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841E0B-74DD-4B7A-B73A-02C6894218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ED730F2-5AE3-4FC3-A4AA-429A729B7F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733DC8-9344-4B20-9861-A620491BEE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7F54B51-C2A5-499A-A78E-AE009539EB1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06CA7E-2F96-4F6E-BD5E-472FA5DC20A1}"/>
              </a:ext>
            </a:extLst>
          </p:cNvPr>
          <p:cNvSpPr>
            <a:spLocks noGrp="1"/>
          </p:cNvSpPr>
          <p:nvPr>
            <p:ph type="dt" sz="half" idx="10"/>
          </p:nvPr>
        </p:nvSpPr>
        <p:spPr/>
        <p:txBody>
          <a:bodyPr/>
          <a:lstStyle/>
          <a:p>
            <a:fld id="{EABE7992-0D9F-4615-BC19-EEE0BCD0FAAE}" type="datetime1">
              <a:rPr lang="en-US" smtClean="0"/>
              <a:t>4/22/2021</a:t>
            </a:fld>
            <a:endParaRPr lang="en-US"/>
          </a:p>
        </p:txBody>
      </p:sp>
      <p:sp>
        <p:nvSpPr>
          <p:cNvPr id="8" name="Footer Placeholder 7">
            <a:extLst>
              <a:ext uri="{FF2B5EF4-FFF2-40B4-BE49-F238E27FC236}">
                <a16:creationId xmlns:a16="http://schemas.microsoft.com/office/drawing/2014/main" id="{412B726A-8EDC-4DF9-9ECB-6970D3BD81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6FA3DD-9C89-4438-B02A-66E62E4C3675}"/>
              </a:ext>
            </a:extLst>
          </p:cNvPr>
          <p:cNvSpPr>
            <a:spLocks noGrp="1"/>
          </p:cNvSpPr>
          <p:nvPr>
            <p:ph type="sldNum" sz="quarter" idx="12"/>
          </p:nvPr>
        </p:nvSpPr>
        <p:spPr/>
        <p:txBody>
          <a:bodyPr/>
          <a:lstStyle/>
          <a:p>
            <a:fld id="{F241E30D-5A05-4134-BDCD-47C32F0C30E0}" type="slidenum">
              <a:rPr lang="en-US" smtClean="0"/>
              <a:t>‹#›</a:t>
            </a:fld>
            <a:endParaRPr lang="en-US"/>
          </a:p>
        </p:txBody>
      </p:sp>
    </p:spTree>
    <p:extLst>
      <p:ext uri="{BB962C8B-B14F-4D97-AF65-F5344CB8AC3E}">
        <p14:creationId xmlns:p14="http://schemas.microsoft.com/office/powerpoint/2010/main" val="1649418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C3A51-A8AB-4007-BFD8-1DD52E9BFF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FD5B5B-E92B-439D-A309-908D782007E0}"/>
              </a:ext>
            </a:extLst>
          </p:cNvPr>
          <p:cNvSpPr>
            <a:spLocks noGrp="1"/>
          </p:cNvSpPr>
          <p:nvPr>
            <p:ph type="dt" sz="half" idx="10"/>
          </p:nvPr>
        </p:nvSpPr>
        <p:spPr/>
        <p:txBody>
          <a:bodyPr/>
          <a:lstStyle/>
          <a:p>
            <a:fld id="{92A0D8D4-59D2-4348-A45A-9FA838D12276}" type="datetime1">
              <a:rPr lang="en-US" smtClean="0"/>
              <a:t>4/22/2021</a:t>
            </a:fld>
            <a:endParaRPr lang="en-US"/>
          </a:p>
        </p:txBody>
      </p:sp>
      <p:sp>
        <p:nvSpPr>
          <p:cNvPr id="4" name="Footer Placeholder 3">
            <a:extLst>
              <a:ext uri="{FF2B5EF4-FFF2-40B4-BE49-F238E27FC236}">
                <a16:creationId xmlns:a16="http://schemas.microsoft.com/office/drawing/2014/main" id="{A34D3994-9F8A-4A4C-9BA4-5FC5191061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4315E1-FE82-422D-8157-351D9ECC3A33}"/>
              </a:ext>
            </a:extLst>
          </p:cNvPr>
          <p:cNvSpPr>
            <a:spLocks noGrp="1"/>
          </p:cNvSpPr>
          <p:nvPr>
            <p:ph type="sldNum" sz="quarter" idx="12"/>
          </p:nvPr>
        </p:nvSpPr>
        <p:spPr/>
        <p:txBody>
          <a:bodyPr/>
          <a:lstStyle/>
          <a:p>
            <a:fld id="{F241E30D-5A05-4134-BDCD-47C32F0C30E0}" type="slidenum">
              <a:rPr lang="en-US" smtClean="0"/>
              <a:t>‹#›</a:t>
            </a:fld>
            <a:endParaRPr lang="en-US"/>
          </a:p>
        </p:txBody>
      </p:sp>
    </p:spTree>
    <p:extLst>
      <p:ext uri="{BB962C8B-B14F-4D97-AF65-F5344CB8AC3E}">
        <p14:creationId xmlns:p14="http://schemas.microsoft.com/office/powerpoint/2010/main" val="1230820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C1FE01-9A89-4FFC-98F7-DCDD9A16BFF3}"/>
              </a:ext>
            </a:extLst>
          </p:cNvPr>
          <p:cNvSpPr>
            <a:spLocks noGrp="1"/>
          </p:cNvSpPr>
          <p:nvPr>
            <p:ph type="dt" sz="half" idx="10"/>
          </p:nvPr>
        </p:nvSpPr>
        <p:spPr/>
        <p:txBody>
          <a:bodyPr/>
          <a:lstStyle/>
          <a:p>
            <a:fld id="{8D507AF9-9DB9-4ED2-9B41-DCDFB8642F85}" type="datetime1">
              <a:rPr lang="en-US" smtClean="0"/>
              <a:t>4/22/2021</a:t>
            </a:fld>
            <a:endParaRPr lang="en-US"/>
          </a:p>
        </p:txBody>
      </p:sp>
      <p:sp>
        <p:nvSpPr>
          <p:cNvPr id="3" name="Footer Placeholder 2">
            <a:extLst>
              <a:ext uri="{FF2B5EF4-FFF2-40B4-BE49-F238E27FC236}">
                <a16:creationId xmlns:a16="http://schemas.microsoft.com/office/drawing/2014/main" id="{6296B104-2309-4D7A-8E4E-007A15DC88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7A8D10-FDF3-4D48-9A91-35CA90C15575}"/>
              </a:ext>
            </a:extLst>
          </p:cNvPr>
          <p:cNvSpPr>
            <a:spLocks noGrp="1"/>
          </p:cNvSpPr>
          <p:nvPr>
            <p:ph type="sldNum" sz="quarter" idx="12"/>
          </p:nvPr>
        </p:nvSpPr>
        <p:spPr/>
        <p:txBody>
          <a:bodyPr/>
          <a:lstStyle/>
          <a:p>
            <a:fld id="{F241E30D-5A05-4134-BDCD-47C32F0C30E0}" type="slidenum">
              <a:rPr lang="en-US" smtClean="0"/>
              <a:t>‹#›</a:t>
            </a:fld>
            <a:endParaRPr lang="en-US"/>
          </a:p>
        </p:txBody>
      </p:sp>
    </p:spTree>
    <p:extLst>
      <p:ext uri="{BB962C8B-B14F-4D97-AF65-F5344CB8AC3E}">
        <p14:creationId xmlns:p14="http://schemas.microsoft.com/office/powerpoint/2010/main" val="3880058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126C-9499-42FF-BF04-F3879D03B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636F02-BED7-49B1-99D3-698B48FC19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86E1D6-150B-4346-8991-7CF52BAE4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FA504B-F2D6-4CBB-A173-EA66811EC579}"/>
              </a:ext>
            </a:extLst>
          </p:cNvPr>
          <p:cNvSpPr>
            <a:spLocks noGrp="1"/>
          </p:cNvSpPr>
          <p:nvPr>
            <p:ph type="dt" sz="half" idx="10"/>
          </p:nvPr>
        </p:nvSpPr>
        <p:spPr/>
        <p:txBody>
          <a:bodyPr/>
          <a:lstStyle/>
          <a:p>
            <a:fld id="{0FE8FBF5-9643-4BD1-85A4-F463A7DD9399}" type="datetime1">
              <a:rPr lang="en-US" smtClean="0"/>
              <a:t>4/22/2021</a:t>
            </a:fld>
            <a:endParaRPr lang="en-US"/>
          </a:p>
        </p:txBody>
      </p:sp>
      <p:sp>
        <p:nvSpPr>
          <p:cNvPr id="6" name="Footer Placeholder 5">
            <a:extLst>
              <a:ext uri="{FF2B5EF4-FFF2-40B4-BE49-F238E27FC236}">
                <a16:creationId xmlns:a16="http://schemas.microsoft.com/office/drawing/2014/main" id="{C6CC5117-EBFA-463B-BA87-3A50354160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46AEAF-5834-4DED-AF10-AA9CA09986D2}"/>
              </a:ext>
            </a:extLst>
          </p:cNvPr>
          <p:cNvSpPr>
            <a:spLocks noGrp="1"/>
          </p:cNvSpPr>
          <p:nvPr>
            <p:ph type="sldNum" sz="quarter" idx="12"/>
          </p:nvPr>
        </p:nvSpPr>
        <p:spPr/>
        <p:txBody>
          <a:bodyPr/>
          <a:lstStyle/>
          <a:p>
            <a:fld id="{F241E30D-5A05-4134-BDCD-47C32F0C30E0}" type="slidenum">
              <a:rPr lang="en-US" smtClean="0"/>
              <a:t>‹#›</a:t>
            </a:fld>
            <a:endParaRPr lang="en-US"/>
          </a:p>
        </p:txBody>
      </p:sp>
    </p:spTree>
    <p:extLst>
      <p:ext uri="{BB962C8B-B14F-4D97-AF65-F5344CB8AC3E}">
        <p14:creationId xmlns:p14="http://schemas.microsoft.com/office/powerpoint/2010/main" val="708094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C6486-17D4-4737-BBD8-C0435A87B9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E8ADFF-5110-47E7-AFDC-4A8D69F35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7C5620-2A50-4BF5-9557-A7170E1A7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827CC8-9273-4224-8852-6CCA804DA2DD}"/>
              </a:ext>
            </a:extLst>
          </p:cNvPr>
          <p:cNvSpPr>
            <a:spLocks noGrp="1"/>
          </p:cNvSpPr>
          <p:nvPr>
            <p:ph type="dt" sz="half" idx="10"/>
          </p:nvPr>
        </p:nvSpPr>
        <p:spPr/>
        <p:txBody>
          <a:bodyPr/>
          <a:lstStyle/>
          <a:p>
            <a:fld id="{2959F148-3344-4C01-B7B7-F1ED1123A39A}" type="datetime1">
              <a:rPr lang="en-US" smtClean="0"/>
              <a:t>4/22/2021</a:t>
            </a:fld>
            <a:endParaRPr lang="en-US"/>
          </a:p>
        </p:txBody>
      </p:sp>
      <p:sp>
        <p:nvSpPr>
          <p:cNvPr id="6" name="Footer Placeholder 5">
            <a:extLst>
              <a:ext uri="{FF2B5EF4-FFF2-40B4-BE49-F238E27FC236}">
                <a16:creationId xmlns:a16="http://schemas.microsoft.com/office/drawing/2014/main" id="{7096937C-1737-4D75-ACF8-71FADFE513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FE4BA2-4916-49DF-AEE0-C59B97A75C9A}"/>
              </a:ext>
            </a:extLst>
          </p:cNvPr>
          <p:cNvSpPr>
            <a:spLocks noGrp="1"/>
          </p:cNvSpPr>
          <p:nvPr>
            <p:ph type="sldNum" sz="quarter" idx="12"/>
          </p:nvPr>
        </p:nvSpPr>
        <p:spPr/>
        <p:txBody>
          <a:bodyPr/>
          <a:lstStyle/>
          <a:p>
            <a:fld id="{F241E30D-5A05-4134-BDCD-47C32F0C30E0}" type="slidenum">
              <a:rPr lang="en-US" smtClean="0"/>
              <a:t>‹#›</a:t>
            </a:fld>
            <a:endParaRPr lang="en-US"/>
          </a:p>
        </p:txBody>
      </p:sp>
    </p:spTree>
    <p:extLst>
      <p:ext uri="{BB962C8B-B14F-4D97-AF65-F5344CB8AC3E}">
        <p14:creationId xmlns:p14="http://schemas.microsoft.com/office/powerpoint/2010/main" val="2820232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F77B0E-6155-4BF1-8979-67BC7DE365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FD11EC-7B5E-4506-8BBF-9CE251D54C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A74F37-A7C8-4D4C-A5A4-FBCD39508E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5D4BE-EF19-4009-8D7F-BD1279EEE9CF}" type="datetime1">
              <a:rPr lang="en-US" smtClean="0"/>
              <a:t>4/22/2021</a:t>
            </a:fld>
            <a:endParaRPr lang="en-US"/>
          </a:p>
        </p:txBody>
      </p:sp>
      <p:sp>
        <p:nvSpPr>
          <p:cNvPr id="5" name="Footer Placeholder 4">
            <a:extLst>
              <a:ext uri="{FF2B5EF4-FFF2-40B4-BE49-F238E27FC236}">
                <a16:creationId xmlns:a16="http://schemas.microsoft.com/office/drawing/2014/main" id="{DF16CCA1-82A9-4F99-B1A7-07BDA5C30A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F90E92-731E-480F-8610-A8CF021B74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41E30D-5A05-4134-BDCD-47C32F0C30E0}" type="slidenum">
              <a:rPr lang="en-US" smtClean="0"/>
              <a:t>‹#›</a:t>
            </a:fld>
            <a:endParaRPr lang="en-US"/>
          </a:p>
        </p:txBody>
      </p:sp>
    </p:spTree>
    <p:extLst>
      <p:ext uri="{BB962C8B-B14F-4D97-AF65-F5344CB8AC3E}">
        <p14:creationId xmlns:p14="http://schemas.microsoft.com/office/powerpoint/2010/main" val="152671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coolors.co/"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7.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hyperlink" Target="https://cheminfographic.wordpress.com/category/chemdraw/"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s://www.youtube.com/user/PierreMx3" TargetMode="External"/><Relationship Id="rId5" Type="http://schemas.openxmlformats.org/officeDocument/2006/relationships/hyperlink" Target="http://www.chem.uzh.ch/bienz/lecture/gpc/Files/Intro_cdraw.pdf" TargetMode="External"/><Relationship Id="rId4" Type="http://schemas.openxmlformats.org/officeDocument/2006/relationships/hyperlink" Target="https://people.stfx.ca/blynch/CS%20ChemOffice%202004/CS%20ChemDraw/CS%20ChemDraw%20Help/CDraw8appd.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36.svg"/><Relationship Id="rId3" Type="http://schemas.openxmlformats.org/officeDocument/2006/relationships/notesSlide" Target="../notesSlides/notesSlide17.xml"/><Relationship Id="rId7" Type="http://schemas.openxmlformats.org/officeDocument/2006/relationships/image" Target="../media/image30.emf"/><Relationship Id="rId12" Type="http://schemas.openxmlformats.org/officeDocument/2006/relationships/image" Target="../media/image35.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34.svg"/><Relationship Id="rId5" Type="http://schemas.openxmlformats.org/officeDocument/2006/relationships/image" Target="../media/image29.emf"/><Relationship Id="rId15" Type="http://schemas.openxmlformats.org/officeDocument/2006/relationships/image" Target="../media/image32.emf"/><Relationship Id="rId10" Type="http://schemas.openxmlformats.org/officeDocument/2006/relationships/image" Target="../media/image33.png"/><Relationship Id="rId4" Type="http://schemas.openxmlformats.org/officeDocument/2006/relationships/oleObject" Target="../embeddings/oleObject2.bin"/><Relationship Id="rId9" Type="http://schemas.openxmlformats.org/officeDocument/2006/relationships/image" Target="../media/image31.emf"/><Relationship Id="rId1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8.xml"/><Relationship Id="rId7" Type="http://schemas.openxmlformats.org/officeDocument/2006/relationships/image" Target="../media/image34.sv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3.png"/><Relationship Id="rId11" Type="http://schemas.openxmlformats.org/officeDocument/2006/relationships/image" Target="../media/image36.svg"/><Relationship Id="rId5" Type="http://schemas.openxmlformats.org/officeDocument/2006/relationships/image" Target="../media/image37.emf"/><Relationship Id="rId10" Type="http://schemas.openxmlformats.org/officeDocument/2006/relationships/image" Target="../media/image35.png"/><Relationship Id="rId4" Type="http://schemas.openxmlformats.org/officeDocument/2006/relationships/oleObject" Target="../embeddings/oleObject6.bin"/><Relationship Id="rId9" Type="http://schemas.openxmlformats.org/officeDocument/2006/relationships/image" Target="../media/image38.e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9.xml"/><Relationship Id="rId7" Type="http://schemas.openxmlformats.org/officeDocument/2006/relationships/image" Target="../media/image36.sv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5.png"/><Relationship Id="rId11" Type="http://schemas.openxmlformats.org/officeDocument/2006/relationships/image" Target="../media/image40.emf"/><Relationship Id="rId5" Type="http://schemas.openxmlformats.org/officeDocument/2006/relationships/image" Target="../media/image34.svg"/><Relationship Id="rId10" Type="http://schemas.openxmlformats.org/officeDocument/2006/relationships/oleObject" Target="../embeddings/oleObject9.bin"/><Relationship Id="rId4" Type="http://schemas.openxmlformats.org/officeDocument/2006/relationships/image" Target="../media/image33.png"/><Relationship Id="rId9" Type="http://schemas.openxmlformats.org/officeDocument/2006/relationships/image" Target="../media/image39.emf"/></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hyperlink" Target="https://www.elsevier.com/connect/how-to-give-a-dynamic-scientific-presentation" TargetMode="Externa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20.xml"/><Relationship Id="rId7" Type="http://schemas.openxmlformats.org/officeDocument/2006/relationships/image" Target="../media/image36.sv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5.png"/><Relationship Id="rId11" Type="http://schemas.openxmlformats.org/officeDocument/2006/relationships/image" Target="../media/image42.emf"/><Relationship Id="rId5" Type="http://schemas.openxmlformats.org/officeDocument/2006/relationships/image" Target="../media/image34.svg"/><Relationship Id="rId10" Type="http://schemas.openxmlformats.org/officeDocument/2006/relationships/oleObject" Target="../embeddings/oleObject11.bin"/><Relationship Id="rId4" Type="http://schemas.openxmlformats.org/officeDocument/2006/relationships/image" Target="../media/image33.png"/><Relationship Id="rId9" Type="http://schemas.openxmlformats.org/officeDocument/2006/relationships/image" Target="../media/image41.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44.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43.emf"/><Relationship Id="rId4" Type="http://schemas.openxmlformats.org/officeDocument/2006/relationships/oleObject" Target="../embeddings/oleObject12.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22.xml"/><Relationship Id="rId7" Type="http://schemas.openxmlformats.org/officeDocument/2006/relationships/image" Target="../media/image46.e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5.bin"/><Relationship Id="rId5" Type="http://schemas.openxmlformats.org/officeDocument/2006/relationships/image" Target="../media/image45.emf"/><Relationship Id="rId4" Type="http://schemas.openxmlformats.org/officeDocument/2006/relationships/oleObject" Target="../embeddings/oleObject14.bin"/><Relationship Id="rId9" Type="http://schemas.openxmlformats.org/officeDocument/2006/relationships/image" Target="../media/image47.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48.emf"/><Relationship Id="rId4"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9.emf"/><Relationship Id="rId5" Type="http://schemas.openxmlformats.org/officeDocument/2006/relationships/oleObject" Target="../embeddings/oleObject18.bin"/><Relationship Id="rId4" Type="http://schemas.openxmlformats.org/officeDocument/2006/relationships/hyperlink" Target="https://www.youtube.com/watch?v=PScK1yTvDVI&amp;t=2s"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50.emf"/><Relationship Id="rId4" Type="http://schemas.openxmlformats.org/officeDocument/2006/relationships/oleObject" Target="../embeddings/oleObject19.bin"/></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hyperlink" Target="https://www.elsevier.com/connect/how-to-give-a-dynamic-scientific-presentation"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www.elsevier.com/connect/how-to-give-a-dynamic-scientific-presentation" TargetMode="External"/><Relationship Id="rId7" Type="http://schemas.openxmlformats.org/officeDocument/2006/relationships/image" Target="../media/image16.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www.elsevier.com/connect/how-to-give-a-dynamic-scientific-presentation" TargetMode="External"/><Relationship Id="rId7" Type="http://schemas.openxmlformats.org/officeDocument/2006/relationships/image" Target="../media/image22.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96ED73-1968-4E01-B389-AFD1D240EE4A}"/>
              </a:ext>
            </a:extLst>
          </p:cNvPr>
          <p:cNvSpPr/>
          <p:nvPr/>
        </p:nvSpPr>
        <p:spPr>
          <a:xfrm>
            <a:off x="0" y="-26012"/>
            <a:ext cx="12192000" cy="1657104"/>
          </a:xfrm>
          <a:prstGeom prst="rect">
            <a:avLst/>
          </a:prstGeom>
          <a:solidFill>
            <a:srgbClr val="000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1097455-FB80-45C6-A6C7-A3BE71877615}"/>
              </a:ext>
            </a:extLst>
          </p:cNvPr>
          <p:cNvSpPr txBox="1"/>
          <p:nvPr/>
        </p:nvSpPr>
        <p:spPr>
          <a:xfrm>
            <a:off x="1508414" y="325486"/>
            <a:ext cx="9175172" cy="954107"/>
          </a:xfrm>
          <a:prstGeom prst="rect">
            <a:avLst/>
          </a:prstGeom>
          <a:noFill/>
        </p:spPr>
        <p:txBody>
          <a:bodyPr wrap="square" rtlCol="0">
            <a:spAutoFit/>
          </a:bodyPr>
          <a:lstStyle/>
          <a:p>
            <a:pPr algn="ctr"/>
            <a:r>
              <a:rPr lang="en-US" sz="2800" b="1" dirty="0">
                <a:solidFill>
                  <a:schemeClr val="bg1"/>
                </a:solidFill>
                <a:latin typeface="Century Gothic" panose="020B0502020202020204" pitchFamily="34" charset="0"/>
                <a:cs typeface="Arial" panose="020B0604020202020204" pitchFamily="34" charset="0"/>
              </a:rPr>
              <a:t>The Art of Creating Effective &amp; Engaging </a:t>
            </a:r>
          </a:p>
          <a:p>
            <a:pPr algn="ctr"/>
            <a:r>
              <a:rPr lang="en-US" sz="2800" b="1" dirty="0">
                <a:solidFill>
                  <a:schemeClr val="bg1"/>
                </a:solidFill>
                <a:latin typeface="Century Gothic" panose="020B0502020202020204" pitchFamily="34" charset="0"/>
                <a:cs typeface="Arial" panose="020B0604020202020204" pitchFamily="34" charset="0"/>
              </a:rPr>
              <a:t>Oral Presentations in Chemistry</a:t>
            </a:r>
          </a:p>
        </p:txBody>
      </p:sp>
      <p:sp>
        <p:nvSpPr>
          <p:cNvPr id="2" name="Rectangle 1">
            <a:extLst>
              <a:ext uri="{FF2B5EF4-FFF2-40B4-BE49-F238E27FC236}">
                <a16:creationId xmlns:a16="http://schemas.microsoft.com/office/drawing/2014/main" id="{77F6B779-E863-4670-A813-F828989AEC94}"/>
              </a:ext>
            </a:extLst>
          </p:cNvPr>
          <p:cNvSpPr/>
          <p:nvPr/>
        </p:nvSpPr>
        <p:spPr>
          <a:xfrm>
            <a:off x="3774946" y="5464069"/>
            <a:ext cx="4700588" cy="923330"/>
          </a:xfrm>
          <a:prstGeom prst="rect">
            <a:avLst/>
          </a:prstGeom>
          <a:solidFill>
            <a:schemeClr val="bg1">
              <a:alpha val="50000"/>
            </a:schemeClr>
          </a:solidFill>
        </p:spPr>
        <p:txBody>
          <a:bodyPr wrap="square">
            <a:spAutoFit/>
          </a:bodyPr>
          <a:lstStyle/>
          <a:p>
            <a:pPr algn="ctr"/>
            <a:r>
              <a:rPr lang="en-CA" b="1" dirty="0">
                <a:latin typeface="Arial" panose="020B0604020202020204" pitchFamily="34" charset="0"/>
                <a:cs typeface="Arial" panose="020B0604020202020204" pitchFamily="34" charset="0"/>
              </a:rPr>
              <a:t>Christine Le</a:t>
            </a:r>
          </a:p>
          <a:p>
            <a:pPr algn="ctr"/>
            <a:r>
              <a:rPr lang="en-CA" dirty="0">
                <a:latin typeface="Arial" panose="020B0604020202020204" pitchFamily="34" charset="0"/>
                <a:cs typeface="Arial" panose="020B0604020202020204" pitchFamily="34" charset="0"/>
              </a:rPr>
              <a:t>Assistant Professor</a:t>
            </a:r>
          </a:p>
          <a:p>
            <a:pPr algn="ctr"/>
            <a:r>
              <a:rPr lang="en-CA" dirty="0">
                <a:latin typeface="Arial" panose="020B0604020202020204" pitchFamily="34" charset="0"/>
                <a:cs typeface="Arial" panose="020B0604020202020204" pitchFamily="34" charset="0"/>
              </a:rPr>
              <a:t>Dept. of Chemistry, York University</a:t>
            </a:r>
          </a:p>
        </p:txBody>
      </p:sp>
      <p:pic>
        <p:nvPicPr>
          <p:cNvPr id="3076" name="Picture 4">
            <a:extLst>
              <a:ext uri="{FF2B5EF4-FFF2-40B4-BE49-F238E27FC236}">
                <a16:creationId xmlns:a16="http://schemas.microsoft.com/office/drawing/2014/main" id="{E7CCB196-1E67-41CC-B702-57166489B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6640" y="1982590"/>
            <a:ext cx="7738720" cy="3349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280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C497-9CA0-4884-A18F-D61474C2BDB2}"/>
              </a:ext>
            </a:extLst>
          </p:cNvPr>
          <p:cNvSpPr>
            <a:spLocks noGrp="1"/>
          </p:cNvSpPr>
          <p:nvPr>
            <p:ph type="sldNum" sz="quarter" idx="12"/>
          </p:nvPr>
        </p:nvSpPr>
        <p:spPr>
          <a:xfrm>
            <a:off x="8610600" y="6360217"/>
            <a:ext cx="2743200" cy="365125"/>
          </a:xfrm>
        </p:spPr>
        <p:txBody>
          <a:bodyPr/>
          <a:lstStyle/>
          <a:p>
            <a:fld id="{F241E30D-5A05-4134-BDCD-47C32F0C30E0}" type="slidenum">
              <a:rPr lang="en-US" smtClean="0"/>
              <a:t>10</a:t>
            </a:fld>
            <a:endParaRPr lang="en-US"/>
          </a:p>
        </p:txBody>
      </p:sp>
      <p:sp>
        <p:nvSpPr>
          <p:cNvPr id="3" name="Rectangle 2">
            <a:extLst>
              <a:ext uri="{FF2B5EF4-FFF2-40B4-BE49-F238E27FC236}">
                <a16:creationId xmlns:a16="http://schemas.microsoft.com/office/drawing/2014/main" id="{E266FDDC-211D-4A4B-B3E6-1C863E4B8380}"/>
              </a:ext>
            </a:extLst>
          </p:cNvPr>
          <p:cNvSpPr/>
          <p:nvPr/>
        </p:nvSpPr>
        <p:spPr>
          <a:xfrm>
            <a:off x="0" y="-22145"/>
            <a:ext cx="12192000" cy="759284"/>
          </a:xfrm>
          <a:prstGeom prst="rect">
            <a:avLst/>
          </a:prstGeom>
          <a:solidFill>
            <a:srgbClr val="000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FE009B6-8063-4BCC-B0E4-E91051CC375C}"/>
              </a:ext>
            </a:extLst>
          </p:cNvPr>
          <p:cNvSpPr txBox="1">
            <a:spLocks/>
          </p:cNvSpPr>
          <p:nvPr/>
        </p:nvSpPr>
        <p:spPr>
          <a:xfrm>
            <a:off x="838200" y="76467"/>
            <a:ext cx="10515600" cy="61408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latin typeface="Century Gothic" panose="020B0502020202020204" pitchFamily="34" charset="0"/>
                <a:cs typeface="Arial" panose="020B0604020202020204" pitchFamily="34" charset="0"/>
              </a:rPr>
              <a:t>Some Common Pitfalls</a:t>
            </a:r>
            <a:endParaRPr lang="en-CA" sz="2400" b="1" dirty="0">
              <a:solidFill>
                <a:schemeClr val="bg1"/>
              </a:solidFill>
              <a:latin typeface="Century Gothic" panose="020B0502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EE304FA-E61E-4E00-A482-036E5BD166EB}"/>
              </a:ext>
            </a:extLst>
          </p:cNvPr>
          <p:cNvSpPr txBox="1"/>
          <p:nvPr/>
        </p:nvSpPr>
        <p:spPr>
          <a:xfrm>
            <a:off x="1134578" y="1154484"/>
            <a:ext cx="9922843" cy="50270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Arial" pitchFamily="34" charset="0"/>
                <a:cs typeface="Arial" pitchFamily="34" charset="0"/>
              </a:rPr>
              <a:t>Overly complicated content (i.e., not tailored to the audience)</a:t>
            </a:r>
          </a:p>
          <a:p>
            <a:pPr marL="285750" indent="-285750">
              <a:lnSpc>
                <a:spcPct val="150000"/>
              </a:lnSpc>
              <a:buFont typeface="Arial" panose="020B0604020202020204" pitchFamily="34" charset="0"/>
              <a:buChar char="■"/>
            </a:pPr>
            <a:r>
              <a:rPr lang="en-US" dirty="0">
                <a:latin typeface="Arial" pitchFamily="34" charset="0"/>
                <a:cs typeface="Arial" pitchFamily="34" charset="0"/>
              </a:rPr>
              <a:t>Too much data on a single slide </a:t>
            </a:r>
          </a:p>
          <a:p>
            <a:pPr marL="742950" lvl="1" indent="-285750">
              <a:lnSpc>
                <a:spcPct val="150000"/>
              </a:lnSpc>
              <a:buFont typeface="Courier New" panose="02070309020205020404" pitchFamily="49" charset="0"/>
              <a:buChar char="o"/>
            </a:pPr>
            <a:r>
              <a:rPr lang="en-US" dirty="0">
                <a:latin typeface="Arial" pitchFamily="34" charset="0"/>
                <a:cs typeface="Arial" pitchFamily="34" charset="0"/>
              </a:rPr>
              <a:t>Consider appropriate animations (appear/disappear), highlighting key information using boxes or different </a:t>
            </a:r>
            <a:r>
              <a:rPr lang="en-US" dirty="0" err="1">
                <a:latin typeface="Arial" pitchFamily="34" charset="0"/>
                <a:cs typeface="Arial" pitchFamily="34" charset="0"/>
              </a:rPr>
              <a:t>colours</a:t>
            </a:r>
            <a:r>
              <a:rPr lang="en-US" dirty="0">
                <a:latin typeface="Arial" pitchFamily="34" charset="0"/>
                <a:cs typeface="Arial" pitchFamily="34" charset="0"/>
              </a:rPr>
              <a:t> </a:t>
            </a:r>
          </a:p>
          <a:p>
            <a:pPr marL="285750" indent="-285750">
              <a:lnSpc>
                <a:spcPct val="150000"/>
              </a:lnSpc>
              <a:buFont typeface="Arial" panose="020B0604020202020204" pitchFamily="34" charset="0"/>
              <a:buChar char="■"/>
            </a:pPr>
            <a:r>
              <a:rPr lang="en-US" dirty="0">
                <a:latin typeface="Arial" pitchFamily="34" charset="0"/>
                <a:cs typeface="Arial" pitchFamily="34" charset="0"/>
              </a:rPr>
              <a:t>Including information on a slide that you never discuss (or vice versa)</a:t>
            </a:r>
          </a:p>
          <a:p>
            <a:pPr marL="285750" indent="-285750">
              <a:lnSpc>
                <a:spcPct val="150000"/>
              </a:lnSpc>
              <a:buFont typeface="Arial" panose="020B0604020202020204" pitchFamily="34" charset="0"/>
              <a:buChar char="■"/>
            </a:pPr>
            <a:r>
              <a:rPr lang="en-US" dirty="0">
                <a:latin typeface="Arial" pitchFamily="34" charset="0"/>
                <a:cs typeface="Arial" pitchFamily="34" charset="0"/>
              </a:rPr>
              <a:t>Poor representation of data (e.g., dense optimization tables)</a:t>
            </a:r>
          </a:p>
          <a:p>
            <a:pPr marL="742950" lvl="1" indent="-285750">
              <a:lnSpc>
                <a:spcPct val="150000"/>
              </a:lnSpc>
              <a:buFont typeface="Courier New" panose="02070309020205020404" pitchFamily="49" charset="0"/>
              <a:buChar char="o"/>
            </a:pPr>
            <a:r>
              <a:rPr lang="en-US" dirty="0">
                <a:latin typeface="Arial" pitchFamily="34" charset="0"/>
                <a:cs typeface="Arial" pitchFamily="34" charset="0"/>
              </a:rPr>
              <a:t>Consider all options: table, graph, line plot, pie chart, etc. </a:t>
            </a:r>
          </a:p>
          <a:p>
            <a:pPr marL="285750" indent="-285750">
              <a:lnSpc>
                <a:spcPct val="150000"/>
              </a:lnSpc>
              <a:buFont typeface="Arial" panose="020B0604020202020204" pitchFamily="34" charset="0"/>
              <a:buChar char="■"/>
            </a:pPr>
            <a:r>
              <a:rPr lang="en-US" dirty="0">
                <a:latin typeface="Arial" pitchFamily="34" charset="0"/>
                <a:cs typeface="Arial" pitchFamily="34" charset="0"/>
              </a:rPr>
              <a:t>Monotone delivery</a:t>
            </a:r>
          </a:p>
          <a:p>
            <a:pPr marL="285750" indent="-285750">
              <a:lnSpc>
                <a:spcPct val="150000"/>
              </a:lnSpc>
              <a:buFont typeface="Arial" panose="020B0604020202020204" pitchFamily="34" charset="0"/>
              <a:buChar char="■"/>
            </a:pPr>
            <a:r>
              <a:rPr lang="en-US" dirty="0">
                <a:latin typeface="Arial" pitchFamily="34" charset="0"/>
                <a:cs typeface="Arial" pitchFamily="34" charset="0"/>
              </a:rPr>
              <a:t>Speaking too quickly</a:t>
            </a:r>
          </a:p>
          <a:p>
            <a:pPr marL="285750" indent="-285750">
              <a:lnSpc>
                <a:spcPct val="150000"/>
              </a:lnSpc>
              <a:buFont typeface="Arial" panose="020B0604020202020204" pitchFamily="34" charset="0"/>
              <a:buChar char="■"/>
            </a:pPr>
            <a:r>
              <a:rPr lang="en-US" dirty="0">
                <a:latin typeface="Arial" pitchFamily="34" charset="0"/>
                <a:cs typeface="Arial" pitchFamily="34" charset="0"/>
              </a:rPr>
              <a:t>Saying “um” too frequently</a:t>
            </a:r>
          </a:p>
          <a:p>
            <a:pPr marL="285750" indent="-285750">
              <a:lnSpc>
                <a:spcPct val="150000"/>
              </a:lnSpc>
              <a:buFont typeface="Arial" panose="020B0604020202020204" pitchFamily="34" charset="0"/>
              <a:buChar char="■"/>
            </a:pPr>
            <a:r>
              <a:rPr lang="en-US" dirty="0">
                <a:latin typeface="Arial" pitchFamily="34" charset="0"/>
                <a:cs typeface="Arial" pitchFamily="34" charset="0"/>
              </a:rPr>
              <a:t>Distracting use of laser pointer</a:t>
            </a:r>
          </a:p>
          <a:p>
            <a:pPr marL="285750" indent="-285750">
              <a:lnSpc>
                <a:spcPct val="150000"/>
              </a:lnSpc>
              <a:buFont typeface="Arial" panose="020B0604020202020204" pitchFamily="34" charset="0"/>
              <a:buChar char="■"/>
            </a:pPr>
            <a:r>
              <a:rPr lang="en-US" dirty="0">
                <a:latin typeface="Arial" pitchFamily="34" charset="0"/>
                <a:cs typeface="Arial" pitchFamily="34" charset="0"/>
              </a:rPr>
              <a:t>Not paying attention to the time	</a:t>
            </a:r>
          </a:p>
        </p:txBody>
      </p:sp>
    </p:spTree>
    <p:extLst>
      <p:ext uri="{BB962C8B-B14F-4D97-AF65-F5344CB8AC3E}">
        <p14:creationId xmlns:p14="http://schemas.microsoft.com/office/powerpoint/2010/main" val="49221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C497-9CA0-4884-A18F-D61474C2BDB2}"/>
              </a:ext>
            </a:extLst>
          </p:cNvPr>
          <p:cNvSpPr>
            <a:spLocks noGrp="1"/>
          </p:cNvSpPr>
          <p:nvPr>
            <p:ph type="sldNum" sz="quarter" idx="12"/>
          </p:nvPr>
        </p:nvSpPr>
        <p:spPr/>
        <p:txBody>
          <a:bodyPr/>
          <a:lstStyle/>
          <a:p>
            <a:fld id="{F241E30D-5A05-4134-BDCD-47C32F0C30E0}" type="slidenum">
              <a:rPr lang="en-US" smtClean="0"/>
              <a:t>11</a:t>
            </a:fld>
            <a:endParaRPr lang="en-US"/>
          </a:p>
        </p:txBody>
      </p:sp>
      <p:sp>
        <p:nvSpPr>
          <p:cNvPr id="3" name="Rectangle 2">
            <a:extLst>
              <a:ext uri="{FF2B5EF4-FFF2-40B4-BE49-F238E27FC236}">
                <a16:creationId xmlns:a16="http://schemas.microsoft.com/office/drawing/2014/main" id="{E266FDDC-211D-4A4B-B3E6-1C863E4B8380}"/>
              </a:ext>
            </a:extLst>
          </p:cNvPr>
          <p:cNvSpPr/>
          <p:nvPr/>
        </p:nvSpPr>
        <p:spPr>
          <a:xfrm>
            <a:off x="0" y="-26012"/>
            <a:ext cx="12192000" cy="759284"/>
          </a:xfrm>
          <a:prstGeom prst="rect">
            <a:avLst/>
          </a:prstGeom>
          <a:solidFill>
            <a:srgbClr val="000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FE009B6-8063-4BCC-B0E4-E91051CC375C}"/>
              </a:ext>
            </a:extLst>
          </p:cNvPr>
          <p:cNvSpPr txBox="1">
            <a:spLocks/>
          </p:cNvSpPr>
          <p:nvPr/>
        </p:nvSpPr>
        <p:spPr>
          <a:xfrm>
            <a:off x="838200" y="72600"/>
            <a:ext cx="10515600" cy="61408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latin typeface="Century Gothic" panose="020B0502020202020204" pitchFamily="34" charset="0"/>
                <a:cs typeface="Arial" panose="020B0604020202020204" pitchFamily="34" charset="0"/>
              </a:rPr>
              <a:t>How to Field Questions from the Audience</a:t>
            </a:r>
            <a:endParaRPr lang="en-CA" sz="2400" b="1" dirty="0">
              <a:solidFill>
                <a:schemeClr val="bg1"/>
              </a:solidFill>
              <a:latin typeface="Century Gothic" panose="020B0502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2C03905-95E8-426A-98DE-4FC8856792C7}"/>
              </a:ext>
            </a:extLst>
          </p:cNvPr>
          <p:cNvSpPr txBox="1"/>
          <p:nvPr/>
        </p:nvSpPr>
        <p:spPr>
          <a:xfrm>
            <a:off x="1134577" y="1079273"/>
            <a:ext cx="9922846" cy="2534027"/>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US" dirty="0">
                <a:latin typeface="Arial" pitchFamily="34" charset="0"/>
                <a:cs typeface="Arial" pitchFamily="34" charset="0"/>
              </a:rPr>
              <a:t>When handling questions…</a:t>
            </a:r>
          </a:p>
          <a:p>
            <a:pPr marL="742950" lvl="1" indent="-285750">
              <a:lnSpc>
                <a:spcPct val="150000"/>
              </a:lnSpc>
              <a:buFont typeface="Courier New" panose="02070309020205020404" pitchFamily="49" charset="0"/>
              <a:buChar char="o"/>
            </a:pPr>
            <a:r>
              <a:rPr lang="en-US" dirty="0">
                <a:latin typeface="Arial" pitchFamily="34" charset="0"/>
                <a:cs typeface="Arial" pitchFamily="34" charset="0"/>
              </a:rPr>
              <a:t>Listen to the question carefully (OK to ask them to repeat it)</a:t>
            </a:r>
          </a:p>
          <a:p>
            <a:pPr marL="742950" lvl="1" indent="-285750">
              <a:lnSpc>
                <a:spcPct val="150000"/>
              </a:lnSpc>
              <a:buFont typeface="Courier New" panose="02070309020205020404" pitchFamily="49" charset="0"/>
              <a:buChar char="o"/>
            </a:pPr>
            <a:r>
              <a:rPr lang="en-US" dirty="0">
                <a:latin typeface="Arial"/>
                <a:cs typeface="Arial"/>
              </a:rPr>
              <a:t>Be polite and gracious</a:t>
            </a:r>
          </a:p>
          <a:p>
            <a:pPr marL="742950" lvl="1" indent="-285750">
              <a:lnSpc>
                <a:spcPct val="150000"/>
              </a:lnSpc>
              <a:buFont typeface="Courier New" panose="02070309020205020404" pitchFamily="49" charset="0"/>
              <a:buChar char="o"/>
            </a:pPr>
            <a:r>
              <a:rPr lang="en-US" dirty="0">
                <a:latin typeface="Arial"/>
                <a:cs typeface="Arial"/>
              </a:rPr>
              <a:t>If you don’t know the answer right away, tell them you need a moment to think about it</a:t>
            </a:r>
          </a:p>
          <a:p>
            <a:pPr marL="742950" lvl="1" indent="-285750">
              <a:lnSpc>
                <a:spcPct val="150000"/>
              </a:lnSpc>
              <a:buFont typeface="Courier New" panose="02070309020205020404" pitchFamily="49" charset="0"/>
              <a:buChar char="o"/>
            </a:pPr>
            <a:r>
              <a:rPr lang="en-US" dirty="0">
                <a:latin typeface="Arial"/>
                <a:cs typeface="Arial"/>
              </a:rPr>
              <a:t>Avoid saying </a:t>
            </a:r>
            <a:r>
              <a:rPr lang="en-US" i="1" dirty="0">
                <a:latin typeface="Arial"/>
                <a:cs typeface="Arial"/>
              </a:rPr>
              <a:t>I don’t know;</a:t>
            </a:r>
            <a:r>
              <a:rPr lang="en-US" dirty="0">
                <a:latin typeface="Arial"/>
                <a:cs typeface="Arial"/>
              </a:rPr>
              <a:t> </a:t>
            </a:r>
            <a:r>
              <a:rPr lang="en-US" dirty="0">
                <a:latin typeface="Arial"/>
                <a:cs typeface="Arial"/>
                <a:sym typeface="Wingdings" panose="05000000000000000000" pitchFamily="2" charset="2"/>
              </a:rPr>
              <a:t>answer to the best of your ability, ask them if you are on the right track (they may guide you through the question again)</a:t>
            </a:r>
            <a:endParaRPr lang="en-US" dirty="0">
              <a:latin typeface="Arial"/>
              <a:cs typeface="Arial"/>
            </a:endParaRPr>
          </a:p>
        </p:txBody>
      </p:sp>
      <p:sp>
        <p:nvSpPr>
          <p:cNvPr id="10" name="TextBox 9">
            <a:extLst>
              <a:ext uri="{FF2B5EF4-FFF2-40B4-BE49-F238E27FC236}">
                <a16:creationId xmlns:a16="http://schemas.microsoft.com/office/drawing/2014/main" id="{905A1943-90BD-4119-9825-6B903C672EA9}"/>
              </a:ext>
            </a:extLst>
          </p:cNvPr>
          <p:cNvSpPr txBox="1"/>
          <p:nvPr/>
        </p:nvSpPr>
        <p:spPr>
          <a:xfrm>
            <a:off x="1134578" y="3731047"/>
            <a:ext cx="9922845" cy="128753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itchFamily="34" charset="0"/>
                <a:cs typeface="Arial" pitchFamily="34" charset="0"/>
              </a:rPr>
              <a:t>If it’s on your slide, it’s fair game</a:t>
            </a:r>
          </a:p>
          <a:p>
            <a:pPr marL="742950" lvl="1" indent="-285750">
              <a:lnSpc>
                <a:spcPct val="150000"/>
              </a:lnSpc>
              <a:buFont typeface="Courier New" panose="02070309020205020404" pitchFamily="49" charset="0"/>
              <a:buChar char="o"/>
            </a:pPr>
            <a:r>
              <a:rPr lang="en-US" dirty="0">
                <a:latin typeface="Arial" pitchFamily="34" charset="0"/>
                <a:cs typeface="Arial" pitchFamily="34" charset="0"/>
              </a:rPr>
              <a:t>e.g., know the mechanism for every reaction scheme you present, the structure of every reagent you used, etc.</a:t>
            </a:r>
          </a:p>
        </p:txBody>
      </p:sp>
      <p:sp>
        <p:nvSpPr>
          <p:cNvPr id="12" name="TextBox 11">
            <a:extLst>
              <a:ext uri="{FF2B5EF4-FFF2-40B4-BE49-F238E27FC236}">
                <a16:creationId xmlns:a16="http://schemas.microsoft.com/office/drawing/2014/main" id="{0AD58FAE-BD96-49AB-9F58-F44B53596747}"/>
              </a:ext>
            </a:extLst>
          </p:cNvPr>
          <p:cNvSpPr txBox="1"/>
          <p:nvPr/>
        </p:nvSpPr>
        <p:spPr>
          <a:xfrm>
            <a:off x="1134577" y="5201716"/>
            <a:ext cx="9922844" cy="45653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itchFamily="34" charset="0"/>
                <a:cs typeface="Arial" pitchFamily="34" charset="0"/>
              </a:rPr>
              <a:t>If you anticipate a particular question being asked, have backup slides prepared</a:t>
            </a:r>
          </a:p>
        </p:txBody>
      </p:sp>
      <p:sp>
        <p:nvSpPr>
          <p:cNvPr id="14" name="TextBox 13">
            <a:extLst>
              <a:ext uri="{FF2B5EF4-FFF2-40B4-BE49-F238E27FC236}">
                <a16:creationId xmlns:a16="http://schemas.microsoft.com/office/drawing/2014/main" id="{639430F5-0ABD-44CF-88ED-D6C9C25F095C}"/>
              </a:ext>
            </a:extLst>
          </p:cNvPr>
          <p:cNvSpPr txBox="1"/>
          <p:nvPr/>
        </p:nvSpPr>
        <p:spPr>
          <a:xfrm>
            <a:off x="1134576" y="5787428"/>
            <a:ext cx="9922843" cy="46307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itchFamily="34" charset="0"/>
                <a:cs typeface="Arial" pitchFamily="34" charset="0"/>
              </a:rPr>
              <a:t>If you are asked to go to a particular slide: hit the number on your keypad + ENTER</a:t>
            </a:r>
            <a:endParaRPr lang="en-CA" dirty="0"/>
          </a:p>
        </p:txBody>
      </p:sp>
    </p:spTree>
    <p:extLst>
      <p:ext uri="{BB962C8B-B14F-4D97-AF65-F5344CB8AC3E}">
        <p14:creationId xmlns:p14="http://schemas.microsoft.com/office/powerpoint/2010/main" val="402979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C497-9CA0-4884-A18F-D61474C2BDB2}"/>
              </a:ext>
            </a:extLst>
          </p:cNvPr>
          <p:cNvSpPr>
            <a:spLocks noGrp="1"/>
          </p:cNvSpPr>
          <p:nvPr>
            <p:ph type="sldNum" sz="quarter" idx="12"/>
          </p:nvPr>
        </p:nvSpPr>
        <p:spPr/>
        <p:txBody>
          <a:bodyPr/>
          <a:lstStyle/>
          <a:p>
            <a:fld id="{F241E30D-5A05-4134-BDCD-47C32F0C30E0}" type="slidenum">
              <a:rPr lang="en-US" smtClean="0"/>
              <a:t>12</a:t>
            </a:fld>
            <a:endParaRPr lang="en-US"/>
          </a:p>
        </p:txBody>
      </p:sp>
      <p:sp>
        <p:nvSpPr>
          <p:cNvPr id="3" name="Rectangle 2">
            <a:extLst>
              <a:ext uri="{FF2B5EF4-FFF2-40B4-BE49-F238E27FC236}">
                <a16:creationId xmlns:a16="http://schemas.microsoft.com/office/drawing/2014/main" id="{E266FDDC-211D-4A4B-B3E6-1C863E4B8380}"/>
              </a:ext>
            </a:extLst>
          </p:cNvPr>
          <p:cNvSpPr/>
          <p:nvPr/>
        </p:nvSpPr>
        <p:spPr>
          <a:xfrm>
            <a:off x="0" y="-26012"/>
            <a:ext cx="12192000" cy="759284"/>
          </a:xfrm>
          <a:prstGeom prst="rect">
            <a:avLst/>
          </a:prstGeom>
          <a:solidFill>
            <a:srgbClr val="000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FE009B6-8063-4BCC-B0E4-E91051CC375C}"/>
              </a:ext>
            </a:extLst>
          </p:cNvPr>
          <p:cNvSpPr txBox="1">
            <a:spLocks/>
          </p:cNvSpPr>
          <p:nvPr/>
        </p:nvSpPr>
        <p:spPr>
          <a:xfrm>
            <a:off x="838200" y="72600"/>
            <a:ext cx="10515600" cy="61408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latin typeface="Century Gothic" panose="020B0502020202020204" pitchFamily="34" charset="0"/>
                <a:cs typeface="Arial" panose="020B0604020202020204" pitchFamily="34" charset="0"/>
              </a:rPr>
              <a:t>Slide Aesthetics: What Not to Do</a:t>
            </a:r>
            <a:endParaRPr lang="en-CA" sz="2400" b="1" dirty="0">
              <a:solidFill>
                <a:schemeClr val="bg1"/>
              </a:solidFill>
              <a:latin typeface="Century Gothic" panose="020B0502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3FF150EF-DD35-4F41-B0B9-4F15E0474A50}"/>
              </a:ext>
            </a:extLst>
          </p:cNvPr>
          <p:cNvSpPr txBox="1"/>
          <p:nvPr/>
        </p:nvSpPr>
        <p:spPr>
          <a:xfrm>
            <a:off x="1243965" y="1031909"/>
            <a:ext cx="8841811" cy="9182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Arial" pitchFamily="34" charset="0"/>
                <a:cs typeface="Arial" pitchFamily="34" charset="0"/>
              </a:rPr>
              <a:t>Inconsistencies in font </a:t>
            </a:r>
            <a:r>
              <a:rPr lang="en-US" dirty="0">
                <a:latin typeface="Aharoni" panose="02010803020104030203" pitchFamily="2" charset="-79"/>
                <a:cs typeface="Aharoni" panose="02010803020104030203" pitchFamily="2" charset="-79"/>
              </a:rPr>
              <a:t>type</a:t>
            </a:r>
            <a:r>
              <a:rPr lang="en-US" dirty="0">
                <a:latin typeface="Arial" pitchFamily="34" charset="0"/>
                <a:cs typeface="Arial" pitchFamily="34" charset="0"/>
              </a:rPr>
              <a:t>, </a:t>
            </a:r>
            <a:r>
              <a:rPr lang="en-US" sz="2000" dirty="0">
                <a:latin typeface="Arial" pitchFamily="34" charset="0"/>
                <a:cs typeface="Arial" pitchFamily="34" charset="0"/>
              </a:rPr>
              <a:t>size</a:t>
            </a:r>
            <a:r>
              <a:rPr lang="en-US" dirty="0">
                <a:latin typeface="Arial" pitchFamily="34" charset="0"/>
                <a:cs typeface="Arial" pitchFamily="34" charset="0"/>
              </a:rPr>
              <a:t>, </a:t>
            </a:r>
            <a:r>
              <a:rPr lang="en-US" i="1" dirty="0">
                <a:latin typeface="Arial" pitchFamily="34" charset="0"/>
                <a:cs typeface="Arial" pitchFamily="34" charset="0"/>
              </a:rPr>
              <a:t>and</a:t>
            </a:r>
            <a:r>
              <a:rPr lang="en-US" dirty="0">
                <a:latin typeface="Arial" pitchFamily="34" charset="0"/>
                <a:cs typeface="Arial" pitchFamily="34" charset="0"/>
              </a:rPr>
              <a:t> </a:t>
            </a:r>
            <a:r>
              <a:rPr lang="en-US" b="1" u="sng" dirty="0">
                <a:latin typeface="Arial" pitchFamily="34" charset="0"/>
                <a:cs typeface="Arial" pitchFamily="34" charset="0"/>
              </a:rPr>
              <a:t>formatting</a:t>
            </a:r>
            <a:endParaRPr lang="en-US" b="1" dirty="0">
              <a:latin typeface="Comic Sans MS" panose="030F0702030302020204" pitchFamily="66" charset="0"/>
              <a:cs typeface="Arial" pitchFamily="34" charset="0"/>
            </a:endParaRPr>
          </a:p>
          <a:p>
            <a:pPr marL="285750" indent="-285750">
              <a:lnSpc>
                <a:spcPct val="150000"/>
              </a:lnSpc>
              <a:buFont typeface="Arial" panose="020B0604020202020204" pitchFamily="34" charset="0"/>
              <a:buChar char="■"/>
            </a:pPr>
            <a:endParaRPr lang="en-US" dirty="0">
              <a:latin typeface="Arial" pitchFamily="34" charset="0"/>
              <a:cs typeface="Arial" pitchFamily="34" charset="0"/>
            </a:endParaRPr>
          </a:p>
        </p:txBody>
      </p:sp>
      <p:sp>
        <p:nvSpPr>
          <p:cNvPr id="24" name="TextBox 23">
            <a:extLst>
              <a:ext uri="{FF2B5EF4-FFF2-40B4-BE49-F238E27FC236}">
                <a16:creationId xmlns:a16="http://schemas.microsoft.com/office/drawing/2014/main" id="{02A22A94-B8F3-41C3-B06F-439FFF2991C9}"/>
              </a:ext>
            </a:extLst>
          </p:cNvPr>
          <p:cNvSpPr txBox="1"/>
          <p:nvPr/>
        </p:nvSpPr>
        <p:spPr>
          <a:xfrm>
            <a:off x="1243965" y="1491009"/>
            <a:ext cx="6100762" cy="7397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itchFamily="34" charset="0"/>
                <a:cs typeface="Arial" pitchFamily="34" charset="0"/>
              </a:rPr>
              <a:t>Text or images are too </a:t>
            </a:r>
            <a:r>
              <a:rPr lang="en-US" sz="1200" dirty="0">
                <a:latin typeface="Arial" pitchFamily="34" charset="0"/>
                <a:cs typeface="Arial" pitchFamily="34" charset="0"/>
              </a:rPr>
              <a:t>small</a:t>
            </a:r>
            <a:r>
              <a:rPr lang="en-US" dirty="0">
                <a:latin typeface="Arial" pitchFamily="34" charset="0"/>
                <a:cs typeface="Arial" pitchFamily="34" charset="0"/>
              </a:rPr>
              <a:t> (or too </a:t>
            </a:r>
            <a:r>
              <a:rPr lang="en-US" sz="3200" dirty="0">
                <a:latin typeface="Arial" pitchFamily="34" charset="0"/>
                <a:cs typeface="Arial" pitchFamily="34" charset="0"/>
              </a:rPr>
              <a:t>big</a:t>
            </a:r>
            <a:r>
              <a:rPr lang="en-US" dirty="0">
                <a:latin typeface="Arial" pitchFamily="34" charset="0"/>
                <a:cs typeface="Arial" pitchFamily="34" charset="0"/>
              </a:rPr>
              <a:t>)</a:t>
            </a:r>
          </a:p>
        </p:txBody>
      </p:sp>
      <p:sp>
        <p:nvSpPr>
          <p:cNvPr id="25" name="TextBox 24">
            <a:extLst>
              <a:ext uri="{FF2B5EF4-FFF2-40B4-BE49-F238E27FC236}">
                <a16:creationId xmlns:a16="http://schemas.microsoft.com/office/drawing/2014/main" id="{0AD3E21D-BB8A-473E-8B4B-016AC2BC0C5D}"/>
              </a:ext>
            </a:extLst>
          </p:cNvPr>
          <p:cNvSpPr txBox="1"/>
          <p:nvPr/>
        </p:nvSpPr>
        <p:spPr>
          <a:xfrm>
            <a:off x="1243965" y="2373955"/>
            <a:ext cx="6100762" cy="45653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chemeClr val="accent4">
                    <a:lumMod val="40000"/>
                    <a:lumOff val="60000"/>
                  </a:schemeClr>
                </a:solidFill>
                <a:latin typeface="Arial" pitchFamily="34" charset="0"/>
                <a:cs typeface="Arial" pitchFamily="34" charset="0"/>
              </a:rPr>
              <a:t>Not enough contrast between text and background</a:t>
            </a:r>
          </a:p>
        </p:txBody>
      </p:sp>
      <p:sp>
        <p:nvSpPr>
          <p:cNvPr id="28" name="TextBox 27">
            <a:extLst>
              <a:ext uri="{FF2B5EF4-FFF2-40B4-BE49-F238E27FC236}">
                <a16:creationId xmlns:a16="http://schemas.microsoft.com/office/drawing/2014/main" id="{D38F7E2A-83EF-44C4-9C35-7B4B815D0FDB}"/>
              </a:ext>
            </a:extLst>
          </p:cNvPr>
          <p:cNvSpPr txBox="1"/>
          <p:nvPr/>
        </p:nvSpPr>
        <p:spPr>
          <a:xfrm>
            <a:off x="1243965" y="3537683"/>
            <a:ext cx="9831706" cy="128753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itchFamily="34" charset="0"/>
                <a:cs typeface="Arial" pitchFamily="34" charset="0"/>
              </a:rPr>
              <a:t>Too much or too little </a:t>
            </a:r>
            <a:r>
              <a:rPr lang="en-US" dirty="0" err="1">
                <a:latin typeface="Arial" pitchFamily="34" charset="0"/>
                <a:cs typeface="Arial" pitchFamily="34" charset="0"/>
              </a:rPr>
              <a:t>colour</a:t>
            </a:r>
            <a:r>
              <a:rPr lang="en-US" dirty="0">
                <a:latin typeface="Arial" pitchFamily="34" charset="0"/>
                <a:cs typeface="Arial" pitchFamily="34" charset="0"/>
              </a:rPr>
              <a:t> (pick a set of 3 to 5 complimentary </a:t>
            </a:r>
            <a:r>
              <a:rPr lang="en-US" dirty="0" err="1">
                <a:latin typeface="Arial" pitchFamily="34" charset="0"/>
                <a:cs typeface="Arial" pitchFamily="34" charset="0"/>
              </a:rPr>
              <a:t>colours</a:t>
            </a:r>
            <a:r>
              <a:rPr lang="en-US" dirty="0">
                <a:latin typeface="Arial" pitchFamily="34" charset="0"/>
                <a:cs typeface="Arial" pitchFamily="34" charset="0"/>
              </a:rPr>
              <a:t> and stick to that palette throughout the talk)</a:t>
            </a:r>
          </a:p>
          <a:p>
            <a:pPr marL="1200150" lvl="2" indent="-285750">
              <a:lnSpc>
                <a:spcPct val="150000"/>
              </a:lnSpc>
              <a:buFont typeface="Courier New" panose="02070309020205020404" pitchFamily="49" charset="0"/>
              <a:buChar char="o"/>
            </a:pPr>
            <a:r>
              <a:rPr lang="en-US" dirty="0">
                <a:latin typeface="Arial" pitchFamily="34" charset="0"/>
                <a:cs typeface="Arial" pitchFamily="34" charset="0"/>
              </a:rPr>
              <a:t>Free </a:t>
            </a:r>
            <a:r>
              <a:rPr lang="en-US" dirty="0" err="1">
                <a:latin typeface="Arial" pitchFamily="34" charset="0"/>
                <a:cs typeface="Arial" pitchFamily="34" charset="0"/>
              </a:rPr>
              <a:t>colour</a:t>
            </a:r>
            <a:r>
              <a:rPr lang="en-US" dirty="0">
                <a:latin typeface="Arial" pitchFamily="34" charset="0"/>
                <a:cs typeface="Arial" pitchFamily="34" charset="0"/>
              </a:rPr>
              <a:t> scheme generator: </a:t>
            </a:r>
            <a:r>
              <a:rPr lang="en-US" dirty="0">
                <a:latin typeface="Arial" pitchFamily="34" charset="0"/>
                <a:cs typeface="Arial" pitchFamily="34" charset="0"/>
                <a:hlinkClick r:id="rId3"/>
              </a:rPr>
              <a:t>https://coolors.co/</a:t>
            </a:r>
            <a:r>
              <a:rPr lang="en-US" dirty="0">
                <a:latin typeface="Arial" pitchFamily="34" charset="0"/>
                <a:cs typeface="Arial" pitchFamily="34" charset="0"/>
              </a:rPr>
              <a:t> </a:t>
            </a:r>
          </a:p>
        </p:txBody>
      </p:sp>
      <p:sp>
        <p:nvSpPr>
          <p:cNvPr id="29" name="TextBox 28">
            <a:extLst>
              <a:ext uri="{FF2B5EF4-FFF2-40B4-BE49-F238E27FC236}">
                <a16:creationId xmlns:a16="http://schemas.microsoft.com/office/drawing/2014/main" id="{151B8B69-0A6B-430B-8642-405CE1D92609}"/>
              </a:ext>
            </a:extLst>
          </p:cNvPr>
          <p:cNvSpPr txBox="1"/>
          <p:nvPr/>
        </p:nvSpPr>
        <p:spPr>
          <a:xfrm>
            <a:off x="1243965" y="2953683"/>
            <a:ext cx="6100762" cy="45653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itchFamily="34" charset="0"/>
                <a:cs typeface="Arial" pitchFamily="34" charset="0"/>
              </a:rPr>
              <a:t>Use of </a:t>
            </a:r>
            <a:r>
              <a:rPr lang="en-US" dirty="0">
                <a:solidFill>
                  <a:srgbClr val="00FF00"/>
                </a:solidFill>
                <a:latin typeface="Arial" pitchFamily="34" charset="0"/>
                <a:cs typeface="Arial" pitchFamily="34" charset="0"/>
              </a:rPr>
              <a:t>harsh</a:t>
            </a:r>
            <a:r>
              <a:rPr lang="en-US" dirty="0">
                <a:latin typeface="Arial" pitchFamily="34" charset="0"/>
                <a:cs typeface="Arial" pitchFamily="34" charset="0"/>
              </a:rPr>
              <a:t> </a:t>
            </a:r>
            <a:r>
              <a:rPr lang="en-US" dirty="0" err="1">
                <a:solidFill>
                  <a:srgbClr val="FF00FF"/>
                </a:solidFill>
                <a:latin typeface="Arial" pitchFamily="34" charset="0"/>
                <a:cs typeface="Arial" pitchFamily="34" charset="0"/>
              </a:rPr>
              <a:t>colours</a:t>
            </a:r>
            <a:endParaRPr lang="en-US" dirty="0">
              <a:solidFill>
                <a:srgbClr val="FF00FF"/>
              </a:solidFill>
              <a:latin typeface="Arial" pitchFamily="34" charset="0"/>
              <a:cs typeface="Arial" pitchFamily="34" charset="0"/>
            </a:endParaRPr>
          </a:p>
        </p:txBody>
      </p:sp>
      <p:sp>
        <p:nvSpPr>
          <p:cNvPr id="30" name="TextBox 29">
            <a:extLst>
              <a:ext uri="{FF2B5EF4-FFF2-40B4-BE49-F238E27FC236}">
                <a16:creationId xmlns:a16="http://schemas.microsoft.com/office/drawing/2014/main" id="{B2942CDE-E426-4F82-A2F4-6D69D7A812B1}"/>
              </a:ext>
            </a:extLst>
          </p:cNvPr>
          <p:cNvSpPr txBox="1"/>
          <p:nvPr/>
        </p:nvSpPr>
        <p:spPr>
          <a:xfrm>
            <a:off x="1243964" y="4964055"/>
            <a:ext cx="7135531" cy="45653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itchFamily="34" charset="0"/>
                <a:cs typeface="Arial" pitchFamily="34" charset="0"/>
              </a:rPr>
              <a:t>Text-to-image ratio too high (this slide is a bad example)</a:t>
            </a:r>
          </a:p>
        </p:txBody>
      </p:sp>
      <p:sp>
        <p:nvSpPr>
          <p:cNvPr id="31" name="TextBox 30">
            <a:extLst>
              <a:ext uri="{FF2B5EF4-FFF2-40B4-BE49-F238E27FC236}">
                <a16:creationId xmlns:a16="http://schemas.microsoft.com/office/drawing/2014/main" id="{8ACE2375-F331-406B-8567-7E646298E823}"/>
              </a:ext>
            </a:extLst>
          </p:cNvPr>
          <p:cNvSpPr txBox="1"/>
          <p:nvPr/>
        </p:nvSpPr>
        <p:spPr>
          <a:xfrm>
            <a:off x="1243965" y="5535072"/>
            <a:ext cx="6100762" cy="45653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itchFamily="34" charset="0"/>
                <a:cs typeface="Arial" pitchFamily="34" charset="0"/>
              </a:rPr>
              <a:t>Distracting animations </a:t>
            </a:r>
          </a:p>
        </p:txBody>
      </p:sp>
      <p:sp>
        <p:nvSpPr>
          <p:cNvPr id="32" name="TextBox 31">
            <a:extLst>
              <a:ext uri="{FF2B5EF4-FFF2-40B4-BE49-F238E27FC236}">
                <a16:creationId xmlns:a16="http://schemas.microsoft.com/office/drawing/2014/main" id="{E6F3944D-298C-41E6-9DBE-1716776BBB63}"/>
              </a:ext>
            </a:extLst>
          </p:cNvPr>
          <p:cNvSpPr txBox="1"/>
          <p:nvPr/>
        </p:nvSpPr>
        <p:spPr>
          <a:xfrm>
            <a:off x="4144328" y="5877821"/>
            <a:ext cx="6100762" cy="45653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itchFamily="34" charset="0"/>
                <a:cs typeface="Arial" pitchFamily="34" charset="0"/>
              </a:rPr>
              <a:t>Text and images are not aligned or distributed properly</a:t>
            </a:r>
          </a:p>
        </p:txBody>
      </p:sp>
      <p:pic>
        <p:nvPicPr>
          <p:cNvPr id="35" name="Graphic 34" descr="Thumbs Down with solid fill">
            <a:extLst>
              <a:ext uri="{FF2B5EF4-FFF2-40B4-BE49-F238E27FC236}">
                <a16:creationId xmlns:a16="http://schemas.microsoft.com/office/drawing/2014/main" id="{559153D2-B154-4E20-9D61-981393E4A1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82853" y="4898045"/>
            <a:ext cx="930737" cy="930737"/>
          </a:xfrm>
          <a:prstGeom prst="rect">
            <a:avLst/>
          </a:prstGeom>
        </p:spPr>
      </p:pic>
    </p:spTree>
    <p:extLst>
      <p:ext uri="{BB962C8B-B14F-4D97-AF65-F5344CB8AC3E}">
        <p14:creationId xmlns:p14="http://schemas.microsoft.com/office/powerpoint/2010/main" val="387850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down)">
                                      <p:cBhvr>
                                        <p:cTn id="35" dur="580">
                                          <p:stCondLst>
                                            <p:cond delay="0"/>
                                          </p:stCondLst>
                                        </p:cTn>
                                        <p:tgtEl>
                                          <p:spTgt spid="31"/>
                                        </p:tgtEl>
                                      </p:cBhvr>
                                    </p:animEffect>
                                    <p:anim calcmode="lin" valueType="num">
                                      <p:cBhvr>
                                        <p:cTn id="36"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41" dur="26">
                                          <p:stCondLst>
                                            <p:cond delay="650"/>
                                          </p:stCondLst>
                                        </p:cTn>
                                        <p:tgtEl>
                                          <p:spTgt spid="31"/>
                                        </p:tgtEl>
                                      </p:cBhvr>
                                      <p:to x="100000" y="60000"/>
                                    </p:animScale>
                                    <p:animScale>
                                      <p:cBhvr>
                                        <p:cTn id="42" dur="166" decel="50000">
                                          <p:stCondLst>
                                            <p:cond delay="676"/>
                                          </p:stCondLst>
                                        </p:cTn>
                                        <p:tgtEl>
                                          <p:spTgt spid="31"/>
                                        </p:tgtEl>
                                      </p:cBhvr>
                                      <p:to x="100000" y="100000"/>
                                    </p:animScale>
                                    <p:animScale>
                                      <p:cBhvr>
                                        <p:cTn id="43" dur="26">
                                          <p:stCondLst>
                                            <p:cond delay="1312"/>
                                          </p:stCondLst>
                                        </p:cTn>
                                        <p:tgtEl>
                                          <p:spTgt spid="31"/>
                                        </p:tgtEl>
                                      </p:cBhvr>
                                      <p:to x="100000" y="80000"/>
                                    </p:animScale>
                                    <p:animScale>
                                      <p:cBhvr>
                                        <p:cTn id="44" dur="166" decel="50000">
                                          <p:stCondLst>
                                            <p:cond delay="1338"/>
                                          </p:stCondLst>
                                        </p:cTn>
                                        <p:tgtEl>
                                          <p:spTgt spid="31"/>
                                        </p:tgtEl>
                                      </p:cBhvr>
                                      <p:to x="100000" y="100000"/>
                                    </p:animScale>
                                    <p:animScale>
                                      <p:cBhvr>
                                        <p:cTn id="45" dur="26">
                                          <p:stCondLst>
                                            <p:cond delay="1642"/>
                                          </p:stCondLst>
                                        </p:cTn>
                                        <p:tgtEl>
                                          <p:spTgt spid="31"/>
                                        </p:tgtEl>
                                      </p:cBhvr>
                                      <p:to x="100000" y="90000"/>
                                    </p:animScale>
                                    <p:animScale>
                                      <p:cBhvr>
                                        <p:cTn id="46" dur="166" decel="50000">
                                          <p:stCondLst>
                                            <p:cond delay="1668"/>
                                          </p:stCondLst>
                                        </p:cTn>
                                        <p:tgtEl>
                                          <p:spTgt spid="31"/>
                                        </p:tgtEl>
                                      </p:cBhvr>
                                      <p:to x="100000" y="100000"/>
                                    </p:animScale>
                                    <p:animScale>
                                      <p:cBhvr>
                                        <p:cTn id="47" dur="26">
                                          <p:stCondLst>
                                            <p:cond delay="1808"/>
                                          </p:stCondLst>
                                        </p:cTn>
                                        <p:tgtEl>
                                          <p:spTgt spid="31"/>
                                        </p:tgtEl>
                                      </p:cBhvr>
                                      <p:to x="100000" y="95000"/>
                                    </p:animScale>
                                    <p:animScale>
                                      <p:cBhvr>
                                        <p:cTn id="48" dur="166" decel="50000">
                                          <p:stCondLst>
                                            <p:cond delay="1834"/>
                                          </p:stCondLst>
                                        </p:cTn>
                                        <p:tgtEl>
                                          <p:spTgt spid="31"/>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8" grpId="0"/>
      <p:bldP spid="29" grpId="0"/>
      <p:bldP spid="30" grpId="0"/>
      <p:bldP spid="31" grpId="0"/>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C497-9CA0-4884-A18F-D61474C2BDB2}"/>
              </a:ext>
            </a:extLst>
          </p:cNvPr>
          <p:cNvSpPr>
            <a:spLocks noGrp="1"/>
          </p:cNvSpPr>
          <p:nvPr>
            <p:ph type="sldNum" sz="quarter" idx="12"/>
          </p:nvPr>
        </p:nvSpPr>
        <p:spPr/>
        <p:txBody>
          <a:bodyPr/>
          <a:lstStyle/>
          <a:p>
            <a:fld id="{F241E30D-5A05-4134-BDCD-47C32F0C30E0}" type="slidenum">
              <a:rPr lang="en-US" smtClean="0"/>
              <a:t>13</a:t>
            </a:fld>
            <a:endParaRPr lang="en-US"/>
          </a:p>
        </p:txBody>
      </p:sp>
      <p:sp>
        <p:nvSpPr>
          <p:cNvPr id="3" name="Rectangle 2">
            <a:extLst>
              <a:ext uri="{FF2B5EF4-FFF2-40B4-BE49-F238E27FC236}">
                <a16:creationId xmlns:a16="http://schemas.microsoft.com/office/drawing/2014/main" id="{E266FDDC-211D-4A4B-B3E6-1C863E4B8380}"/>
              </a:ext>
            </a:extLst>
          </p:cNvPr>
          <p:cNvSpPr/>
          <p:nvPr/>
        </p:nvSpPr>
        <p:spPr>
          <a:xfrm>
            <a:off x="0" y="-26012"/>
            <a:ext cx="12192000" cy="759284"/>
          </a:xfrm>
          <a:prstGeom prst="rect">
            <a:avLst/>
          </a:prstGeom>
          <a:solidFill>
            <a:srgbClr val="000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FE009B6-8063-4BCC-B0E4-E91051CC375C}"/>
              </a:ext>
            </a:extLst>
          </p:cNvPr>
          <p:cNvSpPr txBox="1">
            <a:spLocks/>
          </p:cNvSpPr>
          <p:nvPr/>
        </p:nvSpPr>
        <p:spPr>
          <a:xfrm>
            <a:off x="838200" y="72600"/>
            <a:ext cx="10515600" cy="61408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latin typeface="Century Gothic" panose="020B0502020202020204" pitchFamily="34" charset="0"/>
                <a:cs typeface="Arial" panose="020B0604020202020204" pitchFamily="34" charset="0"/>
              </a:rPr>
              <a:t>Declarative slide titles are better than descriptive ones</a:t>
            </a:r>
            <a:endParaRPr lang="en-CA" sz="2400" b="1" dirty="0">
              <a:solidFill>
                <a:schemeClr val="bg1"/>
              </a:solidFill>
              <a:latin typeface="Century Gothic" panose="020B0502020202020204" pitchFamily="34" charset="0"/>
              <a:cs typeface="Arial" panose="020B0604020202020204" pitchFamily="34" charset="0"/>
            </a:endParaRPr>
          </a:p>
        </p:txBody>
      </p:sp>
      <p:sp>
        <p:nvSpPr>
          <p:cNvPr id="10" name="Footer Placeholder 21">
            <a:extLst>
              <a:ext uri="{FF2B5EF4-FFF2-40B4-BE49-F238E27FC236}">
                <a16:creationId xmlns:a16="http://schemas.microsoft.com/office/drawing/2014/main" id="{7C3B0677-FC03-42DA-A322-1770C6646A8B}"/>
              </a:ext>
            </a:extLst>
          </p:cNvPr>
          <p:cNvSpPr txBox="1">
            <a:spLocks noGrp="1"/>
          </p:cNvSpPr>
          <p:nvPr>
            <p:ph type="ftr" sz="quarter" idx="11"/>
          </p:nvPr>
        </p:nvSpPr>
        <p:spPr>
          <a:xfrm>
            <a:off x="923924" y="6048151"/>
            <a:ext cx="10086975" cy="523220"/>
          </a:xfrm>
          <a:prstGeom prst="rect">
            <a:avLst/>
          </a:prstGeom>
          <a:noFill/>
        </p:spPr>
        <p:txBody>
          <a:bodyPr wrap="square" rtlCol="0">
            <a:spAutoFit/>
          </a:bodyPr>
          <a:lstStyle/>
          <a:p>
            <a:pPr algn="l"/>
            <a:r>
              <a:rPr lang="en-US" sz="1400" dirty="0">
                <a:solidFill>
                  <a:schemeClr val="bg1">
                    <a:lumMod val="50000"/>
                  </a:schemeClr>
                </a:solidFill>
                <a:latin typeface="Arial" panose="020B0604020202020204" pitchFamily="34" charset="0"/>
                <a:cs typeface="Arial" panose="020B0604020202020204" pitchFamily="34" charset="0"/>
              </a:rPr>
              <a:t>References: If you can include all authors in ACS format, that is preferred. If you have several references, then put just the corresponding author. Do not put </a:t>
            </a:r>
            <a:r>
              <a:rPr lang="en-US" sz="1400" i="1" dirty="0">
                <a:solidFill>
                  <a:schemeClr val="bg1">
                    <a:lumMod val="50000"/>
                  </a:schemeClr>
                </a:solidFill>
                <a:latin typeface="Arial" panose="020B0604020202020204" pitchFamily="34" charset="0"/>
                <a:cs typeface="Arial" panose="020B0604020202020204" pitchFamily="34" charset="0"/>
              </a:rPr>
              <a:t>et. al. </a:t>
            </a:r>
            <a:r>
              <a:rPr lang="en-US" sz="1400" dirty="0">
                <a:solidFill>
                  <a:schemeClr val="bg1">
                    <a:lumMod val="50000"/>
                  </a:schemeClr>
                </a:solidFill>
                <a:latin typeface="Arial" panose="020B0604020202020204" pitchFamily="34" charset="0"/>
                <a:cs typeface="Arial" panose="020B0604020202020204" pitchFamily="34" charset="0"/>
              </a:rPr>
              <a:t>after the corresponding author unless they were truly the first author. </a:t>
            </a:r>
            <a:endParaRPr lang="en-CA" sz="1400" dirty="0">
              <a:solidFill>
                <a:schemeClr val="bg1">
                  <a:lumMod val="50000"/>
                </a:schemeClr>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CE3BB62-B063-4342-B87E-809B597D025E}"/>
              </a:ext>
            </a:extLst>
          </p:cNvPr>
          <p:cNvSpPr txBox="1"/>
          <p:nvPr/>
        </p:nvSpPr>
        <p:spPr>
          <a:xfrm>
            <a:off x="1193006" y="4955531"/>
            <a:ext cx="9805988" cy="78534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A" sz="1600" dirty="0">
                <a:latin typeface="Arial" panose="020B0604020202020204" pitchFamily="34" charset="0"/>
                <a:cs typeface="Arial" panose="020B0604020202020204" pitchFamily="34" charset="0"/>
              </a:rPr>
              <a:t>Bullet points summarize the key points of the scheme or figure</a:t>
            </a:r>
          </a:p>
          <a:p>
            <a:pPr marL="285750" indent="-285750">
              <a:lnSpc>
                <a:spcPct val="150000"/>
              </a:lnSpc>
              <a:buFont typeface="Arial" panose="020B0604020202020204" pitchFamily="34" charset="0"/>
              <a:buChar char="■"/>
            </a:pPr>
            <a:r>
              <a:rPr lang="en-CA" sz="1600" dirty="0">
                <a:latin typeface="Arial" panose="020B0604020202020204" pitchFamily="34" charset="0"/>
                <a:cs typeface="Arial" panose="020B0604020202020204" pitchFamily="34" charset="0"/>
              </a:rPr>
              <a:t>Full sentences not required; serve as prompts for the presenter </a:t>
            </a:r>
          </a:p>
        </p:txBody>
      </p:sp>
      <p:sp>
        <p:nvSpPr>
          <p:cNvPr id="14" name="TextBox 13">
            <a:extLst>
              <a:ext uri="{FF2B5EF4-FFF2-40B4-BE49-F238E27FC236}">
                <a16:creationId xmlns:a16="http://schemas.microsoft.com/office/drawing/2014/main" id="{269D2836-6718-4A2E-8CD8-D649E4632B55}"/>
              </a:ext>
            </a:extLst>
          </p:cNvPr>
          <p:cNvSpPr txBox="1"/>
          <p:nvPr/>
        </p:nvSpPr>
        <p:spPr>
          <a:xfrm>
            <a:off x="626497" y="993960"/>
            <a:ext cx="10939005" cy="369332"/>
          </a:xfrm>
          <a:prstGeom prst="rect">
            <a:avLst/>
          </a:prstGeom>
          <a:noFill/>
        </p:spPr>
        <p:txBody>
          <a:bodyPr wrap="square" rtlCol="0">
            <a:spAutoFit/>
          </a:bodyPr>
          <a:lstStyle/>
          <a:p>
            <a:r>
              <a:rPr lang="en-US" b="1" i="1" dirty="0">
                <a:latin typeface="Arial" pitchFamily="34" charset="0"/>
                <a:cs typeface="Arial" pitchFamily="34" charset="0"/>
              </a:rPr>
              <a:t>Sub-title:</a:t>
            </a:r>
            <a:endParaRPr lang="en-US" b="1" dirty="0">
              <a:solidFill>
                <a:srgbClr val="FF0000"/>
              </a:solidFill>
              <a:latin typeface="Arial" pitchFamily="34" charset="0"/>
              <a:cs typeface="Arial" pitchFamily="34" charset="0"/>
            </a:endParaRPr>
          </a:p>
        </p:txBody>
      </p:sp>
      <p:sp>
        <p:nvSpPr>
          <p:cNvPr id="17" name="Rectangle 16">
            <a:extLst>
              <a:ext uri="{FF2B5EF4-FFF2-40B4-BE49-F238E27FC236}">
                <a16:creationId xmlns:a16="http://schemas.microsoft.com/office/drawing/2014/main" id="{0F7A142C-3CE4-49E7-A432-24FC38BFBD7B}"/>
              </a:ext>
            </a:extLst>
          </p:cNvPr>
          <p:cNvSpPr/>
          <p:nvPr/>
        </p:nvSpPr>
        <p:spPr>
          <a:xfrm>
            <a:off x="1193006" y="1554115"/>
            <a:ext cx="9805988" cy="3134711"/>
          </a:xfrm>
          <a:prstGeom prst="rect">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TextBox 21">
            <a:extLst>
              <a:ext uri="{FF2B5EF4-FFF2-40B4-BE49-F238E27FC236}">
                <a16:creationId xmlns:a16="http://schemas.microsoft.com/office/drawing/2014/main" id="{E97C8A39-BEE6-430E-B6F6-8052C0CD5217}"/>
              </a:ext>
            </a:extLst>
          </p:cNvPr>
          <p:cNvSpPr txBox="1"/>
          <p:nvPr/>
        </p:nvSpPr>
        <p:spPr>
          <a:xfrm>
            <a:off x="2387146" y="2598003"/>
            <a:ext cx="7160530" cy="830997"/>
          </a:xfrm>
          <a:prstGeom prst="rect">
            <a:avLst/>
          </a:prstGeom>
          <a:noFill/>
        </p:spPr>
        <p:txBody>
          <a:bodyPr wrap="square" rtlCol="0">
            <a:spAutoFit/>
          </a:bodyPr>
          <a:lstStyle/>
          <a:p>
            <a:pPr algn="ctr"/>
            <a:r>
              <a:rPr lang="en-US" sz="1600" i="1" dirty="0">
                <a:latin typeface="Arial" panose="020B0604020202020204" pitchFamily="34" charset="0"/>
                <a:cs typeface="Arial" panose="020B0604020202020204" pitchFamily="34" charset="0"/>
              </a:rPr>
              <a:t>Schemes / Figures</a:t>
            </a:r>
          </a:p>
          <a:p>
            <a:pPr algn="ctr"/>
            <a:endParaRPr lang="en-US" sz="1600" i="1" dirty="0">
              <a:latin typeface="Arial" panose="020B0604020202020204" pitchFamily="34" charset="0"/>
              <a:cs typeface="Arial" panose="020B0604020202020204" pitchFamily="34" charset="0"/>
            </a:endParaRPr>
          </a:p>
          <a:p>
            <a:pPr algn="ctr"/>
            <a:r>
              <a:rPr lang="en-US" sz="1600" i="1" dirty="0">
                <a:latin typeface="Arial" panose="020B0604020202020204" pitchFamily="34" charset="0"/>
                <a:cs typeface="Arial" panose="020B0604020202020204" pitchFamily="34" charset="0"/>
              </a:rPr>
              <a:t>(Should take up 60-70% of the slide; avoid too much or too little white space)</a:t>
            </a:r>
            <a:endParaRPr lang="en-CA"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8067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C497-9CA0-4884-A18F-D61474C2BDB2}"/>
              </a:ext>
            </a:extLst>
          </p:cNvPr>
          <p:cNvSpPr>
            <a:spLocks noGrp="1"/>
          </p:cNvSpPr>
          <p:nvPr>
            <p:ph type="sldNum" sz="quarter" idx="12"/>
          </p:nvPr>
        </p:nvSpPr>
        <p:spPr/>
        <p:txBody>
          <a:bodyPr/>
          <a:lstStyle/>
          <a:p>
            <a:fld id="{F241E30D-5A05-4134-BDCD-47C32F0C30E0}" type="slidenum">
              <a:rPr lang="en-US" smtClean="0"/>
              <a:t>14</a:t>
            </a:fld>
            <a:endParaRPr lang="en-US"/>
          </a:p>
        </p:txBody>
      </p:sp>
      <p:sp>
        <p:nvSpPr>
          <p:cNvPr id="3" name="Rectangle 2">
            <a:extLst>
              <a:ext uri="{FF2B5EF4-FFF2-40B4-BE49-F238E27FC236}">
                <a16:creationId xmlns:a16="http://schemas.microsoft.com/office/drawing/2014/main" id="{E266FDDC-211D-4A4B-B3E6-1C863E4B8380}"/>
              </a:ext>
            </a:extLst>
          </p:cNvPr>
          <p:cNvSpPr/>
          <p:nvPr/>
        </p:nvSpPr>
        <p:spPr>
          <a:xfrm>
            <a:off x="0" y="-26012"/>
            <a:ext cx="12192000" cy="759284"/>
          </a:xfrm>
          <a:prstGeom prst="rect">
            <a:avLst/>
          </a:prstGeom>
          <a:solidFill>
            <a:srgbClr val="000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FE009B6-8063-4BCC-B0E4-E91051CC375C}"/>
              </a:ext>
            </a:extLst>
          </p:cNvPr>
          <p:cNvSpPr txBox="1">
            <a:spLocks/>
          </p:cNvSpPr>
          <p:nvPr/>
        </p:nvSpPr>
        <p:spPr>
          <a:xfrm>
            <a:off x="838200" y="72600"/>
            <a:ext cx="10515600" cy="61408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latin typeface="Century Gothic" panose="020B0502020202020204" pitchFamily="34" charset="0"/>
                <a:cs typeface="Arial" panose="020B0604020202020204" pitchFamily="34" charset="0"/>
              </a:rPr>
              <a:t>ChemDraw Tips: Reaction Schemes</a:t>
            </a:r>
            <a:endParaRPr lang="en-CA" sz="2400" b="1" dirty="0">
              <a:solidFill>
                <a:schemeClr val="bg1"/>
              </a:solidFill>
              <a:latin typeface="Century Gothic" panose="020B0502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F83F35D-4C35-4EB7-8A3D-AFF38BFF14EB}"/>
              </a:ext>
            </a:extLst>
          </p:cNvPr>
          <p:cNvSpPr txBox="1"/>
          <p:nvPr/>
        </p:nvSpPr>
        <p:spPr>
          <a:xfrm>
            <a:off x="478499" y="922797"/>
            <a:ext cx="11115085" cy="128753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Arial" pitchFamily="34" charset="0"/>
                <a:cs typeface="Arial" pitchFamily="34" charset="0"/>
              </a:rPr>
              <a:t>Do not copy and paste ChemDraw Schemes directly from papers</a:t>
            </a:r>
          </a:p>
          <a:p>
            <a:pPr marL="285750" indent="-285750">
              <a:lnSpc>
                <a:spcPct val="150000"/>
              </a:lnSpc>
              <a:buFont typeface="Arial" panose="020B0604020202020204" pitchFamily="34" charset="0"/>
              <a:buChar char="■"/>
            </a:pPr>
            <a:r>
              <a:rPr lang="en-US" dirty="0">
                <a:latin typeface="Arial" pitchFamily="34" charset="0"/>
                <a:cs typeface="Arial" pitchFamily="34" charset="0"/>
              </a:rPr>
              <a:t>Use the Le Group ChemDraw template (preferred) or ACS 1996 (acceptable). Never use the default!</a:t>
            </a:r>
          </a:p>
          <a:p>
            <a:pPr marL="285750" indent="-285750">
              <a:lnSpc>
                <a:spcPct val="150000"/>
              </a:lnSpc>
              <a:buFont typeface="Arial" panose="020B0604020202020204" pitchFamily="34" charset="0"/>
              <a:buChar char="■"/>
            </a:pPr>
            <a:r>
              <a:rPr lang="en-US" dirty="0">
                <a:latin typeface="Arial" pitchFamily="34" charset="0"/>
                <a:cs typeface="Arial" pitchFamily="34" charset="0"/>
              </a:rPr>
              <a:t>Paste at the same scale to ensure all schemes are consistent in size</a:t>
            </a:r>
          </a:p>
        </p:txBody>
      </p:sp>
      <p:sp>
        <p:nvSpPr>
          <p:cNvPr id="12" name="TextBox 11">
            <a:extLst>
              <a:ext uri="{FF2B5EF4-FFF2-40B4-BE49-F238E27FC236}">
                <a16:creationId xmlns:a16="http://schemas.microsoft.com/office/drawing/2014/main" id="{B9F73531-5EFE-41ED-98B8-491671E3F0FE}"/>
              </a:ext>
            </a:extLst>
          </p:cNvPr>
          <p:cNvSpPr txBox="1"/>
          <p:nvPr/>
        </p:nvSpPr>
        <p:spPr>
          <a:xfrm>
            <a:off x="640217" y="2352764"/>
            <a:ext cx="10341114" cy="646331"/>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Catalysts or reagents on top of the arrow (if you have too many lines, move some reagents below the arrow, but put it above solvent, temperature &amp; time</a:t>
            </a:r>
            <a:endParaRPr lang="en-CA" i="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E2861C23-F6CC-4FD9-851A-14DF63F90A1F}"/>
              </a:ext>
            </a:extLst>
          </p:cNvPr>
          <p:cNvSpPr txBox="1"/>
          <p:nvPr/>
        </p:nvSpPr>
        <p:spPr>
          <a:xfrm>
            <a:off x="1617178" y="5738396"/>
            <a:ext cx="326209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Solvent, reaction temperature &amp; time below the arrow</a:t>
            </a:r>
            <a:endParaRPr lang="en-CA" dirty="0">
              <a:latin typeface="Arial" panose="020B0604020202020204" pitchFamily="34" charset="0"/>
              <a:cs typeface="Arial" panose="020B0604020202020204" pitchFamily="34" charset="0"/>
            </a:endParaRPr>
          </a:p>
        </p:txBody>
      </p:sp>
      <p:graphicFrame>
        <p:nvGraphicFramePr>
          <p:cNvPr id="8" name="Object 7">
            <a:extLst>
              <a:ext uri="{FF2B5EF4-FFF2-40B4-BE49-F238E27FC236}">
                <a16:creationId xmlns:a16="http://schemas.microsoft.com/office/drawing/2014/main" id="{37191F80-5DDF-4027-9FEA-0346AD2C171E}"/>
              </a:ext>
            </a:extLst>
          </p:cNvPr>
          <p:cNvGraphicFramePr>
            <a:graphicFrameLocks noChangeAspect="1"/>
          </p:cNvGraphicFramePr>
          <p:nvPr>
            <p:extLst>
              <p:ext uri="{D42A27DB-BD31-4B8C-83A1-F6EECF244321}">
                <p14:modId xmlns:p14="http://schemas.microsoft.com/office/powerpoint/2010/main" val="2212926991"/>
              </p:ext>
            </p:extLst>
          </p:nvPr>
        </p:nvGraphicFramePr>
        <p:xfrm>
          <a:off x="1810930" y="3819131"/>
          <a:ext cx="7999688" cy="1596574"/>
        </p:xfrm>
        <a:graphic>
          <a:graphicData uri="http://schemas.openxmlformats.org/presentationml/2006/ole">
            <mc:AlternateContent xmlns:mc="http://schemas.openxmlformats.org/markup-compatibility/2006">
              <mc:Choice xmlns:v="urn:schemas-microsoft-com:vml" Requires="v">
                <p:oleObj spid="_x0000_s40964" name="CS ChemDraw Drawing" r:id="rId4" imgW="6153606" imgH="1228134" progId="ChemDraw.Document.6.0">
                  <p:embed/>
                </p:oleObj>
              </mc:Choice>
              <mc:Fallback>
                <p:oleObj name="CS ChemDraw Drawing" r:id="rId4" imgW="6153606" imgH="1228134" progId="ChemDraw.Document.6.0">
                  <p:embed/>
                  <p:pic>
                    <p:nvPicPr>
                      <p:cNvPr id="8" name="Object 7">
                        <a:extLst>
                          <a:ext uri="{FF2B5EF4-FFF2-40B4-BE49-F238E27FC236}">
                            <a16:creationId xmlns:a16="http://schemas.microsoft.com/office/drawing/2014/main" id="{37191F80-5DDF-4027-9FEA-0346AD2C171E}"/>
                          </a:ext>
                        </a:extLst>
                      </p:cNvPr>
                      <p:cNvPicPr/>
                      <p:nvPr/>
                    </p:nvPicPr>
                    <p:blipFill>
                      <a:blip r:embed="rId5"/>
                      <a:stretch>
                        <a:fillRect/>
                      </a:stretch>
                    </p:blipFill>
                    <p:spPr>
                      <a:xfrm>
                        <a:off x="1810930" y="3819131"/>
                        <a:ext cx="7999688" cy="1596574"/>
                      </a:xfrm>
                      <a:prstGeom prst="rect">
                        <a:avLst/>
                      </a:prstGeom>
                    </p:spPr>
                  </p:pic>
                </p:oleObj>
              </mc:Fallback>
            </mc:AlternateContent>
          </a:graphicData>
        </a:graphic>
      </p:graphicFrame>
      <p:sp>
        <p:nvSpPr>
          <p:cNvPr id="14" name="TextBox 13">
            <a:extLst>
              <a:ext uri="{FF2B5EF4-FFF2-40B4-BE49-F238E27FC236}">
                <a16:creationId xmlns:a16="http://schemas.microsoft.com/office/drawing/2014/main" id="{079B6E33-A099-4347-9A5D-BF71820A90F6}"/>
              </a:ext>
            </a:extLst>
          </p:cNvPr>
          <p:cNvSpPr txBox="1"/>
          <p:nvPr/>
        </p:nvSpPr>
        <p:spPr>
          <a:xfrm>
            <a:off x="5079205" y="5858560"/>
            <a:ext cx="5016566" cy="646331"/>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Yield here or here</a:t>
            </a:r>
          </a:p>
          <a:p>
            <a:pPr algn="ctr"/>
            <a:r>
              <a:rPr lang="en-US" dirty="0">
                <a:latin typeface="Arial" panose="020B0604020202020204" pitchFamily="34" charset="0"/>
                <a:cs typeface="Arial" panose="020B0604020202020204" pitchFamily="34" charset="0"/>
              </a:rPr>
              <a:t>(if relevant, include </a:t>
            </a:r>
            <a:r>
              <a:rPr lang="en-US" dirty="0" err="1">
                <a:latin typeface="Arial" panose="020B0604020202020204" pitchFamily="34" charset="0"/>
                <a:cs typeface="Arial" panose="020B0604020202020204" pitchFamily="34" charset="0"/>
              </a:rPr>
              <a:t>regio</a:t>
            </a:r>
            <a:r>
              <a:rPr lang="en-US" dirty="0">
                <a:latin typeface="Arial" panose="020B0604020202020204" pitchFamily="34" charset="0"/>
                <a:cs typeface="Arial" panose="020B0604020202020204" pitchFamily="34" charset="0"/>
              </a:rPr>
              <a:t>- or stereoselectivities)</a:t>
            </a:r>
            <a:endParaRPr lang="en-CA"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9AA0728F-1382-430D-9365-93172E9567F3}"/>
              </a:ext>
            </a:extLst>
          </p:cNvPr>
          <p:cNvSpPr/>
          <p:nvPr/>
        </p:nvSpPr>
        <p:spPr>
          <a:xfrm>
            <a:off x="4744933" y="3787863"/>
            <a:ext cx="2949183" cy="714781"/>
          </a:xfrm>
          <a:prstGeom prst="rect">
            <a:avLst/>
          </a:prstGeom>
          <a:noFill/>
          <a:ln w="28575">
            <a:solidFill>
              <a:srgbClr val="951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9" name="Straight Arrow Connector 18">
            <a:extLst>
              <a:ext uri="{FF2B5EF4-FFF2-40B4-BE49-F238E27FC236}">
                <a16:creationId xmlns:a16="http://schemas.microsoft.com/office/drawing/2014/main" id="{A5A5FC67-7243-4605-82BC-0A1A7C0C1B91}"/>
              </a:ext>
            </a:extLst>
          </p:cNvPr>
          <p:cNvCxnSpPr>
            <a:cxnSpLocks/>
          </p:cNvCxnSpPr>
          <p:nvPr/>
        </p:nvCxnSpPr>
        <p:spPr>
          <a:xfrm>
            <a:off x="5278445" y="3076284"/>
            <a:ext cx="318325" cy="623096"/>
          </a:xfrm>
          <a:prstGeom prst="straightConnector1">
            <a:avLst/>
          </a:prstGeom>
          <a:ln>
            <a:solidFill>
              <a:srgbClr val="951B3C"/>
            </a:solidFill>
            <a:tailEnd type="triangle"/>
          </a:ln>
        </p:spPr>
        <p:style>
          <a:lnRef idx="3">
            <a:schemeClr val="dk1"/>
          </a:lnRef>
          <a:fillRef idx="0">
            <a:schemeClr val="dk1"/>
          </a:fillRef>
          <a:effectRef idx="2">
            <a:schemeClr val="dk1"/>
          </a:effectRef>
          <a:fontRef idx="minor">
            <a:schemeClr val="tx1"/>
          </a:fontRef>
        </p:style>
      </p:cxnSp>
      <p:sp>
        <p:nvSpPr>
          <p:cNvPr id="22" name="Rectangle 21">
            <a:extLst>
              <a:ext uri="{FF2B5EF4-FFF2-40B4-BE49-F238E27FC236}">
                <a16:creationId xmlns:a16="http://schemas.microsoft.com/office/drawing/2014/main" id="{D8221A81-FC07-4D09-8FD0-3E68351D31A4}"/>
              </a:ext>
            </a:extLst>
          </p:cNvPr>
          <p:cNvSpPr/>
          <p:nvPr/>
        </p:nvSpPr>
        <p:spPr>
          <a:xfrm>
            <a:off x="5281062" y="4671626"/>
            <a:ext cx="1876926" cy="379414"/>
          </a:xfrm>
          <a:prstGeom prst="rect">
            <a:avLst/>
          </a:prstGeom>
          <a:noFill/>
          <a:ln w="28575">
            <a:solidFill>
              <a:srgbClr val="E399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 name="Straight Arrow Connector 23">
            <a:extLst>
              <a:ext uri="{FF2B5EF4-FFF2-40B4-BE49-F238E27FC236}">
                <a16:creationId xmlns:a16="http://schemas.microsoft.com/office/drawing/2014/main" id="{FEA8C70D-D7F3-45A3-855D-9554CB3F288F}"/>
              </a:ext>
            </a:extLst>
          </p:cNvPr>
          <p:cNvCxnSpPr/>
          <p:nvPr/>
        </p:nvCxnSpPr>
        <p:spPr>
          <a:xfrm flipV="1">
            <a:off x="4547616" y="5148501"/>
            <a:ext cx="664143" cy="534407"/>
          </a:xfrm>
          <a:prstGeom prst="straightConnector1">
            <a:avLst/>
          </a:prstGeom>
          <a:ln>
            <a:solidFill>
              <a:srgbClr val="E39924"/>
            </a:solidFill>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E04B404B-9A10-497E-836A-28747BBDED11}"/>
              </a:ext>
            </a:extLst>
          </p:cNvPr>
          <p:cNvSpPr/>
          <p:nvPr/>
        </p:nvSpPr>
        <p:spPr>
          <a:xfrm>
            <a:off x="5615061" y="5101682"/>
            <a:ext cx="1135782" cy="344099"/>
          </a:xfrm>
          <a:prstGeom prst="rect">
            <a:avLst/>
          </a:prstGeom>
          <a:noFill/>
          <a:ln w="28575">
            <a:solidFill>
              <a:srgbClr val="000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32CE3C07-924F-42CA-8EF2-5F07A7C61BCF}"/>
              </a:ext>
            </a:extLst>
          </p:cNvPr>
          <p:cNvSpPr/>
          <p:nvPr/>
        </p:nvSpPr>
        <p:spPr>
          <a:xfrm>
            <a:off x="8428749" y="5101682"/>
            <a:ext cx="1135782" cy="344099"/>
          </a:xfrm>
          <a:prstGeom prst="rect">
            <a:avLst/>
          </a:prstGeom>
          <a:noFill/>
          <a:ln w="28575">
            <a:solidFill>
              <a:srgbClr val="000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8" name="Straight Arrow Connector 27">
            <a:extLst>
              <a:ext uri="{FF2B5EF4-FFF2-40B4-BE49-F238E27FC236}">
                <a16:creationId xmlns:a16="http://schemas.microsoft.com/office/drawing/2014/main" id="{53C6790C-9E29-45CC-903F-9D7BE1574761}"/>
              </a:ext>
            </a:extLst>
          </p:cNvPr>
          <p:cNvCxnSpPr/>
          <p:nvPr/>
        </p:nvCxnSpPr>
        <p:spPr>
          <a:xfrm flipH="1" flipV="1">
            <a:off x="6644965" y="5566162"/>
            <a:ext cx="308008" cy="237558"/>
          </a:xfrm>
          <a:prstGeom prst="straightConnector1">
            <a:avLst/>
          </a:prstGeom>
          <a:ln>
            <a:solidFill>
              <a:srgbClr val="0000A0"/>
            </a:solidFill>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FF6AD6D0-9D57-4193-9160-AB9B44695F6B}"/>
              </a:ext>
            </a:extLst>
          </p:cNvPr>
          <p:cNvCxnSpPr>
            <a:cxnSpLocks/>
          </p:cNvCxnSpPr>
          <p:nvPr/>
        </p:nvCxnSpPr>
        <p:spPr>
          <a:xfrm flipV="1">
            <a:off x="8192092" y="5566162"/>
            <a:ext cx="320174" cy="261888"/>
          </a:xfrm>
          <a:prstGeom prst="straightConnector1">
            <a:avLst/>
          </a:prstGeom>
          <a:ln>
            <a:solidFill>
              <a:srgbClr val="0000A0"/>
            </a:solidFill>
            <a:tailEnd type="triangle"/>
          </a:ln>
        </p:spPr>
        <p:style>
          <a:lnRef idx="3">
            <a:schemeClr val="accent1"/>
          </a:lnRef>
          <a:fillRef idx="0">
            <a:schemeClr val="accent1"/>
          </a:fillRef>
          <a:effectRef idx="2">
            <a:schemeClr val="accent1"/>
          </a:effectRef>
          <a:fontRef idx="minor">
            <a:schemeClr val="tx1"/>
          </a:fontRef>
        </p:style>
      </p:cxnSp>
      <p:cxnSp>
        <p:nvCxnSpPr>
          <p:cNvPr id="42" name="Straight Arrow Connector 41">
            <a:extLst>
              <a:ext uri="{FF2B5EF4-FFF2-40B4-BE49-F238E27FC236}">
                <a16:creationId xmlns:a16="http://schemas.microsoft.com/office/drawing/2014/main" id="{5B3B6B8D-BC8B-4F77-9791-50E4BE3C7202}"/>
              </a:ext>
            </a:extLst>
          </p:cNvPr>
          <p:cNvCxnSpPr/>
          <p:nvPr/>
        </p:nvCxnSpPr>
        <p:spPr>
          <a:xfrm flipH="1">
            <a:off x="7894040" y="3612211"/>
            <a:ext cx="755009" cy="80463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3" name="TextBox 42">
            <a:extLst>
              <a:ext uri="{FF2B5EF4-FFF2-40B4-BE49-F238E27FC236}">
                <a16:creationId xmlns:a16="http://schemas.microsoft.com/office/drawing/2014/main" id="{78F84E6C-8401-4993-B9E9-E90A1C28FB4F}"/>
              </a:ext>
            </a:extLst>
          </p:cNvPr>
          <p:cNvSpPr txBox="1"/>
          <p:nvPr/>
        </p:nvSpPr>
        <p:spPr>
          <a:xfrm>
            <a:off x="8330640" y="3076284"/>
            <a:ext cx="2934004" cy="646331"/>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Make sure reagents don’t spill over the arrow</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125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1" grpId="0" animBg="1"/>
      <p:bldP spid="22" grpId="0" animBg="1"/>
      <p:bldP spid="25" grpId="0" animBg="1"/>
      <p:bldP spid="26" grpId="0" animBg="1"/>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C497-9CA0-4884-A18F-D61474C2BDB2}"/>
              </a:ext>
            </a:extLst>
          </p:cNvPr>
          <p:cNvSpPr>
            <a:spLocks noGrp="1"/>
          </p:cNvSpPr>
          <p:nvPr>
            <p:ph type="sldNum" sz="quarter" idx="12"/>
          </p:nvPr>
        </p:nvSpPr>
        <p:spPr/>
        <p:txBody>
          <a:bodyPr/>
          <a:lstStyle/>
          <a:p>
            <a:fld id="{F241E30D-5A05-4134-BDCD-47C32F0C30E0}" type="slidenum">
              <a:rPr lang="en-US" smtClean="0"/>
              <a:t>15</a:t>
            </a:fld>
            <a:endParaRPr lang="en-US"/>
          </a:p>
        </p:txBody>
      </p:sp>
      <p:sp>
        <p:nvSpPr>
          <p:cNvPr id="3" name="Rectangle 2">
            <a:extLst>
              <a:ext uri="{FF2B5EF4-FFF2-40B4-BE49-F238E27FC236}">
                <a16:creationId xmlns:a16="http://schemas.microsoft.com/office/drawing/2014/main" id="{E266FDDC-211D-4A4B-B3E6-1C863E4B8380}"/>
              </a:ext>
            </a:extLst>
          </p:cNvPr>
          <p:cNvSpPr/>
          <p:nvPr/>
        </p:nvSpPr>
        <p:spPr>
          <a:xfrm>
            <a:off x="0" y="-26012"/>
            <a:ext cx="12192000" cy="759284"/>
          </a:xfrm>
          <a:prstGeom prst="rect">
            <a:avLst/>
          </a:prstGeom>
          <a:solidFill>
            <a:srgbClr val="000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FE009B6-8063-4BCC-B0E4-E91051CC375C}"/>
              </a:ext>
            </a:extLst>
          </p:cNvPr>
          <p:cNvSpPr txBox="1">
            <a:spLocks/>
          </p:cNvSpPr>
          <p:nvPr/>
        </p:nvSpPr>
        <p:spPr>
          <a:xfrm>
            <a:off x="838200" y="72600"/>
            <a:ext cx="10515600" cy="61408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latin typeface="Century Gothic" panose="020B0502020202020204" pitchFamily="34" charset="0"/>
                <a:cs typeface="Arial" panose="020B0604020202020204" pitchFamily="34" charset="0"/>
              </a:rPr>
              <a:t>ChemDraw Hotkeys &amp; Shortcuts</a:t>
            </a:r>
            <a:endParaRPr lang="en-CA" sz="2400" b="1" dirty="0">
              <a:solidFill>
                <a:schemeClr val="bg1"/>
              </a:solidFill>
              <a:latin typeface="Century Gothic" panose="020B0502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3C72C29-00BA-4E10-8E1C-B214B0D969F4}"/>
              </a:ext>
            </a:extLst>
          </p:cNvPr>
          <p:cNvPicPr>
            <a:picLocks noChangeAspect="1"/>
          </p:cNvPicPr>
          <p:nvPr/>
        </p:nvPicPr>
        <p:blipFill>
          <a:blip r:embed="rId3"/>
          <a:stretch>
            <a:fillRect/>
          </a:stretch>
        </p:blipFill>
        <p:spPr>
          <a:xfrm>
            <a:off x="335884" y="914399"/>
            <a:ext cx="7731834" cy="5717097"/>
          </a:xfrm>
          <a:prstGeom prst="rect">
            <a:avLst/>
          </a:prstGeom>
        </p:spPr>
      </p:pic>
      <p:sp>
        <p:nvSpPr>
          <p:cNvPr id="12" name="TextBox 11">
            <a:extLst>
              <a:ext uri="{FF2B5EF4-FFF2-40B4-BE49-F238E27FC236}">
                <a16:creationId xmlns:a16="http://schemas.microsoft.com/office/drawing/2014/main" id="{D153C250-44E6-432C-8A46-D52D67F39FCF}"/>
              </a:ext>
            </a:extLst>
          </p:cNvPr>
          <p:cNvSpPr txBox="1"/>
          <p:nvPr/>
        </p:nvSpPr>
        <p:spPr>
          <a:xfrm>
            <a:off x="8159167" y="1052542"/>
            <a:ext cx="3867325" cy="535531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sym typeface="Wingdings" panose="05000000000000000000" pitchFamily="2" charset="2"/>
              </a:rPr>
              <a:t>In ChemDraw, File  Open Samples  Magic hotkeys cheat sheet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sym typeface="Wingdings" panose="05000000000000000000" pitchFamily="2" charset="2"/>
            </a:endParaRPr>
          </a:p>
          <a:p>
            <a:pPr marL="285750" indent="-285750">
              <a:buFont typeface="Arial" panose="020B0604020202020204" pitchFamily="34" charset="0"/>
              <a:buChar char="■"/>
            </a:pPr>
            <a:r>
              <a:rPr lang="en-CA" dirty="0">
                <a:latin typeface="Arial" panose="020B0604020202020204" pitchFamily="34" charset="0"/>
                <a:cs typeface="Arial" panose="020B0604020202020204" pitchFamily="34" charset="0"/>
                <a:sym typeface="Wingdings" panose="05000000000000000000" pitchFamily="2" charset="2"/>
              </a:rPr>
              <a:t>Learning these tricks will save you a lot of time! </a:t>
            </a:r>
          </a:p>
          <a:p>
            <a:pPr marL="285750" indent="-285750">
              <a:buFont typeface="Arial" panose="020B0604020202020204" pitchFamily="34" charset="0"/>
              <a:buChar char="■"/>
            </a:pPr>
            <a:endParaRPr lang="en-CA" dirty="0">
              <a:latin typeface="Arial" panose="020B0604020202020204" pitchFamily="34" charset="0"/>
              <a:cs typeface="Arial" panose="020B0604020202020204" pitchFamily="34" charset="0"/>
              <a:sym typeface="Wingdings" panose="05000000000000000000" pitchFamily="2" charset="2"/>
            </a:endParaRPr>
          </a:p>
          <a:p>
            <a:r>
              <a:rPr lang="en-CA" b="1" dirty="0">
                <a:latin typeface="Arial" panose="020B0604020202020204" pitchFamily="34" charset="0"/>
                <a:cs typeface="Arial" panose="020B0604020202020204" pitchFamily="34" charset="0"/>
                <a:sym typeface="Wingdings" panose="05000000000000000000" pitchFamily="2" charset="2"/>
              </a:rPr>
              <a:t>More resources:</a:t>
            </a:r>
          </a:p>
          <a:p>
            <a:endParaRPr lang="en-CA" dirty="0">
              <a:latin typeface="Arial" panose="020B0604020202020204" pitchFamily="34" charset="0"/>
              <a:cs typeface="Arial" panose="020B0604020202020204" pitchFamily="34" charset="0"/>
              <a:sym typeface="Wingdings" panose="05000000000000000000" pitchFamily="2" charset="2"/>
            </a:endParaRPr>
          </a:p>
          <a:p>
            <a:r>
              <a:rPr lang="en-CA" dirty="0">
                <a:latin typeface="Arial" panose="020B0604020202020204" pitchFamily="34" charset="0"/>
                <a:cs typeface="Arial" panose="020B0604020202020204" pitchFamily="34" charset="0"/>
                <a:sym typeface="Wingdings" panose="05000000000000000000" pitchFamily="2" charset="2"/>
                <a:hlinkClick r:id="rId4"/>
              </a:rPr>
              <a:t>Cambridge (Appendix D)</a:t>
            </a:r>
            <a:endParaRPr lang="en-CA" dirty="0">
              <a:latin typeface="Arial" panose="020B0604020202020204" pitchFamily="34" charset="0"/>
              <a:cs typeface="Arial" panose="020B0604020202020204" pitchFamily="34" charset="0"/>
              <a:sym typeface="Wingdings" panose="05000000000000000000" pitchFamily="2" charset="2"/>
            </a:endParaRPr>
          </a:p>
          <a:p>
            <a:endParaRPr lang="en-CA" dirty="0">
              <a:latin typeface="Arial" panose="020B0604020202020204" pitchFamily="34" charset="0"/>
              <a:cs typeface="Arial" panose="020B0604020202020204" pitchFamily="34" charset="0"/>
              <a:sym typeface="Wingdings" panose="05000000000000000000" pitchFamily="2" charset="2"/>
            </a:endParaRPr>
          </a:p>
          <a:p>
            <a:r>
              <a:rPr lang="en-CA" dirty="0">
                <a:latin typeface="Arial" panose="020B0604020202020204" pitchFamily="34" charset="0"/>
                <a:cs typeface="Arial" panose="020B0604020202020204" pitchFamily="34" charset="0"/>
                <a:sym typeface="Wingdings" panose="05000000000000000000" pitchFamily="2" charset="2"/>
                <a:hlinkClick r:id="rId5"/>
              </a:rPr>
              <a:t>University of Zurich Shortcut Manual to ChemDraw</a:t>
            </a:r>
            <a:endParaRPr lang="en-CA" dirty="0">
              <a:latin typeface="Arial" panose="020B0604020202020204" pitchFamily="34" charset="0"/>
              <a:cs typeface="Arial" panose="020B0604020202020204" pitchFamily="34" charset="0"/>
              <a:sym typeface="Wingdings" panose="05000000000000000000" pitchFamily="2" charset="2"/>
            </a:endParaRPr>
          </a:p>
          <a:p>
            <a:endParaRPr lang="en-CA" dirty="0">
              <a:latin typeface="Arial" panose="020B0604020202020204" pitchFamily="34" charset="0"/>
              <a:cs typeface="Arial" panose="020B0604020202020204" pitchFamily="34" charset="0"/>
              <a:sym typeface="Wingdings" panose="05000000000000000000" pitchFamily="2" charset="2"/>
            </a:endParaRPr>
          </a:p>
          <a:p>
            <a:r>
              <a:rPr lang="en-CA" dirty="0">
                <a:latin typeface="Arial" panose="020B0604020202020204" pitchFamily="34" charset="0"/>
                <a:cs typeface="Arial" panose="020B0604020202020204" pitchFamily="34" charset="0"/>
                <a:sym typeface="Wingdings" panose="05000000000000000000" pitchFamily="2" charset="2"/>
                <a:hlinkClick r:id="rId6"/>
              </a:rPr>
              <a:t>YouTube videos by ChemDraw Wizard</a:t>
            </a:r>
            <a:endParaRPr lang="en-CA" dirty="0">
              <a:latin typeface="Arial" panose="020B0604020202020204" pitchFamily="34" charset="0"/>
              <a:cs typeface="Arial" panose="020B0604020202020204" pitchFamily="34" charset="0"/>
              <a:sym typeface="Wingdings" panose="05000000000000000000" pitchFamily="2" charset="2"/>
            </a:endParaRPr>
          </a:p>
          <a:p>
            <a:endParaRPr lang="en-CA" dirty="0">
              <a:latin typeface="Arial" panose="020B0604020202020204" pitchFamily="34" charset="0"/>
              <a:cs typeface="Arial" panose="020B0604020202020204" pitchFamily="34" charset="0"/>
              <a:sym typeface="Wingdings" panose="05000000000000000000" pitchFamily="2" charset="2"/>
            </a:endParaRPr>
          </a:p>
          <a:p>
            <a:r>
              <a:rPr lang="en-CA" dirty="0">
                <a:latin typeface="Arial" panose="020B0604020202020204" pitchFamily="34" charset="0"/>
                <a:cs typeface="Arial" panose="020B0604020202020204" pitchFamily="34" charset="0"/>
                <a:sym typeface="Wingdings" panose="05000000000000000000" pitchFamily="2" charset="2"/>
                <a:hlinkClick r:id="rId7"/>
              </a:rPr>
              <a:t>ChemDraw Infographics by Roman </a:t>
            </a:r>
            <a:r>
              <a:rPr lang="en-CA" dirty="0" err="1">
                <a:latin typeface="Arial" panose="020B0604020202020204" pitchFamily="34" charset="0"/>
                <a:cs typeface="Arial" panose="020B0604020202020204" pitchFamily="34" charset="0"/>
                <a:sym typeface="Wingdings" panose="05000000000000000000" pitchFamily="2" charset="2"/>
                <a:hlinkClick r:id="rId7"/>
              </a:rPr>
              <a:t>Valiulin</a:t>
            </a:r>
            <a:r>
              <a:rPr lang="en-CA" dirty="0">
                <a:latin typeface="Arial" panose="020B0604020202020204" pitchFamily="34" charset="0"/>
                <a:cs typeface="Arial" panose="020B0604020202020204" pitchFamily="34" charset="0"/>
                <a:sym typeface="Wingdings" panose="05000000000000000000" pitchFamily="2" charset="2"/>
                <a:hlinkClick r:id="rId7"/>
              </a:rPr>
              <a:t> </a:t>
            </a:r>
            <a:endParaRPr lang="en-CA" dirty="0">
              <a:latin typeface="Arial" panose="020B0604020202020204" pitchFamily="34" charset="0"/>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3184596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C497-9CA0-4884-A18F-D61474C2BDB2}"/>
              </a:ext>
            </a:extLst>
          </p:cNvPr>
          <p:cNvSpPr>
            <a:spLocks noGrp="1"/>
          </p:cNvSpPr>
          <p:nvPr>
            <p:ph type="sldNum" sz="quarter" idx="12"/>
          </p:nvPr>
        </p:nvSpPr>
        <p:spPr/>
        <p:txBody>
          <a:bodyPr/>
          <a:lstStyle/>
          <a:p>
            <a:fld id="{F241E30D-5A05-4134-BDCD-47C32F0C30E0}" type="slidenum">
              <a:rPr lang="en-US" smtClean="0"/>
              <a:t>16</a:t>
            </a:fld>
            <a:endParaRPr lang="en-US"/>
          </a:p>
        </p:txBody>
      </p:sp>
      <p:sp>
        <p:nvSpPr>
          <p:cNvPr id="3" name="Rectangle 2">
            <a:extLst>
              <a:ext uri="{FF2B5EF4-FFF2-40B4-BE49-F238E27FC236}">
                <a16:creationId xmlns:a16="http://schemas.microsoft.com/office/drawing/2014/main" id="{E266FDDC-211D-4A4B-B3E6-1C863E4B8380}"/>
              </a:ext>
            </a:extLst>
          </p:cNvPr>
          <p:cNvSpPr/>
          <p:nvPr/>
        </p:nvSpPr>
        <p:spPr>
          <a:xfrm>
            <a:off x="0" y="-26012"/>
            <a:ext cx="12192000" cy="759284"/>
          </a:xfrm>
          <a:prstGeom prst="rect">
            <a:avLst/>
          </a:prstGeom>
          <a:solidFill>
            <a:srgbClr val="000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FE009B6-8063-4BCC-B0E4-E91051CC375C}"/>
              </a:ext>
            </a:extLst>
          </p:cNvPr>
          <p:cNvSpPr txBox="1">
            <a:spLocks/>
          </p:cNvSpPr>
          <p:nvPr/>
        </p:nvSpPr>
        <p:spPr>
          <a:xfrm>
            <a:off x="838200" y="72600"/>
            <a:ext cx="10515600" cy="61408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latin typeface="Century Gothic" panose="020B0502020202020204" pitchFamily="34" charset="0"/>
                <a:cs typeface="Arial" panose="020B0604020202020204" pitchFamily="34" charset="0"/>
              </a:rPr>
              <a:t>My </a:t>
            </a:r>
            <a:r>
              <a:rPr lang="en-US" sz="2400" b="1" dirty="0" err="1">
                <a:solidFill>
                  <a:schemeClr val="bg1"/>
                </a:solidFill>
                <a:latin typeface="Century Gothic" panose="020B0502020202020204" pitchFamily="34" charset="0"/>
                <a:cs typeface="Arial" panose="020B0604020202020204" pitchFamily="34" charset="0"/>
              </a:rPr>
              <a:t>Favourite</a:t>
            </a:r>
            <a:r>
              <a:rPr lang="en-US" sz="2400" b="1" dirty="0">
                <a:solidFill>
                  <a:schemeClr val="bg1"/>
                </a:solidFill>
                <a:latin typeface="Century Gothic" panose="020B0502020202020204" pitchFamily="34" charset="0"/>
                <a:cs typeface="Arial" panose="020B0604020202020204" pitchFamily="34" charset="0"/>
              </a:rPr>
              <a:t> ChemDraw Shortcuts</a:t>
            </a:r>
            <a:endParaRPr lang="en-CA" sz="2400" b="1" dirty="0">
              <a:solidFill>
                <a:schemeClr val="bg1"/>
              </a:solidFill>
              <a:latin typeface="Century Gothic" panose="020B0502020202020204" pitchFamily="34" charset="0"/>
              <a:cs typeface="Arial" panose="020B0604020202020204" pitchFamily="34" charset="0"/>
            </a:endParaRPr>
          </a:p>
        </p:txBody>
      </p:sp>
      <p:graphicFrame>
        <p:nvGraphicFramePr>
          <p:cNvPr id="12" name="Table 11">
            <a:extLst>
              <a:ext uri="{FF2B5EF4-FFF2-40B4-BE49-F238E27FC236}">
                <a16:creationId xmlns:a16="http://schemas.microsoft.com/office/drawing/2014/main" id="{6F1B4E39-0A9F-40E0-93BB-4F9303B79E07}"/>
              </a:ext>
            </a:extLst>
          </p:cNvPr>
          <p:cNvGraphicFramePr>
            <a:graphicFrameLocks noGrp="1"/>
          </p:cNvGraphicFramePr>
          <p:nvPr>
            <p:extLst>
              <p:ext uri="{D42A27DB-BD31-4B8C-83A1-F6EECF244321}">
                <p14:modId xmlns:p14="http://schemas.microsoft.com/office/powerpoint/2010/main" val="2752027590"/>
              </p:ext>
            </p:extLst>
          </p:nvPr>
        </p:nvGraphicFramePr>
        <p:xfrm>
          <a:off x="617176" y="1184122"/>
          <a:ext cx="10957647" cy="5029200"/>
        </p:xfrm>
        <a:graphic>
          <a:graphicData uri="http://schemas.openxmlformats.org/drawingml/2006/table">
            <a:tbl>
              <a:tblPr firstRow="1" bandRow="1">
                <a:tableStyleId>{2D5ABB26-0587-4C30-8999-92F81FD0307C}</a:tableStyleId>
              </a:tblPr>
              <a:tblGrid>
                <a:gridCol w="5402624">
                  <a:extLst>
                    <a:ext uri="{9D8B030D-6E8A-4147-A177-3AD203B41FA5}">
                      <a16:colId xmlns:a16="http://schemas.microsoft.com/office/drawing/2014/main" val="194249160"/>
                    </a:ext>
                  </a:extLst>
                </a:gridCol>
                <a:gridCol w="5555023">
                  <a:extLst>
                    <a:ext uri="{9D8B030D-6E8A-4147-A177-3AD203B41FA5}">
                      <a16:colId xmlns:a16="http://schemas.microsoft.com/office/drawing/2014/main" val="3722632874"/>
                    </a:ext>
                  </a:extLst>
                </a:gridCol>
              </a:tblGrid>
              <a:tr h="250359">
                <a:tc gridSpan="2">
                  <a:txBody>
                    <a:bodyPr/>
                    <a:lstStyle/>
                    <a:p>
                      <a:r>
                        <a:rPr lang="en-US" sz="1800" b="1" dirty="0">
                          <a:latin typeface="Arial" panose="020B0604020202020204" pitchFamily="34" charset="0"/>
                          <a:cs typeface="Arial" panose="020B0604020202020204" pitchFamily="34" charset="0"/>
                        </a:rPr>
                        <a:t>SHORTCUTS (for Windows)</a:t>
                      </a:r>
                      <a:endParaRPr lang="en-CA" sz="1800" b="1" dirty="0">
                        <a:latin typeface="Arial" panose="020B0604020202020204" pitchFamily="34" charset="0"/>
                        <a:cs typeface="Arial" panose="020B0604020202020204" pitchFamily="34" charset="0"/>
                      </a:endParaRPr>
                    </a:p>
                  </a:txBody>
                  <a:tcPr>
                    <a:solidFill>
                      <a:schemeClr val="bg2"/>
                    </a:solidFill>
                  </a:tcPr>
                </a:tc>
                <a:tc hMerge="1">
                  <a:txBody>
                    <a:bodyPr/>
                    <a:lstStyle/>
                    <a:p>
                      <a:endParaRPr lang="en-CA" dirty="0"/>
                    </a:p>
                  </a:txBody>
                  <a:tcPr/>
                </a:tc>
                <a:extLst>
                  <a:ext uri="{0D108BD9-81ED-4DB2-BD59-A6C34878D82A}">
                    <a16:rowId xmlns:a16="http://schemas.microsoft.com/office/drawing/2014/main" val="1194283922"/>
                  </a:ext>
                </a:extLst>
              </a:tr>
              <a:tr h="2503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latin typeface="Arial" panose="020B0604020202020204" pitchFamily="34" charset="0"/>
                          <a:cs typeface="Arial" panose="020B0604020202020204" pitchFamily="34" charset="0"/>
                        </a:rPr>
                        <a:t>Subscript/Superscript</a:t>
                      </a:r>
                    </a:p>
                  </a:txBody>
                  <a:tcPr/>
                </a:tc>
                <a:tc>
                  <a:txBody>
                    <a:bodyPr/>
                    <a:lstStyle/>
                    <a:p>
                      <a:r>
                        <a:rPr lang="en-US" sz="1800" dirty="0">
                          <a:latin typeface="Arial" panose="020B0604020202020204" pitchFamily="34" charset="0"/>
                          <a:cs typeface="Arial" panose="020B0604020202020204" pitchFamily="34" charset="0"/>
                        </a:rPr>
                        <a:t>F9/F10</a:t>
                      </a:r>
                      <a:endParaRPr lang="en-C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21516140"/>
                  </a:ext>
                </a:extLst>
              </a:tr>
              <a:tr h="250359">
                <a:tc>
                  <a:txBody>
                    <a:bodyPr/>
                    <a:lstStyle/>
                    <a:p>
                      <a:r>
                        <a:rPr lang="en-US" sz="1800" dirty="0">
                          <a:latin typeface="Arial" panose="020B0604020202020204" pitchFamily="34" charset="0"/>
                          <a:cs typeface="Arial" panose="020B0604020202020204" pitchFamily="34" charset="0"/>
                        </a:rPr>
                        <a:t>Center justify text</a:t>
                      </a:r>
                      <a:endParaRPr lang="en-CA" sz="1800" dirty="0">
                        <a:latin typeface="Arial" panose="020B0604020202020204" pitchFamily="34" charset="0"/>
                        <a:cs typeface="Arial" panose="020B0604020202020204" pitchFamily="34" charset="0"/>
                      </a:endParaRPr>
                    </a:p>
                  </a:txBody>
                  <a:tcPr/>
                </a:tc>
                <a:tc>
                  <a:txBody>
                    <a:bodyPr/>
                    <a:lstStyle/>
                    <a:p>
                      <a:r>
                        <a:rPr lang="en-US" sz="1800" dirty="0">
                          <a:latin typeface="Arial" panose="020B0604020202020204" pitchFamily="34" charset="0"/>
                          <a:cs typeface="Arial" panose="020B0604020202020204" pitchFamily="34" charset="0"/>
                        </a:rPr>
                        <a:t>Ctrl + shift + c</a:t>
                      </a:r>
                      <a:endParaRPr lang="en-C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20999029"/>
                  </a:ext>
                </a:extLst>
              </a:tr>
              <a:tr h="250359">
                <a:tc>
                  <a:txBody>
                    <a:bodyPr/>
                    <a:lstStyle/>
                    <a:p>
                      <a:r>
                        <a:rPr lang="en-US" sz="1800" dirty="0">
                          <a:latin typeface="Arial" panose="020B0604020202020204" pitchFamily="34" charset="0"/>
                          <a:cs typeface="Arial" panose="020B0604020202020204" pitchFamily="34" charset="0"/>
                        </a:rPr>
                        <a:t>Clean up structure</a:t>
                      </a:r>
                      <a:endParaRPr lang="en-CA" sz="1800" dirty="0">
                        <a:latin typeface="Arial" panose="020B0604020202020204" pitchFamily="34" charset="0"/>
                        <a:cs typeface="Arial" panose="020B0604020202020204" pitchFamily="34" charset="0"/>
                      </a:endParaRPr>
                    </a:p>
                  </a:txBody>
                  <a:tcPr/>
                </a:tc>
                <a:tc>
                  <a:txBody>
                    <a:bodyPr/>
                    <a:lstStyle/>
                    <a:p>
                      <a:r>
                        <a:rPr lang="en-US" sz="1800" dirty="0">
                          <a:latin typeface="Arial" panose="020B0604020202020204" pitchFamily="34" charset="0"/>
                          <a:cs typeface="Arial" panose="020B0604020202020204" pitchFamily="34" charset="0"/>
                        </a:rPr>
                        <a:t>Highlight object, then ctrl + shift + k</a:t>
                      </a:r>
                      <a:endParaRPr lang="en-C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67883602"/>
                  </a:ext>
                </a:extLst>
              </a:tr>
              <a:tr h="250359">
                <a:tc>
                  <a:txBody>
                    <a:bodyPr/>
                    <a:lstStyle/>
                    <a:p>
                      <a:r>
                        <a:rPr lang="en-US" sz="1800" dirty="0">
                          <a:latin typeface="Arial" panose="020B0604020202020204" pitchFamily="34" charset="0"/>
                          <a:cs typeface="Arial" panose="020B0604020202020204" pitchFamily="34" charset="0"/>
                        </a:rPr>
                        <a:t>Clean up reaction</a:t>
                      </a:r>
                      <a:endParaRPr lang="en-CA" sz="1800" dirty="0">
                        <a:latin typeface="Arial" panose="020B0604020202020204" pitchFamily="34" charset="0"/>
                        <a:cs typeface="Arial" panose="020B0604020202020204" pitchFamily="34" charset="0"/>
                      </a:endParaRPr>
                    </a:p>
                  </a:txBody>
                  <a:tcPr/>
                </a:tc>
                <a:tc>
                  <a:txBody>
                    <a:bodyPr/>
                    <a:lstStyle/>
                    <a:p>
                      <a:r>
                        <a:rPr lang="en-US" sz="1800" dirty="0">
                          <a:latin typeface="Arial" panose="020B0604020202020204" pitchFamily="34" charset="0"/>
                          <a:cs typeface="Arial" panose="020B0604020202020204" pitchFamily="34" charset="0"/>
                        </a:rPr>
                        <a:t>Double-click arrow, then ctrl + shift + x</a:t>
                      </a:r>
                      <a:endParaRPr lang="en-C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9346863"/>
                  </a:ext>
                </a:extLst>
              </a:tr>
              <a:tr h="250359">
                <a:tc>
                  <a:txBody>
                    <a:bodyPr/>
                    <a:lstStyle/>
                    <a:p>
                      <a:r>
                        <a:rPr lang="en-US" sz="1800" dirty="0">
                          <a:latin typeface="Arial" panose="020B0604020202020204" pitchFamily="34" charset="0"/>
                          <a:cs typeface="Arial" panose="020B0604020202020204" pitchFamily="34" charset="0"/>
                        </a:rPr>
                        <a:t>Align objects:</a:t>
                      </a:r>
                      <a:endParaRPr lang="en-CA" sz="1800" dirty="0">
                        <a:latin typeface="Arial" panose="020B0604020202020204" pitchFamily="34" charset="0"/>
                        <a:cs typeface="Arial" panose="020B0604020202020204" pitchFamily="34" charset="0"/>
                      </a:endParaRPr>
                    </a:p>
                  </a:txBody>
                  <a:tcPr/>
                </a:tc>
                <a:tc>
                  <a:txBody>
                    <a:bodyPr/>
                    <a:lstStyle/>
                    <a:p>
                      <a:r>
                        <a:rPr lang="en-US" sz="1800" dirty="0">
                          <a:latin typeface="Arial" panose="020B0604020202020204" pitchFamily="34" charset="0"/>
                          <a:cs typeface="Arial" panose="020B0604020202020204" pitchFamily="34" charset="0"/>
                        </a:rPr>
                        <a:t>Highlight objects, then…</a:t>
                      </a:r>
                      <a:endParaRPr lang="en-C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07142716"/>
                  </a:ext>
                </a:extLst>
              </a:tr>
              <a:tr h="250359">
                <a:tc>
                  <a:txBody>
                    <a:bodyPr/>
                    <a:lstStyle/>
                    <a:p>
                      <a:pPr lvl="1"/>
                      <a:r>
                        <a:rPr lang="en-US" sz="1800" dirty="0">
                          <a:latin typeface="Arial" panose="020B0604020202020204" pitchFamily="34" charset="0"/>
                          <a:cs typeface="Arial" panose="020B0604020202020204" pitchFamily="34" charset="0"/>
                        </a:rPr>
                        <a:t>Top</a:t>
                      </a:r>
                    </a:p>
                    <a:p>
                      <a:pPr lvl="1"/>
                      <a:r>
                        <a:rPr lang="en-US" sz="1800" dirty="0">
                          <a:latin typeface="Arial" panose="020B0604020202020204" pitchFamily="34" charset="0"/>
                          <a:cs typeface="Arial" panose="020B0604020202020204" pitchFamily="34" charset="0"/>
                        </a:rPr>
                        <a:t>Bottom</a:t>
                      </a:r>
                    </a:p>
                    <a:p>
                      <a:pPr lvl="1"/>
                      <a:r>
                        <a:rPr lang="en-US" sz="1800" dirty="0">
                          <a:latin typeface="Arial" panose="020B0604020202020204" pitchFamily="34" charset="0"/>
                          <a:cs typeface="Arial" panose="020B0604020202020204" pitchFamily="34" charset="0"/>
                        </a:rPr>
                        <a:t>Left</a:t>
                      </a:r>
                    </a:p>
                    <a:p>
                      <a:pPr lvl="1"/>
                      <a:r>
                        <a:rPr lang="en-US" sz="1800" dirty="0">
                          <a:latin typeface="Arial" panose="020B0604020202020204" pitchFamily="34" charset="0"/>
                          <a:cs typeface="Arial" panose="020B0604020202020204" pitchFamily="34" charset="0"/>
                        </a:rPr>
                        <a:t>Right</a:t>
                      </a:r>
                    </a:p>
                    <a:p>
                      <a:pPr lvl="1"/>
                      <a:r>
                        <a:rPr lang="en-US" sz="1800" dirty="0">
                          <a:latin typeface="Arial" panose="020B0604020202020204" pitchFamily="34" charset="0"/>
                          <a:cs typeface="Arial" panose="020B0604020202020204" pitchFamily="34" charset="0"/>
                        </a:rPr>
                        <a:t>Center</a:t>
                      </a:r>
                    </a:p>
                    <a:p>
                      <a:pPr lvl="1"/>
                      <a:r>
                        <a:rPr lang="en-US" sz="1800" dirty="0">
                          <a:latin typeface="Arial" panose="020B0604020202020204" pitchFamily="34" charset="0"/>
                          <a:cs typeface="Arial" panose="020B0604020202020204" pitchFamily="34" charset="0"/>
                        </a:rPr>
                        <a:t>Middle</a:t>
                      </a:r>
                      <a:endParaRPr lang="en-CA" sz="1800" dirty="0">
                        <a:latin typeface="Arial" panose="020B0604020202020204" pitchFamily="34" charset="0"/>
                        <a:cs typeface="Arial" panose="020B0604020202020204" pitchFamily="34" charset="0"/>
                      </a:endParaRPr>
                    </a:p>
                  </a:txBody>
                  <a:tcPr/>
                </a:tc>
                <a:tc>
                  <a:txBody>
                    <a:bodyPr/>
                    <a:lstStyle/>
                    <a:p>
                      <a:r>
                        <a:rPr lang="en-US" sz="1800" dirty="0">
                          <a:latin typeface="Arial" panose="020B0604020202020204" pitchFamily="34" charset="0"/>
                          <a:cs typeface="Arial" panose="020B0604020202020204" pitchFamily="34" charset="0"/>
                        </a:rPr>
                        <a:t>ctrl + shift + alt + 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ctrl + shift + alt +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ctrl + shift + alt +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ctrl + shift + alt + r</a:t>
                      </a:r>
                      <a:endParaRPr lang="en-CA" sz="18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ctrl + shift + alt + c</a:t>
                      </a:r>
                      <a:endParaRPr lang="en-CA" sz="18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ctrl + shift + alt + m</a:t>
                      </a:r>
                      <a:endParaRPr lang="en-C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28393321"/>
                  </a:ext>
                </a:extLst>
              </a:tr>
              <a:tr h="250359">
                <a:tc>
                  <a:txBody>
                    <a:bodyPr/>
                    <a:lstStyle/>
                    <a:p>
                      <a:r>
                        <a:rPr lang="en-US" sz="1800" dirty="0">
                          <a:latin typeface="Arial" panose="020B0604020202020204" pitchFamily="34" charset="0"/>
                          <a:cs typeface="Arial" panose="020B0604020202020204" pitchFamily="34" charset="0"/>
                        </a:rPr>
                        <a:t>Group objects</a:t>
                      </a:r>
                      <a:endParaRPr lang="en-C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Highlight objects, then ctrl + g</a:t>
                      </a:r>
                      <a:endParaRPr lang="en-C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3354893"/>
                  </a:ext>
                </a:extLst>
              </a:tr>
              <a:tr h="250359">
                <a:tc>
                  <a:txBody>
                    <a:bodyPr/>
                    <a:lstStyle/>
                    <a:p>
                      <a:r>
                        <a:rPr lang="en-US" sz="1800" dirty="0">
                          <a:latin typeface="Arial" panose="020B0604020202020204" pitchFamily="34" charset="0"/>
                          <a:cs typeface="Arial" panose="020B0604020202020204" pitchFamily="34" charset="0"/>
                        </a:rPr>
                        <a:t>Move object(s) only X/Y planes only</a:t>
                      </a:r>
                      <a:endParaRPr lang="en-CA" sz="1800" dirty="0">
                        <a:latin typeface="Arial" panose="020B0604020202020204" pitchFamily="34" charset="0"/>
                        <a:cs typeface="Arial" panose="020B0604020202020204" pitchFamily="34" charset="0"/>
                      </a:endParaRPr>
                    </a:p>
                  </a:txBody>
                  <a:tcPr/>
                </a:tc>
                <a:tc>
                  <a:txBody>
                    <a:bodyPr/>
                    <a:lstStyle/>
                    <a:p>
                      <a:r>
                        <a:rPr lang="en-US" sz="1800" dirty="0">
                          <a:latin typeface="Arial" panose="020B0604020202020204" pitchFamily="34" charset="0"/>
                          <a:cs typeface="Arial" panose="020B0604020202020204" pitchFamily="34" charset="0"/>
                        </a:rPr>
                        <a:t>Highlight object, then shift + drag</a:t>
                      </a:r>
                      <a:endParaRPr lang="en-C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81903722"/>
                  </a:ext>
                </a:extLst>
              </a:tr>
              <a:tr h="250359">
                <a:tc>
                  <a:txBody>
                    <a:bodyPr/>
                    <a:lstStyle/>
                    <a:p>
                      <a:r>
                        <a:rPr lang="en-US" sz="1800" dirty="0">
                          <a:latin typeface="Arial" panose="020B0604020202020204" pitchFamily="34" charset="0"/>
                          <a:cs typeface="Arial" panose="020B0604020202020204" pitchFamily="34" charset="0"/>
                        </a:rPr>
                        <a:t>Copy &amp; paste objects and move in X/Y plane only</a:t>
                      </a:r>
                      <a:endParaRPr lang="en-CA" sz="1800" dirty="0">
                        <a:latin typeface="Arial" panose="020B0604020202020204" pitchFamily="34" charset="0"/>
                        <a:cs typeface="Arial" panose="020B0604020202020204" pitchFamily="34" charset="0"/>
                      </a:endParaRPr>
                    </a:p>
                  </a:txBody>
                  <a:tcPr/>
                </a:tc>
                <a:tc>
                  <a:txBody>
                    <a:bodyPr/>
                    <a:lstStyle/>
                    <a:p>
                      <a:r>
                        <a:rPr lang="en-US" sz="1800" dirty="0">
                          <a:latin typeface="Arial" panose="020B0604020202020204" pitchFamily="34" charset="0"/>
                          <a:cs typeface="Arial" panose="020B0604020202020204" pitchFamily="34" charset="0"/>
                        </a:rPr>
                        <a:t>Highlight object, then ctrl + shift + drag </a:t>
                      </a:r>
                      <a:endParaRPr lang="en-C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77717255"/>
                  </a:ext>
                </a:extLst>
              </a:tr>
            </a:tbl>
          </a:graphicData>
        </a:graphic>
      </p:graphicFrame>
    </p:spTree>
    <p:extLst>
      <p:ext uri="{BB962C8B-B14F-4D97-AF65-F5344CB8AC3E}">
        <p14:creationId xmlns:p14="http://schemas.microsoft.com/office/powerpoint/2010/main" val="4121570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C497-9CA0-4884-A18F-D61474C2BDB2}"/>
              </a:ext>
            </a:extLst>
          </p:cNvPr>
          <p:cNvSpPr>
            <a:spLocks noGrp="1"/>
          </p:cNvSpPr>
          <p:nvPr>
            <p:ph type="sldNum" sz="quarter" idx="12"/>
          </p:nvPr>
        </p:nvSpPr>
        <p:spPr/>
        <p:txBody>
          <a:bodyPr/>
          <a:lstStyle/>
          <a:p>
            <a:fld id="{F241E30D-5A05-4134-BDCD-47C32F0C30E0}" type="slidenum">
              <a:rPr lang="en-US" smtClean="0"/>
              <a:t>17</a:t>
            </a:fld>
            <a:endParaRPr lang="en-US"/>
          </a:p>
        </p:txBody>
      </p:sp>
      <p:sp>
        <p:nvSpPr>
          <p:cNvPr id="3" name="Rectangle 2">
            <a:extLst>
              <a:ext uri="{FF2B5EF4-FFF2-40B4-BE49-F238E27FC236}">
                <a16:creationId xmlns:a16="http://schemas.microsoft.com/office/drawing/2014/main" id="{E266FDDC-211D-4A4B-B3E6-1C863E4B8380}"/>
              </a:ext>
            </a:extLst>
          </p:cNvPr>
          <p:cNvSpPr/>
          <p:nvPr/>
        </p:nvSpPr>
        <p:spPr>
          <a:xfrm>
            <a:off x="0" y="-26012"/>
            <a:ext cx="12192000" cy="759284"/>
          </a:xfrm>
          <a:prstGeom prst="rect">
            <a:avLst/>
          </a:prstGeom>
          <a:solidFill>
            <a:srgbClr val="000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FE009B6-8063-4BCC-B0E4-E91051CC375C}"/>
              </a:ext>
            </a:extLst>
          </p:cNvPr>
          <p:cNvSpPr txBox="1">
            <a:spLocks/>
          </p:cNvSpPr>
          <p:nvPr/>
        </p:nvSpPr>
        <p:spPr>
          <a:xfrm>
            <a:off x="838200" y="72600"/>
            <a:ext cx="10515600" cy="61408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latin typeface="Century Gothic" panose="020B0502020202020204" pitchFamily="34" charset="0"/>
                <a:cs typeface="Arial" panose="020B0604020202020204" pitchFamily="34" charset="0"/>
              </a:rPr>
              <a:t>ChemDraw Pet Peeves</a:t>
            </a:r>
            <a:endParaRPr lang="en-CA" sz="2400" b="1" dirty="0">
              <a:solidFill>
                <a:schemeClr val="bg1"/>
              </a:solidFill>
              <a:latin typeface="Century Gothic" panose="020B0502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97EA6E1C-8F15-4184-801E-23603D117984}"/>
              </a:ext>
            </a:extLst>
          </p:cNvPr>
          <p:cNvSpPr txBox="1"/>
          <p:nvPr/>
        </p:nvSpPr>
        <p:spPr>
          <a:xfrm>
            <a:off x="340041" y="947559"/>
            <a:ext cx="6102416" cy="456535"/>
          </a:xfrm>
          <a:prstGeom prst="rect">
            <a:avLst/>
          </a:prstGeom>
          <a:noFill/>
        </p:spPr>
        <p:txBody>
          <a:bodyPr wrap="square">
            <a:spAutoFit/>
          </a:bodyPr>
          <a:lstStyle/>
          <a:p>
            <a:pPr>
              <a:lnSpc>
                <a:spcPct val="150000"/>
              </a:lnSpc>
            </a:pPr>
            <a:r>
              <a:rPr lang="en-US" b="1" dirty="0">
                <a:latin typeface="Arial" pitchFamily="34" charset="0"/>
                <a:cs typeface="Arial" pitchFamily="34" charset="0"/>
              </a:rPr>
              <a:t>Inconsistency in structures</a:t>
            </a:r>
          </a:p>
        </p:txBody>
      </p:sp>
      <p:graphicFrame>
        <p:nvGraphicFramePr>
          <p:cNvPr id="17" name="Object 16">
            <a:extLst>
              <a:ext uri="{FF2B5EF4-FFF2-40B4-BE49-F238E27FC236}">
                <a16:creationId xmlns:a16="http://schemas.microsoft.com/office/drawing/2014/main" id="{E2903B68-CCC4-490E-81FE-4837BD65BA5F}"/>
              </a:ext>
            </a:extLst>
          </p:cNvPr>
          <p:cNvGraphicFramePr>
            <a:graphicFrameLocks noChangeAspect="1"/>
          </p:cNvGraphicFramePr>
          <p:nvPr>
            <p:extLst>
              <p:ext uri="{D42A27DB-BD31-4B8C-83A1-F6EECF244321}">
                <p14:modId xmlns:p14="http://schemas.microsoft.com/office/powerpoint/2010/main" val="1099023409"/>
              </p:ext>
            </p:extLst>
          </p:nvPr>
        </p:nvGraphicFramePr>
        <p:xfrm>
          <a:off x="1720101" y="1738655"/>
          <a:ext cx="6206478" cy="808023"/>
        </p:xfrm>
        <a:graphic>
          <a:graphicData uri="http://schemas.openxmlformats.org/presentationml/2006/ole">
            <mc:AlternateContent xmlns:mc="http://schemas.openxmlformats.org/markup-compatibility/2006">
              <mc:Choice xmlns:v="urn:schemas-microsoft-com:vml" Requires="v">
                <p:oleObj spid="_x0000_s47117" name="CS ChemDraw Drawing" r:id="rId4" imgW="4774214" imgH="621556" progId="ChemDraw.Document.6.0">
                  <p:embed/>
                </p:oleObj>
              </mc:Choice>
              <mc:Fallback>
                <p:oleObj name="CS ChemDraw Drawing" r:id="rId4" imgW="4774214" imgH="621556" progId="ChemDraw.Document.6.0">
                  <p:embed/>
                  <p:pic>
                    <p:nvPicPr>
                      <p:cNvPr id="17" name="Object 16">
                        <a:extLst>
                          <a:ext uri="{FF2B5EF4-FFF2-40B4-BE49-F238E27FC236}">
                            <a16:creationId xmlns:a16="http://schemas.microsoft.com/office/drawing/2014/main" id="{E2903B68-CCC4-490E-81FE-4837BD65BA5F}"/>
                          </a:ext>
                        </a:extLst>
                      </p:cNvPr>
                      <p:cNvPicPr/>
                      <p:nvPr/>
                    </p:nvPicPr>
                    <p:blipFill>
                      <a:blip r:embed="rId5"/>
                      <a:stretch>
                        <a:fillRect/>
                      </a:stretch>
                    </p:blipFill>
                    <p:spPr>
                      <a:xfrm>
                        <a:off x="1720101" y="1738655"/>
                        <a:ext cx="6206478" cy="808023"/>
                      </a:xfrm>
                      <a:prstGeom prst="rect">
                        <a:avLst/>
                      </a:prstGeom>
                    </p:spPr>
                  </p:pic>
                </p:oleObj>
              </mc:Fallback>
            </mc:AlternateContent>
          </a:graphicData>
        </a:graphic>
      </p:graphicFrame>
      <p:sp>
        <p:nvSpPr>
          <p:cNvPr id="19" name="TextBox 18">
            <a:extLst>
              <a:ext uri="{FF2B5EF4-FFF2-40B4-BE49-F238E27FC236}">
                <a16:creationId xmlns:a16="http://schemas.microsoft.com/office/drawing/2014/main" id="{E54285A5-319A-4A52-800E-06BC01B2789B}"/>
              </a:ext>
            </a:extLst>
          </p:cNvPr>
          <p:cNvSpPr txBox="1"/>
          <p:nvPr/>
        </p:nvSpPr>
        <p:spPr>
          <a:xfrm>
            <a:off x="340041" y="2853307"/>
            <a:ext cx="6102416" cy="456535"/>
          </a:xfrm>
          <a:prstGeom prst="rect">
            <a:avLst/>
          </a:prstGeom>
          <a:noFill/>
        </p:spPr>
        <p:txBody>
          <a:bodyPr wrap="square">
            <a:spAutoFit/>
          </a:bodyPr>
          <a:lstStyle/>
          <a:p>
            <a:pPr>
              <a:lnSpc>
                <a:spcPct val="150000"/>
              </a:lnSpc>
            </a:pPr>
            <a:r>
              <a:rPr lang="en-US" b="1" dirty="0">
                <a:latin typeface="Arial" pitchFamily="34" charset="0"/>
                <a:cs typeface="Arial" pitchFamily="34" charset="0"/>
              </a:rPr>
              <a:t>Incorrect bond angles or lengths</a:t>
            </a:r>
          </a:p>
        </p:txBody>
      </p:sp>
      <p:graphicFrame>
        <p:nvGraphicFramePr>
          <p:cNvPr id="20" name="Object 19">
            <a:extLst>
              <a:ext uri="{FF2B5EF4-FFF2-40B4-BE49-F238E27FC236}">
                <a16:creationId xmlns:a16="http://schemas.microsoft.com/office/drawing/2014/main" id="{7D6A68FF-DD55-4AD0-BF64-84205C119B43}"/>
              </a:ext>
            </a:extLst>
          </p:cNvPr>
          <p:cNvGraphicFramePr>
            <a:graphicFrameLocks noChangeAspect="1"/>
          </p:cNvGraphicFramePr>
          <p:nvPr>
            <p:extLst>
              <p:ext uri="{D42A27DB-BD31-4B8C-83A1-F6EECF244321}">
                <p14:modId xmlns:p14="http://schemas.microsoft.com/office/powerpoint/2010/main" val="2097024527"/>
              </p:ext>
            </p:extLst>
          </p:nvPr>
        </p:nvGraphicFramePr>
        <p:xfrm>
          <a:off x="3049183" y="3479290"/>
          <a:ext cx="6093633" cy="803923"/>
        </p:xfrm>
        <a:graphic>
          <a:graphicData uri="http://schemas.openxmlformats.org/presentationml/2006/ole">
            <mc:AlternateContent xmlns:mc="http://schemas.openxmlformats.org/markup-compatibility/2006">
              <mc:Choice xmlns:v="urn:schemas-microsoft-com:vml" Requires="v">
                <p:oleObj spid="_x0000_s47118" name="CS ChemDraw Drawing" r:id="rId6" imgW="4687410" imgH="618402" progId="ChemDraw.Document.6.0">
                  <p:embed/>
                </p:oleObj>
              </mc:Choice>
              <mc:Fallback>
                <p:oleObj name="CS ChemDraw Drawing" r:id="rId6" imgW="4687410" imgH="618402" progId="ChemDraw.Document.6.0">
                  <p:embed/>
                  <p:pic>
                    <p:nvPicPr>
                      <p:cNvPr id="20" name="Object 19">
                        <a:extLst>
                          <a:ext uri="{FF2B5EF4-FFF2-40B4-BE49-F238E27FC236}">
                            <a16:creationId xmlns:a16="http://schemas.microsoft.com/office/drawing/2014/main" id="{7D6A68FF-DD55-4AD0-BF64-84205C119B43}"/>
                          </a:ext>
                        </a:extLst>
                      </p:cNvPr>
                      <p:cNvPicPr/>
                      <p:nvPr/>
                    </p:nvPicPr>
                    <p:blipFill>
                      <a:blip r:embed="rId7"/>
                      <a:stretch>
                        <a:fillRect/>
                      </a:stretch>
                    </p:blipFill>
                    <p:spPr>
                      <a:xfrm>
                        <a:off x="3049183" y="3479290"/>
                        <a:ext cx="6093633" cy="803923"/>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467E46A9-B07F-4294-91A2-ADCE39D59CC2}"/>
              </a:ext>
            </a:extLst>
          </p:cNvPr>
          <p:cNvGraphicFramePr>
            <a:graphicFrameLocks noChangeAspect="1"/>
          </p:cNvGraphicFramePr>
          <p:nvPr>
            <p:extLst>
              <p:ext uri="{D42A27DB-BD31-4B8C-83A1-F6EECF244321}">
                <p14:modId xmlns:p14="http://schemas.microsoft.com/office/powerpoint/2010/main" val="771214901"/>
              </p:ext>
            </p:extLst>
          </p:nvPr>
        </p:nvGraphicFramePr>
        <p:xfrm>
          <a:off x="2873375" y="4216654"/>
          <a:ext cx="6926122" cy="2139696"/>
        </p:xfrm>
        <a:graphic>
          <a:graphicData uri="http://schemas.openxmlformats.org/presentationml/2006/ole">
            <mc:AlternateContent xmlns:mc="http://schemas.openxmlformats.org/markup-compatibility/2006">
              <mc:Choice xmlns:v="urn:schemas-microsoft-com:vml" Requires="v">
                <p:oleObj spid="_x0000_s47119" name="CS ChemDraw Drawing" r:id="rId8" imgW="5327786" imgH="1645920" progId="ChemDraw.Document.6.0">
                  <p:embed/>
                </p:oleObj>
              </mc:Choice>
              <mc:Fallback>
                <p:oleObj name="CS ChemDraw Drawing" r:id="rId8" imgW="5327786" imgH="1645920" progId="ChemDraw.Document.6.0">
                  <p:embed/>
                  <p:pic>
                    <p:nvPicPr>
                      <p:cNvPr id="22" name="Object 21">
                        <a:extLst>
                          <a:ext uri="{FF2B5EF4-FFF2-40B4-BE49-F238E27FC236}">
                            <a16:creationId xmlns:a16="http://schemas.microsoft.com/office/drawing/2014/main" id="{467E46A9-B07F-4294-91A2-ADCE39D59CC2}"/>
                          </a:ext>
                        </a:extLst>
                      </p:cNvPr>
                      <p:cNvPicPr/>
                      <p:nvPr/>
                    </p:nvPicPr>
                    <p:blipFill>
                      <a:blip r:embed="rId9"/>
                      <a:stretch>
                        <a:fillRect/>
                      </a:stretch>
                    </p:blipFill>
                    <p:spPr>
                      <a:xfrm>
                        <a:off x="2873375" y="4216654"/>
                        <a:ext cx="6926122" cy="2139696"/>
                      </a:xfrm>
                      <a:prstGeom prst="rect">
                        <a:avLst/>
                      </a:prstGeom>
                    </p:spPr>
                  </p:pic>
                </p:oleObj>
              </mc:Fallback>
            </mc:AlternateContent>
          </a:graphicData>
        </a:graphic>
      </p:graphicFrame>
      <p:pic>
        <p:nvPicPr>
          <p:cNvPr id="24" name="Graphic 23" descr="Close with solid fill">
            <a:extLst>
              <a:ext uri="{FF2B5EF4-FFF2-40B4-BE49-F238E27FC236}">
                <a16:creationId xmlns:a16="http://schemas.microsoft.com/office/drawing/2014/main" id="{B515167D-CFEF-44BF-8A56-D64CFFDE6C0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61650" y="3706566"/>
            <a:ext cx="510088" cy="510088"/>
          </a:xfrm>
          <a:prstGeom prst="rect">
            <a:avLst/>
          </a:prstGeom>
        </p:spPr>
      </p:pic>
      <p:pic>
        <p:nvPicPr>
          <p:cNvPr id="26" name="Graphic 25" descr="Checkmark with solid fill">
            <a:extLst>
              <a:ext uri="{FF2B5EF4-FFF2-40B4-BE49-F238E27FC236}">
                <a16:creationId xmlns:a16="http://schemas.microsoft.com/office/drawing/2014/main" id="{EF4A2033-24AE-47E7-A098-B2EC565BDB7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961650" y="5717574"/>
            <a:ext cx="510088" cy="510088"/>
          </a:xfrm>
          <a:prstGeom prst="rect">
            <a:avLst/>
          </a:prstGeom>
        </p:spPr>
      </p:pic>
      <p:graphicFrame>
        <p:nvGraphicFramePr>
          <p:cNvPr id="5" name="Object 4">
            <a:extLst>
              <a:ext uri="{FF2B5EF4-FFF2-40B4-BE49-F238E27FC236}">
                <a16:creationId xmlns:a16="http://schemas.microsoft.com/office/drawing/2014/main" id="{4C145304-6205-4A5B-BD8D-BEFFD0733AFD}"/>
              </a:ext>
            </a:extLst>
          </p:cNvPr>
          <p:cNvGraphicFramePr>
            <a:graphicFrameLocks noChangeAspect="1"/>
          </p:cNvGraphicFramePr>
          <p:nvPr>
            <p:extLst>
              <p:ext uri="{D42A27DB-BD31-4B8C-83A1-F6EECF244321}">
                <p14:modId xmlns:p14="http://schemas.microsoft.com/office/powerpoint/2010/main" val="1702044492"/>
              </p:ext>
            </p:extLst>
          </p:nvPr>
        </p:nvGraphicFramePr>
        <p:xfrm>
          <a:off x="8878888" y="1404094"/>
          <a:ext cx="1976723" cy="1618189"/>
        </p:xfrm>
        <a:graphic>
          <a:graphicData uri="http://schemas.openxmlformats.org/presentationml/2006/ole">
            <mc:AlternateContent xmlns:mc="http://schemas.openxmlformats.org/markup-compatibility/2006">
              <mc:Choice xmlns:v="urn:schemas-microsoft-com:vml" Requires="v">
                <p:oleObj spid="_x0000_s47120" name="CS ChemDraw Drawing" r:id="rId14" imgW="1520556" imgH="1244761" progId="ChemDraw.Document.6.0">
                  <p:embed/>
                </p:oleObj>
              </mc:Choice>
              <mc:Fallback>
                <p:oleObj name="CS ChemDraw Drawing" r:id="rId14" imgW="1520556" imgH="1244761" progId="ChemDraw.Document.6.0">
                  <p:embed/>
                  <p:pic>
                    <p:nvPicPr>
                      <p:cNvPr id="5" name="Object 4">
                        <a:extLst>
                          <a:ext uri="{FF2B5EF4-FFF2-40B4-BE49-F238E27FC236}">
                            <a16:creationId xmlns:a16="http://schemas.microsoft.com/office/drawing/2014/main" id="{4C145304-6205-4A5B-BD8D-BEFFD0733AFD}"/>
                          </a:ext>
                        </a:extLst>
                      </p:cNvPr>
                      <p:cNvPicPr/>
                      <p:nvPr/>
                    </p:nvPicPr>
                    <p:blipFill>
                      <a:blip r:embed="rId15"/>
                      <a:stretch>
                        <a:fillRect/>
                      </a:stretch>
                    </p:blipFill>
                    <p:spPr>
                      <a:xfrm>
                        <a:off x="8878888" y="1404094"/>
                        <a:ext cx="1976723" cy="1618189"/>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36990EEE-82C6-4DEE-A297-640A4F1D2489}"/>
              </a:ext>
            </a:extLst>
          </p:cNvPr>
          <p:cNvSpPr/>
          <p:nvPr/>
        </p:nvSpPr>
        <p:spPr>
          <a:xfrm>
            <a:off x="8610600" y="1123950"/>
            <a:ext cx="2571750" cy="20669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4911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C497-9CA0-4884-A18F-D61474C2BDB2}"/>
              </a:ext>
            </a:extLst>
          </p:cNvPr>
          <p:cNvSpPr>
            <a:spLocks noGrp="1"/>
          </p:cNvSpPr>
          <p:nvPr>
            <p:ph type="sldNum" sz="quarter" idx="12"/>
          </p:nvPr>
        </p:nvSpPr>
        <p:spPr/>
        <p:txBody>
          <a:bodyPr/>
          <a:lstStyle/>
          <a:p>
            <a:fld id="{F241E30D-5A05-4134-BDCD-47C32F0C30E0}" type="slidenum">
              <a:rPr lang="en-US" smtClean="0"/>
              <a:t>18</a:t>
            </a:fld>
            <a:endParaRPr lang="en-US"/>
          </a:p>
        </p:txBody>
      </p:sp>
      <p:sp>
        <p:nvSpPr>
          <p:cNvPr id="3" name="Rectangle 2">
            <a:extLst>
              <a:ext uri="{FF2B5EF4-FFF2-40B4-BE49-F238E27FC236}">
                <a16:creationId xmlns:a16="http://schemas.microsoft.com/office/drawing/2014/main" id="{E266FDDC-211D-4A4B-B3E6-1C863E4B8380}"/>
              </a:ext>
            </a:extLst>
          </p:cNvPr>
          <p:cNvSpPr/>
          <p:nvPr/>
        </p:nvSpPr>
        <p:spPr>
          <a:xfrm>
            <a:off x="0" y="-26012"/>
            <a:ext cx="12192000" cy="759284"/>
          </a:xfrm>
          <a:prstGeom prst="rect">
            <a:avLst/>
          </a:prstGeom>
          <a:solidFill>
            <a:srgbClr val="000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FE009B6-8063-4BCC-B0E4-E91051CC375C}"/>
              </a:ext>
            </a:extLst>
          </p:cNvPr>
          <p:cNvSpPr txBox="1">
            <a:spLocks/>
          </p:cNvSpPr>
          <p:nvPr/>
        </p:nvSpPr>
        <p:spPr>
          <a:xfrm>
            <a:off x="838200" y="72600"/>
            <a:ext cx="10515600" cy="61408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latin typeface="Century Gothic" panose="020B0502020202020204" pitchFamily="34" charset="0"/>
                <a:cs typeface="Arial" panose="020B0604020202020204" pitchFamily="34" charset="0"/>
              </a:rPr>
              <a:t>ChemDraw Pet Peeves</a:t>
            </a:r>
            <a:endParaRPr lang="en-CA" sz="2400" b="1" dirty="0">
              <a:solidFill>
                <a:schemeClr val="bg1"/>
              </a:solidFill>
              <a:latin typeface="Century Gothic" panose="020B0502020202020204" pitchFamily="34" charset="0"/>
              <a:cs typeface="Arial" panose="020B0604020202020204" pitchFamily="34" charset="0"/>
            </a:endParaRPr>
          </a:p>
        </p:txBody>
      </p:sp>
      <p:graphicFrame>
        <p:nvGraphicFramePr>
          <p:cNvPr id="5" name="Object 4">
            <a:extLst>
              <a:ext uri="{FF2B5EF4-FFF2-40B4-BE49-F238E27FC236}">
                <a16:creationId xmlns:a16="http://schemas.microsoft.com/office/drawing/2014/main" id="{AC168B5C-1E16-460E-9499-5E207A203987}"/>
              </a:ext>
            </a:extLst>
          </p:cNvPr>
          <p:cNvGraphicFramePr>
            <a:graphicFrameLocks noChangeAspect="1"/>
          </p:cNvGraphicFramePr>
          <p:nvPr>
            <p:extLst>
              <p:ext uri="{D42A27DB-BD31-4B8C-83A1-F6EECF244321}">
                <p14:modId xmlns:p14="http://schemas.microsoft.com/office/powerpoint/2010/main" val="216354543"/>
              </p:ext>
            </p:extLst>
          </p:nvPr>
        </p:nvGraphicFramePr>
        <p:xfrm>
          <a:off x="3257109" y="1929689"/>
          <a:ext cx="6331333" cy="1168245"/>
        </p:xfrm>
        <a:graphic>
          <a:graphicData uri="http://schemas.openxmlformats.org/presentationml/2006/ole">
            <mc:AlternateContent xmlns:mc="http://schemas.openxmlformats.org/markup-compatibility/2006">
              <mc:Choice xmlns:v="urn:schemas-microsoft-com:vml" Requires="v">
                <p:oleObj spid="_x0000_s49159" name="CS ChemDraw Drawing" r:id="rId4" imgW="4870256" imgH="898994" progId="ChemDraw.Document.6.0">
                  <p:embed/>
                </p:oleObj>
              </mc:Choice>
              <mc:Fallback>
                <p:oleObj name="CS ChemDraw Drawing" r:id="rId4" imgW="4870256" imgH="898994" progId="ChemDraw.Document.6.0">
                  <p:embed/>
                  <p:pic>
                    <p:nvPicPr>
                      <p:cNvPr id="5" name="Object 4">
                        <a:extLst>
                          <a:ext uri="{FF2B5EF4-FFF2-40B4-BE49-F238E27FC236}">
                            <a16:creationId xmlns:a16="http://schemas.microsoft.com/office/drawing/2014/main" id="{AC168B5C-1E16-460E-9499-5E207A203987}"/>
                          </a:ext>
                        </a:extLst>
                      </p:cNvPr>
                      <p:cNvPicPr/>
                      <p:nvPr/>
                    </p:nvPicPr>
                    <p:blipFill>
                      <a:blip r:embed="rId5"/>
                      <a:stretch>
                        <a:fillRect/>
                      </a:stretch>
                    </p:blipFill>
                    <p:spPr>
                      <a:xfrm>
                        <a:off x="3257109" y="1929689"/>
                        <a:ext cx="6331333" cy="1168245"/>
                      </a:xfrm>
                      <a:prstGeom prst="rect">
                        <a:avLst/>
                      </a:prstGeom>
                    </p:spPr>
                  </p:pic>
                </p:oleObj>
              </mc:Fallback>
            </mc:AlternateContent>
          </a:graphicData>
        </a:graphic>
      </p:graphicFrame>
      <p:pic>
        <p:nvPicPr>
          <p:cNvPr id="8" name="Graphic 7" descr="Close with solid fill">
            <a:extLst>
              <a:ext uri="{FF2B5EF4-FFF2-40B4-BE49-F238E27FC236}">
                <a16:creationId xmlns:a16="http://schemas.microsoft.com/office/drawing/2014/main" id="{DB96B826-13FA-4B43-931B-7BCACAD4412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24734" y="2226813"/>
            <a:ext cx="510088" cy="510088"/>
          </a:xfrm>
          <a:prstGeom prst="rect">
            <a:avLst/>
          </a:prstGeom>
        </p:spPr>
      </p:pic>
      <p:graphicFrame>
        <p:nvGraphicFramePr>
          <p:cNvPr id="7" name="Object 6">
            <a:extLst>
              <a:ext uri="{FF2B5EF4-FFF2-40B4-BE49-F238E27FC236}">
                <a16:creationId xmlns:a16="http://schemas.microsoft.com/office/drawing/2014/main" id="{A457F8BB-321D-4F37-A367-34F04F935F5A}"/>
              </a:ext>
            </a:extLst>
          </p:cNvPr>
          <p:cNvGraphicFramePr>
            <a:graphicFrameLocks noChangeAspect="1"/>
          </p:cNvGraphicFramePr>
          <p:nvPr>
            <p:extLst>
              <p:ext uri="{D42A27DB-BD31-4B8C-83A1-F6EECF244321}">
                <p14:modId xmlns:p14="http://schemas.microsoft.com/office/powerpoint/2010/main" val="2095227855"/>
              </p:ext>
            </p:extLst>
          </p:nvPr>
        </p:nvGraphicFramePr>
        <p:xfrm>
          <a:off x="3071210" y="4875393"/>
          <a:ext cx="6704013" cy="876300"/>
        </p:xfrm>
        <a:graphic>
          <a:graphicData uri="http://schemas.openxmlformats.org/presentationml/2006/ole">
            <mc:AlternateContent xmlns:mc="http://schemas.openxmlformats.org/markup-compatibility/2006">
              <mc:Choice xmlns:v="urn:schemas-microsoft-com:vml" Requires="v">
                <p:oleObj spid="_x0000_s49160" name="CS ChemDraw Drawing" r:id="rId8" imgW="5155425" imgH="675020" progId="ChemDraw.Document.6.0">
                  <p:embed/>
                </p:oleObj>
              </mc:Choice>
              <mc:Fallback>
                <p:oleObj name="CS ChemDraw Drawing" r:id="rId8" imgW="5155425" imgH="675020" progId="ChemDraw.Document.6.0">
                  <p:embed/>
                  <p:pic>
                    <p:nvPicPr>
                      <p:cNvPr id="7" name="Object 6">
                        <a:extLst>
                          <a:ext uri="{FF2B5EF4-FFF2-40B4-BE49-F238E27FC236}">
                            <a16:creationId xmlns:a16="http://schemas.microsoft.com/office/drawing/2014/main" id="{A457F8BB-321D-4F37-A367-34F04F935F5A}"/>
                          </a:ext>
                        </a:extLst>
                      </p:cNvPr>
                      <p:cNvPicPr/>
                      <p:nvPr/>
                    </p:nvPicPr>
                    <p:blipFill>
                      <a:blip r:embed="rId9"/>
                      <a:stretch>
                        <a:fillRect/>
                      </a:stretch>
                    </p:blipFill>
                    <p:spPr>
                      <a:xfrm>
                        <a:off x="3071210" y="4875393"/>
                        <a:ext cx="6704013" cy="876300"/>
                      </a:xfrm>
                      <a:prstGeom prst="rect">
                        <a:avLst/>
                      </a:prstGeom>
                    </p:spPr>
                  </p:pic>
                </p:oleObj>
              </mc:Fallback>
            </mc:AlternateContent>
          </a:graphicData>
        </a:graphic>
      </p:graphicFrame>
      <p:sp>
        <p:nvSpPr>
          <p:cNvPr id="9" name="Arrow: Down 8">
            <a:extLst>
              <a:ext uri="{FF2B5EF4-FFF2-40B4-BE49-F238E27FC236}">
                <a16:creationId xmlns:a16="http://schemas.microsoft.com/office/drawing/2014/main" id="{8ECFC47B-F422-4D8E-8627-4EA69087582C}"/>
              </a:ext>
            </a:extLst>
          </p:cNvPr>
          <p:cNvSpPr/>
          <p:nvPr/>
        </p:nvSpPr>
        <p:spPr>
          <a:xfrm>
            <a:off x="6422774" y="3231466"/>
            <a:ext cx="180975" cy="136207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pic>
        <p:nvPicPr>
          <p:cNvPr id="14" name="Graphic 13" descr="Checkmark with solid fill">
            <a:extLst>
              <a:ext uri="{FF2B5EF4-FFF2-40B4-BE49-F238E27FC236}">
                <a16:creationId xmlns:a16="http://schemas.microsoft.com/office/drawing/2014/main" id="{CD289FF0-B7A7-47DB-96FC-9E907E7C6AE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24734" y="5058287"/>
            <a:ext cx="510088" cy="510088"/>
          </a:xfrm>
          <a:prstGeom prst="rect">
            <a:avLst/>
          </a:prstGeom>
        </p:spPr>
      </p:pic>
      <p:sp>
        <p:nvSpPr>
          <p:cNvPr id="15" name="TextBox 14">
            <a:extLst>
              <a:ext uri="{FF2B5EF4-FFF2-40B4-BE49-F238E27FC236}">
                <a16:creationId xmlns:a16="http://schemas.microsoft.com/office/drawing/2014/main" id="{3F0B67EC-C8A4-43F9-B5B9-B2BEBCDD6FBA}"/>
              </a:ext>
            </a:extLst>
          </p:cNvPr>
          <p:cNvSpPr txBox="1"/>
          <p:nvPr/>
        </p:nvSpPr>
        <p:spPr>
          <a:xfrm>
            <a:off x="340041" y="947559"/>
            <a:ext cx="9181726" cy="456535"/>
          </a:xfrm>
          <a:prstGeom prst="rect">
            <a:avLst/>
          </a:prstGeom>
          <a:noFill/>
        </p:spPr>
        <p:txBody>
          <a:bodyPr wrap="square">
            <a:spAutoFit/>
          </a:bodyPr>
          <a:lstStyle/>
          <a:p>
            <a:pPr>
              <a:lnSpc>
                <a:spcPct val="150000"/>
              </a:lnSpc>
            </a:pPr>
            <a:r>
              <a:rPr lang="en-US" b="1" dirty="0">
                <a:latin typeface="Arial" pitchFamily="34" charset="0"/>
                <a:cs typeface="Arial" pitchFamily="34" charset="0"/>
              </a:rPr>
              <a:t>Not aligning and centering reaction schemes</a:t>
            </a:r>
          </a:p>
        </p:txBody>
      </p:sp>
      <p:sp>
        <p:nvSpPr>
          <p:cNvPr id="18" name="TextBox 17">
            <a:extLst>
              <a:ext uri="{FF2B5EF4-FFF2-40B4-BE49-F238E27FC236}">
                <a16:creationId xmlns:a16="http://schemas.microsoft.com/office/drawing/2014/main" id="{A03023A7-C978-4FC7-BD9A-1EE7D417A1AE}"/>
              </a:ext>
            </a:extLst>
          </p:cNvPr>
          <p:cNvSpPr txBox="1"/>
          <p:nvPr/>
        </p:nvSpPr>
        <p:spPr>
          <a:xfrm>
            <a:off x="1067446" y="3479003"/>
            <a:ext cx="2314575" cy="646331"/>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Center imine </a:t>
            </a:r>
          </a:p>
          <a:p>
            <a:pPr algn="ctr"/>
            <a:r>
              <a:rPr lang="en-US" dirty="0">
                <a:latin typeface="Arial" panose="020B0604020202020204" pitchFamily="34" charset="0"/>
                <a:cs typeface="Arial" panose="020B0604020202020204" pitchFamily="34" charset="0"/>
              </a:rPr>
              <a:t>double bond</a:t>
            </a:r>
            <a:endParaRPr lang="en-CA" dirty="0">
              <a:latin typeface="Arial" panose="020B0604020202020204" pitchFamily="34" charset="0"/>
              <a:cs typeface="Arial" panose="020B0604020202020204" pitchFamily="34" charset="0"/>
            </a:endParaRPr>
          </a:p>
        </p:txBody>
      </p:sp>
      <p:sp>
        <p:nvSpPr>
          <p:cNvPr id="19" name="Oval 18">
            <a:extLst>
              <a:ext uri="{FF2B5EF4-FFF2-40B4-BE49-F238E27FC236}">
                <a16:creationId xmlns:a16="http://schemas.microsoft.com/office/drawing/2014/main" id="{4840D9D8-E7C1-4E91-80B1-CE82BEAD8307}"/>
              </a:ext>
            </a:extLst>
          </p:cNvPr>
          <p:cNvSpPr/>
          <p:nvPr/>
        </p:nvSpPr>
        <p:spPr>
          <a:xfrm>
            <a:off x="3071210" y="1689280"/>
            <a:ext cx="1200150" cy="1408654"/>
          </a:xfrm>
          <a:prstGeom prst="ellipse">
            <a:avLst/>
          </a:prstGeom>
          <a:noFill/>
          <a:ln w="28575">
            <a:solidFill>
              <a:srgbClr val="E399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Oval 21">
            <a:extLst>
              <a:ext uri="{FF2B5EF4-FFF2-40B4-BE49-F238E27FC236}">
                <a16:creationId xmlns:a16="http://schemas.microsoft.com/office/drawing/2014/main" id="{0B2BA866-63BF-477C-B434-62940854C568}"/>
              </a:ext>
            </a:extLst>
          </p:cNvPr>
          <p:cNvSpPr/>
          <p:nvPr/>
        </p:nvSpPr>
        <p:spPr>
          <a:xfrm>
            <a:off x="2920397" y="4662510"/>
            <a:ext cx="1200150" cy="1408654"/>
          </a:xfrm>
          <a:prstGeom prst="ellipse">
            <a:avLst/>
          </a:prstGeom>
          <a:noFill/>
          <a:ln w="28575">
            <a:solidFill>
              <a:srgbClr val="E399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Arrow: Down 24">
            <a:extLst>
              <a:ext uri="{FF2B5EF4-FFF2-40B4-BE49-F238E27FC236}">
                <a16:creationId xmlns:a16="http://schemas.microsoft.com/office/drawing/2014/main" id="{70BEA900-916F-4C38-928A-A3452CA28302}"/>
              </a:ext>
            </a:extLst>
          </p:cNvPr>
          <p:cNvSpPr/>
          <p:nvPr/>
        </p:nvSpPr>
        <p:spPr>
          <a:xfrm rot="18998031">
            <a:off x="2665702" y="4090529"/>
            <a:ext cx="138240" cy="71103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6" name="TextBox 25">
            <a:extLst>
              <a:ext uri="{FF2B5EF4-FFF2-40B4-BE49-F238E27FC236}">
                <a16:creationId xmlns:a16="http://schemas.microsoft.com/office/drawing/2014/main" id="{B20E1C03-F653-4BBA-A23C-6EABCBA95275}"/>
              </a:ext>
            </a:extLst>
          </p:cNvPr>
          <p:cNvSpPr txBox="1"/>
          <p:nvPr/>
        </p:nvSpPr>
        <p:spPr>
          <a:xfrm>
            <a:off x="3417959" y="3676541"/>
            <a:ext cx="6190604" cy="369332"/>
          </a:xfrm>
          <a:prstGeom prst="rect">
            <a:avLst/>
          </a:prstGeom>
          <a:solidFill>
            <a:schemeClr val="bg1"/>
          </a:solidFill>
        </p:spPr>
        <p:txBody>
          <a:bodyPr wrap="square" rtlCol="0">
            <a:spAutoFit/>
          </a:bodyPr>
          <a:lstStyle/>
          <a:p>
            <a:pPr algn="ctr"/>
            <a:r>
              <a:rPr lang="en-US" dirty="0">
                <a:latin typeface="Arial" panose="020B0604020202020204" pitchFamily="34" charset="0"/>
                <a:cs typeface="Arial" panose="020B0604020202020204" pitchFamily="34" charset="0"/>
              </a:rPr>
              <a:t>Fix reaction: </a:t>
            </a:r>
            <a:r>
              <a:rPr lang="en-US" sz="1800" i="1" dirty="0">
                <a:latin typeface="Arial" panose="020B0604020202020204" pitchFamily="34" charset="0"/>
                <a:cs typeface="Arial" panose="020B0604020202020204" pitchFamily="34" charset="0"/>
              </a:rPr>
              <a:t>Double-click arrow, then ctrl + shift + x</a:t>
            </a:r>
            <a:endParaRPr lang="en-CA" sz="1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737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p:bldP spid="19" grpId="0" animBg="1"/>
      <p:bldP spid="22" grpId="0" animBg="1"/>
      <p:bldP spid="25" grpId="0" animBg="1"/>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C497-9CA0-4884-A18F-D61474C2BDB2}"/>
              </a:ext>
            </a:extLst>
          </p:cNvPr>
          <p:cNvSpPr>
            <a:spLocks noGrp="1"/>
          </p:cNvSpPr>
          <p:nvPr>
            <p:ph type="sldNum" sz="quarter" idx="12"/>
          </p:nvPr>
        </p:nvSpPr>
        <p:spPr/>
        <p:txBody>
          <a:bodyPr/>
          <a:lstStyle/>
          <a:p>
            <a:fld id="{F241E30D-5A05-4134-BDCD-47C32F0C30E0}" type="slidenum">
              <a:rPr lang="en-US" smtClean="0"/>
              <a:t>19</a:t>
            </a:fld>
            <a:endParaRPr lang="en-US"/>
          </a:p>
        </p:txBody>
      </p:sp>
      <p:sp>
        <p:nvSpPr>
          <p:cNvPr id="3" name="Rectangle 2">
            <a:extLst>
              <a:ext uri="{FF2B5EF4-FFF2-40B4-BE49-F238E27FC236}">
                <a16:creationId xmlns:a16="http://schemas.microsoft.com/office/drawing/2014/main" id="{E266FDDC-211D-4A4B-B3E6-1C863E4B8380}"/>
              </a:ext>
            </a:extLst>
          </p:cNvPr>
          <p:cNvSpPr/>
          <p:nvPr/>
        </p:nvSpPr>
        <p:spPr>
          <a:xfrm>
            <a:off x="0" y="-26012"/>
            <a:ext cx="12192000" cy="759284"/>
          </a:xfrm>
          <a:prstGeom prst="rect">
            <a:avLst/>
          </a:prstGeom>
          <a:solidFill>
            <a:srgbClr val="000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FE009B6-8063-4BCC-B0E4-E91051CC375C}"/>
              </a:ext>
            </a:extLst>
          </p:cNvPr>
          <p:cNvSpPr txBox="1">
            <a:spLocks/>
          </p:cNvSpPr>
          <p:nvPr/>
        </p:nvSpPr>
        <p:spPr>
          <a:xfrm>
            <a:off x="838200" y="72600"/>
            <a:ext cx="10515600" cy="61408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latin typeface="Century Gothic" panose="020B0502020202020204" pitchFamily="34" charset="0"/>
                <a:cs typeface="Arial" panose="020B0604020202020204" pitchFamily="34" charset="0"/>
              </a:rPr>
              <a:t>ChemDraw Pet Peeves</a:t>
            </a:r>
            <a:endParaRPr lang="en-CA" sz="2400" b="1" dirty="0">
              <a:solidFill>
                <a:schemeClr val="bg1"/>
              </a:solidFill>
              <a:latin typeface="Century Gothic" panose="020B0502020202020204" pitchFamily="34" charset="0"/>
              <a:cs typeface="Arial" panose="020B0604020202020204" pitchFamily="34" charset="0"/>
            </a:endParaRPr>
          </a:p>
        </p:txBody>
      </p:sp>
      <p:pic>
        <p:nvPicPr>
          <p:cNvPr id="8" name="Graphic 7" descr="Close with solid fill">
            <a:extLst>
              <a:ext uri="{FF2B5EF4-FFF2-40B4-BE49-F238E27FC236}">
                <a16:creationId xmlns:a16="http://schemas.microsoft.com/office/drawing/2014/main" id="{DB96B826-13FA-4B43-931B-7BCACAD441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3156" y="2283636"/>
            <a:ext cx="510088" cy="510088"/>
          </a:xfrm>
          <a:prstGeom prst="rect">
            <a:avLst/>
          </a:prstGeom>
        </p:spPr>
      </p:pic>
      <p:pic>
        <p:nvPicPr>
          <p:cNvPr id="14" name="Graphic 13" descr="Checkmark with solid fill">
            <a:extLst>
              <a:ext uri="{FF2B5EF4-FFF2-40B4-BE49-F238E27FC236}">
                <a16:creationId xmlns:a16="http://schemas.microsoft.com/office/drawing/2014/main" id="{CD289FF0-B7A7-47DB-96FC-9E907E7C6A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3156" y="4243389"/>
            <a:ext cx="510088" cy="510088"/>
          </a:xfrm>
          <a:prstGeom prst="rect">
            <a:avLst/>
          </a:prstGeom>
        </p:spPr>
      </p:pic>
      <p:sp>
        <p:nvSpPr>
          <p:cNvPr id="15" name="TextBox 14">
            <a:extLst>
              <a:ext uri="{FF2B5EF4-FFF2-40B4-BE49-F238E27FC236}">
                <a16:creationId xmlns:a16="http://schemas.microsoft.com/office/drawing/2014/main" id="{3F0B67EC-C8A4-43F9-B5B9-B2BEBCDD6FBA}"/>
              </a:ext>
            </a:extLst>
          </p:cNvPr>
          <p:cNvSpPr txBox="1"/>
          <p:nvPr/>
        </p:nvSpPr>
        <p:spPr>
          <a:xfrm>
            <a:off x="340041" y="947559"/>
            <a:ext cx="9181726" cy="456535"/>
          </a:xfrm>
          <a:prstGeom prst="rect">
            <a:avLst/>
          </a:prstGeom>
          <a:noFill/>
        </p:spPr>
        <p:txBody>
          <a:bodyPr wrap="square">
            <a:spAutoFit/>
          </a:bodyPr>
          <a:lstStyle/>
          <a:p>
            <a:pPr>
              <a:lnSpc>
                <a:spcPct val="150000"/>
              </a:lnSpc>
            </a:pPr>
            <a:r>
              <a:rPr lang="en-US" b="1" dirty="0">
                <a:latin typeface="Arial" pitchFamily="34" charset="0"/>
                <a:cs typeface="Arial" pitchFamily="34" charset="0"/>
              </a:rPr>
              <a:t>Not distributing structures evenly in substrate tables</a:t>
            </a:r>
          </a:p>
        </p:txBody>
      </p:sp>
      <p:graphicFrame>
        <p:nvGraphicFramePr>
          <p:cNvPr id="10" name="Object 9">
            <a:extLst>
              <a:ext uri="{FF2B5EF4-FFF2-40B4-BE49-F238E27FC236}">
                <a16:creationId xmlns:a16="http://schemas.microsoft.com/office/drawing/2014/main" id="{9398BB5A-C5C3-493B-AAA8-426C40D7A74B}"/>
              </a:ext>
            </a:extLst>
          </p:cNvPr>
          <p:cNvGraphicFramePr>
            <a:graphicFrameLocks noChangeAspect="1"/>
          </p:cNvGraphicFramePr>
          <p:nvPr>
            <p:extLst>
              <p:ext uri="{D42A27DB-BD31-4B8C-83A1-F6EECF244321}">
                <p14:modId xmlns:p14="http://schemas.microsoft.com/office/powerpoint/2010/main" val="2610413771"/>
              </p:ext>
            </p:extLst>
          </p:nvPr>
        </p:nvGraphicFramePr>
        <p:xfrm>
          <a:off x="1489075" y="3998913"/>
          <a:ext cx="9213850" cy="1946275"/>
        </p:xfrm>
        <a:graphic>
          <a:graphicData uri="http://schemas.openxmlformats.org/presentationml/2006/ole">
            <mc:AlternateContent xmlns:mc="http://schemas.openxmlformats.org/markup-compatibility/2006">
              <mc:Choice xmlns:v="urn:schemas-microsoft-com:vml" Requires="v">
                <p:oleObj spid="_x0000_s51207" name="CS ChemDraw Drawing" r:id="rId8" imgW="8375628" imgH="1767713" progId="ChemDraw.Document.6.0">
                  <p:embed/>
                </p:oleObj>
              </mc:Choice>
              <mc:Fallback>
                <p:oleObj name="CS ChemDraw Drawing" r:id="rId8" imgW="8375628" imgH="1767713" progId="ChemDraw.Document.6.0">
                  <p:embed/>
                  <p:pic>
                    <p:nvPicPr>
                      <p:cNvPr id="10" name="Object 9">
                        <a:extLst>
                          <a:ext uri="{FF2B5EF4-FFF2-40B4-BE49-F238E27FC236}">
                            <a16:creationId xmlns:a16="http://schemas.microsoft.com/office/drawing/2014/main" id="{9398BB5A-C5C3-493B-AAA8-426C40D7A74B}"/>
                          </a:ext>
                        </a:extLst>
                      </p:cNvPr>
                      <p:cNvPicPr/>
                      <p:nvPr/>
                    </p:nvPicPr>
                    <p:blipFill>
                      <a:blip r:embed="rId9"/>
                      <a:stretch>
                        <a:fillRect/>
                      </a:stretch>
                    </p:blipFill>
                    <p:spPr>
                      <a:xfrm>
                        <a:off x="1489075" y="3998913"/>
                        <a:ext cx="9213850" cy="19462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785D9FB1-F381-44D2-B238-D1585F536F6C}"/>
              </a:ext>
            </a:extLst>
          </p:cNvPr>
          <p:cNvGraphicFramePr>
            <a:graphicFrameLocks noChangeAspect="1"/>
          </p:cNvGraphicFramePr>
          <p:nvPr>
            <p:extLst>
              <p:ext uri="{D42A27DB-BD31-4B8C-83A1-F6EECF244321}">
                <p14:modId xmlns:p14="http://schemas.microsoft.com/office/powerpoint/2010/main" val="4043505050"/>
              </p:ext>
            </p:extLst>
          </p:nvPr>
        </p:nvGraphicFramePr>
        <p:xfrm>
          <a:off x="1458528" y="1692963"/>
          <a:ext cx="9274944" cy="1687516"/>
        </p:xfrm>
        <a:graphic>
          <a:graphicData uri="http://schemas.openxmlformats.org/presentationml/2006/ole">
            <mc:AlternateContent xmlns:mc="http://schemas.openxmlformats.org/markup-compatibility/2006">
              <mc:Choice xmlns:v="urn:schemas-microsoft-com:vml" Requires="v">
                <p:oleObj spid="_x0000_s51208" name="CS ChemDraw Drawing" r:id="rId10" imgW="8431767" imgH="1534105" progId="ChemDraw.Document.6.0">
                  <p:embed/>
                </p:oleObj>
              </mc:Choice>
              <mc:Fallback>
                <p:oleObj name="CS ChemDraw Drawing" r:id="rId10" imgW="8431767" imgH="1534105" progId="ChemDraw.Document.6.0">
                  <p:embed/>
                  <p:pic>
                    <p:nvPicPr>
                      <p:cNvPr id="11" name="Object 10">
                        <a:extLst>
                          <a:ext uri="{FF2B5EF4-FFF2-40B4-BE49-F238E27FC236}">
                            <a16:creationId xmlns:a16="http://schemas.microsoft.com/office/drawing/2014/main" id="{785D9FB1-F381-44D2-B238-D1585F536F6C}"/>
                          </a:ext>
                        </a:extLst>
                      </p:cNvPr>
                      <p:cNvPicPr/>
                      <p:nvPr/>
                    </p:nvPicPr>
                    <p:blipFill>
                      <a:blip r:embed="rId11"/>
                      <a:stretch>
                        <a:fillRect/>
                      </a:stretch>
                    </p:blipFill>
                    <p:spPr>
                      <a:xfrm>
                        <a:off x="1458528" y="1692963"/>
                        <a:ext cx="9274944" cy="1687516"/>
                      </a:xfrm>
                      <a:prstGeom prst="rect">
                        <a:avLst/>
                      </a:prstGeom>
                    </p:spPr>
                  </p:pic>
                </p:oleObj>
              </mc:Fallback>
            </mc:AlternateContent>
          </a:graphicData>
        </a:graphic>
      </p:graphicFrame>
      <p:sp>
        <p:nvSpPr>
          <p:cNvPr id="18" name="TextBox 17">
            <a:extLst>
              <a:ext uri="{FF2B5EF4-FFF2-40B4-BE49-F238E27FC236}">
                <a16:creationId xmlns:a16="http://schemas.microsoft.com/office/drawing/2014/main" id="{32918F5B-1DEF-4B5D-B4D4-B09F78D5B088}"/>
              </a:ext>
            </a:extLst>
          </p:cNvPr>
          <p:cNvSpPr txBox="1"/>
          <p:nvPr/>
        </p:nvSpPr>
        <p:spPr>
          <a:xfrm>
            <a:off x="1587369" y="6193928"/>
            <a:ext cx="9017261" cy="369332"/>
          </a:xfrm>
          <a:prstGeom prst="rect">
            <a:avLst/>
          </a:prstGeom>
          <a:noFill/>
        </p:spPr>
        <p:txBody>
          <a:bodyPr wrap="square" rtlCol="0">
            <a:spAutoFit/>
          </a:bodyPr>
          <a:lstStyle/>
          <a:p>
            <a:pPr algn="ctr"/>
            <a:r>
              <a:rPr lang="en-US" dirty="0" err="1">
                <a:latin typeface="Arial" panose="020B0604020202020204" pitchFamily="34" charset="0"/>
                <a:cs typeface="Arial" panose="020B0604020202020204" pitchFamily="34" charset="0"/>
              </a:rPr>
              <a:t>Colour</a:t>
            </a:r>
            <a:r>
              <a:rPr lang="en-US" dirty="0">
                <a:latin typeface="Arial" panose="020B0604020202020204" pitchFamily="34" charset="0"/>
                <a:cs typeface="Arial" panose="020B0604020202020204" pitchFamily="34" charset="0"/>
              </a:rPr>
              <a:t> can be used to highlight key changes in structure or new bonds being formed</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797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C497-9CA0-4884-A18F-D61474C2BDB2}"/>
              </a:ext>
            </a:extLst>
          </p:cNvPr>
          <p:cNvSpPr>
            <a:spLocks noGrp="1"/>
          </p:cNvSpPr>
          <p:nvPr>
            <p:ph type="sldNum" sz="quarter" idx="12"/>
          </p:nvPr>
        </p:nvSpPr>
        <p:spPr>
          <a:xfrm>
            <a:off x="8610600" y="6360217"/>
            <a:ext cx="2743200" cy="365125"/>
          </a:xfrm>
        </p:spPr>
        <p:txBody>
          <a:bodyPr/>
          <a:lstStyle/>
          <a:p>
            <a:fld id="{F241E30D-5A05-4134-BDCD-47C32F0C30E0}" type="slidenum">
              <a:rPr lang="en-US" smtClean="0"/>
              <a:t>2</a:t>
            </a:fld>
            <a:endParaRPr lang="en-US"/>
          </a:p>
        </p:txBody>
      </p:sp>
      <p:sp>
        <p:nvSpPr>
          <p:cNvPr id="3" name="Rectangle 2">
            <a:extLst>
              <a:ext uri="{FF2B5EF4-FFF2-40B4-BE49-F238E27FC236}">
                <a16:creationId xmlns:a16="http://schemas.microsoft.com/office/drawing/2014/main" id="{E266FDDC-211D-4A4B-B3E6-1C863E4B8380}"/>
              </a:ext>
            </a:extLst>
          </p:cNvPr>
          <p:cNvSpPr/>
          <p:nvPr/>
        </p:nvSpPr>
        <p:spPr>
          <a:xfrm>
            <a:off x="0" y="-22145"/>
            <a:ext cx="12192000" cy="759284"/>
          </a:xfrm>
          <a:prstGeom prst="rect">
            <a:avLst/>
          </a:prstGeom>
          <a:solidFill>
            <a:srgbClr val="000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FE009B6-8063-4BCC-B0E4-E91051CC375C}"/>
              </a:ext>
            </a:extLst>
          </p:cNvPr>
          <p:cNvSpPr txBox="1">
            <a:spLocks/>
          </p:cNvSpPr>
          <p:nvPr/>
        </p:nvSpPr>
        <p:spPr>
          <a:xfrm>
            <a:off x="838200" y="76467"/>
            <a:ext cx="10515600" cy="61408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latin typeface="Century Gothic" panose="020B0502020202020204" pitchFamily="34" charset="0"/>
                <a:cs typeface="Arial" panose="020B0604020202020204" pitchFamily="34" charset="0"/>
              </a:rPr>
              <a:t>Presentation Pointers: The Content</a:t>
            </a:r>
            <a:endParaRPr lang="en-CA" sz="2400" b="1" dirty="0">
              <a:solidFill>
                <a:schemeClr val="bg1"/>
              </a:solidFill>
              <a:latin typeface="Century Gothic" panose="020B0502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269D2836-6718-4A2E-8CD8-D649E4632B55}"/>
              </a:ext>
            </a:extLst>
          </p:cNvPr>
          <p:cNvSpPr txBox="1"/>
          <p:nvPr/>
        </p:nvSpPr>
        <p:spPr>
          <a:xfrm>
            <a:off x="2259961" y="1156204"/>
            <a:ext cx="9522464" cy="1287532"/>
          </a:xfrm>
          <a:prstGeom prst="rect">
            <a:avLst/>
          </a:prstGeom>
          <a:noFill/>
        </p:spPr>
        <p:txBody>
          <a:bodyPr wrap="square" rtlCol="0">
            <a:spAutoFit/>
          </a:bodyPr>
          <a:lstStyle/>
          <a:p>
            <a:pPr>
              <a:lnSpc>
                <a:spcPct val="150000"/>
              </a:lnSpc>
            </a:pPr>
            <a:r>
              <a:rPr lang="en-US" b="1" dirty="0">
                <a:latin typeface="Arial" pitchFamily="34" charset="0"/>
                <a:cs typeface="Arial" pitchFamily="34" charset="0"/>
              </a:rPr>
              <a:t>Know your audience and tailor your talk</a:t>
            </a:r>
          </a:p>
          <a:p>
            <a:pPr marL="742950" lvl="1" indent="-285750">
              <a:lnSpc>
                <a:spcPct val="150000"/>
              </a:lnSpc>
              <a:buFont typeface="Courier New" panose="02070309020205020404" pitchFamily="49" charset="0"/>
              <a:buChar char="o"/>
            </a:pPr>
            <a:r>
              <a:rPr lang="en-US" dirty="0">
                <a:latin typeface="Arial" pitchFamily="34" charset="0"/>
                <a:cs typeface="Arial" pitchFamily="34" charset="0"/>
              </a:rPr>
              <a:t>Experts in your field or a related field? Undergraduates? Non-scientists? A mix?</a:t>
            </a:r>
          </a:p>
          <a:p>
            <a:pPr marL="742950" lvl="1" indent="-285750">
              <a:lnSpc>
                <a:spcPct val="150000"/>
              </a:lnSpc>
              <a:buFont typeface="Courier New" panose="02070309020205020404" pitchFamily="49" charset="0"/>
              <a:buChar char="o"/>
            </a:pPr>
            <a:r>
              <a:rPr lang="en-US" dirty="0">
                <a:latin typeface="Arial" pitchFamily="34" charset="0"/>
                <a:cs typeface="Arial" pitchFamily="34" charset="0"/>
              </a:rPr>
              <a:t>It’s your job to make the audience feel smart</a:t>
            </a:r>
          </a:p>
        </p:txBody>
      </p:sp>
      <p:pic>
        <p:nvPicPr>
          <p:cNvPr id="16" name="Graphic 15" descr="Left Brain with solid fill">
            <a:extLst>
              <a:ext uri="{FF2B5EF4-FFF2-40B4-BE49-F238E27FC236}">
                <a16:creationId xmlns:a16="http://schemas.microsoft.com/office/drawing/2014/main" id="{28FF7998-30A0-4DF3-AB18-91B90229A3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0" y="1156204"/>
            <a:ext cx="1385190" cy="1385190"/>
          </a:xfrm>
          <a:prstGeom prst="rect">
            <a:avLst/>
          </a:prstGeom>
        </p:spPr>
      </p:pic>
      <p:pic>
        <p:nvPicPr>
          <p:cNvPr id="20" name="Graphic 19" descr="Megaphone1 with solid fill">
            <a:extLst>
              <a:ext uri="{FF2B5EF4-FFF2-40B4-BE49-F238E27FC236}">
                <a16:creationId xmlns:a16="http://schemas.microsoft.com/office/drawing/2014/main" id="{F6EF1156-2BA7-4072-9F73-114CDF7CFB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9125" y="2675212"/>
            <a:ext cx="1385190" cy="1385190"/>
          </a:xfrm>
          <a:prstGeom prst="rect">
            <a:avLst/>
          </a:prstGeom>
        </p:spPr>
      </p:pic>
      <p:pic>
        <p:nvPicPr>
          <p:cNvPr id="25" name="Graphic 24" descr="Dance with solid fill">
            <a:extLst>
              <a:ext uri="{FF2B5EF4-FFF2-40B4-BE49-F238E27FC236}">
                <a16:creationId xmlns:a16="http://schemas.microsoft.com/office/drawing/2014/main" id="{BCE14299-6AB6-4415-AE01-6521B8175B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5800" y="4373594"/>
            <a:ext cx="1385190" cy="1385190"/>
          </a:xfrm>
          <a:prstGeom prst="rect">
            <a:avLst/>
          </a:prstGeom>
        </p:spPr>
      </p:pic>
      <p:sp>
        <p:nvSpPr>
          <p:cNvPr id="27" name="TextBox 26">
            <a:extLst>
              <a:ext uri="{FF2B5EF4-FFF2-40B4-BE49-F238E27FC236}">
                <a16:creationId xmlns:a16="http://schemas.microsoft.com/office/drawing/2014/main" id="{5BFFFBAB-5D9D-4741-957F-A0E54E768642}"/>
              </a:ext>
            </a:extLst>
          </p:cNvPr>
          <p:cNvSpPr txBox="1"/>
          <p:nvPr/>
        </p:nvSpPr>
        <p:spPr>
          <a:xfrm>
            <a:off x="2259960" y="2751041"/>
            <a:ext cx="8879526" cy="1287532"/>
          </a:xfrm>
          <a:prstGeom prst="rect">
            <a:avLst/>
          </a:prstGeom>
          <a:noFill/>
        </p:spPr>
        <p:txBody>
          <a:bodyPr wrap="square">
            <a:spAutoFit/>
          </a:bodyPr>
          <a:lstStyle/>
          <a:p>
            <a:pPr>
              <a:lnSpc>
                <a:spcPct val="150000"/>
              </a:lnSpc>
            </a:pPr>
            <a:r>
              <a:rPr lang="en-US" b="1" dirty="0">
                <a:latin typeface="Arial" pitchFamily="34" charset="0"/>
                <a:cs typeface="Arial" pitchFamily="34" charset="0"/>
              </a:rPr>
              <a:t>Tell audience members up front why they should care</a:t>
            </a:r>
          </a:p>
          <a:p>
            <a:pPr marL="742950" lvl="1" indent="-285750">
              <a:lnSpc>
                <a:spcPct val="150000"/>
              </a:lnSpc>
              <a:buFont typeface="Courier New" panose="02070309020205020404" pitchFamily="49" charset="0"/>
              <a:buChar char="o"/>
            </a:pPr>
            <a:r>
              <a:rPr lang="en-US" dirty="0">
                <a:latin typeface="Arial" pitchFamily="34" charset="0"/>
                <a:cs typeface="Arial" pitchFamily="34" charset="0"/>
              </a:rPr>
              <a:t>What problem will your work solve?</a:t>
            </a:r>
          </a:p>
          <a:p>
            <a:pPr marL="742950" lvl="1" indent="-285750">
              <a:lnSpc>
                <a:spcPct val="150000"/>
              </a:lnSpc>
              <a:buFont typeface="Courier New" panose="02070309020205020404" pitchFamily="49" charset="0"/>
              <a:buChar char="o"/>
            </a:pPr>
            <a:r>
              <a:rPr lang="en-US" dirty="0">
                <a:latin typeface="Arial" pitchFamily="34" charset="0"/>
                <a:cs typeface="Arial" pitchFamily="34" charset="0"/>
              </a:rPr>
              <a:t>Be direct and don’t bury the lead</a:t>
            </a:r>
          </a:p>
        </p:txBody>
      </p:sp>
      <p:sp>
        <p:nvSpPr>
          <p:cNvPr id="29" name="TextBox 28">
            <a:extLst>
              <a:ext uri="{FF2B5EF4-FFF2-40B4-BE49-F238E27FC236}">
                <a16:creationId xmlns:a16="http://schemas.microsoft.com/office/drawing/2014/main" id="{E9C142A7-7F4E-4F93-8D8D-08B481FD3415}"/>
              </a:ext>
            </a:extLst>
          </p:cNvPr>
          <p:cNvSpPr txBox="1"/>
          <p:nvPr/>
        </p:nvSpPr>
        <p:spPr>
          <a:xfrm>
            <a:off x="2259960" y="4345879"/>
            <a:ext cx="9246239" cy="1287532"/>
          </a:xfrm>
          <a:prstGeom prst="rect">
            <a:avLst/>
          </a:prstGeom>
          <a:noFill/>
        </p:spPr>
        <p:txBody>
          <a:bodyPr wrap="square">
            <a:spAutoFit/>
          </a:bodyPr>
          <a:lstStyle/>
          <a:p>
            <a:pPr>
              <a:lnSpc>
                <a:spcPct val="150000"/>
              </a:lnSpc>
            </a:pPr>
            <a:r>
              <a:rPr lang="en-US" b="1" dirty="0">
                <a:latin typeface="Arial" pitchFamily="34" charset="0"/>
                <a:cs typeface="Arial" pitchFamily="34" charset="0"/>
              </a:rPr>
              <a:t>Convey your excitement</a:t>
            </a:r>
          </a:p>
          <a:p>
            <a:pPr marL="742950" lvl="1" indent="-285750">
              <a:lnSpc>
                <a:spcPct val="150000"/>
              </a:lnSpc>
              <a:buFont typeface="Courier New" panose="02070309020205020404" pitchFamily="49" charset="0"/>
              <a:buChar char="o"/>
            </a:pPr>
            <a:r>
              <a:rPr lang="en-US" dirty="0">
                <a:latin typeface="Arial" pitchFamily="34" charset="0"/>
                <a:cs typeface="Arial" pitchFamily="34" charset="0"/>
              </a:rPr>
              <a:t>Maintaining your enthusiasm will keep the audience engaged</a:t>
            </a:r>
          </a:p>
          <a:p>
            <a:pPr marL="742950" lvl="1" indent="-285750">
              <a:lnSpc>
                <a:spcPct val="150000"/>
              </a:lnSpc>
              <a:buFont typeface="Courier New" panose="02070309020205020404" pitchFamily="49" charset="0"/>
              <a:buChar char="o"/>
            </a:pPr>
            <a:r>
              <a:rPr lang="en-US" dirty="0">
                <a:latin typeface="Arial" pitchFamily="34" charset="0"/>
                <a:cs typeface="Arial" pitchFamily="34" charset="0"/>
              </a:rPr>
              <a:t>If relevant, share a brief anecdote, joke, or an “aha!” moment in your project</a:t>
            </a:r>
          </a:p>
        </p:txBody>
      </p:sp>
      <p:sp>
        <p:nvSpPr>
          <p:cNvPr id="12" name="Footer Placeholder 21">
            <a:extLst>
              <a:ext uri="{FF2B5EF4-FFF2-40B4-BE49-F238E27FC236}">
                <a16:creationId xmlns:a16="http://schemas.microsoft.com/office/drawing/2014/main" id="{B1D529EA-044B-48EB-B7F4-EE74AE957E38}"/>
              </a:ext>
            </a:extLst>
          </p:cNvPr>
          <p:cNvSpPr txBox="1">
            <a:spLocks noGrp="1"/>
          </p:cNvSpPr>
          <p:nvPr>
            <p:ph type="ftr" sz="quarter" idx="11"/>
          </p:nvPr>
        </p:nvSpPr>
        <p:spPr>
          <a:xfrm>
            <a:off x="1052512" y="6019559"/>
            <a:ext cx="10086975" cy="523220"/>
          </a:xfrm>
          <a:prstGeom prst="rect">
            <a:avLst/>
          </a:prstGeom>
          <a:noFill/>
        </p:spPr>
        <p:txBody>
          <a:bodyPr wrap="square" rtlCol="0">
            <a:spAutoFit/>
          </a:bodyPr>
          <a:lstStyle/>
          <a:p>
            <a:pPr algn="l"/>
            <a:r>
              <a:rPr lang="en-US" sz="1400" dirty="0">
                <a:latin typeface="Arial" panose="020B0604020202020204" pitchFamily="34" charset="0"/>
                <a:cs typeface="Arial" panose="020B0604020202020204" pitchFamily="34" charset="0"/>
              </a:rPr>
              <a:t>How to give a dynamic scientific presentation: Convey your ideas and enthusiasm – and avoid the pitfalls that put audiences to sleep by Marilynn Larkin: </a:t>
            </a:r>
            <a:r>
              <a:rPr lang="en-US" sz="1400" dirty="0">
                <a:latin typeface="Arial" panose="020B0604020202020204" pitchFamily="34" charset="0"/>
                <a:cs typeface="Arial" panose="020B0604020202020204" pitchFamily="34" charset="0"/>
                <a:hlinkClick r:id="rId9"/>
              </a:rPr>
              <a:t>https://www.elsevier.com/connect/how-to-give-a-dynamic-scientific-presentation</a:t>
            </a:r>
            <a:r>
              <a:rPr lang="en-US" sz="1400" dirty="0">
                <a:latin typeface="Arial" panose="020B0604020202020204" pitchFamily="34" charset="0"/>
                <a:cs typeface="Arial" panose="020B0604020202020204" pitchFamily="34" charset="0"/>
              </a:rPr>
              <a:t> </a:t>
            </a:r>
            <a:endParaRPr lang="en-CA"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222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7"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C497-9CA0-4884-A18F-D61474C2BDB2}"/>
              </a:ext>
            </a:extLst>
          </p:cNvPr>
          <p:cNvSpPr>
            <a:spLocks noGrp="1"/>
          </p:cNvSpPr>
          <p:nvPr>
            <p:ph type="sldNum" sz="quarter" idx="12"/>
          </p:nvPr>
        </p:nvSpPr>
        <p:spPr/>
        <p:txBody>
          <a:bodyPr/>
          <a:lstStyle/>
          <a:p>
            <a:fld id="{F241E30D-5A05-4134-BDCD-47C32F0C30E0}" type="slidenum">
              <a:rPr lang="en-US" smtClean="0"/>
              <a:t>20</a:t>
            </a:fld>
            <a:endParaRPr lang="en-US"/>
          </a:p>
        </p:txBody>
      </p:sp>
      <p:sp>
        <p:nvSpPr>
          <p:cNvPr id="3" name="Rectangle 2">
            <a:extLst>
              <a:ext uri="{FF2B5EF4-FFF2-40B4-BE49-F238E27FC236}">
                <a16:creationId xmlns:a16="http://schemas.microsoft.com/office/drawing/2014/main" id="{E266FDDC-211D-4A4B-B3E6-1C863E4B8380}"/>
              </a:ext>
            </a:extLst>
          </p:cNvPr>
          <p:cNvSpPr/>
          <p:nvPr/>
        </p:nvSpPr>
        <p:spPr>
          <a:xfrm>
            <a:off x="0" y="-26012"/>
            <a:ext cx="12192000" cy="759284"/>
          </a:xfrm>
          <a:prstGeom prst="rect">
            <a:avLst/>
          </a:prstGeom>
          <a:solidFill>
            <a:srgbClr val="000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FE009B6-8063-4BCC-B0E4-E91051CC375C}"/>
              </a:ext>
            </a:extLst>
          </p:cNvPr>
          <p:cNvSpPr txBox="1">
            <a:spLocks/>
          </p:cNvSpPr>
          <p:nvPr/>
        </p:nvSpPr>
        <p:spPr>
          <a:xfrm>
            <a:off x="838200" y="72600"/>
            <a:ext cx="10515600" cy="61408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latin typeface="Century Gothic" panose="020B0502020202020204" pitchFamily="34" charset="0"/>
                <a:cs typeface="Arial" panose="020B0604020202020204" pitchFamily="34" charset="0"/>
              </a:rPr>
              <a:t>ChemDraw Pet Peeves</a:t>
            </a:r>
            <a:endParaRPr lang="en-CA" sz="2400" b="1" dirty="0">
              <a:solidFill>
                <a:schemeClr val="bg1"/>
              </a:solidFill>
              <a:latin typeface="Century Gothic" panose="020B0502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755BDB3-471F-4E55-8234-9D40C1F8191C}"/>
              </a:ext>
            </a:extLst>
          </p:cNvPr>
          <p:cNvSpPr txBox="1"/>
          <p:nvPr/>
        </p:nvSpPr>
        <p:spPr>
          <a:xfrm>
            <a:off x="340041" y="4307268"/>
            <a:ext cx="10242234" cy="456535"/>
          </a:xfrm>
          <a:prstGeom prst="rect">
            <a:avLst/>
          </a:prstGeom>
          <a:noFill/>
        </p:spPr>
        <p:txBody>
          <a:bodyPr wrap="square">
            <a:spAutoFit/>
          </a:bodyPr>
          <a:lstStyle/>
          <a:p>
            <a:pPr>
              <a:lnSpc>
                <a:spcPct val="150000"/>
              </a:lnSpc>
            </a:pPr>
            <a:r>
              <a:rPr lang="en-US" b="1" dirty="0">
                <a:latin typeface="Arial" pitchFamily="34" charset="0"/>
                <a:cs typeface="Arial" pitchFamily="34" charset="0"/>
              </a:rPr>
              <a:t>Using uncommon acronyms without defining them</a:t>
            </a:r>
          </a:p>
        </p:txBody>
      </p:sp>
      <p:sp>
        <p:nvSpPr>
          <p:cNvPr id="7" name="TextBox 6">
            <a:extLst>
              <a:ext uri="{FF2B5EF4-FFF2-40B4-BE49-F238E27FC236}">
                <a16:creationId xmlns:a16="http://schemas.microsoft.com/office/drawing/2014/main" id="{B245727B-0F07-4421-AC74-6B8C6E7E78B2}"/>
              </a:ext>
            </a:extLst>
          </p:cNvPr>
          <p:cNvSpPr txBox="1"/>
          <p:nvPr/>
        </p:nvSpPr>
        <p:spPr>
          <a:xfrm>
            <a:off x="340041" y="906304"/>
            <a:ext cx="9181726" cy="872034"/>
          </a:xfrm>
          <a:prstGeom prst="rect">
            <a:avLst/>
          </a:prstGeom>
          <a:noFill/>
        </p:spPr>
        <p:txBody>
          <a:bodyPr wrap="square">
            <a:spAutoFit/>
          </a:bodyPr>
          <a:lstStyle/>
          <a:p>
            <a:pPr>
              <a:lnSpc>
                <a:spcPct val="150000"/>
              </a:lnSpc>
            </a:pPr>
            <a:r>
              <a:rPr lang="en-US" b="1" dirty="0">
                <a:latin typeface="Arial" pitchFamily="34" charset="0"/>
                <a:cs typeface="Arial" pitchFamily="34" charset="0"/>
              </a:rPr>
              <a:t>Unnecessary reorientation of product relative to reactant</a:t>
            </a:r>
          </a:p>
          <a:p>
            <a:pPr>
              <a:lnSpc>
                <a:spcPct val="150000"/>
              </a:lnSpc>
            </a:pPr>
            <a:r>
              <a:rPr lang="en-US" b="1" dirty="0">
                <a:latin typeface="Arial" pitchFamily="34" charset="0"/>
                <a:cs typeface="Arial" pitchFamily="34" charset="0"/>
              </a:rPr>
              <a:t>e.g., </a:t>
            </a:r>
            <a:r>
              <a:rPr lang="en-US" b="1" dirty="0" err="1">
                <a:latin typeface="Arial" pitchFamily="34" charset="0"/>
                <a:cs typeface="Arial" pitchFamily="34" charset="0"/>
              </a:rPr>
              <a:t>Mitsunobu</a:t>
            </a:r>
            <a:r>
              <a:rPr lang="en-US" b="1" dirty="0">
                <a:latin typeface="Arial" pitchFamily="34" charset="0"/>
                <a:cs typeface="Arial" pitchFamily="34" charset="0"/>
              </a:rPr>
              <a:t> reaction</a:t>
            </a:r>
          </a:p>
        </p:txBody>
      </p:sp>
      <p:pic>
        <p:nvPicPr>
          <p:cNvPr id="12" name="Graphic 11" descr="Close with solid fill">
            <a:extLst>
              <a:ext uri="{FF2B5EF4-FFF2-40B4-BE49-F238E27FC236}">
                <a16:creationId xmlns:a16="http://schemas.microsoft.com/office/drawing/2014/main" id="{D12BC71C-B3E0-451D-83FB-EB8B28D29A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27231" y="3264942"/>
            <a:ext cx="510088" cy="510088"/>
          </a:xfrm>
          <a:prstGeom prst="rect">
            <a:avLst/>
          </a:prstGeom>
        </p:spPr>
      </p:pic>
      <p:pic>
        <p:nvPicPr>
          <p:cNvPr id="13" name="Graphic 12" descr="Checkmark with solid fill">
            <a:extLst>
              <a:ext uri="{FF2B5EF4-FFF2-40B4-BE49-F238E27FC236}">
                <a16:creationId xmlns:a16="http://schemas.microsoft.com/office/drawing/2014/main" id="{2A6556E4-A689-4FEC-B0DB-7FA722DC1DA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14156" y="3245758"/>
            <a:ext cx="510088" cy="510088"/>
          </a:xfrm>
          <a:prstGeom prst="rect">
            <a:avLst/>
          </a:prstGeom>
        </p:spPr>
      </p:pic>
      <p:graphicFrame>
        <p:nvGraphicFramePr>
          <p:cNvPr id="9" name="Object 8">
            <a:extLst>
              <a:ext uri="{FF2B5EF4-FFF2-40B4-BE49-F238E27FC236}">
                <a16:creationId xmlns:a16="http://schemas.microsoft.com/office/drawing/2014/main" id="{C846C37D-001A-401D-9BCB-418385C3D515}"/>
              </a:ext>
            </a:extLst>
          </p:cNvPr>
          <p:cNvGraphicFramePr>
            <a:graphicFrameLocks noChangeAspect="1"/>
          </p:cNvGraphicFramePr>
          <p:nvPr>
            <p:extLst>
              <p:ext uri="{D42A27DB-BD31-4B8C-83A1-F6EECF244321}">
                <p14:modId xmlns:p14="http://schemas.microsoft.com/office/powerpoint/2010/main" val="32670580"/>
              </p:ext>
            </p:extLst>
          </p:nvPr>
        </p:nvGraphicFramePr>
        <p:xfrm>
          <a:off x="4002282" y="4811761"/>
          <a:ext cx="4187435" cy="1679912"/>
        </p:xfrm>
        <a:graphic>
          <a:graphicData uri="http://schemas.openxmlformats.org/presentationml/2006/ole">
            <mc:AlternateContent xmlns:mc="http://schemas.openxmlformats.org/markup-compatibility/2006">
              <mc:Choice xmlns:v="urn:schemas-microsoft-com:vml" Requires="v">
                <p:oleObj spid="_x0000_s53255" name="CS ChemDraw Drawing" r:id="rId8" imgW="3489529" imgH="1399927" progId="ChemDraw.Document.6.0">
                  <p:embed/>
                </p:oleObj>
              </mc:Choice>
              <mc:Fallback>
                <p:oleObj name="CS ChemDraw Drawing" r:id="rId8" imgW="3489529" imgH="1399927" progId="ChemDraw.Document.6.0">
                  <p:embed/>
                  <p:pic>
                    <p:nvPicPr>
                      <p:cNvPr id="9" name="Object 8">
                        <a:extLst>
                          <a:ext uri="{FF2B5EF4-FFF2-40B4-BE49-F238E27FC236}">
                            <a16:creationId xmlns:a16="http://schemas.microsoft.com/office/drawing/2014/main" id="{C846C37D-001A-401D-9BCB-418385C3D515}"/>
                          </a:ext>
                        </a:extLst>
                      </p:cNvPr>
                      <p:cNvPicPr/>
                      <p:nvPr/>
                    </p:nvPicPr>
                    <p:blipFill>
                      <a:blip r:embed="rId9"/>
                      <a:stretch>
                        <a:fillRect/>
                      </a:stretch>
                    </p:blipFill>
                    <p:spPr>
                      <a:xfrm>
                        <a:off x="4002282" y="4811761"/>
                        <a:ext cx="4187435" cy="1679912"/>
                      </a:xfrm>
                      <a:prstGeom prst="rect">
                        <a:avLst/>
                      </a:prstGeom>
                    </p:spPr>
                  </p:pic>
                </p:oleObj>
              </mc:Fallback>
            </mc:AlternateContent>
          </a:graphicData>
        </a:graphic>
      </p:graphicFrame>
      <p:sp>
        <p:nvSpPr>
          <p:cNvPr id="14" name="TextBox 13">
            <a:extLst>
              <a:ext uri="{FF2B5EF4-FFF2-40B4-BE49-F238E27FC236}">
                <a16:creationId xmlns:a16="http://schemas.microsoft.com/office/drawing/2014/main" id="{F71DE3EE-BFBA-4288-B04C-2DA93DED8FB5}"/>
              </a:ext>
            </a:extLst>
          </p:cNvPr>
          <p:cNvSpPr txBox="1"/>
          <p:nvPr/>
        </p:nvSpPr>
        <p:spPr>
          <a:xfrm>
            <a:off x="9457259" y="3770955"/>
            <a:ext cx="2250031" cy="1200329"/>
          </a:xfrm>
          <a:prstGeom prst="rect">
            <a:avLst/>
          </a:prstGeom>
          <a:noFill/>
        </p:spPr>
        <p:txBody>
          <a:bodyPr wrap="square">
            <a:spAutoFit/>
          </a:bodyPr>
          <a:lstStyle/>
          <a:p>
            <a:pPr algn="ctr"/>
            <a:r>
              <a:rPr lang="en-US" dirty="0">
                <a:latin typeface="Arial" pitchFamily="34" charset="0"/>
                <a:cs typeface="Arial" pitchFamily="34" charset="0"/>
              </a:rPr>
              <a:t>Hard to tell if inversion occurred without mental gymnastics</a:t>
            </a:r>
          </a:p>
        </p:txBody>
      </p:sp>
      <p:sp>
        <p:nvSpPr>
          <p:cNvPr id="15" name="TextBox 14">
            <a:extLst>
              <a:ext uri="{FF2B5EF4-FFF2-40B4-BE49-F238E27FC236}">
                <a16:creationId xmlns:a16="http://schemas.microsoft.com/office/drawing/2014/main" id="{4E7B12CC-15B2-4E5B-9578-50520F972FFF}"/>
              </a:ext>
            </a:extLst>
          </p:cNvPr>
          <p:cNvSpPr txBox="1"/>
          <p:nvPr/>
        </p:nvSpPr>
        <p:spPr>
          <a:xfrm>
            <a:off x="6441521" y="3770955"/>
            <a:ext cx="2250031" cy="646331"/>
          </a:xfrm>
          <a:prstGeom prst="rect">
            <a:avLst/>
          </a:prstGeom>
          <a:noFill/>
        </p:spPr>
        <p:txBody>
          <a:bodyPr wrap="square">
            <a:spAutoFit/>
          </a:bodyPr>
          <a:lstStyle/>
          <a:p>
            <a:pPr algn="ctr"/>
            <a:r>
              <a:rPr lang="en-US" dirty="0">
                <a:latin typeface="Arial" pitchFamily="34" charset="0"/>
                <a:cs typeface="Arial" pitchFamily="34" charset="0"/>
              </a:rPr>
              <a:t>Very clear that inversion occurred</a:t>
            </a:r>
          </a:p>
        </p:txBody>
      </p:sp>
      <p:graphicFrame>
        <p:nvGraphicFramePr>
          <p:cNvPr id="10" name="Object 9">
            <a:extLst>
              <a:ext uri="{FF2B5EF4-FFF2-40B4-BE49-F238E27FC236}">
                <a16:creationId xmlns:a16="http://schemas.microsoft.com/office/drawing/2014/main" id="{C3770B97-D399-4D57-8514-A0761CEAF9B8}"/>
              </a:ext>
            </a:extLst>
          </p:cNvPr>
          <p:cNvGraphicFramePr>
            <a:graphicFrameLocks noChangeAspect="1"/>
          </p:cNvGraphicFramePr>
          <p:nvPr>
            <p:extLst>
              <p:ext uri="{D42A27DB-BD31-4B8C-83A1-F6EECF244321}">
                <p14:modId xmlns:p14="http://schemas.microsoft.com/office/powerpoint/2010/main" val="284484963"/>
              </p:ext>
            </p:extLst>
          </p:nvPr>
        </p:nvGraphicFramePr>
        <p:xfrm>
          <a:off x="509996" y="1834702"/>
          <a:ext cx="11172005" cy="1599404"/>
        </p:xfrm>
        <a:graphic>
          <a:graphicData uri="http://schemas.openxmlformats.org/presentationml/2006/ole">
            <mc:AlternateContent xmlns:mc="http://schemas.openxmlformats.org/markup-compatibility/2006">
              <mc:Choice xmlns:v="urn:schemas-microsoft-com:vml" Requires="v">
                <p:oleObj spid="_x0000_s53256" name="CS ChemDraw Drawing" r:id="rId10" imgW="9310004" imgH="1332837" progId="ChemDraw.Document.6.0">
                  <p:embed/>
                </p:oleObj>
              </mc:Choice>
              <mc:Fallback>
                <p:oleObj name="CS ChemDraw Drawing" r:id="rId10" imgW="9310004" imgH="1332837" progId="ChemDraw.Document.6.0">
                  <p:embed/>
                  <p:pic>
                    <p:nvPicPr>
                      <p:cNvPr id="10" name="Object 9">
                        <a:extLst>
                          <a:ext uri="{FF2B5EF4-FFF2-40B4-BE49-F238E27FC236}">
                            <a16:creationId xmlns:a16="http://schemas.microsoft.com/office/drawing/2014/main" id="{C3770B97-D399-4D57-8514-A0761CEAF9B8}"/>
                          </a:ext>
                        </a:extLst>
                      </p:cNvPr>
                      <p:cNvPicPr/>
                      <p:nvPr/>
                    </p:nvPicPr>
                    <p:blipFill>
                      <a:blip r:embed="rId11"/>
                      <a:stretch>
                        <a:fillRect/>
                      </a:stretch>
                    </p:blipFill>
                    <p:spPr>
                      <a:xfrm>
                        <a:off x="509996" y="1834702"/>
                        <a:ext cx="11172005" cy="1599404"/>
                      </a:xfrm>
                      <a:prstGeom prst="rect">
                        <a:avLst/>
                      </a:prstGeom>
                    </p:spPr>
                  </p:pic>
                </p:oleObj>
              </mc:Fallback>
            </mc:AlternateContent>
          </a:graphicData>
        </a:graphic>
      </p:graphicFrame>
    </p:spTree>
    <p:extLst>
      <p:ext uri="{BB962C8B-B14F-4D97-AF65-F5344CB8AC3E}">
        <p14:creationId xmlns:p14="http://schemas.microsoft.com/office/powerpoint/2010/main" val="419576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C497-9CA0-4884-A18F-D61474C2BDB2}"/>
              </a:ext>
            </a:extLst>
          </p:cNvPr>
          <p:cNvSpPr>
            <a:spLocks noGrp="1"/>
          </p:cNvSpPr>
          <p:nvPr>
            <p:ph type="sldNum" sz="quarter" idx="12"/>
          </p:nvPr>
        </p:nvSpPr>
        <p:spPr/>
        <p:txBody>
          <a:bodyPr/>
          <a:lstStyle/>
          <a:p>
            <a:fld id="{F241E30D-5A05-4134-BDCD-47C32F0C30E0}" type="slidenum">
              <a:rPr lang="en-US" smtClean="0"/>
              <a:t>21</a:t>
            </a:fld>
            <a:endParaRPr lang="en-US"/>
          </a:p>
        </p:txBody>
      </p:sp>
      <p:sp>
        <p:nvSpPr>
          <p:cNvPr id="3" name="Rectangle 2">
            <a:extLst>
              <a:ext uri="{FF2B5EF4-FFF2-40B4-BE49-F238E27FC236}">
                <a16:creationId xmlns:a16="http://schemas.microsoft.com/office/drawing/2014/main" id="{E266FDDC-211D-4A4B-B3E6-1C863E4B8380}"/>
              </a:ext>
            </a:extLst>
          </p:cNvPr>
          <p:cNvSpPr/>
          <p:nvPr/>
        </p:nvSpPr>
        <p:spPr>
          <a:xfrm>
            <a:off x="0" y="-26012"/>
            <a:ext cx="12192000" cy="759284"/>
          </a:xfrm>
          <a:prstGeom prst="rect">
            <a:avLst/>
          </a:prstGeom>
          <a:solidFill>
            <a:srgbClr val="000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FE009B6-8063-4BCC-B0E4-E91051CC375C}"/>
              </a:ext>
            </a:extLst>
          </p:cNvPr>
          <p:cNvSpPr txBox="1">
            <a:spLocks/>
          </p:cNvSpPr>
          <p:nvPr/>
        </p:nvSpPr>
        <p:spPr>
          <a:xfrm>
            <a:off x="838200" y="72600"/>
            <a:ext cx="10515600" cy="61408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latin typeface="Century Gothic" panose="020B0502020202020204" pitchFamily="34" charset="0"/>
                <a:cs typeface="Arial" panose="020B0604020202020204" pitchFamily="34" charset="0"/>
              </a:rPr>
              <a:t>ChemDraw Demo: Reaction Mechanisms</a:t>
            </a:r>
            <a:endParaRPr lang="en-CA" sz="2400" b="1" dirty="0">
              <a:solidFill>
                <a:schemeClr val="bg1"/>
              </a:solidFill>
              <a:latin typeface="Century Gothic" panose="020B0502020202020204" pitchFamily="34" charset="0"/>
              <a:cs typeface="Arial" panose="020B0604020202020204" pitchFamily="34" charset="0"/>
            </a:endParaRPr>
          </a:p>
        </p:txBody>
      </p:sp>
      <p:graphicFrame>
        <p:nvGraphicFramePr>
          <p:cNvPr id="8" name="Object 7">
            <a:extLst>
              <a:ext uri="{FF2B5EF4-FFF2-40B4-BE49-F238E27FC236}">
                <a16:creationId xmlns:a16="http://schemas.microsoft.com/office/drawing/2014/main" id="{D6AEE205-AFE3-4B13-B303-14396AE9FAB3}"/>
              </a:ext>
            </a:extLst>
          </p:cNvPr>
          <p:cNvGraphicFramePr>
            <a:graphicFrameLocks noChangeAspect="1"/>
          </p:cNvGraphicFramePr>
          <p:nvPr>
            <p:extLst>
              <p:ext uri="{D42A27DB-BD31-4B8C-83A1-F6EECF244321}">
                <p14:modId xmlns:p14="http://schemas.microsoft.com/office/powerpoint/2010/main" val="2587610640"/>
              </p:ext>
            </p:extLst>
          </p:nvPr>
        </p:nvGraphicFramePr>
        <p:xfrm>
          <a:off x="818343" y="4752033"/>
          <a:ext cx="6271785" cy="1293031"/>
        </p:xfrm>
        <a:graphic>
          <a:graphicData uri="http://schemas.openxmlformats.org/presentationml/2006/ole">
            <mc:AlternateContent xmlns:mc="http://schemas.openxmlformats.org/markup-compatibility/2006">
              <mc:Choice xmlns:v="urn:schemas-microsoft-com:vml" Requires="v">
                <p:oleObj spid="_x0000_s55303" name="CS ChemDraw Drawing" r:id="rId4" imgW="4824450" imgH="994639" progId="ChemDraw.Document.6.0">
                  <p:embed/>
                </p:oleObj>
              </mc:Choice>
              <mc:Fallback>
                <p:oleObj name="CS ChemDraw Drawing" r:id="rId4" imgW="4824450" imgH="994639" progId="ChemDraw.Document.6.0">
                  <p:embed/>
                  <p:pic>
                    <p:nvPicPr>
                      <p:cNvPr id="8" name="Object 7">
                        <a:extLst>
                          <a:ext uri="{FF2B5EF4-FFF2-40B4-BE49-F238E27FC236}">
                            <a16:creationId xmlns:a16="http://schemas.microsoft.com/office/drawing/2014/main" id="{D6AEE205-AFE3-4B13-B303-14396AE9FAB3}"/>
                          </a:ext>
                        </a:extLst>
                      </p:cNvPr>
                      <p:cNvPicPr/>
                      <p:nvPr/>
                    </p:nvPicPr>
                    <p:blipFill>
                      <a:blip r:embed="rId5"/>
                      <a:stretch>
                        <a:fillRect/>
                      </a:stretch>
                    </p:blipFill>
                    <p:spPr>
                      <a:xfrm>
                        <a:off x="818343" y="4752033"/>
                        <a:ext cx="6271785" cy="1293031"/>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662BE5A5-2F6C-45AD-9CC8-B66FFDFE7A19}"/>
              </a:ext>
            </a:extLst>
          </p:cNvPr>
          <p:cNvGraphicFramePr>
            <a:graphicFrameLocks noChangeAspect="1"/>
          </p:cNvGraphicFramePr>
          <p:nvPr>
            <p:extLst>
              <p:ext uri="{D42A27DB-BD31-4B8C-83A1-F6EECF244321}">
                <p14:modId xmlns:p14="http://schemas.microsoft.com/office/powerpoint/2010/main" val="3651108240"/>
              </p:ext>
            </p:extLst>
          </p:nvPr>
        </p:nvGraphicFramePr>
        <p:xfrm>
          <a:off x="838200" y="1740149"/>
          <a:ext cx="6274024" cy="1267091"/>
        </p:xfrm>
        <a:graphic>
          <a:graphicData uri="http://schemas.openxmlformats.org/presentationml/2006/ole">
            <mc:AlternateContent xmlns:mc="http://schemas.openxmlformats.org/markup-compatibility/2006">
              <mc:Choice xmlns:v="urn:schemas-microsoft-com:vml" Requires="v">
                <p:oleObj spid="_x0000_s55304" name="CS ChemDraw Drawing" r:id="rId6" imgW="4826172" imgH="974685" progId="ChemDraw.Document.6.0">
                  <p:embed/>
                </p:oleObj>
              </mc:Choice>
              <mc:Fallback>
                <p:oleObj name="CS ChemDraw Drawing" r:id="rId6" imgW="4826172" imgH="974685" progId="ChemDraw.Document.6.0">
                  <p:embed/>
                  <p:pic>
                    <p:nvPicPr>
                      <p:cNvPr id="9" name="Object 8">
                        <a:extLst>
                          <a:ext uri="{FF2B5EF4-FFF2-40B4-BE49-F238E27FC236}">
                            <a16:creationId xmlns:a16="http://schemas.microsoft.com/office/drawing/2014/main" id="{662BE5A5-2F6C-45AD-9CC8-B66FFDFE7A19}"/>
                          </a:ext>
                        </a:extLst>
                      </p:cNvPr>
                      <p:cNvPicPr/>
                      <p:nvPr/>
                    </p:nvPicPr>
                    <p:blipFill>
                      <a:blip r:embed="rId7"/>
                      <a:stretch>
                        <a:fillRect/>
                      </a:stretch>
                    </p:blipFill>
                    <p:spPr>
                      <a:xfrm>
                        <a:off x="838200" y="1740149"/>
                        <a:ext cx="6274024" cy="1267091"/>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1D42145C-1B2F-42BB-AC64-5932A0F06787}"/>
              </a:ext>
            </a:extLst>
          </p:cNvPr>
          <p:cNvSpPr txBox="1"/>
          <p:nvPr/>
        </p:nvSpPr>
        <p:spPr>
          <a:xfrm>
            <a:off x="340041" y="947559"/>
            <a:ext cx="9181726" cy="456535"/>
          </a:xfrm>
          <a:prstGeom prst="rect">
            <a:avLst/>
          </a:prstGeom>
          <a:noFill/>
        </p:spPr>
        <p:txBody>
          <a:bodyPr wrap="square">
            <a:spAutoFit/>
          </a:bodyPr>
          <a:lstStyle/>
          <a:p>
            <a:pPr>
              <a:lnSpc>
                <a:spcPct val="150000"/>
              </a:lnSpc>
            </a:pPr>
            <a:r>
              <a:rPr lang="en-US" b="1" dirty="0">
                <a:latin typeface="Arial" pitchFamily="34" charset="0"/>
                <a:cs typeface="Arial" pitchFamily="34" charset="0"/>
              </a:rPr>
              <a:t>e.g., Friedel-Crafts Acylation</a:t>
            </a:r>
          </a:p>
        </p:txBody>
      </p:sp>
      <p:sp>
        <p:nvSpPr>
          <p:cNvPr id="11" name="TextBox 10">
            <a:extLst>
              <a:ext uri="{FF2B5EF4-FFF2-40B4-BE49-F238E27FC236}">
                <a16:creationId xmlns:a16="http://schemas.microsoft.com/office/drawing/2014/main" id="{A9A249D3-FA2B-4FA5-9391-D3DE678DD964}"/>
              </a:ext>
            </a:extLst>
          </p:cNvPr>
          <p:cNvSpPr txBox="1"/>
          <p:nvPr/>
        </p:nvSpPr>
        <p:spPr>
          <a:xfrm>
            <a:off x="7612004" y="1736266"/>
            <a:ext cx="3819525"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Do not use default curly arrow in ChemDraw!</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Start with a straight reaction arrow and then modify accordingly</a:t>
            </a:r>
          </a:p>
        </p:txBody>
      </p:sp>
      <p:sp>
        <p:nvSpPr>
          <p:cNvPr id="12" name="Arrow: Down 11">
            <a:extLst>
              <a:ext uri="{FF2B5EF4-FFF2-40B4-BE49-F238E27FC236}">
                <a16:creationId xmlns:a16="http://schemas.microsoft.com/office/drawing/2014/main" id="{E44D7A82-4B62-4726-835C-4907E3EE1B55}"/>
              </a:ext>
            </a:extLst>
          </p:cNvPr>
          <p:cNvSpPr/>
          <p:nvPr/>
        </p:nvSpPr>
        <p:spPr>
          <a:xfrm>
            <a:off x="3975212" y="3169723"/>
            <a:ext cx="159001" cy="136207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5D4286D1-AA84-4529-9A89-E743422649E0}"/>
              </a:ext>
            </a:extLst>
          </p:cNvPr>
          <p:cNvSpPr txBox="1"/>
          <p:nvPr/>
        </p:nvSpPr>
        <p:spPr>
          <a:xfrm>
            <a:off x="7612004" y="5121734"/>
            <a:ext cx="3819525"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Using a different </a:t>
            </a:r>
            <a:r>
              <a:rPr lang="en-US" dirty="0" err="1">
                <a:latin typeface="Arial" panose="020B0604020202020204" pitchFamily="34" charset="0"/>
                <a:cs typeface="Arial" panose="020B0604020202020204" pitchFamily="34" charset="0"/>
              </a:rPr>
              <a:t>colour</a:t>
            </a:r>
            <a:r>
              <a:rPr lang="en-US" dirty="0">
                <a:latin typeface="Arial" panose="020B0604020202020204" pitchFamily="34" charset="0"/>
                <a:cs typeface="Arial" panose="020B0604020202020204" pitchFamily="34" charset="0"/>
              </a:rPr>
              <a:t> for curly arrows can help distinguish them from reaction arrows</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4341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C497-9CA0-4884-A18F-D61474C2BDB2}"/>
              </a:ext>
            </a:extLst>
          </p:cNvPr>
          <p:cNvSpPr>
            <a:spLocks noGrp="1"/>
          </p:cNvSpPr>
          <p:nvPr>
            <p:ph type="sldNum" sz="quarter" idx="12"/>
          </p:nvPr>
        </p:nvSpPr>
        <p:spPr/>
        <p:txBody>
          <a:bodyPr/>
          <a:lstStyle/>
          <a:p>
            <a:fld id="{F241E30D-5A05-4134-BDCD-47C32F0C30E0}" type="slidenum">
              <a:rPr lang="en-US" smtClean="0"/>
              <a:t>22</a:t>
            </a:fld>
            <a:endParaRPr lang="en-US"/>
          </a:p>
        </p:txBody>
      </p:sp>
      <p:sp>
        <p:nvSpPr>
          <p:cNvPr id="3" name="Rectangle 2">
            <a:extLst>
              <a:ext uri="{FF2B5EF4-FFF2-40B4-BE49-F238E27FC236}">
                <a16:creationId xmlns:a16="http://schemas.microsoft.com/office/drawing/2014/main" id="{E266FDDC-211D-4A4B-B3E6-1C863E4B8380}"/>
              </a:ext>
            </a:extLst>
          </p:cNvPr>
          <p:cNvSpPr/>
          <p:nvPr/>
        </p:nvSpPr>
        <p:spPr>
          <a:xfrm>
            <a:off x="0" y="-26012"/>
            <a:ext cx="12192000" cy="759284"/>
          </a:xfrm>
          <a:prstGeom prst="rect">
            <a:avLst/>
          </a:prstGeom>
          <a:solidFill>
            <a:srgbClr val="000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FE009B6-8063-4BCC-B0E4-E91051CC375C}"/>
              </a:ext>
            </a:extLst>
          </p:cNvPr>
          <p:cNvSpPr txBox="1">
            <a:spLocks/>
          </p:cNvSpPr>
          <p:nvPr/>
        </p:nvSpPr>
        <p:spPr>
          <a:xfrm>
            <a:off x="838200" y="72600"/>
            <a:ext cx="10515600" cy="61408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latin typeface="Century Gothic" panose="020B0502020202020204" pitchFamily="34" charset="0"/>
                <a:cs typeface="Arial" panose="020B0604020202020204" pitchFamily="34" charset="0"/>
              </a:rPr>
              <a:t>ChemDraw Demo: Drawing Perfect Catalytic Cycles</a:t>
            </a:r>
            <a:endParaRPr lang="en-CA" sz="2400" b="1" dirty="0">
              <a:solidFill>
                <a:schemeClr val="bg1"/>
              </a:solidFill>
              <a:latin typeface="Century Gothic" panose="020B0502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FD6F368-B19D-4044-A921-1B26102D1F7C}"/>
              </a:ext>
            </a:extLst>
          </p:cNvPr>
          <p:cNvSpPr txBox="1"/>
          <p:nvPr/>
        </p:nvSpPr>
        <p:spPr>
          <a:xfrm>
            <a:off x="340041" y="947559"/>
            <a:ext cx="9181726" cy="456535"/>
          </a:xfrm>
          <a:prstGeom prst="rect">
            <a:avLst/>
          </a:prstGeom>
          <a:noFill/>
        </p:spPr>
        <p:txBody>
          <a:bodyPr wrap="square">
            <a:spAutoFit/>
          </a:bodyPr>
          <a:lstStyle/>
          <a:p>
            <a:pPr>
              <a:lnSpc>
                <a:spcPct val="150000"/>
              </a:lnSpc>
            </a:pPr>
            <a:r>
              <a:rPr lang="en-US" b="1" dirty="0">
                <a:latin typeface="Arial" pitchFamily="34" charset="0"/>
                <a:cs typeface="Arial" pitchFamily="34" charset="0"/>
              </a:rPr>
              <a:t>e.g., Suzuki cross-coupling</a:t>
            </a:r>
          </a:p>
        </p:txBody>
      </p:sp>
      <p:graphicFrame>
        <p:nvGraphicFramePr>
          <p:cNvPr id="7" name="Object 6">
            <a:extLst>
              <a:ext uri="{FF2B5EF4-FFF2-40B4-BE49-F238E27FC236}">
                <a16:creationId xmlns:a16="http://schemas.microsoft.com/office/drawing/2014/main" id="{60565710-033B-42AD-BB21-C8810D065088}"/>
              </a:ext>
            </a:extLst>
          </p:cNvPr>
          <p:cNvGraphicFramePr>
            <a:graphicFrameLocks noChangeAspect="1"/>
          </p:cNvGraphicFramePr>
          <p:nvPr>
            <p:extLst>
              <p:ext uri="{D42A27DB-BD31-4B8C-83A1-F6EECF244321}">
                <p14:modId xmlns:p14="http://schemas.microsoft.com/office/powerpoint/2010/main" val="2066211270"/>
              </p:ext>
            </p:extLst>
          </p:nvPr>
        </p:nvGraphicFramePr>
        <p:xfrm>
          <a:off x="1399475" y="2826079"/>
          <a:ext cx="3659033" cy="3650921"/>
        </p:xfrm>
        <a:graphic>
          <a:graphicData uri="http://schemas.openxmlformats.org/presentationml/2006/ole">
            <mc:AlternateContent xmlns:mc="http://schemas.openxmlformats.org/markup-compatibility/2006">
              <mc:Choice xmlns:v="urn:schemas-microsoft-com:vml" Requires="v">
                <p:oleObj spid="_x0000_s57354" name="CS ChemDraw Drawing" r:id="rId4" imgW="2148409" imgH="2142380" progId="ChemDraw.Document.6.0">
                  <p:embed/>
                </p:oleObj>
              </mc:Choice>
              <mc:Fallback>
                <p:oleObj name="CS ChemDraw Drawing" r:id="rId4" imgW="2148409" imgH="2142380" progId="ChemDraw.Document.6.0">
                  <p:embed/>
                  <p:pic>
                    <p:nvPicPr>
                      <p:cNvPr id="7" name="Object 6">
                        <a:extLst>
                          <a:ext uri="{FF2B5EF4-FFF2-40B4-BE49-F238E27FC236}">
                            <a16:creationId xmlns:a16="http://schemas.microsoft.com/office/drawing/2014/main" id="{60565710-033B-42AD-BB21-C8810D065088}"/>
                          </a:ext>
                        </a:extLst>
                      </p:cNvPr>
                      <p:cNvPicPr/>
                      <p:nvPr/>
                    </p:nvPicPr>
                    <p:blipFill>
                      <a:blip r:embed="rId5"/>
                      <a:stretch>
                        <a:fillRect/>
                      </a:stretch>
                    </p:blipFill>
                    <p:spPr>
                      <a:xfrm>
                        <a:off x="1399475" y="2826079"/>
                        <a:ext cx="3659033" cy="3650921"/>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062D503E-D7FA-4C98-BEB4-6BB764E14831}"/>
              </a:ext>
            </a:extLst>
          </p:cNvPr>
          <p:cNvGraphicFramePr>
            <a:graphicFrameLocks noChangeAspect="1"/>
          </p:cNvGraphicFramePr>
          <p:nvPr>
            <p:extLst>
              <p:ext uri="{D42A27DB-BD31-4B8C-83A1-F6EECF244321}">
                <p14:modId xmlns:p14="http://schemas.microsoft.com/office/powerpoint/2010/main" val="3549310503"/>
              </p:ext>
            </p:extLst>
          </p:nvPr>
        </p:nvGraphicFramePr>
        <p:xfrm>
          <a:off x="5593093" y="3209925"/>
          <a:ext cx="5131683" cy="2978941"/>
        </p:xfrm>
        <a:graphic>
          <a:graphicData uri="http://schemas.openxmlformats.org/presentationml/2006/ole">
            <mc:AlternateContent xmlns:mc="http://schemas.openxmlformats.org/markup-compatibility/2006">
              <mc:Choice xmlns:v="urn:schemas-microsoft-com:vml" Requires="v">
                <p:oleObj spid="_x0000_s57355" name="CS ChemDraw Drawing" r:id="rId6" imgW="3175775" imgH="1843747" progId="ChemDraw.Document.6.0">
                  <p:embed/>
                </p:oleObj>
              </mc:Choice>
              <mc:Fallback>
                <p:oleObj name="CS ChemDraw Drawing" r:id="rId6" imgW="3175775" imgH="1843747" progId="ChemDraw.Document.6.0">
                  <p:embed/>
                  <p:pic>
                    <p:nvPicPr>
                      <p:cNvPr id="8" name="Object 7">
                        <a:extLst>
                          <a:ext uri="{FF2B5EF4-FFF2-40B4-BE49-F238E27FC236}">
                            <a16:creationId xmlns:a16="http://schemas.microsoft.com/office/drawing/2014/main" id="{062D503E-D7FA-4C98-BEB4-6BB764E14831}"/>
                          </a:ext>
                        </a:extLst>
                      </p:cNvPr>
                      <p:cNvPicPr/>
                      <p:nvPr/>
                    </p:nvPicPr>
                    <p:blipFill>
                      <a:blip r:embed="rId7"/>
                      <a:stretch>
                        <a:fillRect/>
                      </a:stretch>
                    </p:blipFill>
                    <p:spPr>
                      <a:xfrm>
                        <a:off x="5593093" y="3209925"/>
                        <a:ext cx="5131683" cy="2978941"/>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FAE1C6AE-E241-4FE4-9B38-A44698701E3B}"/>
              </a:ext>
            </a:extLst>
          </p:cNvPr>
          <p:cNvGraphicFramePr>
            <a:graphicFrameLocks noChangeAspect="1"/>
          </p:cNvGraphicFramePr>
          <p:nvPr>
            <p:extLst>
              <p:ext uri="{D42A27DB-BD31-4B8C-83A1-F6EECF244321}">
                <p14:modId xmlns:p14="http://schemas.microsoft.com/office/powerpoint/2010/main" val="3751969192"/>
              </p:ext>
            </p:extLst>
          </p:nvPr>
        </p:nvGraphicFramePr>
        <p:xfrm>
          <a:off x="3567227" y="1307319"/>
          <a:ext cx="5057545" cy="865003"/>
        </p:xfrm>
        <a:graphic>
          <a:graphicData uri="http://schemas.openxmlformats.org/presentationml/2006/ole">
            <mc:AlternateContent xmlns:mc="http://schemas.openxmlformats.org/markup-compatibility/2006">
              <mc:Choice xmlns:v="urn:schemas-microsoft-com:vml" Requires="v">
                <p:oleObj spid="_x0000_s57356" name="CS ChemDraw Drawing" r:id="rId8" imgW="3890419" imgH="665387" progId="ChemDraw.Document.6.0">
                  <p:embed/>
                </p:oleObj>
              </mc:Choice>
              <mc:Fallback>
                <p:oleObj name="CS ChemDraw Drawing" r:id="rId8" imgW="3890419" imgH="665387" progId="ChemDraw.Document.6.0">
                  <p:embed/>
                  <p:pic>
                    <p:nvPicPr>
                      <p:cNvPr id="9" name="Object 8">
                        <a:extLst>
                          <a:ext uri="{FF2B5EF4-FFF2-40B4-BE49-F238E27FC236}">
                            <a16:creationId xmlns:a16="http://schemas.microsoft.com/office/drawing/2014/main" id="{FAE1C6AE-E241-4FE4-9B38-A44698701E3B}"/>
                          </a:ext>
                        </a:extLst>
                      </p:cNvPr>
                      <p:cNvPicPr/>
                      <p:nvPr/>
                    </p:nvPicPr>
                    <p:blipFill>
                      <a:blip r:embed="rId9"/>
                      <a:stretch>
                        <a:fillRect/>
                      </a:stretch>
                    </p:blipFill>
                    <p:spPr>
                      <a:xfrm>
                        <a:off x="3567227" y="1307319"/>
                        <a:ext cx="5057545" cy="865003"/>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8E193A06-3DD0-4184-99A4-5107234AD35E}"/>
              </a:ext>
            </a:extLst>
          </p:cNvPr>
          <p:cNvSpPr txBox="1"/>
          <p:nvPr/>
        </p:nvSpPr>
        <p:spPr>
          <a:xfrm>
            <a:off x="498632" y="2221067"/>
            <a:ext cx="9181726" cy="456535"/>
          </a:xfrm>
          <a:prstGeom prst="rect">
            <a:avLst/>
          </a:prstGeom>
          <a:noFill/>
        </p:spPr>
        <p:txBody>
          <a:bodyPr wrap="square">
            <a:spAutoFit/>
          </a:bodyPr>
          <a:lstStyle/>
          <a:p>
            <a:pPr>
              <a:lnSpc>
                <a:spcPct val="150000"/>
              </a:lnSpc>
            </a:pPr>
            <a:r>
              <a:rPr lang="en-US" b="1" dirty="0">
                <a:latin typeface="Arial" pitchFamily="34" charset="0"/>
                <a:cs typeface="Arial" pitchFamily="34" charset="0"/>
              </a:rPr>
              <a:t>Step 1. </a:t>
            </a:r>
            <a:r>
              <a:rPr lang="en-US" dirty="0">
                <a:latin typeface="Arial" pitchFamily="34" charset="0"/>
                <a:cs typeface="Arial" pitchFamily="34" charset="0"/>
              </a:rPr>
              <a:t>Start with a circular or oval arrow, which will set template for your catalytic cycle</a:t>
            </a:r>
            <a:endParaRPr lang="en-US" b="1" dirty="0">
              <a:latin typeface="Arial" pitchFamily="34" charset="0"/>
              <a:cs typeface="Arial" pitchFamily="34" charset="0"/>
            </a:endParaRPr>
          </a:p>
        </p:txBody>
      </p:sp>
    </p:spTree>
    <p:extLst>
      <p:ext uri="{BB962C8B-B14F-4D97-AF65-F5344CB8AC3E}">
        <p14:creationId xmlns:p14="http://schemas.microsoft.com/office/powerpoint/2010/main" val="1799675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C497-9CA0-4884-A18F-D61474C2BDB2}"/>
              </a:ext>
            </a:extLst>
          </p:cNvPr>
          <p:cNvSpPr>
            <a:spLocks noGrp="1"/>
          </p:cNvSpPr>
          <p:nvPr>
            <p:ph type="sldNum" sz="quarter" idx="12"/>
          </p:nvPr>
        </p:nvSpPr>
        <p:spPr/>
        <p:txBody>
          <a:bodyPr/>
          <a:lstStyle/>
          <a:p>
            <a:fld id="{F241E30D-5A05-4134-BDCD-47C32F0C30E0}" type="slidenum">
              <a:rPr lang="en-US" smtClean="0"/>
              <a:t>23</a:t>
            </a:fld>
            <a:endParaRPr lang="en-US"/>
          </a:p>
        </p:txBody>
      </p:sp>
      <p:sp>
        <p:nvSpPr>
          <p:cNvPr id="3" name="Rectangle 2">
            <a:extLst>
              <a:ext uri="{FF2B5EF4-FFF2-40B4-BE49-F238E27FC236}">
                <a16:creationId xmlns:a16="http://schemas.microsoft.com/office/drawing/2014/main" id="{E266FDDC-211D-4A4B-B3E6-1C863E4B8380}"/>
              </a:ext>
            </a:extLst>
          </p:cNvPr>
          <p:cNvSpPr/>
          <p:nvPr/>
        </p:nvSpPr>
        <p:spPr>
          <a:xfrm>
            <a:off x="0" y="-26012"/>
            <a:ext cx="12192000" cy="759284"/>
          </a:xfrm>
          <a:prstGeom prst="rect">
            <a:avLst/>
          </a:prstGeom>
          <a:solidFill>
            <a:srgbClr val="000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FE009B6-8063-4BCC-B0E4-E91051CC375C}"/>
              </a:ext>
            </a:extLst>
          </p:cNvPr>
          <p:cNvSpPr txBox="1">
            <a:spLocks/>
          </p:cNvSpPr>
          <p:nvPr/>
        </p:nvSpPr>
        <p:spPr>
          <a:xfrm>
            <a:off x="838200" y="72600"/>
            <a:ext cx="10515600" cy="61408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latin typeface="Century Gothic" panose="020B0502020202020204" pitchFamily="34" charset="0"/>
                <a:cs typeface="Arial" panose="020B0604020202020204" pitchFamily="34" charset="0"/>
              </a:rPr>
              <a:t>ChemDraw Demo: Drawing Perfect Catalytic Cycles</a:t>
            </a:r>
            <a:endParaRPr lang="en-CA" sz="2400" b="1" dirty="0">
              <a:solidFill>
                <a:schemeClr val="bg1"/>
              </a:solidFill>
              <a:latin typeface="Century Gothic" panose="020B0502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551F570-7C43-474E-B37F-1B55057C3930}"/>
              </a:ext>
            </a:extLst>
          </p:cNvPr>
          <p:cNvSpPr txBox="1"/>
          <p:nvPr/>
        </p:nvSpPr>
        <p:spPr>
          <a:xfrm>
            <a:off x="498632" y="1094873"/>
            <a:ext cx="11194734" cy="646331"/>
          </a:xfrm>
          <a:prstGeom prst="rect">
            <a:avLst/>
          </a:prstGeom>
          <a:noFill/>
        </p:spPr>
        <p:txBody>
          <a:bodyPr wrap="square">
            <a:spAutoFit/>
          </a:bodyPr>
          <a:lstStyle/>
          <a:p>
            <a:r>
              <a:rPr lang="en-US" b="1" dirty="0">
                <a:latin typeface="Arial" pitchFamily="34" charset="0"/>
                <a:cs typeface="Arial" pitchFamily="34" charset="0"/>
              </a:rPr>
              <a:t>Step 2. </a:t>
            </a:r>
            <a:r>
              <a:rPr lang="en-US" dirty="0">
                <a:latin typeface="Arial" pitchFamily="34" charset="0"/>
                <a:cs typeface="Arial" pitchFamily="34" charset="0"/>
              </a:rPr>
              <a:t>Place all catalytic intermediates on the template and paste it into PowerPoint to check scale. If necessary, increase or decrease the size of the catalytic cycle so that it scales nicely with the slide. </a:t>
            </a:r>
            <a:endParaRPr lang="en-US" b="1" dirty="0">
              <a:latin typeface="Arial" pitchFamily="34" charset="0"/>
              <a:cs typeface="Arial" pitchFamily="34" charset="0"/>
            </a:endParaRPr>
          </a:p>
        </p:txBody>
      </p:sp>
      <p:graphicFrame>
        <p:nvGraphicFramePr>
          <p:cNvPr id="12" name="Object 11">
            <a:extLst>
              <a:ext uri="{FF2B5EF4-FFF2-40B4-BE49-F238E27FC236}">
                <a16:creationId xmlns:a16="http://schemas.microsoft.com/office/drawing/2014/main" id="{C961CC07-46B2-4250-B27D-A6D3C7ED1210}"/>
              </a:ext>
            </a:extLst>
          </p:cNvPr>
          <p:cNvGraphicFramePr>
            <a:graphicFrameLocks noChangeAspect="1"/>
          </p:cNvGraphicFramePr>
          <p:nvPr>
            <p:extLst>
              <p:ext uri="{D42A27DB-BD31-4B8C-83A1-F6EECF244321}">
                <p14:modId xmlns:p14="http://schemas.microsoft.com/office/powerpoint/2010/main" val="1339045431"/>
              </p:ext>
            </p:extLst>
          </p:nvPr>
        </p:nvGraphicFramePr>
        <p:xfrm>
          <a:off x="3956527" y="2102805"/>
          <a:ext cx="4278945" cy="3791431"/>
        </p:xfrm>
        <a:graphic>
          <a:graphicData uri="http://schemas.openxmlformats.org/presentationml/2006/ole">
            <mc:AlternateContent xmlns:mc="http://schemas.openxmlformats.org/markup-compatibility/2006">
              <mc:Choice xmlns:v="urn:schemas-microsoft-com:vml" Requires="v">
                <p:oleObj spid="_x0000_s59396" name="CS ChemDraw Drawing" r:id="rId4" imgW="3291496" imgH="2916485" progId="ChemDraw.Document.6.0">
                  <p:embed/>
                </p:oleObj>
              </mc:Choice>
              <mc:Fallback>
                <p:oleObj name="CS ChemDraw Drawing" r:id="rId4" imgW="3291496" imgH="2916485" progId="ChemDraw.Document.6.0">
                  <p:embed/>
                  <p:pic>
                    <p:nvPicPr>
                      <p:cNvPr id="12" name="Object 11">
                        <a:extLst>
                          <a:ext uri="{FF2B5EF4-FFF2-40B4-BE49-F238E27FC236}">
                            <a16:creationId xmlns:a16="http://schemas.microsoft.com/office/drawing/2014/main" id="{C961CC07-46B2-4250-B27D-A6D3C7ED1210}"/>
                          </a:ext>
                        </a:extLst>
                      </p:cNvPr>
                      <p:cNvPicPr/>
                      <p:nvPr/>
                    </p:nvPicPr>
                    <p:blipFill>
                      <a:blip r:embed="rId5"/>
                      <a:stretch>
                        <a:fillRect/>
                      </a:stretch>
                    </p:blipFill>
                    <p:spPr>
                      <a:xfrm>
                        <a:off x="3956527" y="2102805"/>
                        <a:ext cx="4278945" cy="3791431"/>
                      </a:xfrm>
                      <a:prstGeom prst="rect">
                        <a:avLst/>
                      </a:prstGeom>
                    </p:spPr>
                  </p:pic>
                </p:oleObj>
              </mc:Fallback>
            </mc:AlternateContent>
          </a:graphicData>
        </a:graphic>
      </p:graphicFrame>
    </p:spTree>
    <p:extLst>
      <p:ext uri="{BB962C8B-B14F-4D97-AF65-F5344CB8AC3E}">
        <p14:creationId xmlns:p14="http://schemas.microsoft.com/office/powerpoint/2010/main" val="2269451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C497-9CA0-4884-A18F-D61474C2BDB2}"/>
              </a:ext>
            </a:extLst>
          </p:cNvPr>
          <p:cNvSpPr>
            <a:spLocks noGrp="1"/>
          </p:cNvSpPr>
          <p:nvPr>
            <p:ph type="sldNum" sz="quarter" idx="12"/>
          </p:nvPr>
        </p:nvSpPr>
        <p:spPr/>
        <p:txBody>
          <a:bodyPr/>
          <a:lstStyle/>
          <a:p>
            <a:fld id="{F241E30D-5A05-4134-BDCD-47C32F0C30E0}" type="slidenum">
              <a:rPr lang="en-US" smtClean="0"/>
              <a:t>24</a:t>
            </a:fld>
            <a:endParaRPr lang="en-US"/>
          </a:p>
        </p:txBody>
      </p:sp>
      <p:sp>
        <p:nvSpPr>
          <p:cNvPr id="3" name="Rectangle 2">
            <a:extLst>
              <a:ext uri="{FF2B5EF4-FFF2-40B4-BE49-F238E27FC236}">
                <a16:creationId xmlns:a16="http://schemas.microsoft.com/office/drawing/2014/main" id="{E266FDDC-211D-4A4B-B3E6-1C863E4B8380}"/>
              </a:ext>
            </a:extLst>
          </p:cNvPr>
          <p:cNvSpPr/>
          <p:nvPr/>
        </p:nvSpPr>
        <p:spPr>
          <a:xfrm>
            <a:off x="0" y="-26012"/>
            <a:ext cx="12192000" cy="759284"/>
          </a:xfrm>
          <a:prstGeom prst="rect">
            <a:avLst/>
          </a:prstGeom>
          <a:solidFill>
            <a:srgbClr val="000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FE009B6-8063-4BCC-B0E4-E91051CC375C}"/>
              </a:ext>
            </a:extLst>
          </p:cNvPr>
          <p:cNvSpPr txBox="1">
            <a:spLocks/>
          </p:cNvSpPr>
          <p:nvPr/>
        </p:nvSpPr>
        <p:spPr>
          <a:xfrm>
            <a:off x="838200" y="72600"/>
            <a:ext cx="10515600" cy="61408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latin typeface="Century Gothic" panose="020B0502020202020204" pitchFamily="34" charset="0"/>
                <a:cs typeface="Arial" panose="020B0604020202020204" pitchFamily="34" charset="0"/>
              </a:rPr>
              <a:t>ChemDraw Demo: Drawing Perfect Catalytic Cycles</a:t>
            </a:r>
            <a:endParaRPr lang="en-CA" sz="2400" b="1" dirty="0">
              <a:solidFill>
                <a:schemeClr val="bg1"/>
              </a:solidFill>
              <a:latin typeface="Century Gothic" panose="020B0502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551F570-7C43-474E-B37F-1B55057C3930}"/>
              </a:ext>
            </a:extLst>
          </p:cNvPr>
          <p:cNvSpPr txBox="1"/>
          <p:nvPr/>
        </p:nvSpPr>
        <p:spPr>
          <a:xfrm>
            <a:off x="498632" y="1132973"/>
            <a:ext cx="11194734" cy="1477328"/>
          </a:xfrm>
          <a:prstGeom prst="rect">
            <a:avLst/>
          </a:prstGeom>
          <a:noFill/>
        </p:spPr>
        <p:txBody>
          <a:bodyPr wrap="square">
            <a:spAutoFit/>
          </a:bodyPr>
          <a:lstStyle/>
          <a:p>
            <a:r>
              <a:rPr lang="en-US" b="1" dirty="0">
                <a:latin typeface="Arial" pitchFamily="34" charset="0"/>
                <a:cs typeface="Arial" pitchFamily="34" charset="0"/>
              </a:rPr>
              <a:t>Step 3. </a:t>
            </a:r>
            <a:r>
              <a:rPr lang="en-US" dirty="0">
                <a:latin typeface="Arial" pitchFamily="34" charset="0"/>
                <a:cs typeface="Arial" pitchFamily="34" charset="0"/>
              </a:rPr>
              <a:t>Convert single circular arrow into multiple arrows using the established template. This is easier to show than to describe, so I’ll do a ChemDraw demo now. You can also watch this </a:t>
            </a:r>
            <a:r>
              <a:rPr lang="en-US" dirty="0">
                <a:latin typeface="Arial" pitchFamily="34" charset="0"/>
                <a:cs typeface="Arial" pitchFamily="34" charset="0"/>
                <a:hlinkClick r:id="rId4"/>
              </a:rPr>
              <a:t>YouTube video </a:t>
            </a:r>
            <a:r>
              <a:rPr lang="en-US" dirty="0">
                <a:latin typeface="Arial" pitchFamily="34" charset="0"/>
                <a:cs typeface="Arial" pitchFamily="34" charset="0"/>
              </a:rPr>
              <a:t>by </a:t>
            </a:r>
            <a:r>
              <a:rPr lang="en-US" dirty="0" err="1">
                <a:latin typeface="Arial" pitchFamily="34" charset="0"/>
                <a:cs typeface="Arial" pitchFamily="34" charset="0"/>
              </a:rPr>
              <a:t>ChemDrawWizard</a:t>
            </a:r>
            <a:r>
              <a:rPr lang="en-US" dirty="0">
                <a:latin typeface="Arial" pitchFamily="34" charset="0"/>
                <a:cs typeface="Arial" pitchFamily="34" charset="0"/>
              </a:rPr>
              <a:t>. </a:t>
            </a:r>
          </a:p>
          <a:p>
            <a:endParaRPr lang="en-US" dirty="0">
              <a:latin typeface="Arial" pitchFamily="34" charset="0"/>
              <a:cs typeface="Arial" pitchFamily="34" charset="0"/>
            </a:endParaRPr>
          </a:p>
          <a:p>
            <a:r>
              <a:rPr lang="en-US" dirty="0">
                <a:latin typeface="Arial" pitchFamily="34" charset="0"/>
                <a:cs typeface="Arial" pitchFamily="34" charset="0"/>
              </a:rPr>
              <a:t>Re-align intermediates if necessary.</a:t>
            </a:r>
            <a:endParaRPr lang="en-US" b="1" dirty="0">
              <a:latin typeface="Arial" pitchFamily="34" charset="0"/>
              <a:cs typeface="Arial" pitchFamily="34" charset="0"/>
            </a:endParaRPr>
          </a:p>
        </p:txBody>
      </p:sp>
      <p:graphicFrame>
        <p:nvGraphicFramePr>
          <p:cNvPr id="7" name="Object 6">
            <a:extLst>
              <a:ext uri="{FF2B5EF4-FFF2-40B4-BE49-F238E27FC236}">
                <a16:creationId xmlns:a16="http://schemas.microsoft.com/office/drawing/2014/main" id="{7B8CF912-935B-4E28-A533-069AF6C52B02}"/>
              </a:ext>
            </a:extLst>
          </p:cNvPr>
          <p:cNvGraphicFramePr>
            <a:graphicFrameLocks noChangeAspect="1"/>
          </p:cNvGraphicFramePr>
          <p:nvPr>
            <p:extLst>
              <p:ext uri="{D42A27DB-BD31-4B8C-83A1-F6EECF244321}">
                <p14:modId xmlns:p14="http://schemas.microsoft.com/office/powerpoint/2010/main" val="1080939752"/>
              </p:ext>
            </p:extLst>
          </p:nvPr>
        </p:nvGraphicFramePr>
        <p:xfrm>
          <a:off x="3953616" y="2485028"/>
          <a:ext cx="4284765" cy="3715843"/>
        </p:xfrm>
        <a:graphic>
          <a:graphicData uri="http://schemas.openxmlformats.org/presentationml/2006/ole">
            <mc:AlternateContent xmlns:mc="http://schemas.openxmlformats.org/markup-compatibility/2006">
              <mc:Choice xmlns:v="urn:schemas-microsoft-com:vml" Requires="v">
                <p:oleObj spid="_x0000_s61444" name="CS ChemDraw Drawing" r:id="rId5" imgW="3295973" imgH="2858341" progId="ChemDraw.Document.6.0">
                  <p:embed/>
                </p:oleObj>
              </mc:Choice>
              <mc:Fallback>
                <p:oleObj name="CS ChemDraw Drawing" r:id="rId5" imgW="3295973" imgH="2858341" progId="ChemDraw.Document.6.0">
                  <p:embed/>
                  <p:pic>
                    <p:nvPicPr>
                      <p:cNvPr id="7" name="Object 6">
                        <a:extLst>
                          <a:ext uri="{FF2B5EF4-FFF2-40B4-BE49-F238E27FC236}">
                            <a16:creationId xmlns:a16="http://schemas.microsoft.com/office/drawing/2014/main" id="{7B8CF912-935B-4E28-A533-069AF6C52B02}"/>
                          </a:ext>
                        </a:extLst>
                      </p:cNvPr>
                      <p:cNvPicPr/>
                      <p:nvPr/>
                    </p:nvPicPr>
                    <p:blipFill>
                      <a:blip r:embed="rId6"/>
                      <a:stretch>
                        <a:fillRect/>
                      </a:stretch>
                    </p:blipFill>
                    <p:spPr>
                      <a:xfrm>
                        <a:off x="3953616" y="2485028"/>
                        <a:ext cx="4284765" cy="3715843"/>
                      </a:xfrm>
                      <a:prstGeom prst="rect">
                        <a:avLst/>
                      </a:prstGeom>
                    </p:spPr>
                  </p:pic>
                </p:oleObj>
              </mc:Fallback>
            </mc:AlternateContent>
          </a:graphicData>
        </a:graphic>
      </p:graphicFrame>
    </p:spTree>
    <p:extLst>
      <p:ext uri="{BB962C8B-B14F-4D97-AF65-F5344CB8AC3E}">
        <p14:creationId xmlns:p14="http://schemas.microsoft.com/office/powerpoint/2010/main" val="1153261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C497-9CA0-4884-A18F-D61474C2BDB2}"/>
              </a:ext>
            </a:extLst>
          </p:cNvPr>
          <p:cNvSpPr>
            <a:spLocks noGrp="1"/>
          </p:cNvSpPr>
          <p:nvPr>
            <p:ph type="sldNum" sz="quarter" idx="12"/>
          </p:nvPr>
        </p:nvSpPr>
        <p:spPr/>
        <p:txBody>
          <a:bodyPr/>
          <a:lstStyle/>
          <a:p>
            <a:fld id="{F241E30D-5A05-4134-BDCD-47C32F0C30E0}" type="slidenum">
              <a:rPr lang="en-US" smtClean="0"/>
              <a:t>25</a:t>
            </a:fld>
            <a:endParaRPr lang="en-US"/>
          </a:p>
        </p:txBody>
      </p:sp>
      <p:sp>
        <p:nvSpPr>
          <p:cNvPr id="3" name="Rectangle 2">
            <a:extLst>
              <a:ext uri="{FF2B5EF4-FFF2-40B4-BE49-F238E27FC236}">
                <a16:creationId xmlns:a16="http://schemas.microsoft.com/office/drawing/2014/main" id="{E266FDDC-211D-4A4B-B3E6-1C863E4B8380}"/>
              </a:ext>
            </a:extLst>
          </p:cNvPr>
          <p:cNvSpPr/>
          <p:nvPr/>
        </p:nvSpPr>
        <p:spPr>
          <a:xfrm>
            <a:off x="0" y="-26012"/>
            <a:ext cx="12192000" cy="759284"/>
          </a:xfrm>
          <a:prstGeom prst="rect">
            <a:avLst/>
          </a:prstGeom>
          <a:solidFill>
            <a:srgbClr val="000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FE009B6-8063-4BCC-B0E4-E91051CC375C}"/>
              </a:ext>
            </a:extLst>
          </p:cNvPr>
          <p:cNvSpPr txBox="1">
            <a:spLocks/>
          </p:cNvSpPr>
          <p:nvPr/>
        </p:nvSpPr>
        <p:spPr>
          <a:xfrm>
            <a:off x="838200" y="72600"/>
            <a:ext cx="10515600" cy="61408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latin typeface="Century Gothic" panose="020B0502020202020204" pitchFamily="34" charset="0"/>
                <a:cs typeface="Arial" panose="020B0604020202020204" pitchFamily="34" charset="0"/>
              </a:rPr>
              <a:t>ChemDraw Demo: Drawing Perfect Catalytic Cycles</a:t>
            </a:r>
            <a:endParaRPr lang="en-CA" sz="2400" b="1" dirty="0">
              <a:solidFill>
                <a:schemeClr val="bg1"/>
              </a:solidFill>
              <a:latin typeface="Century Gothic" panose="020B0502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551F570-7C43-474E-B37F-1B55057C3930}"/>
              </a:ext>
            </a:extLst>
          </p:cNvPr>
          <p:cNvSpPr txBox="1"/>
          <p:nvPr/>
        </p:nvSpPr>
        <p:spPr>
          <a:xfrm>
            <a:off x="498633" y="1141039"/>
            <a:ext cx="11194734" cy="646331"/>
          </a:xfrm>
          <a:prstGeom prst="rect">
            <a:avLst/>
          </a:prstGeom>
          <a:noFill/>
        </p:spPr>
        <p:txBody>
          <a:bodyPr wrap="square">
            <a:spAutoFit/>
          </a:bodyPr>
          <a:lstStyle/>
          <a:p>
            <a:r>
              <a:rPr lang="en-US" b="1" dirty="0">
                <a:latin typeface="Arial" pitchFamily="34" charset="0"/>
                <a:cs typeface="Arial" pitchFamily="34" charset="0"/>
              </a:rPr>
              <a:t>Step 4. </a:t>
            </a:r>
            <a:r>
              <a:rPr lang="en-US" dirty="0">
                <a:latin typeface="Arial" pitchFamily="34" charset="0"/>
                <a:cs typeface="Arial" pitchFamily="34" charset="0"/>
              </a:rPr>
              <a:t>Add reagents coming in and by-products coming out of the catalytic cycle. All arrows have the same curvature. </a:t>
            </a:r>
            <a:endParaRPr lang="en-US" b="1" dirty="0">
              <a:latin typeface="Arial" pitchFamily="34" charset="0"/>
              <a:cs typeface="Arial" pitchFamily="34" charset="0"/>
            </a:endParaRPr>
          </a:p>
        </p:txBody>
      </p:sp>
      <p:graphicFrame>
        <p:nvGraphicFramePr>
          <p:cNvPr id="7" name="Object 6">
            <a:extLst>
              <a:ext uri="{FF2B5EF4-FFF2-40B4-BE49-F238E27FC236}">
                <a16:creationId xmlns:a16="http://schemas.microsoft.com/office/drawing/2014/main" id="{FD5D8D6F-007B-4AD8-9387-944C0C9FDD76}"/>
              </a:ext>
            </a:extLst>
          </p:cNvPr>
          <p:cNvGraphicFramePr>
            <a:graphicFrameLocks noChangeAspect="1"/>
          </p:cNvGraphicFramePr>
          <p:nvPr>
            <p:extLst>
              <p:ext uri="{D42A27DB-BD31-4B8C-83A1-F6EECF244321}">
                <p14:modId xmlns:p14="http://schemas.microsoft.com/office/powerpoint/2010/main" val="3935959267"/>
              </p:ext>
            </p:extLst>
          </p:nvPr>
        </p:nvGraphicFramePr>
        <p:xfrm>
          <a:off x="1421398" y="1946355"/>
          <a:ext cx="7260370" cy="3927845"/>
        </p:xfrm>
        <a:graphic>
          <a:graphicData uri="http://schemas.openxmlformats.org/presentationml/2006/ole">
            <mc:AlternateContent xmlns:mc="http://schemas.openxmlformats.org/markup-compatibility/2006">
              <mc:Choice xmlns:v="urn:schemas-microsoft-com:vml" Requires="v">
                <p:oleObj spid="_x0000_s63492" name="CS ChemDraw Drawing" r:id="rId4" imgW="5584900" imgH="3021419" progId="ChemDraw.Document.6.0">
                  <p:embed/>
                </p:oleObj>
              </mc:Choice>
              <mc:Fallback>
                <p:oleObj name="CS ChemDraw Drawing" r:id="rId4" imgW="5584900" imgH="3021419" progId="ChemDraw.Document.6.0">
                  <p:embed/>
                  <p:pic>
                    <p:nvPicPr>
                      <p:cNvPr id="7" name="Object 6">
                        <a:extLst>
                          <a:ext uri="{FF2B5EF4-FFF2-40B4-BE49-F238E27FC236}">
                            <a16:creationId xmlns:a16="http://schemas.microsoft.com/office/drawing/2014/main" id="{FD5D8D6F-007B-4AD8-9387-944C0C9FDD76}"/>
                          </a:ext>
                        </a:extLst>
                      </p:cNvPr>
                      <p:cNvPicPr/>
                      <p:nvPr/>
                    </p:nvPicPr>
                    <p:blipFill>
                      <a:blip r:embed="rId5"/>
                      <a:stretch>
                        <a:fillRect/>
                      </a:stretch>
                    </p:blipFill>
                    <p:spPr>
                      <a:xfrm>
                        <a:off x="1421398" y="1946355"/>
                        <a:ext cx="7260370" cy="3927845"/>
                      </a:xfrm>
                      <a:prstGeom prst="rect">
                        <a:avLst/>
                      </a:prstGeom>
                    </p:spPr>
                  </p:pic>
                </p:oleObj>
              </mc:Fallback>
            </mc:AlternateContent>
          </a:graphicData>
        </a:graphic>
      </p:graphicFrame>
    </p:spTree>
    <p:extLst>
      <p:ext uri="{BB962C8B-B14F-4D97-AF65-F5344CB8AC3E}">
        <p14:creationId xmlns:p14="http://schemas.microsoft.com/office/powerpoint/2010/main" val="1905594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C497-9CA0-4884-A18F-D61474C2BDB2}"/>
              </a:ext>
            </a:extLst>
          </p:cNvPr>
          <p:cNvSpPr>
            <a:spLocks noGrp="1"/>
          </p:cNvSpPr>
          <p:nvPr>
            <p:ph type="sldNum" sz="quarter" idx="12"/>
          </p:nvPr>
        </p:nvSpPr>
        <p:spPr/>
        <p:txBody>
          <a:bodyPr/>
          <a:lstStyle/>
          <a:p>
            <a:fld id="{F241E30D-5A05-4134-BDCD-47C32F0C30E0}" type="slidenum">
              <a:rPr lang="en-US" smtClean="0"/>
              <a:t>26</a:t>
            </a:fld>
            <a:endParaRPr lang="en-US"/>
          </a:p>
        </p:txBody>
      </p:sp>
      <p:sp>
        <p:nvSpPr>
          <p:cNvPr id="3" name="Rectangle 2">
            <a:extLst>
              <a:ext uri="{FF2B5EF4-FFF2-40B4-BE49-F238E27FC236}">
                <a16:creationId xmlns:a16="http://schemas.microsoft.com/office/drawing/2014/main" id="{E266FDDC-211D-4A4B-B3E6-1C863E4B8380}"/>
              </a:ext>
            </a:extLst>
          </p:cNvPr>
          <p:cNvSpPr/>
          <p:nvPr/>
        </p:nvSpPr>
        <p:spPr>
          <a:xfrm>
            <a:off x="0" y="-26012"/>
            <a:ext cx="12192000" cy="759284"/>
          </a:xfrm>
          <a:prstGeom prst="rect">
            <a:avLst/>
          </a:prstGeom>
          <a:solidFill>
            <a:srgbClr val="000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FE009B6-8063-4BCC-B0E4-E91051CC375C}"/>
              </a:ext>
            </a:extLst>
          </p:cNvPr>
          <p:cNvSpPr txBox="1">
            <a:spLocks/>
          </p:cNvSpPr>
          <p:nvPr/>
        </p:nvSpPr>
        <p:spPr>
          <a:xfrm>
            <a:off x="838200" y="72600"/>
            <a:ext cx="10515600" cy="61408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latin typeface="Century Gothic" panose="020B0502020202020204" pitchFamily="34" charset="0"/>
                <a:cs typeface="Arial" panose="020B0604020202020204" pitchFamily="34" charset="0"/>
              </a:rPr>
              <a:t>Summary</a:t>
            </a:r>
            <a:endParaRPr lang="en-CA" sz="2400" b="1" dirty="0">
              <a:solidFill>
                <a:schemeClr val="bg1"/>
              </a:solidFill>
              <a:latin typeface="Century Gothic" panose="020B0502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551F570-7C43-474E-B37F-1B55057C3930}"/>
              </a:ext>
            </a:extLst>
          </p:cNvPr>
          <p:cNvSpPr txBox="1"/>
          <p:nvPr/>
        </p:nvSpPr>
        <p:spPr>
          <a:xfrm>
            <a:off x="498633" y="935798"/>
            <a:ext cx="11194734" cy="2222403"/>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dirty="0">
                <a:latin typeface="Arial" pitchFamily="34" charset="0"/>
                <a:cs typeface="Arial" pitchFamily="34" charset="0"/>
              </a:rPr>
              <a:t>Giving effective and engaging presentations takes a lot of practice</a:t>
            </a:r>
          </a:p>
          <a:p>
            <a:pPr marL="285750" indent="-285750">
              <a:lnSpc>
                <a:spcPct val="200000"/>
              </a:lnSpc>
              <a:buFont typeface="Arial" panose="020B0604020202020204" pitchFamily="34" charset="0"/>
              <a:buChar char="■"/>
            </a:pPr>
            <a:r>
              <a:rPr lang="en-US" dirty="0">
                <a:latin typeface="Arial" pitchFamily="34" charset="0"/>
                <a:cs typeface="Arial" pitchFamily="34" charset="0"/>
              </a:rPr>
              <a:t>Make sure that your visuals aids emphasize (as opposed to detract from) the quality of your work</a:t>
            </a:r>
          </a:p>
          <a:p>
            <a:pPr marL="285750" indent="-285750">
              <a:lnSpc>
                <a:spcPct val="200000"/>
              </a:lnSpc>
              <a:buFont typeface="Arial" panose="020B0604020202020204" pitchFamily="34" charset="0"/>
              <a:buChar char="■"/>
            </a:pPr>
            <a:r>
              <a:rPr lang="en-US" dirty="0">
                <a:latin typeface="Arial" pitchFamily="34" charset="0"/>
                <a:cs typeface="Arial" pitchFamily="34" charset="0"/>
              </a:rPr>
              <a:t>There is always room for improvement</a:t>
            </a:r>
          </a:p>
          <a:p>
            <a:pPr marL="285750" indent="-285750">
              <a:lnSpc>
                <a:spcPct val="200000"/>
              </a:lnSpc>
              <a:buFont typeface="Arial" panose="020B0604020202020204" pitchFamily="34" charset="0"/>
              <a:buChar char="■"/>
            </a:pPr>
            <a:r>
              <a:rPr lang="en-US" dirty="0">
                <a:latin typeface="Arial" pitchFamily="34" charset="0"/>
                <a:cs typeface="Arial" pitchFamily="34" charset="0"/>
              </a:rPr>
              <a:t>Strong oral communication skills are highly desired by future employers</a:t>
            </a:r>
          </a:p>
        </p:txBody>
      </p:sp>
      <p:pic>
        <p:nvPicPr>
          <p:cNvPr id="4098" name="Picture 2">
            <a:extLst>
              <a:ext uri="{FF2B5EF4-FFF2-40B4-BE49-F238E27FC236}">
                <a16:creationId xmlns:a16="http://schemas.microsoft.com/office/drawing/2014/main" id="{31C4B480-CB6D-4163-A8F6-EF311E1793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1192" y="3360727"/>
            <a:ext cx="6849616" cy="3268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708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C497-9CA0-4884-A18F-D61474C2BDB2}"/>
              </a:ext>
            </a:extLst>
          </p:cNvPr>
          <p:cNvSpPr>
            <a:spLocks noGrp="1"/>
          </p:cNvSpPr>
          <p:nvPr>
            <p:ph type="sldNum" sz="quarter" idx="12"/>
          </p:nvPr>
        </p:nvSpPr>
        <p:spPr>
          <a:xfrm>
            <a:off x="8610600" y="6360217"/>
            <a:ext cx="2743200" cy="365125"/>
          </a:xfrm>
        </p:spPr>
        <p:txBody>
          <a:bodyPr/>
          <a:lstStyle/>
          <a:p>
            <a:fld id="{F241E30D-5A05-4134-BDCD-47C32F0C30E0}" type="slidenum">
              <a:rPr lang="en-US" smtClean="0"/>
              <a:t>3</a:t>
            </a:fld>
            <a:endParaRPr lang="en-US"/>
          </a:p>
        </p:txBody>
      </p:sp>
      <p:sp>
        <p:nvSpPr>
          <p:cNvPr id="3" name="Rectangle 2">
            <a:extLst>
              <a:ext uri="{FF2B5EF4-FFF2-40B4-BE49-F238E27FC236}">
                <a16:creationId xmlns:a16="http://schemas.microsoft.com/office/drawing/2014/main" id="{E266FDDC-211D-4A4B-B3E6-1C863E4B8380}"/>
              </a:ext>
            </a:extLst>
          </p:cNvPr>
          <p:cNvSpPr/>
          <p:nvPr/>
        </p:nvSpPr>
        <p:spPr>
          <a:xfrm>
            <a:off x="0" y="-22145"/>
            <a:ext cx="12192000" cy="759284"/>
          </a:xfrm>
          <a:prstGeom prst="rect">
            <a:avLst/>
          </a:prstGeom>
          <a:solidFill>
            <a:srgbClr val="000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FE009B6-8063-4BCC-B0E4-E91051CC375C}"/>
              </a:ext>
            </a:extLst>
          </p:cNvPr>
          <p:cNvSpPr txBox="1">
            <a:spLocks/>
          </p:cNvSpPr>
          <p:nvPr/>
        </p:nvSpPr>
        <p:spPr>
          <a:xfrm>
            <a:off x="838200" y="76467"/>
            <a:ext cx="10515600" cy="61408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latin typeface="Century Gothic" panose="020B0502020202020204" pitchFamily="34" charset="0"/>
                <a:cs typeface="Arial" panose="020B0604020202020204" pitchFamily="34" charset="0"/>
              </a:rPr>
              <a:t>Presentation Pointers: The Content</a:t>
            </a:r>
            <a:endParaRPr lang="en-CA" sz="2400" b="1" dirty="0">
              <a:solidFill>
                <a:schemeClr val="bg1"/>
              </a:solidFill>
              <a:latin typeface="Century Gothic" panose="020B0502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E41B11F-22E2-4A76-8C11-CB264CC67A70}"/>
              </a:ext>
            </a:extLst>
          </p:cNvPr>
          <p:cNvSpPr txBox="1"/>
          <p:nvPr/>
        </p:nvSpPr>
        <p:spPr>
          <a:xfrm>
            <a:off x="1967700" y="1164591"/>
            <a:ext cx="8938999" cy="2118529"/>
          </a:xfrm>
          <a:prstGeom prst="rect">
            <a:avLst/>
          </a:prstGeom>
          <a:noFill/>
        </p:spPr>
        <p:txBody>
          <a:bodyPr wrap="square" rtlCol="0">
            <a:spAutoFit/>
          </a:bodyPr>
          <a:lstStyle/>
          <a:p>
            <a:pPr>
              <a:lnSpc>
                <a:spcPct val="150000"/>
              </a:lnSpc>
            </a:pPr>
            <a:r>
              <a:rPr lang="en-US" b="1" dirty="0">
                <a:latin typeface="Arial" pitchFamily="34" charset="0"/>
                <a:cs typeface="Arial" pitchFamily="34" charset="0"/>
              </a:rPr>
              <a:t>Tell a story </a:t>
            </a:r>
          </a:p>
          <a:p>
            <a:pPr marL="742950" lvl="1" indent="-285750">
              <a:lnSpc>
                <a:spcPct val="150000"/>
              </a:lnSpc>
              <a:buFont typeface="Courier New" panose="02070309020205020404" pitchFamily="49" charset="0"/>
              <a:buChar char="o"/>
            </a:pPr>
            <a:r>
              <a:rPr lang="en-US" dirty="0">
                <a:latin typeface="Arial" pitchFamily="34" charset="0"/>
                <a:cs typeface="Arial" pitchFamily="34" charset="0"/>
              </a:rPr>
              <a:t>Start with context</a:t>
            </a:r>
          </a:p>
          <a:p>
            <a:pPr marL="742950" lvl="1" indent="-285750">
              <a:lnSpc>
                <a:spcPct val="150000"/>
              </a:lnSpc>
              <a:buFont typeface="Courier New" panose="02070309020205020404" pitchFamily="49" charset="0"/>
              <a:buChar char="o"/>
            </a:pPr>
            <a:r>
              <a:rPr lang="en-US" dirty="0">
                <a:latin typeface="Arial" pitchFamily="34" charset="0"/>
                <a:cs typeface="Arial" pitchFamily="34" charset="0"/>
              </a:rPr>
              <a:t>Frame the problem</a:t>
            </a:r>
          </a:p>
          <a:p>
            <a:pPr marL="742950" lvl="1" indent="-285750">
              <a:lnSpc>
                <a:spcPct val="150000"/>
              </a:lnSpc>
              <a:buFont typeface="Courier New" panose="02070309020205020404" pitchFamily="49" charset="0"/>
              <a:buChar char="o"/>
            </a:pPr>
            <a:r>
              <a:rPr lang="en-US" dirty="0">
                <a:latin typeface="Arial" pitchFamily="34" charset="0"/>
                <a:cs typeface="Arial" pitchFamily="34" charset="0"/>
              </a:rPr>
              <a:t>Provide highlights</a:t>
            </a:r>
          </a:p>
          <a:p>
            <a:pPr marL="742950" lvl="1" indent="-285750">
              <a:lnSpc>
                <a:spcPct val="150000"/>
              </a:lnSpc>
              <a:buFont typeface="Courier New" panose="02070309020205020404" pitchFamily="49" charset="0"/>
              <a:buChar char="o"/>
            </a:pPr>
            <a:r>
              <a:rPr lang="en-US" dirty="0">
                <a:latin typeface="Arial" pitchFamily="34" charset="0"/>
                <a:cs typeface="Arial" pitchFamily="34" charset="0"/>
              </a:rPr>
              <a:t>Conclude by summarizing key points</a:t>
            </a:r>
          </a:p>
        </p:txBody>
      </p:sp>
      <p:pic>
        <p:nvPicPr>
          <p:cNvPr id="6" name="Graphic 5" descr="Storytelling with solid fill">
            <a:extLst>
              <a:ext uri="{FF2B5EF4-FFF2-40B4-BE49-F238E27FC236}">
                <a16:creationId xmlns:a16="http://schemas.microsoft.com/office/drawing/2014/main" id="{1F937A39-29E2-4246-9EB5-75ED526003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2139" y="1667459"/>
            <a:ext cx="1345561" cy="1345561"/>
          </a:xfrm>
          <a:prstGeom prst="rect">
            <a:avLst/>
          </a:prstGeom>
        </p:spPr>
      </p:pic>
      <p:pic>
        <p:nvPicPr>
          <p:cNvPr id="9" name="Graphic 8" descr="Questions outline">
            <a:extLst>
              <a:ext uri="{FF2B5EF4-FFF2-40B4-BE49-F238E27FC236}">
                <a16:creationId xmlns:a16="http://schemas.microsoft.com/office/drawing/2014/main" id="{D085A438-D2C3-4DEA-B4AA-CEF61DE752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2138" y="4049822"/>
            <a:ext cx="1345561" cy="1345561"/>
          </a:xfrm>
          <a:prstGeom prst="rect">
            <a:avLst/>
          </a:prstGeom>
        </p:spPr>
      </p:pic>
      <p:sp>
        <p:nvSpPr>
          <p:cNvPr id="15" name="TextBox 14">
            <a:extLst>
              <a:ext uri="{FF2B5EF4-FFF2-40B4-BE49-F238E27FC236}">
                <a16:creationId xmlns:a16="http://schemas.microsoft.com/office/drawing/2014/main" id="{FF2B2A98-3427-49DF-AA5C-DCF8D219C3EB}"/>
              </a:ext>
            </a:extLst>
          </p:cNvPr>
          <p:cNvSpPr txBox="1"/>
          <p:nvPr/>
        </p:nvSpPr>
        <p:spPr>
          <a:xfrm>
            <a:off x="1967698" y="3574880"/>
            <a:ext cx="4598355" cy="2118529"/>
          </a:xfrm>
          <a:prstGeom prst="rect">
            <a:avLst/>
          </a:prstGeom>
          <a:noFill/>
        </p:spPr>
        <p:txBody>
          <a:bodyPr wrap="square">
            <a:spAutoFit/>
          </a:bodyPr>
          <a:lstStyle/>
          <a:p>
            <a:pPr>
              <a:lnSpc>
                <a:spcPct val="150000"/>
              </a:lnSpc>
            </a:pPr>
            <a:r>
              <a:rPr lang="en-US" b="1" dirty="0">
                <a:latin typeface="Arial" pitchFamily="34" charset="0"/>
                <a:cs typeface="Arial" pitchFamily="34" charset="0"/>
              </a:rPr>
              <a:t>Keep it simple</a:t>
            </a:r>
          </a:p>
          <a:p>
            <a:pPr marL="742950" lvl="1" indent="-285750">
              <a:lnSpc>
                <a:spcPct val="150000"/>
              </a:lnSpc>
              <a:buFont typeface="Courier New" panose="02070309020205020404" pitchFamily="49" charset="0"/>
              <a:buChar char="o"/>
            </a:pPr>
            <a:r>
              <a:rPr lang="en-US" dirty="0">
                <a:latin typeface="Arial" pitchFamily="34" charset="0"/>
                <a:cs typeface="Arial" pitchFamily="34" charset="0"/>
              </a:rPr>
              <a:t>Every field has its jargon and acronyms </a:t>
            </a:r>
          </a:p>
          <a:p>
            <a:pPr marL="742950" lvl="1" indent="-285750">
              <a:lnSpc>
                <a:spcPct val="150000"/>
              </a:lnSpc>
              <a:buFont typeface="Courier New" panose="02070309020205020404" pitchFamily="49" charset="0"/>
              <a:buChar char="o"/>
            </a:pPr>
            <a:r>
              <a:rPr lang="en-US" dirty="0">
                <a:latin typeface="Arial" pitchFamily="34" charset="0"/>
                <a:cs typeface="Arial" pitchFamily="34" charset="0"/>
              </a:rPr>
              <a:t>Consider your audience and define if needed</a:t>
            </a:r>
          </a:p>
        </p:txBody>
      </p:sp>
      <p:sp>
        <p:nvSpPr>
          <p:cNvPr id="16" name="Footer Placeholder 21">
            <a:extLst>
              <a:ext uri="{FF2B5EF4-FFF2-40B4-BE49-F238E27FC236}">
                <a16:creationId xmlns:a16="http://schemas.microsoft.com/office/drawing/2014/main" id="{9B7F7593-8C8A-4C6B-B2AF-A584D90F8AA1}"/>
              </a:ext>
            </a:extLst>
          </p:cNvPr>
          <p:cNvSpPr txBox="1">
            <a:spLocks noGrp="1"/>
          </p:cNvSpPr>
          <p:nvPr>
            <p:ph type="ftr" sz="quarter" idx="11"/>
          </p:nvPr>
        </p:nvSpPr>
        <p:spPr>
          <a:xfrm>
            <a:off x="1052512" y="6019559"/>
            <a:ext cx="10086975" cy="523220"/>
          </a:xfrm>
          <a:prstGeom prst="rect">
            <a:avLst/>
          </a:prstGeom>
          <a:noFill/>
        </p:spPr>
        <p:txBody>
          <a:bodyPr wrap="square" rtlCol="0">
            <a:spAutoFit/>
          </a:bodyPr>
          <a:lstStyle/>
          <a:p>
            <a:pPr algn="l"/>
            <a:r>
              <a:rPr lang="en-US" sz="1400" dirty="0">
                <a:latin typeface="Arial" panose="020B0604020202020204" pitchFamily="34" charset="0"/>
                <a:cs typeface="Arial" panose="020B0604020202020204" pitchFamily="34" charset="0"/>
              </a:rPr>
              <a:t>How to give a dynamic scientific presentation: Convey your ideas and enthusiasm – and avoid the pitfalls that put audiences to sleep by Marilynn Larkin: </a:t>
            </a:r>
            <a:r>
              <a:rPr lang="en-US" sz="1400" dirty="0">
                <a:latin typeface="Arial" panose="020B0604020202020204" pitchFamily="34" charset="0"/>
                <a:cs typeface="Arial" panose="020B0604020202020204" pitchFamily="34" charset="0"/>
                <a:hlinkClick r:id="rId7"/>
              </a:rPr>
              <a:t>https://www.elsevier.com/connect/how-to-give-a-dynamic-scientific-presentation</a:t>
            </a:r>
            <a:r>
              <a:rPr lang="en-US" sz="1400" dirty="0">
                <a:latin typeface="Arial" panose="020B0604020202020204" pitchFamily="34" charset="0"/>
                <a:cs typeface="Arial" panose="020B0604020202020204" pitchFamily="34" charset="0"/>
              </a:rPr>
              <a:t> </a:t>
            </a:r>
            <a:endParaRPr lang="en-CA" sz="1400" dirty="0">
              <a:latin typeface="Arial" panose="020B0604020202020204" pitchFamily="34" charset="0"/>
              <a:cs typeface="Arial" panose="020B0604020202020204" pitchFamily="34" charset="0"/>
            </a:endParaRPr>
          </a:p>
        </p:txBody>
      </p:sp>
      <p:pic>
        <p:nvPicPr>
          <p:cNvPr id="1032" name="Picture 8" descr="Mind the Graph Blog Bad scientific presentation? Make it stop!">
            <a:extLst>
              <a:ext uri="{FF2B5EF4-FFF2-40B4-BE49-F238E27FC236}">
                <a16:creationId xmlns:a16="http://schemas.microsoft.com/office/drawing/2014/main" id="{A3DBF454-D667-404F-9011-EF6BC1BD487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9925" y="1589614"/>
            <a:ext cx="4884392" cy="3132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25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C497-9CA0-4884-A18F-D61474C2BDB2}"/>
              </a:ext>
            </a:extLst>
          </p:cNvPr>
          <p:cNvSpPr>
            <a:spLocks noGrp="1"/>
          </p:cNvSpPr>
          <p:nvPr>
            <p:ph type="sldNum" sz="quarter" idx="12"/>
          </p:nvPr>
        </p:nvSpPr>
        <p:spPr>
          <a:xfrm>
            <a:off x="8610600" y="6360217"/>
            <a:ext cx="2743200" cy="365125"/>
          </a:xfrm>
        </p:spPr>
        <p:txBody>
          <a:bodyPr/>
          <a:lstStyle/>
          <a:p>
            <a:fld id="{F241E30D-5A05-4134-BDCD-47C32F0C30E0}" type="slidenum">
              <a:rPr lang="en-US" smtClean="0"/>
              <a:t>4</a:t>
            </a:fld>
            <a:endParaRPr lang="en-US"/>
          </a:p>
        </p:txBody>
      </p:sp>
      <p:sp>
        <p:nvSpPr>
          <p:cNvPr id="3" name="Rectangle 2">
            <a:extLst>
              <a:ext uri="{FF2B5EF4-FFF2-40B4-BE49-F238E27FC236}">
                <a16:creationId xmlns:a16="http://schemas.microsoft.com/office/drawing/2014/main" id="{E266FDDC-211D-4A4B-B3E6-1C863E4B8380}"/>
              </a:ext>
            </a:extLst>
          </p:cNvPr>
          <p:cNvSpPr/>
          <p:nvPr/>
        </p:nvSpPr>
        <p:spPr>
          <a:xfrm>
            <a:off x="0" y="-22145"/>
            <a:ext cx="12192000" cy="759284"/>
          </a:xfrm>
          <a:prstGeom prst="rect">
            <a:avLst/>
          </a:prstGeom>
          <a:solidFill>
            <a:srgbClr val="000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FE009B6-8063-4BCC-B0E4-E91051CC375C}"/>
              </a:ext>
            </a:extLst>
          </p:cNvPr>
          <p:cNvSpPr txBox="1">
            <a:spLocks/>
          </p:cNvSpPr>
          <p:nvPr/>
        </p:nvSpPr>
        <p:spPr>
          <a:xfrm>
            <a:off x="838200" y="76467"/>
            <a:ext cx="10515600" cy="61408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latin typeface="Century Gothic" panose="020B0502020202020204" pitchFamily="34" charset="0"/>
                <a:cs typeface="Arial" panose="020B0604020202020204" pitchFamily="34" charset="0"/>
              </a:rPr>
              <a:t>Breaking Down a Talk</a:t>
            </a:r>
            <a:endParaRPr lang="en-CA" sz="2400" b="1" dirty="0">
              <a:solidFill>
                <a:schemeClr val="bg1"/>
              </a:solidFill>
              <a:latin typeface="Century Gothic" panose="020B0502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269D2836-6718-4A2E-8CD8-D649E4632B55}"/>
              </a:ext>
            </a:extLst>
          </p:cNvPr>
          <p:cNvSpPr txBox="1"/>
          <p:nvPr/>
        </p:nvSpPr>
        <p:spPr>
          <a:xfrm>
            <a:off x="701971" y="933198"/>
            <a:ext cx="10788059" cy="87203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Arial" pitchFamily="34" charset="0"/>
                <a:cs typeface="Arial" pitchFamily="34" charset="0"/>
              </a:rPr>
              <a:t>In general, length of the seminar (in minutes) = number of slides</a:t>
            </a:r>
          </a:p>
          <a:p>
            <a:pPr marL="285750" indent="-285750">
              <a:lnSpc>
                <a:spcPct val="150000"/>
              </a:lnSpc>
              <a:buFont typeface="Arial" panose="020B0604020202020204" pitchFamily="34" charset="0"/>
              <a:buChar char="■"/>
            </a:pPr>
            <a:r>
              <a:rPr lang="en-US" dirty="0">
                <a:latin typeface="Arial" pitchFamily="34" charset="0"/>
                <a:cs typeface="Arial" pitchFamily="34" charset="0"/>
              </a:rPr>
              <a:t>Always save time for questions</a:t>
            </a:r>
          </a:p>
        </p:txBody>
      </p:sp>
      <p:sp>
        <p:nvSpPr>
          <p:cNvPr id="23" name="TextBox 22">
            <a:extLst>
              <a:ext uri="{FF2B5EF4-FFF2-40B4-BE49-F238E27FC236}">
                <a16:creationId xmlns:a16="http://schemas.microsoft.com/office/drawing/2014/main" id="{01B76358-D220-4AA0-8454-371DFA4999FB}"/>
              </a:ext>
            </a:extLst>
          </p:cNvPr>
          <p:cNvSpPr txBox="1"/>
          <p:nvPr/>
        </p:nvSpPr>
        <p:spPr>
          <a:xfrm>
            <a:off x="701971" y="1836618"/>
            <a:ext cx="10651829"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itchFamily="34" charset="0"/>
                <a:cs typeface="Arial" pitchFamily="34" charset="0"/>
              </a:rPr>
              <a:t>Recommended breakdown: </a:t>
            </a:r>
          </a:p>
        </p:txBody>
      </p:sp>
      <p:sp>
        <p:nvSpPr>
          <p:cNvPr id="18" name="TextBox 17">
            <a:extLst>
              <a:ext uri="{FF2B5EF4-FFF2-40B4-BE49-F238E27FC236}">
                <a16:creationId xmlns:a16="http://schemas.microsoft.com/office/drawing/2014/main" id="{C39C31C1-FE4B-4287-84FD-716367B42231}"/>
              </a:ext>
            </a:extLst>
          </p:cNvPr>
          <p:cNvSpPr txBox="1"/>
          <p:nvPr/>
        </p:nvSpPr>
        <p:spPr>
          <a:xfrm>
            <a:off x="293912" y="5896448"/>
            <a:ext cx="11604173" cy="646331"/>
          </a:xfrm>
          <a:prstGeom prst="rect">
            <a:avLst/>
          </a:prstGeom>
          <a:noFill/>
        </p:spPr>
        <p:txBody>
          <a:bodyPr wrap="square">
            <a:spAutoFit/>
          </a:bodyPr>
          <a:lstStyle/>
          <a:p>
            <a:r>
              <a:rPr lang="en-US" i="1" dirty="0">
                <a:latin typeface="Arial" pitchFamily="34" charset="0"/>
                <a:cs typeface="Arial" pitchFamily="34" charset="0"/>
              </a:rPr>
              <a:t>*If you are presenting to a general audience (e.g., not organic chemists), spend more time on the introduction &amp; background  </a:t>
            </a:r>
          </a:p>
        </p:txBody>
      </p:sp>
      <p:sp>
        <p:nvSpPr>
          <p:cNvPr id="29" name="Rectangle: Rounded Corners 28">
            <a:extLst>
              <a:ext uri="{FF2B5EF4-FFF2-40B4-BE49-F238E27FC236}">
                <a16:creationId xmlns:a16="http://schemas.microsoft.com/office/drawing/2014/main" id="{0D0BAFC2-1386-48BE-BEB4-F8773A90276E}"/>
              </a:ext>
            </a:extLst>
          </p:cNvPr>
          <p:cNvSpPr/>
          <p:nvPr/>
        </p:nvSpPr>
        <p:spPr>
          <a:xfrm>
            <a:off x="981421" y="2405787"/>
            <a:ext cx="6532085" cy="1023213"/>
          </a:xfrm>
          <a:prstGeom prst="roundRect">
            <a:avLst/>
          </a:prstGeom>
          <a:solidFill>
            <a:schemeClr val="bg1"/>
          </a:solidFill>
          <a:ln w="28575">
            <a:solidFill>
              <a:srgbClr val="E399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4B929D31-E9E0-4AA2-A909-4CBF8C053E67}"/>
              </a:ext>
            </a:extLst>
          </p:cNvPr>
          <p:cNvSpPr txBox="1"/>
          <p:nvPr/>
        </p:nvSpPr>
        <p:spPr>
          <a:xfrm>
            <a:off x="1209667" y="2705937"/>
            <a:ext cx="6085798"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Introduction &amp; Background (~20%)*</a:t>
            </a:r>
          </a:p>
        </p:txBody>
      </p:sp>
      <p:sp>
        <p:nvSpPr>
          <p:cNvPr id="28" name="Rectangle: Rounded Corners 27">
            <a:extLst>
              <a:ext uri="{FF2B5EF4-FFF2-40B4-BE49-F238E27FC236}">
                <a16:creationId xmlns:a16="http://schemas.microsoft.com/office/drawing/2014/main" id="{9B2E6419-650A-4E0E-B250-49991FDBDD9B}"/>
              </a:ext>
            </a:extLst>
          </p:cNvPr>
          <p:cNvSpPr/>
          <p:nvPr/>
        </p:nvSpPr>
        <p:spPr>
          <a:xfrm>
            <a:off x="992438" y="3496716"/>
            <a:ext cx="6532085" cy="1023213"/>
          </a:xfrm>
          <a:prstGeom prst="roundRect">
            <a:avLst/>
          </a:prstGeom>
          <a:solidFill>
            <a:schemeClr val="bg1"/>
          </a:solidFill>
          <a:ln w="28575">
            <a:solidFill>
              <a:srgbClr val="000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CF823BEE-E5A9-47C1-8D29-A0A19E36B8DD}"/>
              </a:ext>
            </a:extLst>
          </p:cNvPr>
          <p:cNvSpPr txBox="1"/>
          <p:nvPr/>
        </p:nvSpPr>
        <p:spPr>
          <a:xfrm>
            <a:off x="1205077" y="3805618"/>
            <a:ext cx="6090388" cy="369332"/>
          </a:xfrm>
          <a:prstGeom prst="rect">
            <a:avLst/>
          </a:prstGeom>
          <a:noFill/>
        </p:spPr>
        <p:txBody>
          <a:bodyPr wrap="square" rtlCol="0">
            <a:spAutoFit/>
          </a:bodyPr>
          <a:lstStyle/>
          <a:p>
            <a:pPr lvl="0" algn="l"/>
            <a:r>
              <a:rPr lang="en-US" sz="1800" b="1" dirty="0">
                <a:latin typeface="Arial" panose="020B0604020202020204" pitchFamily="34" charset="0"/>
                <a:cs typeface="Arial" panose="020B0604020202020204" pitchFamily="34" charset="0"/>
              </a:rPr>
              <a:t>Results &amp; Discussion (~70%)*</a:t>
            </a:r>
          </a:p>
        </p:txBody>
      </p:sp>
      <p:sp>
        <p:nvSpPr>
          <p:cNvPr id="10" name="Rectangle: Rounded Corners 9">
            <a:extLst>
              <a:ext uri="{FF2B5EF4-FFF2-40B4-BE49-F238E27FC236}">
                <a16:creationId xmlns:a16="http://schemas.microsoft.com/office/drawing/2014/main" id="{FC5526AA-7041-4AFE-B97D-D73C56851C20}"/>
              </a:ext>
            </a:extLst>
          </p:cNvPr>
          <p:cNvSpPr/>
          <p:nvPr/>
        </p:nvSpPr>
        <p:spPr>
          <a:xfrm>
            <a:off x="992438" y="4575557"/>
            <a:ext cx="6532085" cy="1023213"/>
          </a:xfrm>
          <a:prstGeom prst="roundRect">
            <a:avLst/>
          </a:prstGeom>
          <a:solidFill>
            <a:schemeClr val="bg1"/>
          </a:solidFill>
          <a:ln w="28575">
            <a:solidFill>
              <a:srgbClr val="951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TextBox 21">
            <a:extLst>
              <a:ext uri="{FF2B5EF4-FFF2-40B4-BE49-F238E27FC236}">
                <a16:creationId xmlns:a16="http://schemas.microsoft.com/office/drawing/2014/main" id="{37903267-9DE8-4EFD-B560-AB4DB0B576B1}"/>
              </a:ext>
            </a:extLst>
          </p:cNvPr>
          <p:cNvSpPr txBox="1"/>
          <p:nvPr/>
        </p:nvSpPr>
        <p:spPr>
          <a:xfrm>
            <a:off x="1209667" y="4842169"/>
            <a:ext cx="6314856" cy="369332"/>
          </a:xfrm>
          <a:prstGeom prst="rect">
            <a:avLst/>
          </a:prstGeom>
          <a:noFill/>
        </p:spPr>
        <p:txBody>
          <a:bodyPr wrap="square" rtlCol="0">
            <a:spAutoFit/>
          </a:bodyPr>
          <a:lstStyle/>
          <a:p>
            <a:pPr lvl="0" algn="l"/>
            <a:r>
              <a:rPr lang="en-US" sz="1800" b="1" dirty="0">
                <a:latin typeface="Arial" panose="020B0604020202020204" pitchFamily="34" charset="0"/>
                <a:cs typeface="Arial" panose="020B0604020202020204" pitchFamily="34" charset="0"/>
              </a:rPr>
              <a:t>Conclusions, Future Work &amp; Acknowledgements (10%)</a:t>
            </a:r>
          </a:p>
        </p:txBody>
      </p:sp>
      <p:sp>
        <p:nvSpPr>
          <p:cNvPr id="32" name="TextBox 31">
            <a:extLst>
              <a:ext uri="{FF2B5EF4-FFF2-40B4-BE49-F238E27FC236}">
                <a16:creationId xmlns:a16="http://schemas.microsoft.com/office/drawing/2014/main" id="{26930173-17B3-4B19-8D6F-F900052F2950}"/>
              </a:ext>
            </a:extLst>
          </p:cNvPr>
          <p:cNvSpPr txBox="1"/>
          <p:nvPr/>
        </p:nvSpPr>
        <p:spPr>
          <a:xfrm>
            <a:off x="7741752" y="2618734"/>
            <a:ext cx="3854985" cy="456535"/>
          </a:xfrm>
          <a:prstGeom prst="rect">
            <a:avLst/>
          </a:prstGeom>
          <a:noFill/>
        </p:spPr>
        <p:txBody>
          <a:bodyPr wrap="square">
            <a:spAutoFit/>
          </a:bodyPr>
          <a:lstStyle/>
          <a:p>
            <a:pPr>
              <a:lnSpc>
                <a:spcPct val="150000"/>
              </a:lnSpc>
            </a:pPr>
            <a:r>
              <a:rPr lang="en-US" i="1" dirty="0">
                <a:latin typeface="Arial" panose="020B0604020202020204" pitchFamily="34" charset="0"/>
                <a:cs typeface="Arial" panose="020B0604020202020204" pitchFamily="34" charset="0"/>
              </a:rPr>
              <a:t>Why are you doing this project?</a:t>
            </a:r>
          </a:p>
        </p:txBody>
      </p:sp>
      <p:sp>
        <p:nvSpPr>
          <p:cNvPr id="33" name="TextBox 32">
            <a:extLst>
              <a:ext uri="{FF2B5EF4-FFF2-40B4-BE49-F238E27FC236}">
                <a16:creationId xmlns:a16="http://schemas.microsoft.com/office/drawing/2014/main" id="{1F42325B-C90A-4308-8DDF-DDECBFD94504}"/>
              </a:ext>
            </a:extLst>
          </p:cNvPr>
          <p:cNvSpPr txBox="1"/>
          <p:nvPr/>
        </p:nvSpPr>
        <p:spPr>
          <a:xfrm>
            <a:off x="7741752" y="3660503"/>
            <a:ext cx="3854985" cy="456535"/>
          </a:xfrm>
          <a:prstGeom prst="rect">
            <a:avLst/>
          </a:prstGeom>
          <a:noFill/>
        </p:spPr>
        <p:txBody>
          <a:bodyPr wrap="square">
            <a:spAutoFit/>
          </a:bodyPr>
          <a:lstStyle/>
          <a:p>
            <a:pPr>
              <a:lnSpc>
                <a:spcPct val="150000"/>
              </a:lnSpc>
            </a:pPr>
            <a:r>
              <a:rPr lang="en-US" i="1" dirty="0">
                <a:latin typeface="Arial" panose="020B0604020202020204" pitchFamily="34" charset="0"/>
                <a:cs typeface="Arial" panose="020B0604020202020204" pitchFamily="34" charset="0"/>
              </a:rPr>
              <a:t>How are you doing this project?</a:t>
            </a:r>
          </a:p>
        </p:txBody>
      </p:sp>
      <p:sp>
        <p:nvSpPr>
          <p:cNvPr id="34" name="TextBox 33">
            <a:extLst>
              <a:ext uri="{FF2B5EF4-FFF2-40B4-BE49-F238E27FC236}">
                <a16:creationId xmlns:a16="http://schemas.microsoft.com/office/drawing/2014/main" id="{48E9450D-C252-4618-958F-58E1F114D306}"/>
              </a:ext>
            </a:extLst>
          </p:cNvPr>
          <p:cNvSpPr txBox="1"/>
          <p:nvPr/>
        </p:nvSpPr>
        <p:spPr>
          <a:xfrm>
            <a:off x="7741752" y="4788991"/>
            <a:ext cx="3854985" cy="646331"/>
          </a:xfrm>
          <a:prstGeom prst="rect">
            <a:avLst/>
          </a:prstGeom>
          <a:noFill/>
        </p:spPr>
        <p:txBody>
          <a:bodyPr wrap="square">
            <a:spAutoFit/>
          </a:bodyPr>
          <a:lstStyle/>
          <a:p>
            <a:r>
              <a:rPr lang="en-US" i="1" dirty="0">
                <a:latin typeface="Arial" panose="020B0604020202020204" pitchFamily="34" charset="0"/>
                <a:cs typeface="Arial" panose="020B0604020202020204" pitchFamily="34" charset="0"/>
              </a:rPr>
              <a:t>What are the implications of this project?</a:t>
            </a:r>
          </a:p>
        </p:txBody>
      </p:sp>
    </p:spTree>
    <p:extLst>
      <p:ext uri="{BB962C8B-B14F-4D97-AF65-F5344CB8AC3E}">
        <p14:creationId xmlns:p14="http://schemas.microsoft.com/office/powerpoint/2010/main" val="78135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8" grpId="0"/>
      <p:bldP spid="29" grpId="0" animBg="1"/>
      <p:bldP spid="8" grpId="0"/>
      <p:bldP spid="28" grpId="0" animBg="1"/>
      <p:bldP spid="21" grpId="0"/>
      <p:bldP spid="10" grpId="0" animBg="1"/>
      <p:bldP spid="22" grpId="0"/>
      <p:bldP spid="32" grpId="0"/>
      <p:bldP spid="33"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C497-9CA0-4884-A18F-D61474C2BDB2}"/>
              </a:ext>
            </a:extLst>
          </p:cNvPr>
          <p:cNvSpPr>
            <a:spLocks noGrp="1"/>
          </p:cNvSpPr>
          <p:nvPr>
            <p:ph type="sldNum" sz="quarter" idx="12"/>
          </p:nvPr>
        </p:nvSpPr>
        <p:spPr>
          <a:xfrm>
            <a:off x="8610600" y="6360217"/>
            <a:ext cx="2743200" cy="365125"/>
          </a:xfrm>
        </p:spPr>
        <p:txBody>
          <a:bodyPr/>
          <a:lstStyle/>
          <a:p>
            <a:fld id="{F241E30D-5A05-4134-BDCD-47C32F0C30E0}" type="slidenum">
              <a:rPr lang="en-US" smtClean="0"/>
              <a:pPr/>
              <a:t>5</a:t>
            </a:fld>
            <a:endParaRPr lang="en-US" dirty="0"/>
          </a:p>
        </p:txBody>
      </p:sp>
      <p:sp>
        <p:nvSpPr>
          <p:cNvPr id="3" name="Rectangle 2">
            <a:extLst>
              <a:ext uri="{FF2B5EF4-FFF2-40B4-BE49-F238E27FC236}">
                <a16:creationId xmlns:a16="http://schemas.microsoft.com/office/drawing/2014/main" id="{E266FDDC-211D-4A4B-B3E6-1C863E4B8380}"/>
              </a:ext>
            </a:extLst>
          </p:cNvPr>
          <p:cNvSpPr/>
          <p:nvPr/>
        </p:nvSpPr>
        <p:spPr>
          <a:xfrm>
            <a:off x="0" y="-22145"/>
            <a:ext cx="12192000" cy="759284"/>
          </a:xfrm>
          <a:prstGeom prst="rect">
            <a:avLst/>
          </a:prstGeom>
          <a:solidFill>
            <a:srgbClr val="000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FE009B6-8063-4BCC-B0E4-E91051CC375C}"/>
              </a:ext>
            </a:extLst>
          </p:cNvPr>
          <p:cNvSpPr txBox="1">
            <a:spLocks/>
          </p:cNvSpPr>
          <p:nvPr/>
        </p:nvSpPr>
        <p:spPr>
          <a:xfrm>
            <a:off x="838200" y="76467"/>
            <a:ext cx="10515600" cy="61408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latin typeface="Century Gothic" panose="020B0502020202020204" pitchFamily="34" charset="0"/>
                <a:cs typeface="Arial" panose="020B0604020202020204" pitchFamily="34" charset="0"/>
              </a:rPr>
              <a:t>Priming the Audience</a:t>
            </a:r>
            <a:endParaRPr lang="en-CA" sz="2400" b="1" dirty="0">
              <a:solidFill>
                <a:schemeClr val="bg1"/>
              </a:solidFill>
              <a:latin typeface="Century Gothic" panose="020B0502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3996443-BB74-49F1-BC99-FABDBB06D921}"/>
              </a:ext>
            </a:extLst>
          </p:cNvPr>
          <p:cNvSpPr txBox="1"/>
          <p:nvPr/>
        </p:nvSpPr>
        <p:spPr>
          <a:xfrm>
            <a:off x="482894" y="2876860"/>
            <a:ext cx="5765505" cy="2949525"/>
          </a:xfrm>
          <a:prstGeom prst="rect">
            <a:avLst/>
          </a:prstGeom>
          <a:noFill/>
        </p:spPr>
        <p:txBody>
          <a:bodyPr wrap="square">
            <a:spAutoFit/>
          </a:bodyPr>
          <a:lstStyle/>
          <a:p>
            <a:pPr lvl="1">
              <a:lnSpc>
                <a:spcPct val="150000"/>
              </a:lnSpc>
            </a:pPr>
            <a:r>
              <a:rPr lang="en-US" u="sng" dirty="0">
                <a:latin typeface="Arial" pitchFamily="34" charset="0"/>
                <a:cs typeface="Arial" pitchFamily="34" charset="0"/>
              </a:rPr>
              <a:t>Example outline:</a:t>
            </a:r>
          </a:p>
          <a:p>
            <a:pPr marL="800100" lvl="1" indent="-342900">
              <a:lnSpc>
                <a:spcPct val="150000"/>
              </a:lnSpc>
              <a:buFont typeface="+mj-lt"/>
              <a:buAutoNum type="arabicPeriod"/>
            </a:pPr>
            <a:r>
              <a:rPr lang="en-US" dirty="0">
                <a:latin typeface="Arial" pitchFamily="34" charset="0"/>
                <a:cs typeface="Arial" pitchFamily="34" charset="0"/>
              </a:rPr>
              <a:t>Importance of the field</a:t>
            </a:r>
          </a:p>
          <a:p>
            <a:pPr marL="800100" lvl="1" indent="-342900">
              <a:lnSpc>
                <a:spcPct val="150000"/>
              </a:lnSpc>
              <a:buFont typeface="+mj-lt"/>
              <a:buAutoNum type="arabicPeriod"/>
            </a:pPr>
            <a:r>
              <a:rPr lang="en-US" dirty="0">
                <a:latin typeface="Arial" pitchFamily="34" charset="0"/>
                <a:cs typeface="Arial" pitchFamily="34" charset="0"/>
                <a:sym typeface="Wingdings" panose="05000000000000000000" pitchFamily="2" charset="2"/>
              </a:rPr>
              <a:t>O</a:t>
            </a:r>
            <a:r>
              <a:rPr lang="en-US" dirty="0">
                <a:latin typeface="Arial" pitchFamily="34" charset="0"/>
                <a:cs typeface="Arial" pitchFamily="34" charset="0"/>
              </a:rPr>
              <a:t>verarching project goal</a:t>
            </a:r>
          </a:p>
          <a:p>
            <a:pPr marL="800100" lvl="1" indent="-342900">
              <a:lnSpc>
                <a:spcPct val="150000"/>
              </a:lnSpc>
              <a:buFont typeface="+mj-lt"/>
              <a:buAutoNum type="arabicPeriod"/>
            </a:pPr>
            <a:r>
              <a:rPr lang="en-US" dirty="0">
                <a:latin typeface="Arial" pitchFamily="34" charset="0"/>
                <a:cs typeface="Arial" pitchFamily="34" charset="0"/>
                <a:sym typeface="Wingdings" panose="05000000000000000000" pitchFamily="2" charset="2"/>
              </a:rPr>
              <a:t>Pertinent literature</a:t>
            </a:r>
          </a:p>
          <a:p>
            <a:pPr marL="800100" lvl="1" indent="-342900">
              <a:lnSpc>
                <a:spcPct val="150000"/>
              </a:lnSpc>
              <a:buFont typeface="+mj-lt"/>
              <a:buAutoNum type="arabicPeriod"/>
            </a:pPr>
            <a:r>
              <a:rPr lang="en-US" dirty="0">
                <a:latin typeface="Arial" pitchFamily="34" charset="0"/>
                <a:cs typeface="Arial" pitchFamily="34" charset="0"/>
                <a:sym typeface="Wingdings" panose="05000000000000000000" pitchFamily="2" charset="2"/>
              </a:rPr>
              <a:t>What is the problem you want to solve?</a:t>
            </a:r>
          </a:p>
          <a:p>
            <a:pPr marL="800100" lvl="1" indent="-342900">
              <a:lnSpc>
                <a:spcPct val="150000"/>
              </a:lnSpc>
              <a:buFont typeface="+mj-lt"/>
              <a:buAutoNum type="arabicPeriod"/>
            </a:pPr>
            <a:r>
              <a:rPr lang="en-US" dirty="0">
                <a:latin typeface="Arial" pitchFamily="34" charset="0"/>
                <a:cs typeface="Arial" pitchFamily="34" charset="0"/>
                <a:sym typeface="Wingdings" panose="05000000000000000000" pitchFamily="2" charset="2"/>
              </a:rPr>
              <a:t>How will you solve this problem?</a:t>
            </a:r>
          </a:p>
          <a:p>
            <a:pPr marL="800100" lvl="1" indent="-342900">
              <a:lnSpc>
                <a:spcPct val="150000"/>
              </a:lnSpc>
              <a:buFont typeface="+mj-lt"/>
              <a:buAutoNum type="arabicPeriod"/>
            </a:pPr>
            <a:r>
              <a:rPr lang="en-US" dirty="0">
                <a:latin typeface="Arial" pitchFamily="34" charset="0"/>
                <a:cs typeface="Arial" pitchFamily="34" charset="0"/>
                <a:sym typeface="Wingdings" panose="05000000000000000000" pitchFamily="2" charset="2"/>
              </a:rPr>
              <a:t>What is your hypothesis?</a:t>
            </a:r>
          </a:p>
        </p:txBody>
      </p:sp>
      <p:sp>
        <p:nvSpPr>
          <p:cNvPr id="19" name="TextBox 18">
            <a:extLst>
              <a:ext uri="{FF2B5EF4-FFF2-40B4-BE49-F238E27FC236}">
                <a16:creationId xmlns:a16="http://schemas.microsoft.com/office/drawing/2014/main" id="{1A4E194B-2BB9-4A69-994E-238297CCAB4F}"/>
              </a:ext>
            </a:extLst>
          </p:cNvPr>
          <p:cNvSpPr txBox="1"/>
          <p:nvPr/>
        </p:nvSpPr>
        <p:spPr>
          <a:xfrm>
            <a:off x="1020615" y="1438275"/>
            <a:ext cx="3714750" cy="872034"/>
          </a:xfrm>
          <a:prstGeom prst="rect">
            <a:avLst/>
          </a:prstGeom>
          <a:noFill/>
        </p:spPr>
        <p:txBody>
          <a:bodyPr wrap="square" rtlCol="0">
            <a:spAutoFit/>
          </a:bodyPr>
          <a:lstStyle/>
          <a:p>
            <a:pPr algn="ctr">
              <a:lnSpc>
                <a:spcPct val="150000"/>
              </a:lnSpc>
            </a:pPr>
            <a:r>
              <a:rPr lang="en-US" b="1" dirty="0">
                <a:latin typeface="Arial" panose="020B0604020202020204" pitchFamily="34" charset="0"/>
                <a:cs typeface="Arial" panose="020B0604020202020204" pitchFamily="34" charset="0"/>
              </a:rPr>
              <a:t>Introduction &amp; Background</a:t>
            </a:r>
          </a:p>
          <a:p>
            <a:pPr algn="ctr">
              <a:lnSpc>
                <a:spcPct val="150000"/>
              </a:lnSpc>
            </a:pPr>
            <a:r>
              <a:rPr lang="en-US" dirty="0">
                <a:latin typeface="Arial" panose="020B0604020202020204" pitchFamily="34" charset="0"/>
                <a:cs typeface="Arial" panose="020B0604020202020204" pitchFamily="34" charset="0"/>
              </a:rPr>
              <a:t>Why are you doing this project?</a:t>
            </a:r>
          </a:p>
        </p:txBody>
      </p:sp>
      <p:sp>
        <p:nvSpPr>
          <p:cNvPr id="20" name="Speech Bubble: Rectangle with Corners Rounded 19">
            <a:extLst>
              <a:ext uri="{FF2B5EF4-FFF2-40B4-BE49-F238E27FC236}">
                <a16:creationId xmlns:a16="http://schemas.microsoft.com/office/drawing/2014/main" id="{DF2E2FFA-AE8B-423A-974D-95D92C4EF743}"/>
              </a:ext>
            </a:extLst>
          </p:cNvPr>
          <p:cNvSpPr/>
          <p:nvPr/>
        </p:nvSpPr>
        <p:spPr>
          <a:xfrm>
            <a:off x="838200" y="1132689"/>
            <a:ext cx="4105275" cy="1666875"/>
          </a:xfrm>
          <a:prstGeom prst="wedgeRoundRectCallout">
            <a:avLst>
              <a:gd name="adj1" fmla="val 67798"/>
              <a:gd name="adj2" fmla="val -20928"/>
              <a:gd name="adj3" fmla="val 16667"/>
            </a:avLst>
          </a:prstGeom>
          <a:noFill/>
          <a:ln w="28575">
            <a:solidFill>
              <a:srgbClr val="E399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9FA00C67-AE48-4520-B938-0300398E8138}"/>
              </a:ext>
            </a:extLst>
          </p:cNvPr>
          <p:cNvSpPr txBox="1"/>
          <p:nvPr/>
        </p:nvSpPr>
        <p:spPr>
          <a:xfrm>
            <a:off x="5855368" y="1353738"/>
            <a:ext cx="5133975" cy="872034"/>
          </a:xfrm>
          <a:prstGeom prst="rect">
            <a:avLst/>
          </a:prstGeom>
          <a:noFill/>
        </p:spPr>
        <p:txBody>
          <a:bodyPr wrap="square">
            <a:spAutoFit/>
          </a:bodyPr>
          <a:lstStyle/>
          <a:p>
            <a:pPr>
              <a:lnSpc>
                <a:spcPct val="150000"/>
              </a:lnSpc>
            </a:pPr>
            <a:r>
              <a:rPr lang="en-US" b="1" dirty="0">
                <a:latin typeface="Arial" panose="020B0604020202020204" pitchFamily="34" charset="0"/>
                <a:cs typeface="Arial" panose="020B0604020202020204" pitchFamily="34" charset="0"/>
              </a:rPr>
              <a:t>Provide the necessary context to frame your research question</a:t>
            </a:r>
            <a:endParaRPr lang="en-CA" b="1"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E9EB1C30-0922-464F-8F1D-96F572638D15}"/>
              </a:ext>
            </a:extLst>
          </p:cNvPr>
          <p:cNvSpPr txBox="1"/>
          <p:nvPr/>
        </p:nvSpPr>
        <p:spPr>
          <a:xfrm>
            <a:off x="6522436" y="2799564"/>
            <a:ext cx="5381626" cy="2118529"/>
          </a:xfrm>
          <a:prstGeom prst="rect">
            <a:avLst/>
          </a:prstGeom>
          <a:noFill/>
        </p:spPr>
        <p:txBody>
          <a:bodyPr wrap="square">
            <a:spAutoFit/>
          </a:bodyPr>
          <a:lstStyle/>
          <a:p>
            <a:pPr lvl="1">
              <a:lnSpc>
                <a:spcPct val="150000"/>
              </a:lnSpc>
            </a:pPr>
            <a:r>
              <a:rPr lang="en-US" u="sng" dirty="0">
                <a:latin typeface="Arial" pitchFamily="34" charset="0"/>
                <a:cs typeface="Arial" pitchFamily="34" charset="0"/>
                <a:sym typeface="Wingdings" panose="05000000000000000000" pitchFamily="2" charset="2"/>
              </a:rPr>
              <a:t>Common mistakes:</a:t>
            </a:r>
          </a:p>
          <a:p>
            <a:pPr marL="742950" lvl="1" indent="-285750">
              <a:lnSpc>
                <a:spcPct val="150000"/>
              </a:lnSpc>
              <a:buFont typeface="Arial" panose="020B0604020202020204" pitchFamily="34" charset="0"/>
              <a:buChar char="■"/>
            </a:pPr>
            <a:r>
              <a:rPr lang="en-US" dirty="0">
                <a:latin typeface="Arial" pitchFamily="34" charset="0"/>
                <a:cs typeface="Arial" pitchFamily="34" charset="0"/>
                <a:sym typeface="Wingdings" panose="05000000000000000000" pitchFamily="2" charset="2"/>
              </a:rPr>
              <a:t>Not introducing your project early enough </a:t>
            </a:r>
          </a:p>
          <a:p>
            <a:pPr marL="742950" lvl="1" indent="-285750">
              <a:lnSpc>
                <a:spcPct val="150000"/>
              </a:lnSpc>
              <a:buFont typeface="Arial" panose="020B0604020202020204" pitchFamily="34" charset="0"/>
              <a:buChar char="■"/>
            </a:pPr>
            <a:r>
              <a:rPr lang="en-US" dirty="0">
                <a:latin typeface="Arial" pitchFamily="34" charset="0"/>
                <a:cs typeface="Arial" pitchFamily="34" charset="0"/>
                <a:sym typeface="Wingdings" panose="05000000000000000000" pitchFamily="2" charset="2"/>
              </a:rPr>
              <a:t>Providing too much or too little background</a:t>
            </a:r>
          </a:p>
          <a:p>
            <a:pPr marL="742950" lvl="1" indent="-285750">
              <a:lnSpc>
                <a:spcPct val="150000"/>
              </a:lnSpc>
              <a:buFont typeface="Arial" panose="020B0604020202020204" pitchFamily="34" charset="0"/>
              <a:buChar char="■"/>
            </a:pPr>
            <a:r>
              <a:rPr lang="en-US" dirty="0">
                <a:latin typeface="Arial" pitchFamily="34" charset="0"/>
                <a:cs typeface="Arial" pitchFamily="34" charset="0"/>
                <a:sym typeface="Wingdings" panose="05000000000000000000" pitchFamily="2" charset="2"/>
              </a:rPr>
              <a:t>Not emphasizing how your project fits into (and potentially advances) the field</a:t>
            </a:r>
          </a:p>
        </p:txBody>
      </p:sp>
      <p:sp>
        <p:nvSpPr>
          <p:cNvPr id="31" name="Rectangle: Rounded Corners 30">
            <a:extLst>
              <a:ext uri="{FF2B5EF4-FFF2-40B4-BE49-F238E27FC236}">
                <a16:creationId xmlns:a16="http://schemas.microsoft.com/office/drawing/2014/main" id="{50C611E9-C857-4E29-94C7-29B8213322AF}"/>
              </a:ext>
            </a:extLst>
          </p:cNvPr>
          <p:cNvSpPr/>
          <p:nvPr/>
        </p:nvSpPr>
        <p:spPr>
          <a:xfrm>
            <a:off x="1343024" y="5940936"/>
            <a:ext cx="9505950" cy="60189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TextBox 29">
            <a:extLst>
              <a:ext uri="{FF2B5EF4-FFF2-40B4-BE49-F238E27FC236}">
                <a16:creationId xmlns:a16="http://schemas.microsoft.com/office/drawing/2014/main" id="{CE60A1BE-88BA-423D-9F65-E233CD98C65C}"/>
              </a:ext>
            </a:extLst>
          </p:cNvPr>
          <p:cNvSpPr txBox="1"/>
          <p:nvPr/>
        </p:nvSpPr>
        <p:spPr>
          <a:xfrm>
            <a:off x="1078705" y="5940937"/>
            <a:ext cx="10015537" cy="456535"/>
          </a:xfrm>
          <a:prstGeom prst="rect">
            <a:avLst/>
          </a:prstGeom>
          <a:noFill/>
        </p:spPr>
        <p:txBody>
          <a:bodyPr wrap="square">
            <a:spAutoFit/>
          </a:bodyPr>
          <a:lstStyle/>
          <a:p>
            <a:pPr algn="ctr">
              <a:lnSpc>
                <a:spcPct val="150000"/>
              </a:lnSpc>
            </a:pPr>
            <a:r>
              <a:rPr lang="en-US" i="1" u="sng" dirty="0">
                <a:latin typeface="Arial" pitchFamily="34" charset="0"/>
                <a:cs typeface="Arial" pitchFamily="34" charset="0"/>
                <a:sym typeface="Wingdings" panose="05000000000000000000" pitchFamily="2" charset="2"/>
              </a:rPr>
              <a:t>Take-home exercise:</a:t>
            </a:r>
            <a:r>
              <a:rPr lang="en-US" i="1" dirty="0">
                <a:latin typeface="Arial" pitchFamily="34" charset="0"/>
                <a:cs typeface="Arial" pitchFamily="34" charset="0"/>
                <a:sym typeface="Wingdings" panose="05000000000000000000" pitchFamily="2" charset="2"/>
              </a:rPr>
              <a:t> Develop an “elevator pitch” for project (2-3 sentences max.) </a:t>
            </a:r>
          </a:p>
        </p:txBody>
      </p:sp>
      <p:sp>
        <p:nvSpPr>
          <p:cNvPr id="32" name="Right Brace 31">
            <a:extLst>
              <a:ext uri="{FF2B5EF4-FFF2-40B4-BE49-F238E27FC236}">
                <a16:creationId xmlns:a16="http://schemas.microsoft.com/office/drawing/2014/main" id="{F7FF9074-0E53-4A18-9D25-52EFF5D659E7}"/>
              </a:ext>
            </a:extLst>
          </p:cNvPr>
          <p:cNvSpPr/>
          <p:nvPr/>
        </p:nvSpPr>
        <p:spPr>
          <a:xfrm>
            <a:off x="5600700" y="4755276"/>
            <a:ext cx="407068" cy="1034023"/>
          </a:xfrm>
          <a:prstGeom prst="rightBrace">
            <a:avLst/>
          </a:prstGeom>
          <a:ln w="28575">
            <a:solidFill>
              <a:srgbClr val="000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3" name="TextBox 32">
            <a:extLst>
              <a:ext uri="{FF2B5EF4-FFF2-40B4-BE49-F238E27FC236}">
                <a16:creationId xmlns:a16="http://schemas.microsoft.com/office/drawing/2014/main" id="{2EA49BED-D03D-40F9-B5DF-96BC45C18C48}"/>
              </a:ext>
            </a:extLst>
          </p:cNvPr>
          <p:cNvSpPr txBox="1"/>
          <p:nvPr/>
        </p:nvSpPr>
        <p:spPr>
          <a:xfrm>
            <a:off x="6248399" y="5090284"/>
            <a:ext cx="3521243"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ELEVATOR PITCH</a:t>
            </a:r>
            <a:endParaRPr lang="en-CA" b="1"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91BF92E4-0435-4A23-A417-53268A1DD99B}"/>
              </a:ext>
            </a:extLst>
          </p:cNvPr>
          <p:cNvSpPr txBox="1"/>
          <p:nvPr/>
        </p:nvSpPr>
        <p:spPr>
          <a:xfrm>
            <a:off x="4448203" y="3396990"/>
            <a:ext cx="1061475" cy="369332"/>
          </a:xfrm>
          <a:prstGeom prst="rect">
            <a:avLst/>
          </a:prstGeom>
          <a:noFill/>
        </p:spPr>
        <p:txBody>
          <a:bodyPr wrap="square" rtlCol="0">
            <a:spAutoFit/>
          </a:bodyPr>
          <a:lstStyle/>
          <a:p>
            <a:pPr algn="ctr"/>
            <a:r>
              <a:rPr lang="en-US" i="1" dirty="0">
                <a:latin typeface="Arial" panose="020B0604020202020204" pitchFamily="34" charset="0"/>
                <a:cs typeface="Arial" panose="020B0604020202020204" pitchFamily="34" charset="0"/>
              </a:rPr>
              <a:t>general</a:t>
            </a:r>
            <a:endParaRPr lang="en-CA" i="1"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AA3345D4-F7D0-4D1E-ABD8-A12A7BC92992}"/>
              </a:ext>
            </a:extLst>
          </p:cNvPr>
          <p:cNvSpPr txBox="1"/>
          <p:nvPr/>
        </p:nvSpPr>
        <p:spPr>
          <a:xfrm>
            <a:off x="5169439" y="3906326"/>
            <a:ext cx="1061475" cy="369332"/>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specific</a:t>
            </a:r>
            <a:endParaRPr lang="en-CA" i="1" dirty="0">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BFDAB928-F7AD-400B-862C-2E6EF289925D}"/>
              </a:ext>
            </a:extLst>
          </p:cNvPr>
          <p:cNvSpPr/>
          <p:nvPr/>
        </p:nvSpPr>
        <p:spPr>
          <a:xfrm>
            <a:off x="838200" y="3806241"/>
            <a:ext cx="3187207" cy="369332"/>
          </a:xfrm>
          <a:prstGeom prst="rect">
            <a:avLst/>
          </a:prstGeom>
          <a:noFill/>
          <a:ln w="19050">
            <a:solidFill>
              <a:srgbClr val="951B3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Rectangle 55">
            <a:extLst>
              <a:ext uri="{FF2B5EF4-FFF2-40B4-BE49-F238E27FC236}">
                <a16:creationId xmlns:a16="http://schemas.microsoft.com/office/drawing/2014/main" id="{5D35945D-1E89-41C8-A434-D22B9AF72F95}"/>
              </a:ext>
            </a:extLst>
          </p:cNvPr>
          <p:cNvSpPr/>
          <p:nvPr/>
        </p:nvSpPr>
        <p:spPr>
          <a:xfrm>
            <a:off x="838200" y="4631647"/>
            <a:ext cx="4671478" cy="369332"/>
          </a:xfrm>
          <a:prstGeom prst="rect">
            <a:avLst/>
          </a:prstGeom>
          <a:noFill/>
          <a:ln w="19050">
            <a:solidFill>
              <a:srgbClr val="951B3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8" name="Straight Arrow Connector 57">
            <a:extLst>
              <a:ext uri="{FF2B5EF4-FFF2-40B4-BE49-F238E27FC236}">
                <a16:creationId xmlns:a16="http://schemas.microsoft.com/office/drawing/2014/main" id="{DE64EA85-A972-4B96-A381-F27E558DEECD}"/>
              </a:ext>
            </a:extLst>
          </p:cNvPr>
          <p:cNvCxnSpPr/>
          <p:nvPr/>
        </p:nvCxnSpPr>
        <p:spPr>
          <a:xfrm flipH="1">
            <a:off x="4149260" y="3711478"/>
            <a:ext cx="323850" cy="294699"/>
          </a:xfrm>
          <a:prstGeom prst="straightConnector1">
            <a:avLst/>
          </a:prstGeom>
          <a:ln>
            <a:solidFill>
              <a:srgbClr val="951B3C"/>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A03EAD1-9BC5-479A-8F88-468041F3B706}"/>
              </a:ext>
            </a:extLst>
          </p:cNvPr>
          <p:cNvCxnSpPr/>
          <p:nvPr/>
        </p:nvCxnSpPr>
        <p:spPr>
          <a:xfrm flipH="1">
            <a:off x="4817016" y="4222396"/>
            <a:ext cx="323850" cy="294699"/>
          </a:xfrm>
          <a:prstGeom prst="straightConnector1">
            <a:avLst/>
          </a:prstGeom>
          <a:ln>
            <a:solidFill>
              <a:srgbClr val="951B3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714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1" grpId="0" animBg="1"/>
      <p:bldP spid="30" grpId="0"/>
      <p:bldP spid="32" grpId="0" animBg="1"/>
      <p:bldP spid="33" grpId="0"/>
      <p:bldP spid="46" grpId="0"/>
      <p:bldP spid="47" grpId="0"/>
      <p:bldP spid="55" grpId="0" animBg="1"/>
      <p:bldP spid="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C497-9CA0-4884-A18F-D61474C2BDB2}"/>
              </a:ext>
            </a:extLst>
          </p:cNvPr>
          <p:cNvSpPr>
            <a:spLocks noGrp="1"/>
          </p:cNvSpPr>
          <p:nvPr>
            <p:ph type="sldNum" sz="quarter" idx="12"/>
          </p:nvPr>
        </p:nvSpPr>
        <p:spPr>
          <a:xfrm>
            <a:off x="8610600" y="6360217"/>
            <a:ext cx="2743200" cy="365125"/>
          </a:xfrm>
        </p:spPr>
        <p:txBody>
          <a:bodyPr/>
          <a:lstStyle/>
          <a:p>
            <a:fld id="{F241E30D-5A05-4134-BDCD-47C32F0C30E0}" type="slidenum">
              <a:rPr lang="en-US" smtClean="0"/>
              <a:pPr/>
              <a:t>6</a:t>
            </a:fld>
            <a:endParaRPr lang="en-US" dirty="0"/>
          </a:p>
        </p:txBody>
      </p:sp>
      <p:sp>
        <p:nvSpPr>
          <p:cNvPr id="3" name="Rectangle 2">
            <a:extLst>
              <a:ext uri="{FF2B5EF4-FFF2-40B4-BE49-F238E27FC236}">
                <a16:creationId xmlns:a16="http://schemas.microsoft.com/office/drawing/2014/main" id="{E266FDDC-211D-4A4B-B3E6-1C863E4B8380}"/>
              </a:ext>
            </a:extLst>
          </p:cNvPr>
          <p:cNvSpPr/>
          <p:nvPr/>
        </p:nvSpPr>
        <p:spPr>
          <a:xfrm>
            <a:off x="0" y="-22145"/>
            <a:ext cx="12192000" cy="759284"/>
          </a:xfrm>
          <a:prstGeom prst="rect">
            <a:avLst/>
          </a:prstGeom>
          <a:solidFill>
            <a:srgbClr val="000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FE009B6-8063-4BCC-B0E4-E91051CC375C}"/>
              </a:ext>
            </a:extLst>
          </p:cNvPr>
          <p:cNvSpPr txBox="1">
            <a:spLocks/>
          </p:cNvSpPr>
          <p:nvPr/>
        </p:nvSpPr>
        <p:spPr>
          <a:xfrm>
            <a:off x="838200" y="76467"/>
            <a:ext cx="10515600" cy="61408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latin typeface="Century Gothic" panose="020B0502020202020204" pitchFamily="34" charset="0"/>
                <a:cs typeface="Arial" panose="020B0604020202020204" pitchFamily="34" charset="0"/>
              </a:rPr>
              <a:t>Elements of a Good Story: The Quest, Hero &amp; Villain</a:t>
            </a:r>
            <a:endParaRPr lang="en-CA" sz="2400" b="1" dirty="0">
              <a:solidFill>
                <a:schemeClr val="bg1"/>
              </a:solidFill>
              <a:latin typeface="Century Gothic" panose="020B0502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1A4E194B-2BB9-4A69-994E-238297CCAB4F}"/>
              </a:ext>
            </a:extLst>
          </p:cNvPr>
          <p:cNvSpPr txBox="1"/>
          <p:nvPr/>
        </p:nvSpPr>
        <p:spPr>
          <a:xfrm>
            <a:off x="1020615" y="1438275"/>
            <a:ext cx="3714750" cy="872034"/>
          </a:xfrm>
          <a:prstGeom prst="rect">
            <a:avLst/>
          </a:prstGeom>
          <a:noFill/>
        </p:spPr>
        <p:txBody>
          <a:bodyPr wrap="square" rtlCol="0">
            <a:spAutoFit/>
          </a:bodyPr>
          <a:lstStyle/>
          <a:p>
            <a:pPr algn="ctr">
              <a:lnSpc>
                <a:spcPct val="150000"/>
              </a:lnSpc>
            </a:pPr>
            <a:r>
              <a:rPr lang="en-US" b="1" dirty="0">
                <a:latin typeface="Arial" panose="020B0604020202020204" pitchFamily="34" charset="0"/>
                <a:cs typeface="Arial" panose="020B0604020202020204" pitchFamily="34" charset="0"/>
              </a:rPr>
              <a:t>Results &amp; Discussion</a:t>
            </a:r>
          </a:p>
          <a:p>
            <a:pPr algn="ctr">
              <a:lnSpc>
                <a:spcPct val="150000"/>
              </a:lnSpc>
            </a:pPr>
            <a:r>
              <a:rPr lang="en-US" dirty="0">
                <a:latin typeface="Arial" panose="020B0604020202020204" pitchFamily="34" charset="0"/>
                <a:cs typeface="Arial" panose="020B0604020202020204" pitchFamily="34" charset="0"/>
              </a:rPr>
              <a:t>How are you doing this project?</a:t>
            </a:r>
          </a:p>
        </p:txBody>
      </p:sp>
      <p:sp>
        <p:nvSpPr>
          <p:cNvPr id="20" name="Speech Bubble: Rectangle with Corners Rounded 19">
            <a:extLst>
              <a:ext uri="{FF2B5EF4-FFF2-40B4-BE49-F238E27FC236}">
                <a16:creationId xmlns:a16="http://schemas.microsoft.com/office/drawing/2014/main" id="{DF2E2FFA-AE8B-423A-974D-95D92C4EF743}"/>
              </a:ext>
            </a:extLst>
          </p:cNvPr>
          <p:cNvSpPr/>
          <p:nvPr/>
        </p:nvSpPr>
        <p:spPr>
          <a:xfrm>
            <a:off x="838200" y="1132689"/>
            <a:ext cx="4105275" cy="1666875"/>
          </a:xfrm>
          <a:prstGeom prst="wedgeRoundRectCallout">
            <a:avLst>
              <a:gd name="adj1" fmla="val 67798"/>
              <a:gd name="adj2" fmla="val -20928"/>
              <a:gd name="adj3" fmla="val 16667"/>
            </a:avLst>
          </a:prstGeom>
          <a:noFill/>
          <a:ln w="28575">
            <a:solidFill>
              <a:srgbClr val="000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9FA00C67-AE48-4520-B938-0300398E8138}"/>
              </a:ext>
            </a:extLst>
          </p:cNvPr>
          <p:cNvSpPr txBox="1"/>
          <p:nvPr/>
        </p:nvSpPr>
        <p:spPr>
          <a:xfrm>
            <a:off x="5816600" y="1234326"/>
            <a:ext cx="5895975" cy="872034"/>
          </a:xfrm>
          <a:prstGeom prst="rect">
            <a:avLst/>
          </a:prstGeom>
          <a:noFill/>
        </p:spPr>
        <p:txBody>
          <a:bodyPr wrap="square">
            <a:spAutoFit/>
          </a:bodyPr>
          <a:lstStyle/>
          <a:p>
            <a:pPr>
              <a:lnSpc>
                <a:spcPct val="150000"/>
              </a:lnSpc>
            </a:pPr>
            <a:r>
              <a:rPr lang="en-US" b="1" dirty="0">
                <a:latin typeface="Arial" panose="020B0604020202020204" pitchFamily="34" charset="0"/>
                <a:cs typeface="Arial" panose="020B0604020202020204" pitchFamily="34" charset="0"/>
              </a:rPr>
              <a:t>Present methods and determine if the experimental data support or reject your original hypothesis</a:t>
            </a:r>
            <a:endParaRPr lang="en-CA" b="1"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E9EB1C30-0922-464F-8F1D-96F572638D15}"/>
              </a:ext>
            </a:extLst>
          </p:cNvPr>
          <p:cNvSpPr txBox="1"/>
          <p:nvPr/>
        </p:nvSpPr>
        <p:spPr>
          <a:xfrm>
            <a:off x="6229349" y="2603548"/>
            <a:ext cx="5629276" cy="2949525"/>
          </a:xfrm>
          <a:prstGeom prst="rect">
            <a:avLst/>
          </a:prstGeom>
          <a:noFill/>
        </p:spPr>
        <p:txBody>
          <a:bodyPr wrap="square">
            <a:spAutoFit/>
          </a:bodyPr>
          <a:lstStyle/>
          <a:p>
            <a:pPr lvl="1">
              <a:lnSpc>
                <a:spcPct val="150000"/>
              </a:lnSpc>
            </a:pPr>
            <a:r>
              <a:rPr lang="en-US" u="sng" dirty="0">
                <a:latin typeface="Arial" pitchFamily="34" charset="0"/>
                <a:cs typeface="Arial" pitchFamily="34" charset="0"/>
                <a:sym typeface="Wingdings" panose="05000000000000000000" pitchFamily="2" charset="2"/>
              </a:rPr>
              <a:t>Common mistakes:</a:t>
            </a:r>
          </a:p>
          <a:p>
            <a:pPr marL="742950" lvl="1" indent="-285750">
              <a:lnSpc>
                <a:spcPct val="150000"/>
              </a:lnSpc>
              <a:buFont typeface="Arial" panose="020B0604020202020204" pitchFamily="34" charset="0"/>
              <a:buChar char="■"/>
            </a:pPr>
            <a:r>
              <a:rPr lang="en-US" dirty="0">
                <a:latin typeface="Arial" pitchFamily="34" charset="0"/>
                <a:cs typeface="Arial" pitchFamily="34" charset="0"/>
                <a:sym typeface="Wingdings" panose="05000000000000000000" pitchFamily="2" charset="2"/>
              </a:rPr>
              <a:t>Too many (irrelevant) data points</a:t>
            </a:r>
          </a:p>
          <a:p>
            <a:pPr marL="742950" lvl="1" indent="-285750">
              <a:lnSpc>
                <a:spcPct val="150000"/>
              </a:lnSpc>
              <a:buFont typeface="Arial" panose="020B0604020202020204" pitchFamily="34" charset="0"/>
              <a:buChar char="■"/>
            </a:pPr>
            <a:r>
              <a:rPr lang="en-US" dirty="0">
                <a:latin typeface="Arial" pitchFamily="34" charset="0"/>
                <a:cs typeface="Arial" pitchFamily="34" charset="0"/>
                <a:sym typeface="Wingdings" panose="05000000000000000000" pitchFamily="2" charset="2"/>
              </a:rPr>
              <a:t>Not acknowledging flaws in your experimental design or uncertainty in your results</a:t>
            </a:r>
          </a:p>
          <a:p>
            <a:pPr marL="742950" lvl="1" indent="-285750">
              <a:lnSpc>
                <a:spcPct val="150000"/>
              </a:lnSpc>
              <a:buFont typeface="Arial" panose="020B0604020202020204" pitchFamily="34" charset="0"/>
              <a:buChar char="■"/>
            </a:pPr>
            <a:r>
              <a:rPr lang="en-US" dirty="0">
                <a:latin typeface="Arial" pitchFamily="34" charset="0"/>
                <a:cs typeface="Arial" pitchFamily="34" charset="0"/>
                <a:sym typeface="Wingdings" panose="05000000000000000000" pitchFamily="2" charset="2"/>
              </a:rPr>
              <a:t>Not using a balanced mix of text, tables, graphs, figures, etc.</a:t>
            </a:r>
          </a:p>
          <a:p>
            <a:pPr marL="742950" lvl="1" indent="-285750">
              <a:lnSpc>
                <a:spcPct val="150000"/>
              </a:lnSpc>
              <a:buFont typeface="Arial" panose="020B0604020202020204" pitchFamily="34" charset="0"/>
              <a:buChar char="■"/>
            </a:pPr>
            <a:r>
              <a:rPr lang="en-US" dirty="0">
                <a:latin typeface="Arial" pitchFamily="34" charset="0"/>
                <a:cs typeface="Arial" pitchFamily="34" charset="0"/>
                <a:sym typeface="Wingdings" panose="05000000000000000000" pitchFamily="2" charset="2"/>
              </a:rPr>
              <a:t>Use of </a:t>
            </a:r>
            <a:r>
              <a:rPr lang="en-US" b="1" i="1" dirty="0">
                <a:latin typeface="Arial" pitchFamily="34" charset="0"/>
                <a:cs typeface="Arial" pitchFamily="34" charset="0"/>
                <a:sym typeface="Wingdings" panose="05000000000000000000" pitchFamily="2" charset="2"/>
              </a:rPr>
              <a:t>we</a:t>
            </a:r>
            <a:r>
              <a:rPr lang="en-US" dirty="0">
                <a:latin typeface="Arial" pitchFamily="34" charset="0"/>
                <a:cs typeface="Arial" pitchFamily="34" charset="0"/>
                <a:sym typeface="Wingdings" panose="05000000000000000000" pitchFamily="2" charset="2"/>
              </a:rPr>
              <a:t> vs. </a:t>
            </a:r>
            <a:r>
              <a:rPr lang="en-US" b="1" i="1" dirty="0">
                <a:latin typeface="Arial" pitchFamily="34" charset="0"/>
                <a:cs typeface="Arial" pitchFamily="34" charset="0"/>
                <a:sym typeface="Wingdings" panose="05000000000000000000" pitchFamily="2" charset="2"/>
              </a:rPr>
              <a:t>I</a:t>
            </a:r>
          </a:p>
        </p:txBody>
      </p:sp>
      <p:sp>
        <p:nvSpPr>
          <p:cNvPr id="11" name="TextBox 10">
            <a:extLst>
              <a:ext uri="{FF2B5EF4-FFF2-40B4-BE49-F238E27FC236}">
                <a16:creationId xmlns:a16="http://schemas.microsoft.com/office/drawing/2014/main" id="{93BA8FE8-E027-41CD-95A6-5DF36BBEE69B}"/>
              </a:ext>
            </a:extLst>
          </p:cNvPr>
          <p:cNvSpPr txBox="1"/>
          <p:nvPr/>
        </p:nvSpPr>
        <p:spPr>
          <a:xfrm>
            <a:off x="333375" y="3019046"/>
            <a:ext cx="6235553" cy="2534027"/>
          </a:xfrm>
          <a:prstGeom prst="rect">
            <a:avLst/>
          </a:prstGeom>
          <a:noFill/>
        </p:spPr>
        <p:txBody>
          <a:bodyPr wrap="square">
            <a:spAutoFit/>
          </a:bodyPr>
          <a:lstStyle/>
          <a:p>
            <a:pPr lvl="1">
              <a:lnSpc>
                <a:spcPct val="150000"/>
              </a:lnSpc>
            </a:pPr>
            <a:r>
              <a:rPr lang="en-US" u="sng" dirty="0">
                <a:latin typeface="Arial" pitchFamily="34" charset="0"/>
                <a:cs typeface="Arial" pitchFamily="34" charset="0"/>
              </a:rPr>
              <a:t>Example outline:</a:t>
            </a:r>
          </a:p>
          <a:p>
            <a:pPr marL="800100" lvl="1" indent="-342900">
              <a:lnSpc>
                <a:spcPct val="150000"/>
              </a:lnSpc>
              <a:buAutoNum type="arabicPeriod"/>
            </a:pPr>
            <a:r>
              <a:rPr lang="en-US" dirty="0">
                <a:latin typeface="Arial" pitchFamily="34" charset="0"/>
                <a:cs typeface="Arial" pitchFamily="34" charset="0"/>
              </a:rPr>
              <a:t>Experimental design</a:t>
            </a:r>
          </a:p>
          <a:p>
            <a:pPr marL="800100" lvl="1" indent="-342900">
              <a:lnSpc>
                <a:spcPct val="150000"/>
              </a:lnSpc>
              <a:buAutoNum type="arabicPeriod"/>
            </a:pPr>
            <a:r>
              <a:rPr lang="en-US" dirty="0">
                <a:latin typeface="Arial" pitchFamily="34" charset="0"/>
                <a:cs typeface="Arial" pitchFamily="34" charset="0"/>
              </a:rPr>
              <a:t>Present your data (usually in chronological order)</a:t>
            </a:r>
          </a:p>
          <a:p>
            <a:pPr marL="800100" lvl="1" indent="-342900">
              <a:lnSpc>
                <a:spcPct val="150000"/>
              </a:lnSpc>
              <a:buAutoNum type="arabicPeriod"/>
            </a:pPr>
            <a:r>
              <a:rPr lang="en-US" dirty="0">
                <a:latin typeface="Arial" pitchFamily="34" charset="0"/>
                <a:cs typeface="Arial" pitchFamily="34" charset="0"/>
              </a:rPr>
              <a:t>Discuss challenges encountered</a:t>
            </a:r>
          </a:p>
          <a:p>
            <a:pPr marL="800100" lvl="1" indent="-342900">
              <a:lnSpc>
                <a:spcPct val="150000"/>
              </a:lnSpc>
              <a:buAutoNum type="arabicPeriod"/>
            </a:pPr>
            <a:r>
              <a:rPr lang="en-US" dirty="0">
                <a:latin typeface="Arial" pitchFamily="34" charset="0"/>
                <a:cs typeface="Arial" pitchFamily="34" charset="0"/>
              </a:rPr>
              <a:t>Emphasize the most important findings</a:t>
            </a:r>
          </a:p>
          <a:p>
            <a:pPr marL="800100" lvl="1" indent="-342900">
              <a:lnSpc>
                <a:spcPct val="150000"/>
              </a:lnSpc>
              <a:buAutoNum type="arabicPeriod"/>
            </a:pPr>
            <a:r>
              <a:rPr lang="en-US" dirty="0">
                <a:latin typeface="Arial" pitchFamily="34" charset="0"/>
                <a:cs typeface="Arial" pitchFamily="34" charset="0"/>
              </a:rPr>
              <a:t>Link outcomes to research objectives &amp; hypothesis</a:t>
            </a:r>
          </a:p>
        </p:txBody>
      </p:sp>
      <p:grpSp>
        <p:nvGrpSpPr>
          <p:cNvPr id="6" name="Group 5">
            <a:extLst>
              <a:ext uri="{FF2B5EF4-FFF2-40B4-BE49-F238E27FC236}">
                <a16:creationId xmlns:a16="http://schemas.microsoft.com/office/drawing/2014/main" id="{433B46C1-9894-423D-84AF-F51E8B92787B}"/>
              </a:ext>
            </a:extLst>
          </p:cNvPr>
          <p:cNvGrpSpPr/>
          <p:nvPr/>
        </p:nvGrpSpPr>
        <p:grpSpPr>
          <a:xfrm>
            <a:off x="1088232" y="5903682"/>
            <a:ext cx="10015537" cy="601893"/>
            <a:chOff x="1088231" y="5903682"/>
            <a:chExt cx="10015537" cy="601893"/>
          </a:xfrm>
        </p:grpSpPr>
        <p:sp>
          <p:nvSpPr>
            <p:cNvPr id="5" name="Rectangle: Rounded Corners 4">
              <a:extLst>
                <a:ext uri="{FF2B5EF4-FFF2-40B4-BE49-F238E27FC236}">
                  <a16:creationId xmlns:a16="http://schemas.microsoft.com/office/drawing/2014/main" id="{AB7AD57E-FA17-462C-A231-3C0F5B286896}"/>
                </a:ext>
              </a:extLst>
            </p:cNvPr>
            <p:cNvSpPr/>
            <p:nvPr/>
          </p:nvSpPr>
          <p:spPr>
            <a:xfrm>
              <a:off x="2066924" y="5903682"/>
              <a:ext cx="8058150" cy="60189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3FC248F5-EDEE-4812-9173-93F9125F4712}"/>
                </a:ext>
              </a:extLst>
            </p:cNvPr>
            <p:cNvSpPr txBox="1"/>
            <p:nvPr/>
          </p:nvSpPr>
          <p:spPr>
            <a:xfrm>
              <a:off x="1088231" y="5903682"/>
              <a:ext cx="10015537" cy="456535"/>
            </a:xfrm>
            <a:prstGeom prst="rect">
              <a:avLst/>
            </a:prstGeom>
            <a:noFill/>
          </p:spPr>
          <p:txBody>
            <a:bodyPr wrap="square">
              <a:spAutoFit/>
            </a:bodyPr>
            <a:lstStyle/>
            <a:p>
              <a:pPr algn="ctr">
                <a:lnSpc>
                  <a:spcPct val="150000"/>
                </a:lnSpc>
              </a:pPr>
              <a:r>
                <a:rPr lang="en-US" b="1" i="1" dirty="0">
                  <a:latin typeface="Arial" pitchFamily="34" charset="0"/>
                  <a:cs typeface="Arial" pitchFamily="34" charset="0"/>
                  <a:sym typeface="Wingdings" panose="05000000000000000000" pitchFamily="2" charset="2"/>
                </a:rPr>
                <a:t>the quest</a:t>
              </a:r>
              <a:r>
                <a:rPr lang="en-US" i="1" dirty="0">
                  <a:latin typeface="Arial" pitchFamily="34" charset="0"/>
                  <a:cs typeface="Arial" pitchFamily="34" charset="0"/>
                  <a:sym typeface="Wingdings" panose="05000000000000000000" pitchFamily="2" charset="2"/>
                </a:rPr>
                <a:t> = research objectives; </a:t>
              </a:r>
              <a:r>
                <a:rPr lang="en-US" b="1" i="1" dirty="0">
                  <a:latin typeface="Arial" pitchFamily="34" charset="0"/>
                  <a:cs typeface="Arial" pitchFamily="34" charset="0"/>
                  <a:sym typeface="Wingdings" panose="05000000000000000000" pitchFamily="2" charset="2"/>
                </a:rPr>
                <a:t>hero</a:t>
              </a:r>
              <a:r>
                <a:rPr lang="en-US" i="1" dirty="0">
                  <a:latin typeface="Arial" pitchFamily="34" charset="0"/>
                  <a:cs typeface="Arial" pitchFamily="34" charset="0"/>
                  <a:sym typeface="Wingdings" panose="05000000000000000000" pitchFamily="2" charset="2"/>
                </a:rPr>
                <a:t> = you; </a:t>
              </a:r>
              <a:r>
                <a:rPr lang="en-US" b="1" i="1" dirty="0">
                  <a:latin typeface="Arial" pitchFamily="34" charset="0"/>
                  <a:cs typeface="Arial" pitchFamily="34" charset="0"/>
                  <a:sym typeface="Wingdings" panose="05000000000000000000" pitchFamily="2" charset="2"/>
                </a:rPr>
                <a:t>villain </a:t>
              </a:r>
              <a:r>
                <a:rPr lang="en-US" i="1" dirty="0">
                  <a:latin typeface="Arial" pitchFamily="34" charset="0"/>
                  <a:cs typeface="Arial" pitchFamily="34" charset="0"/>
                  <a:sym typeface="Wingdings" panose="05000000000000000000" pitchFamily="2" charset="2"/>
                </a:rPr>
                <a:t>= challenges</a:t>
              </a:r>
            </a:p>
          </p:txBody>
        </p:sp>
      </p:grpSp>
    </p:spTree>
    <p:extLst>
      <p:ext uri="{BB962C8B-B14F-4D97-AF65-F5344CB8AC3E}">
        <p14:creationId xmlns:p14="http://schemas.microsoft.com/office/powerpoint/2010/main" val="320343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C497-9CA0-4884-A18F-D61474C2BDB2}"/>
              </a:ext>
            </a:extLst>
          </p:cNvPr>
          <p:cNvSpPr>
            <a:spLocks noGrp="1"/>
          </p:cNvSpPr>
          <p:nvPr>
            <p:ph type="sldNum" sz="quarter" idx="12"/>
          </p:nvPr>
        </p:nvSpPr>
        <p:spPr>
          <a:xfrm>
            <a:off x="8610600" y="6360217"/>
            <a:ext cx="2743200" cy="365125"/>
          </a:xfrm>
        </p:spPr>
        <p:txBody>
          <a:bodyPr/>
          <a:lstStyle/>
          <a:p>
            <a:fld id="{F241E30D-5A05-4134-BDCD-47C32F0C30E0}" type="slidenum">
              <a:rPr lang="en-US" smtClean="0"/>
              <a:pPr/>
              <a:t>7</a:t>
            </a:fld>
            <a:endParaRPr lang="en-US" dirty="0"/>
          </a:p>
        </p:txBody>
      </p:sp>
      <p:sp>
        <p:nvSpPr>
          <p:cNvPr id="3" name="Rectangle 2">
            <a:extLst>
              <a:ext uri="{FF2B5EF4-FFF2-40B4-BE49-F238E27FC236}">
                <a16:creationId xmlns:a16="http://schemas.microsoft.com/office/drawing/2014/main" id="{E266FDDC-211D-4A4B-B3E6-1C863E4B8380}"/>
              </a:ext>
            </a:extLst>
          </p:cNvPr>
          <p:cNvSpPr/>
          <p:nvPr/>
        </p:nvSpPr>
        <p:spPr>
          <a:xfrm>
            <a:off x="0" y="-22145"/>
            <a:ext cx="12192000" cy="759284"/>
          </a:xfrm>
          <a:prstGeom prst="rect">
            <a:avLst/>
          </a:prstGeom>
          <a:solidFill>
            <a:srgbClr val="000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FE009B6-8063-4BCC-B0E4-E91051CC375C}"/>
              </a:ext>
            </a:extLst>
          </p:cNvPr>
          <p:cNvSpPr txBox="1">
            <a:spLocks/>
          </p:cNvSpPr>
          <p:nvPr/>
        </p:nvSpPr>
        <p:spPr>
          <a:xfrm>
            <a:off x="838200" y="76467"/>
            <a:ext cx="10515600" cy="61408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latin typeface="Century Gothic" panose="020B0502020202020204" pitchFamily="34" charset="0"/>
                <a:cs typeface="Arial" panose="020B0604020202020204" pitchFamily="34" charset="0"/>
              </a:rPr>
              <a:t>The Take-Home Message</a:t>
            </a:r>
            <a:endParaRPr lang="en-CA" sz="2400" b="1" dirty="0">
              <a:solidFill>
                <a:schemeClr val="bg1"/>
              </a:solidFill>
              <a:latin typeface="Century Gothic" panose="020B0502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1A4E194B-2BB9-4A69-994E-238297CCAB4F}"/>
              </a:ext>
            </a:extLst>
          </p:cNvPr>
          <p:cNvSpPr txBox="1"/>
          <p:nvPr/>
        </p:nvSpPr>
        <p:spPr>
          <a:xfrm>
            <a:off x="1020615" y="1438275"/>
            <a:ext cx="3714750" cy="1477328"/>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Conclusions, Future Work &amp; Acknowledgments</a:t>
            </a:r>
          </a:p>
          <a:p>
            <a:pPr algn="ctr"/>
            <a:endParaRPr lang="en-US" b="1" dirty="0">
              <a:latin typeface="Arial" panose="020B0604020202020204" pitchFamily="34" charset="0"/>
              <a:cs typeface="Arial" panose="020B0604020202020204" pitchFamily="34" charset="0"/>
            </a:endParaRPr>
          </a:p>
          <a:p>
            <a:pPr lvl="0" algn="ctr"/>
            <a:r>
              <a:rPr lang="en-CA" dirty="0">
                <a:latin typeface="Arial" panose="020B0604020202020204" pitchFamily="34" charset="0"/>
                <a:cs typeface="Arial" panose="020B0604020202020204" pitchFamily="34" charset="0"/>
              </a:rPr>
              <a:t>What are the implications of </a:t>
            </a:r>
          </a:p>
          <a:p>
            <a:pPr lvl="0" algn="ctr"/>
            <a:r>
              <a:rPr lang="en-CA" dirty="0">
                <a:latin typeface="Arial" panose="020B0604020202020204" pitchFamily="34" charset="0"/>
                <a:cs typeface="Arial" panose="020B0604020202020204" pitchFamily="34" charset="0"/>
              </a:rPr>
              <a:t>this project?</a:t>
            </a:r>
          </a:p>
        </p:txBody>
      </p:sp>
      <p:sp>
        <p:nvSpPr>
          <p:cNvPr id="20" name="Speech Bubble: Rectangle with Corners Rounded 19">
            <a:extLst>
              <a:ext uri="{FF2B5EF4-FFF2-40B4-BE49-F238E27FC236}">
                <a16:creationId xmlns:a16="http://schemas.microsoft.com/office/drawing/2014/main" id="{DF2E2FFA-AE8B-423A-974D-95D92C4EF743}"/>
              </a:ext>
            </a:extLst>
          </p:cNvPr>
          <p:cNvSpPr/>
          <p:nvPr/>
        </p:nvSpPr>
        <p:spPr>
          <a:xfrm>
            <a:off x="838200" y="1132689"/>
            <a:ext cx="4105275" cy="2062425"/>
          </a:xfrm>
          <a:prstGeom prst="wedgeRoundRectCallout">
            <a:avLst>
              <a:gd name="adj1" fmla="val 67798"/>
              <a:gd name="adj2" fmla="val -20928"/>
              <a:gd name="adj3" fmla="val 16667"/>
            </a:avLst>
          </a:prstGeom>
          <a:noFill/>
          <a:ln w="28575">
            <a:solidFill>
              <a:srgbClr val="951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9FA00C67-AE48-4520-B938-0300398E8138}"/>
              </a:ext>
            </a:extLst>
          </p:cNvPr>
          <p:cNvSpPr txBox="1"/>
          <p:nvPr/>
        </p:nvSpPr>
        <p:spPr>
          <a:xfrm>
            <a:off x="6037262" y="1438275"/>
            <a:ext cx="5765800" cy="456535"/>
          </a:xfrm>
          <a:prstGeom prst="rect">
            <a:avLst/>
          </a:prstGeom>
          <a:noFill/>
        </p:spPr>
        <p:txBody>
          <a:bodyPr wrap="square">
            <a:spAutoFit/>
          </a:bodyPr>
          <a:lstStyle/>
          <a:p>
            <a:pPr>
              <a:lnSpc>
                <a:spcPct val="150000"/>
              </a:lnSpc>
            </a:pPr>
            <a:r>
              <a:rPr lang="en-US" b="1" dirty="0">
                <a:latin typeface="Arial" panose="020B0604020202020204" pitchFamily="34" charset="0"/>
                <a:cs typeface="Arial" panose="020B0604020202020204" pitchFamily="34" charset="0"/>
              </a:rPr>
              <a:t>Summarize what the audience should have learned </a:t>
            </a:r>
            <a:endParaRPr lang="en-CA" b="1"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E9EB1C30-0922-464F-8F1D-96F572638D15}"/>
              </a:ext>
            </a:extLst>
          </p:cNvPr>
          <p:cNvSpPr txBox="1"/>
          <p:nvPr/>
        </p:nvSpPr>
        <p:spPr>
          <a:xfrm>
            <a:off x="6229349" y="3379085"/>
            <a:ext cx="5381626" cy="2949525"/>
          </a:xfrm>
          <a:prstGeom prst="rect">
            <a:avLst/>
          </a:prstGeom>
          <a:noFill/>
        </p:spPr>
        <p:txBody>
          <a:bodyPr wrap="square">
            <a:spAutoFit/>
          </a:bodyPr>
          <a:lstStyle/>
          <a:p>
            <a:pPr lvl="1">
              <a:lnSpc>
                <a:spcPct val="150000"/>
              </a:lnSpc>
            </a:pPr>
            <a:r>
              <a:rPr lang="en-US" u="sng" dirty="0">
                <a:latin typeface="Arial" pitchFamily="34" charset="0"/>
                <a:cs typeface="Arial" pitchFamily="34" charset="0"/>
                <a:sym typeface="Wingdings" panose="05000000000000000000" pitchFamily="2" charset="2"/>
              </a:rPr>
              <a:t>Common mistakes:</a:t>
            </a:r>
          </a:p>
          <a:p>
            <a:pPr marL="742950" lvl="1" indent="-285750">
              <a:lnSpc>
                <a:spcPct val="150000"/>
              </a:lnSpc>
              <a:buFont typeface="Arial" panose="020B0604020202020204" pitchFamily="34" charset="0"/>
              <a:buChar char="■"/>
            </a:pPr>
            <a:r>
              <a:rPr lang="en-US" dirty="0">
                <a:latin typeface="Arial" pitchFamily="34" charset="0"/>
                <a:cs typeface="Arial" pitchFamily="34" charset="0"/>
                <a:sym typeface="Wingdings" panose="05000000000000000000" pitchFamily="2" charset="2"/>
              </a:rPr>
              <a:t>Discussing new results &amp; findings </a:t>
            </a:r>
          </a:p>
          <a:p>
            <a:pPr marL="742950" lvl="1" indent="-285750">
              <a:lnSpc>
                <a:spcPct val="150000"/>
              </a:lnSpc>
              <a:buFont typeface="Arial" panose="020B0604020202020204" pitchFamily="34" charset="0"/>
              <a:buChar char="■"/>
            </a:pPr>
            <a:r>
              <a:rPr lang="en-US" dirty="0">
                <a:latin typeface="Arial" pitchFamily="34" charset="0"/>
                <a:cs typeface="Arial" pitchFamily="34" charset="0"/>
                <a:sym typeface="Wingdings" panose="05000000000000000000" pitchFamily="2" charset="2"/>
              </a:rPr>
              <a:t>Drawing conclusions that are not supported by the data</a:t>
            </a:r>
          </a:p>
          <a:p>
            <a:pPr marL="742950" lvl="1" indent="-285750">
              <a:lnSpc>
                <a:spcPct val="150000"/>
              </a:lnSpc>
              <a:buFont typeface="Arial" panose="020B0604020202020204" pitchFamily="34" charset="0"/>
              <a:buChar char="■"/>
            </a:pPr>
            <a:r>
              <a:rPr lang="en-US" dirty="0">
                <a:latin typeface="Arial" pitchFamily="34" charset="0"/>
                <a:cs typeface="Arial" pitchFamily="34" charset="0"/>
                <a:sym typeface="Wingdings" panose="05000000000000000000" pitchFamily="2" charset="2"/>
              </a:rPr>
              <a:t>Not acknowledging and thanking key players (e.g., collaborators, funding, support staff, etc.)</a:t>
            </a:r>
          </a:p>
        </p:txBody>
      </p:sp>
      <p:sp>
        <p:nvSpPr>
          <p:cNvPr id="11" name="TextBox 10">
            <a:extLst>
              <a:ext uri="{FF2B5EF4-FFF2-40B4-BE49-F238E27FC236}">
                <a16:creationId xmlns:a16="http://schemas.microsoft.com/office/drawing/2014/main" id="{93BA8FE8-E027-41CD-95A6-5DF36BBEE69B}"/>
              </a:ext>
            </a:extLst>
          </p:cNvPr>
          <p:cNvSpPr txBox="1"/>
          <p:nvPr/>
        </p:nvSpPr>
        <p:spPr>
          <a:xfrm>
            <a:off x="501944" y="3379085"/>
            <a:ext cx="6235553" cy="2949525"/>
          </a:xfrm>
          <a:prstGeom prst="rect">
            <a:avLst/>
          </a:prstGeom>
          <a:noFill/>
        </p:spPr>
        <p:txBody>
          <a:bodyPr wrap="square" lIns="91440" tIns="45720" rIns="91440" bIns="45720" anchor="t">
            <a:spAutoFit/>
          </a:bodyPr>
          <a:lstStyle/>
          <a:p>
            <a:pPr lvl="1">
              <a:lnSpc>
                <a:spcPct val="150000"/>
              </a:lnSpc>
            </a:pPr>
            <a:r>
              <a:rPr lang="en-US" u="sng" dirty="0">
                <a:latin typeface="Arial" pitchFamily="34" charset="0"/>
                <a:cs typeface="Arial" pitchFamily="34" charset="0"/>
              </a:rPr>
              <a:t>Example outline:</a:t>
            </a:r>
          </a:p>
          <a:p>
            <a:pPr marL="800100" lvl="1" indent="-342900">
              <a:lnSpc>
                <a:spcPct val="150000"/>
              </a:lnSpc>
              <a:buAutoNum type="arabicPeriod"/>
            </a:pPr>
            <a:r>
              <a:rPr lang="en-US" dirty="0">
                <a:latin typeface="Arial"/>
                <a:cs typeface="Arial"/>
              </a:rPr>
              <a:t>Repeat and summarize key findings </a:t>
            </a:r>
            <a:endParaRPr lang="en-US" dirty="0">
              <a:latin typeface="Arial" pitchFamily="34" charset="0"/>
              <a:cs typeface="Arial" pitchFamily="34" charset="0"/>
            </a:endParaRPr>
          </a:p>
          <a:p>
            <a:pPr marL="800100" lvl="1" indent="-342900">
              <a:lnSpc>
                <a:spcPct val="150000"/>
              </a:lnSpc>
              <a:buAutoNum type="arabicPeriod"/>
            </a:pPr>
            <a:r>
              <a:rPr lang="en-US" dirty="0">
                <a:latin typeface="Arial" pitchFamily="34" charset="0"/>
                <a:cs typeface="Arial" pitchFamily="34" charset="0"/>
              </a:rPr>
              <a:t>Present current limitations of your method</a:t>
            </a:r>
          </a:p>
          <a:p>
            <a:pPr marL="800100" lvl="1" indent="-342900">
              <a:lnSpc>
                <a:spcPct val="150000"/>
              </a:lnSpc>
              <a:buAutoNum type="arabicPeriod"/>
            </a:pPr>
            <a:r>
              <a:rPr lang="en-US" dirty="0">
                <a:latin typeface="Arial" pitchFamily="34" charset="0"/>
                <a:cs typeface="Arial" pitchFamily="34" charset="0"/>
              </a:rPr>
              <a:t>Craft short- and long-term goals for your project</a:t>
            </a:r>
          </a:p>
          <a:p>
            <a:pPr marL="800100" lvl="1" indent="-342900">
              <a:lnSpc>
                <a:spcPct val="150000"/>
              </a:lnSpc>
              <a:buAutoNum type="arabicPeriod"/>
            </a:pPr>
            <a:r>
              <a:rPr lang="en-US" dirty="0">
                <a:latin typeface="Arial" pitchFamily="34" charset="0"/>
                <a:cs typeface="Arial" pitchFamily="34" charset="0"/>
              </a:rPr>
              <a:t>Outlook: how will your contributions impact the field?</a:t>
            </a:r>
          </a:p>
          <a:p>
            <a:pPr marL="800100" lvl="1" indent="-342900">
              <a:lnSpc>
                <a:spcPct val="150000"/>
              </a:lnSpc>
              <a:buAutoNum type="arabicPeriod"/>
            </a:pPr>
            <a:r>
              <a:rPr lang="en-US" dirty="0">
                <a:latin typeface="Arial" pitchFamily="34" charset="0"/>
                <a:cs typeface="Arial" pitchFamily="34" charset="0"/>
              </a:rPr>
              <a:t>Acknowledgments</a:t>
            </a:r>
          </a:p>
        </p:txBody>
      </p:sp>
    </p:spTree>
    <p:extLst>
      <p:ext uri="{BB962C8B-B14F-4D97-AF65-F5344CB8AC3E}">
        <p14:creationId xmlns:p14="http://schemas.microsoft.com/office/powerpoint/2010/main" val="16683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C497-9CA0-4884-A18F-D61474C2BDB2}"/>
              </a:ext>
            </a:extLst>
          </p:cNvPr>
          <p:cNvSpPr>
            <a:spLocks noGrp="1"/>
          </p:cNvSpPr>
          <p:nvPr>
            <p:ph type="sldNum" sz="quarter" idx="12"/>
          </p:nvPr>
        </p:nvSpPr>
        <p:spPr/>
        <p:txBody>
          <a:bodyPr/>
          <a:lstStyle/>
          <a:p>
            <a:fld id="{F241E30D-5A05-4134-BDCD-47C32F0C30E0}" type="slidenum">
              <a:rPr lang="en-US" smtClean="0"/>
              <a:t>8</a:t>
            </a:fld>
            <a:endParaRPr lang="en-US"/>
          </a:p>
        </p:txBody>
      </p:sp>
      <p:sp>
        <p:nvSpPr>
          <p:cNvPr id="3" name="Rectangle 2">
            <a:extLst>
              <a:ext uri="{FF2B5EF4-FFF2-40B4-BE49-F238E27FC236}">
                <a16:creationId xmlns:a16="http://schemas.microsoft.com/office/drawing/2014/main" id="{E266FDDC-211D-4A4B-B3E6-1C863E4B8380}"/>
              </a:ext>
            </a:extLst>
          </p:cNvPr>
          <p:cNvSpPr/>
          <p:nvPr/>
        </p:nvSpPr>
        <p:spPr>
          <a:xfrm>
            <a:off x="0" y="-26012"/>
            <a:ext cx="12192000" cy="759284"/>
          </a:xfrm>
          <a:prstGeom prst="rect">
            <a:avLst/>
          </a:prstGeom>
          <a:solidFill>
            <a:srgbClr val="000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FE009B6-8063-4BCC-B0E4-E91051CC375C}"/>
              </a:ext>
            </a:extLst>
          </p:cNvPr>
          <p:cNvSpPr txBox="1">
            <a:spLocks/>
          </p:cNvSpPr>
          <p:nvPr/>
        </p:nvSpPr>
        <p:spPr>
          <a:xfrm>
            <a:off x="838200" y="72600"/>
            <a:ext cx="10515600" cy="61408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latin typeface="Century Gothic" panose="020B0502020202020204" pitchFamily="34" charset="0"/>
                <a:cs typeface="Arial" panose="020B0604020202020204" pitchFamily="34" charset="0"/>
              </a:rPr>
              <a:t>Presentation Pointers: You</a:t>
            </a:r>
            <a:endParaRPr lang="en-CA" sz="2400" b="1" dirty="0">
              <a:solidFill>
                <a:schemeClr val="bg1"/>
              </a:solidFill>
              <a:latin typeface="Century Gothic" panose="020B0502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17180A9-FE35-49FB-971C-C40078BCBB36}"/>
              </a:ext>
            </a:extLst>
          </p:cNvPr>
          <p:cNvSpPr txBox="1"/>
          <p:nvPr/>
        </p:nvSpPr>
        <p:spPr>
          <a:xfrm>
            <a:off x="2144741" y="1191521"/>
            <a:ext cx="9337646" cy="1287532"/>
          </a:xfrm>
          <a:prstGeom prst="rect">
            <a:avLst/>
          </a:prstGeom>
          <a:noFill/>
        </p:spPr>
        <p:txBody>
          <a:bodyPr wrap="square" rtlCol="0">
            <a:spAutoFit/>
          </a:bodyPr>
          <a:lstStyle/>
          <a:p>
            <a:pPr>
              <a:lnSpc>
                <a:spcPct val="150000"/>
              </a:lnSpc>
            </a:pPr>
            <a:r>
              <a:rPr lang="en-US" b="1" dirty="0">
                <a:latin typeface="Arial" pitchFamily="34" charset="0"/>
                <a:cs typeface="Arial" pitchFamily="34" charset="0"/>
              </a:rPr>
              <a:t>Set the stage</a:t>
            </a:r>
          </a:p>
          <a:p>
            <a:pPr marL="742950" lvl="1" indent="-285750">
              <a:lnSpc>
                <a:spcPct val="150000"/>
              </a:lnSpc>
              <a:buFont typeface="Courier New" panose="02070309020205020404" pitchFamily="49" charset="0"/>
              <a:buChar char="o"/>
            </a:pPr>
            <a:r>
              <a:rPr lang="en-US" dirty="0">
                <a:latin typeface="Arial" pitchFamily="34" charset="0"/>
                <a:cs typeface="Arial" pitchFamily="34" charset="0"/>
              </a:rPr>
              <a:t>Make sure to test your equipment and run through your slides in the venue (or speaker ready room), if possible.</a:t>
            </a:r>
          </a:p>
        </p:txBody>
      </p:sp>
      <p:sp>
        <p:nvSpPr>
          <p:cNvPr id="6" name="TextBox 5">
            <a:extLst>
              <a:ext uri="{FF2B5EF4-FFF2-40B4-BE49-F238E27FC236}">
                <a16:creationId xmlns:a16="http://schemas.microsoft.com/office/drawing/2014/main" id="{6858BC48-59E1-4E20-8327-9AE599553E9D}"/>
              </a:ext>
            </a:extLst>
          </p:cNvPr>
          <p:cNvSpPr txBox="1"/>
          <p:nvPr/>
        </p:nvSpPr>
        <p:spPr>
          <a:xfrm>
            <a:off x="2144741" y="2731666"/>
            <a:ext cx="9337646" cy="1287532"/>
          </a:xfrm>
          <a:prstGeom prst="rect">
            <a:avLst/>
          </a:prstGeom>
          <a:noFill/>
        </p:spPr>
        <p:txBody>
          <a:bodyPr wrap="square" rtlCol="0">
            <a:spAutoFit/>
          </a:bodyPr>
          <a:lstStyle/>
          <a:p>
            <a:pPr>
              <a:lnSpc>
                <a:spcPct val="150000"/>
              </a:lnSpc>
            </a:pPr>
            <a:r>
              <a:rPr lang="en-US" b="1" dirty="0">
                <a:latin typeface="Arial" pitchFamily="34" charset="0"/>
                <a:cs typeface="Arial" pitchFamily="34" charset="0"/>
              </a:rPr>
              <a:t>Get ready to perform</a:t>
            </a:r>
          </a:p>
          <a:p>
            <a:pPr marL="742950" lvl="1" indent="-285750">
              <a:lnSpc>
                <a:spcPct val="150000"/>
              </a:lnSpc>
              <a:buFont typeface="Courier New" panose="02070309020205020404" pitchFamily="49" charset="0"/>
              <a:buChar char="o"/>
            </a:pPr>
            <a:r>
              <a:rPr lang="en-US" dirty="0">
                <a:latin typeface="Arial" pitchFamily="34" charset="0"/>
                <a:cs typeface="Arial" pitchFamily="34" charset="0"/>
              </a:rPr>
              <a:t>Know your lines and your main talking points</a:t>
            </a:r>
          </a:p>
          <a:p>
            <a:pPr marL="742950" lvl="1" indent="-285750">
              <a:lnSpc>
                <a:spcPct val="150000"/>
              </a:lnSpc>
              <a:buFont typeface="Courier New" panose="02070309020205020404" pitchFamily="49" charset="0"/>
              <a:buChar char="o"/>
            </a:pPr>
            <a:r>
              <a:rPr lang="en-US" dirty="0">
                <a:latin typeface="Arial" pitchFamily="34" charset="0"/>
                <a:cs typeface="Arial" pitchFamily="34" charset="0"/>
              </a:rPr>
              <a:t>Memorizing may help, but don’t sound too rehearsed</a:t>
            </a:r>
          </a:p>
        </p:txBody>
      </p:sp>
      <p:sp>
        <p:nvSpPr>
          <p:cNvPr id="7" name="Footer Placeholder 21">
            <a:extLst>
              <a:ext uri="{FF2B5EF4-FFF2-40B4-BE49-F238E27FC236}">
                <a16:creationId xmlns:a16="http://schemas.microsoft.com/office/drawing/2014/main" id="{47100BBD-C5E3-4387-B833-A02E98C96D6E}"/>
              </a:ext>
            </a:extLst>
          </p:cNvPr>
          <p:cNvSpPr txBox="1">
            <a:spLocks noGrp="1"/>
          </p:cNvSpPr>
          <p:nvPr>
            <p:ph type="ftr" sz="quarter" idx="11"/>
          </p:nvPr>
        </p:nvSpPr>
        <p:spPr>
          <a:xfrm>
            <a:off x="1052512" y="6019559"/>
            <a:ext cx="10086975" cy="523220"/>
          </a:xfrm>
          <a:prstGeom prst="rect">
            <a:avLst/>
          </a:prstGeom>
          <a:noFill/>
        </p:spPr>
        <p:txBody>
          <a:bodyPr wrap="square" rtlCol="0">
            <a:spAutoFit/>
          </a:bodyPr>
          <a:lstStyle/>
          <a:p>
            <a:pPr algn="l"/>
            <a:r>
              <a:rPr lang="en-US" sz="1400" dirty="0">
                <a:latin typeface="Arial" panose="020B0604020202020204" pitchFamily="34" charset="0"/>
                <a:cs typeface="Arial" panose="020B0604020202020204" pitchFamily="34" charset="0"/>
              </a:rPr>
              <a:t>How to give a dynamic scientific presentation: Convey your ideas and enthusiasm – and avoid the pitfalls that put audiences to sleep by Marilynn Larkin: </a:t>
            </a:r>
            <a:r>
              <a:rPr lang="en-US" sz="1400" dirty="0">
                <a:latin typeface="Arial" panose="020B0604020202020204" pitchFamily="34" charset="0"/>
                <a:cs typeface="Arial" panose="020B0604020202020204" pitchFamily="34" charset="0"/>
                <a:hlinkClick r:id="rId3"/>
              </a:rPr>
              <a:t>https://www.elsevier.com/connect/how-to-give-a-dynamic-scientific-presentation</a:t>
            </a:r>
            <a:r>
              <a:rPr lang="en-US" sz="1400" dirty="0">
                <a:latin typeface="Arial" panose="020B0604020202020204" pitchFamily="34" charset="0"/>
                <a:cs typeface="Arial" panose="020B0604020202020204" pitchFamily="34" charset="0"/>
              </a:rPr>
              <a:t> </a:t>
            </a:r>
            <a:endParaRPr lang="en-CA" sz="14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A6408E1-C739-4BA6-8170-CFD40EF4161A}"/>
              </a:ext>
            </a:extLst>
          </p:cNvPr>
          <p:cNvSpPr txBox="1"/>
          <p:nvPr/>
        </p:nvSpPr>
        <p:spPr>
          <a:xfrm>
            <a:off x="2144741" y="4262965"/>
            <a:ext cx="9337646" cy="1287532"/>
          </a:xfrm>
          <a:prstGeom prst="rect">
            <a:avLst/>
          </a:prstGeom>
          <a:noFill/>
        </p:spPr>
        <p:txBody>
          <a:bodyPr wrap="square" rtlCol="0">
            <a:spAutoFit/>
          </a:bodyPr>
          <a:lstStyle/>
          <a:p>
            <a:pPr>
              <a:lnSpc>
                <a:spcPct val="150000"/>
              </a:lnSpc>
            </a:pPr>
            <a:r>
              <a:rPr lang="en-US" b="1" dirty="0">
                <a:latin typeface="Arial" pitchFamily="34" charset="0"/>
                <a:cs typeface="Arial" pitchFamily="34" charset="0"/>
              </a:rPr>
              <a:t>Presence</a:t>
            </a:r>
          </a:p>
          <a:p>
            <a:pPr marL="742950" lvl="1" indent="-285750">
              <a:lnSpc>
                <a:spcPct val="150000"/>
              </a:lnSpc>
              <a:buFont typeface="Courier New" panose="02070309020205020404" pitchFamily="49" charset="0"/>
              <a:buChar char="o"/>
            </a:pPr>
            <a:r>
              <a:rPr lang="en-US" dirty="0">
                <a:latin typeface="Arial" pitchFamily="34" charset="0"/>
                <a:cs typeface="Arial" pitchFamily="34" charset="0"/>
              </a:rPr>
              <a:t>Stand or sit up tall</a:t>
            </a:r>
          </a:p>
          <a:p>
            <a:pPr marL="742950" lvl="1" indent="-285750">
              <a:lnSpc>
                <a:spcPct val="150000"/>
              </a:lnSpc>
              <a:buFont typeface="Courier New" panose="02070309020205020404" pitchFamily="49" charset="0"/>
              <a:buChar char="o"/>
            </a:pPr>
            <a:r>
              <a:rPr lang="en-US" dirty="0">
                <a:latin typeface="Arial" pitchFamily="34" charset="0"/>
                <a:cs typeface="Arial" pitchFamily="34" charset="0"/>
              </a:rPr>
              <a:t>Smile! Facial expressions keep the audience engaged</a:t>
            </a:r>
          </a:p>
        </p:txBody>
      </p:sp>
      <p:pic>
        <p:nvPicPr>
          <p:cNvPr id="10" name="Graphic 9" descr="Theatre with solid fill">
            <a:extLst>
              <a:ext uri="{FF2B5EF4-FFF2-40B4-BE49-F238E27FC236}">
                <a16:creationId xmlns:a16="http://schemas.microsoft.com/office/drawing/2014/main" id="{D7FA5078-38AE-465D-BFFF-E30A82D73B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0235" y="1414923"/>
            <a:ext cx="1065143" cy="1065143"/>
          </a:xfrm>
          <a:prstGeom prst="rect">
            <a:avLst/>
          </a:prstGeom>
        </p:spPr>
      </p:pic>
      <p:pic>
        <p:nvPicPr>
          <p:cNvPr id="12" name="Graphic 11" descr="Drama with solid fill">
            <a:extLst>
              <a:ext uri="{FF2B5EF4-FFF2-40B4-BE49-F238E27FC236}">
                <a16:creationId xmlns:a16="http://schemas.microsoft.com/office/drawing/2014/main" id="{3DA9A613-A07B-4FD7-8375-0413BF0534A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8200" y="2865966"/>
            <a:ext cx="1065143" cy="1065143"/>
          </a:xfrm>
          <a:prstGeom prst="rect">
            <a:avLst/>
          </a:prstGeom>
        </p:spPr>
      </p:pic>
      <p:pic>
        <p:nvPicPr>
          <p:cNvPr id="16" name="Graphic 15" descr="Lecturer with solid fill">
            <a:extLst>
              <a:ext uri="{FF2B5EF4-FFF2-40B4-BE49-F238E27FC236}">
                <a16:creationId xmlns:a16="http://schemas.microsoft.com/office/drawing/2014/main" id="{8BA52A4F-4173-4166-930A-32B08F73392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0236" y="4423452"/>
            <a:ext cx="1065142" cy="1065142"/>
          </a:xfrm>
          <a:prstGeom prst="rect">
            <a:avLst/>
          </a:prstGeom>
        </p:spPr>
      </p:pic>
    </p:spTree>
    <p:extLst>
      <p:ext uri="{BB962C8B-B14F-4D97-AF65-F5344CB8AC3E}">
        <p14:creationId xmlns:p14="http://schemas.microsoft.com/office/powerpoint/2010/main" val="180561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C497-9CA0-4884-A18F-D61474C2BDB2}"/>
              </a:ext>
            </a:extLst>
          </p:cNvPr>
          <p:cNvSpPr>
            <a:spLocks noGrp="1"/>
          </p:cNvSpPr>
          <p:nvPr>
            <p:ph type="sldNum" sz="quarter" idx="12"/>
          </p:nvPr>
        </p:nvSpPr>
        <p:spPr/>
        <p:txBody>
          <a:bodyPr/>
          <a:lstStyle/>
          <a:p>
            <a:fld id="{F241E30D-5A05-4134-BDCD-47C32F0C30E0}" type="slidenum">
              <a:rPr lang="en-US" smtClean="0"/>
              <a:t>9</a:t>
            </a:fld>
            <a:endParaRPr lang="en-US"/>
          </a:p>
        </p:txBody>
      </p:sp>
      <p:sp>
        <p:nvSpPr>
          <p:cNvPr id="3" name="Rectangle 2">
            <a:extLst>
              <a:ext uri="{FF2B5EF4-FFF2-40B4-BE49-F238E27FC236}">
                <a16:creationId xmlns:a16="http://schemas.microsoft.com/office/drawing/2014/main" id="{E266FDDC-211D-4A4B-B3E6-1C863E4B8380}"/>
              </a:ext>
            </a:extLst>
          </p:cNvPr>
          <p:cNvSpPr/>
          <p:nvPr/>
        </p:nvSpPr>
        <p:spPr>
          <a:xfrm>
            <a:off x="0" y="-26012"/>
            <a:ext cx="12192000" cy="759284"/>
          </a:xfrm>
          <a:prstGeom prst="rect">
            <a:avLst/>
          </a:prstGeom>
          <a:solidFill>
            <a:srgbClr val="000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FE009B6-8063-4BCC-B0E4-E91051CC375C}"/>
              </a:ext>
            </a:extLst>
          </p:cNvPr>
          <p:cNvSpPr txBox="1">
            <a:spLocks/>
          </p:cNvSpPr>
          <p:nvPr/>
        </p:nvSpPr>
        <p:spPr>
          <a:xfrm>
            <a:off x="838200" y="72600"/>
            <a:ext cx="10515600" cy="61408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latin typeface="Century Gothic" panose="020B0502020202020204" pitchFamily="34" charset="0"/>
                <a:cs typeface="Arial" panose="020B0604020202020204" pitchFamily="34" charset="0"/>
              </a:rPr>
              <a:t>Presentation Pointers: You</a:t>
            </a:r>
            <a:endParaRPr lang="en-CA" sz="2400" b="1" dirty="0">
              <a:solidFill>
                <a:schemeClr val="bg1"/>
              </a:solidFill>
              <a:latin typeface="Century Gothic" panose="020B0502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17180A9-FE35-49FB-971C-C40078BCBB36}"/>
              </a:ext>
            </a:extLst>
          </p:cNvPr>
          <p:cNvSpPr txBox="1"/>
          <p:nvPr/>
        </p:nvSpPr>
        <p:spPr>
          <a:xfrm>
            <a:off x="1843875" y="1164591"/>
            <a:ext cx="9786150" cy="1287532"/>
          </a:xfrm>
          <a:prstGeom prst="rect">
            <a:avLst/>
          </a:prstGeom>
          <a:noFill/>
        </p:spPr>
        <p:txBody>
          <a:bodyPr wrap="square" rtlCol="0">
            <a:spAutoFit/>
          </a:bodyPr>
          <a:lstStyle/>
          <a:p>
            <a:pPr>
              <a:lnSpc>
                <a:spcPct val="150000"/>
              </a:lnSpc>
            </a:pPr>
            <a:r>
              <a:rPr lang="en-US" b="1" dirty="0">
                <a:latin typeface="Arial" pitchFamily="34" charset="0"/>
                <a:cs typeface="Arial" pitchFamily="34" charset="0"/>
              </a:rPr>
              <a:t>Talk to the audience, not the screen</a:t>
            </a:r>
          </a:p>
          <a:p>
            <a:pPr marL="742950" lvl="1" indent="-285750">
              <a:lnSpc>
                <a:spcPct val="150000"/>
              </a:lnSpc>
              <a:buFont typeface="Courier New" panose="02070309020205020404" pitchFamily="49" charset="0"/>
              <a:buChar char="o"/>
            </a:pPr>
            <a:r>
              <a:rPr lang="en-US" dirty="0">
                <a:latin typeface="Arial" pitchFamily="34" charset="0"/>
                <a:cs typeface="Arial" pitchFamily="34" charset="0"/>
              </a:rPr>
              <a:t>Making eye contact with one or more friendly faces can relax you and help you connect to the audience.</a:t>
            </a:r>
          </a:p>
        </p:txBody>
      </p:sp>
      <p:sp>
        <p:nvSpPr>
          <p:cNvPr id="7" name="Footer Placeholder 21">
            <a:extLst>
              <a:ext uri="{FF2B5EF4-FFF2-40B4-BE49-F238E27FC236}">
                <a16:creationId xmlns:a16="http://schemas.microsoft.com/office/drawing/2014/main" id="{47100BBD-C5E3-4387-B833-A02E98C96D6E}"/>
              </a:ext>
            </a:extLst>
          </p:cNvPr>
          <p:cNvSpPr txBox="1">
            <a:spLocks noGrp="1"/>
          </p:cNvSpPr>
          <p:nvPr>
            <p:ph type="ftr" sz="quarter" idx="11"/>
          </p:nvPr>
        </p:nvSpPr>
        <p:spPr>
          <a:xfrm>
            <a:off x="1052512" y="6019559"/>
            <a:ext cx="10086975" cy="523220"/>
          </a:xfrm>
          <a:prstGeom prst="rect">
            <a:avLst/>
          </a:prstGeom>
          <a:noFill/>
        </p:spPr>
        <p:txBody>
          <a:bodyPr wrap="square" rtlCol="0">
            <a:spAutoFit/>
          </a:bodyPr>
          <a:lstStyle/>
          <a:p>
            <a:pPr algn="l"/>
            <a:r>
              <a:rPr lang="en-US" sz="1400" dirty="0">
                <a:latin typeface="Arial" panose="020B0604020202020204" pitchFamily="34" charset="0"/>
                <a:cs typeface="Arial" panose="020B0604020202020204" pitchFamily="34" charset="0"/>
              </a:rPr>
              <a:t>How to give a dynamic scientific presentation: Convey your ideas and enthusiasm – and avoid the pitfalls that put audiences to sleep by Marilynn Larkin: </a:t>
            </a:r>
            <a:r>
              <a:rPr lang="en-US" sz="1400" dirty="0">
                <a:latin typeface="Arial" panose="020B0604020202020204" pitchFamily="34" charset="0"/>
                <a:cs typeface="Arial" panose="020B0604020202020204" pitchFamily="34" charset="0"/>
                <a:hlinkClick r:id="rId3"/>
              </a:rPr>
              <a:t>https://www.elsevier.com/connect/how-to-give-a-dynamic-scientific-presentation</a:t>
            </a:r>
            <a:r>
              <a:rPr lang="en-US" sz="1400" dirty="0">
                <a:latin typeface="Arial" panose="020B0604020202020204" pitchFamily="34" charset="0"/>
                <a:cs typeface="Arial" panose="020B0604020202020204" pitchFamily="34" charset="0"/>
              </a:rPr>
              <a:t> </a:t>
            </a:r>
            <a:endParaRPr lang="en-CA" sz="14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705701F0-4DDF-432C-8B8D-D0ADB561730A}"/>
              </a:ext>
            </a:extLst>
          </p:cNvPr>
          <p:cNvSpPr txBox="1"/>
          <p:nvPr/>
        </p:nvSpPr>
        <p:spPr>
          <a:xfrm>
            <a:off x="1843875" y="2732649"/>
            <a:ext cx="9786150" cy="1287532"/>
          </a:xfrm>
          <a:prstGeom prst="rect">
            <a:avLst/>
          </a:prstGeom>
          <a:noFill/>
        </p:spPr>
        <p:txBody>
          <a:bodyPr wrap="square" rtlCol="0">
            <a:spAutoFit/>
          </a:bodyPr>
          <a:lstStyle/>
          <a:p>
            <a:pPr>
              <a:lnSpc>
                <a:spcPct val="150000"/>
              </a:lnSpc>
            </a:pPr>
            <a:r>
              <a:rPr lang="en-US" b="1" dirty="0">
                <a:latin typeface="Arial" pitchFamily="34" charset="0"/>
                <a:cs typeface="Arial" pitchFamily="34" charset="0"/>
              </a:rPr>
              <a:t>Take your time</a:t>
            </a:r>
          </a:p>
          <a:p>
            <a:pPr marL="742950" lvl="1" indent="-285750">
              <a:lnSpc>
                <a:spcPct val="150000"/>
              </a:lnSpc>
              <a:buFont typeface="Courier New" panose="02070309020205020404" pitchFamily="49" charset="0"/>
              <a:buChar char="o"/>
            </a:pPr>
            <a:r>
              <a:rPr lang="en-US" dirty="0">
                <a:latin typeface="Arial" pitchFamily="34" charset="0"/>
                <a:cs typeface="Arial" pitchFamily="34" charset="0"/>
              </a:rPr>
              <a:t>Speak at a reasonable pace. It’s okay to take a moment to gather your thoughts as you move on to a different topic. </a:t>
            </a:r>
          </a:p>
        </p:txBody>
      </p:sp>
      <p:sp>
        <p:nvSpPr>
          <p:cNvPr id="10" name="TextBox 9">
            <a:extLst>
              <a:ext uri="{FF2B5EF4-FFF2-40B4-BE49-F238E27FC236}">
                <a16:creationId xmlns:a16="http://schemas.microsoft.com/office/drawing/2014/main" id="{AEE934E7-D38E-4816-A4D8-E98AC7AA09CC}"/>
              </a:ext>
            </a:extLst>
          </p:cNvPr>
          <p:cNvSpPr txBox="1"/>
          <p:nvPr/>
        </p:nvSpPr>
        <p:spPr>
          <a:xfrm>
            <a:off x="1843875" y="4300707"/>
            <a:ext cx="9786150" cy="1287532"/>
          </a:xfrm>
          <a:prstGeom prst="rect">
            <a:avLst/>
          </a:prstGeom>
          <a:noFill/>
        </p:spPr>
        <p:txBody>
          <a:bodyPr wrap="square" rtlCol="0">
            <a:spAutoFit/>
          </a:bodyPr>
          <a:lstStyle/>
          <a:p>
            <a:pPr>
              <a:lnSpc>
                <a:spcPct val="150000"/>
              </a:lnSpc>
            </a:pPr>
            <a:r>
              <a:rPr lang="en-US" b="1" dirty="0">
                <a:latin typeface="Arial" pitchFamily="34" charset="0"/>
                <a:cs typeface="Arial" pitchFamily="34" charset="0"/>
              </a:rPr>
              <a:t>PRACTICE, PRACTICE, PRACTICE</a:t>
            </a:r>
          </a:p>
          <a:p>
            <a:pPr marL="742950" lvl="1" indent="-285750">
              <a:lnSpc>
                <a:spcPct val="150000"/>
              </a:lnSpc>
              <a:buFont typeface="Courier New" panose="02070309020205020404" pitchFamily="49" charset="0"/>
              <a:buChar char="o"/>
            </a:pPr>
            <a:r>
              <a:rPr lang="en-US" dirty="0">
                <a:latin typeface="Arial" pitchFamily="34" charset="0"/>
                <a:cs typeface="Arial" pitchFamily="34" charset="0"/>
              </a:rPr>
              <a:t>If you are frequently stumbling or forgetting your lines, the audience can become easily distracted and lose the main message.</a:t>
            </a:r>
          </a:p>
        </p:txBody>
      </p:sp>
      <p:pic>
        <p:nvPicPr>
          <p:cNvPr id="12" name="Graphic 11" descr="Target Audience with solid fill">
            <a:extLst>
              <a:ext uri="{FF2B5EF4-FFF2-40B4-BE49-F238E27FC236}">
                <a16:creationId xmlns:a16="http://schemas.microsoft.com/office/drawing/2014/main" id="{529B1C33-40CD-4DDD-A31D-F03F44F888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5798" y="1352842"/>
            <a:ext cx="1158075" cy="1158075"/>
          </a:xfrm>
          <a:prstGeom prst="rect">
            <a:avLst/>
          </a:prstGeom>
        </p:spPr>
      </p:pic>
      <p:pic>
        <p:nvPicPr>
          <p:cNvPr id="14" name="Graphic 13" descr="Clock with solid fill">
            <a:extLst>
              <a:ext uri="{FF2B5EF4-FFF2-40B4-BE49-F238E27FC236}">
                <a16:creationId xmlns:a16="http://schemas.microsoft.com/office/drawing/2014/main" id="{6C3D7D14-366F-4D05-846A-07AE78C3BED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5799" y="2849962"/>
            <a:ext cx="1158075" cy="1158075"/>
          </a:xfrm>
          <a:prstGeom prst="rect">
            <a:avLst/>
          </a:prstGeom>
        </p:spPr>
      </p:pic>
      <p:pic>
        <p:nvPicPr>
          <p:cNvPr id="16" name="Graphic 15" descr="Repeat with solid fill">
            <a:extLst>
              <a:ext uri="{FF2B5EF4-FFF2-40B4-BE49-F238E27FC236}">
                <a16:creationId xmlns:a16="http://schemas.microsoft.com/office/drawing/2014/main" id="{F612D7F2-9733-4B1A-AD2E-25DA2894F0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5798" y="4418020"/>
            <a:ext cx="1158075" cy="1158075"/>
          </a:xfrm>
          <a:prstGeom prst="rect">
            <a:avLst/>
          </a:prstGeom>
        </p:spPr>
      </p:pic>
    </p:spTree>
    <p:extLst>
      <p:ext uri="{BB962C8B-B14F-4D97-AF65-F5344CB8AC3E}">
        <p14:creationId xmlns:p14="http://schemas.microsoft.com/office/powerpoint/2010/main" val="178300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28078</TotalTime>
  <Words>2036</Words>
  <Application>Microsoft Office PowerPoint</Application>
  <PresentationFormat>Widescreen</PresentationFormat>
  <Paragraphs>289</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Le</dc:creator>
  <cp:lastModifiedBy>Christine Le</cp:lastModifiedBy>
  <cp:revision>340</cp:revision>
  <dcterms:created xsi:type="dcterms:W3CDTF">2020-04-16T19:23:39Z</dcterms:created>
  <dcterms:modified xsi:type="dcterms:W3CDTF">2021-04-22T22:38:47Z</dcterms:modified>
</cp:coreProperties>
</file>