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3" r:id="rId5"/>
    <p:sldId id="275" r:id="rId6"/>
    <p:sldId id="274" r:id="rId7"/>
    <p:sldId id="259" r:id="rId8"/>
    <p:sldId id="276" r:id="rId9"/>
    <p:sldId id="260" r:id="rId10"/>
    <p:sldId id="272" r:id="rId11"/>
    <p:sldId id="265" r:id="rId12"/>
    <p:sldId id="266" r:id="rId13"/>
    <p:sldId id="267" r:id="rId14"/>
    <p:sldId id="271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0290" autoAdjust="0"/>
  </p:normalViewPr>
  <p:slideViewPr>
    <p:cSldViewPr snapToGrid="0">
      <p:cViewPr varScale="1">
        <p:scale>
          <a:sx n="110" d="100"/>
          <a:sy n="110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FE%202017\Lit\Shannon_etal_2017_National_Estimates_1948-2010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FE%202017\Lit\Shannon_etal_2017_National_Estimates_1948-2010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FE%202017\Lit\Shannon_etal_2017_National_Estimates_1948-2010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FE%202017\Lit\Shannon_etal_2017_National_Estimates_1948-2010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FE%202017\Lit\Shannon_etal_2017_National_Estimates_1948-2010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G:\My%20Drive\FE%202017\Lit\Shannon_etal_2017_National_Estimates_1948-20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Trends</a:t>
            </a:r>
            <a:r>
              <a:rPr lang="en-US" sz="2400" baseline="0"/>
              <a:t> in percentage of U.S. adults with incarcerations and felony convictions by active status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786547209458054E-2"/>
          <c:y val="0.16144452397995704"/>
          <c:w val="0.89127081072343961"/>
          <c:h val="0.7288574097729309"/>
        </c:manualLayout>
      </c:layout>
      <c:lineChart>
        <c:grouping val="standard"/>
        <c:varyColors val="0"/>
        <c:ser>
          <c:idx val="1"/>
          <c:order val="1"/>
          <c:tx>
            <c:strRef>
              <c:f>Sheet2!$C$2</c:f>
              <c:strCache>
                <c:ptCount val="1"/>
                <c:pt idx="0">
                  <c:v>Felony in current supervision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Sheet2!$C$3:$C$43</c15:sqref>
                  </c15:fullRef>
                </c:ext>
              </c:extLst>
              <c:f>Sheet2!$C$8:$C$43</c:f>
              <c:numCache>
                <c:formatCode>#,##0.00_);\(#,##0.00\)</c:formatCode>
                <c:ptCount val="36"/>
                <c:pt idx="0">
                  <c:v>0.58000000000000007</c:v>
                </c:pt>
                <c:pt idx="1">
                  <c:v>0.60999999999999943</c:v>
                </c:pt>
                <c:pt idx="2">
                  <c:v>0.56999999999999984</c:v>
                </c:pt>
                <c:pt idx="3">
                  <c:v>0.58999999999999986</c:v>
                </c:pt>
                <c:pt idx="4">
                  <c:v>0.64999999999999991</c:v>
                </c:pt>
                <c:pt idx="5">
                  <c:v>0.63999999999999968</c:v>
                </c:pt>
                <c:pt idx="6">
                  <c:v>0.66999999999999993</c:v>
                </c:pt>
                <c:pt idx="7">
                  <c:v>0.71000000000000041</c:v>
                </c:pt>
                <c:pt idx="8">
                  <c:v>0.77</c:v>
                </c:pt>
                <c:pt idx="9">
                  <c:v>0.80000000000000027</c:v>
                </c:pt>
                <c:pt idx="10">
                  <c:v>0.85000000000000009</c:v>
                </c:pt>
                <c:pt idx="11">
                  <c:v>0.93000000000000016</c:v>
                </c:pt>
                <c:pt idx="12">
                  <c:v>1</c:v>
                </c:pt>
                <c:pt idx="13">
                  <c:v>1.0700000000000003</c:v>
                </c:pt>
                <c:pt idx="14">
                  <c:v>1.1599999999999997</c:v>
                </c:pt>
                <c:pt idx="15">
                  <c:v>1.2600000000000002</c:v>
                </c:pt>
                <c:pt idx="16">
                  <c:v>1.3299999999999996</c:v>
                </c:pt>
                <c:pt idx="17">
                  <c:v>1.4</c:v>
                </c:pt>
                <c:pt idx="18">
                  <c:v>1.5199999999999996</c:v>
                </c:pt>
                <c:pt idx="19">
                  <c:v>1.58</c:v>
                </c:pt>
                <c:pt idx="20">
                  <c:v>1.6700000000000008</c:v>
                </c:pt>
                <c:pt idx="21">
                  <c:v>1.7399999999999998</c:v>
                </c:pt>
                <c:pt idx="22">
                  <c:v>1.7600000000000007</c:v>
                </c:pt>
                <c:pt idx="23">
                  <c:v>1.8099999999999996</c:v>
                </c:pt>
                <c:pt idx="24">
                  <c:v>2.0099999999999998</c:v>
                </c:pt>
                <c:pt idx="25">
                  <c:v>2.0199999999999996</c:v>
                </c:pt>
                <c:pt idx="26">
                  <c:v>2.0299999999999985</c:v>
                </c:pt>
                <c:pt idx="27">
                  <c:v>2.0199999999999996</c:v>
                </c:pt>
                <c:pt idx="28">
                  <c:v>2.0199999999999996</c:v>
                </c:pt>
                <c:pt idx="29">
                  <c:v>2.0499999999999998</c:v>
                </c:pt>
                <c:pt idx="30">
                  <c:v>2.0700000000000003</c:v>
                </c:pt>
                <c:pt idx="31">
                  <c:v>2.0499999999999989</c:v>
                </c:pt>
                <c:pt idx="32">
                  <c:v>1.9799999999999995</c:v>
                </c:pt>
                <c:pt idx="33">
                  <c:v>2.0500000000000007</c:v>
                </c:pt>
                <c:pt idx="34">
                  <c:v>2</c:v>
                </c:pt>
                <c:pt idx="35">
                  <c:v>1.9299999999999997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03F-4AD4-A143-F6CBED6A3A27}"/>
            </c:ext>
          </c:extLst>
        </c:ser>
        <c:ser>
          <c:idx val="3"/>
          <c:order val="3"/>
          <c:tx>
            <c:strRef>
              <c:f>Sheet2!$E$2</c:f>
              <c:strCache>
                <c:ptCount val="1"/>
                <c:pt idx="0">
                  <c:v>Incarceration currently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Sheet2!$E$3:$E$43</c15:sqref>
                  </c15:fullRef>
                </c:ext>
              </c:extLst>
              <c:f>Sheet2!$E$8:$E$43</c:f>
              <c:numCache>
                <c:formatCode>#,##0.00_);\(#,##0.00\)</c:formatCode>
                <c:ptCount val="36"/>
                <c:pt idx="0">
                  <c:v>0.26000000000000012</c:v>
                </c:pt>
                <c:pt idx="1">
                  <c:v>0.27</c:v>
                </c:pt>
                <c:pt idx="2">
                  <c:v>0.29999999999999993</c:v>
                </c:pt>
                <c:pt idx="3">
                  <c:v>0.31000000000000005</c:v>
                </c:pt>
                <c:pt idx="4">
                  <c:v>0.32999999999999996</c:v>
                </c:pt>
                <c:pt idx="5">
                  <c:v>0.34000000000000008</c:v>
                </c:pt>
                <c:pt idx="6">
                  <c:v>0.35</c:v>
                </c:pt>
                <c:pt idx="7">
                  <c:v>0.38</c:v>
                </c:pt>
                <c:pt idx="8">
                  <c:v>0.39</c:v>
                </c:pt>
                <c:pt idx="9">
                  <c:v>0.40999999999999992</c:v>
                </c:pt>
                <c:pt idx="10">
                  <c:v>0.45999999999999985</c:v>
                </c:pt>
                <c:pt idx="11">
                  <c:v>0.49</c:v>
                </c:pt>
                <c:pt idx="12">
                  <c:v>0.53</c:v>
                </c:pt>
                <c:pt idx="13">
                  <c:v>0.56999999999999995</c:v>
                </c:pt>
                <c:pt idx="14">
                  <c:v>0.63</c:v>
                </c:pt>
                <c:pt idx="15">
                  <c:v>0.71000000000000008</c:v>
                </c:pt>
                <c:pt idx="16">
                  <c:v>0.74999999999999989</c:v>
                </c:pt>
                <c:pt idx="17">
                  <c:v>0.81</c:v>
                </c:pt>
                <c:pt idx="18">
                  <c:v>0.8600000000000001</c:v>
                </c:pt>
                <c:pt idx="19">
                  <c:v>0.91000000000000014</c:v>
                </c:pt>
                <c:pt idx="20">
                  <c:v>0.92000000000000015</c:v>
                </c:pt>
                <c:pt idx="21">
                  <c:v>0.96</c:v>
                </c:pt>
                <c:pt idx="22">
                  <c:v>0.96999999999999975</c:v>
                </c:pt>
                <c:pt idx="23">
                  <c:v>0.99000000000000021</c:v>
                </c:pt>
                <c:pt idx="24">
                  <c:v>1.03</c:v>
                </c:pt>
                <c:pt idx="25">
                  <c:v>1.02</c:v>
                </c:pt>
                <c:pt idx="26">
                  <c:v>1.03</c:v>
                </c:pt>
                <c:pt idx="27">
                  <c:v>1.04</c:v>
                </c:pt>
                <c:pt idx="28">
                  <c:v>1.0500000000000003</c:v>
                </c:pt>
                <c:pt idx="29">
                  <c:v>1.0799999999999998</c:v>
                </c:pt>
                <c:pt idx="30">
                  <c:v>1.0700000000000003</c:v>
                </c:pt>
                <c:pt idx="31">
                  <c:v>1.08</c:v>
                </c:pt>
                <c:pt idx="32">
                  <c:v>1.07</c:v>
                </c:pt>
                <c:pt idx="33">
                  <c:v>1.08</c:v>
                </c:pt>
                <c:pt idx="34">
                  <c:v>1.06</c:v>
                </c:pt>
                <c:pt idx="35">
                  <c:v>1.02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03F-4AD4-A143-F6CBED6A3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455496"/>
        <c:axId val="17245588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Sheet2!$B$2</c15:sqref>
                        </c15:formulaRef>
                      </c:ext>
                    </c:extLst>
                    <c:strCache>
                      <c:ptCount val="1"/>
                      <c:pt idx="0">
                        <c:v>Felony history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ullRef>
                          <c15:sqref>Sheet2!$A$3:$A$43</c15:sqref>
                        </c15:fullRef>
                        <c15:formulaRef>
                          <c15:sqref>Sheet2!$A$8:$A$43</c15:sqref>
                        </c15:formulaRef>
                      </c:ext>
                    </c:extLst>
                    <c:numCache>
                      <c:formatCode>General</c:formatCode>
                      <c:ptCount val="36"/>
                      <c:pt idx="0">
                        <c:v>1975</c:v>
                      </c:pt>
                      <c:pt idx="1">
                        <c:v>1976</c:v>
                      </c:pt>
                      <c:pt idx="2">
                        <c:v>1977</c:v>
                      </c:pt>
                      <c:pt idx="3">
                        <c:v>1978</c:v>
                      </c:pt>
                      <c:pt idx="4">
                        <c:v>1979</c:v>
                      </c:pt>
                      <c:pt idx="5">
                        <c:v>1980</c:v>
                      </c:pt>
                      <c:pt idx="6">
                        <c:v>1981</c:v>
                      </c:pt>
                      <c:pt idx="7">
                        <c:v>1982</c:v>
                      </c:pt>
                      <c:pt idx="8">
                        <c:v>1983</c:v>
                      </c:pt>
                      <c:pt idx="9">
                        <c:v>1984</c:v>
                      </c:pt>
                      <c:pt idx="10">
                        <c:v>1985</c:v>
                      </c:pt>
                      <c:pt idx="11">
                        <c:v>1986</c:v>
                      </c:pt>
                      <c:pt idx="12">
                        <c:v>1987</c:v>
                      </c:pt>
                      <c:pt idx="13">
                        <c:v>1988</c:v>
                      </c:pt>
                      <c:pt idx="14">
                        <c:v>1989</c:v>
                      </c:pt>
                      <c:pt idx="15">
                        <c:v>1990</c:v>
                      </c:pt>
                      <c:pt idx="16">
                        <c:v>1991</c:v>
                      </c:pt>
                      <c:pt idx="17">
                        <c:v>1992</c:v>
                      </c:pt>
                      <c:pt idx="18">
                        <c:v>1993</c:v>
                      </c:pt>
                      <c:pt idx="19">
                        <c:v>1994</c:v>
                      </c:pt>
                      <c:pt idx="20">
                        <c:v>1995</c:v>
                      </c:pt>
                      <c:pt idx="21">
                        <c:v>1996</c:v>
                      </c:pt>
                      <c:pt idx="22">
                        <c:v>1997</c:v>
                      </c:pt>
                      <c:pt idx="23">
                        <c:v>1998</c:v>
                      </c:pt>
                      <c:pt idx="24">
                        <c:v>1999</c:v>
                      </c:pt>
                      <c:pt idx="25">
                        <c:v>2000</c:v>
                      </c:pt>
                      <c:pt idx="26">
                        <c:v>2001</c:v>
                      </c:pt>
                      <c:pt idx="27">
                        <c:v>2002</c:v>
                      </c:pt>
                      <c:pt idx="28">
                        <c:v>2003</c:v>
                      </c:pt>
                      <c:pt idx="29">
                        <c:v>2004</c:v>
                      </c:pt>
                      <c:pt idx="30">
                        <c:v>2005</c:v>
                      </c:pt>
                      <c:pt idx="31">
                        <c:v>2006</c:v>
                      </c:pt>
                      <c:pt idx="32">
                        <c:v>2007</c:v>
                      </c:pt>
                      <c:pt idx="33">
                        <c:v>2008</c:v>
                      </c:pt>
                      <c:pt idx="34">
                        <c:v>2009</c:v>
                      </c:pt>
                      <c:pt idx="35">
                        <c:v>2010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Sheet2!$B$3:$B$43</c15:sqref>
                        </c15:fullRef>
                        <c15:formulaRef>
                          <c15:sqref>Sheet2!$B$8:$B$43</c15:sqref>
                        </c15:formulaRef>
                      </c:ext>
                    </c:extLst>
                    <c:numCache>
                      <c:formatCode>#,##0.00_);\(#,##0.00\)</c:formatCode>
                      <c:ptCount val="36"/>
                      <c:pt idx="0">
                        <c:v>2.36</c:v>
                      </c:pt>
                      <c:pt idx="1">
                        <c:v>2.3800000000000003</c:v>
                      </c:pt>
                      <c:pt idx="2">
                        <c:v>2.42</c:v>
                      </c:pt>
                      <c:pt idx="3">
                        <c:v>2.3800000000000003</c:v>
                      </c:pt>
                      <c:pt idx="4">
                        <c:v>2.34</c:v>
                      </c:pt>
                      <c:pt idx="5">
                        <c:v>2.3800000000000003</c:v>
                      </c:pt>
                      <c:pt idx="6">
                        <c:v>2.42</c:v>
                      </c:pt>
                      <c:pt idx="7">
                        <c:v>2.4699999999999998</c:v>
                      </c:pt>
                      <c:pt idx="8">
                        <c:v>2.52</c:v>
                      </c:pt>
                      <c:pt idx="9">
                        <c:v>2.59</c:v>
                      </c:pt>
                      <c:pt idx="10">
                        <c:v>2.78</c:v>
                      </c:pt>
                      <c:pt idx="11">
                        <c:v>2.82</c:v>
                      </c:pt>
                      <c:pt idx="12">
                        <c:v>2.91</c:v>
                      </c:pt>
                      <c:pt idx="13">
                        <c:v>3.01</c:v>
                      </c:pt>
                      <c:pt idx="14">
                        <c:v>3.1300000000000003</c:v>
                      </c:pt>
                      <c:pt idx="15">
                        <c:v>3.2399999999999998</c:v>
                      </c:pt>
                      <c:pt idx="16">
                        <c:v>3.35</c:v>
                      </c:pt>
                      <c:pt idx="17">
                        <c:v>3.44</c:v>
                      </c:pt>
                      <c:pt idx="18">
                        <c:v>3.51</c:v>
                      </c:pt>
                      <c:pt idx="19">
                        <c:v>3.62</c:v>
                      </c:pt>
                      <c:pt idx="20">
                        <c:v>3.7199999999999998</c:v>
                      </c:pt>
                      <c:pt idx="21">
                        <c:v>3.8699999999999997</c:v>
                      </c:pt>
                      <c:pt idx="22">
                        <c:v>4.0599999999999996</c:v>
                      </c:pt>
                      <c:pt idx="23">
                        <c:v>4.1900000000000004</c:v>
                      </c:pt>
                      <c:pt idx="24">
                        <c:v>4.24</c:v>
                      </c:pt>
                      <c:pt idx="25">
                        <c:v>4.41</c:v>
                      </c:pt>
                      <c:pt idx="26">
                        <c:v>4.5900000000000007</c:v>
                      </c:pt>
                      <c:pt idx="27">
                        <c:v>4.84</c:v>
                      </c:pt>
                      <c:pt idx="28">
                        <c:v>5.0299999999999994</c:v>
                      </c:pt>
                      <c:pt idx="29">
                        <c:v>5.2200000000000006</c:v>
                      </c:pt>
                      <c:pt idx="30">
                        <c:v>5.5</c:v>
                      </c:pt>
                      <c:pt idx="31">
                        <c:v>5.6000000000000005</c:v>
                      </c:pt>
                      <c:pt idx="32">
                        <c:v>5.86</c:v>
                      </c:pt>
                      <c:pt idx="33">
                        <c:v>5.9499999999999993</c:v>
                      </c:pt>
                      <c:pt idx="34">
                        <c:v>5.99</c:v>
                      </c:pt>
                      <c:pt idx="35">
                        <c:v>6.17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403F-4AD4-A143-F6CBED6A3A2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Sheet2!$D$2</c15:sqref>
                        </c15:formulaRef>
                      </c:ext>
                    </c:extLst>
                    <c:strCache>
                      <c:ptCount val="1"/>
                      <c:pt idx="0">
                        <c:v>Incarceration history</c:v>
                      </c:pt>
                    </c:strCache>
                  </c:strRef>
                </c:tx>
                <c:spPr>
                  <a:ln w="28575" cap="sq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Sheet2!$A$3:$A$43</c15:sqref>
                        </c15:fullRef>
                        <c15:formulaRef>
                          <c15:sqref>Sheet2!$A$8:$A$43</c15:sqref>
                        </c15:formulaRef>
                      </c:ext>
                    </c:extLst>
                    <c:numCache>
                      <c:formatCode>General</c:formatCode>
                      <c:ptCount val="36"/>
                      <c:pt idx="0">
                        <c:v>1975</c:v>
                      </c:pt>
                      <c:pt idx="1">
                        <c:v>1976</c:v>
                      </c:pt>
                      <c:pt idx="2">
                        <c:v>1977</c:v>
                      </c:pt>
                      <c:pt idx="3">
                        <c:v>1978</c:v>
                      </c:pt>
                      <c:pt idx="4">
                        <c:v>1979</c:v>
                      </c:pt>
                      <c:pt idx="5">
                        <c:v>1980</c:v>
                      </c:pt>
                      <c:pt idx="6">
                        <c:v>1981</c:v>
                      </c:pt>
                      <c:pt idx="7">
                        <c:v>1982</c:v>
                      </c:pt>
                      <c:pt idx="8">
                        <c:v>1983</c:v>
                      </c:pt>
                      <c:pt idx="9">
                        <c:v>1984</c:v>
                      </c:pt>
                      <c:pt idx="10">
                        <c:v>1985</c:v>
                      </c:pt>
                      <c:pt idx="11">
                        <c:v>1986</c:v>
                      </c:pt>
                      <c:pt idx="12">
                        <c:v>1987</c:v>
                      </c:pt>
                      <c:pt idx="13">
                        <c:v>1988</c:v>
                      </c:pt>
                      <c:pt idx="14">
                        <c:v>1989</c:v>
                      </c:pt>
                      <c:pt idx="15">
                        <c:v>1990</c:v>
                      </c:pt>
                      <c:pt idx="16">
                        <c:v>1991</c:v>
                      </c:pt>
                      <c:pt idx="17">
                        <c:v>1992</c:v>
                      </c:pt>
                      <c:pt idx="18">
                        <c:v>1993</c:v>
                      </c:pt>
                      <c:pt idx="19">
                        <c:v>1994</c:v>
                      </c:pt>
                      <c:pt idx="20">
                        <c:v>1995</c:v>
                      </c:pt>
                      <c:pt idx="21">
                        <c:v>1996</c:v>
                      </c:pt>
                      <c:pt idx="22">
                        <c:v>1997</c:v>
                      </c:pt>
                      <c:pt idx="23">
                        <c:v>1998</c:v>
                      </c:pt>
                      <c:pt idx="24">
                        <c:v>1999</c:v>
                      </c:pt>
                      <c:pt idx="25">
                        <c:v>2000</c:v>
                      </c:pt>
                      <c:pt idx="26">
                        <c:v>2001</c:v>
                      </c:pt>
                      <c:pt idx="27">
                        <c:v>2002</c:v>
                      </c:pt>
                      <c:pt idx="28">
                        <c:v>2003</c:v>
                      </c:pt>
                      <c:pt idx="29">
                        <c:v>2004</c:v>
                      </c:pt>
                      <c:pt idx="30">
                        <c:v>2005</c:v>
                      </c:pt>
                      <c:pt idx="31">
                        <c:v>2006</c:v>
                      </c:pt>
                      <c:pt idx="32">
                        <c:v>2007</c:v>
                      </c:pt>
                      <c:pt idx="33">
                        <c:v>2008</c:v>
                      </c:pt>
                      <c:pt idx="34">
                        <c:v>2009</c:v>
                      </c:pt>
                      <c:pt idx="35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Sheet2!$D$3:$D$43</c15:sqref>
                        </c15:fullRef>
                        <c15:formulaRef>
                          <c15:sqref>Sheet2!$D$8:$D$43</c15:sqref>
                        </c15:formulaRef>
                      </c:ext>
                    </c:extLst>
                    <c:numCache>
                      <c:formatCode>#,##0.00_);\(#,##0.00\)</c:formatCode>
                      <c:ptCount val="36"/>
                      <c:pt idx="0">
                        <c:v>0.67999999999999994</c:v>
                      </c:pt>
                      <c:pt idx="1">
                        <c:v>0.67999999999999994</c:v>
                      </c:pt>
                      <c:pt idx="2">
                        <c:v>0.66</c:v>
                      </c:pt>
                      <c:pt idx="3">
                        <c:v>0.63</c:v>
                      </c:pt>
                      <c:pt idx="4">
                        <c:v>0.6</c:v>
                      </c:pt>
                      <c:pt idx="5">
                        <c:v>0.6</c:v>
                      </c:pt>
                      <c:pt idx="6">
                        <c:v>0.62</c:v>
                      </c:pt>
                      <c:pt idx="7">
                        <c:v>0.64</c:v>
                      </c:pt>
                      <c:pt idx="8">
                        <c:v>0.67</c:v>
                      </c:pt>
                      <c:pt idx="9">
                        <c:v>0.69</c:v>
                      </c:pt>
                      <c:pt idx="10">
                        <c:v>0.70000000000000007</c:v>
                      </c:pt>
                      <c:pt idx="11">
                        <c:v>0.73</c:v>
                      </c:pt>
                      <c:pt idx="12">
                        <c:v>0.77</c:v>
                      </c:pt>
                      <c:pt idx="13">
                        <c:v>0.80999999999999994</c:v>
                      </c:pt>
                      <c:pt idx="14">
                        <c:v>0.86</c:v>
                      </c:pt>
                      <c:pt idx="15">
                        <c:v>0.89</c:v>
                      </c:pt>
                      <c:pt idx="16">
                        <c:v>0.94000000000000006</c:v>
                      </c:pt>
                      <c:pt idx="17">
                        <c:v>0.97</c:v>
                      </c:pt>
                      <c:pt idx="18">
                        <c:v>1.03</c:v>
                      </c:pt>
                      <c:pt idx="19">
                        <c:v>1.08</c:v>
                      </c:pt>
                      <c:pt idx="20">
                        <c:v>1.1599999999999999</c:v>
                      </c:pt>
                      <c:pt idx="21">
                        <c:v>1.21</c:v>
                      </c:pt>
                      <c:pt idx="22">
                        <c:v>1.29</c:v>
                      </c:pt>
                      <c:pt idx="23">
                        <c:v>1.3599999999999999</c:v>
                      </c:pt>
                      <c:pt idx="24">
                        <c:v>1.43</c:v>
                      </c:pt>
                      <c:pt idx="25">
                        <c:v>1.5</c:v>
                      </c:pt>
                      <c:pt idx="26">
                        <c:v>1.5599999999999998</c:v>
                      </c:pt>
                      <c:pt idx="27">
                        <c:v>1.6400000000000001</c:v>
                      </c:pt>
                      <c:pt idx="28">
                        <c:v>1.69</c:v>
                      </c:pt>
                      <c:pt idx="29">
                        <c:v>1.7500000000000002</c:v>
                      </c:pt>
                      <c:pt idx="30">
                        <c:v>1.8599999999999999</c:v>
                      </c:pt>
                      <c:pt idx="31">
                        <c:v>1.8900000000000001</c:v>
                      </c:pt>
                      <c:pt idx="32">
                        <c:v>1.91</c:v>
                      </c:pt>
                      <c:pt idx="33">
                        <c:v>2.02</c:v>
                      </c:pt>
                      <c:pt idx="34">
                        <c:v>2.0299999999999998</c:v>
                      </c:pt>
                      <c:pt idx="35">
                        <c:v>2.08</c:v>
                      </c:pt>
                    </c:numCache>
                  </c:numRef>
                </c: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2-403F-4AD4-A143-F6CBED6A3A27}"/>
                  </c:ext>
                </c:extLst>
              </c15:ser>
            </c15:filteredLineSeries>
          </c:ext>
        </c:extLst>
      </c:lineChart>
      <c:catAx>
        <c:axId val="172455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55888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72455888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Percent of U.S. adults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_);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5549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layout>
        <c:manualLayout>
          <c:xMode val="edge"/>
          <c:yMode val="edge"/>
          <c:x val="0.34812258988154338"/>
          <c:y val="0.19544341048278055"/>
          <c:w val="0.32581083889440504"/>
          <c:h val="0.128630557543943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ot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Trends</a:t>
            </a:r>
            <a:r>
              <a:rPr lang="en-US" sz="2400" baseline="0"/>
              <a:t> in percentage of U.S. adults with incarcerations and felony convictions by active status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786547209458054E-2"/>
          <c:y val="0.16144452397995704"/>
          <c:w val="0.89127081072343961"/>
          <c:h val="0.7288574097729309"/>
        </c:manualLayout>
      </c:layout>
      <c:lineChart>
        <c:grouping val="standar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Felony history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Sheet2!$B$3:$B$43</c15:sqref>
                  </c15:fullRef>
                </c:ext>
              </c:extLst>
              <c:f>Sheet2!$B$8:$B$43</c:f>
              <c:numCache>
                <c:formatCode>#,##0.00_);\(#,##0.00\)</c:formatCode>
                <c:ptCount val="36"/>
                <c:pt idx="0">
                  <c:v>2.36</c:v>
                </c:pt>
                <c:pt idx="1">
                  <c:v>2.3800000000000003</c:v>
                </c:pt>
                <c:pt idx="2">
                  <c:v>2.42</c:v>
                </c:pt>
                <c:pt idx="3">
                  <c:v>2.3800000000000003</c:v>
                </c:pt>
                <c:pt idx="4">
                  <c:v>2.34</c:v>
                </c:pt>
                <c:pt idx="5">
                  <c:v>2.3800000000000003</c:v>
                </c:pt>
                <c:pt idx="6">
                  <c:v>2.42</c:v>
                </c:pt>
                <c:pt idx="7">
                  <c:v>2.4699999999999998</c:v>
                </c:pt>
                <c:pt idx="8">
                  <c:v>2.52</c:v>
                </c:pt>
                <c:pt idx="9">
                  <c:v>2.59</c:v>
                </c:pt>
                <c:pt idx="10">
                  <c:v>2.78</c:v>
                </c:pt>
                <c:pt idx="11">
                  <c:v>2.82</c:v>
                </c:pt>
                <c:pt idx="12">
                  <c:v>2.91</c:v>
                </c:pt>
                <c:pt idx="13">
                  <c:v>3.01</c:v>
                </c:pt>
                <c:pt idx="14">
                  <c:v>3.1300000000000003</c:v>
                </c:pt>
                <c:pt idx="15">
                  <c:v>3.2399999999999998</c:v>
                </c:pt>
                <c:pt idx="16">
                  <c:v>3.35</c:v>
                </c:pt>
                <c:pt idx="17">
                  <c:v>3.44</c:v>
                </c:pt>
                <c:pt idx="18">
                  <c:v>3.51</c:v>
                </c:pt>
                <c:pt idx="19">
                  <c:v>3.62</c:v>
                </c:pt>
                <c:pt idx="20">
                  <c:v>3.7199999999999998</c:v>
                </c:pt>
                <c:pt idx="21">
                  <c:v>3.8699999999999997</c:v>
                </c:pt>
                <c:pt idx="22">
                  <c:v>4.0599999999999996</c:v>
                </c:pt>
                <c:pt idx="23">
                  <c:v>4.1900000000000004</c:v>
                </c:pt>
                <c:pt idx="24">
                  <c:v>4.24</c:v>
                </c:pt>
                <c:pt idx="25">
                  <c:v>4.41</c:v>
                </c:pt>
                <c:pt idx="26">
                  <c:v>4.5900000000000007</c:v>
                </c:pt>
                <c:pt idx="27">
                  <c:v>4.84</c:v>
                </c:pt>
                <c:pt idx="28">
                  <c:v>5.0299999999999994</c:v>
                </c:pt>
                <c:pt idx="29">
                  <c:v>5.2200000000000006</c:v>
                </c:pt>
                <c:pt idx="30">
                  <c:v>5.5</c:v>
                </c:pt>
                <c:pt idx="31">
                  <c:v>5.6000000000000005</c:v>
                </c:pt>
                <c:pt idx="32">
                  <c:v>5.86</c:v>
                </c:pt>
                <c:pt idx="33">
                  <c:v>5.9499999999999993</c:v>
                </c:pt>
                <c:pt idx="34">
                  <c:v>5.99</c:v>
                </c:pt>
                <c:pt idx="35">
                  <c:v>6.17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03F-4AD4-A143-F6CBED6A3A27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Felony in current supervision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Sheet2!$C$3:$C$43</c15:sqref>
                  </c15:fullRef>
                </c:ext>
              </c:extLst>
              <c:f>Sheet2!$C$8:$C$43</c:f>
              <c:numCache>
                <c:formatCode>#,##0.00_);\(#,##0.00\)</c:formatCode>
                <c:ptCount val="36"/>
                <c:pt idx="0">
                  <c:v>0.58000000000000007</c:v>
                </c:pt>
                <c:pt idx="1">
                  <c:v>0.60999999999999943</c:v>
                </c:pt>
                <c:pt idx="2">
                  <c:v>0.56999999999999984</c:v>
                </c:pt>
                <c:pt idx="3">
                  <c:v>0.58999999999999986</c:v>
                </c:pt>
                <c:pt idx="4">
                  <c:v>0.64999999999999991</c:v>
                </c:pt>
                <c:pt idx="5">
                  <c:v>0.63999999999999968</c:v>
                </c:pt>
                <c:pt idx="6">
                  <c:v>0.66999999999999993</c:v>
                </c:pt>
                <c:pt idx="7">
                  <c:v>0.71000000000000041</c:v>
                </c:pt>
                <c:pt idx="8">
                  <c:v>0.77</c:v>
                </c:pt>
                <c:pt idx="9">
                  <c:v>0.80000000000000027</c:v>
                </c:pt>
                <c:pt idx="10">
                  <c:v>0.85000000000000009</c:v>
                </c:pt>
                <c:pt idx="11">
                  <c:v>0.93000000000000016</c:v>
                </c:pt>
                <c:pt idx="12">
                  <c:v>1</c:v>
                </c:pt>
                <c:pt idx="13">
                  <c:v>1.0700000000000003</c:v>
                </c:pt>
                <c:pt idx="14">
                  <c:v>1.1599999999999997</c:v>
                </c:pt>
                <c:pt idx="15">
                  <c:v>1.2600000000000002</c:v>
                </c:pt>
                <c:pt idx="16">
                  <c:v>1.3299999999999996</c:v>
                </c:pt>
                <c:pt idx="17">
                  <c:v>1.4</c:v>
                </c:pt>
                <c:pt idx="18">
                  <c:v>1.5199999999999996</c:v>
                </c:pt>
                <c:pt idx="19">
                  <c:v>1.58</c:v>
                </c:pt>
                <c:pt idx="20">
                  <c:v>1.6700000000000008</c:v>
                </c:pt>
                <c:pt idx="21">
                  <c:v>1.7399999999999998</c:v>
                </c:pt>
                <c:pt idx="22">
                  <c:v>1.7600000000000007</c:v>
                </c:pt>
                <c:pt idx="23">
                  <c:v>1.8099999999999996</c:v>
                </c:pt>
                <c:pt idx="24">
                  <c:v>2.0099999999999998</c:v>
                </c:pt>
                <c:pt idx="25">
                  <c:v>2.0199999999999996</c:v>
                </c:pt>
                <c:pt idx="26">
                  <c:v>2.0299999999999985</c:v>
                </c:pt>
                <c:pt idx="27">
                  <c:v>2.0199999999999996</c:v>
                </c:pt>
                <c:pt idx="28">
                  <c:v>2.0199999999999996</c:v>
                </c:pt>
                <c:pt idx="29">
                  <c:v>2.0499999999999998</c:v>
                </c:pt>
                <c:pt idx="30">
                  <c:v>2.0700000000000003</c:v>
                </c:pt>
                <c:pt idx="31">
                  <c:v>2.0499999999999989</c:v>
                </c:pt>
                <c:pt idx="32">
                  <c:v>1.9799999999999995</c:v>
                </c:pt>
                <c:pt idx="33">
                  <c:v>2.0500000000000007</c:v>
                </c:pt>
                <c:pt idx="34">
                  <c:v>2</c:v>
                </c:pt>
                <c:pt idx="35">
                  <c:v>1.9299999999999997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03F-4AD4-A143-F6CBED6A3A27}"/>
            </c:ext>
          </c:extLst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Incarceration history</c:v>
                </c:pt>
              </c:strCache>
            </c:strRef>
          </c:tx>
          <c:spPr>
            <a:ln w="28575" cap="sq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Sheet2!$D$3:$D$43</c15:sqref>
                  </c15:fullRef>
                </c:ext>
              </c:extLst>
              <c:f>Sheet2!$D$8:$D$43</c:f>
              <c:numCache>
                <c:formatCode>#,##0.00_);\(#,##0.00\)</c:formatCode>
                <c:ptCount val="36"/>
                <c:pt idx="0">
                  <c:v>0.67999999999999994</c:v>
                </c:pt>
                <c:pt idx="1">
                  <c:v>0.67999999999999994</c:v>
                </c:pt>
                <c:pt idx="2">
                  <c:v>0.66</c:v>
                </c:pt>
                <c:pt idx="3">
                  <c:v>0.63</c:v>
                </c:pt>
                <c:pt idx="4">
                  <c:v>0.6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0.67</c:v>
                </c:pt>
                <c:pt idx="9">
                  <c:v>0.69</c:v>
                </c:pt>
                <c:pt idx="10">
                  <c:v>0.70000000000000007</c:v>
                </c:pt>
                <c:pt idx="11">
                  <c:v>0.73</c:v>
                </c:pt>
                <c:pt idx="12">
                  <c:v>0.77</c:v>
                </c:pt>
                <c:pt idx="13">
                  <c:v>0.80999999999999994</c:v>
                </c:pt>
                <c:pt idx="14">
                  <c:v>0.86</c:v>
                </c:pt>
                <c:pt idx="15">
                  <c:v>0.89</c:v>
                </c:pt>
                <c:pt idx="16">
                  <c:v>0.94000000000000006</c:v>
                </c:pt>
                <c:pt idx="17">
                  <c:v>0.97</c:v>
                </c:pt>
                <c:pt idx="18">
                  <c:v>1.03</c:v>
                </c:pt>
                <c:pt idx="19">
                  <c:v>1.08</c:v>
                </c:pt>
                <c:pt idx="20">
                  <c:v>1.1599999999999999</c:v>
                </c:pt>
                <c:pt idx="21">
                  <c:v>1.21</c:v>
                </c:pt>
                <c:pt idx="22">
                  <c:v>1.29</c:v>
                </c:pt>
                <c:pt idx="23">
                  <c:v>1.3599999999999999</c:v>
                </c:pt>
                <c:pt idx="24">
                  <c:v>1.43</c:v>
                </c:pt>
                <c:pt idx="25">
                  <c:v>1.5</c:v>
                </c:pt>
                <c:pt idx="26">
                  <c:v>1.5599999999999998</c:v>
                </c:pt>
                <c:pt idx="27">
                  <c:v>1.6400000000000001</c:v>
                </c:pt>
                <c:pt idx="28">
                  <c:v>1.69</c:v>
                </c:pt>
                <c:pt idx="29">
                  <c:v>1.7500000000000002</c:v>
                </c:pt>
                <c:pt idx="30">
                  <c:v>1.8599999999999999</c:v>
                </c:pt>
                <c:pt idx="31">
                  <c:v>1.8900000000000001</c:v>
                </c:pt>
                <c:pt idx="32">
                  <c:v>1.91</c:v>
                </c:pt>
                <c:pt idx="33">
                  <c:v>2.02</c:v>
                </c:pt>
                <c:pt idx="34">
                  <c:v>2.0299999999999998</c:v>
                </c:pt>
                <c:pt idx="35">
                  <c:v>2.08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03F-4AD4-A143-F6CBED6A3A27}"/>
            </c:ext>
          </c:extLst>
        </c:ser>
        <c:ser>
          <c:idx val="3"/>
          <c:order val="3"/>
          <c:tx>
            <c:strRef>
              <c:f>Sheet2!$E$2</c:f>
              <c:strCache>
                <c:ptCount val="1"/>
                <c:pt idx="0">
                  <c:v>Incarceration currently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Sheet2!$E$3:$E$43</c15:sqref>
                  </c15:fullRef>
                </c:ext>
              </c:extLst>
              <c:f>Sheet2!$E$8:$E$43</c:f>
              <c:numCache>
                <c:formatCode>#,##0.00_);\(#,##0.00\)</c:formatCode>
                <c:ptCount val="36"/>
                <c:pt idx="0">
                  <c:v>0.26000000000000012</c:v>
                </c:pt>
                <c:pt idx="1">
                  <c:v>0.27</c:v>
                </c:pt>
                <c:pt idx="2">
                  <c:v>0.29999999999999993</c:v>
                </c:pt>
                <c:pt idx="3">
                  <c:v>0.31000000000000005</c:v>
                </c:pt>
                <c:pt idx="4">
                  <c:v>0.32999999999999996</c:v>
                </c:pt>
                <c:pt idx="5">
                  <c:v>0.34000000000000008</c:v>
                </c:pt>
                <c:pt idx="6">
                  <c:v>0.35</c:v>
                </c:pt>
                <c:pt idx="7">
                  <c:v>0.38</c:v>
                </c:pt>
                <c:pt idx="8">
                  <c:v>0.39</c:v>
                </c:pt>
                <c:pt idx="9">
                  <c:v>0.40999999999999992</c:v>
                </c:pt>
                <c:pt idx="10">
                  <c:v>0.45999999999999985</c:v>
                </c:pt>
                <c:pt idx="11">
                  <c:v>0.49</c:v>
                </c:pt>
                <c:pt idx="12">
                  <c:v>0.53</c:v>
                </c:pt>
                <c:pt idx="13">
                  <c:v>0.56999999999999995</c:v>
                </c:pt>
                <c:pt idx="14">
                  <c:v>0.63</c:v>
                </c:pt>
                <c:pt idx="15">
                  <c:v>0.71000000000000008</c:v>
                </c:pt>
                <c:pt idx="16">
                  <c:v>0.74999999999999989</c:v>
                </c:pt>
                <c:pt idx="17">
                  <c:v>0.81</c:v>
                </c:pt>
                <c:pt idx="18">
                  <c:v>0.8600000000000001</c:v>
                </c:pt>
                <c:pt idx="19">
                  <c:v>0.91000000000000014</c:v>
                </c:pt>
                <c:pt idx="20">
                  <c:v>0.92000000000000015</c:v>
                </c:pt>
                <c:pt idx="21">
                  <c:v>0.96</c:v>
                </c:pt>
                <c:pt idx="22">
                  <c:v>0.96999999999999975</c:v>
                </c:pt>
                <c:pt idx="23">
                  <c:v>0.99000000000000021</c:v>
                </c:pt>
                <c:pt idx="24">
                  <c:v>1.03</c:v>
                </c:pt>
                <c:pt idx="25">
                  <c:v>1.02</c:v>
                </c:pt>
                <c:pt idx="26">
                  <c:v>1.03</c:v>
                </c:pt>
                <c:pt idx="27">
                  <c:v>1.04</c:v>
                </c:pt>
                <c:pt idx="28">
                  <c:v>1.0500000000000003</c:v>
                </c:pt>
                <c:pt idx="29">
                  <c:v>1.0799999999999998</c:v>
                </c:pt>
                <c:pt idx="30">
                  <c:v>1.0700000000000003</c:v>
                </c:pt>
                <c:pt idx="31">
                  <c:v>1.08</c:v>
                </c:pt>
                <c:pt idx="32">
                  <c:v>1.07</c:v>
                </c:pt>
                <c:pt idx="33">
                  <c:v>1.08</c:v>
                </c:pt>
                <c:pt idx="34">
                  <c:v>1.06</c:v>
                </c:pt>
                <c:pt idx="35">
                  <c:v>1.02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03F-4AD4-A143-F6CBED6A3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7673800"/>
        <c:axId val="397674192"/>
      </c:lineChart>
      <c:catAx>
        <c:axId val="39767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674192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39767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Percent of U.S. adults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_);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67380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layout>
        <c:manualLayout>
          <c:xMode val="edge"/>
          <c:yMode val="edge"/>
          <c:x val="0.34812258988154338"/>
          <c:y val="0.19544341048278055"/>
          <c:w val="0.32581083889440504"/>
          <c:h val="0.128630557543943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ot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Trends</a:t>
            </a:r>
            <a:r>
              <a:rPr lang="en-US" sz="2400" baseline="0"/>
              <a:t> in percentage of U.S. adults with incarcerations and felony convictions by active status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786547209458054E-2"/>
          <c:y val="0.16144452397995704"/>
          <c:w val="0.89127081072343961"/>
          <c:h val="0.7288574097729309"/>
        </c:manualLayout>
      </c:layout>
      <c:lineChart>
        <c:grouping val="standar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Felony history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Sheet2!$B$3:$B$43</c15:sqref>
                  </c15:fullRef>
                </c:ext>
              </c:extLst>
              <c:f>Sheet2!$B$8:$B$43</c:f>
              <c:numCache>
                <c:formatCode>#,##0.00_);\(#,##0.00\)</c:formatCode>
                <c:ptCount val="36"/>
                <c:pt idx="0">
                  <c:v>2.36</c:v>
                </c:pt>
                <c:pt idx="1">
                  <c:v>2.3800000000000003</c:v>
                </c:pt>
                <c:pt idx="2">
                  <c:v>2.42</c:v>
                </c:pt>
                <c:pt idx="3">
                  <c:v>2.3800000000000003</c:v>
                </c:pt>
                <c:pt idx="4">
                  <c:v>2.34</c:v>
                </c:pt>
                <c:pt idx="5">
                  <c:v>2.3800000000000003</c:v>
                </c:pt>
                <c:pt idx="6">
                  <c:v>2.42</c:v>
                </c:pt>
                <c:pt idx="7">
                  <c:v>2.4699999999999998</c:v>
                </c:pt>
                <c:pt idx="8">
                  <c:v>2.52</c:v>
                </c:pt>
                <c:pt idx="9">
                  <c:v>2.59</c:v>
                </c:pt>
                <c:pt idx="10">
                  <c:v>2.78</c:v>
                </c:pt>
                <c:pt idx="11">
                  <c:v>2.82</c:v>
                </c:pt>
                <c:pt idx="12">
                  <c:v>2.91</c:v>
                </c:pt>
                <c:pt idx="13">
                  <c:v>3.01</c:v>
                </c:pt>
                <c:pt idx="14">
                  <c:v>3.1300000000000003</c:v>
                </c:pt>
                <c:pt idx="15">
                  <c:v>3.2399999999999998</c:v>
                </c:pt>
                <c:pt idx="16">
                  <c:v>3.35</c:v>
                </c:pt>
                <c:pt idx="17">
                  <c:v>3.44</c:v>
                </c:pt>
                <c:pt idx="18">
                  <c:v>3.51</c:v>
                </c:pt>
                <c:pt idx="19">
                  <c:v>3.62</c:v>
                </c:pt>
                <c:pt idx="20">
                  <c:v>3.7199999999999998</c:v>
                </c:pt>
                <c:pt idx="21">
                  <c:v>3.8699999999999997</c:v>
                </c:pt>
                <c:pt idx="22">
                  <c:v>4.0599999999999996</c:v>
                </c:pt>
                <c:pt idx="23">
                  <c:v>4.1900000000000004</c:v>
                </c:pt>
                <c:pt idx="24">
                  <c:v>4.24</c:v>
                </c:pt>
                <c:pt idx="25">
                  <c:v>4.41</c:v>
                </c:pt>
                <c:pt idx="26">
                  <c:v>4.5900000000000007</c:v>
                </c:pt>
                <c:pt idx="27">
                  <c:v>4.84</c:v>
                </c:pt>
                <c:pt idx="28">
                  <c:v>5.0299999999999994</c:v>
                </c:pt>
                <c:pt idx="29">
                  <c:v>5.2200000000000006</c:v>
                </c:pt>
                <c:pt idx="30">
                  <c:v>5.5</c:v>
                </c:pt>
                <c:pt idx="31">
                  <c:v>5.6000000000000005</c:v>
                </c:pt>
                <c:pt idx="32">
                  <c:v>5.86</c:v>
                </c:pt>
                <c:pt idx="33">
                  <c:v>5.9499999999999993</c:v>
                </c:pt>
                <c:pt idx="34">
                  <c:v>5.99</c:v>
                </c:pt>
                <c:pt idx="35">
                  <c:v>6.17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03F-4AD4-A143-F6CBED6A3A27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Felony in current supervision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Sheet2!$C$3:$C$43</c15:sqref>
                  </c15:fullRef>
                </c:ext>
              </c:extLst>
              <c:f>Sheet2!$C$8:$C$43</c:f>
              <c:numCache>
                <c:formatCode>#,##0.00_);\(#,##0.00\)</c:formatCode>
                <c:ptCount val="36"/>
                <c:pt idx="0">
                  <c:v>0.58000000000000007</c:v>
                </c:pt>
                <c:pt idx="1">
                  <c:v>0.60999999999999943</c:v>
                </c:pt>
                <c:pt idx="2">
                  <c:v>0.56999999999999984</c:v>
                </c:pt>
                <c:pt idx="3">
                  <c:v>0.58999999999999986</c:v>
                </c:pt>
                <c:pt idx="4">
                  <c:v>0.64999999999999991</c:v>
                </c:pt>
                <c:pt idx="5">
                  <c:v>0.63999999999999968</c:v>
                </c:pt>
                <c:pt idx="6">
                  <c:v>0.66999999999999993</c:v>
                </c:pt>
                <c:pt idx="7">
                  <c:v>0.71000000000000041</c:v>
                </c:pt>
                <c:pt idx="8">
                  <c:v>0.77</c:v>
                </c:pt>
                <c:pt idx="9">
                  <c:v>0.80000000000000027</c:v>
                </c:pt>
                <c:pt idx="10">
                  <c:v>0.85000000000000009</c:v>
                </c:pt>
                <c:pt idx="11">
                  <c:v>0.93000000000000016</c:v>
                </c:pt>
                <c:pt idx="12">
                  <c:v>1</c:v>
                </c:pt>
                <c:pt idx="13">
                  <c:v>1.0700000000000003</c:v>
                </c:pt>
                <c:pt idx="14">
                  <c:v>1.1599999999999997</c:v>
                </c:pt>
                <c:pt idx="15">
                  <c:v>1.2600000000000002</c:v>
                </c:pt>
                <c:pt idx="16">
                  <c:v>1.3299999999999996</c:v>
                </c:pt>
                <c:pt idx="17">
                  <c:v>1.4</c:v>
                </c:pt>
                <c:pt idx="18">
                  <c:v>1.5199999999999996</c:v>
                </c:pt>
                <c:pt idx="19">
                  <c:v>1.58</c:v>
                </c:pt>
                <c:pt idx="20">
                  <c:v>1.6700000000000008</c:v>
                </c:pt>
                <c:pt idx="21">
                  <c:v>1.7399999999999998</c:v>
                </c:pt>
                <c:pt idx="22">
                  <c:v>1.7600000000000007</c:v>
                </c:pt>
                <c:pt idx="23">
                  <c:v>1.8099999999999996</c:v>
                </c:pt>
                <c:pt idx="24">
                  <c:v>2.0099999999999998</c:v>
                </c:pt>
                <c:pt idx="25">
                  <c:v>2.0199999999999996</c:v>
                </c:pt>
                <c:pt idx="26">
                  <c:v>2.0299999999999985</c:v>
                </c:pt>
                <c:pt idx="27">
                  <c:v>2.0199999999999996</c:v>
                </c:pt>
                <c:pt idx="28">
                  <c:v>2.0199999999999996</c:v>
                </c:pt>
                <c:pt idx="29">
                  <c:v>2.0499999999999998</c:v>
                </c:pt>
                <c:pt idx="30">
                  <c:v>2.0700000000000003</c:v>
                </c:pt>
                <c:pt idx="31">
                  <c:v>2.0499999999999989</c:v>
                </c:pt>
                <c:pt idx="32">
                  <c:v>1.9799999999999995</c:v>
                </c:pt>
                <c:pt idx="33">
                  <c:v>2.0500000000000007</c:v>
                </c:pt>
                <c:pt idx="34">
                  <c:v>2</c:v>
                </c:pt>
                <c:pt idx="35">
                  <c:v>1.9299999999999997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03F-4AD4-A143-F6CBED6A3A27}"/>
            </c:ext>
          </c:extLst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Incarceration history</c:v>
                </c:pt>
              </c:strCache>
            </c:strRef>
          </c:tx>
          <c:spPr>
            <a:ln w="28575" cap="sq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Sheet2!$D$3:$D$43</c15:sqref>
                  </c15:fullRef>
                </c:ext>
              </c:extLst>
              <c:f>Sheet2!$D$8:$D$43</c:f>
              <c:numCache>
                <c:formatCode>#,##0.00_);\(#,##0.00\)</c:formatCode>
                <c:ptCount val="36"/>
                <c:pt idx="0">
                  <c:v>0.67999999999999994</c:v>
                </c:pt>
                <c:pt idx="1">
                  <c:v>0.67999999999999994</c:v>
                </c:pt>
                <c:pt idx="2">
                  <c:v>0.66</c:v>
                </c:pt>
                <c:pt idx="3">
                  <c:v>0.63</c:v>
                </c:pt>
                <c:pt idx="4">
                  <c:v>0.6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0.67</c:v>
                </c:pt>
                <c:pt idx="9">
                  <c:v>0.69</c:v>
                </c:pt>
                <c:pt idx="10">
                  <c:v>0.70000000000000007</c:v>
                </c:pt>
                <c:pt idx="11">
                  <c:v>0.73</c:v>
                </c:pt>
                <c:pt idx="12">
                  <c:v>0.77</c:v>
                </c:pt>
                <c:pt idx="13">
                  <c:v>0.80999999999999994</c:v>
                </c:pt>
                <c:pt idx="14">
                  <c:v>0.86</c:v>
                </c:pt>
                <c:pt idx="15">
                  <c:v>0.89</c:v>
                </c:pt>
                <c:pt idx="16">
                  <c:v>0.94000000000000006</c:v>
                </c:pt>
                <c:pt idx="17">
                  <c:v>0.97</c:v>
                </c:pt>
                <c:pt idx="18">
                  <c:v>1.03</c:v>
                </c:pt>
                <c:pt idx="19">
                  <c:v>1.08</c:v>
                </c:pt>
                <c:pt idx="20">
                  <c:v>1.1599999999999999</c:v>
                </c:pt>
                <c:pt idx="21">
                  <c:v>1.21</c:v>
                </c:pt>
                <c:pt idx="22">
                  <c:v>1.29</c:v>
                </c:pt>
                <c:pt idx="23">
                  <c:v>1.3599999999999999</c:v>
                </c:pt>
                <c:pt idx="24">
                  <c:v>1.43</c:v>
                </c:pt>
                <c:pt idx="25">
                  <c:v>1.5</c:v>
                </c:pt>
                <c:pt idx="26">
                  <c:v>1.5599999999999998</c:v>
                </c:pt>
                <c:pt idx="27">
                  <c:v>1.6400000000000001</c:v>
                </c:pt>
                <c:pt idx="28">
                  <c:v>1.69</c:v>
                </c:pt>
                <c:pt idx="29">
                  <c:v>1.7500000000000002</c:v>
                </c:pt>
                <c:pt idx="30">
                  <c:v>1.8599999999999999</c:v>
                </c:pt>
                <c:pt idx="31">
                  <c:v>1.8900000000000001</c:v>
                </c:pt>
                <c:pt idx="32">
                  <c:v>1.91</c:v>
                </c:pt>
                <c:pt idx="33">
                  <c:v>2.02</c:v>
                </c:pt>
                <c:pt idx="34">
                  <c:v>2.0299999999999998</c:v>
                </c:pt>
                <c:pt idx="35">
                  <c:v>2.08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03F-4AD4-A143-F6CBED6A3A27}"/>
            </c:ext>
          </c:extLst>
        </c:ser>
        <c:ser>
          <c:idx val="3"/>
          <c:order val="3"/>
          <c:tx>
            <c:strRef>
              <c:f>Sheet2!$E$2</c:f>
              <c:strCache>
                <c:ptCount val="1"/>
                <c:pt idx="0">
                  <c:v>Incarceration currently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Sheet2!$E$3:$E$43</c15:sqref>
                  </c15:fullRef>
                </c:ext>
              </c:extLst>
              <c:f>Sheet2!$E$8:$E$43</c:f>
              <c:numCache>
                <c:formatCode>#,##0.00_);\(#,##0.00\)</c:formatCode>
                <c:ptCount val="36"/>
                <c:pt idx="0">
                  <c:v>0.26000000000000012</c:v>
                </c:pt>
                <c:pt idx="1">
                  <c:v>0.27</c:v>
                </c:pt>
                <c:pt idx="2">
                  <c:v>0.29999999999999993</c:v>
                </c:pt>
                <c:pt idx="3">
                  <c:v>0.31000000000000005</c:v>
                </c:pt>
                <c:pt idx="4">
                  <c:v>0.32999999999999996</c:v>
                </c:pt>
                <c:pt idx="5">
                  <c:v>0.34000000000000008</c:v>
                </c:pt>
                <c:pt idx="6">
                  <c:v>0.35</c:v>
                </c:pt>
                <c:pt idx="7">
                  <c:v>0.38</c:v>
                </c:pt>
                <c:pt idx="8">
                  <c:v>0.39</c:v>
                </c:pt>
                <c:pt idx="9">
                  <c:v>0.40999999999999992</c:v>
                </c:pt>
                <c:pt idx="10">
                  <c:v>0.45999999999999985</c:v>
                </c:pt>
                <c:pt idx="11">
                  <c:v>0.49</c:v>
                </c:pt>
                <c:pt idx="12">
                  <c:v>0.53</c:v>
                </c:pt>
                <c:pt idx="13">
                  <c:v>0.56999999999999995</c:v>
                </c:pt>
                <c:pt idx="14">
                  <c:v>0.63</c:v>
                </c:pt>
                <c:pt idx="15">
                  <c:v>0.71000000000000008</c:v>
                </c:pt>
                <c:pt idx="16">
                  <c:v>0.74999999999999989</c:v>
                </c:pt>
                <c:pt idx="17">
                  <c:v>0.81</c:v>
                </c:pt>
                <c:pt idx="18">
                  <c:v>0.8600000000000001</c:v>
                </c:pt>
                <c:pt idx="19">
                  <c:v>0.91000000000000014</c:v>
                </c:pt>
                <c:pt idx="20">
                  <c:v>0.92000000000000015</c:v>
                </c:pt>
                <c:pt idx="21">
                  <c:v>0.96</c:v>
                </c:pt>
                <c:pt idx="22">
                  <c:v>0.96999999999999975</c:v>
                </c:pt>
                <c:pt idx="23">
                  <c:v>0.99000000000000021</c:v>
                </c:pt>
                <c:pt idx="24">
                  <c:v>1.03</c:v>
                </c:pt>
                <c:pt idx="25">
                  <c:v>1.02</c:v>
                </c:pt>
                <c:pt idx="26">
                  <c:v>1.03</c:v>
                </c:pt>
                <c:pt idx="27">
                  <c:v>1.04</c:v>
                </c:pt>
                <c:pt idx="28">
                  <c:v>1.0500000000000003</c:v>
                </c:pt>
                <c:pt idx="29">
                  <c:v>1.0799999999999998</c:v>
                </c:pt>
                <c:pt idx="30">
                  <c:v>1.0700000000000003</c:v>
                </c:pt>
                <c:pt idx="31">
                  <c:v>1.08</c:v>
                </c:pt>
                <c:pt idx="32">
                  <c:v>1.07</c:v>
                </c:pt>
                <c:pt idx="33">
                  <c:v>1.08</c:v>
                </c:pt>
                <c:pt idx="34">
                  <c:v>1.06</c:v>
                </c:pt>
                <c:pt idx="35">
                  <c:v>1.02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03F-4AD4-A143-F6CBED6A3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135896"/>
        <c:axId val="172680832"/>
      </c:lineChart>
      <c:catAx>
        <c:axId val="171135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80832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7268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Percent of U.S. adults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_);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3589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layout>
        <c:manualLayout>
          <c:xMode val="edge"/>
          <c:yMode val="edge"/>
          <c:x val="0.34812258988154338"/>
          <c:y val="0.19544341048278055"/>
          <c:w val="0.32581083889440504"/>
          <c:h val="0.128630557543943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ot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ysClr val="windowText" lastClr="000000"/>
                </a:solidFill>
              </a:rPr>
              <a:t>Trends</a:t>
            </a:r>
            <a:r>
              <a:rPr lang="en-US" sz="2400" baseline="0">
                <a:solidFill>
                  <a:sysClr val="windowText" lastClr="000000"/>
                </a:solidFill>
              </a:rPr>
              <a:t> in percentage of U.S. adults with</a:t>
            </a:r>
          </a:p>
          <a:p>
            <a:pPr>
              <a:defRPr sz="2400"/>
            </a:pPr>
            <a:r>
              <a:rPr lang="en-US" sz="2400" baseline="0">
                <a:solidFill>
                  <a:sysClr val="windowText" lastClr="000000"/>
                </a:solidFill>
              </a:rPr>
              <a:t>felony history, SSDI benefits and incarceration history</a:t>
            </a:r>
            <a:endParaRPr lang="en-US" sz="240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786547209458054E-2"/>
          <c:y val="0.16144452397995704"/>
          <c:w val="0.89127081072343961"/>
          <c:h val="0.73894619104815285"/>
        </c:manualLayout>
      </c:layout>
      <c:lineChart>
        <c:grouping val="standar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Felony history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Sheet2!$B$3:$B$43</c15:sqref>
                  </c15:fullRef>
                </c:ext>
              </c:extLst>
              <c:f>Sheet2!$B$8:$B$43</c:f>
              <c:numCache>
                <c:formatCode>#,##0.00_);\(#,##0.00\)</c:formatCode>
                <c:ptCount val="36"/>
                <c:pt idx="0">
                  <c:v>2.36</c:v>
                </c:pt>
                <c:pt idx="1">
                  <c:v>2.3800000000000003</c:v>
                </c:pt>
                <c:pt idx="2">
                  <c:v>2.42</c:v>
                </c:pt>
                <c:pt idx="3">
                  <c:v>2.3800000000000003</c:v>
                </c:pt>
                <c:pt idx="4">
                  <c:v>2.34</c:v>
                </c:pt>
                <c:pt idx="5">
                  <c:v>2.3800000000000003</c:v>
                </c:pt>
                <c:pt idx="6">
                  <c:v>2.42</c:v>
                </c:pt>
                <c:pt idx="7">
                  <c:v>2.4699999999999998</c:v>
                </c:pt>
                <c:pt idx="8">
                  <c:v>2.52</c:v>
                </c:pt>
                <c:pt idx="9">
                  <c:v>2.59</c:v>
                </c:pt>
                <c:pt idx="10">
                  <c:v>2.78</c:v>
                </c:pt>
                <c:pt idx="11">
                  <c:v>2.82</c:v>
                </c:pt>
                <c:pt idx="12">
                  <c:v>2.91</c:v>
                </c:pt>
                <c:pt idx="13">
                  <c:v>3.01</c:v>
                </c:pt>
                <c:pt idx="14">
                  <c:v>3.1300000000000003</c:v>
                </c:pt>
                <c:pt idx="15">
                  <c:v>3.2399999999999998</c:v>
                </c:pt>
                <c:pt idx="16">
                  <c:v>3.35</c:v>
                </c:pt>
                <c:pt idx="17">
                  <c:v>3.44</c:v>
                </c:pt>
                <c:pt idx="18">
                  <c:v>3.51</c:v>
                </c:pt>
                <c:pt idx="19">
                  <c:v>3.62</c:v>
                </c:pt>
                <c:pt idx="20">
                  <c:v>3.7199999999999998</c:v>
                </c:pt>
                <c:pt idx="21">
                  <c:v>3.8699999999999997</c:v>
                </c:pt>
                <c:pt idx="22">
                  <c:v>4.0599999999999996</c:v>
                </c:pt>
                <c:pt idx="23">
                  <c:v>4.1900000000000004</c:v>
                </c:pt>
                <c:pt idx="24">
                  <c:v>4.24</c:v>
                </c:pt>
                <c:pt idx="25">
                  <c:v>4.41</c:v>
                </c:pt>
                <c:pt idx="26">
                  <c:v>4.5900000000000007</c:v>
                </c:pt>
                <c:pt idx="27">
                  <c:v>4.84</c:v>
                </c:pt>
                <c:pt idx="28">
                  <c:v>5.0299999999999994</c:v>
                </c:pt>
                <c:pt idx="29">
                  <c:v>5.2200000000000006</c:v>
                </c:pt>
                <c:pt idx="30">
                  <c:v>5.5</c:v>
                </c:pt>
                <c:pt idx="31">
                  <c:v>5.6000000000000005</c:v>
                </c:pt>
                <c:pt idx="32">
                  <c:v>5.86</c:v>
                </c:pt>
                <c:pt idx="33">
                  <c:v>5.9499999999999993</c:v>
                </c:pt>
                <c:pt idx="34">
                  <c:v>5.99</c:v>
                </c:pt>
                <c:pt idx="35">
                  <c:v>6.17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994-4541-8E25-83443CA9012B}"/>
            </c:ext>
          </c:extLst>
        </c:ser>
        <c:ser>
          <c:idx val="4"/>
          <c:order val="2"/>
          <c:tx>
            <c:strRef>
              <c:f>Sheet2!$F$2</c:f>
              <c:strCache>
                <c:ptCount val="1"/>
                <c:pt idx="0">
                  <c:v>SSDI Beneficiary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Sheet2!$F$3:$F$43</c15:sqref>
                  </c15:fullRef>
                </c:ext>
              </c:extLst>
              <c:f>Sheet2!$F$8:$F$43</c:f>
              <c:numCache>
                <c:formatCode>General</c:formatCode>
                <c:ptCount val="36"/>
                <c:pt idx="0" formatCode="0.00">
                  <c:v>1.6863196319325318</c:v>
                </c:pt>
                <c:pt idx="1" formatCode="0.00">
                  <c:v>1.7738472607905402</c:v>
                </c:pt>
                <c:pt idx="2" formatCode="0.00">
                  <c:v>1.8354512988425558</c:v>
                </c:pt>
                <c:pt idx="3" formatCode="0.00">
                  <c:v>1.8169130125735042</c:v>
                </c:pt>
                <c:pt idx="4" formatCode="0.00">
                  <c:v>1.7768333987867095</c:v>
                </c:pt>
                <c:pt idx="5" formatCode="0.00">
                  <c:v>1.7332837905756089</c:v>
                </c:pt>
                <c:pt idx="6" formatCode="0.00">
                  <c:v>1.6542238281789396</c:v>
                </c:pt>
                <c:pt idx="7" formatCode="0.00">
                  <c:v>1.5282445717937416</c:v>
                </c:pt>
                <c:pt idx="8" formatCode="0.00">
                  <c:v>1.4881688288227259</c:v>
                </c:pt>
                <c:pt idx="9" formatCode="0.00">
                  <c:v>1.4815694092795701</c:v>
                </c:pt>
                <c:pt idx="10" formatCode="0.00">
                  <c:v>1.5000824778302861</c:v>
                </c:pt>
                <c:pt idx="11" formatCode="0.00">
                  <c:v>1.5239219394055081</c:v>
                </c:pt>
                <c:pt idx="12" formatCode="0.00">
                  <c:v>1.5432238359943218</c:v>
                </c:pt>
                <c:pt idx="13" formatCode="0.00">
                  <c:v>1.5508863395166594</c:v>
                </c:pt>
                <c:pt idx="14" formatCode="0.00">
                  <c:v>1.5696640882730468</c:v>
                </c:pt>
                <c:pt idx="15" formatCode="0.00">
                  <c:v>1.6168698861553448</c:v>
                </c:pt>
                <c:pt idx="16" formatCode="0.00">
                  <c:v>1.6983097963035365</c:v>
                </c:pt>
                <c:pt idx="17" formatCode="0.00">
                  <c:v>1.8245247010292942</c:v>
                </c:pt>
                <c:pt idx="18" formatCode="0.00">
                  <c:v>1.9394936885677552</c:v>
                </c:pt>
                <c:pt idx="19" formatCode="0.00">
                  <c:v>2.0481095169782844</c:v>
                </c:pt>
                <c:pt idx="20" formatCode="0.00">
                  <c:v>2.139530682268608</c:v>
                </c:pt>
                <c:pt idx="21" formatCode="0.00">
                  <c:v>2.2235089782466106</c:v>
                </c:pt>
                <c:pt idx="22" formatCode="0.00">
                  <c:v>2.2620148995582841</c:v>
                </c:pt>
                <c:pt idx="23" formatCode="0.00">
                  <c:v>2.3269930365481595</c:v>
                </c:pt>
                <c:pt idx="24" formatCode="0.00">
                  <c:v>2.4059766079393632</c:v>
                </c:pt>
                <c:pt idx="25" formatCode="0.00">
                  <c:v>2.4452265589909996</c:v>
                </c:pt>
                <c:pt idx="26" formatCode="0.00">
                  <c:v>2.5168712015078349</c:v>
                </c:pt>
                <c:pt idx="27" formatCode="0.00">
                  <c:v>2.6312994357090034</c:v>
                </c:pt>
                <c:pt idx="28" formatCode="0.00">
                  <c:v>2.7513110743056033</c:v>
                </c:pt>
                <c:pt idx="29" formatCode="0.00">
                  <c:v>2.8718319684107447</c:v>
                </c:pt>
                <c:pt idx="30" formatCode="0.00">
                  <c:v>3.0285719861680276</c:v>
                </c:pt>
                <c:pt idx="31" formatCode="0.00">
                  <c:v>3.0838714392211384</c:v>
                </c:pt>
                <c:pt idx="32" formatCode="0.00">
                  <c:v>3.1161291131711057</c:v>
                </c:pt>
                <c:pt idx="33" formatCode="0.00">
                  <c:v>3.2932715517895996</c:v>
                </c:pt>
                <c:pt idx="34" formatCode="0.00">
                  <c:v>3.3457783113481976</c:v>
                </c:pt>
                <c:pt idx="35" formatCode="0.00">
                  <c:v>3.4933328903523146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994-4541-8E25-83443CA9012B}"/>
            </c:ext>
          </c:extLst>
        </c:ser>
        <c:ser>
          <c:idx val="2"/>
          <c:order val="3"/>
          <c:tx>
            <c:strRef>
              <c:f>Sheet2!$D$2</c:f>
              <c:strCache>
                <c:ptCount val="1"/>
                <c:pt idx="0">
                  <c:v>Incarceration history</c:v>
                </c:pt>
              </c:strCache>
            </c:strRef>
          </c:tx>
          <c:spPr>
            <a:ln w="28575" cap="sq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Sheet2!$D$3:$D$43</c15:sqref>
                  </c15:fullRef>
                </c:ext>
              </c:extLst>
              <c:f>Sheet2!$D$8:$D$43</c:f>
              <c:numCache>
                <c:formatCode>#,##0.00_);\(#,##0.00\)</c:formatCode>
                <c:ptCount val="36"/>
                <c:pt idx="0">
                  <c:v>0.67999999999999994</c:v>
                </c:pt>
                <c:pt idx="1">
                  <c:v>0.67999999999999994</c:v>
                </c:pt>
                <c:pt idx="2">
                  <c:v>0.66</c:v>
                </c:pt>
                <c:pt idx="3">
                  <c:v>0.63</c:v>
                </c:pt>
                <c:pt idx="4">
                  <c:v>0.6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0.67</c:v>
                </c:pt>
                <c:pt idx="9">
                  <c:v>0.69</c:v>
                </c:pt>
                <c:pt idx="10">
                  <c:v>0.70000000000000007</c:v>
                </c:pt>
                <c:pt idx="11">
                  <c:v>0.73</c:v>
                </c:pt>
                <c:pt idx="12">
                  <c:v>0.77</c:v>
                </c:pt>
                <c:pt idx="13">
                  <c:v>0.80999999999999994</c:v>
                </c:pt>
                <c:pt idx="14">
                  <c:v>0.86</c:v>
                </c:pt>
                <c:pt idx="15">
                  <c:v>0.89</c:v>
                </c:pt>
                <c:pt idx="16">
                  <c:v>0.94000000000000006</c:v>
                </c:pt>
                <c:pt idx="17">
                  <c:v>0.97</c:v>
                </c:pt>
                <c:pt idx="18">
                  <c:v>1.03</c:v>
                </c:pt>
                <c:pt idx="19">
                  <c:v>1.08</c:v>
                </c:pt>
                <c:pt idx="20">
                  <c:v>1.1599999999999999</c:v>
                </c:pt>
                <c:pt idx="21">
                  <c:v>1.21</c:v>
                </c:pt>
                <c:pt idx="22">
                  <c:v>1.29</c:v>
                </c:pt>
                <c:pt idx="23">
                  <c:v>1.3599999999999999</c:v>
                </c:pt>
                <c:pt idx="24">
                  <c:v>1.43</c:v>
                </c:pt>
                <c:pt idx="25">
                  <c:v>1.5</c:v>
                </c:pt>
                <c:pt idx="26">
                  <c:v>1.5599999999999998</c:v>
                </c:pt>
                <c:pt idx="27">
                  <c:v>1.6400000000000001</c:v>
                </c:pt>
                <c:pt idx="28">
                  <c:v>1.69</c:v>
                </c:pt>
                <c:pt idx="29">
                  <c:v>1.7500000000000002</c:v>
                </c:pt>
                <c:pt idx="30">
                  <c:v>1.8599999999999999</c:v>
                </c:pt>
                <c:pt idx="31">
                  <c:v>1.8900000000000001</c:v>
                </c:pt>
                <c:pt idx="32">
                  <c:v>1.91</c:v>
                </c:pt>
                <c:pt idx="33">
                  <c:v>2.02</c:v>
                </c:pt>
                <c:pt idx="34">
                  <c:v>2.0299999999999998</c:v>
                </c:pt>
                <c:pt idx="35">
                  <c:v>2.08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994-4541-8E25-83443CA90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545840"/>
        <c:axId val="17054544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Sheet2!$C$2</c15:sqref>
                        </c15:formulaRef>
                      </c:ext>
                    </c:extLst>
                    <c:strCache>
                      <c:ptCount val="1"/>
                      <c:pt idx="0">
                        <c:v>Felony in current supervision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ullRef>
                          <c15:sqref>Sheet2!$A$3:$A$43</c15:sqref>
                        </c15:fullRef>
                        <c15:formulaRef>
                          <c15:sqref>Sheet2!$A$8:$A$43</c15:sqref>
                        </c15:formulaRef>
                      </c:ext>
                    </c:extLst>
                    <c:numCache>
                      <c:formatCode>General</c:formatCode>
                      <c:ptCount val="36"/>
                      <c:pt idx="0">
                        <c:v>1975</c:v>
                      </c:pt>
                      <c:pt idx="1">
                        <c:v>1976</c:v>
                      </c:pt>
                      <c:pt idx="2">
                        <c:v>1977</c:v>
                      </c:pt>
                      <c:pt idx="3">
                        <c:v>1978</c:v>
                      </c:pt>
                      <c:pt idx="4">
                        <c:v>1979</c:v>
                      </c:pt>
                      <c:pt idx="5">
                        <c:v>1980</c:v>
                      </c:pt>
                      <c:pt idx="6">
                        <c:v>1981</c:v>
                      </c:pt>
                      <c:pt idx="7">
                        <c:v>1982</c:v>
                      </c:pt>
                      <c:pt idx="8">
                        <c:v>1983</c:v>
                      </c:pt>
                      <c:pt idx="9">
                        <c:v>1984</c:v>
                      </c:pt>
                      <c:pt idx="10">
                        <c:v>1985</c:v>
                      </c:pt>
                      <c:pt idx="11">
                        <c:v>1986</c:v>
                      </c:pt>
                      <c:pt idx="12">
                        <c:v>1987</c:v>
                      </c:pt>
                      <c:pt idx="13">
                        <c:v>1988</c:v>
                      </c:pt>
                      <c:pt idx="14">
                        <c:v>1989</c:v>
                      </c:pt>
                      <c:pt idx="15">
                        <c:v>1990</c:v>
                      </c:pt>
                      <c:pt idx="16">
                        <c:v>1991</c:v>
                      </c:pt>
                      <c:pt idx="17">
                        <c:v>1992</c:v>
                      </c:pt>
                      <c:pt idx="18">
                        <c:v>1993</c:v>
                      </c:pt>
                      <c:pt idx="19">
                        <c:v>1994</c:v>
                      </c:pt>
                      <c:pt idx="20">
                        <c:v>1995</c:v>
                      </c:pt>
                      <c:pt idx="21">
                        <c:v>1996</c:v>
                      </c:pt>
                      <c:pt idx="22">
                        <c:v>1997</c:v>
                      </c:pt>
                      <c:pt idx="23">
                        <c:v>1998</c:v>
                      </c:pt>
                      <c:pt idx="24">
                        <c:v>1999</c:v>
                      </c:pt>
                      <c:pt idx="25">
                        <c:v>2000</c:v>
                      </c:pt>
                      <c:pt idx="26">
                        <c:v>2001</c:v>
                      </c:pt>
                      <c:pt idx="27">
                        <c:v>2002</c:v>
                      </c:pt>
                      <c:pt idx="28">
                        <c:v>2003</c:v>
                      </c:pt>
                      <c:pt idx="29">
                        <c:v>2004</c:v>
                      </c:pt>
                      <c:pt idx="30">
                        <c:v>2005</c:v>
                      </c:pt>
                      <c:pt idx="31">
                        <c:v>2006</c:v>
                      </c:pt>
                      <c:pt idx="32">
                        <c:v>2007</c:v>
                      </c:pt>
                      <c:pt idx="33">
                        <c:v>2008</c:v>
                      </c:pt>
                      <c:pt idx="34">
                        <c:v>2009</c:v>
                      </c:pt>
                      <c:pt idx="35">
                        <c:v>2010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Sheet2!$C$3:$C$43</c15:sqref>
                        </c15:fullRef>
                        <c15:formulaRef>
                          <c15:sqref>Sheet2!$C$8:$C$43</c15:sqref>
                        </c15:formulaRef>
                      </c:ext>
                    </c:extLst>
                    <c:numCache>
                      <c:formatCode>#,##0.00_);\(#,##0.00\)</c:formatCode>
                      <c:ptCount val="36"/>
                      <c:pt idx="0">
                        <c:v>0.58000000000000007</c:v>
                      </c:pt>
                      <c:pt idx="1">
                        <c:v>0.60999999999999943</c:v>
                      </c:pt>
                      <c:pt idx="2">
                        <c:v>0.56999999999999984</c:v>
                      </c:pt>
                      <c:pt idx="3">
                        <c:v>0.58999999999999986</c:v>
                      </c:pt>
                      <c:pt idx="4">
                        <c:v>0.64999999999999991</c:v>
                      </c:pt>
                      <c:pt idx="5">
                        <c:v>0.63999999999999968</c:v>
                      </c:pt>
                      <c:pt idx="6">
                        <c:v>0.66999999999999993</c:v>
                      </c:pt>
                      <c:pt idx="7">
                        <c:v>0.71000000000000041</c:v>
                      </c:pt>
                      <c:pt idx="8">
                        <c:v>0.77</c:v>
                      </c:pt>
                      <c:pt idx="9">
                        <c:v>0.80000000000000027</c:v>
                      </c:pt>
                      <c:pt idx="10">
                        <c:v>0.85000000000000009</c:v>
                      </c:pt>
                      <c:pt idx="11">
                        <c:v>0.93000000000000016</c:v>
                      </c:pt>
                      <c:pt idx="12">
                        <c:v>1</c:v>
                      </c:pt>
                      <c:pt idx="13">
                        <c:v>1.0700000000000003</c:v>
                      </c:pt>
                      <c:pt idx="14">
                        <c:v>1.1599999999999997</c:v>
                      </c:pt>
                      <c:pt idx="15">
                        <c:v>1.2600000000000002</c:v>
                      </c:pt>
                      <c:pt idx="16">
                        <c:v>1.3299999999999996</c:v>
                      </c:pt>
                      <c:pt idx="17">
                        <c:v>1.4</c:v>
                      </c:pt>
                      <c:pt idx="18">
                        <c:v>1.5199999999999996</c:v>
                      </c:pt>
                      <c:pt idx="19">
                        <c:v>1.58</c:v>
                      </c:pt>
                      <c:pt idx="20">
                        <c:v>1.6700000000000008</c:v>
                      </c:pt>
                      <c:pt idx="21">
                        <c:v>1.7399999999999998</c:v>
                      </c:pt>
                      <c:pt idx="22">
                        <c:v>1.7600000000000007</c:v>
                      </c:pt>
                      <c:pt idx="23">
                        <c:v>1.8099999999999996</c:v>
                      </c:pt>
                      <c:pt idx="24">
                        <c:v>2.0099999999999998</c:v>
                      </c:pt>
                      <c:pt idx="25">
                        <c:v>2.0199999999999996</c:v>
                      </c:pt>
                      <c:pt idx="26">
                        <c:v>2.0299999999999985</c:v>
                      </c:pt>
                      <c:pt idx="27">
                        <c:v>2.0199999999999996</c:v>
                      </c:pt>
                      <c:pt idx="28">
                        <c:v>2.0199999999999996</c:v>
                      </c:pt>
                      <c:pt idx="29">
                        <c:v>2.0499999999999998</c:v>
                      </c:pt>
                      <c:pt idx="30">
                        <c:v>2.0700000000000003</c:v>
                      </c:pt>
                      <c:pt idx="31">
                        <c:v>2.0499999999999989</c:v>
                      </c:pt>
                      <c:pt idx="32">
                        <c:v>1.9799999999999995</c:v>
                      </c:pt>
                      <c:pt idx="33">
                        <c:v>2.0500000000000007</c:v>
                      </c:pt>
                      <c:pt idx="34">
                        <c:v>2</c:v>
                      </c:pt>
                      <c:pt idx="35">
                        <c:v>1.9299999999999997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3-2994-4541-8E25-83443CA9012B}"/>
                  </c:ext>
                </c:extLst>
              </c15:ser>
            </c15:filteredLineSeries>
            <c15:filteredLineSeries>
              <c15:ser>
                <c:idx val="3"/>
                <c:order val="4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Sheet2!$E$2</c15:sqref>
                        </c15:formulaRef>
                      </c:ext>
                    </c:extLst>
                    <c:strCache>
                      <c:ptCount val="1"/>
                      <c:pt idx="0">
                        <c:v>Incarceration currently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Sheet2!$A$3:$A$43</c15:sqref>
                        </c15:fullRef>
                        <c15:formulaRef>
                          <c15:sqref>Sheet2!$A$8:$A$43</c15:sqref>
                        </c15:formulaRef>
                      </c:ext>
                    </c:extLst>
                    <c:numCache>
                      <c:formatCode>General</c:formatCode>
                      <c:ptCount val="36"/>
                      <c:pt idx="0">
                        <c:v>1975</c:v>
                      </c:pt>
                      <c:pt idx="1">
                        <c:v>1976</c:v>
                      </c:pt>
                      <c:pt idx="2">
                        <c:v>1977</c:v>
                      </c:pt>
                      <c:pt idx="3">
                        <c:v>1978</c:v>
                      </c:pt>
                      <c:pt idx="4">
                        <c:v>1979</c:v>
                      </c:pt>
                      <c:pt idx="5">
                        <c:v>1980</c:v>
                      </c:pt>
                      <c:pt idx="6">
                        <c:v>1981</c:v>
                      </c:pt>
                      <c:pt idx="7">
                        <c:v>1982</c:v>
                      </c:pt>
                      <c:pt idx="8">
                        <c:v>1983</c:v>
                      </c:pt>
                      <c:pt idx="9">
                        <c:v>1984</c:v>
                      </c:pt>
                      <c:pt idx="10">
                        <c:v>1985</c:v>
                      </c:pt>
                      <c:pt idx="11">
                        <c:v>1986</c:v>
                      </c:pt>
                      <c:pt idx="12">
                        <c:v>1987</c:v>
                      </c:pt>
                      <c:pt idx="13">
                        <c:v>1988</c:v>
                      </c:pt>
                      <c:pt idx="14">
                        <c:v>1989</c:v>
                      </c:pt>
                      <c:pt idx="15">
                        <c:v>1990</c:v>
                      </c:pt>
                      <c:pt idx="16">
                        <c:v>1991</c:v>
                      </c:pt>
                      <c:pt idx="17">
                        <c:v>1992</c:v>
                      </c:pt>
                      <c:pt idx="18">
                        <c:v>1993</c:v>
                      </c:pt>
                      <c:pt idx="19">
                        <c:v>1994</c:v>
                      </c:pt>
                      <c:pt idx="20">
                        <c:v>1995</c:v>
                      </c:pt>
                      <c:pt idx="21">
                        <c:v>1996</c:v>
                      </c:pt>
                      <c:pt idx="22">
                        <c:v>1997</c:v>
                      </c:pt>
                      <c:pt idx="23">
                        <c:v>1998</c:v>
                      </c:pt>
                      <c:pt idx="24">
                        <c:v>1999</c:v>
                      </c:pt>
                      <c:pt idx="25">
                        <c:v>2000</c:v>
                      </c:pt>
                      <c:pt idx="26">
                        <c:v>2001</c:v>
                      </c:pt>
                      <c:pt idx="27">
                        <c:v>2002</c:v>
                      </c:pt>
                      <c:pt idx="28">
                        <c:v>2003</c:v>
                      </c:pt>
                      <c:pt idx="29">
                        <c:v>2004</c:v>
                      </c:pt>
                      <c:pt idx="30">
                        <c:v>2005</c:v>
                      </c:pt>
                      <c:pt idx="31">
                        <c:v>2006</c:v>
                      </c:pt>
                      <c:pt idx="32">
                        <c:v>2007</c:v>
                      </c:pt>
                      <c:pt idx="33">
                        <c:v>2008</c:v>
                      </c:pt>
                      <c:pt idx="34">
                        <c:v>2009</c:v>
                      </c:pt>
                      <c:pt idx="35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Sheet2!$E$3:$E$43</c15:sqref>
                        </c15:fullRef>
                        <c15:formulaRef>
                          <c15:sqref>Sheet2!$E$8:$E$43</c15:sqref>
                        </c15:formulaRef>
                      </c:ext>
                    </c:extLst>
                    <c:numCache>
                      <c:formatCode>#,##0.00_);\(#,##0.00\)</c:formatCode>
                      <c:ptCount val="36"/>
                      <c:pt idx="0">
                        <c:v>0.26000000000000012</c:v>
                      </c:pt>
                      <c:pt idx="1">
                        <c:v>0.27</c:v>
                      </c:pt>
                      <c:pt idx="2">
                        <c:v>0.29999999999999993</c:v>
                      </c:pt>
                      <c:pt idx="3">
                        <c:v>0.31000000000000005</c:v>
                      </c:pt>
                      <c:pt idx="4">
                        <c:v>0.32999999999999996</c:v>
                      </c:pt>
                      <c:pt idx="5">
                        <c:v>0.34000000000000008</c:v>
                      </c:pt>
                      <c:pt idx="6">
                        <c:v>0.35</c:v>
                      </c:pt>
                      <c:pt idx="7">
                        <c:v>0.38</c:v>
                      </c:pt>
                      <c:pt idx="8">
                        <c:v>0.39</c:v>
                      </c:pt>
                      <c:pt idx="9">
                        <c:v>0.40999999999999992</c:v>
                      </c:pt>
                      <c:pt idx="10">
                        <c:v>0.45999999999999985</c:v>
                      </c:pt>
                      <c:pt idx="11">
                        <c:v>0.49</c:v>
                      </c:pt>
                      <c:pt idx="12">
                        <c:v>0.53</c:v>
                      </c:pt>
                      <c:pt idx="13">
                        <c:v>0.56999999999999995</c:v>
                      </c:pt>
                      <c:pt idx="14">
                        <c:v>0.63</c:v>
                      </c:pt>
                      <c:pt idx="15">
                        <c:v>0.71000000000000008</c:v>
                      </c:pt>
                      <c:pt idx="16">
                        <c:v>0.74999999999999989</c:v>
                      </c:pt>
                      <c:pt idx="17">
                        <c:v>0.81</c:v>
                      </c:pt>
                      <c:pt idx="18">
                        <c:v>0.8600000000000001</c:v>
                      </c:pt>
                      <c:pt idx="19">
                        <c:v>0.91000000000000014</c:v>
                      </c:pt>
                      <c:pt idx="20">
                        <c:v>0.92000000000000015</c:v>
                      </c:pt>
                      <c:pt idx="21">
                        <c:v>0.96</c:v>
                      </c:pt>
                      <c:pt idx="22">
                        <c:v>0.96999999999999975</c:v>
                      </c:pt>
                      <c:pt idx="23">
                        <c:v>0.99000000000000021</c:v>
                      </c:pt>
                      <c:pt idx="24">
                        <c:v>1.03</c:v>
                      </c:pt>
                      <c:pt idx="25">
                        <c:v>1.02</c:v>
                      </c:pt>
                      <c:pt idx="26">
                        <c:v>1.03</c:v>
                      </c:pt>
                      <c:pt idx="27">
                        <c:v>1.04</c:v>
                      </c:pt>
                      <c:pt idx="28">
                        <c:v>1.0500000000000003</c:v>
                      </c:pt>
                      <c:pt idx="29">
                        <c:v>1.0799999999999998</c:v>
                      </c:pt>
                      <c:pt idx="30">
                        <c:v>1.0700000000000003</c:v>
                      </c:pt>
                      <c:pt idx="31">
                        <c:v>1.08</c:v>
                      </c:pt>
                      <c:pt idx="32">
                        <c:v>1.07</c:v>
                      </c:pt>
                      <c:pt idx="33">
                        <c:v>1.08</c:v>
                      </c:pt>
                      <c:pt idx="34">
                        <c:v>1.06</c:v>
                      </c:pt>
                      <c:pt idx="35">
                        <c:v>1.02</c:v>
                      </c:pt>
                    </c:numCache>
                  </c:numRef>
                </c: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4-2994-4541-8E25-83443CA9012B}"/>
                  </c:ext>
                </c:extLst>
              </c15:ser>
            </c15:filteredLineSeries>
          </c:ext>
        </c:extLst>
      </c:lineChart>
      <c:catAx>
        <c:axId val="17054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45448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70545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Percent of U.S. adults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_);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4584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ot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ysClr val="windowText" lastClr="000000"/>
                </a:solidFill>
              </a:rPr>
              <a:t>Trends</a:t>
            </a:r>
            <a:r>
              <a:rPr lang="en-US" sz="2400" baseline="0">
                <a:solidFill>
                  <a:sysClr val="windowText" lastClr="000000"/>
                </a:solidFill>
              </a:rPr>
              <a:t> in percentage of U.S. adults with</a:t>
            </a:r>
          </a:p>
          <a:p>
            <a:pPr>
              <a:defRPr sz="2400"/>
            </a:pPr>
            <a:r>
              <a:rPr lang="en-US" sz="2400" baseline="0">
                <a:solidFill>
                  <a:sysClr val="windowText" lastClr="000000"/>
                </a:solidFill>
              </a:rPr>
              <a:t>felony history, SSDI benefits and incarceration history</a:t>
            </a:r>
            <a:endParaRPr lang="en-US" sz="240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786547209458054E-2"/>
          <c:y val="0.16144452397995704"/>
          <c:w val="0.89127081072343961"/>
          <c:h val="0.73894619104815285"/>
        </c:manualLayout>
      </c:layout>
      <c:lineChart>
        <c:grouping val="standar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Felony history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Sheet2!$B$3:$B$43</c15:sqref>
                  </c15:fullRef>
                </c:ext>
              </c:extLst>
              <c:f>Sheet2!$B$8:$B$43</c:f>
              <c:numCache>
                <c:formatCode>#,##0.00_);\(#,##0.00\)</c:formatCode>
                <c:ptCount val="36"/>
                <c:pt idx="0">
                  <c:v>2.36</c:v>
                </c:pt>
                <c:pt idx="1">
                  <c:v>2.3800000000000003</c:v>
                </c:pt>
                <c:pt idx="2">
                  <c:v>2.42</c:v>
                </c:pt>
                <c:pt idx="3">
                  <c:v>2.3800000000000003</c:v>
                </c:pt>
                <c:pt idx="4">
                  <c:v>2.34</c:v>
                </c:pt>
                <c:pt idx="5">
                  <c:v>2.3800000000000003</c:v>
                </c:pt>
                <c:pt idx="6">
                  <c:v>2.42</c:v>
                </c:pt>
                <c:pt idx="7">
                  <c:v>2.4699999999999998</c:v>
                </c:pt>
                <c:pt idx="8">
                  <c:v>2.52</c:v>
                </c:pt>
                <c:pt idx="9">
                  <c:v>2.59</c:v>
                </c:pt>
                <c:pt idx="10">
                  <c:v>2.78</c:v>
                </c:pt>
                <c:pt idx="11">
                  <c:v>2.82</c:v>
                </c:pt>
                <c:pt idx="12">
                  <c:v>2.91</c:v>
                </c:pt>
                <c:pt idx="13">
                  <c:v>3.01</c:v>
                </c:pt>
                <c:pt idx="14">
                  <c:v>3.1300000000000003</c:v>
                </c:pt>
                <c:pt idx="15">
                  <c:v>3.2399999999999998</c:v>
                </c:pt>
                <c:pt idx="16">
                  <c:v>3.35</c:v>
                </c:pt>
                <c:pt idx="17">
                  <c:v>3.44</c:v>
                </c:pt>
                <c:pt idx="18">
                  <c:v>3.51</c:v>
                </c:pt>
                <c:pt idx="19">
                  <c:v>3.62</c:v>
                </c:pt>
                <c:pt idx="20">
                  <c:v>3.7199999999999998</c:v>
                </c:pt>
                <c:pt idx="21">
                  <c:v>3.8699999999999997</c:v>
                </c:pt>
                <c:pt idx="22">
                  <c:v>4.0599999999999996</c:v>
                </c:pt>
                <c:pt idx="23">
                  <c:v>4.1900000000000004</c:v>
                </c:pt>
                <c:pt idx="24">
                  <c:v>4.24</c:v>
                </c:pt>
                <c:pt idx="25">
                  <c:v>4.41</c:v>
                </c:pt>
                <c:pt idx="26">
                  <c:v>4.5900000000000007</c:v>
                </c:pt>
                <c:pt idx="27">
                  <c:v>4.84</c:v>
                </c:pt>
                <c:pt idx="28">
                  <c:v>5.0299999999999994</c:v>
                </c:pt>
                <c:pt idx="29">
                  <c:v>5.2200000000000006</c:v>
                </c:pt>
                <c:pt idx="30">
                  <c:v>5.5</c:v>
                </c:pt>
                <c:pt idx="31">
                  <c:v>5.6000000000000005</c:v>
                </c:pt>
                <c:pt idx="32">
                  <c:v>5.86</c:v>
                </c:pt>
                <c:pt idx="33">
                  <c:v>5.9499999999999993</c:v>
                </c:pt>
                <c:pt idx="34">
                  <c:v>5.99</c:v>
                </c:pt>
                <c:pt idx="35">
                  <c:v>6.17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994-4541-8E25-83443CA9012B}"/>
            </c:ext>
          </c:extLst>
        </c:ser>
        <c:ser>
          <c:idx val="4"/>
          <c:order val="2"/>
          <c:tx>
            <c:strRef>
              <c:f>Sheet2!$F$2</c:f>
              <c:strCache>
                <c:ptCount val="1"/>
                <c:pt idx="0">
                  <c:v>SSDI Beneficiary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Sheet2!$F$3:$F$43</c15:sqref>
                  </c15:fullRef>
                </c:ext>
              </c:extLst>
              <c:f>Sheet2!$F$8:$F$43</c:f>
              <c:numCache>
                <c:formatCode>General</c:formatCode>
                <c:ptCount val="36"/>
                <c:pt idx="0" formatCode="0.00">
                  <c:v>1.6863196319325318</c:v>
                </c:pt>
                <c:pt idx="1" formatCode="0.00">
                  <c:v>1.7738472607905402</c:v>
                </c:pt>
                <c:pt idx="2" formatCode="0.00">
                  <c:v>1.8354512988425558</c:v>
                </c:pt>
                <c:pt idx="3" formatCode="0.00">
                  <c:v>1.8169130125735042</c:v>
                </c:pt>
                <c:pt idx="4" formatCode="0.00">
                  <c:v>1.7768333987867095</c:v>
                </c:pt>
                <c:pt idx="5" formatCode="0.00">
                  <c:v>1.7332837905756089</c:v>
                </c:pt>
                <c:pt idx="6" formatCode="0.00">
                  <c:v>1.6542238281789396</c:v>
                </c:pt>
                <c:pt idx="7" formatCode="0.00">
                  <c:v>1.5282445717937416</c:v>
                </c:pt>
                <c:pt idx="8" formatCode="0.00">
                  <c:v>1.4881688288227259</c:v>
                </c:pt>
                <c:pt idx="9" formatCode="0.00">
                  <c:v>1.4815694092795701</c:v>
                </c:pt>
                <c:pt idx="10" formatCode="0.00">
                  <c:v>1.5000824778302861</c:v>
                </c:pt>
                <c:pt idx="11" formatCode="0.00">
                  <c:v>1.5239219394055081</c:v>
                </c:pt>
                <c:pt idx="12" formatCode="0.00">
                  <c:v>1.5432238359943218</c:v>
                </c:pt>
                <c:pt idx="13" formatCode="0.00">
                  <c:v>1.5508863395166594</c:v>
                </c:pt>
                <c:pt idx="14" formatCode="0.00">
                  <c:v>1.5696640882730468</c:v>
                </c:pt>
                <c:pt idx="15" formatCode="0.00">
                  <c:v>1.6168698861553448</c:v>
                </c:pt>
                <c:pt idx="16" formatCode="0.00">
                  <c:v>1.6983097963035365</c:v>
                </c:pt>
                <c:pt idx="17" formatCode="0.00">
                  <c:v>1.8245247010292942</c:v>
                </c:pt>
                <c:pt idx="18" formatCode="0.00">
                  <c:v>1.9394936885677552</c:v>
                </c:pt>
                <c:pt idx="19" formatCode="0.00">
                  <c:v>2.0481095169782844</c:v>
                </c:pt>
                <c:pt idx="20" formatCode="0.00">
                  <c:v>2.139530682268608</c:v>
                </c:pt>
                <c:pt idx="21" formatCode="0.00">
                  <c:v>2.2235089782466106</c:v>
                </c:pt>
                <c:pt idx="22" formatCode="0.00">
                  <c:v>2.2620148995582841</c:v>
                </c:pt>
                <c:pt idx="23" formatCode="0.00">
                  <c:v>2.3269930365481595</c:v>
                </c:pt>
                <c:pt idx="24" formatCode="0.00">
                  <c:v>2.4059766079393632</c:v>
                </c:pt>
                <c:pt idx="25" formatCode="0.00">
                  <c:v>2.4452265589909996</c:v>
                </c:pt>
                <c:pt idx="26" formatCode="0.00">
                  <c:v>2.5168712015078349</c:v>
                </c:pt>
                <c:pt idx="27" formatCode="0.00">
                  <c:v>2.6312994357090034</c:v>
                </c:pt>
                <c:pt idx="28" formatCode="0.00">
                  <c:v>2.7513110743056033</c:v>
                </c:pt>
                <c:pt idx="29" formatCode="0.00">
                  <c:v>2.8718319684107447</c:v>
                </c:pt>
                <c:pt idx="30" formatCode="0.00">
                  <c:v>3.0285719861680276</c:v>
                </c:pt>
                <c:pt idx="31" formatCode="0.00">
                  <c:v>3.0838714392211384</c:v>
                </c:pt>
                <c:pt idx="32" formatCode="0.00">
                  <c:v>3.1161291131711057</c:v>
                </c:pt>
                <c:pt idx="33" formatCode="0.00">
                  <c:v>3.2932715517895996</c:v>
                </c:pt>
                <c:pt idx="34" formatCode="0.00">
                  <c:v>3.3457783113481976</c:v>
                </c:pt>
                <c:pt idx="35" formatCode="0.00">
                  <c:v>3.4933328903523146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994-4541-8E25-83443CA9012B}"/>
            </c:ext>
          </c:extLst>
        </c:ser>
        <c:ser>
          <c:idx val="2"/>
          <c:order val="3"/>
          <c:tx>
            <c:strRef>
              <c:f>Sheet2!$D$2</c:f>
              <c:strCache>
                <c:ptCount val="1"/>
                <c:pt idx="0">
                  <c:v>Incarceration history</c:v>
                </c:pt>
              </c:strCache>
            </c:strRef>
          </c:tx>
          <c:spPr>
            <a:ln w="28575" cap="sq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Sheet2!$A$3:$A$43</c15:sqref>
                  </c15:fullRef>
                </c:ext>
              </c:extLst>
              <c:f>Sheet2!$A$8:$A$43</c:f>
              <c:numCache>
                <c:formatCode>General</c:formatCode>
                <c:ptCount val="3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Sheet2!$D$3:$D$43</c15:sqref>
                  </c15:fullRef>
                </c:ext>
              </c:extLst>
              <c:f>Sheet2!$D$8:$D$43</c:f>
              <c:numCache>
                <c:formatCode>#,##0.00_);\(#,##0.00\)</c:formatCode>
                <c:ptCount val="36"/>
                <c:pt idx="0">
                  <c:v>0.67999999999999994</c:v>
                </c:pt>
                <c:pt idx="1">
                  <c:v>0.67999999999999994</c:v>
                </c:pt>
                <c:pt idx="2">
                  <c:v>0.66</c:v>
                </c:pt>
                <c:pt idx="3">
                  <c:v>0.63</c:v>
                </c:pt>
                <c:pt idx="4">
                  <c:v>0.6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0.67</c:v>
                </c:pt>
                <c:pt idx="9">
                  <c:v>0.69</c:v>
                </c:pt>
                <c:pt idx="10">
                  <c:v>0.70000000000000007</c:v>
                </c:pt>
                <c:pt idx="11">
                  <c:v>0.73</c:v>
                </c:pt>
                <c:pt idx="12">
                  <c:v>0.77</c:v>
                </c:pt>
                <c:pt idx="13">
                  <c:v>0.80999999999999994</c:v>
                </c:pt>
                <c:pt idx="14">
                  <c:v>0.86</c:v>
                </c:pt>
                <c:pt idx="15">
                  <c:v>0.89</c:v>
                </c:pt>
                <c:pt idx="16">
                  <c:v>0.94000000000000006</c:v>
                </c:pt>
                <c:pt idx="17">
                  <c:v>0.97</c:v>
                </c:pt>
                <c:pt idx="18">
                  <c:v>1.03</c:v>
                </c:pt>
                <c:pt idx="19">
                  <c:v>1.08</c:v>
                </c:pt>
                <c:pt idx="20">
                  <c:v>1.1599999999999999</c:v>
                </c:pt>
                <c:pt idx="21">
                  <c:v>1.21</c:v>
                </c:pt>
                <c:pt idx="22">
                  <c:v>1.29</c:v>
                </c:pt>
                <c:pt idx="23">
                  <c:v>1.3599999999999999</c:v>
                </c:pt>
                <c:pt idx="24">
                  <c:v>1.43</c:v>
                </c:pt>
                <c:pt idx="25">
                  <c:v>1.5</c:v>
                </c:pt>
                <c:pt idx="26">
                  <c:v>1.5599999999999998</c:v>
                </c:pt>
                <c:pt idx="27">
                  <c:v>1.6400000000000001</c:v>
                </c:pt>
                <c:pt idx="28">
                  <c:v>1.69</c:v>
                </c:pt>
                <c:pt idx="29">
                  <c:v>1.7500000000000002</c:v>
                </c:pt>
                <c:pt idx="30">
                  <c:v>1.8599999999999999</c:v>
                </c:pt>
                <c:pt idx="31">
                  <c:v>1.8900000000000001</c:v>
                </c:pt>
                <c:pt idx="32">
                  <c:v>1.91</c:v>
                </c:pt>
                <c:pt idx="33">
                  <c:v>2.02</c:v>
                </c:pt>
                <c:pt idx="34">
                  <c:v>2.0299999999999998</c:v>
                </c:pt>
                <c:pt idx="35">
                  <c:v>2.08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994-4541-8E25-83443CA90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800576"/>
        <c:axId val="398801360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Sheet2!$C$2</c15:sqref>
                        </c15:formulaRef>
                      </c:ext>
                    </c:extLst>
                    <c:strCache>
                      <c:ptCount val="1"/>
                      <c:pt idx="0">
                        <c:v>Felony in current supervision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ullRef>
                          <c15:sqref>Sheet2!$A$3:$A$43</c15:sqref>
                        </c15:fullRef>
                        <c15:formulaRef>
                          <c15:sqref>Sheet2!$A$8:$A$43</c15:sqref>
                        </c15:formulaRef>
                      </c:ext>
                    </c:extLst>
                    <c:numCache>
                      <c:formatCode>General</c:formatCode>
                      <c:ptCount val="36"/>
                      <c:pt idx="0">
                        <c:v>1975</c:v>
                      </c:pt>
                      <c:pt idx="1">
                        <c:v>1976</c:v>
                      </c:pt>
                      <c:pt idx="2">
                        <c:v>1977</c:v>
                      </c:pt>
                      <c:pt idx="3">
                        <c:v>1978</c:v>
                      </c:pt>
                      <c:pt idx="4">
                        <c:v>1979</c:v>
                      </c:pt>
                      <c:pt idx="5">
                        <c:v>1980</c:v>
                      </c:pt>
                      <c:pt idx="6">
                        <c:v>1981</c:v>
                      </c:pt>
                      <c:pt idx="7">
                        <c:v>1982</c:v>
                      </c:pt>
                      <c:pt idx="8">
                        <c:v>1983</c:v>
                      </c:pt>
                      <c:pt idx="9">
                        <c:v>1984</c:v>
                      </c:pt>
                      <c:pt idx="10">
                        <c:v>1985</c:v>
                      </c:pt>
                      <c:pt idx="11">
                        <c:v>1986</c:v>
                      </c:pt>
                      <c:pt idx="12">
                        <c:v>1987</c:v>
                      </c:pt>
                      <c:pt idx="13">
                        <c:v>1988</c:v>
                      </c:pt>
                      <c:pt idx="14">
                        <c:v>1989</c:v>
                      </c:pt>
                      <c:pt idx="15">
                        <c:v>1990</c:v>
                      </c:pt>
                      <c:pt idx="16">
                        <c:v>1991</c:v>
                      </c:pt>
                      <c:pt idx="17">
                        <c:v>1992</c:v>
                      </c:pt>
                      <c:pt idx="18">
                        <c:v>1993</c:v>
                      </c:pt>
                      <c:pt idx="19">
                        <c:v>1994</c:v>
                      </c:pt>
                      <c:pt idx="20">
                        <c:v>1995</c:v>
                      </c:pt>
                      <c:pt idx="21">
                        <c:v>1996</c:v>
                      </c:pt>
                      <c:pt idx="22">
                        <c:v>1997</c:v>
                      </c:pt>
                      <c:pt idx="23">
                        <c:v>1998</c:v>
                      </c:pt>
                      <c:pt idx="24">
                        <c:v>1999</c:v>
                      </c:pt>
                      <c:pt idx="25">
                        <c:v>2000</c:v>
                      </c:pt>
                      <c:pt idx="26">
                        <c:v>2001</c:v>
                      </c:pt>
                      <c:pt idx="27">
                        <c:v>2002</c:v>
                      </c:pt>
                      <c:pt idx="28">
                        <c:v>2003</c:v>
                      </c:pt>
                      <c:pt idx="29">
                        <c:v>2004</c:v>
                      </c:pt>
                      <c:pt idx="30">
                        <c:v>2005</c:v>
                      </c:pt>
                      <c:pt idx="31">
                        <c:v>2006</c:v>
                      </c:pt>
                      <c:pt idx="32">
                        <c:v>2007</c:v>
                      </c:pt>
                      <c:pt idx="33">
                        <c:v>2008</c:v>
                      </c:pt>
                      <c:pt idx="34">
                        <c:v>2009</c:v>
                      </c:pt>
                      <c:pt idx="35">
                        <c:v>2010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Sheet2!$C$3:$C$43</c15:sqref>
                        </c15:fullRef>
                        <c15:formulaRef>
                          <c15:sqref>Sheet2!$C$8:$C$43</c15:sqref>
                        </c15:formulaRef>
                      </c:ext>
                    </c:extLst>
                    <c:numCache>
                      <c:formatCode>#,##0.00_);\(#,##0.00\)</c:formatCode>
                      <c:ptCount val="36"/>
                      <c:pt idx="0">
                        <c:v>0.58000000000000007</c:v>
                      </c:pt>
                      <c:pt idx="1">
                        <c:v>0.60999999999999943</c:v>
                      </c:pt>
                      <c:pt idx="2">
                        <c:v>0.56999999999999984</c:v>
                      </c:pt>
                      <c:pt idx="3">
                        <c:v>0.58999999999999986</c:v>
                      </c:pt>
                      <c:pt idx="4">
                        <c:v>0.64999999999999991</c:v>
                      </c:pt>
                      <c:pt idx="5">
                        <c:v>0.63999999999999968</c:v>
                      </c:pt>
                      <c:pt idx="6">
                        <c:v>0.66999999999999993</c:v>
                      </c:pt>
                      <c:pt idx="7">
                        <c:v>0.71000000000000041</c:v>
                      </c:pt>
                      <c:pt idx="8">
                        <c:v>0.77</c:v>
                      </c:pt>
                      <c:pt idx="9">
                        <c:v>0.80000000000000027</c:v>
                      </c:pt>
                      <c:pt idx="10">
                        <c:v>0.85000000000000009</c:v>
                      </c:pt>
                      <c:pt idx="11">
                        <c:v>0.93000000000000016</c:v>
                      </c:pt>
                      <c:pt idx="12">
                        <c:v>1</c:v>
                      </c:pt>
                      <c:pt idx="13">
                        <c:v>1.0700000000000003</c:v>
                      </c:pt>
                      <c:pt idx="14">
                        <c:v>1.1599999999999997</c:v>
                      </c:pt>
                      <c:pt idx="15">
                        <c:v>1.2600000000000002</c:v>
                      </c:pt>
                      <c:pt idx="16">
                        <c:v>1.3299999999999996</c:v>
                      </c:pt>
                      <c:pt idx="17">
                        <c:v>1.4</c:v>
                      </c:pt>
                      <c:pt idx="18">
                        <c:v>1.5199999999999996</c:v>
                      </c:pt>
                      <c:pt idx="19">
                        <c:v>1.58</c:v>
                      </c:pt>
                      <c:pt idx="20">
                        <c:v>1.6700000000000008</c:v>
                      </c:pt>
                      <c:pt idx="21">
                        <c:v>1.7399999999999998</c:v>
                      </c:pt>
                      <c:pt idx="22">
                        <c:v>1.7600000000000007</c:v>
                      </c:pt>
                      <c:pt idx="23">
                        <c:v>1.8099999999999996</c:v>
                      </c:pt>
                      <c:pt idx="24">
                        <c:v>2.0099999999999998</c:v>
                      </c:pt>
                      <c:pt idx="25">
                        <c:v>2.0199999999999996</c:v>
                      </c:pt>
                      <c:pt idx="26">
                        <c:v>2.0299999999999985</c:v>
                      </c:pt>
                      <c:pt idx="27">
                        <c:v>2.0199999999999996</c:v>
                      </c:pt>
                      <c:pt idx="28">
                        <c:v>2.0199999999999996</c:v>
                      </c:pt>
                      <c:pt idx="29">
                        <c:v>2.0499999999999998</c:v>
                      </c:pt>
                      <c:pt idx="30">
                        <c:v>2.0700000000000003</c:v>
                      </c:pt>
                      <c:pt idx="31">
                        <c:v>2.0499999999999989</c:v>
                      </c:pt>
                      <c:pt idx="32">
                        <c:v>1.9799999999999995</c:v>
                      </c:pt>
                      <c:pt idx="33">
                        <c:v>2.0500000000000007</c:v>
                      </c:pt>
                      <c:pt idx="34">
                        <c:v>2</c:v>
                      </c:pt>
                      <c:pt idx="35">
                        <c:v>1.9299999999999997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3-2994-4541-8E25-83443CA9012B}"/>
                  </c:ext>
                </c:extLst>
              </c15:ser>
            </c15:filteredLineSeries>
            <c15:filteredLineSeries>
              <c15:ser>
                <c:idx val="3"/>
                <c:order val="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Sheet2!$E$2</c15:sqref>
                        </c15:formulaRef>
                      </c:ext>
                    </c:extLst>
                    <c:strCache>
                      <c:ptCount val="1"/>
                      <c:pt idx="0">
                        <c:v>Incarceration currently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Sheet2!$A$3:$A$43</c15:sqref>
                        </c15:fullRef>
                        <c15:formulaRef>
                          <c15:sqref>Sheet2!$A$8:$A$43</c15:sqref>
                        </c15:formulaRef>
                      </c:ext>
                    </c:extLst>
                    <c:numCache>
                      <c:formatCode>General</c:formatCode>
                      <c:ptCount val="36"/>
                      <c:pt idx="0">
                        <c:v>1975</c:v>
                      </c:pt>
                      <c:pt idx="1">
                        <c:v>1976</c:v>
                      </c:pt>
                      <c:pt idx="2">
                        <c:v>1977</c:v>
                      </c:pt>
                      <c:pt idx="3">
                        <c:v>1978</c:v>
                      </c:pt>
                      <c:pt idx="4">
                        <c:v>1979</c:v>
                      </c:pt>
                      <c:pt idx="5">
                        <c:v>1980</c:v>
                      </c:pt>
                      <c:pt idx="6">
                        <c:v>1981</c:v>
                      </c:pt>
                      <c:pt idx="7">
                        <c:v>1982</c:v>
                      </c:pt>
                      <c:pt idx="8">
                        <c:v>1983</c:v>
                      </c:pt>
                      <c:pt idx="9">
                        <c:v>1984</c:v>
                      </c:pt>
                      <c:pt idx="10">
                        <c:v>1985</c:v>
                      </c:pt>
                      <c:pt idx="11">
                        <c:v>1986</c:v>
                      </c:pt>
                      <c:pt idx="12">
                        <c:v>1987</c:v>
                      </c:pt>
                      <c:pt idx="13">
                        <c:v>1988</c:v>
                      </c:pt>
                      <c:pt idx="14">
                        <c:v>1989</c:v>
                      </c:pt>
                      <c:pt idx="15">
                        <c:v>1990</c:v>
                      </c:pt>
                      <c:pt idx="16">
                        <c:v>1991</c:v>
                      </c:pt>
                      <c:pt idx="17">
                        <c:v>1992</c:v>
                      </c:pt>
                      <c:pt idx="18">
                        <c:v>1993</c:v>
                      </c:pt>
                      <c:pt idx="19">
                        <c:v>1994</c:v>
                      </c:pt>
                      <c:pt idx="20">
                        <c:v>1995</c:v>
                      </c:pt>
                      <c:pt idx="21">
                        <c:v>1996</c:v>
                      </c:pt>
                      <c:pt idx="22">
                        <c:v>1997</c:v>
                      </c:pt>
                      <c:pt idx="23">
                        <c:v>1998</c:v>
                      </c:pt>
                      <c:pt idx="24">
                        <c:v>1999</c:v>
                      </c:pt>
                      <c:pt idx="25">
                        <c:v>2000</c:v>
                      </c:pt>
                      <c:pt idx="26">
                        <c:v>2001</c:v>
                      </c:pt>
                      <c:pt idx="27">
                        <c:v>2002</c:v>
                      </c:pt>
                      <c:pt idx="28">
                        <c:v>2003</c:v>
                      </c:pt>
                      <c:pt idx="29">
                        <c:v>2004</c:v>
                      </c:pt>
                      <c:pt idx="30">
                        <c:v>2005</c:v>
                      </c:pt>
                      <c:pt idx="31">
                        <c:v>2006</c:v>
                      </c:pt>
                      <c:pt idx="32">
                        <c:v>2007</c:v>
                      </c:pt>
                      <c:pt idx="33">
                        <c:v>2008</c:v>
                      </c:pt>
                      <c:pt idx="34">
                        <c:v>2009</c:v>
                      </c:pt>
                      <c:pt idx="35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Sheet2!$E$3:$E$43</c15:sqref>
                        </c15:fullRef>
                        <c15:formulaRef>
                          <c15:sqref>Sheet2!$E$8:$E$43</c15:sqref>
                        </c15:formulaRef>
                      </c:ext>
                    </c:extLst>
                    <c:numCache>
                      <c:formatCode>#,##0.00_);\(#,##0.00\)</c:formatCode>
                      <c:ptCount val="36"/>
                      <c:pt idx="0">
                        <c:v>0.26000000000000012</c:v>
                      </c:pt>
                      <c:pt idx="1">
                        <c:v>0.27</c:v>
                      </c:pt>
                      <c:pt idx="2">
                        <c:v>0.29999999999999993</c:v>
                      </c:pt>
                      <c:pt idx="3">
                        <c:v>0.31000000000000005</c:v>
                      </c:pt>
                      <c:pt idx="4">
                        <c:v>0.32999999999999996</c:v>
                      </c:pt>
                      <c:pt idx="5">
                        <c:v>0.34000000000000008</c:v>
                      </c:pt>
                      <c:pt idx="6">
                        <c:v>0.35</c:v>
                      </c:pt>
                      <c:pt idx="7">
                        <c:v>0.38</c:v>
                      </c:pt>
                      <c:pt idx="8">
                        <c:v>0.39</c:v>
                      </c:pt>
                      <c:pt idx="9">
                        <c:v>0.40999999999999992</c:v>
                      </c:pt>
                      <c:pt idx="10">
                        <c:v>0.45999999999999985</c:v>
                      </c:pt>
                      <c:pt idx="11">
                        <c:v>0.49</c:v>
                      </c:pt>
                      <c:pt idx="12">
                        <c:v>0.53</c:v>
                      </c:pt>
                      <c:pt idx="13">
                        <c:v>0.56999999999999995</c:v>
                      </c:pt>
                      <c:pt idx="14">
                        <c:v>0.63</c:v>
                      </c:pt>
                      <c:pt idx="15">
                        <c:v>0.71000000000000008</c:v>
                      </c:pt>
                      <c:pt idx="16">
                        <c:v>0.74999999999999989</c:v>
                      </c:pt>
                      <c:pt idx="17">
                        <c:v>0.81</c:v>
                      </c:pt>
                      <c:pt idx="18">
                        <c:v>0.8600000000000001</c:v>
                      </c:pt>
                      <c:pt idx="19">
                        <c:v>0.91000000000000014</c:v>
                      </c:pt>
                      <c:pt idx="20">
                        <c:v>0.92000000000000015</c:v>
                      </c:pt>
                      <c:pt idx="21">
                        <c:v>0.96</c:v>
                      </c:pt>
                      <c:pt idx="22">
                        <c:v>0.96999999999999975</c:v>
                      </c:pt>
                      <c:pt idx="23">
                        <c:v>0.99000000000000021</c:v>
                      </c:pt>
                      <c:pt idx="24">
                        <c:v>1.03</c:v>
                      </c:pt>
                      <c:pt idx="25">
                        <c:v>1.02</c:v>
                      </c:pt>
                      <c:pt idx="26">
                        <c:v>1.03</c:v>
                      </c:pt>
                      <c:pt idx="27">
                        <c:v>1.04</c:v>
                      </c:pt>
                      <c:pt idx="28">
                        <c:v>1.0500000000000003</c:v>
                      </c:pt>
                      <c:pt idx="29">
                        <c:v>1.0799999999999998</c:v>
                      </c:pt>
                      <c:pt idx="30">
                        <c:v>1.0700000000000003</c:v>
                      </c:pt>
                      <c:pt idx="31">
                        <c:v>1.08</c:v>
                      </c:pt>
                      <c:pt idx="32">
                        <c:v>1.07</c:v>
                      </c:pt>
                      <c:pt idx="33">
                        <c:v>1.08</c:v>
                      </c:pt>
                      <c:pt idx="34">
                        <c:v>1.06</c:v>
                      </c:pt>
                      <c:pt idx="35">
                        <c:v>1.02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2994-4541-8E25-83443CA9012B}"/>
                  </c:ext>
                </c:extLst>
              </c15:ser>
            </c15:filteredLineSeries>
          </c:ext>
        </c:extLst>
      </c:lineChart>
      <c:catAx>
        <c:axId val="39880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801360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39880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Percent of U.S. adults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_);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80057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ot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Trends in percentage</a:t>
            </a:r>
            <a:r>
              <a:rPr lang="en-US" sz="2400" baseline="0"/>
              <a:t> not-employed among prime-age (25-54 year old) overall and by gender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4390693794275264E-2"/>
          <c:y val="0.16150808414860154"/>
          <c:w val="0.90758247082008447"/>
          <c:h val="0.7278084145418876"/>
        </c:manualLayout>
      </c:layout>
      <c:lineChart>
        <c:grouping val="standard"/>
        <c:varyColors val="0"/>
        <c:ser>
          <c:idx val="2"/>
          <c:order val="0"/>
          <c:tx>
            <c:strRef>
              <c:f>DataPAnotEPOP!$D$1</c:f>
              <c:strCache>
                <c:ptCount val="1"/>
                <c:pt idx="0">
                  <c:v>Women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DataPAnotEPOP!$A$2:$A$32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DataPAnotEPOP!$D$2:$D$32</c:f>
              <c:numCache>
                <c:formatCode>0</c:formatCode>
                <c:ptCount val="31"/>
                <c:pt idx="0">
                  <c:v>39.853860357000976</c:v>
                </c:pt>
                <c:pt idx="1">
                  <c:v>38.83338748483775</c:v>
                </c:pt>
                <c:pt idx="2">
                  <c:v>38.799627376383576</c:v>
                </c:pt>
                <c:pt idx="3">
                  <c:v>38.023330591677748</c:v>
                </c:pt>
                <c:pt idx="4">
                  <c:v>36.081388970637178</c:v>
                </c:pt>
                <c:pt idx="5">
                  <c:v>34.686928634144053</c:v>
                </c:pt>
                <c:pt idx="6">
                  <c:v>33.366556857791721</c:v>
                </c:pt>
                <c:pt idx="7">
                  <c:v>31.770943710159329</c:v>
                </c:pt>
                <c:pt idx="8">
                  <c:v>30.670378857161523</c:v>
                </c:pt>
                <c:pt idx="9">
                  <c:v>29.621394827330676</c:v>
                </c:pt>
                <c:pt idx="10">
                  <c:v>29.4223291262484</c:v>
                </c:pt>
                <c:pt idx="11">
                  <c:v>29.942582402052224</c:v>
                </c:pt>
                <c:pt idx="12">
                  <c:v>29.880084526295846</c:v>
                </c:pt>
                <c:pt idx="13">
                  <c:v>29.638003276596351</c:v>
                </c:pt>
                <c:pt idx="14">
                  <c:v>28.506520525156603</c:v>
                </c:pt>
                <c:pt idx="15">
                  <c:v>27.811698803852877</c:v>
                </c:pt>
                <c:pt idx="16">
                  <c:v>27.231410213782254</c:v>
                </c:pt>
                <c:pt idx="17">
                  <c:v>26.455462882090131</c:v>
                </c:pt>
                <c:pt idx="18">
                  <c:v>26.349228419327531</c:v>
                </c:pt>
                <c:pt idx="19">
                  <c:v>25.84234330692118</c:v>
                </c:pt>
                <c:pt idx="20">
                  <c:v>25.776497639213332</c:v>
                </c:pt>
                <c:pt idx="21">
                  <c:v>26.580332145044551</c:v>
                </c:pt>
                <c:pt idx="22">
                  <c:v>27.74069724058208</c:v>
                </c:pt>
                <c:pt idx="23">
                  <c:v>27.993341362658924</c:v>
                </c:pt>
                <c:pt idx="24">
                  <c:v>28.151711125071998</c:v>
                </c:pt>
                <c:pt idx="25">
                  <c:v>28.035876202685657</c:v>
                </c:pt>
                <c:pt idx="26">
                  <c:v>27.498544209349348</c:v>
                </c:pt>
                <c:pt idx="27">
                  <c:v>27.498359371647879</c:v>
                </c:pt>
                <c:pt idx="28">
                  <c:v>27.699599742947143</c:v>
                </c:pt>
                <c:pt idx="29">
                  <c:v>29.792753170750331</c:v>
                </c:pt>
                <c:pt idx="30">
                  <c:v>30.658715436272331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DataPAnotEPOP!$C$1</c:f>
              <c:strCache>
                <c:ptCount val="1"/>
                <c:pt idx="0">
                  <c:v>Overall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DataPAnotEPOP!$A$2:$A$32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DataPAnotEPOP!$C$2:$C$32</c:f>
              <c:numCache>
                <c:formatCode>0</c:formatCode>
                <c:ptCount val="31"/>
                <c:pt idx="0">
                  <c:v>25.658333333333331</c:v>
                </c:pt>
                <c:pt idx="1">
                  <c:v>25.349999999999994</c:v>
                </c:pt>
                <c:pt idx="2">
                  <c:v>26.49166666666666</c:v>
                </c:pt>
                <c:pt idx="3">
                  <c:v>26.299999999999997</c:v>
                </c:pt>
                <c:pt idx="4">
                  <c:v>24.174999999999997</c:v>
                </c:pt>
                <c:pt idx="5">
                  <c:v>23.299999999999997</c:v>
                </c:pt>
                <c:pt idx="6">
                  <c:v>22.691666666666663</c:v>
                </c:pt>
                <c:pt idx="7">
                  <c:v>21.641666666666666</c:v>
                </c:pt>
                <c:pt idx="8">
                  <c:v>20.816666666666663</c:v>
                </c:pt>
                <c:pt idx="9">
                  <c:v>20.075000000000003</c:v>
                </c:pt>
                <c:pt idx="10">
                  <c:v>20.316666666666663</c:v>
                </c:pt>
                <c:pt idx="11">
                  <c:v>21.358333333333334</c:v>
                </c:pt>
                <c:pt idx="12">
                  <c:v>21.683333333333337</c:v>
                </c:pt>
                <c:pt idx="13">
                  <c:v>21.458333333333329</c:v>
                </c:pt>
                <c:pt idx="14">
                  <c:v>20.766666666666666</c:v>
                </c:pt>
                <c:pt idx="15">
                  <c:v>20.25833333333334</c:v>
                </c:pt>
                <c:pt idx="16">
                  <c:v>19.791666666666671</c:v>
                </c:pt>
                <c:pt idx="17">
                  <c:v>19.141666666666666</c:v>
                </c:pt>
                <c:pt idx="18">
                  <c:v>18.891666666666666</c:v>
                </c:pt>
                <c:pt idx="19">
                  <c:v>18.575000000000003</c:v>
                </c:pt>
                <c:pt idx="20">
                  <c:v>18.541666666666671</c:v>
                </c:pt>
                <c:pt idx="21">
                  <c:v>19.450000000000003</c:v>
                </c:pt>
                <c:pt idx="22">
                  <c:v>20.674999999999997</c:v>
                </c:pt>
                <c:pt idx="23">
                  <c:v>21.174999999999997</c:v>
                </c:pt>
                <c:pt idx="24">
                  <c:v>21.033333333333331</c:v>
                </c:pt>
                <c:pt idx="25">
                  <c:v>20.674999999999997</c:v>
                </c:pt>
                <c:pt idx="26">
                  <c:v>20.174999999999997</c:v>
                </c:pt>
                <c:pt idx="27">
                  <c:v>20.099999999999994</c:v>
                </c:pt>
                <c:pt idx="28">
                  <c:v>20.908333333333331</c:v>
                </c:pt>
                <c:pt idx="29">
                  <c:v>24.216666666666669</c:v>
                </c:pt>
                <c:pt idx="30">
                  <c:v>24.916666666666671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DataPAnotEPOP!$B$1</c:f>
              <c:strCache>
                <c:ptCount val="1"/>
                <c:pt idx="0">
                  <c:v>Men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DataPAnotEPOP!$A$2:$A$32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DataPAnotEPOP!$B$2:$B$32</c:f>
              <c:numCache>
                <c:formatCode>0</c:formatCode>
                <c:ptCount val="31"/>
                <c:pt idx="0">
                  <c:v>10.604641960631895</c:v>
                </c:pt>
                <c:pt idx="1">
                  <c:v>11.017248607402394</c:v>
                </c:pt>
                <c:pt idx="2">
                  <c:v>13.475835938844895</c:v>
                </c:pt>
                <c:pt idx="3">
                  <c:v>13.901810745463607</c:v>
                </c:pt>
                <c:pt idx="4">
                  <c:v>11.634540366254399</c:v>
                </c:pt>
                <c:pt idx="5">
                  <c:v>11.309064718444901</c:v>
                </c:pt>
                <c:pt idx="6">
                  <c:v>11.472926614148307</c:v>
                </c:pt>
                <c:pt idx="7">
                  <c:v>11.010078611255196</c:v>
                </c:pt>
                <c:pt idx="8">
                  <c:v>10.513953138585094</c:v>
                </c:pt>
                <c:pt idx="9">
                  <c:v>10.117823385663996</c:v>
                </c:pt>
                <c:pt idx="10">
                  <c:v>10.878155477158799</c:v>
                </c:pt>
                <c:pt idx="11">
                  <c:v>12.4758110348629</c:v>
                </c:pt>
                <c:pt idx="12">
                  <c:v>13.213342676643407</c:v>
                </c:pt>
                <c:pt idx="13">
                  <c:v>12.9861206936028</c:v>
                </c:pt>
                <c:pt idx="14">
                  <c:v>12.755212235565395</c:v>
                </c:pt>
                <c:pt idx="15">
                  <c:v>12.413044056721404</c:v>
                </c:pt>
                <c:pt idx="16">
                  <c:v>12.079407161681004</c:v>
                </c:pt>
                <c:pt idx="17">
                  <c:v>11.584424368800697</c:v>
                </c:pt>
                <c:pt idx="18">
                  <c:v>11.174981995811805</c:v>
                </c:pt>
                <c:pt idx="19">
                  <c:v>11.014507599162897</c:v>
                </c:pt>
                <c:pt idx="20">
                  <c:v>10.997721040837902</c:v>
                </c:pt>
                <c:pt idx="21">
                  <c:v>12.060123515762399</c:v>
                </c:pt>
                <c:pt idx="22">
                  <c:v>13.373548719401995</c:v>
                </c:pt>
                <c:pt idx="23">
                  <c:v>14.131238696689906</c:v>
                </c:pt>
                <c:pt idx="24">
                  <c:v>13.666240584899995</c:v>
                </c:pt>
                <c:pt idx="25">
                  <c:v>13.082498725016507</c:v>
                </c:pt>
                <c:pt idx="26">
                  <c:v>12.689600924489696</c:v>
                </c:pt>
                <c:pt idx="27">
                  <c:v>12.489395669301004</c:v>
                </c:pt>
                <c:pt idx="28">
                  <c:v>13.971910869019396</c:v>
                </c:pt>
                <c:pt idx="29">
                  <c:v>18.540636140077396</c:v>
                </c:pt>
                <c:pt idx="30">
                  <c:v>19.037514233179806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264168"/>
        <c:axId val="392138896"/>
      </c:lineChart>
      <c:catAx>
        <c:axId val="86264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138896"/>
        <c:crosses val="autoZero"/>
        <c:auto val="1"/>
        <c:lblAlgn val="ctr"/>
        <c:lblOffset val="100"/>
        <c:tickLblSkip val="5"/>
        <c:noMultiLvlLbl val="0"/>
      </c:catAx>
      <c:valAx>
        <c:axId val="39213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Percentage not-employed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6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0.02346</cdr:x>
      <cdr:y>0.954</cdr:y>
    </cdr:from>
    <cdr:to>
      <cdr:x>0.96481</cdr:x>
      <cdr:y>0.99192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3435" y="6004560"/>
          <a:ext cx="8162973" cy="2387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Note: Shannon, Uggen, Schnittker, Thompson, Wakefield &amp; Massoglia (2017) </a:t>
          </a:r>
          <a:r>
            <a:rPr lang="en-US" sz="1100" i="1" baseline="0"/>
            <a:t>Demography</a:t>
          </a:r>
          <a:endParaRPr lang="en-US" sz="1100" i="1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0.02346</cdr:x>
      <cdr:y>0.954</cdr:y>
    </cdr:from>
    <cdr:to>
      <cdr:x>0.96481</cdr:x>
      <cdr:y>0.99192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3435" y="6004560"/>
          <a:ext cx="8162973" cy="2387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Note: Shannon, Uggen, Schnittker, Thompson, Wakefield &amp; Massoglia (2017) </a:t>
          </a:r>
          <a:r>
            <a:rPr lang="en-US" sz="1100" i="1" baseline="0"/>
            <a:t>Demography</a:t>
          </a:r>
          <a:endParaRPr lang="en-US" sz="1100" i="1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0.02346</cdr:x>
      <cdr:y>0.954</cdr:y>
    </cdr:from>
    <cdr:to>
      <cdr:x>0.96481</cdr:x>
      <cdr:y>0.99192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3435" y="6004560"/>
          <a:ext cx="8162973" cy="2387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Note: Shannon, Uggen, Schnittker, Thompson, Wakefield &amp; Massoglia (2017) </a:t>
          </a:r>
          <a:r>
            <a:rPr lang="en-US" sz="1100" i="1" baseline="0"/>
            <a:t>Demography</a:t>
          </a:r>
          <a:endParaRPr lang="en-US" sz="1100" i="1"/>
        </a:p>
      </cdr:txBody>
    </cdr:sp>
  </cdr:relSizeAnchor>
  <cdr:relSizeAnchor xmlns:cdr="http://schemas.openxmlformats.org/drawingml/2006/chartDrawing">
    <cdr:from>
      <cdr:x>0.22474</cdr:x>
      <cdr:y>0.16242</cdr:y>
    </cdr:from>
    <cdr:to>
      <cdr:x>0.22474</cdr:x>
      <cdr:y>0.88741</cdr:y>
    </cdr:to>
    <cdr:cxnSp macro="">
      <cdr:nvCxnSpPr>
        <cdr:cNvPr id="9" name="Straight Connector 8"/>
        <cdr:cNvCxnSpPr/>
      </cdr:nvCxnSpPr>
      <cdr:spPr>
        <a:xfrm xmlns:a="http://schemas.openxmlformats.org/drawingml/2006/main">
          <a:off x="1948871" y="1022295"/>
          <a:ext cx="0" cy="456316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75000"/>
            </a:schemeClr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0.02346</cdr:x>
      <cdr:y>0.95278</cdr:y>
    </cdr:from>
    <cdr:to>
      <cdr:x>0.98827</cdr:x>
      <cdr:y>0.98788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3196" y="5989651"/>
          <a:ext cx="8356604" cy="220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Note:</a:t>
          </a:r>
          <a:r>
            <a:rPr lang="en-US" sz="1100" baseline="0"/>
            <a:t> </a:t>
          </a:r>
          <a:r>
            <a:rPr lang="en-US" sz="1100"/>
            <a:t>Shannon, Uggen, Schnittker, Thompson, Wakefield &amp; Massoglia (2017)</a:t>
          </a:r>
          <a:r>
            <a:rPr lang="en-US" sz="1100" baseline="0"/>
            <a:t>.</a:t>
          </a:r>
          <a:r>
            <a:rPr lang="en-US" sz="1100" i="1" baseline="0"/>
            <a:t> </a:t>
          </a:r>
          <a:r>
            <a:rPr lang="en-US" sz="1100" i="0" baseline="0"/>
            <a:t>U.S. Social Security Administration. Census. Author calculations.</a:t>
          </a:r>
          <a:endParaRPr lang="en-US" sz="1100" i="1"/>
        </a:p>
      </cdr:txBody>
    </cdr:sp>
  </cdr:relSizeAnchor>
  <cdr:relSizeAnchor xmlns:cdr="http://schemas.openxmlformats.org/drawingml/2006/chartDrawing">
    <cdr:from>
      <cdr:x>0.68035</cdr:x>
      <cdr:y>0.31313</cdr:y>
    </cdr:from>
    <cdr:to>
      <cdr:x>0.89003</cdr:x>
      <cdr:y>0.35354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892800" y="1968500"/>
          <a:ext cx="181610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>
              <a:solidFill>
                <a:schemeClr val="accent1">
                  <a:lumMod val="75000"/>
                </a:schemeClr>
              </a:solidFill>
            </a:rPr>
            <a:t>Felony history</a:t>
          </a:r>
        </a:p>
      </cdr:txBody>
    </cdr:sp>
  </cdr:relSizeAnchor>
  <cdr:relSizeAnchor xmlns:cdr="http://schemas.openxmlformats.org/drawingml/2006/chartDrawing">
    <cdr:from>
      <cdr:x>0.58358</cdr:x>
      <cdr:y>0.59798</cdr:y>
    </cdr:from>
    <cdr:to>
      <cdr:x>0.79326</cdr:x>
      <cdr:y>0.63838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5054600" y="3759200"/>
          <a:ext cx="181610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>
              <a:solidFill>
                <a:schemeClr val="accent4"/>
              </a:solidFill>
            </a:rPr>
            <a:t>SSDI benefits</a:t>
          </a:r>
        </a:p>
      </cdr:txBody>
    </cdr:sp>
  </cdr:relSizeAnchor>
  <cdr:relSizeAnchor xmlns:cdr="http://schemas.openxmlformats.org/drawingml/2006/chartDrawing">
    <cdr:from>
      <cdr:x>0.35191</cdr:x>
      <cdr:y>0.74545</cdr:y>
    </cdr:from>
    <cdr:to>
      <cdr:x>0.56158</cdr:x>
      <cdr:y>0.78586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048000" y="4686300"/>
          <a:ext cx="181610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>
              <a:solidFill>
                <a:schemeClr val="accent2"/>
              </a:solidFill>
            </a:rPr>
            <a:t>Incarceration history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0.02346</cdr:x>
      <cdr:y>0.95278</cdr:y>
    </cdr:from>
    <cdr:to>
      <cdr:x>0.98827</cdr:x>
      <cdr:y>0.98788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3196" y="5989651"/>
          <a:ext cx="8356604" cy="220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Note:</a:t>
          </a:r>
          <a:r>
            <a:rPr lang="en-US" sz="1100" baseline="0"/>
            <a:t> </a:t>
          </a:r>
          <a:r>
            <a:rPr lang="en-US" sz="1100"/>
            <a:t>Shannon, Uggen, Schnittker, Thompson, Wakefield &amp; Massoglia (2017)</a:t>
          </a:r>
          <a:r>
            <a:rPr lang="en-US" sz="1100" baseline="0"/>
            <a:t>.</a:t>
          </a:r>
          <a:r>
            <a:rPr lang="en-US" sz="1100" i="1" baseline="0"/>
            <a:t> </a:t>
          </a:r>
          <a:r>
            <a:rPr lang="en-US" sz="1100" i="0" baseline="0"/>
            <a:t>U.S. Social Security Administration. Census. Author calculations.</a:t>
          </a:r>
          <a:endParaRPr lang="en-US" sz="1100" i="1"/>
        </a:p>
      </cdr:txBody>
    </cdr:sp>
  </cdr:relSizeAnchor>
  <cdr:relSizeAnchor xmlns:cdr="http://schemas.openxmlformats.org/drawingml/2006/chartDrawing">
    <cdr:from>
      <cdr:x>0.68035</cdr:x>
      <cdr:y>0.31313</cdr:y>
    </cdr:from>
    <cdr:to>
      <cdr:x>0.89003</cdr:x>
      <cdr:y>0.35354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892800" y="1968500"/>
          <a:ext cx="181610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>
              <a:solidFill>
                <a:schemeClr val="accent1">
                  <a:lumMod val="75000"/>
                </a:schemeClr>
              </a:solidFill>
            </a:rPr>
            <a:t>Felony history</a:t>
          </a:r>
        </a:p>
      </cdr:txBody>
    </cdr:sp>
  </cdr:relSizeAnchor>
  <cdr:relSizeAnchor xmlns:cdr="http://schemas.openxmlformats.org/drawingml/2006/chartDrawing">
    <cdr:from>
      <cdr:x>0.58358</cdr:x>
      <cdr:y>0.59798</cdr:y>
    </cdr:from>
    <cdr:to>
      <cdr:x>0.79326</cdr:x>
      <cdr:y>0.63838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5054600" y="3759200"/>
          <a:ext cx="181610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>
              <a:solidFill>
                <a:schemeClr val="accent4"/>
              </a:solidFill>
            </a:rPr>
            <a:t>SSDI benefits</a:t>
          </a:r>
        </a:p>
      </cdr:txBody>
    </cdr:sp>
  </cdr:relSizeAnchor>
  <cdr:relSizeAnchor xmlns:cdr="http://schemas.openxmlformats.org/drawingml/2006/chartDrawing">
    <cdr:from>
      <cdr:x>0.35191</cdr:x>
      <cdr:y>0.74545</cdr:y>
    </cdr:from>
    <cdr:to>
      <cdr:x>0.56158</cdr:x>
      <cdr:y>0.78586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048000" y="4686300"/>
          <a:ext cx="181610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>
              <a:solidFill>
                <a:schemeClr val="accent2"/>
              </a:solidFill>
            </a:rPr>
            <a:t>Incarceration history</a:t>
          </a:r>
        </a:p>
      </cdr:txBody>
    </cdr:sp>
  </cdr:relSizeAnchor>
  <cdr:relSizeAnchor xmlns:cdr="http://schemas.openxmlformats.org/drawingml/2006/chartDrawing">
    <cdr:from>
      <cdr:x>0.09971</cdr:x>
      <cdr:y>0.18182</cdr:y>
    </cdr:from>
    <cdr:to>
      <cdr:x>0.41543</cdr:x>
      <cdr:y>0.41804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63600" y="1143000"/>
          <a:ext cx="2734577" cy="14849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600" u="sng"/>
            <a:t>Change from 1980 to 2010</a:t>
          </a:r>
        </a:p>
        <a:p xmlns:a="http://schemas.openxmlformats.org/drawingml/2006/main">
          <a:pPr marL="0" marR="0" lvl="0" indent="0" algn="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0" i="0" baseline="0">
              <a:solidFill>
                <a:schemeClr val="accent1">
                  <a:lumMod val="75000"/>
                </a:schemeClr>
              </a:solidFill>
              <a:effectLst/>
              <a:latin typeface="+mn-lt"/>
              <a:ea typeface="+mn-ea"/>
              <a:cs typeface="+mn-cs"/>
            </a:rPr>
            <a:t>Felony history: 3.8 pp</a:t>
          </a:r>
        </a:p>
        <a:p xmlns:a="http://schemas.openxmlformats.org/drawingml/2006/main">
          <a:pPr marL="0" marR="0" lvl="0" indent="0" algn="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0" i="0" baseline="0">
              <a:solidFill>
                <a:schemeClr val="accent4"/>
              </a:solidFill>
              <a:effectLst/>
              <a:latin typeface="+mn-lt"/>
              <a:ea typeface="+mn-ea"/>
              <a:cs typeface="+mn-cs"/>
            </a:rPr>
            <a:t>SSDI benefits:   1.3 pp</a:t>
          </a:r>
        </a:p>
        <a:p xmlns:a="http://schemas.openxmlformats.org/drawingml/2006/main">
          <a:pPr marL="0" marR="0" lvl="0" indent="0" algn="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0" i="0" baseline="0">
              <a:solidFill>
                <a:schemeClr val="accent2"/>
              </a:solidFill>
              <a:effectLst/>
              <a:latin typeface="+mn-lt"/>
              <a:ea typeface="+mn-ea"/>
              <a:cs typeface="+mn-cs"/>
            </a:rPr>
            <a:t>Incarceration history: 1.5 pp</a:t>
          </a:r>
          <a:endParaRPr lang="en-US" sz="1600">
            <a:solidFill>
              <a:schemeClr val="accent2"/>
            </a:solidFill>
            <a:effectLst/>
          </a:endParaRPr>
        </a:p>
        <a:p xmlns:a="http://schemas.openxmlformats.org/drawingml/2006/main">
          <a:endParaRPr lang="en-US" sz="160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0.01141</cdr:x>
      <cdr:y>0.95276</cdr:y>
    </cdr:from>
    <cdr:to>
      <cdr:x>0.98858</cdr:x>
      <cdr:y>0.98622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813" y="5987163"/>
          <a:ext cx="8461404" cy="210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Note: Bureau</a:t>
          </a:r>
          <a:r>
            <a:rPr lang="en-US" sz="1100" baseline="0"/>
            <a:t> of Labor Statistics. OECD. FRED St. Louis Federal Reseve. Author calucations.</a:t>
          </a:r>
          <a:endParaRPr lang="en-US" sz="1100"/>
        </a:p>
      </cdr:txBody>
    </cdr:sp>
  </cdr:relSizeAnchor>
  <cdr:relSizeAnchor xmlns:cdr="http://schemas.openxmlformats.org/drawingml/2006/chartDrawing">
    <cdr:from>
      <cdr:x>0.22857</cdr:x>
      <cdr:y>0.27953</cdr:y>
    </cdr:from>
    <cdr:to>
      <cdr:x>0.44571</cdr:x>
      <cdr:y>0.32283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979221" y="1756558"/>
          <a:ext cx="1880260" cy="2721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>
              <a:solidFill>
                <a:schemeClr val="bg1">
                  <a:lumMod val="50000"/>
                </a:schemeClr>
              </a:solidFill>
            </a:rPr>
            <a:t>Women</a:t>
          </a:r>
        </a:p>
      </cdr:txBody>
    </cdr:sp>
  </cdr:relSizeAnchor>
  <cdr:relSizeAnchor xmlns:cdr="http://schemas.openxmlformats.org/drawingml/2006/chartDrawing">
    <cdr:from>
      <cdr:x>0.25158</cdr:x>
      <cdr:y>0.47462</cdr:y>
    </cdr:from>
    <cdr:to>
      <cdr:x>0.46872</cdr:x>
      <cdr:y>0.51793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178463" y="2982521"/>
          <a:ext cx="1880260" cy="2721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>
              <a:solidFill>
                <a:schemeClr val="accent2"/>
              </a:solidFill>
            </a:rPr>
            <a:t>Overall</a:t>
          </a:r>
        </a:p>
      </cdr:txBody>
    </cdr:sp>
  </cdr:relSizeAnchor>
  <cdr:relSizeAnchor xmlns:cdr="http://schemas.openxmlformats.org/drawingml/2006/chartDrawing">
    <cdr:from>
      <cdr:x>0.23301</cdr:x>
      <cdr:y>0.65178</cdr:y>
    </cdr:from>
    <cdr:to>
      <cdr:x>0.45015</cdr:x>
      <cdr:y>0.69509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017651" y="4095832"/>
          <a:ext cx="1880260" cy="2721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>
              <a:solidFill>
                <a:schemeClr val="accent1">
                  <a:lumMod val="75000"/>
                </a:schemeClr>
              </a:solidFill>
            </a:rPr>
            <a:t>Men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AB42A-4BA9-4257-85F9-48EFD229226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EFA05-7F11-4640-B30C-D8147675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EFA05-7F11-4640-B30C-D8147675A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EFA05-7F11-4640-B30C-D8147675A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3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2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8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3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C47B-0769-4AB0-BEDC-C4F25D3404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741E-369B-46E3-961A-ED75B5F0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Rising criminalization</a:t>
            </a:r>
            <a:br>
              <a:rPr lang="en-US" dirty="0" smtClean="0"/>
            </a:br>
            <a:r>
              <a:rPr lang="en-US" dirty="0" smtClean="0"/>
              <a:t>&amp; employment: </a:t>
            </a:r>
            <a:r>
              <a:rPr lang="en-US" dirty="0" smtClean="0">
                <a:solidFill>
                  <a:schemeClr val="accent1"/>
                </a:solidFill>
              </a:rPr>
              <a:t>early evidence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Ryan Larson, Sarah Shannon, Aaron Sojourner &amp; Chris </a:t>
            </a:r>
            <a:r>
              <a:rPr lang="en-US" dirty="0" err="1" smtClean="0"/>
              <a:t>Uggen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Minneapolis Fed Opportunity &amp; Inclusive Growth Institute</a:t>
            </a:r>
          </a:p>
          <a:p>
            <a:r>
              <a:rPr lang="en-US" dirty="0" smtClean="0"/>
              <a:t>5/11/18</a:t>
            </a:r>
          </a:p>
        </p:txBody>
      </p:sp>
    </p:spTree>
    <p:extLst>
      <p:ext uri="{BB962C8B-B14F-4D97-AF65-F5344CB8AC3E}">
        <p14:creationId xmlns:p14="http://schemas.microsoft.com/office/powerpoint/2010/main" val="3148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7" y="269966"/>
            <a:ext cx="10242687" cy="6345909"/>
          </a:xfrm>
        </p:spPr>
      </p:pic>
    </p:spTree>
    <p:extLst>
      <p:ext uri="{BB962C8B-B14F-4D97-AF65-F5344CB8AC3E}">
        <p14:creationId xmlns:p14="http://schemas.microsoft.com/office/powerpoint/2010/main" val="3567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343" y="339539"/>
            <a:ext cx="9137315" cy="61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ise in felony-history share (1 pp) associated with what pp change in prime-age (PA) not-employed?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0.53</a:t>
            </a:r>
            <a:r>
              <a:rPr lang="en-US" baseline="30000" dirty="0" smtClean="0"/>
              <a:t>***</a:t>
            </a:r>
            <a:r>
              <a:rPr lang="en-US" dirty="0" smtClean="0"/>
              <a:t>: state FE &amp; Year FE</a:t>
            </a:r>
          </a:p>
          <a:p>
            <a:endParaRPr lang="en-US" dirty="0" smtClean="0"/>
          </a:p>
          <a:p>
            <a:r>
              <a:rPr lang="en-US" dirty="0" smtClean="0"/>
              <a:t>0.34    : +population age shares</a:t>
            </a:r>
          </a:p>
          <a:p>
            <a:endParaRPr lang="en-US" dirty="0" smtClean="0"/>
          </a:p>
          <a:p>
            <a:r>
              <a:rPr lang="en-US" dirty="0" smtClean="0"/>
              <a:t>0.31    : +min wage, </a:t>
            </a:r>
            <a:r>
              <a:rPr lang="en-US" dirty="0"/>
              <a:t>max TANF/UI </a:t>
            </a:r>
            <a:r>
              <a:rPr lang="en-US" dirty="0" smtClean="0"/>
              <a:t>benefit, disability share, married</a:t>
            </a:r>
          </a:p>
          <a:p>
            <a:endParaRPr lang="en-US" dirty="0" smtClean="0"/>
          </a:p>
          <a:p>
            <a:r>
              <a:rPr lang="en-US" dirty="0" smtClean="0"/>
              <a:t>0.34</a:t>
            </a:r>
            <a:r>
              <a:rPr lang="en-US" baseline="30000" dirty="0" smtClean="0"/>
              <a:t>***</a:t>
            </a:r>
            <a:r>
              <a:rPr lang="en-US" dirty="0"/>
              <a:t> : </a:t>
            </a:r>
            <a:r>
              <a:rPr lang="en-US" dirty="0" smtClean="0"/>
              <a:t>+3 lags of state overall unemployment rate</a:t>
            </a:r>
          </a:p>
          <a:p>
            <a:endParaRPr lang="en-US" dirty="0"/>
          </a:p>
          <a:p>
            <a:r>
              <a:rPr lang="en-US" dirty="0" smtClean="0"/>
              <a:t>0.29</a:t>
            </a:r>
            <a:r>
              <a:rPr lang="en-US" baseline="30000" dirty="0" smtClean="0"/>
              <a:t>***</a:t>
            </a:r>
            <a:r>
              <a:rPr lang="en-US" dirty="0"/>
              <a:t> : </a:t>
            </a:r>
            <a:r>
              <a:rPr lang="en-US" dirty="0" smtClean="0"/>
              <a:t>+current overall unemployment 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1686" y="6372665"/>
            <a:ext cx="1049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</a:t>
            </a:r>
            <a:r>
              <a:rPr lang="en-US" dirty="0" smtClean="0"/>
              <a:t>at:     * 5%        **1%      *** 0.1%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1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0.29</a:t>
            </a:r>
            <a:r>
              <a:rPr lang="en-US" b="1" i="1" baseline="30000" dirty="0"/>
              <a:t>***</a:t>
            </a:r>
            <a:r>
              <a:rPr lang="en-US" b="1" i="1" dirty="0"/>
              <a:t> </a:t>
            </a:r>
            <a:r>
              <a:rPr lang="en-US" b="1" i="1" dirty="0" smtClean="0"/>
              <a:t>on PA not-employed </a:t>
            </a:r>
            <a:r>
              <a:rPr lang="en-US" b="1" i="1" dirty="0" smtClean="0"/>
              <a:t>rate: baseline</a:t>
            </a:r>
            <a:endParaRPr lang="en-US" b="1" i="1" dirty="0" smtClean="0"/>
          </a:p>
          <a:p>
            <a:endParaRPr lang="en-US" dirty="0"/>
          </a:p>
          <a:p>
            <a:r>
              <a:rPr lang="en-US" dirty="0" smtClean="0"/>
              <a:t>0.27</a:t>
            </a:r>
            <a:r>
              <a:rPr lang="en-US" baseline="30000" dirty="0"/>
              <a:t>***</a:t>
            </a:r>
            <a:r>
              <a:rPr lang="en-US" dirty="0"/>
              <a:t> on </a:t>
            </a:r>
            <a:r>
              <a:rPr lang="en-US" dirty="0" smtClean="0"/>
              <a:t>PA idleness rate</a:t>
            </a:r>
          </a:p>
          <a:p>
            <a:endParaRPr lang="en-US" dirty="0"/>
          </a:p>
          <a:p>
            <a:r>
              <a:rPr lang="en-US" dirty="0" smtClean="0"/>
              <a:t>0.10</a:t>
            </a:r>
            <a:r>
              <a:rPr lang="en-US" baseline="30000" dirty="0" smtClean="0"/>
              <a:t>*     </a:t>
            </a:r>
            <a:r>
              <a:rPr lang="en-US" dirty="0" smtClean="0"/>
              <a:t>on </a:t>
            </a:r>
            <a:r>
              <a:rPr lang="en-US" dirty="0"/>
              <a:t>PA </a:t>
            </a:r>
            <a:r>
              <a:rPr lang="en-US" dirty="0" smtClean="0"/>
              <a:t>unemployment rate (omitting current overall UR)</a:t>
            </a:r>
          </a:p>
          <a:p>
            <a:endParaRPr lang="en-US" dirty="0"/>
          </a:p>
          <a:p>
            <a:r>
              <a:rPr lang="en-US" dirty="0" smtClean="0"/>
              <a:t>0.08     on PA male not-employed</a:t>
            </a:r>
          </a:p>
          <a:p>
            <a:endParaRPr lang="en-US" dirty="0"/>
          </a:p>
          <a:p>
            <a:r>
              <a:rPr lang="en-US" dirty="0" smtClean="0"/>
              <a:t>0.40</a:t>
            </a:r>
            <a:r>
              <a:rPr lang="en-US" baseline="30000" dirty="0" smtClean="0"/>
              <a:t>***</a:t>
            </a:r>
            <a:r>
              <a:rPr lang="en-US" dirty="0" smtClean="0"/>
              <a:t> </a:t>
            </a:r>
            <a:r>
              <a:rPr lang="en-US" dirty="0"/>
              <a:t>on PA </a:t>
            </a:r>
            <a:r>
              <a:rPr lang="en-US" dirty="0" smtClean="0"/>
              <a:t>female not-employed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686" y="6372665"/>
            <a:ext cx="1049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</a:t>
            </a:r>
            <a:r>
              <a:rPr lang="en-US" dirty="0" smtClean="0"/>
              <a:t>at:     * 5%        **1%      *** 0.1%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4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7369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Preliminary</a:t>
            </a:r>
            <a:r>
              <a:rPr lang="en-US" dirty="0" smtClean="0"/>
              <a:t>: more research needed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Strong labor market offers us a once-in-a-decade (generation?) chance to spread opportunity widely</a:t>
            </a:r>
          </a:p>
          <a:p>
            <a:endParaRPr lang="en-US" dirty="0" smtClean="0"/>
          </a:p>
          <a:p>
            <a:r>
              <a:rPr lang="en-US" dirty="0" smtClean="0"/>
              <a:t>New demand met with new supply keeps expansion going. </a:t>
            </a:r>
            <a:r>
              <a:rPr lang="en-US" dirty="0" smtClean="0"/>
              <a:t>Invest </a:t>
            </a:r>
            <a:r>
              <a:rPr lang="en-US" dirty="0"/>
              <a:t>in active labor market </a:t>
            </a:r>
            <a:r>
              <a:rPr lang="en-US" dirty="0" smtClean="0"/>
              <a:t>policies.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13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38" y="592184"/>
            <a:ext cx="9268581" cy="5455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8263" y="6393141"/>
            <a:ext cx="1009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CEA (2016) Issue Brief: Active Labor Market Policy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82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Preliminary</a:t>
            </a:r>
            <a:r>
              <a:rPr lang="en-US" dirty="0" smtClean="0"/>
              <a:t>: more research needed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Strong labor market offers us a once-in-a-decade (generation?) chance to spread opportunity widely</a:t>
            </a:r>
          </a:p>
          <a:p>
            <a:endParaRPr lang="en-US" dirty="0" smtClean="0"/>
          </a:p>
          <a:p>
            <a:r>
              <a:rPr lang="en-US" dirty="0" smtClean="0"/>
              <a:t>New demand met with new supply keeps expansion going. </a:t>
            </a:r>
            <a:r>
              <a:rPr lang="en-US" dirty="0" smtClean="0"/>
              <a:t>Invest </a:t>
            </a:r>
            <a:r>
              <a:rPr lang="en-US" dirty="0"/>
              <a:t>in active labor market </a:t>
            </a:r>
            <a:r>
              <a:rPr lang="en-US" dirty="0" smtClean="0"/>
              <a:t>policies.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community safety without criminalization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 not stigmatize carelessly. Consider what kind of information is valuable &amp; equitable to transmit to whom when.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1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has rise in </a:t>
            </a:r>
            <a:r>
              <a:rPr lang="en-US" dirty="0"/>
              <a:t>Americans living </a:t>
            </a:r>
            <a:r>
              <a:rPr lang="en-US" dirty="0" smtClean="0"/>
              <a:t>in </a:t>
            </a:r>
            <a:r>
              <a:rPr lang="en-US" dirty="0"/>
              <a:t>community with a </a:t>
            </a:r>
            <a:r>
              <a:rPr lang="en-US" dirty="0" smtClean="0"/>
              <a:t>felony </a:t>
            </a:r>
            <a:r>
              <a:rPr lang="en-US" dirty="0"/>
              <a:t>record </a:t>
            </a:r>
            <a:r>
              <a:rPr lang="en-US" dirty="0" smtClean="0"/>
              <a:t>been associated with changes in non-employment rates?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Leverages new estimates of </a:t>
            </a:r>
            <a:r>
              <a:rPr lang="en-US" b="1" dirty="0" smtClean="0"/>
              <a:t>share of adults (18+) with a felony record</a:t>
            </a:r>
            <a:r>
              <a:rPr lang="en-US" dirty="0" smtClean="0"/>
              <a:t> </a:t>
            </a:r>
            <a:r>
              <a:rPr lang="en-US" b="1" dirty="0" smtClean="0"/>
              <a:t>living in the community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state-years in 1980 to 2010 </a:t>
            </a:r>
            <a:r>
              <a:rPr lang="en-US" sz="1800" dirty="0" smtClean="0"/>
              <a:t>[Shannon et al</a:t>
            </a:r>
            <a:r>
              <a:rPr lang="en-US" sz="1800" dirty="0"/>
              <a:t> </a:t>
            </a:r>
            <a:r>
              <a:rPr lang="en-US" sz="1800" dirty="0" smtClean="0"/>
              <a:t>(2017) </a:t>
            </a:r>
            <a:r>
              <a:rPr lang="en-US" sz="1800" i="1" dirty="0" smtClean="0"/>
              <a:t>Demography</a:t>
            </a:r>
            <a:r>
              <a:rPr lang="en-US" sz="1800" dirty="0" smtClean="0"/>
              <a:t>]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Connects prime-age labor-market outcomes using state difference-in-difference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70" y="464234"/>
            <a:ext cx="10493463" cy="5912560"/>
          </a:xfrm>
        </p:spPr>
      </p:pic>
      <p:sp>
        <p:nvSpPr>
          <p:cNvPr id="5" name="TextBox 4"/>
          <p:cNvSpPr txBox="1"/>
          <p:nvPr/>
        </p:nvSpPr>
        <p:spPr>
          <a:xfrm>
            <a:off x="829993" y="6376794"/>
            <a:ext cx="832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Looney &amp; Turner (2018)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96504"/>
              </p:ext>
            </p:extLst>
          </p:nvPr>
        </p:nvGraphicFramePr>
        <p:xfrm>
          <a:off x="838200" y="348343"/>
          <a:ext cx="10515600" cy="62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09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61746"/>
              </p:ext>
            </p:extLst>
          </p:nvPr>
        </p:nvGraphicFramePr>
        <p:xfrm>
          <a:off x="838200" y="348343"/>
          <a:ext cx="10515600" cy="62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581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539285"/>
              </p:ext>
            </p:extLst>
          </p:nvPr>
        </p:nvGraphicFramePr>
        <p:xfrm>
          <a:off x="838200" y="348343"/>
          <a:ext cx="10515600" cy="62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26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591664"/>
              </p:ext>
            </p:extLst>
          </p:nvPr>
        </p:nvGraphicFramePr>
        <p:xfrm>
          <a:off x="838200" y="435429"/>
          <a:ext cx="10515600" cy="607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46590"/>
              </p:ext>
            </p:extLst>
          </p:nvPr>
        </p:nvGraphicFramePr>
        <p:xfrm>
          <a:off x="838200" y="435429"/>
          <a:ext cx="10515600" cy="607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9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361400"/>
              </p:ext>
            </p:extLst>
          </p:nvPr>
        </p:nvGraphicFramePr>
        <p:xfrm>
          <a:off x="838200" y="322217"/>
          <a:ext cx="10515600" cy="620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0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612</Words>
  <Application>Microsoft Office PowerPoint</Application>
  <PresentationFormat>Widescreen</PresentationFormat>
  <Paragraphs>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Rising criminalization &amp; employment: early evidence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Rise in felony-history share (1 pp) associated with what pp change in prime-age (PA) not-employed?</vt:lpstr>
      <vt:lpstr>Alternative specifications</vt:lpstr>
      <vt:lpstr>Future directions</vt:lpstr>
      <vt:lpstr>PowerPoint Presentation</vt:lpstr>
      <vt:lpstr>Future directions</vt:lpstr>
    </vt:vector>
  </TitlesOfParts>
  <Company>University of Minnesota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 between ising criminalization &amp;</dc:title>
  <dc:creator>Aaron Sojourner</dc:creator>
  <cp:lastModifiedBy>Aaron Sojourner</cp:lastModifiedBy>
  <cp:revision>29</cp:revision>
  <dcterms:created xsi:type="dcterms:W3CDTF">2018-05-07T13:23:29Z</dcterms:created>
  <dcterms:modified xsi:type="dcterms:W3CDTF">2018-05-10T20:10:03Z</dcterms:modified>
</cp:coreProperties>
</file>