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891200" cy="219456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F2FC833-EF2E-238B-9C5D-8A84E898E037}" name="Allison Lind" initials="AL" userId="9dc52c91768444b4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900D"/>
    <a:srgbClr val="001D2C"/>
    <a:srgbClr val="FFFFC5"/>
    <a:srgbClr val="0026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9304" autoAdjust="0"/>
  </p:normalViewPr>
  <p:slideViewPr>
    <p:cSldViewPr>
      <p:cViewPr>
        <p:scale>
          <a:sx n="80" d="100"/>
          <a:sy n="80" d="100"/>
        </p:scale>
        <p:origin x="56" y="-1696"/>
      </p:cViewPr>
      <p:guideLst>
        <p:guide orient="horz" pos="6912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7200" cy="457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15D0F-458A-634F-9F71-D6B6DF341282}" type="datetimeFigureOut">
              <a:rPr lang="en-US" smtClean="0"/>
              <a:t>3/20/23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11EA6-887C-2F49-95C7-12538DC9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07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685800"/>
            <a:ext cx="6858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11EA6-887C-2F49-95C7-12538DC9A0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10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6817361"/>
            <a:ext cx="37307520" cy="4704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2435840"/>
            <a:ext cx="3072384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B862-634A-4022-92DC-402599C93DD8}" type="datetimeFigureOut">
              <a:rPr lang="en-US" smtClean="0"/>
              <a:pPr/>
              <a:t>3/20/23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BAA5B-3E85-4051-AE25-726B5BEE62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B862-634A-4022-92DC-402599C93DD8}" type="datetimeFigureOut">
              <a:rPr lang="en-US" smtClean="0"/>
              <a:pPr/>
              <a:t>3/20/23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BAA5B-3E85-4051-AE25-726B5BEE62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7" y="4216401"/>
            <a:ext cx="47404018" cy="898804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5" y="4216401"/>
            <a:ext cx="141480542" cy="898804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B862-634A-4022-92DC-402599C93DD8}" type="datetimeFigureOut">
              <a:rPr lang="en-US" smtClean="0"/>
              <a:pPr/>
              <a:t>3/20/23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BAA5B-3E85-4051-AE25-726B5BEE62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B862-634A-4022-92DC-402599C93DD8}" type="datetimeFigureOut">
              <a:rPr lang="en-US" smtClean="0"/>
              <a:pPr/>
              <a:t>3/20/23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BAA5B-3E85-4051-AE25-726B5BEE62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14102081"/>
            <a:ext cx="37307520" cy="435864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9301484"/>
            <a:ext cx="37307520" cy="4800599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B862-634A-4022-92DC-402599C93DD8}" type="datetimeFigureOut">
              <a:rPr lang="en-US" smtClean="0"/>
              <a:pPr/>
              <a:t>3/20/23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BAA5B-3E85-4051-AE25-726B5BEE62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24577041"/>
            <a:ext cx="94442280" cy="69519801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24577041"/>
            <a:ext cx="94442280" cy="69519801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B862-634A-4022-92DC-402599C93DD8}" type="datetimeFigureOut">
              <a:rPr lang="en-US" smtClean="0"/>
              <a:pPr/>
              <a:t>3/20/23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BAA5B-3E85-4051-AE25-726B5BEE62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878841"/>
            <a:ext cx="39502080" cy="3657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1" y="4912362"/>
            <a:ext cx="19392902" cy="2047239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1" y="6959601"/>
            <a:ext cx="19392902" cy="12644121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4912362"/>
            <a:ext cx="19400520" cy="2047239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6959601"/>
            <a:ext cx="19400520" cy="12644121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B862-634A-4022-92DC-402599C93DD8}" type="datetimeFigureOut">
              <a:rPr lang="en-US" smtClean="0"/>
              <a:pPr/>
              <a:t>3/20/23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BAA5B-3E85-4051-AE25-726B5BEE62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B862-634A-4022-92DC-402599C93DD8}" type="datetimeFigureOut">
              <a:rPr lang="en-US" smtClean="0"/>
              <a:pPr/>
              <a:t>3/20/23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BAA5B-3E85-4051-AE25-726B5BEE62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B862-634A-4022-92DC-402599C93DD8}" type="datetimeFigureOut">
              <a:rPr lang="en-US" smtClean="0"/>
              <a:pPr/>
              <a:t>3/20/23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BAA5B-3E85-4051-AE25-726B5BEE62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5" y="873760"/>
            <a:ext cx="14439902" cy="371856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873763"/>
            <a:ext cx="24536400" cy="18729961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5" y="4592323"/>
            <a:ext cx="14439902" cy="15011401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B862-634A-4022-92DC-402599C93DD8}" type="datetimeFigureOut">
              <a:rPr lang="en-US" smtClean="0"/>
              <a:pPr/>
              <a:t>3/20/23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BAA5B-3E85-4051-AE25-726B5BEE62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15361921"/>
            <a:ext cx="26334720" cy="1813561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1960880"/>
            <a:ext cx="26334720" cy="1316736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17175482"/>
            <a:ext cx="26334720" cy="2575559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B862-634A-4022-92DC-402599C93DD8}" type="datetimeFigureOut">
              <a:rPr lang="en-US" smtClean="0"/>
              <a:pPr/>
              <a:t>3/20/23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BAA5B-3E85-4051-AE25-726B5BEE62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878841"/>
            <a:ext cx="39502080" cy="36576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5120643"/>
            <a:ext cx="39502080" cy="14483081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20340321"/>
            <a:ext cx="10241280" cy="11684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FB862-634A-4022-92DC-402599C93DD8}" type="datetimeFigureOut">
              <a:rPr lang="en-US" smtClean="0"/>
              <a:pPr/>
              <a:t>3/20/23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20340321"/>
            <a:ext cx="13898880" cy="11684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20340321"/>
            <a:ext cx="10241280" cy="11684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BAA5B-3E85-4051-AE25-726B5BEE62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1"/>
            <a:ext cx="43891200" cy="2750103"/>
          </a:xfrm>
          <a:prstGeom prst="rect">
            <a:avLst/>
          </a:prstGeom>
          <a:gradFill flip="none" rotWithShape="1">
            <a:gsLst>
              <a:gs pos="100000">
                <a:schemeClr val="tx2"/>
              </a:gs>
              <a:gs pos="0">
                <a:schemeClr val="accent2"/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199" y="-30650"/>
            <a:ext cx="3633903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A </a:t>
            </a:r>
            <a:r>
              <a:rPr lang="en-US" sz="8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Spatio</a:t>
            </a:r>
            <a:r>
              <a:rPr lang="en-US" sz="8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-Temporal Analysis of Carjackings &amp; Neighborhood Disadvantage</a:t>
            </a:r>
            <a:endParaRPr lang="en-US" sz="2000" dirty="0">
              <a:solidFill>
                <a:srgbClr val="FFFFFF"/>
              </a:solidFill>
              <a:latin typeface="Arial"/>
              <a:cs typeface="Arial"/>
            </a:endParaRPr>
          </a:p>
          <a:p>
            <a:r>
              <a:rPr lang="en-US" sz="4800" dirty="0">
                <a:solidFill>
                  <a:srgbClr val="FFFFFF"/>
                </a:solidFill>
                <a:latin typeface="Arial"/>
                <a:cs typeface="Arial"/>
              </a:rPr>
              <a:t>Allison Lind, Susan Mason, Chris </a:t>
            </a:r>
            <a:r>
              <a:rPr lang="en-US" sz="4800" dirty="0" err="1">
                <a:solidFill>
                  <a:srgbClr val="FFFFFF"/>
                </a:solidFill>
                <a:latin typeface="Arial"/>
                <a:cs typeface="Arial"/>
              </a:rPr>
              <a:t>Uggen</a:t>
            </a:r>
            <a:r>
              <a:rPr lang="en-US" sz="4800" dirty="0">
                <a:solidFill>
                  <a:srgbClr val="FFFFFF"/>
                </a:solidFill>
                <a:latin typeface="Arial"/>
                <a:cs typeface="Arial"/>
              </a:rPr>
              <a:t>, University of Minnesota, Twin Cities</a:t>
            </a:r>
          </a:p>
          <a:p>
            <a:r>
              <a:rPr lang="en-US" sz="4800" dirty="0">
                <a:solidFill>
                  <a:srgbClr val="FFFFFF"/>
                </a:solidFill>
                <a:latin typeface="Arial"/>
                <a:cs typeface="Arial"/>
              </a:rPr>
              <a:t>Ryan Larson, Hamline University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6758896" y="2077503"/>
            <a:ext cx="6650182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wdmk-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6357" y="2252472"/>
            <a:ext cx="6400800" cy="457200"/>
          </a:xfrm>
          <a:prstGeom prst="rect">
            <a:avLst/>
          </a:prstGeom>
        </p:spPr>
      </p:pic>
      <p:pic>
        <p:nvPicPr>
          <p:cNvPr id="6" name="Picture 5" descr="mpc-logo-whi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3319" y="81156"/>
            <a:ext cx="5742432" cy="1831248"/>
          </a:xfrm>
          <a:prstGeom prst="rect">
            <a:avLst/>
          </a:prstGeom>
        </p:spPr>
      </p:pic>
      <p:sp>
        <p:nvSpPr>
          <p:cNvPr id="72" name="Rectangle 71"/>
          <p:cNvSpPr/>
          <p:nvPr/>
        </p:nvSpPr>
        <p:spPr>
          <a:xfrm>
            <a:off x="368682" y="3238746"/>
            <a:ext cx="10030692" cy="6824453"/>
          </a:xfrm>
          <a:prstGeom prst="rect">
            <a:avLst/>
          </a:prstGeom>
          <a:solidFill>
            <a:srgbClr val="FFFF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36045" y="3232421"/>
            <a:ext cx="9763329" cy="720558"/>
          </a:xfrm>
          <a:prstGeom prst="rect">
            <a:avLst/>
          </a:prstGeom>
          <a:solidFill>
            <a:srgbClr val="FFFFC5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ysClr val="windowText" lastClr="000000"/>
                </a:solidFill>
                <a:latin typeface="Arial"/>
                <a:cs typeface="Arial"/>
              </a:rPr>
              <a:t>Highlights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428566" y="3229384"/>
            <a:ext cx="14200910" cy="1323439"/>
          </a:xfrm>
          <a:prstGeom prst="rect">
            <a:avLst/>
          </a:prstGeom>
          <a:solidFill>
            <a:srgbClr val="00263A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latin typeface="Arial"/>
                <a:cs typeface="Arial"/>
              </a:rPr>
              <a:t>Carjackings dramatically increased in Minneapolis after </a:t>
            </a:r>
          </a:p>
          <a:p>
            <a:pPr algn="ctr"/>
            <a:r>
              <a:rPr lang="en-US" sz="4000" b="1" dirty="0">
                <a:solidFill>
                  <a:srgbClr val="FFFFFF"/>
                </a:solidFill>
                <a:latin typeface="Arial"/>
                <a:cs typeface="Arial"/>
              </a:rPr>
              <a:t>the police killing of George Floyd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68682" y="10255316"/>
            <a:ext cx="10086108" cy="1323439"/>
          </a:xfrm>
          <a:prstGeom prst="rect">
            <a:avLst/>
          </a:prstGeom>
          <a:solidFill>
            <a:srgbClr val="00263A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rial"/>
                <a:cs typeface="Arial"/>
              </a:rPr>
              <a:t>What we know on recent violent crime trends comes from gun violence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1454297" y="12644479"/>
            <a:ext cx="14200910" cy="707886"/>
          </a:xfrm>
          <a:prstGeom prst="rect">
            <a:avLst/>
          </a:prstGeom>
          <a:solidFill>
            <a:srgbClr val="00263A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latin typeface="Arial"/>
                <a:cs typeface="Arial"/>
              </a:rPr>
              <a:t>Carjackings dispersed to much of the city in 2020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6462183" y="14277695"/>
            <a:ext cx="17085680" cy="707886"/>
          </a:xfrm>
          <a:prstGeom prst="rect">
            <a:avLst/>
          </a:prstGeom>
          <a:solidFill>
            <a:srgbClr val="00263A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latin typeface="Arial"/>
                <a:cs typeface="Arial"/>
              </a:rPr>
              <a:t>Implications and Future Research Directions 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96391" y="3691475"/>
            <a:ext cx="10367981" cy="6617196"/>
          </a:xfrm>
          <a:prstGeom prst="rect">
            <a:avLst/>
          </a:prstGeom>
          <a:noFill/>
        </p:spPr>
        <p:txBody>
          <a:bodyPr wrap="square" lIns="274320" tIns="228600" rIns="274320" rtlCol="0">
            <a:spAutoFit/>
          </a:bodyPr>
          <a:lstStyle/>
          <a:p>
            <a:pPr marL="350838" indent="-350838"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  <a:cs typeface="Arial"/>
              </a:rPr>
              <a:t>Community violence and crime negatively impact health and are important drivers of inequities</a:t>
            </a:r>
          </a:p>
          <a:p>
            <a:endParaRPr lang="en-US" sz="2000" dirty="0">
              <a:latin typeface="Arial"/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  <a:cs typeface="Arial"/>
              </a:rPr>
              <a:t>Violent crime has increased in urban areas since 2020 with </a:t>
            </a:r>
            <a:r>
              <a:rPr lang="en-US" sz="3200" b="1" dirty="0">
                <a:latin typeface="Arial"/>
                <a:cs typeface="Arial"/>
              </a:rPr>
              <a:t>carjackings</a:t>
            </a:r>
            <a:r>
              <a:rPr lang="en-US" sz="3200" dirty="0">
                <a:latin typeface="Arial"/>
                <a:cs typeface="Arial"/>
              </a:rPr>
              <a:t> of interest to the media</a:t>
            </a:r>
          </a:p>
          <a:p>
            <a:endParaRPr lang="en-US" sz="2000" dirty="0">
              <a:latin typeface="Arial"/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  <a:cs typeface="Arial"/>
              </a:rPr>
              <a:t>We examine the spatio-temporal patterns of carjackings in Minneapolis 2017-2022 in comparison to the well-established patterns for homicides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/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6"/>
                </a:solidFill>
                <a:latin typeface="Arial"/>
                <a:cs typeface="Arial"/>
              </a:rPr>
              <a:t>Carjackings remain concentrated in disadvantaged neighborhoods. However, they dispersed to advantaged neighborhoods, which may influence media attention 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96391" y="10921725"/>
            <a:ext cx="10058400" cy="4524315"/>
          </a:xfrm>
          <a:prstGeom prst="rect">
            <a:avLst/>
          </a:prstGeom>
          <a:noFill/>
        </p:spPr>
        <p:txBody>
          <a:bodyPr wrap="square" lIns="274320" tIns="228600" rIns="274320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Arial"/>
              <a:cs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  <a:cs typeface="Arial"/>
              </a:rPr>
              <a:t>Gun violence has increased since 2020 though it continues to cluster in disadvantaged neighborhoods, just at higher rates</a:t>
            </a:r>
          </a:p>
          <a:p>
            <a:endParaRPr lang="en-US" sz="2000" dirty="0">
              <a:latin typeface="Arial"/>
              <a:cs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  <a:cs typeface="Arial"/>
              </a:rPr>
              <a:t>Are carjackings, like gun violence, clustering in socially disadvantaged neighborhoods? Or are they occurring in neighborhoods with higher levels of collective efficacy and political connectedness?  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7519374" y="15550238"/>
            <a:ext cx="5796944" cy="3231654"/>
          </a:xfrm>
          <a:prstGeom prst="rect">
            <a:avLst/>
          </a:prstGeom>
          <a:noFill/>
        </p:spPr>
        <p:txBody>
          <a:bodyPr wrap="square" lIns="274320" tIns="228600" rIns="274320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  <a:cs typeface="Arial"/>
              </a:rPr>
              <a:t>Does where a carjacking occur influence criminal charging?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Arial"/>
              <a:cs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  <a:cs typeface="Arial"/>
              </a:rPr>
              <a:t>Does carjacking location influence media reporting?</a:t>
            </a:r>
          </a:p>
        </p:txBody>
      </p:sp>
      <p:pic>
        <p:nvPicPr>
          <p:cNvPr id="11" name="Picture 10" descr="Untitled-6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0" t="75309"/>
          <a:stretch/>
        </p:blipFill>
        <p:spPr>
          <a:xfrm>
            <a:off x="0" y="19440053"/>
            <a:ext cx="43891200" cy="254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32A63F-E154-47C4-6FEC-7C070A085AA5}"/>
              </a:ext>
            </a:extLst>
          </p:cNvPr>
          <p:cNvSpPr txBox="1"/>
          <p:nvPr/>
        </p:nvSpPr>
        <p:spPr>
          <a:xfrm>
            <a:off x="398569" y="15369257"/>
            <a:ext cx="10000805" cy="707886"/>
          </a:xfrm>
          <a:prstGeom prst="rect">
            <a:avLst/>
          </a:prstGeom>
          <a:solidFill>
            <a:srgbClr val="00263A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rial"/>
                <a:cs typeface="Arial"/>
              </a:rPr>
              <a:t>Data and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099AB2-0EE2-B631-B365-E15611D302A0}"/>
              </a:ext>
            </a:extLst>
          </p:cNvPr>
          <p:cNvSpPr txBox="1"/>
          <p:nvPr/>
        </p:nvSpPr>
        <p:spPr>
          <a:xfrm>
            <a:off x="368683" y="15925120"/>
            <a:ext cx="10058400" cy="5201424"/>
          </a:xfrm>
          <a:prstGeom prst="rect">
            <a:avLst/>
          </a:prstGeom>
          <a:noFill/>
        </p:spPr>
        <p:txBody>
          <a:bodyPr wrap="square" lIns="274320" tIns="228600" rIns="274320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Arial"/>
                <a:cs typeface="Arial"/>
              </a:rPr>
              <a:t>City of Minneapolis Police Department Data </a:t>
            </a:r>
            <a:r>
              <a:rPr lang="en-US" sz="3200" dirty="0">
                <a:latin typeface="Arial"/>
                <a:cs typeface="Arial"/>
              </a:rPr>
              <a:t>on carjackings and homicides, 2017-2022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Arial"/>
                <a:cs typeface="Arial"/>
              </a:rPr>
              <a:t>IPUMS USA</a:t>
            </a:r>
            <a:r>
              <a:rPr lang="en-US" sz="3200" dirty="0">
                <a:latin typeface="Arial"/>
                <a:cs typeface="Arial"/>
              </a:rPr>
              <a:t> for 2020 census tract-level characteristics &amp; population estimates</a:t>
            </a:r>
          </a:p>
          <a:p>
            <a:r>
              <a:rPr lang="en-US" sz="3200" b="1" dirty="0">
                <a:latin typeface="Arial"/>
                <a:cs typeface="Arial"/>
              </a:rPr>
              <a:t>Analysis: 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Arial"/>
                <a:cs typeface="Arial"/>
              </a:rPr>
              <a:t>Describe </a:t>
            </a:r>
            <a:r>
              <a:rPr lang="en-US" sz="3200" b="1" dirty="0">
                <a:solidFill>
                  <a:schemeClr val="accent6"/>
                </a:solidFill>
                <a:latin typeface="Arial"/>
                <a:cs typeface="Arial"/>
              </a:rPr>
              <a:t>carjacking spatio-temporal patterns</a:t>
            </a:r>
            <a:r>
              <a:rPr lang="en-US" sz="3200" b="1" dirty="0">
                <a:latin typeface="Arial"/>
                <a:cs typeface="Arial"/>
              </a:rPr>
              <a:t> </a:t>
            </a:r>
            <a:r>
              <a:rPr lang="en-US" sz="3200" dirty="0">
                <a:latin typeface="Arial"/>
                <a:cs typeface="Arial"/>
              </a:rPr>
              <a:t> 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sz="3200" dirty="0">
                <a:latin typeface="Arial"/>
                <a:cs typeface="Arial"/>
              </a:rPr>
              <a:t>Random effects models to </a:t>
            </a:r>
            <a:r>
              <a:rPr lang="en-US" sz="3200" b="1" dirty="0">
                <a:solidFill>
                  <a:schemeClr val="accent6"/>
                </a:solidFill>
                <a:latin typeface="Arial"/>
                <a:cs typeface="Arial"/>
              </a:rPr>
              <a:t>examine neighborhood-level predictors of carjackings </a:t>
            </a:r>
            <a:r>
              <a:rPr lang="en-US" sz="3200" dirty="0">
                <a:latin typeface="Arial"/>
                <a:cs typeface="Arial"/>
              </a:rPr>
              <a:t>(carjacking as continuous outcome &amp; then what predicts a tract going from 0 to any carjackings)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DC84F3-A3CC-84B8-CBD9-65F10F8EA5E9}"/>
              </a:ext>
            </a:extLst>
          </p:cNvPr>
          <p:cNvSpPr txBox="1"/>
          <p:nvPr/>
        </p:nvSpPr>
        <p:spPr>
          <a:xfrm>
            <a:off x="11454296" y="4549955"/>
            <a:ext cx="4283839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Prior to the murder of George Floyd, the average weekly rate was 0.0048 carjackings per 1,000 residents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Afterwards, the average weekly rate </a:t>
            </a:r>
            <a:r>
              <a:rPr lang="en-US" sz="32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increased 528%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to 0.030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EE90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Homicides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did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see as large or as sustained of an increase as carjackings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12EC460-2FE6-4C78-D82E-A2239B84CC4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43" b="25420"/>
          <a:stretch/>
        </p:blipFill>
        <p:spPr>
          <a:xfrm>
            <a:off x="12036509" y="13507222"/>
            <a:ext cx="13175031" cy="465204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A62E1AA-01BD-9035-D8A9-1BB6FD2ADD1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8"/>
          <a:stretch/>
        </p:blipFill>
        <p:spPr>
          <a:xfrm>
            <a:off x="15793552" y="5322490"/>
            <a:ext cx="9309128" cy="699080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9BCD529-0990-C676-8C61-3A2B445847D0}"/>
              </a:ext>
            </a:extLst>
          </p:cNvPr>
          <p:cNvSpPr txBox="1"/>
          <p:nvPr/>
        </p:nvSpPr>
        <p:spPr>
          <a:xfrm>
            <a:off x="16343851" y="4737715"/>
            <a:ext cx="8208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Minneapolis Weekly Carjacking Rate, 2017-2022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BF75A5-6935-67D3-79AB-7ADBD0E89542}"/>
              </a:ext>
            </a:extLst>
          </p:cNvPr>
          <p:cNvSpPr txBox="1"/>
          <p:nvPr/>
        </p:nvSpPr>
        <p:spPr>
          <a:xfrm>
            <a:off x="12036509" y="17934213"/>
            <a:ext cx="1306617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u="sng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Prior to 2020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 Carjackings occurred in Minneapolis but at lower rates and clustered in disadvantaged neighborhoods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u="sng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 and 2021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 Dispersed to much of the city with hotspots in disadvantaged neighborhoods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u="sng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 Contracting, but rates remain high</a:t>
            </a:r>
          </a:p>
          <a:p>
            <a:pPr algn="ctr"/>
            <a:endParaRPr lang="en-US" sz="800" dirty="0">
              <a:solidFill>
                <a:srgbClr val="EE90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This dispersion was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observed with </a:t>
            </a:r>
            <a:r>
              <a:rPr lang="en-US" sz="3200" b="1" dirty="0">
                <a:solidFill>
                  <a:srgbClr val="EE90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homicides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FFCB3-5A1F-951E-210B-776A0116107D}"/>
              </a:ext>
            </a:extLst>
          </p:cNvPr>
          <p:cNvSpPr txBox="1"/>
          <p:nvPr/>
        </p:nvSpPr>
        <p:spPr>
          <a:xfrm>
            <a:off x="31739329" y="15249080"/>
            <a:ext cx="1970071" cy="15696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Increased violence exposure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8A383E-A1C6-2779-E6B5-5F21CB906B20}"/>
              </a:ext>
            </a:extLst>
          </p:cNvPr>
          <p:cNvSpPr txBox="1"/>
          <p:nvPr/>
        </p:nvSpPr>
        <p:spPr>
          <a:xfrm>
            <a:off x="31701072" y="17396857"/>
            <a:ext cx="2008328" cy="2062103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Punitive criminal justice reform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28C1F1-03C6-EB52-E5A3-F829E9A54DB9}"/>
              </a:ext>
            </a:extLst>
          </p:cNvPr>
          <p:cNvSpPr txBox="1"/>
          <p:nvPr/>
        </p:nvSpPr>
        <p:spPr>
          <a:xfrm>
            <a:off x="26710130" y="17396857"/>
            <a:ext cx="3922270" cy="2062103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Advantaged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neighborhoods more likely to go from 0 to any carjackings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AE0A67-9D9A-E68D-D60C-64E78F353D83}"/>
              </a:ext>
            </a:extLst>
          </p:cNvPr>
          <p:cNvSpPr txBox="1"/>
          <p:nvPr/>
        </p:nvSpPr>
        <p:spPr>
          <a:xfrm>
            <a:off x="26710130" y="15104771"/>
            <a:ext cx="3922270" cy="20621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Carjacking rates higher in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disadvantaged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neighborhoods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A0642A-AFDB-5626-F49E-DE5E5F78FB4B}"/>
              </a:ext>
            </a:extLst>
          </p:cNvPr>
          <p:cNvSpPr txBox="1"/>
          <p:nvPr/>
        </p:nvSpPr>
        <p:spPr>
          <a:xfrm>
            <a:off x="34816329" y="15672096"/>
            <a:ext cx="2674071" cy="3046988"/>
          </a:xfrm>
          <a:prstGeom prst="rect">
            <a:avLst/>
          </a:prstGeom>
          <a:solidFill>
            <a:srgbClr val="FFFFC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Negatively impact communities of color and perpetuate inequities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1DE8A4-8171-FE5F-46DA-C0B73D4EC8B1}"/>
              </a:ext>
            </a:extLst>
          </p:cNvPr>
          <p:cNvCxnSpPr/>
          <p:nvPr/>
        </p:nvCxnSpPr>
        <p:spPr>
          <a:xfrm>
            <a:off x="30644014" y="16144953"/>
            <a:ext cx="1106929" cy="1012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BC94712-4047-1F88-2A98-187CDB3601FE}"/>
              </a:ext>
            </a:extLst>
          </p:cNvPr>
          <p:cNvCxnSpPr/>
          <p:nvPr/>
        </p:nvCxnSpPr>
        <p:spPr>
          <a:xfrm>
            <a:off x="30644014" y="18417788"/>
            <a:ext cx="1106929" cy="1012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17BBD05-BE08-698C-9DF0-A7A2EFAFB21A}"/>
              </a:ext>
            </a:extLst>
          </p:cNvPr>
          <p:cNvCxnSpPr>
            <a:cxnSpLocks/>
          </p:cNvCxnSpPr>
          <p:nvPr/>
        </p:nvCxnSpPr>
        <p:spPr>
          <a:xfrm>
            <a:off x="33709400" y="16206959"/>
            <a:ext cx="1106929" cy="843773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AA67C38-256D-F394-AEA0-6F15EB76F454}"/>
              </a:ext>
            </a:extLst>
          </p:cNvPr>
          <p:cNvCxnSpPr>
            <a:cxnSpLocks/>
          </p:cNvCxnSpPr>
          <p:nvPr/>
        </p:nvCxnSpPr>
        <p:spPr>
          <a:xfrm flipV="1">
            <a:off x="33721014" y="17341535"/>
            <a:ext cx="1083700" cy="1086373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EB2F0A2-102D-2A6D-7DE7-97D8C8ED4C8B}"/>
              </a:ext>
            </a:extLst>
          </p:cNvPr>
          <p:cNvSpPr txBox="1"/>
          <p:nvPr/>
        </p:nvSpPr>
        <p:spPr>
          <a:xfrm>
            <a:off x="26488457" y="3226516"/>
            <a:ext cx="17085680" cy="13234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latin typeface="Arial"/>
                <a:cs typeface="Arial"/>
              </a:rPr>
              <a:t>Disadvantaged Neighborhoods saw a larger increase in carjackings BUT Advantaged Neighborhoods saw a greater relative change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9575E76-C940-3CC0-8E22-EA95A853EF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1205" y="4549607"/>
            <a:ext cx="8715943" cy="871594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44562D6-A073-6A5A-061F-A4118AB2F5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8194" y="4549607"/>
            <a:ext cx="8715943" cy="871594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3CFA5CF-3D07-9504-7D1B-5F79211FB489}"/>
              </a:ext>
            </a:extLst>
          </p:cNvPr>
          <p:cNvSpPr txBox="1"/>
          <p:nvPr/>
        </p:nvSpPr>
        <p:spPr>
          <a:xfrm>
            <a:off x="26488457" y="13199886"/>
            <a:ext cx="170594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Post-killing, the carjacking rate was higher in more disadvantaged neighborhoods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larger </a:t>
            </a:r>
            <a:r>
              <a:rPr lang="en-US" sz="3200" b="1" dirty="0">
                <a:solidFill>
                  <a:srgbClr val="EE90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relative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increase in advantaged neighborhoods may help explain media attention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00263A"/>
      </a:dk2>
      <a:lt2>
        <a:srgbClr val="EEECE1"/>
      </a:lt2>
      <a:accent1>
        <a:srgbClr val="11374B"/>
      </a:accent1>
      <a:accent2>
        <a:srgbClr val="7B99A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1371</TotalTime>
  <Words>424</Words>
  <Application>Microsoft Macintosh PowerPoint</Application>
  <PresentationFormat>Custom</PresentationFormat>
  <Paragraphs>49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University of Minnesota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Foxglove</dc:creator>
  <cp:lastModifiedBy>Allison Lind</cp:lastModifiedBy>
  <cp:revision>115</cp:revision>
  <cp:lastPrinted>2014-02-24T19:02:04Z</cp:lastPrinted>
  <dcterms:created xsi:type="dcterms:W3CDTF">2010-09-24T13:55:51Z</dcterms:created>
  <dcterms:modified xsi:type="dcterms:W3CDTF">2023-03-21T01:43:47Z</dcterms:modified>
</cp:coreProperties>
</file>