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84048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3" pos="840" userDrawn="1">
          <p15:clr>
            <a:srgbClr val="A4A3A4"/>
          </p15:clr>
        </p15:guide>
        <p15:guide id="4" pos="23352" userDrawn="1">
          <p15:clr>
            <a:srgbClr val="A4A3A4"/>
          </p15:clr>
        </p15:guide>
        <p15:guide id="5" orient="horz" pos="21840" userDrawn="1">
          <p15:clr>
            <a:srgbClr val="A4A3A4"/>
          </p15:clr>
        </p15:guide>
        <p15:guide id="6" pos="5964" userDrawn="1">
          <p15:clr>
            <a:srgbClr val="A4A3A4"/>
          </p15:clr>
        </p15:guide>
        <p15:guide id="7" pos="6636" userDrawn="1">
          <p15:clr>
            <a:srgbClr val="A4A3A4"/>
          </p15:clr>
        </p15:guide>
        <p15:guide id="8" pos="11760" userDrawn="1">
          <p15:clr>
            <a:srgbClr val="A4A3A4"/>
          </p15:clr>
        </p15:guide>
        <p15:guide id="9" pos="12432" userDrawn="1">
          <p15:clr>
            <a:srgbClr val="A4A3A4"/>
          </p15:clr>
        </p15:guide>
        <p15:guide id="10" pos="17556" userDrawn="1">
          <p15:clr>
            <a:srgbClr val="A4A3A4"/>
          </p15:clr>
        </p15:guide>
        <p15:guide id="11" pos="182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16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2"/>
  </p:normalViewPr>
  <p:slideViewPr>
    <p:cSldViewPr snapToGrid="0" snapToObjects="1" showGuides="1">
      <p:cViewPr>
        <p:scale>
          <a:sx n="40" d="100"/>
          <a:sy n="40" d="100"/>
        </p:scale>
        <p:origin x="228" y="-2442"/>
      </p:cViewPr>
      <p:guideLst>
        <p:guide orient="horz" pos="1200"/>
        <p:guide pos="840"/>
        <p:guide pos="23352"/>
        <p:guide orient="horz" pos="21840"/>
        <p:guide pos="5964"/>
        <p:guide pos="6636"/>
        <p:guide pos="11760"/>
        <p:guide pos="12432"/>
        <p:guide pos="17556"/>
        <p:guide pos="182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985936"/>
            <a:ext cx="32644080" cy="12733867"/>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9210869"/>
            <a:ext cx="28803600" cy="8830731"/>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23354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0253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947334"/>
            <a:ext cx="828103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947334"/>
            <a:ext cx="2436304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125466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80625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118611"/>
            <a:ext cx="33124140" cy="1521459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4477144"/>
            <a:ext cx="33124140" cy="800099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18470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736667"/>
            <a:ext cx="1632204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736667"/>
            <a:ext cx="1632204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35689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47342"/>
            <a:ext cx="3312414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966203"/>
            <a:ext cx="16247028" cy="439419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3360400"/>
            <a:ext cx="16247028"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966203"/>
            <a:ext cx="16327042" cy="439419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3360400"/>
            <a:ext cx="16327042"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45678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357942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93438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438400"/>
            <a:ext cx="12386548" cy="853440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266275"/>
            <a:ext cx="19442430" cy="25992667"/>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972800"/>
            <a:ext cx="12386548" cy="2032846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55439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438400"/>
            <a:ext cx="12386548" cy="853440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266275"/>
            <a:ext cx="19442430" cy="25992667"/>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972800"/>
            <a:ext cx="12386548" cy="2032846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07320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947342"/>
            <a:ext cx="3312414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736667"/>
            <a:ext cx="3312414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3900542"/>
            <a:ext cx="8641080" cy="1947333"/>
          </a:xfrm>
          <a:prstGeom prst="rect">
            <a:avLst/>
          </a:prstGeom>
        </p:spPr>
        <p:txBody>
          <a:bodyPr vert="horz" lIns="91440" tIns="45720" rIns="91440" bIns="45720" rtlCol="0" anchor="ctr"/>
          <a:lstStyle>
            <a:lvl1pPr algn="l">
              <a:defRPr sz="5040">
                <a:solidFill>
                  <a:schemeClr val="tx1">
                    <a:tint val="75000"/>
                  </a:schemeClr>
                </a:solidFill>
              </a:defRPr>
            </a:lvl1pPr>
          </a:lstStyle>
          <a:p>
            <a:fld id="{64280EEA-D0D3-8B4B-92D4-DEB51ACFF84E}" type="datetimeFigureOut">
              <a:rPr lang="en-US" smtClean="0"/>
              <a:t>5/22/2023</a:t>
            </a:fld>
            <a:endParaRPr lang="en-US"/>
          </a:p>
        </p:txBody>
      </p:sp>
      <p:sp>
        <p:nvSpPr>
          <p:cNvPr id="5" name="Footer Placeholder 4"/>
          <p:cNvSpPr>
            <a:spLocks noGrp="1"/>
          </p:cNvSpPr>
          <p:nvPr>
            <p:ph type="ftr" sz="quarter" idx="3"/>
          </p:nvPr>
        </p:nvSpPr>
        <p:spPr>
          <a:xfrm>
            <a:off x="12721590" y="33900542"/>
            <a:ext cx="12961620" cy="1947333"/>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3900542"/>
            <a:ext cx="8641080" cy="1947333"/>
          </a:xfrm>
          <a:prstGeom prst="rect">
            <a:avLst/>
          </a:prstGeom>
        </p:spPr>
        <p:txBody>
          <a:bodyPr vert="horz" lIns="91440" tIns="45720" rIns="91440" bIns="45720" rtlCol="0" anchor="ctr"/>
          <a:lstStyle>
            <a:lvl1pPr algn="r">
              <a:defRPr sz="50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3959665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34386"/>
            <a:ext cx="38404800" cy="6975535"/>
          </a:xfrm>
          <a:prstGeom prst="rect">
            <a:avLst/>
          </a:prstGeom>
          <a:solidFill>
            <a:srgbClr val="3301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65" dirty="0"/>
          </a:p>
        </p:txBody>
      </p:sp>
      <p:sp>
        <p:nvSpPr>
          <p:cNvPr id="2" name="Title 1"/>
          <p:cNvSpPr>
            <a:spLocks noGrp="1"/>
          </p:cNvSpPr>
          <p:nvPr>
            <p:ph type="ctrTitle"/>
          </p:nvPr>
        </p:nvSpPr>
        <p:spPr>
          <a:xfrm>
            <a:off x="60441" y="-63554"/>
            <a:ext cx="32644080" cy="6727558"/>
          </a:xfrm>
          <a:solidFill>
            <a:srgbClr val="33016F"/>
          </a:solidFill>
          <a:ln>
            <a:noFill/>
          </a:ln>
        </p:spPr>
        <p:txBody>
          <a:bodyPr anchor="b">
            <a:normAutofit fontScale="90000"/>
          </a:bodyPr>
          <a:lstStyle/>
          <a:p>
            <a:pPr algn="l"/>
            <a:r>
              <a:rPr lang="en-US" sz="13417" b="1" dirty="0">
                <a:solidFill>
                  <a:srgbClr val="FFFFFF"/>
                </a:solidFill>
                <a:latin typeface="Encode Sans Normal Black" charset="0"/>
                <a:ea typeface="Encode Sans Normal Black" charset="0"/>
                <a:cs typeface="Encode Sans Normal Black" charset="0"/>
              </a:rPr>
              <a:t>The Mental Health Consequences Before and After George Floyd’s Murder in Minneapolis in Black, </a:t>
            </a:r>
            <a:r>
              <a:rPr lang="en-US" sz="13417" b="1" dirty="0" err="1">
                <a:solidFill>
                  <a:srgbClr val="FFFFFF"/>
                </a:solidFill>
                <a:latin typeface="Encode Sans Normal Black" charset="0"/>
                <a:ea typeface="Encode Sans Normal Black" charset="0"/>
                <a:cs typeface="Encode Sans Normal Black" charset="0"/>
              </a:rPr>
              <a:t>Latine</a:t>
            </a:r>
            <a:r>
              <a:rPr lang="en-US" sz="13417" b="1" dirty="0">
                <a:solidFill>
                  <a:srgbClr val="FFFFFF"/>
                </a:solidFill>
                <a:latin typeface="Encode Sans Normal Black" charset="0"/>
                <a:ea typeface="Encode Sans Normal Black" charset="0"/>
                <a:cs typeface="Encode Sans Normal Black" charset="0"/>
              </a:rPr>
              <a:t>, and White Communities</a:t>
            </a:r>
            <a:br>
              <a:rPr lang="en-US" sz="13417" b="1" dirty="0">
                <a:solidFill>
                  <a:srgbClr val="FFFFFF"/>
                </a:solidFill>
                <a:latin typeface="Encode Sans Normal Black" charset="0"/>
                <a:ea typeface="Encode Sans Normal Black" charset="0"/>
                <a:cs typeface="Encode Sans Normal Black" charset="0"/>
              </a:rPr>
            </a:br>
            <a: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t>N. Jeanie Santaularia</a:t>
            </a:r>
            <a:r>
              <a:rPr lang="en-US" sz="4400" b="1" baseline="30000" dirty="0">
                <a:solidFill>
                  <a:schemeClr val="bg1"/>
                </a:solidFill>
                <a:latin typeface="Times New Roman" panose="02020603050405020304" pitchFamily="18" charset="0"/>
                <a:ea typeface="Encode Sans Normal Black" charset="0"/>
                <a:cs typeface="Times New Roman" panose="02020603050405020304" pitchFamily="18" charset="0"/>
              </a:rPr>
              <a:t>1</a:t>
            </a:r>
            <a: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t>, Ryan Larson</a:t>
            </a:r>
            <a:r>
              <a:rPr lang="en-US" sz="4400" b="1" baseline="30000" dirty="0">
                <a:solidFill>
                  <a:schemeClr val="bg1"/>
                </a:solidFill>
                <a:latin typeface="Times New Roman" panose="02020603050405020304" pitchFamily="18" charset="0"/>
                <a:ea typeface="Encode Sans Normal Black" charset="0"/>
                <a:cs typeface="Times New Roman" panose="02020603050405020304" pitchFamily="18" charset="0"/>
              </a:rPr>
              <a:t>2</a:t>
            </a:r>
            <a: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t>, Christopher E. Robertson</a:t>
            </a:r>
            <a:r>
              <a:rPr lang="en-US" sz="4400" b="1" baseline="30000" dirty="0">
                <a:solidFill>
                  <a:schemeClr val="bg1"/>
                </a:solidFill>
                <a:latin typeface="Times New Roman" panose="02020603050405020304" pitchFamily="18" charset="0"/>
                <a:ea typeface="Encode Sans Normal Black" charset="0"/>
                <a:cs typeface="Times New Roman" panose="02020603050405020304" pitchFamily="18" charset="0"/>
              </a:rPr>
              <a:t>3</a:t>
            </a:r>
            <a: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t>, Christopher Uggen</a:t>
            </a:r>
            <a:r>
              <a:rPr lang="en-US" sz="4400" b="1" baseline="30000" dirty="0">
                <a:solidFill>
                  <a:schemeClr val="bg1"/>
                </a:solidFill>
                <a:latin typeface="Times New Roman" panose="02020603050405020304" pitchFamily="18" charset="0"/>
                <a:ea typeface="Encode Sans Normal Black" charset="0"/>
                <a:cs typeface="Times New Roman" panose="02020603050405020304" pitchFamily="18" charset="0"/>
              </a:rPr>
              <a:t>3</a:t>
            </a:r>
            <a:b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br>
            <a:r>
              <a:rPr lang="en-US" sz="4400" b="1" dirty="0">
                <a:solidFill>
                  <a:schemeClr val="bg1"/>
                </a:solidFill>
                <a:latin typeface="Times New Roman" panose="02020603050405020304" pitchFamily="18" charset="0"/>
                <a:ea typeface="Encode Sans Normal Black" charset="0"/>
                <a:cs typeface="Times New Roman" panose="02020603050405020304" pitchFamily="18" charset="0"/>
              </a:rPr>
              <a:t>1. </a:t>
            </a:r>
            <a:r>
              <a:rPr lang="en-US" sz="4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Epidemiology, School of Public Health, the University of Washington; 2.Department of Criminal Justice and Forensic Science, Hamline University; 3. Department of Sociology, University of Minnesota</a:t>
            </a:r>
            <a:endParaRPr lang="en-US" sz="4400" b="1" dirty="0">
              <a:solidFill>
                <a:schemeClr val="bg1"/>
              </a:solidFill>
              <a:latin typeface="Times New Roman" panose="02020603050405020304" pitchFamily="18" charset="0"/>
              <a:ea typeface="Encode Sans Normal Black" charset="0"/>
              <a:cs typeface="Times New Roman" panose="02020603050405020304" pitchFamily="18" charset="0"/>
            </a:endParaRPr>
          </a:p>
        </p:txBody>
      </p:sp>
      <p:sp>
        <p:nvSpPr>
          <p:cNvPr id="11" name="TextBox 10"/>
          <p:cNvSpPr txBox="1"/>
          <p:nvPr/>
        </p:nvSpPr>
        <p:spPr>
          <a:xfrm>
            <a:off x="444769" y="25504698"/>
            <a:ext cx="8757161"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Racialized police violence has been pervasive throughout United States history.</a:t>
            </a:r>
            <a:endParaRPr lang="en-US" dirty="0">
              <a:latin typeface="Times New Roman" panose="02020603050405020304" pitchFamily="18" charset="0"/>
              <a:ea typeface="Times New Roman" panose="02020603050405020304" pitchFamily="18" charset="0"/>
            </a:endParaRPr>
          </a:p>
          <a:p>
            <a:pPr algn="ctr"/>
            <a:r>
              <a:rPr lang="en-US" sz="4000" b="1" dirty="0">
                <a:solidFill>
                  <a:srgbClr val="33016F"/>
                </a:solidFill>
                <a:effectLst/>
                <a:latin typeface="Times New Roman" panose="02020603050405020304" pitchFamily="18" charset="0"/>
                <a:ea typeface="Times New Roman" panose="02020603050405020304" pitchFamily="18" charset="0"/>
              </a:rPr>
              <a:t>Our study seeks to evaluate the rate of mental health diagnoses over time and space after the murder of Mr. Floyd on May 25th, 2020 in communities in Minneapolis, Minnesota</a:t>
            </a:r>
            <a:r>
              <a:rPr lang="en-US" sz="4000" i="1" dirty="0">
                <a:solidFill>
                  <a:srgbClr val="33016F"/>
                </a:solidFill>
                <a:effectLst/>
                <a:latin typeface="Times New Roman" panose="02020603050405020304" pitchFamily="18" charset="0"/>
                <a:ea typeface="Times New Roman" panose="02020603050405020304" pitchFamily="18" charset="0"/>
              </a:rPr>
              <a:t>. </a:t>
            </a:r>
            <a:endParaRPr lang="en-US" sz="4000" i="1" dirty="0">
              <a:solidFill>
                <a:srgbClr val="33016F"/>
              </a:solidFill>
              <a:latin typeface="Times New Roman" panose="02020603050405020304" pitchFamily="18" charset="0"/>
              <a:ea typeface="Open Sans" charset="0"/>
              <a:cs typeface="Times New Roman" panose="02020603050405020304" pitchFamily="18" charset="0"/>
            </a:endParaRPr>
          </a:p>
        </p:txBody>
      </p:sp>
      <p:sp>
        <p:nvSpPr>
          <p:cNvPr id="14" name="Rectangle 13" descr="Purple box for quick facts"/>
          <p:cNvSpPr/>
          <p:nvPr/>
        </p:nvSpPr>
        <p:spPr>
          <a:xfrm>
            <a:off x="184804" y="9346153"/>
            <a:ext cx="8529194" cy="1230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rPr>
              <a:t>“History is not something you read about in a book; history is not even the past, it’s the present, because everybody operates, whether or not we know it, out of assumptions which are produced only, and only by our history.” –James Baldwin 1986</a:t>
            </a:r>
          </a:p>
        </p:txBody>
      </p:sp>
      <p:grpSp>
        <p:nvGrpSpPr>
          <p:cNvPr id="25" name="Group 24" descr="Section Header and gold boundless bar"/>
          <p:cNvGrpSpPr/>
          <p:nvPr/>
        </p:nvGrpSpPr>
        <p:grpSpPr>
          <a:xfrm>
            <a:off x="28739182" y="24312135"/>
            <a:ext cx="8134350" cy="1055083"/>
            <a:chOff x="8956548" y="11722608"/>
            <a:chExt cx="6972300" cy="904357"/>
          </a:xfrm>
        </p:grpSpPr>
        <p:sp>
          <p:nvSpPr>
            <p:cNvPr id="26" name="TextBox 25" descr="Section Header placeholder"/>
            <p:cNvSpPr txBox="1"/>
            <p:nvPr/>
          </p:nvSpPr>
          <p:spPr>
            <a:xfrm>
              <a:off x="8956548" y="11722608"/>
              <a:ext cx="6972300" cy="738664"/>
            </a:xfrm>
            <a:prstGeom prst="rect">
              <a:avLst/>
            </a:prstGeom>
            <a:noFill/>
          </p:spPr>
          <p:txBody>
            <a:bodyPr wrap="square" rtlCol="0">
              <a:spAutoFit/>
            </a:bodyPr>
            <a:lstStyle/>
            <a:p>
              <a:r>
                <a:rPr lang="en-US" sz="5000" b="1" dirty="0">
                  <a:latin typeface="Encode Sans Normal Black" charset="0"/>
                  <a:ea typeface="Encode Sans Normal Black" charset="0"/>
                  <a:cs typeface="Encode Sans Normal Black" charset="0"/>
                </a:rPr>
                <a:t>Conclusion</a:t>
              </a:r>
            </a:p>
          </p:txBody>
        </p:sp>
        <p:pic>
          <p:nvPicPr>
            <p:cNvPr id="27" name="Picture 2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29" name="Group 28" descr="Section Header and gold boundless bar"/>
          <p:cNvGrpSpPr/>
          <p:nvPr/>
        </p:nvGrpSpPr>
        <p:grpSpPr>
          <a:xfrm>
            <a:off x="761680" y="24316918"/>
            <a:ext cx="8134350" cy="1055083"/>
            <a:chOff x="8956548" y="11722608"/>
            <a:chExt cx="6972300" cy="904357"/>
          </a:xfrm>
        </p:grpSpPr>
        <p:sp>
          <p:nvSpPr>
            <p:cNvPr id="30" name="TextBox 29" descr="Section Header "/>
            <p:cNvSpPr txBox="1"/>
            <p:nvPr/>
          </p:nvSpPr>
          <p:spPr>
            <a:xfrm>
              <a:off x="8956548" y="11722608"/>
              <a:ext cx="6972300" cy="738664"/>
            </a:xfrm>
            <a:prstGeom prst="rect">
              <a:avLst/>
            </a:prstGeom>
            <a:noFill/>
          </p:spPr>
          <p:txBody>
            <a:bodyPr wrap="square" rtlCol="0">
              <a:spAutoFit/>
            </a:bodyPr>
            <a:lstStyle/>
            <a:p>
              <a:r>
                <a:rPr lang="en-US" sz="5000" b="1" dirty="0">
                  <a:latin typeface="Encode Sans Normal Black" charset="0"/>
                  <a:ea typeface="Encode Sans Normal Black" charset="0"/>
                  <a:cs typeface="Encode Sans Normal Black" charset="0"/>
                </a:rPr>
                <a:t>Introduction</a:t>
              </a:r>
            </a:p>
          </p:txBody>
        </p:sp>
        <p:pic>
          <p:nvPicPr>
            <p:cNvPr id="31" name="Picture 3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28739181" y="25860713"/>
            <a:ext cx="9090248" cy="7786747"/>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ea typeface="Open Sans" charset="0"/>
                <a:cs typeface="Times New Roman" panose="02020603050405020304" pitchFamily="18" charset="0"/>
              </a:rPr>
              <a:t>There are traumatizing effects of police violence in the short- and longer-term for communities, particularly Black communities</a:t>
            </a:r>
          </a:p>
          <a:p>
            <a:pPr marL="571500" indent="-571500">
              <a:buFont typeface="Arial" panose="020B0604020202020204" pitchFamily="34" charset="0"/>
              <a:buChar char="•"/>
            </a:pPr>
            <a:endParaRPr lang="en-US" sz="1000" dirty="0">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The racial subgroup models highlight the racial heterogeneity in the effect of police-killing on mental health diagnoses.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ea typeface="Open Sans" charset="0"/>
                <a:cs typeface="Times New Roman" panose="02020603050405020304" pitchFamily="18" charset="0"/>
              </a:rPr>
              <a:t>Residing in advantaged neighborhoods did not insulate Black people from experiencing mental health diagnoses post-murder of Mr. Floyd</a:t>
            </a:r>
          </a:p>
        </p:txBody>
      </p:sp>
      <p:sp>
        <p:nvSpPr>
          <p:cNvPr id="36" name="TextBox 35"/>
          <p:cNvSpPr txBox="1"/>
          <p:nvPr/>
        </p:nvSpPr>
        <p:spPr>
          <a:xfrm>
            <a:off x="9111732" y="25436845"/>
            <a:ext cx="9671029" cy="9941183"/>
          </a:xfrm>
          <a:prstGeom prst="rect">
            <a:avLst/>
          </a:prstGeom>
          <a:noFill/>
        </p:spPr>
        <p:txBody>
          <a:bodyPr wrap="square" rtlCol="0">
            <a:spAutoFit/>
          </a:bodyPr>
          <a:lstStyle/>
          <a:p>
            <a:r>
              <a:rPr lang="en-US" sz="4000" dirty="0">
                <a:solidFill>
                  <a:srgbClr val="000000"/>
                </a:solidFill>
                <a:latin typeface="Times New Roman" panose="02020603050405020304" pitchFamily="18" charset="0"/>
                <a:ea typeface="Open Sans" charset="0"/>
                <a:cs typeface="Times New Roman" panose="02020603050405020304" pitchFamily="18" charset="0"/>
              </a:rPr>
              <a:t>Statistical Method: </a:t>
            </a: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Time-series plots of mental health diagnoses incidence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Autoregressive interrupted time-series models</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Interrupted time series panel models for White, Black, and </a:t>
            </a:r>
            <a:r>
              <a:rPr lang="en-US" sz="4000" dirty="0" err="1">
                <a:solidFill>
                  <a:srgbClr val="000000"/>
                </a:solidFill>
                <a:latin typeface="Times New Roman" panose="02020603050405020304" pitchFamily="18" charset="0"/>
                <a:ea typeface="Open Sans" charset="0"/>
                <a:cs typeface="Times New Roman" panose="02020603050405020304" pitchFamily="18" charset="0"/>
              </a:rPr>
              <a:t>Latine</a:t>
            </a:r>
            <a:r>
              <a:rPr lang="en-US" sz="4000" dirty="0">
                <a:solidFill>
                  <a:srgbClr val="000000"/>
                </a:solidFill>
                <a:latin typeface="Times New Roman" panose="02020603050405020304" pitchFamily="18" charset="0"/>
                <a:ea typeface="Open Sans" charset="0"/>
                <a:cs typeface="Times New Roman" panose="02020603050405020304" pitchFamily="18" charset="0"/>
              </a:rPr>
              <a:t> racial subgroup with temporal autoregressive lags of mental health discharges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1028700" lvl="1"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Random ZCTA intercepts and ZCTA random Event coefficients on Zip Code Tabulation Area (ZCTA)-week level data</a:t>
            </a:r>
          </a:p>
          <a:p>
            <a:pPr marL="1028700" lvl="1"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1028700" lvl="1"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Random coefficient models with a cross-level interaction between the post-killing indicator and concentrated disadvantage</a:t>
            </a:r>
            <a:endParaRPr lang="en-US" sz="2100" dirty="0">
              <a:latin typeface="Open Sans" charset="0"/>
              <a:ea typeface="Open Sans" charset="0"/>
              <a:cs typeface="Open Sans" charset="0"/>
            </a:endParaRPr>
          </a:p>
        </p:txBody>
      </p:sp>
      <p:cxnSp>
        <p:nvCxnSpPr>
          <p:cNvPr id="51" name="Straight Connector 50" descr="Gold rule line divider"/>
          <p:cNvCxnSpPr/>
          <p:nvPr/>
        </p:nvCxnSpPr>
        <p:spPr>
          <a:xfrm>
            <a:off x="19202400" y="11864024"/>
            <a:ext cx="0" cy="1790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8404329" y="11854510"/>
            <a:ext cx="0" cy="1790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rotWithShape="1">
          <a:blip r:embed="rId3">
            <a:extLst>
              <a:ext uri="{28A0092B-C50C-407E-A947-70E740481C1C}">
                <a14:useLocalDpi xmlns:a14="http://schemas.microsoft.com/office/drawing/2010/main" val="0"/>
              </a:ext>
            </a:extLst>
          </a:blip>
          <a:srcRect l="-482" t="-2941" b="-1"/>
          <a:stretch/>
        </p:blipFill>
        <p:spPr>
          <a:xfrm>
            <a:off x="31475952" y="5273140"/>
            <a:ext cx="6868407" cy="1421732"/>
          </a:xfrm>
          <a:prstGeom prst="rect">
            <a:avLst/>
          </a:prstGeom>
          <a:ln>
            <a:noFill/>
          </a:ln>
        </p:spPr>
      </p:pic>
      <p:pic>
        <p:nvPicPr>
          <p:cNvPr id="9" name="Picture 8">
            <a:extLst>
              <a:ext uri="{FF2B5EF4-FFF2-40B4-BE49-F238E27FC236}">
                <a16:creationId xmlns:a16="http://schemas.microsoft.com/office/drawing/2014/main" id="{37DDB67B-F024-A7B9-D853-BF895F62C759}"/>
              </a:ext>
            </a:extLst>
          </p:cNvPr>
          <p:cNvPicPr>
            <a:picLocks noChangeAspect="1"/>
          </p:cNvPicPr>
          <p:nvPr/>
        </p:nvPicPr>
        <p:blipFill rotWithShape="1">
          <a:blip r:embed="rId4"/>
          <a:srcRect b="7105"/>
          <a:stretch/>
        </p:blipFill>
        <p:spPr>
          <a:xfrm>
            <a:off x="9046995" y="8066066"/>
            <a:ext cx="13229350" cy="7587924"/>
          </a:xfrm>
          <a:prstGeom prst="rect">
            <a:avLst/>
          </a:prstGeom>
        </p:spPr>
      </p:pic>
      <p:grpSp>
        <p:nvGrpSpPr>
          <p:cNvPr id="24" name="Group 23" descr="Section Header and gold boundless bar">
            <a:extLst>
              <a:ext uri="{FF2B5EF4-FFF2-40B4-BE49-F238E27FC236}">
                <a16:creationId xmlns:a16="http://schemas.microsoft.com/office/drawing/2014/main" id="{0549A0CC-B042-62C4-5293-2B925E609A2E}"/>
              </a:ext>
            </a:extLst>
          </p:cNvPr>
          <p:cNvGrpSpPr/>
          <p:nvPr/>
        </p:nvGrpSpPr>
        <p:grpSpPr>
          <a:xfrm>
            <a:off x="19478837" y="24286009"/>
            <a:ext cx="8134350" cy="1055083"/>
            <a:chOff x="8956548" y="11722608"/>
            <a:chExt cx="6972300" cy="904357"/>
          </a:xfrm>
        </p:grpSpPr>
        <p:sp>
          <p:nvSpPr>
            <p:cNvPr id="37" name="TextBox 36" descr="Section Header placeholder">
              <a:extLst>
                <a:ext uri="{FF2B5EF4-FFF2-40B4-BE49-F238E27FC236}">
                  <a16:creationId xmlns:a16="http://schemas.microsoft.com/office/drawing/2014/main" id="{EE558CF2-4F29-BDF8-20BE-96290962BDAB}"/>
                </a:ext>
              </a:extLst>
            </p:cNvPr>
            <p:cNvSpPr txBox="1"/>
            <p:nvPr/>
          </p:nvSpPr>
          <p:spPr>
            <a:xfrm>
              <a:off x="8956548" y="11722608"/>
              <a:ext cx="6972300" cy="738664"/>
            </a:xfrm>
            <a:prstGeom prst="rect">
              <a:avLst/>
            </a:prstGeom>
            <a:noFill/>
          </p:spPr>
          <p:txBody>
            <a:bodyPr wrap="square" rtlCol="0">
              <a:spAutoFit/>
            </a:bodyPr>
            <a:lstStyle/>
            <a:p>
              <a:r>
                <a:rPr lang="en-US" sz="5000" b="1" dirty="0">
                  <a:latin typeface="Encode Sans Normal Black" charset="0"/>
                  <a:ea typeface="Encode Sans Normal Black" charset="0"/>
                  <a:cs typeface="Encode Sans Normal Black" charset="0"/>
                </a:rPr>
                <a:t>Results</a:t>
              </a:r>
            </a:p>
          </p:txBody>
        </p:sp>
        <p:pic>
          <p:nvPicPr>
            <p:cNvPr id="38" name="Picture 37" descr="gold boundless bar">
              <a:extLst>
                <a:ext uri="{FF2B5EF4-FFF2-40B4-BE49-F238E27FC236}">
                  <a16:creationId xmlns:a16="http://schemas.microsoft.com/office/drawing/2014/main" id="{0E0BE8FA-C45C-1D02-F850-CD346E910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42" name="TextBox 41">
            <a:extLst>
              <a:ext uri="{FF2B5EF4-FFF2-40B4-BE49-F238E27FC236}">
                <a16:creationId xmlns:a16="http://schemas.microsoft.com/office/drawing/2014/main" id="{C8045FF9-26EF-AAA3-CF48-EFE733F6431A}"/>
              </a:ext>
            </a:extLst>
          </p:cNvPr>
          <p:cNvSpPr txBox="1"/>
          <p:nvPr/>
        </p:nvSpPr>
        <p:spPr>
          <a:xfrm>
            <a:off x="439096" y="31511054"/>
            <a:ext cx="8134351" cy="5016758"/>
          </a:xfrm>
          <a:prstGeom prst="rect">
            <a:avLst/>
          </a:prstGeom>
          <a:noFill/>
        </p:spPr>
        <p:txBody>
          <a:bodyPr wrap="square" rtlCol="0">
            <a:spAutoFit/>
          </a:bodyPr>
          <a:lstStyle/>
          <a:p>
            <a:r>
              <a:rPr lang="en-US" sz="4000" dirty="0">
                <a:latin typeface="Times New Roman" panose="02020603050405020304" pitchFamily="18" charset="0"/>
                <a:ea typeface="Times New Roman" panose="02020603050405020304" pitchFamily="18" charset="0"/>
              </a:rPr>
              <a:t>Data merged on ZCTA and week in Minneapolis </a:t>
            </a:r>
            <a:r>
              <a:rPr lang="en-US" sz="4000" dirty="0">
                <a:solidFill>
                  <a:srgbClr val="000000"/>
                </a:solidFill>
                <a:latin typeface="Times New Roman" panose="02020603050405020304" pitchFamily="18" charset="0"/>
                <a:ea typeface="Open Sans" charset="0"/>
                <a:cs typeface="Times New Roman" panose="02020603050405020304" pitchFamily="18" charset="0"/>
              </a:rPr>
              <a:t>from 2016-2020</a:t>
            </a:r>
            <a:r>
              <a:rPr lang="en-US" sz="4000" dirty="0">
                <a:latin typeface="Times New Roman" panose="02020603050405020304" pitchFamily="18" charset="0"/>
                <a:ea typeface="Times New Roman" panose="02020603050405020304" pitchFamily="18" charset="0"/>
              </a:rPr>
              <a:t> : </a:t>
            </a:r>
            <a:endParaRPr lang="en-US" sz="4000" dirty="0">
              <a:effectLst/>
              <a:latin typeface="Times New Roman" panose="02020603050405020304" pitchFamily="18" charset="0"/>
              <a:ea typeface="Times New Roman" panose="02020603050405020304" pitchFamily="18" charset="0"/>
            </a:endParaRPr>
          </a:p>
          <a:p>
            <a:pPr marL="1028700" lvl="1" indent="-5715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Minnesota Hospital Discharge Records</a:t>
            </a:r>
          </a:p>
          <a:p>
            <a:pPr marL="1028700" lvl="1" indent="-5715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Minnesota Department of Natural Resources</a:t>
            </a:r>
          </a:p>
          <a:p>
            <a:pPr marL="1028700" lvl="1" indent="-5715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Minneapolis Police Departments </a:t>
            </a:r>
          </a:p>
          <a:p>
            <a:pPr marL="1028700" lvl="1" indent="-5715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American Community Survey</a:t>
            </a:r>
            <a:endParaRPr lang="en-US" sz="4000" dirty="0">
              <a:latin typeface="Open Sans" charset="0"/>
              <a:ea typeface="Open Sans" charset="0"/>
              <a:cs typeface="Open Sans" charset="0"/>
            </a:endParaRPr>
          </a:p>
        </p:txBody>
      </p:sp>
      <p:grpSp>
        <p:nvGrpSpPr>
          <p:cNvPr id="43" name="Group 42" descr="Section Header and gold boundless bar">
            <a:extLst>
              <a:ext uri="{FF2B5EF4-FFF2-40B4-BE49-F238E27FC236}">
                <a16:creationId xmlns:a16="http://schemas.microsoft.com/office/drawing/2014/main" id="{A786FB52-3E86-B8A5-5E5A-2AF42661D2C1}"/>
              </a:ext>
            </a:extLst>
          </p:cNvPr>
          <p:cNvGrpSpPr/>
          <p:nvPr/>
        </p:nvGrpSpPr>
        <p:grpSpPr>
          <a:xfrm>
            <a:off x="558909" y="30501591"/>
            <a:ext cx="8134350" cy="1055085"/>
            <a:chOff x="8956548" y="11722606"/>
            <a:chExt cx="6972300" cy="904359"/>
          </a:xfrm>
        </p:grpSpPr>
        <p:sp>
          <p:nvSpPr>
            <p:cNvPr id="44" name="TextBox 43" descr="Section Header ">
              <a:extLst>
                <a:ext uri="{FF2B5EF4-FFF2-40B4-BE49-F238E27FC236}">
                  <a16:creationId xmlns:a16="http://schemas.microsoft.com/office/drawing/2014/main" id="{904AE5E3-90DF-B78E-E50D-BFADEC1DD688}"/>
                </a:ext>
              </a:extLst>
            </p:cNvPr>
            <p:cNvSpPr txBox="1"/>
            <p:nvPr/>
          </p:nvSpPr>
          <p:spPr>
            <a:xfrm>
              <a:off x="8956548" y="11722606"/>
              <a:ext cx="6972300" cy="738664"/>
            </a:xfrm>
            <a:prstGeom prst="rect">
              <a:avLst/>
            </a:prstGeom>
            <a:noFill/>
          </p:spPr>
          <p:txBody>
            <a:bodyPr wrap="square" rtlCol="0">
              <a:spAutoFit/>
            </a:bodyPr>
            <a:lstStyle/>
            <a:p>
              <a:r>
                <a:rPr lang="en-US" sz="5000" b="1" dirty="0">
                  <a:latin typeface="Encode Sans Normal Black" charset="0"/>
                  <a:ea typeface="Encode Sans Normal Black" charset="0"/>
                  <a:cs typeface="Encode Sans Normal Black" charset="0"/>
                </a:rPr>
                <a:t>Methods</a:t>
              </a:r>
            </a:p>
          </p:txBody>
        </p:sp>
        <p:pic>
          <p:nvPicPr>
            <p:cNvPr id="45" name="Picture 44" descr="gold boundless bar">
              <a:extLst>
                <a:ext uri="{FF2B5EF4-FFF2-40B4-BE49-F238E27FC236}">
                  <a16:creationId xmlns:a16="http://schemas.microsoft.com/office/drawing/2014/main" id="{CC7E6033-94C9-ABD1-465C-3D81AAD67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48" name="TextBox 47">
            <a:extLst>
              <a:ext uri="{FF2B5EF4-FFF2-40B4-BE49-F238E27FC236}">
                <a16:creationId xmlns:a16="http://schemas.microsoft.com/office/drawing/2014/main" id="{C84CA83A-556D-5AC2-7AFB-BF2E0F464A89}"/>
              </a:ext>
            </a:extLst>
          </p:cNvPr>
          <p:cNvSpPr txBox="1"/>
          <p:nvPr/>
        </p:nvSpPr>
        <p:spPr>
          <a:xfrm>
            <a:off x="18960804" y="25516180"/>
            <a:ext cx="9170417" cy="11018401"/>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In the month pre-murder the rate of mental health diagnoses overall was 1.85/1,000, as compared to a rate of 1.93/1,000 post-murder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In the Black population the rate of mental health diagnoses post-murder was 1.15/1,000 as compared to a weekly rate of 1.02 in the month pre-murder (a 12.7% increase).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The White and </a:t>
            </a:r>
            <a:r>
              <a:rPr lang="en-US" sz="4000" dirty="0" err="1">
                <a:solidFill>
                  <a:srgbClr val="000000"/>
                </a:solidFill>
                <a:latin typeface="Times New Roman" panose="02020603050405020304" pitchFamily="18" charset="0"/>
                <a:ea typeface="Open Sans" charset="0"/>
                <a:cs typeface="Times New Roman" panose="02020603050405020304" pitchFamily="18" charset="0"/>
              </a:rPr>
              <a:t>Latine</a:t>
            </a:r>
            <a:r>
              <a:rPr lang="en-US" sz="4000" dirty="0">
                <a:solidFill>
                  <a:srgbClr val="000000"/>
                </a:solidFill>
                <a:latin typeface="Times New Roman" panose="02020603050405020304" pitchFamily="18" charset="0"/>
                <a:ea typeface="Open Sans" charset="0"/>
                <a:cs typeface="Times New Roman" panose="02020603050405020304" pitchFamily="18" charset="0"/>
              </a:rPr>
              <a:t> post-killing effects tend to be stronger (or less negative in the case of </a:t>
            </a:r>
            <a:r>
              <a:rPr lang="en-US" sz="4000" dirty="0" err="1">
                <a:solidFill>
                  <a:srgbClr val="000000"/>
                </a:solidFill>
                <a:latin typeface="Times New Roman" panose="02020603050405020304" pitchFamily="18" charset="0"/>
                <a:ea typeface="Open Sans" charset="0"/>
                <a:cs typeface="Times New Roman" panose="02020603050405020304" pitchFamily="18" charset="0"/>
              </a:rPr>
              <a:t>Latine</a:t>
            </a:r>
            <a:r>
              <a:rPr lang="en-US" sz="4000" dirty="0">
                <a:solidFill>
                  <a:srgbClr val="000000"/>
                </a:solidFill>
                <a:latin typeface="Times New Roman" panose="02020603050405020304" pitchFamily="18" charset="0"/>
                <a:ea typeface="Open Sans" charset="0"/>
                <a:cs typeface="Times New Roman" panose="02020603050405020304" pitchFamily="18" charset="0"/>
              </a:rPr>
              <a:t> residents) in areas of higher concentrated disadvantage. </a:t>
            </a:r>
          </a:p>
          <a:p>
            <a:pPr marL="571500" indent="-571500">
              <a:buFont typeface="Arial" panose="020B0604020202020204" pitchFamily="34" charset="0"/>
              <a:buChar char="•"/>
            </a:pPr>
            <a:endParaRPr lang="en-US" sz="1000" dirty="0">
              <a:solidFill>
                <a:srgbClr val="000000"/>
              </a:solidFill>
              <a:latin typeface="Times New Roman" panose="02020603050405020304" pitchFamily="18" charset="0"/>
              <a:ea typeface="Open Sans" charset="0"/>
              <a:cs typeface="Times New Roman" panose="02020603050405020304" pitchFamily="18" charset="0"/>
            </a:endParaRPr>
          </a:p>
          <a:p>
            <a:pPr marL="571500" indent="-571500">
              <a:buFont typeface="Arial" panose="020B0604020202020204" pitchFamily="34" charset="0"/>
              <a:buChar char="•"/>
            </a:pPr>
            <a:r>
              <a:rPr lang="en-US" sz="4000" dirty="0">
                <a:solidFill>
                  <a:srgbClr val="000000"/>
                </a:solidFill>
                <a:latin typeface="Times New Roman" panose="02020603050405020304" pitchFamily="18" charset="0"/>
                <a:ea typeface="Open Sans" charset="0"/>
                <a:cs typeface="Times New Roman" panose="02020603050405020304" pitchFamily="18" charset="0"/>
              </a:rPr>
              <a:t>Post-killing increases in Black mental health discharges were remarkably stable across space. </a:t>
            </a:r>
          </a:p>
          <a:p>
            <a:endParaRPr lang="en-US" sz="4000" dirty="0">
              <a:solidFill>
                <a:srgbClr val="000000"/>
              </a:solidFill>
              <a:latin typeface="Times New Roman" panose="02020603050405020304" pitchFamily="18" charset="0"/>
              <a:ea typeface="Open Sans" charset="0"/>
              <a:cs typeface="Times New Roman" panose="02020603050405020304" pitchFamily="18" charset="0"/>
            </a:endParaRPr>
          </a:p>
        </p:txBody>
      </p:sp>
      <p:sp>
        <p:nvSpPr>
          <p:cNvPr id="50" name="TextBox 49">
            <a:extLst>
              <a:ext uri="{FF2B5EF4-FFF2-40B4-BE49-F238E27FC236}">
                <a16:creationId xmlns:a16="http://schemas.microsoft.com/office/drawing/2014/main" id="{91AAC1A8-F5D0-10DD-DDF1-C96F0C2ACCD9}"/>
              </a:ext>
            </a:extLst>
          </p:cNvPr>
          <p:cNvSpPr txBox="1"/>
          <p:nvPr/>
        </p:nvSpPr>
        <p:spPr>
          <a:xfrm>
            <a:off x="30529786" y="34118762"/>
            <a:ext cx="7875014" cy="707886"/>
          </a:xfrm>
          <a:prstGeom prst="rect">
            <a:avLst/>
          </a:prstGeom>
          <a:noFill/>
        </p:spPr>
        <p:txBody>
          <a:bodyPr wrap="square" rtlCol="0">
            <a:spAutoFit/>
          </a:bodyPr>
          <a:lstStyle/>
          <a:p>
            <a:r>
              <a:rPr lang="en-US" sz="4000" dirty="0">
                <a:solidFill>
                  <a:srgbClr val="000000"/>
                </a:solidFill>
                <a:latin typeface="Times New Roman" panose="02020603050405020304" pitchFamily="18" charset="0"/>
                <a:ea typeface="Open Sans" charset="0"/>
                <a:cs typeface="Times New Roman" panose="02020603050405020304" pitchFamily="18" charset="0"/>
              </a:rPr>
              <a:t>Additional results:</a:t>
            </a:r>
            <a:endParaRPr lang="en-US" sz="4000" dirty="0">
              <a:latin typeface="Times New Roman" panose="02020603050405020304" pitchFamily="18" charset="0"/>
              <a:ea typeface="Open Sans" charset="0"/>
              <a:cs typeface="Times New Roman" panose="02020603050405020304" pitchFamily="18" charset="0"/>
            </a:endParaRPr>
          </a:p>
        </p:txBody>
      </p:sp>
      <p:sp>
        <p:nvSpPr>
          <p:cNvPr id="54" name="TextBox 53">
            <a:extLst>
              <a:ext uri="{FF2B5EF4-FFF2-40B4-BE49-F238E27FC236}">
                <a16:creationId xmlns:a16="http://schemas.microsoft.com/office/drawing/2014/main" id="{4D36CCF3-295C-E281-E936-74B36EAE957A}"/>
              </a:ext>
            </a:extLst>
          </p:cNvPr>
          <p:cNvSpPr txBox="1"/>
          <p:nvPr/>
        </p:nvSpPr>
        <p:spPr>
          <a:xfrm>
            <a:off x="30210008" y="36013736"/>
            <a:ext cx="8134351" cy="400110"/>
          </a:xfrm>
          <a:prstGeom prst="rect">
            <a:avLst/>
          </a:prstGeom>
          <a:noFill/>
        </p:spPr>
        <p:txBody>
          <a:bodyPr wrap="square" rtlCol="0">
            <a:spAutoFit/>
          </a:bodyPr>
          <a:lstStyle/>
          <a:p>
            <a:r>
              <a:rPr lang="en-US" sz="2000" dirty="0">
                <a:latin typeface="Times New Roman" panose="02020603050405020304" pitchFamily="18" charset="0"/>
                <a:ea typeface="Open Sans" charset="0"/>
                <a:cs typeface="Times New Roman" panose="02020603050405020304" pitchFamily="18" charset="0"/>
              </a:rPr>
              <a:t>For questions please contact: Jeanie Santaularia njsanta@uw.edu</a:t>
            </a:r>
          </a:p>
        </p:txBody>
      </p:sp>
      <p:pic>
        <p:nvPicPr>
          <p:cNvPr id="7" name="Picture 6">
            <a:extLst>
              <a:ext uri="{FF2B5EF4-FFF2-40B4-BE49-F238E27FC236}">
                <a16:creationId xmlns:a16="http://schemas.microsoft.com/office/drawing/2014/main" id="{55927850-A66E-783D-0697-4A7D93FDB418}"/>
              </a:ext>
            </a:extLst>
          </p:cNvPr>
          <p:cNvPicPr>
            <a:picLocks noChangeAspect="1"/>
          </p:cNvPicPr>
          <p:nvPr/>
        </p:nvPicPr>
        <p:blipFill>
          <a:blip r:embed="rId5"/>
          <a:stretch>
            <a:fillRect/>
          </a:stretch>
        </p:blipFill>
        <p:spPr>
          <a:xfrm>
            <a:off x="9045372" y="16229595"/>
            <a:ext cx="15414828" cy="8217953"/>
          </a:xfrm>
          <a:prstGeom prst="rect">
            <a:avLst/>
          </a:prstGeom>
        </p:spPr>
      </p:pic>
      <p:pic>
        <p:nvPicPr>
          <p:cNvPr id="5" name="Picture 4">
            <a:extLst>
              <a:ext uri="{FF2B5EF4-FFF2-40B4-BE49-F238E27FC236}">
                <a16:creationId xmlns:a16="http://schemas.microsoft.com/office/drawing/2014/main" id="{1632AA30-1F90-CE44-4FF1-4BA85E10BECF}"/>
              </a:ext>
            </a:extLst>
          </p:cNvPr>
          <p:cNvPicPr>
            <a:picLocks noChangeAspect="1"/>
          </p:cNvPicPr>
          <p:nvPr/>
        </p:nvPicPr>
        <p:blipFill rotWithShape="1">
          <a:blip r:embed="rId6"/>
          <a:srcRect l="22685" r="22650"/>
          <a:stretch/>
        </p:blipFill>
        <p:spPr>
          <a:xfrm>
            <a:off x="24112331" y="8516807"/>
            <a:ext cx="14232028" cy="15213957"/>
          </a:xfrm>
          <a:prstGeom prst="rect">
            <a:avLst/>
          </a:prstGeom>
        </p:spPr>
      </p:pic>
      <p:pic>
        <p:nvPicPr>
          <p:cNvPr id="8" name="Picture 7">
            <a:extLst>
              <a:ext uri="{FF2B5EF4-FFF2-40B4-BE49-F238E27FC236}">
                <a16:creationId xmlns:a16="http://schemas.microsoft.com/office/drawing/2014/main" id="{A51BA63C-85A0-F741-8769-7F59D9F24144}"/>
              </a:ext>
            </a:extLst>
          </p:cNvPr>
          <p:cNvPicPr>
            <a:picLocks noChangeAspect="1"/>
          </p:cNvPicPr>
          <p:nvPr/>
        </p:nvPicPr>
        <p:blipFill>
          <a:blip r:embed="rId7"/>
          <a:stretch>
            <a:fillRect/>
          </a:stretch>
        </p:blipFill>
        <p:spPr>
          <a:xfrm>
            <a:off x="34774607" y="33460220"/>
            <a:ext cx="2026736" cy="2026736"/>
          </a:xfrm>
          <a:prstGeom prst="rect">
            <a:avLst/>
          </a:prstGeom>
        </p:spPr>
      </p:pic>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2212</TotalTime>
  <Words>436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Normal Black</vt:lpstr>
      <vt:lpstr>Open Sans</vt:lpstr>
      <vt:lpstr>Times New Roman</vt:lpstr>
      <vt:lpstr>Office Theme</vt:lpstr>
      <vt:lpstr>The Mental Health Consequences Before and After George Floyd’s Murder in Minneapolis in Black, Latine, and White Communities N. Jeanie Santaularia1, Ryan Larson2, Christopher E. Robertson3, Christopher Uggen3 1. Department of Epidemiology, School of Public Health, the University of Washington; 2.Department of Criminal Justice and Forensic Science, Hamline University; 3. Department of Sociology, University of Minnesota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Jeanie Santaularia</cp:lastModifiedBy>
  <cp:revision>67</cp:revision>
  <dcterms:created xsi:type="dcterms:W3CDTF">2018-02-06T21:34:11Z</dcterms:created>
  <dcterms:modified xsi:type="dcterms:W3CDTF">2023-05-22T20:55:05Z</dcterms:modified>
</cp:coreProperties>
</file>